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1"/>
  </p:notesMasterIdLst>
  <p:sldIdLst>
    <p:sldId id="256" r:id="rId2"/>
    <p:sldId id="257" r:id="rId3"/>
    <p:sldId id="258" r:id="rId4"/>
    <p:sldId id="259" r:id="rId5"/>
    <p:sldId id="261" r:id="rId6"/>
    <p:sldId id="262" r:id="rId7"/>
    <p:sldId id="264" r:id="rId8"/>
    <p:sldId id="268" r:id="rId9"/>
    <p:sldId id="269" r:id="rId10"/>
    <p:sldId id="270" r:id="rId11"/>
    <p:sldId id="271" r:id="rId12"/>
    <p:sldId id="263" r:id="rId13"/>
    <p:sldId id="265" r:id="rId14"/>
    <p:sldId id="266" r:id="rId15"/>
    <p:sldId id="267" r:id="rId16"/>
    <p:sldId id="273" r:id="rId17"/>
    <p:sldId id="272" r:id="rId18"/>
    <p:sldId id="274" r:id="rId19"/>
    <p:sldId id="275" r:id="rId2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58685" autoAdjust="0"/>
  </p:normalViewPr>
  <p:slideViewPr>
    <p:cSldViewPr snapToGrid="0">
      <p:cViewPr varScale="1">
        <p:scale>
          <a:sx n="64" d="100"/>
          <a:sy n="64" d="100"/>
        </p:scale>
        <p:origin x="90"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DCE84184-9085-49E1-B28E-620AB1DCB515}" type="datetimeFigureOut">
              <a:rPr lang="en-GB" smtClean="0"/>
              <a:t>05/12/2016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5683357-F0D7-43C0-90C4-FCE894264721}" type="slidenum">
              <a:rPr lang="en-GB" smtClean="0"/>
              <a:t>‹#›</a:t>
            </a:fld>
            <a:endParaRPr lang="en-GB"/>
          </a:p>
        </p:txBody>
      </p:sp>
    </p:spTree>
    <p:extLst>
      <p:ext uri="{BB962C8B-B14F-4D97-AF65-F5344CB8AC3E}">
        <p14:creationId xmlns:p14="http://schemas.microsoft.com/office/powerpoint/2010/main" val="714787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Madhouses and Mad Doctors</a:t>
            </a:r>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The changing reaction to madness</a:t>
            </a:r>
          </a:p>
          <a:p>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1</a:t>
            </a:fld>
            <a:endParaRPr lang="en-GB"/>
          </a:p>
        </p:txBody>
      </p:sp>
    </p:spTree>
    <p:extLst>
      <p:ext uri="{BB962C8B-B14F-4D97-AF65-F5344CB8AC3E}">
        <p14:creationId xmlns:p14="http://schemas.microsoft.com/office/powerpoint/2010/main" val="53677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5683357-F0D7-43C0-90C4-FCE894264721}" type="slidenum">
              <a:rPr lang="en-GB" smtClean="0"/>
              <a:t>2</a:t>
            </a:fld>
            <a:endParaRPr lang="en-GB"/>
          </a:p>
        </p:txBody>
      </p:sp>
    </p:spTree>
    <p:extLst>
      <p:ext uri="{BB962C8B-B14F-4D97-AF65-F5344CB8AC3E}">
        <p14:creationId xmlns:p14="http://schemas.microsoft.com/office/powerpoint/2010/main" val="4215121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a:t>
            </a:r>
            <a:r>
              <a:rPr lang="en-GB" baseline="0" dirty="0" smtClean="0"/>
              <a:t> revival of trade, the expansion of towns and the spread of market relations seem to have prompted a more secular and sceptical attitude towards the poor, especially the idle and vagabond</a:t>
            </a:r>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3</a:t>
            </a:fld>
            <a:endParaRPr lang="en-GB"/>
          </a:p>
        </p:txBody>
      </p:sp>
    </p:spTree>
    <p:extLst>
      <p:ext uri="{BB962C8B-B14F-4D97-AF65-F5344CB8AC3E}">
        <p14:creationId xmlns:p14="http://schemas.microsoft.com/office/powerpoint/2010/main" val="24455278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r>
              <a:rPr lang="en-GB" baseline="0" dirty="0" smtClean="0"/>
              <a:t> relief </a:t>
            </a:r>
            <a:r>
              <a:rPr lang="en-GB" baseline="0" dirty="0" err="1" smtClean="0"/>
              <a:t>panael</a:t>
            </a:r>
            <a:r>
              <a:rPr lang="en-GB" baseline="0" dirty="0" smtClean="0"/>
              <a:t> depicting inmates of the ‘Hertogenbosch lunatic asylum, carved by Peter Van </a:t>
            </a:r>
            <a:r>
              <a:rPr lang="en-GB" baseline="0" dirty="0" err="1" smtClean="0"/>
              <a:t>Coeverden</a:t>
            </a:r>
            <a:r>
              <a:rPr lang="en-GB" baseline="0" dirty="0" smtClean="0"/>
              <a:t> (1686). Three mad faces peer out through openings to their cells, while two other madmen and a young boy grimace and posture in front of us.</a:t>
            </a:r>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4</a:t>
            </a:fld>
            <a:endParaRPr lang="en-GB"/>
          </a:p>
        </p:txBody>
      </p:sp>
    </p:spTree>
    <p:extLst>
      <p:ext uri="{BB962C8B-B14F-4D97-AF65-F5344CB8AC3E}">
        <p14:creationId xmlns:p14="http://schemas.microsoft.com/office/powerpoint/2010/main" val="16931010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5683357-F0D7-43C0-90C4-FCE894264721}" type="slidenum">
              <a:rPr lang="en-GB" smtClean="0"/>
              <a:t>5</a:t>
            </a:fld>
            <a:endParaRPr lang="en-GB"/>
          </a:p>
        </p:txBody>
      </p:sp>
    </p:spTree>
    <p:extLst>
      <p:ext uri="{BB962C8B-B14F-4D97-AF65-F5344CB8AC3E}">
        <p14:creationId xmlns:p14="http://schemas.microsoft.com/office/powerpoint/2010/main" val="38106067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However,</a:t>
            </a:r>
            <a:r>
              <a:rPr lang="en-GB" baseline="0" dirty="0" smtClean="0"/>
              <a:t> for some of these houses, efforts were made to not incarcerate some of the mad people, after all, how can you get the sick and crazed to work and be disciplined.</a:t>
            </a:r>
          </a:p>
          <a:p>
            <a:r>
              <a:rPr lang="en-GB" baseline="0" dirty="0" smtClean="0"/>
              <a:t>So, in Netherlands  at least, efforts were made to put the insane into houses of their own: </a:t>
            </a:r>
            <a:r>
              <a:rPr lang="en-GB" baseline="0" dirty="0" err="1" smtClean="0"/>
              <a:t>Dolhuizes</a:t>
            </a:r>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6</a:t>
            </a:fld>
            <a:endParaRPr lang="en-GB"/>
          </a:p>
        </p:txBody>
      </p:sp>
    </p:spTree>
    <p:extLst>
      <p:ext uri="{BB962C8B-B14F-4D97-AF65-F5344CB8AC3E}">
        <p14:creationId xmlns:p14="http://schemas.microsoft.com/office/powerpoint/2010/main" val="87807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Amsterdam </a:t>
            </a:r>
            <a:r>
              <a:rPr lang="en-GB" dirty="0" err="1" smtClean="0"/>
              <a:t>Dolhuis</a:t>
            </a:r>
            <a:r>
              <a:rPr lang="en-GB" dirty="0" smtClean="0"/>
              <a:t>:</a:t>
            </a:r>
            <a:br>
              <a:rPr lang="en-GB" dirty="0" smtClean="0"/>
            </a:br>
            <a:r>
              <a:rPr lang="en-GB" dirty="0" smtClean="0"/>
              <a:t>Lottery</a:t>
            </a:r>
          </a:p>
          <a:p>
            <a:endParaRPr lang="en-GB" dirty="0" smtClean="0"/>
          </a:p>
          <a:p>
            <a:r>
              <a:rPr lang="en-GB" dirty="0" smtClean="0"/>
              <a:t>Door 't </a:t>
            </a:r>
            <a:r>
              <a:rPr lang="en-GB" dirty="0" err="1" smtClean="0"/>
              <a:t>mildt</a:t>
            </a:r>
            <a:r>
              <a:rPr lang="en-GB" dirty="0" smtClean="0"/>
              <a:t> </a:t>
            </a:r>
            <a:r>
              <a:rPr lang="en-GB" dirty="0" err="1" smtClean="0"/>
              <a:t>inleggen</a:t>
            </a:r>
            <a:r>
              <a:rPr lang="en-GB" dirty="0" smtClean="0"/>
              <a:t> der </a:t>
            </a:r>
            <a:r>
              <a:rPr lang="en-GB" dirty="0" err="1" smtClean="0"/>
              <a:t>goeder</a:t>
            </a:r>
            <a:r>
              <a:rPr lang="en-GB" dirty="0" smtClean="0"/>
              <a:t> </a:t>
            </a:r>
            <a:r>
              <a:rPr lang="en-GB" dirty="0" err="1" smtClean="0"/>
              <a:t>burgeren</a:t>
            </a:r>
            <a:r>
              <a:rPr lang="en-GB" dirty="0" smtClean="0"/>
              <a:t> </a:t>
            </a:r>
            <a:r>
              <a:rPr lang="en-GB" dirty="0" err="1" smtClean="0"/>
              <a:t>wys</a:t>
            </a:r>
            <a:r>
              <a:rPr lang="en-GB" dirty="0" smtClean="0"/>
              <a:t> </a:t>
            </a:r>
            <a:r>
              <a:rPr lang="en-GB" dirty="0" err="1" smtClean="0"/>
              <a:t>bedacht</a:t>
            </a:r>
            <a:r>
              <a:rPr lang="en-GB" dirty="0" smtClean="0"/>
              <a:t> / Is </a:t>
            </a:r>
            <a:r>
              <a:rPr lang="en-GB" dirty="0" err="1" smtClean="0"/>
              <a:t>dit</a:t>
            </a:r>
            <a:r>
              <a:rPr lang="en-GB" dirty="0" smtClean="0"/>
              <a:t> </a:t>
            </a:r>
            <a:r>
              <a:rPr lang="en-GB" dirty="0" err="1" smtClean="0"/>
              <a:t>huys</a:t>
            </a:r>
            <a:r>
              <a:rPr lang="en-GB" dirty="0" smtClean="0"/>
              <a:t> met </a:t>
            </a:r>
            <a:r>
              <a:rPr lang="en-GB" dirty="0" err="1" smtClean="0"/>
              <a:t>dees</a:t>
            </a:r>
            <a:r>
              <a:rPr lang="en-GB" dirty="0" smtClean="0"/>
              <a:t> </a:t>
            </a:r>
            <a:r>
              <a:rPr lang="en-GB" dirty="0" err="1" smtClean="0"/>
              <a:t>lotery</a:t>
            </a:r>
            <a:r>
              <a:rPr lang="en-GB" dirty="0" smtClean="0"/>
              <a:t> A˚ 1592 in </a:t>
            </a:r>
            <a:r>
              <a:rPr lang="en-GB" dirty="0" err="1" smtClean="0"/>
              <a:t>beter</a:t>
            </a:r>
            <a:r>
              <a:rPr lang="en-GB" dirty="0" smtClean="0"/>
              <a:t> </a:t>
            </a:r>
            <a:r>
              <a:rPr lang="en-GB" dirty="0" err="1" smtClean="0"/>
              <a:t>staet</a:t>
            </a:r>
            <a:r>
              <a:rPr lang="en-GB" dirty="0" smtClean="0"/>
              <a:t> </a:t>
            </a:r>
            <a:r>
              <a:rPr lang="en-GB" dirty="0" err="1" smtClean="0"/>
              <a:t>gebracht</a:t>
            </a:r>
            <a:r>
              <a:rPr lang="en-GB" dirty="0" smtClean="0"/>
              <a:t>" (By means of the gentle input of the good and wise citizens, this house was brought into a better state through this lottery A˚ 1592). The institution had been established in 1562 with three thousand guilders left to the city by </a:t>
            </a:r>
            <a:r>
              <a:rPr lang="en-GB" dirty="0" err="1" smtClean="0"/>
              <a:t>Hendrick</a:t>
            </a:r>
            <a:r>
              <a:rPr lang="en-GB" dirty="0" smtClean="0"/>
              <a:t> </a:t>
            </a:r>
            <a:r>
              <a:rPr lang="en-GB" dirty="0" err="1" smtClean="0"/>
              <a:t>Pouwelsz</a:t>
            </a:r>
            <a:r>
              <a:rPr lang="en-GB" dirty="0" smtClean="0"/>
              <a:t> van </a:t>
            </a:r>
            <a:r>
              <a:rPr lang="en-GB" dirty="0" err="1" smtClean="0"/>
              <a:t>Gisp</a:t>
            </a:r>
            <a:r>
              <a:rPr lang="en-GB" dirty="0" smtClean="0"/>
              <a:t> (ca. 1495-1561), whose (presumed) portrait also belonged to the institution's inventory (fig. 3). </a:t>
            </a:r>
            <a:r>
              <a:rPr lang="en-GB" dirty="0" err="1" smtClean="0"/>
              <a:t>Gisp</a:t>
            </a:r>
            <a:r>
              <a:rPr lang="en-GB" dirty="0" smtClean="0"/>
              <a:t> decided to bequeath the sum after his pregnant wife was attacked by an insane woman.10  Once she delivered </a:t>
            </a:r>
            <a:r>
              <a:rPr lang="en-GB" dirty="0" err="1" smtClean="0"/>
              <a:t>ahealthy</a:t>
            </a:r>
            <a:r>
              <a:rPr lang="en-GB" dirty="0" smtClean="0"/>
              <a:t> child, he kept his vow and designated part of his money to the building of a madhouse after his death. The original structure soon proved too small, and on April 9, 1591, the city council approved the organization of a public lottery, the proceeds of which would be used for the extension of the Dolhuis.11  A print produced for the occasion contains the rules of the lottery as well as an overview of the prizes that could be won—an impressive amount of silver tableware combined with money—as well as an artist's impression of what the expanded building would look like (fig. 4).12  Lots priced at six pence each were sold for one year, then the drawing commenced on August 14, 1592. Despite what the inscription on the painting's frame would have us believe, the planned expansion of the </a:t>
            </a:r>
            <a:r>
              <a:rPr lang="en-GB" dirty="0" err="1" smtClean="0"/>
              <a:t>Dolhuis</a:t>
            </a:r>
            <a:r>
              <a:rPr lang="en-GB" dirty="0" smtClean="0"/>
              <a:t> was not completed until 1617 (fig. 5).</a:t>
            </a:r>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7</a:t>
            </a:fld>
            <a:endParaRPr lang="en-GB"/>
          </a:p>
        </p:txBody>
      </p:sp>
    </p:spTree>
    <p:extLst>
      <p:ext uri="{BB962C8B-B14F-4D97-AF65-F5344CB8AC3E}">
        <p14:creationId xmlns:p14="http://schemas.microsoft.com/office/powerpoint/2010/main" val="16710185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Able-bodied paupers consigned to</a:t>
            </a:r>
            <a:r>
              <a:rPr lang="en-GB" baseline="0" dirty="0" smtClean="0"/>
              <a:t> workhouses, but </a:t>
            </a:r>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8</a:t>
            </a:fld>
            <a:endParaRPr lang="en-GB"/>
          </a:p>
        </p:txBody>
      </p:sp>
    </p:spTree>
    <p:extLst>
      <p:ext uri="{BB962C8B-B14F-4D97-AF65-F5344CB8AC3E}">
        <p14:creationId xmlns:p14="http://schemas.microsoft.com/office/powerpoint/2010/main" val="68604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a:t>
            </a:r>
            <a:r>
              <a:rPr lang="en-GB" baseline="0" dirty="0" smtClean="0"/>
              <a:t> building looked like nothing in history. It had stone gates that opened onto landscaped lawns, it had Corinthian columns, it was a spectacular gesture of reinvention, not only of London, but also of Madness itself.</a:t>
            </a:r>
          </a:p>
          <a:p>
            <a:r>
              <a:rPr lang="en-GB" baseline="0" dirty="0" smtClean="0"/>
              <a:t>Bethlem had stood for s long as the only public institution for the mad, that its gloomy, draughty cells had become synonymous with the misery of the condition.</a:t>
            </a:r>
          </a:p>
          <a:p>
            <a:r>
              <a:rPr lang="en-GB" baseline="0" dirty="0" smtClean="0"/>
              <a:t>The new building was the envy of the city. In the words of </a:t>
            </a:r>
            <a:r>
              <a:rPr lang="en-GB" i="1" baseline="0" dirty="0" err="1" smtClean="0"/>
              <a:t>Bethlehems</a:t>
            </a:r>
            <a:r>
              <a:rPr lang="en-GB" i="1" baseline="0" dirty="0" smtClean="0"/>
              <a:t> </a:t>
            </a:r>
            <a:r>
              <a:rPr lang="en-GB" i="1" baseline="0" dirty="0" err="1" smtClean="0"/>
              <a:t>Beuaty</a:t>
            </a:r>
            <a:r>
              <a:rPr lang="en-GB" i="1" baseline="0" dirty="0" smtClean="0"/>
              <a:t>, </a:t>
            </a:r>
            <a:r>
              <a:rPr lang="en-GB" i="1" baseline="0" dirty="0" err="1" smtClean="0"/>
              <a:t>Londons</a:t>
            </a:r>
            <a:r>
              <a:rPr lang="en-GB" i="1" baseline="0" dirty="0" smtClean="0"/>
              <a:t> Charity, and the Cities Glory</a:t>
            </a:r>
            <a:r>
              <a:rPr lang="en-GB" i="0" baseline="0" dirty="0" smtClean="0"/>
              <a:t> (1676)</a:t>
            </a:r>
          </a:p>
          <a:p>
            <a:r>
              <a:rPr lang="en-GB" i="0" baseline="0" dirty="0" smtClean="0"/>
              <a:t>The first of many poetic effusions published after its opening, it ‘makes one Half-</a:t>
            </a:r>
            <a:r>
              <a:rPr lang="en-GB" i="0" baseline="0" dirty="0" err="1" smtClean="0"/>
              <a:t>Madd</a:t>
            </a:r>
            <a:r>
              <a:rPr lang="en-GB" i="0" baseline="0" dirty="0" smtClean="0"/>
              <a:t> to be a Lodger there’</a:t>
            </a:r>
          </a:p>
        </p:txBody>
      </p:sp>
      <p:sp>
        <p:nvSpPr>
          <p:cNvPr id="4" name="Slide Number Placeholder 3"/>
          <p:cNvSpPr>
            <a:spLocks noGrp="1"/>
          </p:cNvSpPr>
          <p:nvPr>
            <p:ph type="sldNum" sz="quarter" idx="10"/>
          </p:nvPr>
        </p:nvSpPr>
        <p:spPr/>
        <p:txBody>
          <a:bodyPr/>
          <a:lstStyle/>
          <a:p>
            <a:fld id="{95683357-F0D7-43C0-90C4-FCE894264721}" type="slidenum">
              <a:rPr lang="en-GB" smtClean="0"/>
              <a:t>9</a:t>
            </a:fld>
            <a:endParaRPr lang="en-GB"/>
          </a:p>
        </p:txBody>
      </p:sp>
    </p:spTree>
    <p:extLst>
      <p:ext uri="{BB962C8B-B14F-4D97-AF65-F5344CB8AC3E}">
        <p14:creationId xmlns:p14="http://schemas.microsoft.com/office/powerpoint/2010/main" val="2294045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symbolism was impossible</a:t>
            </a:r>
            <a:r>
              <a:rPr lang="en-GB" baseline="0" dirty="0" smtClean="0"/>
              <a:t> to ignore, the façade of care concealing the black hole of neglect. It was a cruel but accurate reflection of the mixed motives that had led to Bethlem’s reinvention.</a:t>
            </a:r>
          </a:p>
          <a:p>
            <a:endParaRPr lang="en-GB" baseline="0" dirty="0" smtClean="0"/>
          </a:p>
          <a:p>
            <a:r>
              <a:rPr lang="en-GB" baseline="0" dirty="0" smtClean="0"/>
              <a:t>These houses reflected a new intolerance for civil disorder. People wished for the mad to be treated humanely, but at the same time they believed that the less contact they had with others the better.</a:t>
            </a:r>
          </a:p>
          <a:p>
            <a:endParaRPr lang="en-GB" baseline="0" dirty="0" smtClean="0"/>
          </a:p>
          <a:p>
            <a:r>
              <a:rPr lang="en-GB" baseline="0" dirty="0" smtClean="0"/>
              <a:t>The madhouse stood in clear contrast the system that emerged under the French monarchy</a:t>
            </a:r>
          </a:p>
          <a:p>
            <a:r>
              <a:rPr lang="en-GB" baseline="0" dirty="0" smtClean="0"/>
              <a:t>The mad were confined </a:t>
            </a:r>
            <a:r>
              <a:rPr lang="en-GB" baseline="0" dirty="0" err="1" smtClean="0"/>
              <a:t>alongisde</a:t>
            </a:r>
            <a:r>
              <a:rPr lang="en-GB" baseline="0" dirty="0" smtClean="0"/>
              <a:t>, beggars, criminals, prostitutes and vagabonds. In Paris the new prisons included the </a:t>
            </a:r>
            <a:r>
              <a:rPr lang="en-GB" baseline="0" dirty="0" err="1" smtClean="0"/>
              <a:t>Bicetre</a:t>
            </a:r>
            <a:r>
              <a:rPr lang="en-GB" baseline="0" dirty="0" smtClean="0"/>
              <a:t> and the </a:t>
            </a:r>
            <a:r>
              <a:rPr lang="en-GB" baseline="0" dirty="0" err="1" smtClean="0"/>
              <a:t>Salpetriere</a:t>
            </a:r>
            <a:r>
              <a:rPr lang="en-GB" baseline="0" dirty="0" smtClean="0"/>
              <a:t>, which would </a:t>
            </a:r>
            <a:r>
              <a:rPr lang="en-GB" baseline="0" dirty="0" err="1" smtClean="0"/>
              <a:t>eventally</a:t>
            </a:r>
            <a:r>
              <a:rPr lang="en-GB" baseline="0" dirty="0" smtClean="0"/>
              <a:t> become the city’s two great asylums for men and women, respectively. Their purpose was simply to remove beggars and other public </a:t>
            </a:r>
            <a:r>
              <a:rPr lang="en-GB" baseline="0" dirty="0" err="1" smtClean="0"/>
              <a:t>nuisnaces</a:t>
            </a:r>
            <a:r>
              <a:rPr lang="en-GB" baseline="0" dirty="0" smtClean="0"/>
              <a:t> from the streets, which they did in numbers that eventually rose to around six thousand. A letter from the king was enough to confine anyone for life without right of appeal.</a:t>
            </a:r>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10</a:t>
            </a:fld>
            <a:endParaRPr lang="en-GB"/>
          </a:p>
        </p:txBody>
      </p:sp>
    </p:spTree>
    <p:extLst>
      <p:ext uri="{BB962C8B-B14F-4D97-AF65-F5344CB8AC3E}">
        <p14:creationId xmlns:p14="http://schemas.microsoft.com/office/powerpoint/2010/main" val="25510409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The madhouse stood in clear contrast the system that emerged under the French monarchy</a:t>
            </a:r>
          </a:p>
          <a:p>
            <a:r>
              <a:rPr lang="en-GB" baseline="0" dirty="0" smtClean="0"/>
              <a:t>The mad were confined </a:t>
            </a:r>
            <a:r>
              <a:rPr lang="en-GB" baseline="0" dirty="0" err="1" smtClean="0"/>
              <a:t>alongisde</a:t>
            </a:r>
            <a:r>
              <a:rPr lang="en-GB" baseline="0" dirty="0" smtClean="0"/>
              <a:t>, beggars, criminals, prostitutes and vagabonds. In Paris the new prisons included the </a:t>
            </a:r>
            <a:r>
              <a:rPr lang="en-GB" baseline="0" dirty="0" err="1" smtClean="0"/>
              <a:t>Bicetre</a:t>
            </a:r>
            <a:r>
              <a:rPr lang="en-GB" baseline="0" dirty="0" smtClean="0"/>
              <a:t> and the </a:t>
            </a:r>
            <a:r>
              <a:rPr lang="en-GB" baseline="0" dirty="0" err="1" smtClean="0"/>
              <a:t>Salpetriere</a:t>
            </a:r>
            <a:r>
              <a:rPr lang="en-GB" baseline="0" dirty="0" smtClean="0"/>
              <a:t>, which would </a:t>
            </a:r>
            <a:r>
              <a:rPr lang="en-GB" baseline="0" dirty="0" err="1" smtClean="0"/>
              <a:t>eventally</a:t>
            </a:r>
            <a:r>
              <a:rPr lang="en-GB" baseline="0" dirty="0" smtClean="0"/>
              <a:t> become the city’s two great asylums for men and women, respectively. Their purpose was simply to remove beggars and other public </a:t>
            </a:r>
            <a:r>
              <a:rPr lang="en-GB" baseline="0" dirty="0" err="1" smtClean="0"/>
              <a:t>nuisnaces</a:t>
            </a:r>
            <a:r>
              <a:rPr lang="en-GB" baseline="0" dirty="0" smtClean="0"/>
              <a:t> from the streets, which they did in numbers that eventually rose to around six thousand. A letter from the king was enough to confine anyone for life without right of appeal.</a:t>
            </a:r>
            <a:endParaRPr lang="en-GB" dirty="0" smtClean="0"/>
          </a:p>
          <a:p>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11</a:t>
            </a:fld>
            <a:endParaRPr lang="en-GB"/>
          </a:p>
        </p:txBody>
      </p:sp>
    </p:spTree>
    <p:extLst>
      <p:ext uri="{BB962C8B-B14F-4D97-AF65-F5344CB8AC3E}">
        <p14:creationId xmlns:p14="http://schemas.microsoft.com/office/powerpoint/2010/main" val="29100652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Beggars, prostitutes, protestants, epileptics, orphans, homosexuals,</a:t>
            </a:r>
            <a:r>
              <a:rPr lang="en-GB" baseline="0" dirty="0" smtClean="0"/>
              <a:t> magicians, idiots, sent there by families, husbands, neighbours</a:t>
            </a:r>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12</a:t>
            </a:fld>
            <a:endParaRPr lang="en-GB"/>
          </a:p>
        </p:txBody>
      </p:sp>
    </p:spTree>
    <p:extLst>
      <p:ext uri="{BB962C8B-B14F-4D97-AF65-F5344CB8AC3E}">
        <p14:creationId xmlns:p14="http://schemas.microsoft.com/office/powerpoint/2010/main" val="2591558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 Sundays,</a:t>
            </a:r>
            <a:r>
              <a:rPr lang="en-GB" baseline="0" dirty="0" smtClean="0"/>
              <a:t> prostitutes were rounded up and carted off to La </a:t>
            </a:r>
            <a:r>
              <a:rPr lang="en-GB" baseline="0" dirty="0" err="1" smtClean="0"/>
              <a:t>Salpetriere</a:t>
            </a:r>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13</a:t>
            </a:fld>
            <a:endParaRPr lang="en-GB"/>
          </a:p>
        </p:txBody>
      </p:sp>
    </p:spTree>
    <p:extLst>
      <p:ext uri="{BB962C8B-B14F-4D97-AF65-F5344CB8AC3E}">
        <p14:creationId xmlns:p14="http://schemas.microsoft.com/office/powerpoint/2010/main" val="32750626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Letters de cachet closed off all access to the courts or grounds of appeal, and Sade’s repeated sexual escapades</a:t>
            </a:r>
            <a:r>
              <a:rPr lang="en-GB" baseline="0" dirty="0" smtClean="0"/>
              <a:t> had prompted his mother-in-law, Madame de Montreuil, to obtain the warrant.</a:t>
            </a:r>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14</a:t>
            </a:fld>
            <a:endParaRPr lang="en-GB"/>
          </a:p>
        </p:txBody>
      </p:sp>
    </p:spTree>
    <p:extLst>
      <p:ext uri="{BB962C8B-B14F-4D97-AF65-F5344CB8AC3E}">
        <p14:creationId xmlns:p14="http://schemas.microsoft.com/office/powerpoint/2010/main" val="10504455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http://www.soane.org/collections-research/key-stories/rakes-progress</a:t>
            </a:r>
          </a:p>
          <a:p>
            <a:endParaRPr lang="en-GB" dirty="0" smtClean="0"/>
          </a:p>
          <a:p>
            <a:r>
              <a:rPr lang="en-GB" dirty="0" smtClean="0"/>
              <a:t>Tom has descended into madness. He is now in Bethlem Hospital or ‘Bedlam’, as it was known.</a:t>
            </a:r>
          </a:p>
          <a:p>
            <a:r>
              <a:rPr lang="en-GB" dirty="0" smtClean="0"/>
              <a:t>The inmates around him – a tailor, a musician, an astronomer and an archbishop – are suffering various delusions. One man thinks he is a king, but is naked, carrying a straw crown and sceptre.</a:t>
            </a:r>
          </a:p>
          <a:p>
            <a:r>
              <a:rPr lang="en-GB" dirty="0" smtClean="0"/>
              <a:t>Bedlam is open to the public (as indeed it really was), and two fashionable ladies are sightseeing – for them, it’s an amusing day out, observing the poor suffering lunatics</a:t>
            </a:r>
          </a:p>
          <a:p>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15</a:t>
            </a:fld>
            <a:endParaRPr lang="en-GB"/>
          </a:p>
        </p:txBody>
      </p:sp>
    </p:spTree>
    <p:extLst>
      <p:ext uri="{BB962C8B-B14F-4D97-AF65-F5344CB8AC3E}">
        <p14:creationId xmlns:p14="http://schemas.microsoft.com/office/powerpoint/2010/main" val="31361746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contrast between them illustrated a classical ideal of madness</a:t>
            </a:r>
            <a:r>
              <a:rPr lang="en-GB" baseline="0" dirty="0" smtClean="0"/>
              <a:t> and its physical roots: on the left the torpor caused by black bile, and on the right the frenzy produced by excess blood.</a:t>
            </a:r>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16</a:t>
            </a:fld>
            <a:endParaRPr lang="en-GB"/>
          </a:p>
        </p:txBody>
      </p:sp>
    </p:spTree>
    <p:extLst>
      <p:ext uri="{BB962C8B-B14F-4D97-AF65-F5344CB8AC3E}">
        <p14:creationId xmlns:p14="http://schemas.microsoft.com/office/powerpoint/2010/main" val="3646431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683357-F0D7-43C0-90C4-FCE894264721}" type="slidenum">
              <a:rPr lang="en-GB" smtClean="0"/>
              <a:t>17</a:t>
            </a:fld>
            <a:endParaRPr lang="en-GB"/>
          </a:p>
        </p:txBody>
      </p:sp>
    </p:spTree>
    <p:extLst>
      <p:ext uri="{BB962C8B-B14F-4D97-AF65-F5344CB8AC3E}">
        <p14:creationId xmlns:p14="http://schemas.microsoft.com/office/powerpoint/2010/main" val="4191302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5683357-F0D7-43C0-90C4-FCE894264721}" type="slidenum">
              <a:rPr lang="en-GB" smtClean="0"/>
              <a:t>18</a:t>
            </a:fld>
            <a:endParaRPr lang="en-GB"/>
          </a:p>
        </p:txBody>
      </p:sp>
    </p:spTree>
    <p:extLst>
      <p:ext uri="{BB962C8B-B14F-4D97-AF65-F5344CB8AC3E}">
        <p14:creationId xmlns:p14="http://schemas.microsoft.com/office/powerpoint/2010/main" val="12941457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5683357-F0D7-43C0-90C4-FCE894264721}" type="slidenum">
              <a:rPr lang="en-GB" smtClean="0"/>
              <a:t>19</a:t>
            </a:fld>
            <a:endParaRPr lang="en-GB"/>
          </a:p>
        </p:txBody>
      </p:sp>
    </p:spTree>
    <p:extLst>
      <p:ext uri="{BB962C8B-B14F-4D97-AF65-F5344CB8AC3E}">
        <p14:creationId xmlns:p14="http://schemas.microsoft.com/office/powerpoint/2010/main" val="3909594396"/>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6B36285-49B4-41B3-BB0F-0739DE14BD9A}" type="datetimeFigureOut">
              <a:rPr lang="en-GB" smtClean="0"/>
              <a:t>05/12/2016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543CE74E-D846-465B-AFFA-83DD3D8DC14E}" type="slidenum">
              <a:rPr lang="en-GB" smtClean="0"/>
              <a:t>‹#›</a:t>
            </a:fld>
            <a:endParaRPr lang="en-GB"/>
          </a:p>
        </p:txBody>
      </p:sp>
    </p:spTree>
    <p:extLst>
      <p:ext uri="{BB962C8B-B14F-4D97-AF65-F5344CB8AC3E}">
        <p14:creationId xmlns:p14="http://schemas.microsoft.com/office/powerpoint/2010/main" val="2018506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6B36285-49B4-41B3-BB0F-0739DE14BD9A}" type="datetimeFigureOut">
              <a:rPr lang="en-GB" smtClean="0"/>
              <a:t>05/12/2016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CE74E-D846-465B-AFFA-83DD3D8DC14E}" type="slidenum">
              <a:rPr lang="en-GB" smtClean="0"/>
              <a:t>‹#›</a:t>
            </a:fld>
            <a:endParaRPr lang="en-GB"/>
          </a:p>
        </p:txBody>
      </p:sp>
    </p:spTree>
    <p:extLst>
      <p:ext uri="{BB962C8B-B14F-4D97-AF65-F5344CB8AC3E}">
        <p14:creationId xmlns:p14="http://schemas.microsoft.com/office/powerpoint/2010/main" val="1388554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26B36285-49B4-41B3-BB0F-0739DE14BD9A}" type="datetimeFigureOut">
              <a:rPr lang="en-GB" smtClean="0"/>
              <a:t>05/12/2016</a:t>
            </a:fld>
            <a:endParaRPr lang="en-GB"/>
          </a:p>
        </p:txBody>
      </p:sp>
      <p:sp>
        <p:nvSpPr>
          <p:cNvPr id="5" name="Footer Placeholder 4"/>
          <p:cNvSpPr>
            <a:spLocks noGrp="1"/>
          </p:cNvSpPr>
          <p:nvPr>
            <p:ph type="ftr" sz="quarter" idx="11"/>
          </p:nvPr>
        </p:nvSpPr>
        <p:spPr>
          <a:xfrm>
            <a:off x="2182708" y="6272784"/>
            <a:ext cx="6327648" cy="365125"/>
          </a:xfrm>
        </p:spPr>
        <p:txBody>
          <a:bodyPr/>
          <a:lstStyle/>
          <a:p>
            <a:endParaRPr lang="en-GB"/>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543CE74E-D846-465B-AFFA-83DD3D8DC14E}" type="slidenum">
              <a:rPr lang="en-GB" smtClean="0"/>
              <a:t>‹#›</a:t>
            </a:fld>
            <a:endParaRPr lang="en-GB"/>
          </a:p>
        </p:txBody>
      </p:sp>
    </p:spTree>
    <p:extLst>
      <p:ext uri="{BB962C8B-B14F-4D97-AF65-F5344CB8AC3E}">
        <p14:creationId xmlns:p14="http://schemas.microsoft.com/office/powerpoint/2010/main" val="2575544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6B36285-49B4-41B3-BB0F-0739DE14BD9A}" type="datetimeFigureOut">
              <a:rPr lang="en-GB" smtClean="0"/>
              <a:t>05/12/2016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3CE74E-D846-465B-AFFA-83DD3D8DC14E}" type="slidenum">
              <a:rPr lang="en-GB" smtClean="0"/>
              <a:t>‹#›</a:t>
            </a:fld>
            <a:endParaRPr lang="en-GB"/>
          </a:p>
        </p:txBody>
      </p:sp>
    </p:spTree>
    <p:extLst>
      <p:ext uri="{BB962C8B-B14F-4D97-AF65-F5344CB8AC3E}">
        <p14:creationId xmlns:p14="http://schemas.microsoft.com/office/powerpoint/2010/main" val="2491527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6B36285-49B4-41B3-BB0F-0739DE14BD9A}" type="datetimeFigureOut">
              <a:rPr lang="en-GB" smtClean="0"/>
              <a:t>05/12/2016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3CE74E-D846-465B-AFFA-83DD3D8DC14E}" type="slidenum">
              <a:rPr lang="en-GB" smtClean="0"/>
              <a:t>‹#›</a:t>
            </a:fld>
            <a:endParaRPr lang="en-GB"/>
          </a:p>
        </p:txBody>
      </p:sp>
    </p:spTree>
    <p:extLst>
      <p:ext uri="{BB962C8B-B14F-4D97-AF65-F5344CB8AC3E}">
        <p14:creationId xmlns:p14="http://schemas.microsoft.com/office/powerpoint/2010/main" val="587592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6B36285-49B4-41B3-BB0F-0739DE14BD9A}" type="datetimeFigureOut">
              <a:rPr lang="en-GB" smtClean="0"/>
              <a:t>05/12/2016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3CE74E-D846-465B-AFFA-83DD3D8DC14E}" type="slidenum">
              <a:rPr lang="en-GB" smtClean="0"/>
              <a:t>‹#›</a:t>
            </a:fld>
            <a:endParaRPr lang="en-GB"/>
          </a:p>
        </p:txBody>
      </p:sp>
    </p:spTree>
    <p:extLst>
      <p:ext uri="{BB962C8B-B14F-4D97-AF65-F5344CB8AC3E}">
        <p14:creationId xmlns:p14="http://schemas.microsoft.com/office/powerpoint/2010/main" val="1678029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B36285-49B4-41B3-BB0F-0739DE14BD9A}" type="datetimeFigureOut">
              <a:rPr lang="en-GB" smtClean="0"/>
              <a:t>05/12/2016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3CE74E-D846-465B-AFFA-83DD3D8DC14E}" type="slidenum">
              <a:rPr lang="en-GB" smtClean="0"/>
              <a:t>‹#›</a:t>
            </a:fld>
            <a:endParaRPr lang="en-GB"/>
          </a:p>
        </p:txBody>
      </p:sp>
    </p:spTree>
    <p:extLst>
      <p:ext uri="{BB962C8B-B14F-4D97-AF65-F5344CB8AC3E}">
        <p14:creationId xmlns:p14="http://schemas.microsoft.com/office/powerpoint/2010/main" val="19702652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B36285-49B4-41B3-BB0F-0739DE14BD9A}" type="datetimeFigureOut">
              <a:rPr lang="en-GB" smtClean="0"/>
              <a:t>05/12/2016</a:t>
            </a:fld>
            <a:endParaRPr lang="en-GB"/>
          </a:p>
        </p:txBody>
      </p:sp>
      <p:sp>
        <p:nvSpPr>
          <p:cNvPr id="6" name="Footer Placeholder 5"/>
          <p:cNvSpPr>
            <a:spLocks noGrp="1"/>
          </p:cNvSpPr>
          <p:nvPr>
            <p:ph type="ftr" sz="quarter" idx="11"/>
          </p:nvPr>
        </p:nvSpPr>
        <p:spPr/>
        <p:txBody>
          <a:bodyPr/>
          <a:lstStyle/>
          <a:p>
            <a:endParaRPr lang="en-GB"/>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543CE74E-D846-465B-AFFA-83DD3D8DC14E}" type="slidenum">
              <a:rPr lang="en-GB" smtClean="0"/>
              <a:t>‹#›</a:t>
            </a:fld>
            <a:endParaRPr lang="en-GB"/>
          </a:p>
        </p:txBody>
      </p:sp>
    </p:spTree>
    <p:extLst>
      <p:ext uri="{BB962C8B-B14F-4D97-AF65-F5344CB8AC3E}">
        <p14:creationId xmlns:p14="http://schemas.microsoft.com/office/powerpoint/2010/main" val="1626526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B36285-49B4-41B3-BB0F-0739DE14BD9A}" type="datetimeFigureOut">
              <a:rPr lang="en-GB" smtClean="0"/>
              <a:t>05/12/2016</a:t>
            </a:fld>
            <a:endParaRPr lang="en-GB"/>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543CE74E-D846-465B-AFFA-83DD3D8DC14E}" type="slidenum">
              <a:rPr lang="en-GB" smtClean="0"/>
              <a:t>‹#›</a:t>
            </a:fld>
            <a:endParaRPr lang="en-GB"/>
          </a:p>
        </p:txBody>
      </p:sp>
    </p:spTree>
    <p:extLst>
      <p:ext uri="{BB962C8B-B14F-4D97-AF65-F5344CB8AC3E}">
        <p14:creationId xmlns:p14="http://schemas.microsoft.com/office/powerpoint/2010/main" val="235251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6B36285-49B4-41B3-BB0F-0739DE14BD9A}" type="datetimeFigureOut">
              <a:rPr lang="en-GB" smtClean="0"/>
              <a:t>05/12/2016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CE74E-D846-465B-AFFA-83DD3D8DC14E}" type="slidenum">
              <a:rPr lang="en-GB" smtClean="0"/>
              <a:t>‹#›</a:t>
            </a:fld>
            <a:endParaRPr lang="en-GB"/>
          </a:p>
        </p:txBody>
      </p:sp>
    </p:spTree>
    <p:extLst>
      <p:ext uri="{BB962C8B-B14F-4D97-AF65-F5344CB8AC3E}">
        <p14:creationId xmlns:p14="http://schemas.microsoft.com/office/powerpoint/2010/main" val="2356792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6B36285-49B4-41B3-BB0F-0739DE14BD9A}" type="datetimeFigureOut">
              <a:rPr lang="en-GB" smtClean="0"/>
              <a:t>05/12/2016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CE74E-D846-465B-AFFA-83DD3D8DC14E}" type="slidenum">
              <a:rPr lang="en-GB" smtClean="0"/>
              <a:t>‹#›</a:t>
            </a:fld>
            <a:endParaRPr lang="en-GB"/>
          </a:p>
        </p:txBody>
      </p:sp>
    </p:spTree>
    <p:extLst>
      <p:ext uri="{BB962C8B-B14F-4D97-AF65-F5344CB8AC3E}">
        <p14:creationId xmlns:p14="http://schemas.microsoft.com/office/powerpoint/2010/main" val="950262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26B36285-49B4-41B3-BB0F-0739DE14BD9A}" type="datetimeFigureOut">
              <a:rPr lang="en-GB" smtClean="0"/>
              <a:t>05/12/2016</a:t>
            </a:fld>
            <a:endParaRPr lang="en-GB"/>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GB"/>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543CE74E-D846-465B-AFFA-83DD3D8DC14E}" type="slidenum">
              <a:rPr lang="en-GB" smtClean="0"/>
              <a:t>‹#›</a:t>
            </a:fld>
            <a:endParaRPr lang="en-GB"/>
          </a:p>
        </p:txBody>
      </p:sp>
    </p:spTree>
    <p:extLst>
      <p:ext uri="{BB962C8B-B14F-4D97-AF65-F5344CB8AC3E}">
        <p14:creationId xmlns:p14="http://schemas.microsoft.com/office/powerpoint/2010/main" val="3327022263"/>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8324"/>
            <a:ext cx="12192000" cy="6886323"/>
          </a:xfrm>
          <a:prstGeom prst="rect">
            <a:avLst/>
          </a:prstGeom>
        </p:spPr>
      </p:pic>
      <p:sp>
        <p:nvSpPr>
          <p:cNvPr id="5" name="TextBox 4"/>
          <p:cNvSpPr txBox="1"/>
          <p:nvPr/>
        </p:nvSpPr>
        <p:spPr>
          <a:xfrm>
            <a:off x="854439" y="359764"/>
            <a:ext cx="10538086" cy="830997"/>
          </a:xfrm>
          <a:prstGeom prst="rect">
            <a:avLst/>
          </a:prstGeom>
          <a:noFill/>
        </p:spPr>
        <p:txBody>
          <a:bodyPr wrap="square" rtlCol="0">
            <a:spAutoFit/>
          </a:bodyPr>
          <a:lstStyle/>
          <a:p>
            <a:pPr algn="ctr"/>
            <a:r>
              <a:rPr lang="en-GB" sz="2400" b="1" dirty="0" smtClean="0">
                <a:solidFill>
                  <a:schemeClr val="bg1"/>
                </a:solidFill>
                <a:latin typeface="Copperplate Gothic Bold" panose="020E0705020206020404" pitchFamily="34" charset="0"/>
              </a:rPr>
              <a:t>Madhouses and Mad Doctors</a:t>
            </a:r>
          </a:p>
          <a:p>
            <a:pPr algn="ctr"/>
            <a:r>
              <a:rPr lang="en-GB" sz="2400" b="1" dirty="0" smtClean="0">
                <a:solidFill>
                  <a:schemeClr val="bg1"/>
                </a:solidFill>
                <a:latin typeface="Copperplate Gothic Bold" panose="020E0705020206020404" pitchFamily="34" charset="0"/>
              </a:rPr>
              <a:t>Part I</a:t>
            </a:r>
            <a:endParaRPr lang="en-GB" sz="2400" b="1" dirty="0">
              <a:solidFill>
                <a:schemeClr val="bg1"/>
              </a:solidFill>
              <a:latin typeface="Copperplate Gothic Bold" panose="020E0705020206020404" pitchFamily="34" charset="0"/>
            </a:endParaRPr>
          </a:p>
        </p:txBody>
      </p:sp>
      <p:sp>
        <p:nvSpPr>
          <p:cNvPr id="6" name="TextBox 5"/>
          <p:cNvSpPr txBox="1"/>
          <p:nvPr/>
        </p:nvSpPr>
        <p:spPr>
          <a:xfrm>
            <a:off x="5126636" y="3402767"/>
            <a:ext cx="1873771" cy="923330"/>
          </a:xfrm>
          <a:prstGeom prst="rect">
            <a:avLst/>
          </a:prstGeom>
          <a:noFill/>
        </p:spPr>
        <p:txBody>
          <a:bodyPr wrap="square" rtlCol="0">
            <a:spAutoFit/>
          </a:bodyPr>
          <a:lstStyle/>
          <a:p>
            <a:pPr algn="ctr"/>
            <a:r>
              <a:rPr lang="en-GB" dirty="0" smtClean="0">
                <a:solidFill>
                  <a:schemeClr val="bg1"/>
                </a:solidFill>
              </a:rPr>
              <a:t>The changing response to madness</a:t>
            </a:r>
            <a:endParaRPr lang="en-GB" dirty="0">
              <a:solidFill>
                <a:schemeClr val="bg1"/>
              </a:solidFill>
            </a:endParaRPr>
          </a:p>
        </p:txBody>
      </p:sp>
    </p:spTree>
    <p:extLst>
      <p:ext uri="{BB962C8B-B14F-4D97-AF65-F5344CB8AC3E}">
        <p14:creationId xmlns:p14="http://schemas.microsoft.com/office/powerpoint/2010/main" val="1238838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a:t>
            </a:r>
            <a:endParaRPr lang="en-GB" dirty="0"/>
          </a:p>
        </p:txBody>
      </p:sp>
      <p:sp>
        <p:nvSpPr>
          <p:cNvPr id="3" name="Content Placeholder 2"/>
          <p:cNvSpPr>
            <a:spLocks noGrp="1"/>
          </p:cNvSpPr>
          <p:nvPr>
            <p:ph idx="1"/>
          </p:nvPr>
        </p:nvSpPr>
        <p:spPr/>
        <p:txBody>
          <a:bodyPr/>
          <a:lstStyle/>
          <a:p>
            <a:r>
              <a:rPr lang="en-GB" dirty="0" smtClean="0"/>
              <a:t>To explore the changing response to madness into the 17</a:t>
            </a:r>
            <a:r>
              <a:rPr lang="en-GB" baseline="30000" dirty="0" smtClean="0"/>
              <a:t>th</a:t>
            </a:r>
            <a:r>
              <a:rPr lang="en-GB" dirty="0" smtClean="0"/>
              <a:t> century and beyond</a:t>
            </a:r>
          </a:p>
          <a:p>
            <a:r>
              <a:rPr lang="en-GB" dirty="0" smtClean="0"/>
              <a:t>To understand the European face of madhouses</a:t>
            </a:r>
          </a:p>
          <a:p>
            <a:r>
              <a:rPr lang="en-GB" dirty="0" smtClean="0"/>
              <a:t>To become familiar with Bethlem Hospital, </a:t>
            </a:r>
            <a:r>
              <a:rPr lang="en-GB" dirty="0" err="1" smtClean="0"/>
              <a:t>Moorhouse</a:t>
            </a:r>
            <a:r>
              <a:rPr lang="en-GB" dirty="0" smtClean="0"/>
              <a:t>.</a:t>
            </a:r>
            <a:endParaRPr lang="en-GB" dirty="0"/>
          </a:p>
        </p:txBody>
      </p:sp>
    </p:spTree>
    <p:extLst>
      <p:ext uri="{BB962C8B-B14F-4D97-AF65-F5344CB8AC3E}">
        <p14:creationId xmlns:p14="http://schemas.microsoft.com/office/powerpoint/2010/main" val="26872622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Changes in the 17</a:t>
            </a:r>
            <a:r>
              <a:rPr lang="en-GB" baseline="30000" dirty="0" smtClean="0"/>
              <a:t>th</a:t>
            </a:r>
            <a:r>
              <a:rPr lang="en-GB" dirty="0" smtClean="0"/>
              <a:t> Century</a:t>
            </a:r>
            <a:endParaRPr lang="en-GB" dirty="0"/>
          </a:p>
        </p:txBody>
      </p:sp>
      <p:sp>
        <p:nvSpPr>
          <p:cNvPr id="3" name="Content Placeholder 2"/>
          <p:cNvSpPr>
            <a:spLocks noGrp="1"/>
          </p:cNvSpPr>
          <p:nvPr>
            <p:ph idx="1"/>
          </p:nvPr>
        </p:nvSpPr>
        <p:spPr/>
        <p:txBody>
          <a:bodyPr/>
          <a:lstStyle/>
          <a:p>
            <a:r>
              <a:rPr lang="en-GB" dirty="0" smtClean="0"/>
              <a:t>From around the 17</a:t>
            </a:r>
            <a:r>
              <a:rPr lang="en-GB" baseline="30000" dirty="0" smtClean="0"/>
              <a:t>th</a:t>
            </a:r>
            <a:r>
              <a:rPr lang="en-GB" dirty="0" smtClean="0"/>
              <a:t> century, the response to incapacity and poverty was starting to change.</a:t>
            </a:r>
          </a:p>
          <a:p>
            <a:endParaRPr lang="en-GB" dirty="0" smtClean="0"/>
          </a:p>
          <a:p>
            <a:r>
              <a:rPr lang="en-GB" dirty="0" smtClean="0"/>
              <a:t>Why might this be?</a:t>
            </a:r>
          </a:p>
          <a:p>
            <a:endParaRPr lang="en-GB" dirty="0" smtClean="0"/>
          </a:p>
          <a:p>
            <a:r>
              <a:rPr lang="en-GB" dirty="0" smtClean="0"/>
              <a:t>Northern Europe, including the United Provinces (Holland), Britain there is a move towards confinement</a:t>
            </a:r>
            <a:endParaRPr lang="en-GB" dirty="0"/>
          </a:p>
        </p:txBody>
      </p:sp>
    </p:spTree>
    <p:extLst>
      <p:ext uri="{BB962C8B-B14F-4D97-AF65-F5344CB8AC3E}">
        <p14:creationId xmlns:p14="http://schemas.microsoft.com/office/powerpoint/2010/main" val="2278706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Dutch Madhouses: </a:t>
            </a:r>
            <a:r>
              <a:rPr lang="en-GB" dirty="0" err="1" smtClean="0"/>
              <a:t>Dolhuizen</a:t>
            </a:r>
            <a:endParaRPr lang="en-GB" dirty="0"/>
          </a:p>
        </p:txBody>
      </p:sp>
      <p:sp>
        <p:nvSpPr>
          <p:cNvPr id="3" name="Content Placeholder 2"/>
          <p:cNvSpPr>
            <a:spLocks noGrp="1"/>
          </p:cNvSpPr>
          <p:nvPr>
            <p:ph sz="half" idx="1"/>
          </p:nvPr>
        </p:nvSpPr>
        <p:spPr/>
        <p:txBody>
          <a:bodyPr/>
          <a:lstStyle/>
          <a:p>
            <a:r>
              <a:rPr lang="en-GB" dirty="0" smtClean="0"/>
              <a:t>Started in the 15</a:t>
            </a:r>
            <a:r>
              <a:rPr lang="en-GB" baseline="30000" dirty="0" smtClean="0"/>
              <a:t>th</a:t>
            </a:r>
            <a:r>
              <a:rPr lang="en-GB" dirty="0" smtClean="0"/>
              <a:t> century</a:t>
            </a:r>
          </a:p>
          <a:p>
            <a:r>
              <a:rPr lang="en-GB" dirty="0" smtClean="0"/>
              <a:t>Were original small houses</a:t>
            </a:r>
          </a:p>
          <a:p>
            <a:r>
              <a:rPr lang="en-GB" dirty="0" smtClean="0"/>
              <a:t>But expanded as communities sought to expel violent and hostile madmen.</a:t>
            </a:r>
          </a:p>
          <a:p>
            <a:r>
              <a:rPr lang="en-GB" dirty="0" smtClean="0"/>
              <a:t>Idle and social non-conformers were seen as a threat and a danger to a calm and ordered society.</a:t>
            </a:r>
            <a:endParaRPr lang="en-GB" dirty="0"/>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860953" y="1690688"/>
            <a:ext cx="5720202" cy="3780696"/>
          </a:xfrm>
        </p:spPr>
      </p:pic>
    </p:spTree>
    <p:extLst>
      <p:ext uri="{BB962C8B-B14F-4D97-AF65-F5344CB8AC3E}">
        <p14:creationId xmlns:p14="http://schemas.microsoft.com/office/powerpoint/2010/main" val="7084426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Misfits of society</a:t>
            </a:r>
            <a:endParaRPr lang="en-GB" dirty="0"/>
          </a:p>
        </p:txBody>
      </p:sp>
      <p:sp>
        <p:nvSpPr>
          <p:cNvPr id="3" name="Content Placeholder 2"/>
          <p:cNvSpPr>
            <a:spLocks noGrp="1"/>
          </p:cNvSpPr>
          <p:nvPr>
            <p:ph idx="1"/>
          </p:nvPr>
        </p:nvSpPr>
        <p:spPr/>
        <p:txBody>
          <a:bodyPr/>
          <a:lstStyle/>
          <a:p>
            <a:r>
              <a:rPr lang="en-GB" dirty="0" smtClean="0"/>
              <a:t>Before long and across Europe, beggars, prostitutes and other misfits of society were finding themselves incarcerated.</a:t>
            </a:r>
          </a:p>
          <a:p>
            <a:r>
              <a:rPr lang="en-GB" dirty="0" smtClean="0"/>
              <a:t>Anyone that might be a danger to a stable society would find themselves locked away.</a:t>
            </a:r>
          </a:p>
          <a:p>
            <a:r>
              <a:rPr lang="en-GB" dirty="0" smtClean="0"/>
              <a:t>In theory, the idle, the degenerates of society would now have to work! </a:t>
            </a:r>
            <a:endParaRPr lang="en-GB" dirty="0"/>
          </a:p>
        </p:txBody>
      </p:sp>
    </p:spTree>
    <p:extLst>
      <p:ext uri="{BB962C8B-B14F-4D97-AF65-F5344CB8AC3E}">
        <p14:creationId xmlns:p14="http://schemas.microsoft.com/office/powerpoint/2010/main" val="41555866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Undesirables</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smtClean="0"/>
              <a:t>Everything outside the ‘normal’ was soon considered ‘insane’ This included: epileptics, those who demonstrated anti-social behaviours, dementia, rioters, addicts etc.</a:t>
            </a:r>
          </a:p>
          <a:p>
            <a:r>
              <a:rPr lang="en-GB" dirty="0" smtClean="0"/>
              <a:t>Dutch Madhouse: </a:t>
            </a:r>
            <a:r>
              <a:rPr lang="en-GB" dirty="0" err="1" smtClean="0"/>
              <a:t>Reinier</a:t>
            </a:r>
            <a:r>
              <a:rPr lang="en-GB" dirty="0" smtClean="0"/>
              <a:t> Van </a:t>
            </a:r>
            <a:r>
              <a:rPr lang="en-GB" dirty="0" err="1" smtClean="0"/>
              <a:t>Arkel</a:t>
            </a:r>
            <a:r>
              <a:rPr lang="en-GB" dirty="0" smtClean="0"/>
              <a:t> had a capacity for 45 patients by the 18</a:t>
            </a:r>
            <a:r>
              <a:rPr lang="en-GB" baseline="30000" dirty="0" smtClean="0"/>
              <a:t>th</a:t>
            </a:r>
            <a:r>
              <a:rPr lang="en-GB" dirty="0" smtClean="0"/>
              <a:t> century.</a:t>
            </a:r>
          </a:p>
          <a:p>
            <a:r>
              <a:rPr lang="en-GB" dirty="0" smtClean="0"/>
              <a:t>This was a progressive centre for a time, they inmates /patients were not incarcerated initially, but they were observed. The charge for admittance would depend on the patient’s ability to pay.</a:t>
            </a:r>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251224" y="1612562"/>
            <a:ext cx="5940776" cy="3666572"/>
          </a:xfrm>
        </p:spPr>
      </p:pic>
    </p:spTree>
    <p:extLst>
      <p:ext uri="{BB962C8B-B14F-4D97-AF65-F5344CB8AC3E}">
        <p14:creationId xmlns:p14="http://schemas.microsoft.com/office/powerpoint/2010/main" val="40273062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030"/>
            <a:ext cx="12192000" cy="6956109"/>
          </a:xfrm>
          <a:prstGeom prst="rect">
            <a:avLst/>
          </a:prstGeom>
        </p:spPr>
      </p:pic>
    </p:spTree>
    <p:extLst>
      <p:ext uri="{BB962C8B-B14F-4D97-AF65-F5344CB8AC3E}">
        <p14:creationId xmlns:p14="http://schemas.microsoft.com/office/powerpoint/2010/main" val="5306842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Madness and England</a:t>
            </a:r>
            <a:endParaRPr lang="en-GB" dirty="0"/>
          </a:p>
        </p:txBody>
      </p:sp>
      <p:sp>
        <p:nvSpPr>
          <p:cNvPr id="4" name="Content Placeholder 3"/>
          <p:cNvSpPr>
            <a:spLocks noGrp="1"/>
          </p:cNvSpPr>
          <p:nvPr>
            <p:ph idx="1"/>
          </p:nvPr>
        </p:nvSpPr>
        <p:spPr/>
        <p:txBody>
          <a:bodyPr/>
          <a:lstStyle/>
          <a:p>
            <a:r>
              <a:rPr lang="en-GB" dirty="0" smtClean="0"/>
              <a:t>The Poor Relief Act 1601</a:t>
            </a:r>
          </a:p>
          <a:p>
            <a:pPr lvl="1"/>
            <a:r>
              <a:rPr lang="en-GB" dirty="0" smtClean="0"/>
              <a:t>Able-bodied paupers would now be consigned to workhouses, however parishes would also be obliged to look after lunatics.</a:t>
            </a:r>
          </a:p>
          <a:p>
            <a:pPr lvl="1"/>
            <a:r>
              <a:rPr lang="en-GB" dirty="0" smtClean="0"/>
              <a:t>Bethlem (1676) – Built from the ashes, following the Great Fire of London in 1666.</a:t>
            </a:r>
          </a:p>
          <a:p>
            <a:pPr lvl="1"/>
            <a:r>
              <a:rPr lang="en-GB" dirty="0" smtClean="0"/>
              <a:t>Moorfields, on the edge of the city of London. Designed by Robert Hooke, rival of Isaac Newton and friend of Christopher Wren.</a:t>
            </a:r>
            <a:endParaRPr lang="en-GB" dirty="0"/>
          </a:p>
        </p:txBody>
      </p:sp>
    </p:spTree>
    <p:extLst>
      <p:ext uri="{BB962C8B-B14F-4D97-AF65-F5344CB8AC3E}">
        <p14:creationId xmlns:p14="http://schemas.microsoft.com/office/powerpoint/2010/main" val="6912537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24868009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Bethlem</a:t>
            </a:r>
            <a:endParaRPr lang="en-GB" dirty="0"/>
          </a:p>
        </p:txBody>
      </p:sp>
      <p:sp>
        <p:nvSpPr>
          <p:cNvPr id="3" name="Content Placeholder 2"/>
          <p:cNvSpPr>
            <a:spLocks noGrp="1"/>
          </p:cNvSpPr>
          <p:nvPr>
            <p:ph idx="1"/>
          </p:nvPr>
        </p:nvSpPr>
        <p:spPr/>
        <p:txBody>
          <a:bodyPr/>
          <a:lstStyle/>
          <a:p>
            <a:r>
              <a:rPr lang="en-GB" dirty="0" smtClean="0"/>
              <a:t>However the face that Bethlem presented to the world was no more than a façade.</a:t>
            </a:r>
          </a:p>
          <a:p>
            <a:r>
              <a:rPr lang="en-GB" dirty="0" smtClean="0"/>
              <a:t>Building had no foundations</a:t>
            </a:r>
          </a:p>
          <a:p>
            <a:r>
              <a:rPr lang="en-GB" dirty="0" smtClean="0"/>
              <a:t>Erected on waste ground and six inches below ground its brick gave way to rubble.</a:t>
            </a:r>
          </a:p>
          <a:p>
            <a:r>
              <a:rPr lang="en-GB" dirty="0" smtClean="0"/>
              <a:t>‘The outside is a perfect mockery to the inside’ Thomas Brown (1699) making one wonder ‘whether the persons that ordered the building of it, or those that inhabit it, were the maddest’</a:t>
            </a:r>
          </a:p>
          <a:p>
            <a:endParaRPr lang="en-GB" dirty="0"/>
          </a:p>
        </p:txBody>
      </p:sp>
    </p:spTree>
    <p:extLst>
      <p:ext uri="{BB962C8B-B14F-4D97-AF65-F5344CB8AC3E}">
        <p14:creationId xmlns:p14="http://schemas.microsoft.com/office/powerpoint/2010/main" val="22951425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France</a:t>
            </a:r>
            <a:endParaRPr lang="en-GB" dirty="0"/>
          </a:p>
        </p:txBody>
      </p:sp>
      <p:sp>
        <p:nvSpPr>
          <p:cNvPr id="4" name="Content Placeholder 3"/>
          <p:cNvSpPr>
            <a:spLocks noGrp="1"/>
          </p:cNvSpPr>
          <p:nvPr>
            <p:ph idx="1"/>
          </p:nvPr>
        </p:nvSpPr>
        <p:spPr/>
        <p:txBody>
          <a:bodyPr/>
          <a:lstStyle/>
          <a:p>
            <a:r>
              <a:rPr lang="en-GB" dirty="0" err="1" smtClean="0"/>
              <a:t>Bicetre</a:t>
            </a:r>
            <a:r>
              <a:rPr lang="en-GB" dirty="0" smtClean="0"/>
              <a:t> and </a:t>
            </a:r>
            <a:r>
              <a:rPr lang="en-GB" dirty="0" err="1" smtClean="0"/>
              <a:t>Salpetriere</a:t>
            </a:r>
            <a:r>
              <a:rPr lang="en-GB" dirty="0" smtClean="0"/>
              <a:t> – two large asylums for men and women respectively.</a:t>
            </a:r>
          </a:p>
          <a:p>
            <a:r>
              <a:rPr lang="en-GB" dirty="0" smtClean="0"/>
              <a:t>Any degenerates of society would be imprisoned. The idea was simply to remove society’s misfits from the streets</a:t>
            </a:r>
          </a:p>
          <a:p>
            <a:r>
              <a:rPr lang="en-GB" dirty="0" smtClean="0"/>
              <a:t>Eventually the inmates within these two asylums would rise to as many as 6,000</a:t>
            </a:r>
          </a:p>
          <a:p>
            <a:r>
              <a:rPr lang="en-GB" dirty="0" smtClean="0"/>
              <a:t>A letter from the king was enough to imprison anyone for life, without right of appeal.</a:t>
            </a:r>
            <a:endParaRPr lang="en-GB" dirty="0"/>
          </a:p>
        </p:txBody>
      </p:sp>
    </p:spTree>
    <p:extLst>
      <p:ext uri="{BB962C8B-B14F-4D97-AF65-F5344CB8AC3E}">
        <p14:creationId xmlns:p14="http://schemas.microsoft.com/office/powerpoint/2010/main" val="14854951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797953" y="365125"/>
            <a:ext cx="10515600" cy="1325563"/>
          </a:xfrm>
        </p:spPr>
        <p:txBody>
          <a:bodyPr/>
          <a:lstStyle/>
          <a:p>
            <a:r>
              <a:rPr lang="en-GB" dirty="0" smtClean="0"/>
              <a:t>The </a:t>
            </a:r>
            <a:r>
              <a:rPr lang="en-GB" dirty="0" err="1" smtClean="0"/>
              <a:t>Salpetriere</a:t>
            </a:r>
            <a:r>
              <a:rPr lang="en-GB" dirty="0" smtClean="0"/>
              <a:t> – Parisian Hospital</a:t>
            </a:r>
            <a:endParaRPr lang="en-GB" dirty="0"/>
          </a:p>
        </p:txBody>
      </p:sp>
      <p:sp>
        <p:nvSpPr>
          <p:cNvPr id="3" name="Content Placeholder 2"/>
          <p:cNvSpPr>
            <a:spLocks noGrp="1"/>
          </p:cNvSpPr>
          <p:nvPr>
            <p:ph sz="half" idx="4294967295"/>
          </p:nvPr>
        </p:nvSpPr>
        <p:spPr>
          <a:xfrm>
            <a:off x="614597" y="1690688"/>
            <a:ext cx="10882313" cy="4468812"/>
          </a:xfrm>
        </p:spPr>
        <p:txBody>
          <a:bodyPr>
            <a:normAutofit/>
          </a:bodyPr>
          <a:lstStyle/>
          <a:p>
            <a:pPr marL="0" indent="0">
              <a:buNone/>
            </a:pPr>
            <a:r>
              <a:rPr lang="en-GB" dirty="0" smtClean="0"/>
              <a:t>The </a:t>
            </a:r>
            <a:r>
              <a:rPr lang="en-GB" dirty="0" err="1"/>
              <a:t>S</a:t>
            </a:r>
            <a:r>
              <a:rPr lang="en-GB" dirty="0" err="1" smtClean="0"/>
              <a:t>alpetriere</a:t>
            </a:r>
            <a:r>
              <a:rPr lang="en-GB" dirty="0" smtClean="0"/>
              <a:t> is the largest hospital in Paris and possibly in Europe: This hospital is both a house for women and a prison. It received pregnant women and girls, wet nurses and their nurslings; male children from the age of seven or eight months to four and five years of age; young girls of all ages; aged married men and women; raving lunatics, imbeciles, epileptics, paralytics, blind persons, cripples, people suffering from ringworm, incurables of all sorts, children afflicted with scrofula, and so on and so forth.</a:t>
            </a:r>
          </a:p>
          <a:p>
            <a:pPr marL="0" indent="0">
              <a:buNone/>
            </a:pPr>
            <a:endParaRPr lang="en-GB" dirty="0"/>
          </a:p>
          <a:p>
            <a:pPr marL="0" indent="0">
              <a:buNone/>
            </a:pPr>
            <a:r>
              <a:rPr lang="en-GB" dirty="0" smtClean="0"/>
              <a:t>Jacques Tenon, French surgeon (1669-1760)</a:t>
            </a:r>
          </a:p>
          <a:p>
            <a:pPr marL="0" indent="0">
              <a:buNone/>
            </a:pPr>
            <a:r>
              <a:rPr lang="en-GB" dirty="0" smtClean="0"/>
              <a:t>1788</a:t>
            </a:r>
            <a:endParaRPr lang="en-GB" dirty="0"/>
          </a:p>
        </p:txBody>
      </p:sp>
    </p:spTree>
    <p:extLst>
      <p:ext uri="{BB962C8B-B14F-4D97-AF65-F5344CB8AC3E}">
        <p14:creationId xmlns:p14="http://schemas.microsoft.com/office/powerpoint/2010/main" val="34903842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4294967295"/>
          </p:nvPr>
        </p:nvPicPr>
        <p:blipFill>
          <a:blip r:embed="rId3">
            <a:extLst>
              <a:ext uri="{28A0092B-C50C-407E-A947-70E740481C1C}">
                <a14:useLocalDpi xmlns:a14="http://schemas.microsoft.com/office/drawing/2010/main" val="0"/>
              </a:ext>
            </a:extLst>
          </a:blip>
          <a:stretch>
            <a:fillRect/>
          </a:stretch>
        </p:blipFill>
        <p:spPr>
          <a:xfrm>
            <a:off x="404734" y="496094"/>
            <a:ext cx="5435600" cy="4313237"/>
          </a:xfrm>
        </p:spPr>
      </p:pic>
      <p:pic>
        <p:nvPicPr>
          <p:cNvPr id="6" name="Content Placeholder 5"/>
          <p:cNvPicPr>
            <a:picLocks noGrp="1" noChangeAspect="1"/>
          </p:cNvPicPr>
          <p:nvPr>
            <p:ph sz="half" idx="4294967295"/>
          </p:nvPr>
        </p:nvPicPr>
        <p:blipFill>
          <a:blip r:embed="rId4">
            <a:extLst>
              <a:ext uri="{28A0092B-C50C-407E-A947-70E740481C1C}">
                <a14:useLocalDpi xmlns:a14="http://schemas.microsoft.com/office/drawing/2010/main" val="0"/>
              </a:ext>
            </a:extLst>
          </a:blip>
          <a:stretch>
            <a:fillRect/>
          </a:stretch>
        </p:blipFill>
        <p:spPr>
          <a:xfrm>
            <a:off x="6395934" y="2652712"/>
            <a:ext cx="5421312" cy="3625850"/>
          </a:xfrm>
        </p:spPr>
      </p:pic>
    </p:spTree>
    <p:extLst>
      <p:ext uri="{BB962C8B-B14F-4D97-AF65-F5344CB8AC3E}">
        <p14:creationId xmlns:p14="http://schemas.microsoft.com/office/powerpoint/2010/main" val="15029006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Treatment of the Insane - Hospitals</a:t>
            </a:r>
            <a:endParaRPr lang="en-GB" dirty="0"/>
          </a:p>
        </p:txBody>
      </p:sp>
      <p:sp>
        <p:nvSpPr>
          <p:cNvPr id="3" name="Content Placeholder 2"/>
          <p:cNvSpPr>
            <a:spLocks noGrp="1"/>
          </p:cNvSpPr>
          <p:nvPr>
            <p:ph idx="1"/>
          </p:nvPr>
        </p:nvSpPr>
        <p:spPr/>
        <p:txBody>
          <a:bodyPr/>
          <a:lstStyle/>
          <a:p>
            <a:r>
              <a:rPr lang="en-GB" dirty="0" smtClean="0"/>
              <a:t>Usually it would be the families that look after the insane, lunatics</a:t>
            </a:r>
          </a:p>
          <a:p>
            <a:r>
              <a:rPr lang="en-GB" dirty="0" smtClean="0"/>
              <a:t>Often this might be chained up in attics, put outside, into out buildings</a:t>
            </a:r>
          </a:p>
          <a:p>
            <a:r>
              <a:rPr lang="en-GB" dirty="0" smtClean="0"/>
              <a:t>If families could not be found, the insane would be locked up in jail, or poor-house, alongside notorious or seedy, untrustworthy members of society.</a:t>
            </a:r>
          </a:p>
          <a:p>
            <a:r>
              <a:rPr lang="en-GB" dirty="0" smtClean="0"/>
              <a:t>For the better off, relatives might be placed in religious institutions, sometimes with a warrant bearing the king’s signature</a:t>
            </a:r>
          </a:p>
          <a:p>
            <a:r>
              <a:rPr lang="en-GB" dirty="0" smtClean="0"/>
              <a:t>Marquis de Sade (1740-1814)</a:t>
            </a:r>
            <a:endParaRPr lang="en-GB" dirty="0"/>
          </a:p>
        </p:txBody>
      </p:sp>
    </p:spTree>
    <p:extLst>
      <p:ext uri="{BB962C8B-B14F-4D97-AF65-F5344CB8AC3E}">
        <p14:creationId xmlns:p14="http://schemas.microsoft.com/office/powerpoint/2010/main" val="41496138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t>Representations of Madness - England</a:t>
            </a:r>
            <a:endParaRPr lang="en-GB" sz="4800" dirty="0"/>
          </a:p>
        </p:txBody>
      </p:sp>
      <p:sp>
        <p:nvSpPr>
          <p:cNvPr id="3" name="Content Placeholder 2"/>
          <p:cNvSpPr>
            <a:spLocks noGrp="1"/>
          </p:cNvSpPr>
          <p:nvPr>
            <p:ph idx="4294967295"/>
          </p:nvPr>
        </p:nvSpPr>
        <p:spPr>
          <a:xfrm>
            <a:off x="1171913" y="2958895"/>
            <a:ext cx="5418138" cy="3792537"/>
          </a:xfrm>
        </p:spPr>
        <p:txBody>
          <a:bodyPr/>
          <a:lstStyle/>
          <a:p>
            <a:r>
              <a:rPr lang="en-GB" dirty="0" smtClean="0"/>
              <a:t>Rake’s Progress: William Hogarth</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5165" y="1880757"/>
            <a:ext cx="5097281" cy="4106952"/>
          </a:xfrm>
          <a:prstGeom prst="rect">
            <a:avLst/>
          </a:prstGeom>
        </p:spPr>
      </p:pic>
      <p:sp>
        <p:nvSpPr>
          <p:cNvPr id="5" name="Rectangle 4"/>
          <p:cNvSpPr/>
          <p:nvPr/>
        </p:nvSpPr>
        <p:spPr>
          <a:xfrm>
            <a:off x="2410294" y="6211786"/>
            <a:ext cx="8359514" cy="369332"/>
          </a:xfrm>
          <a:prstGeom prst="rect">
            <a:avLst/>
          </a:prstGeom>
        </p:spPr>
        <p:txBody>
          <a:bodyPr wrap="square">
            <a:spAutoFit/>
          </a:bodyPr>
          <a:lstStyle/>
          <a:p>
            <a:r>
              <a:rPr lang="en-GB" dirty="0" smtClean="0"/>
              <a:t>http://www.soane.org/collections-research/key-stories/rakes-progress</a:t>
            </a:r>
            <a:endParaRPr lang="en-GB" dirty="0"/>
          </a:p>
        </p:txBody>
      </p:sp>
    </p:spTree>
    <p:extLst>
      <p:ext uri="{BB962C8B-B14F-4D97-AF65-F5344CB8AC3E}">
        <p14:creationId xmlns:p14="http://schemas.microsoft.com/office/powerpoint/2010/main" val="13675280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660" y="200338"/>
            <a:ext cx="6241889" cy="4521564"/>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65757" y="2520768"/>
            <a:ext cx="5421443" cy="4171970"/>
          </a:xfrm>
          <a:prstGeom prst="rect">
            <a:avLst/>
          </a:prstGeom>
        </p:spPr>
      </p:pic>
      <p:sp>
        <p:nvSpPr>
          <p:cNvPr id="5" name="TextBox 4"/>
          <p:cNvSpPr txBox="1"/>
          <p:nvPr/>
        </p:nvSpPr>
        <p:spPr>
          <a:xfrm>
            <a:off x="6465757" y="524656"/>
            <a:ext cx="5031699" cy="1200329"/>
          </a:xfrm>
          <a:prstGeom prst="rect">
            <a:avLst/>
          </a:prstGeom>
          <a:noFill/>
        </p:spPr>
        <p:txBody>
          <a:bodyPr wrap="square" rtlCol="0">
            <a:spAutoFit/>
          </a:bodyPr>
          <a:lstStyle/>
          <a:p>
            <a:r>
              <a:rPr lang="en-GB" sz="2400" dirty="0" smtClean="0"/>
              <a:t>Raving and Melancholy Madness (1676)</a:t>
            </a:r>
          </a:p>
          <a:p>
            <a:r>
              <a:rPr lang="en-GB" sz="2400" dirty="0" smtClean="0"/>
              <a:t>Caius Gabriel Cibber</a:t>
            </a:r>
            <a:endParaRPr lang="en-GB" sz="2400" dirty="0"/>
          </a:p>
        </p:txBody>
      </p:sp>
      <p:sp>
        <p:nvSpPr>
          <p:cNvPr id="6" name="TextBox 5"/>
          <p:cNvSpPr txBox="1"/>
          <p:nvPr/>
        </p:nvSpPr>
        <p:spPr>
          <a:xfrm>
            <a:off x="254833" y="5231567"/>
            <a:ext cx="5876144" cy="923330"/>
          </a:xfrm>
          <a:prstGeom prst="rect">
            <a:avLst/>
          </a:prstGeom>
          <a:noFill/>
        </p:spPr>
        <p:txBody>
          <a:bodyPr wrap="square" rtlCol="0">
            <a:spAutoFit/>
          </a:bodyPr>
          <a:lstStyle/>
          <a:p>
            <a:r>
              <a:rPr lang="en-GB" dirty="0" smtClean="0"/>
              <a:t>These two figures would be seen crowning the main gates of Bethlem and would remain a landmark in London for generations.</a:t>
            </a:r>
            <a:endParaRPr lang="en-GB" dirty="0"/>
          </a:p>
        </p:txBody>
      </p:sp>
    </p:spTree>
    <p:extLst>
      <p:ext uri="{BB962C8B-B14F-4D97-AF65-F5344CB8AC3E}">
        <p14:creationId xmlns:p14="http://schemas.microsoft.com/office/powerpoint/2010/main" val="588843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Bethlem - Bedlam</a:t>
            </a:r>
            <a:endParaRPr lang="en-GB" dirty="0"/>
          </a:p>
        </p:txBody>
      </p:sp>
      <p:sp>
        <p:nvSpPr>
          <p:cNvPr id="4" name="Content Placeholder 3"/>
          <p:cNvSpPr>
            <a:spLocks noGrp="1"/>
          </p:cNvSpPr>
          <p:nvPr>
            <p:ph idx="1"/>
          </p:nvPr>
        </p:nvSpPr>
        <p:spPr/>
        <p:txBody>
          <a:bodyPr>
            <a:normAutofit/>
          </a:bodyPr>
          <a:lstStyle/>
          <a:p>
            <a:r>
              <a:rPr lang="en-GB" dirty="0" smtClean="0"/>
              <a:t>Despite the magnificence of the exterior, the interior consisted of two galleries, one for women and one for men.</a:t>
            </a:r>
          </a:p>
          <a:p>
            <a:r>
              <a:rPr lang="en-GB" dirty="0" smtClean="0"/>
              <a:t>These two images of Madness represented the types of people that would be confined to Bethlem: those who were a danger to society, violent and aggressive and those who wanted to withdraw and be alone.</a:t>
            </a:r>
          </a:p>
          <a:p>
            <a:r>
              <a:rPr lang="en-GB" dirty="0" smtClean="0"/>
              <a:t>They also represented those that society wanted to lock away: Those that were too violent to be seen and those that were too </a:t>
            </a:r>
            <a:r>
              <a:rPr lang="en-GB" dirty="0" err="1" smtClean="0"/>
              <a:t>mopish</a:t>
            </a:r>
            <a:r>
              <a:rPr lang="en-GB" dirty="0" smtClean="0"/>
              <a:t> to do any good!</a:t>
            </a:r>
          </a:p>
          <a:p>
            <a:endParaRPr lang="en-GB" dirty="0"/>
          </a:p>
        </p:txBody>
      </p:sp>
    </p:spTree>
    <p:extLst>
      <p:ext uri="{BB962C8B-B14F-4D97-AF65-F5344CB8AC3E}">
        <p14:creationId xmlns:p14="http://schemas.microsoft.com/office/powerpoint/2010/main" val="30342508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Trade in Lunacy</a:t>
            </a:r>
            <a:endParaRPr lang="en-GB" dirty="0"/>
          </a:p>
        </p:txBody>
      </p:sp>
      <p:sp>
        <p:nvSpPr>
          <p:cNvPr id="3" name="Content Placeholder 2"/>
          <p:cNvSpPr>
            <a:spLocks noGrp="1"/>
          </p:cNvSpPr>
          <p:nvPr>
            <p:ph idx="1"/>
          </p:nvPr>
        </p:nvSpPr>
        <p:spPr/>
        <p:txBody>
          <a:bodyPr/>
          <a:lstStyle/>
          <a:p>
            <a:r>
              <a:rPr lang="en-GB" dirty="0" smtClean="0"/>
              <a:t>The older Bethlem had been the sole institution that looked after the insane, they had the monopoly of care.</a:t>
            </a:r>
          </a:p>
          <a:p>
            <a:r>
              <a:rPr lang="en-GB" dirty="0" smtClean="0"/>
              <a:t>Now however, it was competing with fashionable and rival funders. It became vogue to sponsor the building of these institutions.</a:t>
            </a:r>
          </a:p>
          <a:p>
            <a:r>
              <a:rPr lang="en-GB" dirty="0" smtClean="0"/>
              <a:t>So whereas before the mad would be looked after by families or live homeless on the streets, the middle class would now have somewhere to incarcerate their relatives, those that were too difficult to support at home.</a:t>
            </a:r>
          </a:p>
        </p:txBody>
      </p:sp>
    </p:spTree>
    <p:extLst>
      <p:ext uri="{BB962C8B-B14F-4D97-AF65-F5344CB8AC3E}">
        <p14:creationId xmlns:p14="http://schemas.microsoft.com/office/powerpoint/2010/main" val="14159043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Trade in Lunacy</a:t>
            </a:r>
            <a:endParaRPr lang="en-GB" dirty="0"/>
          </a:p>
        </p:txBody>
      </p:sp>
      <p:sp>
        <p:nvSpPr>
          <p:cNvPr id="3" name="Content Placeholder 2"/>
          <p:cNvSpPr>
            <a:spLocks noGrp="1"/>
          </p:cNvSpPr>
          <p:nvPr>
            <p:ph idx="1"/>
          </p:nvPr>
        </p:nvSpPr>
        <p:spPr/>
        <p:txBody>
          <a:bodyPr/>
          <a:lstStyle/>
          <a:p>
            <a:r>
              <a:rPr lang="en-GB" dirty="0" smtClean="0"/>
              <a:t>Private madhouses would often share cleaners, nurses and medical staff.</a:t>
            </a:r>
          </a:p>
          <a:p>
            <a:r>
              <a:rPr lang="en-GB" dirty="0" smtClean="0"/>
              <a:t>They offered the care and support that families would not be able to offer themselves.</a:t>
            </a:r>
          </a:p>
          <a:p>
            <a:r>
              <a:rPr lang="en-GB" dirty="0" smtClean="0"/>
              <a:t>The new hospitals accepted fee-paying patients, who soon made up around one third of the inmates within a hospital.</a:t>
            </a:r>
            <a:endParaRPr lang="en-GB" dirty="0"/>
          </a:p>
        </p:txBody>
      </p:sp>
    </p:spTree>
    <p:extLst>
      <p:ext uri="{BB962C8B-B14F-4D97-AF65-F5344CB8AC3E}">
        <p14:creationId xmlns:p14="http://schemas.microsoft.com/office/powerpoint/2010/main" val="354004462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1298</TotalTime>
  <Words>1748</Words>
  <Application>Microsoft Office PowerPoint</Application>
  <PresentationFormat>Widescreen</PresentationFormat>
  <Paragraphs>121</Paragraphs>
  <Slides>19</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vt:lpstr>
      <vt:lpstr>Copperplate Gothic Bold</vt:lpstr>
      <vt:lpstr>Rockwell</vt:lpstr>
      <vt:lpstr>Rockwell Condensed</vt:lpstr>
      <vt:lpstr>Wingdings</vt:lpstr>
      <vt:lpstr>Wood Type</vt:lpstr>
      <vt:lpstr>PowerPoint Presentation</vt:lpstr>
      <vt:lpstr>Aims</vt:lpstr>
      <vt:lpstr>Changes in the 17th Century</vt:lpstr>
      <vt:lpstr>Dutch Madhouses: Dolhuizen</vt:lpstr>
      <vt:lpstr>Misfits of society</vt:lpstr>
      <vt:lpstr>Undesirables</vt:lpstr>
      <vt:lpstr>PowerPoint Presentation</vt:lpstr>
      <vt:lpstr>Madness and England</vt:lpstr>
      <vt:lpstr>PowerPoint Presentation</vt:lpstr>
      <vt:lpstr>Bethlem</vt:lpstr>
      <vt:lpstr>France</vt:lpstr>
      <vt:lpstr>The Salpetriere – Parisian Hospital</vt:lpstr>
      <vt:lpstr>PowerPoint Presentation</vt:lpstr>
      <vt:lpstr>Treatment of the Insane - Hospitals</vt:lpstr>
      <vt:lpstr>Representations of Madness - England</vt:lpstr>
      <vt:lpstr>PowerPoint Presentation</vt:lpstr>
      <vt:lpstr>Bethlem - Bedlam</vt:lpstr>
      <vt:lpstr>Trade in Lunacy</vt:lpstr>
      <vt:lpstr>Trade in Lunacy</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Slade</dc:creator>
  <cp:lastModifiedBy>Catherine Slade</cp:lastModifiedBy>
  <cp:revision>3</cp:revision>
  <cp:lastPrinted>2016-12-06T08:49:32Z</cp:lastPrinted>
  <dcterms:created xsi:type="dcterms:W3CDTF">2016-12-05T13:29:19Z</dcterms:created>
  <dcterms:modified xsi:type="dcterms:W3CDTF">2016-12-06T11:07:40Z</dcterms:modified>
</cp:coreProperties>
</file>