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
  </p:notesMasterIdLst>
  <p:handoutMasterIdLst>
    <p:handoutMasterId r:id="rId9"/>
  </p:handoutMasterIdLst>
  <p:sldIdLst>
    <p:sldId id="256" r:id="rId5"/>
    <p:sldId id="337" r:id="rId6"/>
    <p:sldId id="452"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804"/>
    <p:restoredTop sz="85049"/>
  </p:normalViewPr>
  <p:slideViewPr>
    <p:cSldViewPr>
      <p:cViewPr varScale="1">
        <p:scale>
          <a:sx n="88" d="100"/>
          <a:sy n="88" d="100"/>
        </p:scale>
        <p:origin x="1360"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03/04/2021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4/3/21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2</a:t>
            </a:fld>
            <a:endParaRPr lang="en-GB" dirty="0"/>
          </a:p>
        </p:txBody>
      </p:sp>
    </p:spTree>
    <p:extLst>
      <p:ext uri="{BB962C8B-B14F-4D97-AF65-F5344CB8AC3E}">
        <p14:creationId xmlns:p14="http://schemas.microsoft.com/office/powerpoint/2010/main" val="41011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3</a:t>
            </a:fld>
            <a:endParaRPr lang="en-GB" dirty="0"/>
          </a:p>
        </p:txBody>
      </p:sp>
    </p:spTree>
    <p:extLst>
      <p:ext uri="{BB962C8B-B14F-4D97-AF65-F5344CB8AC3E}">
        <p14:creationId xmlns:p14="http://schemas.microsoft.com/office/powerpoint/2010/main" val="21512026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03/04/2021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03/04/2021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03/04/2021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03/04/2021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03/04/2021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solidFill>
                  <a:srgbClr val="FFCC00"/>
                </a:solidFill>
              </a:rPr>
              <a:t>Digital Skills and Research Methods (DSR)</a:t>
            </a:r>
            <a:br>
              <a:rPr lang="en-GB" altLang="en-US" b="1" dirty="0">
                <a:solidFill>
                  <a:srgbClr val="FFCC00"/>
                </a:solidFill>
              </a:rPr>
            </a:br>
            <a:r>
              <a:rPr lang="en-GB" altLang="en-US" b="1" dirty="0">
                <a:solidFill>
                  <a:srgbClr val="FFCC00"/>
                </a:solidFill>
              </a:rPr>
              <a:t>BMSW 4003 (</a:t>
            </a:r>
            <a:r>
              <a:rPr lang="en-GB" altLang="en-US" b="1" dirty="0" err="1">
                <a:solidFill>
                  <a:srgbClr val="FFCC00"/>
                </a:solidFill>
              </a:rPr>
              <a:t>H&amp;Sc</a:t>
            </a:r>
            <a:r>
              <a:rPr lang="en-GB" altLang="en-US" b="1" dirty="0">
                <a:solidFill>
                  <a:srgbClr val="FFCC00"/>
                </a:solidFill>
              </a:rPr>
              <a:t>)</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5131946" y="4056692"/>
            <a:ext cx="4032448" cy="749945"/>
          </a:xfrm>
          <a:prstGeom prst="rect">
            <a:avLst/>
          </a:prstGeom>
        </p:spPr>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Week 8: Session 2:</a:t>
            </a:r>
          </a:p>
          <a:p>
            <a:pPr algn="ctr"/>
            <a:r>
              <a:rPr lang="en-GB" sz="2400" b="1" dirty="0"/>
              <a:t>Research Practice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1143000"/>
          </a:xfrm>
        </p:spPr>
        <p:txBody>
          <a:bodyPr/>
          <a:lstStyle/>
          <a:p>
            <a:pPr lvl="0"/>
            <a:r>
              <a:rPr lang="en-GB" dirty="0"/>
              <a:t>Lesson Aim</a:t>
            </a:r>
          </a:p>
        </p:txBody>
      </p:sp>
      <p:sp>
        <p:nvSpPr>
          <p:cNvPr id="7" name="Content Placeholder 2">
            <a:extLst>
              <a:ext uri="{FF2B5EF4-FFF2-40B4-BE49-F238E27FC236}">
                <a16:creationId xmlns:a16="http://schemas.microsoft.com/office/drawing/2014/main" id="{34E676AE-371A-7A40-839B-6244430B3B62}"/>
              </a:ext>
            </a:extLst>
          </p:cNvPr>
          <p:cNvSpPr>
            <a:spLocks noGrp="1"/>
          </p:cNvSpPr>
          <p:nvPr>
            <p:ph idx="1"/>
          </p:nvPr>
        </p:nvSpPr>
        <p:spPr>
          <a:xfrm>
            <a:off x="738188" y="1700808"/>
            <a:ext cx="7948612" cy="3600462"/>
          </a:xfrm>
        </p:spPr>
        <p:txBody>
          <a:bodyPr>
            <a:normAutofit/>
          </a:bodyPr>
          <a:lstStyle/>
          <a:p>
            <a:pPr algn="just" eaLnBrk="1" hangingPunct="1">
              <a:buFont typeface="Wingdings" pitchFamily="2" charset="2"/>
              <a:buNone/>
            </a:pPr>
            <a:r>
              <a:rPr lang="en-GB" altLang="en-US" sz="2400" b="1" dirty="0"/>
              <a:t>In this session (Week 8: Session 2), student’s are required to - </a:t>
            </a:r>
          </a:p>
          <a:p>
            <a:pPr marL="457200" indent="-457200" algn="just" eaLnBrk="1" hangingPunct="1">
              <a:buFont typeface="+mj-lt"/>
              <a:buAutoNum type="arabicPeriod"/>
            </a:pPr>
            <a:endParaRPr lang="en-GB" altLang="en-US" sz="2400" b="1" dirty="0"/>
          </a:p>
          <a:p>
            <a:pPr marL="457200" indent="-457200" algn="just" eaLnBrk="1" hangingPunct="1">
              <a:buFont typeface="+mj-lt"/>
              <a:buAutoNum type="arabicPeriod"/>
            </a:pPr>
            <a:r>
              <a:rPr lang="en-GB" altLang="en-US" sz="2400" b="1" dirty="0"/>
              <a:t>Carry out a secondary research and </a:t>
            </a:r>
          </a:p>
          <a:p>
            <a:pPr marL="457200" indent="-457200" algn="just" eaLnBrk="1" hangingPunct="1">
              <a:buFont typeface="+mj-lt"/>
              <a:buAutoNum type="arabicPeriod"/>
            </a:pPr>
            <a:r>
              <a:rPr lang="en-GB" altLang="en-US" sz="2400" b="1" dirty="0"/>
              <a:t>Visualise data/findings through charts/graphs</a:t>
            </a:r>
            <a:endParaRPr lang="en-GB" altLang="en-US" sz="2400" dirty="0"/>
          </a:p>
          <a:p>
            <a:pPr eaLnBrk="1" hangingPunct="1"/>
            <a:endParaRPr lang="en-GB" altLang="en-US" sz="2400" dirty="0"/>
          </a:p>
        </p:txBody>
      </p:sp>
    </p:spTree>
    <p:extLst>
      <p:ext uri="{BB962C8B-B14F-4D97-AF65-F5344CB8AC3E}">
        <p14:creationId xmlns:p14="http://schemas.microsoft.com/office/powerpoint/2010/main" val="3212560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545741"/>
            <a:ext cx="8229600" cy="850106"/>
          </a:xfrm>
        </p:spPr>
        <p:txBody>
          <a:bodyPr>
            <a:normAutofit fontScale="90000"/>
          </a:bodyPr>
          <a:lstStyle/>
          <a:p>
            <a:pPr algn="just"/>
            <a:br>
              <a:rPr lang="en-GB" sz="3200" b="1" dirty="0">
                <a:solidFill>
                  <a:srgbClr val="FF0000"/>
                </a:solidFill>
              </a:rPr>
            </a:br>
            <a:br>
              <a:rPr lang="en-GB" sz="3200" b="1" dirty="0">
                <a:solidFill>
                  <a:srgbClr val="FF0000"/>
                </a:solidFill>
              </a:rPr>
            </a:br>
            <a:r>
              <a:rPr lang="en-GB" sz="2400" b="1" dirty="0"/>
              <a:t>COVID – 19 is a global pandemic and many deaths have been reported world wide. Almost all the countries including UK have been struggling to deal with this pandemic.</a:t>
            </a:r>
            <a:br>
              <a:rPr lang="en-GB" sz="2400" b="1" dirty="0"/>
            </a:br>
            <a:r>
              <a:rPr lang="en-GB" sz="2400" b="1" dirty="0"/>
              <a:t> </a:t>
            </a:r>
            <a:br>
              <a:rPr lang="en-GB" sz="3200" b="1" dirty="0">
                <a:solidFill>
                  <a:srgbClr val="FF0000"/>
                </a:solidFill>
              </a:rPr>
            </a:br>
            <a:r>
              <a:rPr lang="en-GB" sz="2200" b="1" dirty="0">
                <a:solidFill>
                  <a:srgbClr val="FF0000"/>
                </a:solidFill>
              </a:rPr>
              <a:t>“Conduct a secondary research to find out major reasons of difficulties in dealing with pandemic world wide and UK in particular and mortality rates between UK, USA, Brazil and India”</a:t>
            </a:r>
            <a:br>
              <a:rPr lang="en-GB" sz="2400" b="1" dirty="0">
                <a:solidFill>
                  <a:srgbClr val="FF0000"/>
                </a:solidFill>
              </a:rPr>
            </a:br>
            <a:br>
              <a:rPr lang="en-GB" sz="2400" b="1" dirty="0">
                <a:solidFill>
                  <a:srgbClr val="FF0000"/>
                </a:solidFill>
              </a:rPr>
            </a:br>
            <a:r>
              <a:rPr lang="en-GB" sz="2400" b="1" dirty="0"/>
              <a:t>You are required to produce a report of approximately 300 words based on your findings. Use different charts or figures to visualise comparisons of your findings. You are required to use at least 5 different online sources in your report. Share your report with your lecturer. </a:t>
            </a:r>
          </a:p>
        </p:txBody>
      </p:sp>
      <p:sp>
        <p:nvSpPr>
          <p:cNvPr id="3" name="Title 1">
            <a:extLst>
              <a:ext uri="{FF2B5EF4-FFF2-40B4-BE49-F238E27FC236}">
                <a16:creationId xmlns:a16="http://schemas.microsoft.com/office/drawing/2014/main" id="{A789D8AD-4A13-4849-B8CA-B0A1792E6E1D}"/>
              </a:ext>
            </a:extLst>
          </p:cNvPr>
          <p:cNvSpPr txBox="1">
            <a:spLocks/>
          </p:cNvSpPr>
          <p:nvPr/>
        </p:nvSpPr>
        <p:spPr>
          <a:xfrm>
            <a:off x="457200" y="332656"/>
            <a:ext cx="8229600" cy="85010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rgbClr val="FF0000"/>
                </a:solidFill>
              </a:rPr>
              <a:t>Research Practice Task</a:t>
            </a:r>
          </a:p>
        </p:txBody>
      </p:sp>
    </p:spTree>
    <p:extLst>
      <p:ext uri="{BB962C8B-B14F-4D97-AF65-F5344CB8AC3E}">
        <p14:creationId xmlns:p14="http://schemas.microsoft.com/office/powerpoint/2010/main" val="18119305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41814</TotalTime>
  <Words>182</Words>
  <Application>Microsoft Macintosh PowerPoint</Application>
  <PresentationFormat>On-screen Show (4:3)</PresentationFormat>
  <Paragraphs>12</Paragraphs>
  <Slides>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Myriad Pro</vt:lpstr>
      <vt:lpstr>Wingdings</vt:lpstr>
      <vt:lpstr>20140311PresentationUWTSDTemplate</vt:lpstr>
      <vt:lpstr>Digital Skills and Research Methods (DSR) BMSW 4003 (H&amp;Sc)</vt:lpstr>
      <vt:lpstr>Lesson Aim</vt:lpstr>
      <vt:lpstr>  COVID – 19 is a global pandemic and many deaths have been reported world wide. Almost all the countries including UK have been struggling to deal with this pandemic.   “Conduct a secondary research to find out major reasons of difficulties in dealing with pandemic world wide and UK in particular and mortality rates between UK, USA, Brazil and India”  You are required to produce a report of approximately 300 words based on your findings. Use different charts or figures to visualise comparisons of your findings. You are required to use at least 5 different online sources in your report. Share your report with your lecturer.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306</cp:revision>
  <dcterms:created xsi:type="dcterms:W3CDTF">2015-04-14T15:21:28Z</dcterms:created>
  <dcterms:modified xsi:type="dcterms:W3CDTF">2021-04-03T12:25:09Z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