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theme/themeOverride38.xml" ContentType="application/vnd.openxmlformats-officedocument.themeOverride+xml"/>
  <Override PartName="/ppt/theme/themeOverride39.xml" ContentType="application/vnd.openxmlformats-officedocument.themeOverride+xml"/>
  <Override PartName="/ppt/theme/themeOverride40.xml" ContentType="application/vnd.openxmlformats-officedocument.themeOverride+xml"/>
  <Override PartName="/ppt/notesSlides/notesSlide1.xml" ContentType="application/vnd.openxmlformats-officedocument.presentationml.notesSlide+xml"/>
  <Override PartName="/ppt/theme/themeOverride41.xml" ContentType="application/vnd.openxmlformats-officedocument.themeOverride+xml"/>
  <Override PartName="/ppt/theme/themeOverride42.xml" ContentType="application/vnd.openxmlformats-officedocument.themeOverride+xml"/>
  <Override PartName="/ppt/theme/themeOverride43.xml" ContentType="application/vnd.openxmlformats-officedocument.themeOverride+xml"/>
  <Override PartName="/ppt/theme/themeOverride44.xml" ContentType="application/vnd.openxmlformats-officedocument.themeOverride+xml"/>
  <Override PartName="/ppt/theme/themeOverride45.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1"/>
  </p:sldMasterIdLst>
  <p:notesMasterIdLst>
    <p:notesMasterId r:id="rId47"/>
  </p:notesMasterIdLst>
  <p:handoutMasterIdLst>
    <p:handoutMasterId r:id="rId48"/>
  </p:handoutMasterIdLst>
  <p:sldIdLst>
    <p:sldId id="371" r:id="rId2"/>
    <p:sldId id="738" r:id="rId3"/>
    <p:sldId id="695" r:id="rId4"/>
    <p:sldId id="696" r:id="rId5"/>
    <p:sldId id="694" r:id="rId6"/>
    <p:sldId id="701" r:id="rId7"/>
    <p:sldId id="703" r:id="rId8"/>
    <p:sldId id="697" r:id="rId9"/>
    <p:sldId id="698" r:id="rId10"/>
    <p:sldId id="704" r:id="rId11"/>
    <p:sldId id="711" r:id="rId12"/>
    <p:sldId id="712" r:id="rId13"/>
    <p:sldId id="713" r:id="rId14"/>
    <p:sldId id="725" r:id="rId15"/>
    <p:sldId id="726" r:id="rId16"/>
    <p:sldId id="727" r:id="rId17"/>
    <p:sldId id="728" r:id="rId18"/>
    <p:sldId id="730" r:id="rId19"/>
    <p:sldId id="729" r:id="rId20"/>
    <p:sldId id="731" r:id="rId21"/>
    <p:sldId id="732" r:id="rId22"/>
    <p:sldId id="733" r:id="rId23"/>
    <p:sldId id="734" r:id="rId24"/>
    <p:sldId id="735" r:id="rId25"/>
    <p:sldId id="736" r:id="rId26"/>
    <p:sldId id="737" r:id="rId27"/>
    <p:sldId id="739" r:id="rId28"/>
    <p:sldId id="740" r:id="rId29"/>
    <p:sldId id="741" r:id="rId30"/>
    <p:sldId id="742" r:id="rId31"/>
    <p:sldId id="743" r:id="rId32"/>
    <p:sldId id="744" r:id="rId33"/>
    <p:sldId id="745" r:id="rId34"/>
    <p:sldId id="746" r:id="rId35"/>
    <p:sldId id="747" r:id="rId36"/>
    <p:sldId id="748" r:id="rId37"/>
    <p:sldId id="749" r:id="rId38"/>
    <p:sldId id="750" r:id="rId39"/>
    <p:sldId id="751" r:id="rId40"/>
    <p:sldId id="752" r:id="rId41"/>
    <p:sldId id="753" r:id="rId42"/>
    <p:sldId id="754" r:id="rId43"/>
    <p:sldId id="755" r:id="rId44"/>
    <p:sldId id="756" r:id="rId45"/>
    <p:sldId id="757" r:id="rId46"/>
  </p:sldIdLst>
  <p:sldSz cx="12190413" cy="6859588"/>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106" autoAdjust="0"/>
    <p:restoredTop sz="94181" autoAdjust="0"/>
  </p:normalViewPr>
  <p:slideViewPr>
    <p:cSldViewPr>
      <p:cViewPr varScale="1">
        <p:scale>
          <a:sx n="58" d="100"/>
          <a:sy n="58" d="100"/>
        </p:scale>
        <p:origin x="504" y="274"/>
      </p:cViewPr>
      <p:guideLst>
        <p:guide orient="horz" pos="2160"/>
        <p:guide pos="3840"/>
      </p:guideLst>
    </p:cSldViewPr>
  </p:slideViewPr>
  <p:outlineViewPr>
    <p:cViewPr>
      <p:scale>
        <a:sx n="33" d="100"/>
        <a:sy n="33" d="100"/>
      </p:scale>
      <p:origin x="252" y="59814"/>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2025/10/9</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2025/10/9</a:t>
            </a:fld>
            <a:endParaRPr lang="zh-CN" altLang="en-US"/>
          </a:p>
        </p:txBody>
      </p:sp>
      <p:sp>
        <p:nvSpPr>
          <p:cNvPr id="4" name="幻灯片图像占位符 3"/>
          <p:cNvSpPr>
            <a:spLocks noGrp="1" noRot="1" noChangeAspect="1"/>
          </p:cNvSpPr>
          <p:nvPr>
            <p:ph type="sldImg" idx="2"/>
          </p:nvPr>
        </p:nvSpPr>
        <p:spPr>
          <a:xfrm>
            <a:off x="2287588" y="514350"/>
            <a:ext cx="4568825"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extLst>
      <p:ext uri="{BB962C8B-B14F-4D97-AF65-F5344CB8AC3E}">
        <p14:creationId xmlns:p14="http://schemas.microsoft.com/office/powerpoint/2010/main" val="923321321"/>
      </p:ext>
    </p:extLst>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29184205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83" y="2130919"/>
            <a:ext cx="10361851" cy="1470366"/>
          </a:xfrm>
        </p:spPr>
        <p:txBody>
          <a:bodyPr/>
          <a:lstStyle/>
          <a:p>
            <a:r>
              <a:rPr lang="zh-CN" altLang="en-US"/>
              <a:t>单击此处编辑母版标题样式</a:t>
            </a:r>
          </a:p>
        </p:txBody>
      </p:sp>
      <p:sp>
        <p:nvSpPr>
          <p:cNvPr id="3" name="副标题 2"/>
          <p:cNvSpPr>
            <a:spLocks noGrp="1"/>
          </p:cNvSpPr>
          <p:nvPr>
            <p:ph type="subTitle" idx="1"/>
          </p:nvPr>
        </p:nvSpPr>
        <p:spPr>
          <a:xfrm>
            <a:off x="1828564" y="3887100"/>
            <a:ext cx="8533289" cy="1753006"/>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2025/10/9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2" y="6230646"/>
            <a:ext cx="792089" cy="628942"/>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2025/10/9</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61" y="4407922"/>
            <a:ext cx="10361851" cy="1362390"/>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61" y="2907388"/>
            <a:ext cx="10361851" cy="1500534"/>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800" indent="0">
              <a:buNone/>
              <a:defRPr sz="1900">
                <a:solidFill>
                  <a:schemeClr val="tx1">
                    <a:tint val="75000"/>
                  </a:schemeClr>
                </a:solidFill>
              </a:defRPr>
            </a:lvl4pPr>
            <a:lvl5pPr marL="2438400" indent="0">
              <a:buNone/>
              <a:defRPr sz="1900">
                <a:solidFill>
                  <a:schemeClr val="tx1">
                    <a:tint val="75000"/>
                  </a:schemeClr>
                </a:solidFill>
              </a:defRPr>
            </a:lvl5pPr>
            <a:lvl6pPr marL="3048000" indent="0">
              <a:buNone/>
              <a:defRPr sz="1900">
                <a:solidFill>
                  <a:schemeClr val="tx1">
                    <a:tint val="75000"/>
                  </a:schemeClr>
                </a:solidFill>
              </a:defRPr>
            </a:lvl6pPr>
            <a:lvl7pPr marL="3657600" indent="0">
              <a:buNone/>
              <a:defRPr sz="1900">
                <a:solidFill>
                  <a:schemeClr val="tx1">
                    <a:tint val="75000"/>
                  </a:schemeClr>
                </a:solidFill>
              </a:defRPr>
            </a:lvl7pPr>
            <a:lvl8pPr marL="4267200" indent="0">
              <a:buNone/>
              <a:defRPr sz="1900">
                <a:solidFill>
                  <a:schemeClr val="tx1">
                    <a:tint val="75000"/>
                  </a:schemeClr>
                </a:solidFill>
              </a:defRPr>
            </a:lvl8pPr>
            <a:lvl9pPr marL="4876800"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2025/10/9</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2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79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2025/10/9</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21" y="1535471"/>
            <a:ext cx="5386216"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21" y="2175380"/>
            <a:ext cx="5386216"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562" y="1535471"/>
            <a:ext cx="5388332"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562" y="2175380"/>
            <a:ext cx="5388332"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2025/10/9</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2025/10/9</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2025/10/9</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3" y="273114"/>
            <a:ext cx="4010562" cy="1162320"/>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113" y="273114"/>
            <a:ext cx="6814779" cy="5854469"/>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23" y="1435436"/>
            <a:ext cx="4010562" cy="46921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2025/10/9</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1712"/>
            <a:ext cx="7314248" cy="566870"/>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406" y="612918"/>
            <a:ext cx="7314248" cy="4115753"/>
          </a:xfrm>
        </p:spPr>
        <p:txBody>
          <a:bodyPr/>
          <a:lstStyle>
            <a:lvl1pPr marL="0" indent="0">
              <a:buNone/>
              <a:defRPr sz="4300"/>
            </a:lvl1pPr>
            <a:lvl2pPr marL="609600" indent="0">
              <a:buNone/>
              <a:defRPr sz="3700"/>
            </a:lvl2pPr>
            <a:lvl3pPr marL="1219200" indent="0">
              <a:buNone/>
              <a:defRPr sz="3200"/>
            </a:lvl3pPr>
            <a:lvl4pPr marL="1828800" indent="0">
              <a:buNone/>
              <a:defRPr sz="2700"/>
            </a:lvl4pPr>
            <a:lvl5pPr marL="2438400" indent="0">
              <a:buNone/>
              <a:defRPr sz="2700"/>
            </a:lvl5pPr>
            <a:lvl6pPr marL="3048000" indent="0">
              <a:buNone/>
              <a:defRPr sz="2700"/>
            </a:lvl6pPr>
            <a:lvl7pPr marL="3657600" indent="0">
              <a:buNone/>
              <a:defRPr sz="2700"/>
            </a:lvl7pPr>
            <a:lvl8pPr marL="4267200" indent="0">
              <a:buNone/>
              <a:defRPr sz="2700"/>
            </a:lvl8pPr>
            <a:lvl9pPr marL="4876800" indent="0">
              <a:buNone/>
              <a:defRPr sz="2700"/>
            </a:lvl9pPr>
          </a:lstStyle>
          <a:p>
            <a:endParaRPr lang="zh-CN" altLang="en-US"/>
          </a:p>
        </p:txBody>
      </p:sp>
      <p:sp>
        <p:nvSpPr>
          <p:cNvPr id="4" name="文本占位符 3"/>
          <p:cNvSpPr>
            <a:spLocks noGrp="1"/>
          </p:cNvSpPr>
          <p:nvPr>
            <p:ph type="body" sz="half" idx="2"/>
          </p:nvPr>
        </p:nvSpPr>
        <p:spPr>
          <a:xfrm>
            <a:off x="2389406" y="5368583"/>
            <a:ext cx="7314248" cy="8050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2025/10/9</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userDrawn="1"/>
        </p:nvSpPr>
        <p:spPr>
          <a:xfrm>
            <a:off x="-62129" y="6238108"/>
            <a:ext cx="779665" cy="621483"/>
          </a:xfrm>
          <a:prstGeom prst="rect">
            <a:avLst/>
          </a:prstGeom>
        </p:spPr>
        <p:txBody>
          <a:bodyPr vert="horz" lIns="121917" tIns="60958" rIns="121917" bIns="60958"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2025/10/9</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23" y="274702"/>
            <a:ext cx="8025355" cy="585288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2025/10/9</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21" y="274702"/>
            <a:ext cx="10971372" cy="1143265"/>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21" y="1600574"/>
            <a:ext cx="10971372" cy="4527011"/>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21" y="6357822"/>
            <a:ext cx="2844430" cy="365210"/>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2025/10/9</a:t>
            </a:fld>
            <a:endParaRPr lang="zh-CN" altLang="en-US"/>
          </a:p>
        </p:txBody>
      </p:sp>
      <p:sp>
        <p:nvSpPr>
          <p:cNvPr id="5" name="页脚占位符 4"/>
          <p:cNvSpPr>
            <a:spLocks noGrp="1"/>
          </p:cNvSpPr>
          <p:nvPr>
            <p:ph type="ftr" sz="quarter" idx="3"/>
          </p:nvPr>
        </p:nvSpPr>
        <p:spPr>
          <a:xfrm>
            <a:off x="4165060" y="6357822"/>
            <a:ext cx="3860297" cy="365210"/>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userDrawn="1"/>
        </p:nvSpPr>
        <p:spPr>
          <a:xfrm>
            <a:off x="2" y="6230646"/>
            <a:ext cx="792089" cy="628942"/>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1000"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800"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32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1.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2.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5.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8.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1.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2.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5.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6.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7.xml"/></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8.xml"/></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9.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40.xml"/></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1.xml"/></Relationships>
</file>

<file path=ppt/slides/_rels/slide4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2.xml"/></Relationships>
</file>

<file path=ppt/slides/_rels/slide4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3.xml"/></Relationships>
</file>

<file path=ppt/slides/_rels/slide4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4.xml"/></Relationships>
</file>

<file path=ppt/slides/_rels/slide4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9713D151-9717-9270-6C22-4F5CFE9E008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317" b="91367" l="9462" r="89462">
                        <a14:foregroundMark x1="17419" y1="50839" x2="17204" y2="51559"/>
                        <a14:foregroundMark x1="85161" y1="48921" x2="86237" y2="49400"/>
                        <a14:foregroundMark x1="74624" y1="22542" x2="75699" y2="22542"/>
                        <a14:foregroundMark x1="70753" y1="20863" x2="70538" y2="21343"/>
                        <a14:foregroundMark x1="68602" y1="18705" x2="68602" y2="18705"/>
                        <a14:foregroundMark x1="69462" y1="12230" x2="69892" y2="12230"/>
                        <a14:foregroundMark x1="74839" y1="16787" x2="74839" y2="17506"/>
                        <a14:foregroundMark x1="55054" y1="10791" x2="56129" y2="11271"/>
                        <a14:foregroundMark x1="49677" y1="11271" x2="50108" y2="11751"/>
                        <a14:foregroundMark x1="55914" y1="5995" x2="56559" y2="6715"/>
                        <a14:foregroundMark x1="59355" y1="6235" x2="59355" y2="6235"/>
                        <a14:foregroundMark x1="62151" y1="7434" x2="62151" y2="7434"/>
                        <a14:foregroundMark x1="52043" y1="4556" x2="52043" y2="4556"/>
                        <a14:foregroundMark x1="44301" y1="6235" x2="44516" y2="6235"/>
                        <a14:foregroundMark x1="46667" y1="14388" x2="46667" y2="14868"/>
                        <a14:foregroundMark x1="42581" y1="15588" x2="42581" y2="15588"/>
                        <a14:foregroundMark x1="35699" y1="13429" x2="35269" y2="13189"/>
                        <a14:foregroundMark x1="39785" y1="15348" x2="39785" y2="15348"/>
                        <a14:foregroundMark x1="39785" y1="15348" x2="39785" y2="15348"/>
                        <a14:foregroundMark x1="33978" y1="15827" x2="33978" y2="15827"/>
                        <a14:foregroundMark x1="33978" y1="15827" x2="33978" y2="15827"/>
                        <a14:foregroundMark x1="34409" y1="17266" x2="34409" y2="17266"/>
                        <a14:foregroundMark x1="38710" y1="10791" x2="38710" y2="10791"/>
                        <a14:foregroundMark x1="35699" y1="7914" x2="35699" y2="7914"/>
                        <a14:foregroundMark x1="31183" y1="9353" x2="31183" y2="9353"/>
                        <a14:foregroundMark x1="23011" y1="72902" x2="23011" y2="73141"/>
                        <a14:foregroundMark x1="47097" y1="91127" x2="47527" y2="91367"/>
                        <a14:foregroundMark x1="69892" y1="74580" x2="71613" y2="75060"/>
                        <a14:foregroundMark x1="17849" y1="43165" x2="17849" y2="43165"/>
                        <a14:foregroundMark x1="10323" y1="39089" x2="10323" y2="39089"/>
                        <a14:foregroundMark x1="15699" y1="43645" x2="15699" y2="43645"/>
                        <a14:foregroundMark x1="14409" y1="43645" x2="14409" y2="43645"/>
                        <a14:foregroundMark x1="16559" y1="33813" x2="16559" y2="33813"/>
                        <a14:foregroundMark x1="24086" y1="21343" x2="24086" y2="21343"/>
                        <a14:foregroundMark x1="80860" y1="29496" x2="80860" y2="29496"/>
                        <a14:foregroundMark x1="82151" y1="38129" x2="82151" y2="38129"/>
                        <a14:foregroundMark x1="83011" y1="27098" x2="83011" y2="27098"/>
                        <a14:foregroundMark x1="83226" y1="28537" x2="83226" y2="28537"/>
                        <a14:foregroundMark x1="83871" y1="29496" x2="83871" y2="29496"/>
                        <a14:foregroundMark x1="80000" y1="25659" x2="80000" y2="25659"/>
                        <a14:foregroundMark x1="80430" y1="24460" x2="80430" y2="24460"/>
                        <a14:foregroundMark x1="80645" y1="23741" x2="80645" y2="23741"/>
                        <a14:foregroundMark x1="81075" y1="27338" x2="81075" y2="27338"/>
                        <a14:foregroundMark x1="70323" y1="27578" x2="70323" y2="27578"/>
                        <a14:foregroundMark x1="24301" y1="12710" x2="24301" y2="12710"/>
                        <a14:foregroundMark x1="12258" y1="34772" x2="12258" y2="34772"/>
                        <a14:foregroundMark x1="38710" y1="5995" x2="38710" y2="5995"/>
                        <a14:foregroundMark x1="36344" y1="10072" x2="36344" y2="10072"/>
                        <a14:foregroundMark x1="34194" y1="9353" x2="34194" y2="9353"/>
                        <a14:foregroundMark x1="9462" y1="52758" x2="9462" y2="52758"/>
                        <a14:backgroundMark x1="84731" y1="53717" x2="84731" y2="53717"/>
                        <a14:backgroundMark x1="83441" y1="48921" x2="83441" y2="48921"/>
                      </a14:backgroundRemoval>
                    </a14:imgEffect>
                  </a14:imgLayer>
                </a14:imgProps>
              </a:ext>
            </a:extLst>
          </a:blip>
          <a:stretch>
            <a:fillRect/>
          </a:stretch>
        </p:blipFill>
        <p:spPr>
          <a:xfrm>
            <a:off x="4024659" y="0"/>
            <a:ext cx="4302795" cy="7102202"/>
          </a:xfrm>
          <a:prstGeom prst="rect">
            <a:avLst/>
          </a:prstGeom>
          <a:effectLst>
            <a:glow rad="12700">
              <a:schemeClr val="bg1"/>
            </a:glow>
          </a:effectLst>
        </p:spPr>
      </p:pic>
      <p:sp>
        <p:nvSpPr>
          <p:cNvPr id="2" name="文字方塊 1">
            <a:extLst>
              <a:ext uri="{FF2B5EF4-FFF2-40B4-BE49-F238E27FC236}">
                <a16:creationId xmlns:a16="http://schemas.microsoft.com/office/drawing/2014/main" id="{56DCE52C-A9DD-BCB8-D8F8-087B8AA0EE96}"/>
              </a:ext>
            </a:extLst>
          </p:cNvPr>
          <p:cNvSpPr txBox="1"/>
          <p:nvPr/>
        </p:nvSpPr>
        <p:spPr>
          <a:xfrm>
            <a:off x="5633541" y="1989634"/>
            <a:ext cx="923330" cy="3816424"/>
          </a:xfrm>
          <a:prstGeom prst="rect">
            <a:avLst/>
          </a:prstGeom>
          <a:noFill/>
          <a:effectLst>
            <a:glow>
              <a:schemeClr val="bg1"/>
            </a:glow>
          </a:effectLst>
        </p:spPr>
        <p:txBody>
          <a:bodyPr vert="eaVert" wrap="square" rtlCol="0">
            <a:spAutoFit/>
          </a:bodyPr>
          <a:lstStyle/>
          <a:p>
            <a:r>
              <a:rPr lang="zh-CN" altLang="en-US" sz="4800" b="1" dirty="0">
                <a:solidFill>
                  <a:schemeClr val="bg1"/>
                </a:solidFill>
              </a:rPr>
              <a:t>無量壽</a:t>
            </a:r>
            <a:r>
              <a:rPr lang="zh-TW" altLang="en-US" sz="4800" b="1" dirty="0">
                <a:solidFill>
                  <a:schemeClr val="bg1"/>
                </a:solidFill>
              </a:rPr>
              <a:t>經</a:t>
            </a:r>
          </a:p>
        </p:txBody>
      </p:sp>
    </p:spTree>
    <p:extLst>
      <p:ext uri="{BB962C8B-B14F-4D97-AF65-F5344CB8AC3E}">
        <p14:creationId xmlns:p14="http://schemas.microsoft.com/office/powerpoint/2010/main" val="39091526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2170210B-FAE2-1291-65B3-12CEEE6D669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第十五講</a:t>
            </a:r>
            <a:endParaRPr lang="en-US" altLang="zh-TW" dirty="0"/>
          </a:p>
        </p:txBody>
      </p:sp>
      <p:sp>
        <p:nvSpPr>
          <p:cNvPr id="7" name="文字方塊 6">
            <a:extLst>
              <a:ext uri="{FF2B5EF4-FFF2-40B4-BE49-F238E27FC236}">
                <a16:creationId xmlns:a16="http://schemas.microsoft.com/office/drawing/2014/main" id="{5E7732B8-D665-326F-1999-C05B3EB75A88}"/>
              </a:ext>
            </a:extLst>
          </p:cNvPr>
          <p:cNvSpPr txBox="1"/>
          <p:nvPr/>
        </p:nvSpPr>
        <p:spPr>
          <a:xfrm>
            <a:off x="1634762" y="709820"/>
            <a:ext cx="7725192"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 「為眾開法藏」。承上而言。上云：「閉塞諸惡道」，悉令出生死海也。「通達善趣門」，咸令登涅槃岸也。為實現此願，首須開示佛之知見，故云「為眾開法藏」。廣演妙法，令眾悟入，導歸極樂，究竟菩提，故云「廣施功德寶」也。「眾」指九界眾生，包括菩薩、緣覺、聲聞與六道一切眾生。「開」者，開佛知見，亦常云「開示」之義。法藏者，又名佛法藏，乃法性之理體，亦即當人本具之如來藏性也。法性含藏無量之性德，故曰法藏。</a:t>
            </a:r>
          </a:p>
        </p:txBody>
      </p:sp>
      <p:sp>
        <p:nvSpPr>
          <p:cNvPr id="8" name="文字方塊 7">
            <a:extLst>
              <a:ext uri="{FF2B5EF4-FFF2-40B4-BE49-F238E27FC236}">
                <a16:creationId xmlns:a16="http://schemas.microsoft.com/office/drawing/2014/main" id="{79B6D7BB-75BC-9844-B1BF-EDDBD54D7A8B}"/>
              </a:ext>
            </a:extLst>
          </p:cNvPr>
          <p:cNvSpPr txBox="1"/>
          <p:nvPr/>
        </p:nvSpPr>
        <p:spPr>
          <a:xfrm>
            <a:off x="9883754" y="837506"/>
            <a:ext cx="800219"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為眾開法藏。廣施功德寶。</a:t>
            </a:r>
          </a:p>
        </p:txBody>
      </p:sp>
    </p:spTree>
    <p:extLst>
      <p:ext uri="{BB962C8B-B14F-4D97-AF65-F5344CB8AC3E}">
        <p14:creationId xmlns:p14="http://schemas.microsoft.com/office/powerpoint/2010/main" val="280130993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FB122A1D-1E22-1AD6-DC48-719779D4895F}"/>
              </a:ext>
            </a:extLst>
          </p:cNvPr>
          <p:cNvSpPr txBox="1"/>
          <p:nvPr/>
        </p:nvSpPr>
        <p:spPr>
          <a:xfrm>
            <a:off x="1558702" y="837506"/>
            <a:ext cx="9212778"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「寶」者，本段末後一個「寶」字，應深著眼，此誠為畫龍點睛之筆。蓋開法藏所開顯者，即此寶也。廣施與眾生者，亦即此寶也。又此「寶」字具三義：</a:t>
            </a:r>
            <a:endParaRPr lang="en-US" altLang="zh-TW" sz="2800" dirty="0">
              <a:solidFill>
                <a:schemeClr val="bg1">
                  <a:lumMod val="95000"/>
                </a:schemeClr>
              </a:solidFill>
            </a:endParaRPr>
          </a:p>
          <a:p>
            <a:pPr>
              <a:lnSpc>
                <a:spcPts val="4400"/>
              </a:lnSpc>
            </a:pPr>
            <a:r>
              <a:rPr lang="zh-TW" altLang="en-US" sz="2800" dirty="0">
                <a:solidFill>
                  <a:schemeClr val="bg1">
                    <a:lumMod val="95000"/>
                  </a:schemeClr>
                </a:solidFill>
              </a:rPr>
              <a:t>一者美稱。如尊佛而名為寶王如來，讚美念佛三昧曰寶王三昧，尊佛菩薩之印契為寶印等。</a:t>
            </a:r>
            <a:endParaRPr lang="en-US" altLang="zh-TW" sz="2800" dirty="0">
              <a:solidFill>
                <a:schemeClr val="bg1">
                  <a:lumMod val="95000"/>
                </a:schemeClr>
              </a:solidFill>
            </a:endParaRPr>
          </a:p>
          <a:p>
            <a:pPr>
              <a:lnSpc>
                <a:spcPts val="4400"/>
              </a:lnSpc>
            </a:pPr>
            <a:r>
              <a:rPr lang="zh-TW" altLang="en-US" sz="2800" dirty="0">
                <a:solidFill>
                  <a:schemeClr val="bg1">
                    <a:lumMod val="95000"/>
                  </a:schemeClr>
                </a:solidFill>
              </a:rPr>
              <a:t>二者，寶乃梵語摩尼之譯名。</a:t>
            </a:r>
            <a:r>
              <a:rPr lang="en-US" altLang="zh-TW" sz="2800" dirty="0">
                <a:solidFill>
                  <a:schemeClr val="bg1">
                    <a:lumMod val="95000"/>
                  </a:schemeClr>
                </a:solidFill>
              </a:rPr>
              <a:t>《</a:t>
            </a:r>
            <a:r>
              <a:rPr lang="zh-TW" altLang="en-US" sz="2800" dirty="0">
                <a:solidFill>
                  <a:schemeClr val="bg1">
                    <a:lumMod val="95000"/>
                  </a:schemeClr>
                </a:solidFill>
              </a:rPr>
              <a:t>仁王經良賁疏</a:t>
            </a:r>
            <a:r>
              <a:rPr lang="en-US" altLang="zh-TW" sz="2800" dirty="0">
                <a:solidFill>
                  <a:schemeClr val="bg1">
                    <a:lumMod val="95000"/>
                  </a:schemeClr>
                </a:solidFill>
              </a:rPr>
              <a:t>》</a:t>
            </a:r>
            <a:r>
              <a:rPr lang="zh-TW" altLang="en-US" sz="2800" dirty="0">
                <a:solidFill>
                  <a:schemeClr val="bg1">
                    <a:lumMod val="95000"/>
                  </a:schemeClr>
                </a:solidFill>
              </a:rPr>
              <a:t>曰：「梵云摩尼，此翻為寶。會意翻云，如意寶珠，隨意所求皆滿足故。」又</a:t>
            </a:r>
            <a:r>
              <a:rPr lang="en-US" altLang="zh-TW" sz="2800" dirty="0">
                <a:solidFill>
                  <a:schemeClr val="bg1">
                    <a:lumMod val="95000"/>
                  </a:schemeClr>
                </a:solidFill>
              </a:rPr>
              <a:t>《</a:t>
            </a:r>
            <a:r>
              <a:rPr lang="zh-TW" altLang="en-US" sz="2800" dirty="0">
                <a:solidFill>
                  <a:schemeClr val="bg1">
                    <a:lumMod val="95000"/>
                  </a:schemeClr>
                </a:solidFill>
              </a:rPr>
              <a:t>彌陀疏鈔</a:t>
            </a:r>
            <a:r>
              <a:rPr lang="en-US" altLang="zh-TW" sz="2800" dirty="0">
                <a:solidFill>
                  <a:schemeClr val="bg1">
                    <a:lumMod val="95000"/>
                  </a:schemeClr>
                </a:solidFill>
              </a:rPr>
              <a:t>》</a:t>
            </a:r>
            <a:r>
              <a:rPr lang="zh-TW" altLang="en-US" sz="2800" dirty="0">
                <a:solidFill>
                  <a:schemeClr val="bg1">
                    <a:lumMod val="95000"/>
                  </a:schemeClr>
                </a:solidFill>
              </a:rPr>
              <a:t>云：「明珠投於濁水，濁水不得不清。佛號投於亂心，亂心不得不佛。」亦正是以寶珠喻佛號也。</a:t>
            </a:r>
          </a:p>
        </p:txBody>
      </p:sp>
      <p:sp>
        <p:nvSpPr>
          <p:cNvPr id="2" name="匾額 1" descr="佛學概要十四講表 習講">
            <a:extLst>
              <a:ext uri="{FF2B5EF4-FFF2-40B4-BE49-F238E27FC236}">
                <a16:creationId xmlns:a16="http://schemas.microsoft.com/office/drawing/2014/main" id="{49689AF4-FF3A-8618-0A62-5F02F9E7612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第十五講</a:t>
            </a:r>
            <a:endParaRPr lang="en-US" altLang="zh-TW" dirty="0"/>
          </a:p>
        </p:txBody>
      </p:sp>
    </p:spTree>
    <p:extLst>
      <p:ext uri="{BB962C8B-B14F-4D97-AF65-F5344CB8AC3E}">
        <p14:creationId xmlns:p14="http://schemas.microsoft.com/office/powerpoint/2010/main" val="2041660812"/>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BD581E59-A0D7-09B7-E92E-47DF17D60BD6}"/>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第十五講</a:t>
            </a:r>
            <a:endParaRPr lang="en-US" altLang="zh-TW" dirty="0"/>
          </a:p>
        </p:txBody>
      </p:sp>
      <p:sp>
        <p:nvSpPr>
          <p:cNvPr id="2" name="文字方塊 1">
            <a:extLst>
              <a:ext uri="{FF2B5EF4-FFF2-40B4-BE49-F238E27FC236}">
                <a16:creationId xmlns:a16="http://schemas.microsoft.com/office/drawing/2014/main" id="{42E63BB6-CFC6-14DA-955E-80C2673AC65D}"/>
              </a:ext>
            </a:extLst>
          </p:cNvPr>
          <p:cNvSpPr txBox="1"/>
          <p:nvPr/>
        </p:nvSpPr>
        <p:spPr>
          <a:xfrm>
            <a:off x="5159102" y="909514"/>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三者，</a:t>
            </a:r>
            <a:r>
              <a:rPr lang="en-US" altLang="zh-TW" sz="2800" dirty="0">
                <a:solidFill>
                  <a:schemeClr val="bg1">
                    <a:lumMod val="95000"/>
                  </a:schemeClr>
                </a:solidFill>
              </a:rPr>
              <a:t>《</a:t>
            </a:r>
            <a:r>
              <a:rPr lang="zh-TW" altLang="en-US" sz="2800" dirty="0">
                <a:solidFill>
                  <a:schemeClr val="bg1">
                    <a:lumMod val="95000"/>
                  </a:schemeClr>
                </a:solidFill>
              </a:rPr>
              <a:t>智度論四十七</a:t>
            </a:r>
            <a:r>
              <a:rPr lang="en-US" altLang="zh-TW" sz="2800" dirty="0">
                <a:solidFill>
                  <a:schemeClr val="bg1">
                    <a:lumMod val="95000"/>
                  </a:schemeClr>
                </a:solidFill>
              </a:rPr>
              <a:t>》</a:t>
            </a:r>
            <a:r>
              <a:rPr lang="zh-TW" altLang="en-US" sz="2800" dirty="0">
                <a:solidFill>
                  <a:schemeClr val="bg1">
                    <a:lumMod val="95000"/>
                  </a:schemeClr>
                </a:solidFill>
              </a:rPr>
              <a:t>曰：「於諸寶中，法寶是實寶。今世後世乃至涅槃能為利益。」</a:t>
            </a:r>
            <a:endParaRPr lang="en-US" altLang="zh-TW" sz="2800" dirty="0">
              <a:solidFill>
                <a:schemeClr val="bg1">
                  <a:lumMod val="95000"/>
                </a:schemeClr>
              </a:solidFill>
            </a:endParaRPr>
          </a:p>
          <a:p>
            <a:pPr>
              <a:lnSpc>
                <a:spcPts val="4400"/>
              </a:lnSpc>
            </a:pPr>
            <a:r>
              <a:rPr lang="zh-TW" altLang="en-US" sz="2800" dirty="0">
                <a:solidFill>
                  <a:schemeClr val="bg1">
                    <a:lumMod val="95000"/>
                  </a:schemeClr>
                </a:solidFill>
              </a:rPr>
              <a:t>今經中寶字，悉俱如上諸義。所說之法是真實法寶，此法至妙無上，故喻之為寶，此法能滿眾願，故喻為如意之寶。若切指此寶，則是持名之法。蓋念佛之心印，堅固不壞，有如金剛，故稱寶也。</a:t>
            </a:r>
          </a:p>
        </p:txBody>
      </p:sp>
    </p:spTree>
    <p:extLst>
      <p:ext uri="{BB962C8B-B14F-4D97-AF65-F5344CB8AC3E}">
        <p14:creationId xmlns:p14="http://schemas.microsoft.com/office/powerpoint/2010/main" val="3215977450"/>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CF9CA09B-81DA-0030-8FEE-4640AF23F1E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第十五講</a:t>
            </a:r>
            <a:endParaRPr lang="en-US" altLang="zh-TW" dirty="0"/>
          </a:p>
        </p:txBody>
      </p:sp>
      <p:sp>
        <p:nvSpPr>
          <p:cNvPr id="7" name="文字方塊 6">
            <a:extLst>
              <a:ext uri="{FF2B5EF4-FFF2-40B4-BE49-F238E27FC236}">
                <a16:creationId xmlns:a16="http://schemas.microsoft.com/office/drawing/2014/main" id="{EF27DDA8-FD60-3C00-812B-05814298C859}"/>
              </a:ext>
            </a:extLst>
          </p:cNvPr>
          <p:cNvSpPr txBox="1"/>
          <p:nvPr/>
        </p:nvSpPr>
        <p:spPr>
          <a:xfrm>
            <a:off x="8247216" y="781828"/>
            <a:ext cx="2672526" cy="5223924"/>
          </a:xfrm>
          <a:prstGeom prst="rect">
            <a:avLst/>
          </a:prstGeom>
          <a:noFill/>
        </p:spPr>
        <p:txBody>
          <a:bodyPr vert="eaVert" wrap="square" rtlCol="0">
            <a:spAutoFit/>
          </a:bodyPr>
          <a:lstStyle/>
          <a:p>
            <a:pPr>
              <a:lnSpc>
                <a:spcPts val="4400"/>
              </a:lnSpc>
              <a:spcBef>
                <a:spcPts val="600"/>
              </a:spcBef>
            </a:pPr>
            <a:r>
              <a:rPr lang="zh-TW" altLang="en-US" sz="3000" b="1" dirty="0">
                <a:solidFill>
                  <a:schemeClr val="bg1">
                    <a:lumMod val="95000"/>
                  </a:schemeClr>
                </a:solidFill>
              </a:rPr>
              <a:t>如佛無礙智  所行慈愍行</a:t>
            </a:r>
          </a:p>
          <a:p>
            <a:pPr>
              <a:lnSpc>
                <a:spcPts val="4400"/>
              </a:lnSpc>
              <a:spcBef>
                <a:spcPts val="600"/>
              </a:spcBef>
            </a:pPr>
            <a:r>
              <a:rPr lang="zh-TW" altLang="en-US" sz="3000" b="1" dirty="0">
                <a:solidFill>
                  <a:schemeClr val="bg1">
                    <a:lumMod val="95000"/>
                  </a:schemeClr>
                </a:solidFill>
              </a:rPr>
              <a:t>常作天人師  得為三界雄</a:t>
            </a:r>
          </a:p>
          <a:p>
            <a:pPr>
              <a:lnSpc>
                <a:spcPts val="4400"/>
              </a:lnSpc>
              <a:spcBef>
                <a:spcPts val="600"/>
              </a:spcBef>
            </a:pPr>
            <a:r>
              <a:rPr lang="zh-TW" altLang="en-US" sz="3000" b="1" dirty="0">
                <a:solidFill>
                  <a:schemeClr val="bg1">
                    <a:lumMod val="95000"/>
                  </a:schemeClr>
                </a:solidFill>
              </a:rPr>
              <a:t>說法師子吼  廣度諸有情</a:t>
            </a:r>
          </a:p>
          <a:p>
            <a:pPr>
              <a:lnSpc>
                <a:spcPts val="4400"/>
              </a:lnSpc>
              <a:spcBef>
                <a:spcPts val="600"/>
              </a:spcBef>
            </a:pPr>
            <a:r>
              <a:rPr lang="zh-TW" altLang="en-US" sz="3000" b="1" dirty="0">
                <a:solidFill>
                  <a:schemeClr val="bg1">
                    <a:lumMod val="95000"/>
                  </a:schemeClr>
                </a:solidFill>
              </a:rPr>
              <a:t>圓滿昔所願  一切皆成佛</a:t>
            </a:r>
          </a:p>
        </p:txBody>
      </p:sp>
      <p:sp>
        <p:nvSpPr>
          <p:cNvPr id="8" name="文字方塊 7">
            <a:extLst>
              <a:ext uri="{FF2B5EF4-FFF2-40B4-BE49-F238E27FC236}">
                <a16:creationId xmlns:a16="http://schemas.microsoft.com/office/drawing/2014/main" id="{F1920FDC-F1F7-C306-A2A1-3A0453770DE5}"/>
              </a:ext>
            </a:extLst>
          </p:cNvPr>
          <p:cNvSpPr txBox="1"/>
          <p:nvPr/>
        </p:nvSpPr>
        <p:spPr>
          <a:xfrm>
            <a:off x="4102010" y="709820"/>
            <a:ext cx="3954929"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上二偈乃願求佛德，願己福慧，等同如來。首句「如佛無礙智」，求己智如佛也。「無礙智」者，指通達無滯、自在融通之佛智。法藏發願求此無礙智，為九界眾生，演說妙法，契理契機，一切無礙。</a:t>
            </a:r>
          </a:p>
        </p:txBody>
      </p:sp>
      <p:sp>
        <p:nvSpPr>
          <p:cNvPr id="2" name="文字方塊 1">
            <a:extLst>
              <a:ext uri="{FF2B5EF4-FFF2-40B4-BE49-F238E27FC236}">
                <a16:creationId xmlns:a16="http://schemas.microsoft.com/office/drawing/2014/main" id="{20D4837C-C788-845B-3EBF-91CD962A978C}"/>
              </a:ext>
            </a:extLst>
          </p:cNvPr>
          <p:cNvSpPr txBox="1"/>
          <p:nvPr/>
        </p:nvSpPr>
        <p:spPr>
          <a:xfrm>
            <a:off x="1094974" y="745824"/>
            <a:ext cx="2877711"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「所行慈愍行」者，願求己之所行，能如世尊之慈愍行也。世尊以無緣大慈，哀愍眾生，等同一子，拯濟負荷，悉登彼岸。故願能行佛之所行。</a:t>
            </a:r>
          </a:p>
        </p:txBody>
      </p:sp>
    </p:spTree>
    <p:extLst>
      <p:ext uri="{BB962C8B-B14F-4D97-AF65-F5344CB8AC3E}">
        <p14:creationId xmlns:p14="http://schemas.microsoft.com/office/powerpoint/2010/main" val="32134054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C44AA760-FF6E-69FA-2BB8-04CED46365F0}"/>
              </a:ext>
            </a:extLst>
          </p:cNvPr>
          <p:cNvSpPr txBox="1"/>
          <p:nvPr/>
        </p:nvSpPr>
        <p:spPr>
          <a:xfrm>
            <a:off x="5584755" y="837506"/>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常作天人師」。「天人師」為如來十號之一（註見前）。「得為三界雄」，「三界雄」亦為佛之德稱。三界者，欲界、色界、無色界也。佛斷盡一切煩惱，故為三界中之大雄。總之，此一段是大願之總結。上言「無礙智」，求智慧也。自「慈愍行」以下，表誓願也。</a:t>
            </a:r>
          </a:p>
        </p:txBody>
      </p:sp>
      <p:sp>
        <p:nvSpPr>
          <p:cNvPr id="6" name="匾額 5" descr="佛學概要十四講表 習講">
            <a:extLst>
              <a:ext uri="{FF2B5EF4-FFF2-40B4-BE49-F238E27FC236}">
                <a16:creationId xmlns:a16="http://schemas.microsoft.com/office/drawing/2014/main" id="{23D3582B-DF8B-90DF-A717-DCE1F487F5F2}"/>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第十五講</a:t>
            </a:r>
            <a:endParaRPr lang="en-US" altLang="zh-TW" dirty="0"/>
          </a:p>
        </p:txBody>
      </p:sp>
      <p:sp>
        <p:nvSpPr>
          <p:cNvPr id="2" name="文字方塊 1">
            <a:extLst>
              <a:ext uri="{FF2B5EF4-FFF2-40B4-BE49-F238E27FC236}">
                <a16:creationId xmlns:a16="http://schemas.microsoft.com/office/drawing/2014/main" id="{F1941795-DC01-F3AF-BC56-B617E1FC19B8}"/>
              </a:ext>
            </a:extLst>
          </p:cNvPr>
          <p:cNvSpPr txBox="1"/>
          <p:nvPr/>
        </p:nvSpPr>
        <p:spPr>
          <a:xfrm>
            <a:off x="262558" y="837506"/>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說法師子吼」。願己說法，能如世尊，於大眾中，作「師子吼」。師子吼，喻也。師子，即獅子。師子一吼，百獸畏懼。故稱世尊決定無畏之說法，為師子吼。如是說法，故能「廣度諸有情」。且此廣度有情之句，正是法藏大願之根。</a:t>
            </a:r>
          </a:p>
        </p:txBody>
      </p:sp>
    </p:spTree>
    <p:extLst>
      <p:ext uri="{BB962C8B-B14F-4D97-AF65-F5344CB8AC3E}">
        <p14:creationId xmlns:p14="http://schemas.microsoft.com/office/powerpoint/2010/main" val="150612964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A44A43F4-B0A2-8BB5-767A-64CFA495BF52}"/>
              </a:ext>
            </a:extLst>
          </p:cNvPr>
          <p:cNvSpPr txBox="1"/>
          <p:nvPr/>
        </p:nvSpPr>
        <p:spPr>
          <a:xfrm>
            <a:off x="572111" y="657486"/>
            <a:ext cx="3954929"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此一句子，剖出三藏十二部心髓，道破宗門一千七百公案玄旨，直顯密宗大圓勝慧大圓滿之密意。此即一法句，此即清淨句。亦可稱為禪宗所謂之末後句。萬德齊彰，一法不立。言思莫及，唯當默契。</a:t>
            </a:r>
          </a:p>
        </p:txBody>
      </p:sp>
      <p:sp>
        <p:nvSpPr>
          <p:cNvPr id="5" name="文字方塊 4">
            <a:extLst>
              <a:ext uri="{FF2B5EF4-FFF2-40B4-BE49-F238E27FC236}">
                <a16:creationId xmlns:a16="http://schemas.microsoft.com/office/drawing/2014/main" id="{1A6A10B5-654E-BDAC-B83A-6B24609A05B1}"/>
              </a:ext>
            </a:extLst>
          </p:cNvPr>
          <p:cNvSpPr txBox="1"/>
          <p:nvPr/>
        </p:nvSpPr>
        <p:spPr>
          <a:xfrm>
            <a:off x="4551863" y="657486"/>
            <a:ext cx="7520007" cy="5472608"/>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「圓滿昔所願」。「昔所願」者，即法藏菩薩，於五劫中，精勤求索，結得之四十八大願也。所發本誓，一一功圓果滿，故名「圓滿昔所願」。</a:t>
            </a:r>
            <a:endParaRPr lang="en-US" altLang="zh-TW" sz="2800" dirty="0">
              <a:solidFill>
                <a:schemeClr val="bg1">
                  <a:lumMod val="95000"/>
                </a:schemeClr>
              </a:solidFill>
            </a:endParaRPr>
          </a:p>
          <a:p>
            <a:pPr>
              <a:lnSpc>
                <a:spcPts val="4400"/>
              </a:lnSpc>
            </a:pPr>
            <a:r>
              <a:rPr lang="zh-TW" altLang="en-US" sz="2800" dirty="0">
                <a:solidFill>
                  <a:schemeClr val="bg1">
                    <a:lumMod val="95000"/>
                  </a:schemeClr>
                </a:solidFill>
              </a:rPr>
              <a:t>「一切皆成佛」，此之一句，奇哉！奇哉！粉碎虛空！此正是四十八願之本體。從此一句，流出四十八願。一一之願，亦只是顯此一句。</a:t>
            </a:r>
            <a:r>
              <a:rPr lang="en-US" altLang="zh-TW" sz="2800" dirty="0">
                <a:solidFill>
                  <a:schemeClr val="bg1">
                    <a:lumMod val="95000"/>
                  </a:schemeClr>
                </a:solidFill>
              </a:rPr>
              <a:t>《</a:t>
            </a:r>
            <a:r>
              <a:rPr lang="zh-TW" altLang="en-US" sz="2800" dirty="0">
                <a:solidFill>
                  <a:schemeClr val="bg1">
                    <a:lumMod val="95000"/>
                  </a:schemeClr>
                </a:solidFill>
              </a:rPr>
              <a:t>往生論</a:t>
            </a:r>
            <a:r>
              <a:rPr lang="en-US" altLang="zh-TW" sz="2800" dirty="0">
                <a:solidFill>
                  <a:schemeClr val="bg1">
                    <a:lumMod val="95000"/>
                  </a:schemeClr>
                </a:solidFill>
              </a:rPr>
              <a:t>》</a:t>
            </a:r>
            <a:r>
              <a:rPr lang="zh-TW" altLang="en-US" sz="2800" dirty="0">
                <a:solidFill>
                  <a:schemeClr val="bg1">
                    <a:lumMod val="95000"/>
                  </a:schemeClr>
                </a:solidFill>
              </a:rPr>
              <a:t>謂三種莊嚴（佛土、佛、菩薩）「入一法句故，一法句者，謂清淨句。清淨句者，謂真實智慧無為法身故。</a:t>
            </a:r>
          </a:p>
        </p:txBody>
      </p:sp>
    </p:spTree>
    <p:extLst>
      <p:ext uri="{BB962C8B-B14F-4D97-AF65-F5344CB8AC3E}">
        <p14:creationId xmlns:p14="http://schemas.microsoft.com/office/powerpoint/2010/main" val="390388969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9916F23B-8BC5-3BB7-6034-B91501D5F8F3}"/>
              </a:ext>
            </a:extLst>
          </p:cNvPr>
          <p:cNvSpPr txBox="1"/>
          <p:nvPr/>
        </p:nvSpPr>
        <p:spPr>
          <a:xfrm>
            <a:off x="9407574" y="823562"/>
            <a:ext cx="1364476" cy="5223924"/>
          </a:xfrm>
          <a:prstGeom prst="rect">
            <a:avLst/>
          </a:prstGeom>
          <a:noFill/>
        </p:spPr>
        <p:txBody>
          <a:bodyPr vert="eaVert" wrap="square" rtlCol="0">
            <a:spAutoFit/>
          </a:bodyPr>
          <a:lstStyle/>
          <a:p>
            <a:pPr>
              <a:lnSpc>
                <a:spcPts val="4600"/>
              </a:lnSpc>
            </a:pPr>
            <a:r>
              <a:rPr lang="zh-TW" altLang="en-US" sz="3000" b="1" dirty="0">
                <a:solidFill>
                  <a:schemeClr val="bg1">
                    <a:lumMod val="95000"/>
                  </a:schemeClr>
                </a:solidFill>
              </a:rPr>
              <a:t>斯願若剋果  大千應感動</a:t>
            </a:r>
          </a:p>
          <a:p>
            <a:pPr>
              <a:lnSpc>
                <a:spcPts val="4600"/>
              </a:lnSpc>
            </a:pPr>
            <a:r>
              <a:rPr lang="zh-TW" altLang="en-US" sz="3000" b="1" dirty="0">
                <a:solidFill>
                  <a:schemeClr val="bg1">
                    <a:lumMod val="95000"/>
                  </a:schemeClr>
                </a:solidFill>
              </a:rPr>
              <a:t>虛空諸天神  當雨珍妙華</a:t>
            </a:r>
          </a:p>
        </p:txBody>
      </p:sp>
      <p:sp>
        <p:nvSpPr>
          <p:cNvPr id="2" name="文字方塊 1">
            <a:extLst>
              <a:ext uri="{FF2B5EF4-FFF2-40B4-BE49-F238E27FC236}">
                <a16:creationId xmlns:a16="http://schemas.microsoft.com/office/drawing/2014/main" id="{4EF0463C-A8CB-1A04-9C05-C31B82161C52}"/>
              </a:ext>
            </a:extLst>
          </p:cNvPr>
          <p:cNvSpPr txBox="1"/>
          <p:nvPr/>
        </p:nvSpPr>
        <p:spPr>
          <a:xfrm>
            <a:off x="3040523" y="679546"/>
            <a:ext cx="6109365"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「尅果」，</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云：「尅謂尅成。果謂果遂。」亦即常云成就之義。「感」指感應。感屬於眾生，應屬佛菩薩。此偈意為：本願若能成就，大千世界一切聖眾，應受感動。當現瑞象，梵天、帝釋諸天之天神，當從空降下珍奇殊妙之天花，以為證明。如</a:t>
            </a:r>
            <a:r>
              <a:rPr lang="en-US" altLang="zh-TW" sz="2800" dirty="0">
                <a:solidFill>
                  <a:schemeClr val="bg1">
                    <a:lumMod val="95000"/>
                  </a:schemeClr>
                </a:solidFill>
              </a:rPr>
              <a:t>《</a:t>
            </a:r>
            <a:r>
              <a:rPr lang="zh-TW" altLang="en-US" sz="2800" dirty="0">
                <a:solidFill>
                  <a:schemeClr val="bg1">
                    <a:lumMod val="95000"/>
                  </a:schemeClr>
                </a:solidFill>
              </a:rPr>
              <a:t>淨影疏</a:t>
            </a:r>
            <a:r>
              <a:rPr lang="en-US" altLang="zh-TW" sz="2800" dirty="0">
                <a:solidFill>
                  <a:schemeClr val="bg1">
                    <a:lumMod val="95000"/>
                  </a:schemeClr>
                </a:solidFill>
              </a:rPr>
              <a:t>》</a:t>
            </a:r>
            <a:r>
              <a:rPr lang="zh-TW" altLang="en-US" sz="2800" dirty="0">
                <a:solidFill>
                  <a:schemeClr val="bg1">
                    <a:lumMod val="95000"/>
                  </a:schemeClr>
                </a:solidFill>
              </a:rPr>
              <a:t>云：「斯願一偈，請證要（求也）瑞。若定剋果，大千應動，空雨妙花。」</a:t>
            </a:r>
          </a:p>
        </p:txBody>
      </p:sp>
      <p:sp>
        <p:nvSpPr>
          <p:cNvPr id="3" name="匾額 2" descr="佛學概要十四講表 習講">
            <a:extLst>
              <a:ext uri="{FF2B5EF4-FFF2-40B4-BE49-F238E27FC236}">
                <a16:creationId xmlns:a16="http://schemas.microsoft.com/office/drawing/2014/main" id="{CAEF83E5-4316-4449-72E7-6F6CD4195C06}"/>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第十五講</a:t>
            </a:r>
            <a:endParaRPr lang="en-US" altLang="zh-TW" dirty="0"/>
          </a:p>
        </p:txBody>
      </p:sp>
    </p:spTree>
    <p:extLst>
      <p:ext uri="{BB962C8B-B14F-4D97-AF65-F5344CB8AC3E}">
        <p14:creationId xmlns:p14="http://schemas.microsoft.com/office/powerpoint/2010/main" val="32429065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文字方塊 7">
            <a:extLst>
              <a:ext uri="{FF2B5EF4-FFF2-40B4-BE49-F238E27FC236}">
                <a16:creationId xmlns:a16="http://schemas.microsoft.com/office/drawing/2014/main" id="{6831C90F-C797-DDEF-655F-26B4071F59CB}"/>
              </a:ext>
            </a:extLst>
          </p:cNvPr>
          <p:cNvSpPr txBox="1"/>
          <p:nvPr/>
        </p:nvSpPr>
        <p:spPr>
          <a:xfrm>
            <a:off x="1774726" y="745824"/>
            <a:ext cx="6109365"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說偈才畢，立即現瑞，故曰「應時」。大地震動，是器世間之瑞應。雨花、奏樂、讚言，是情世間之瑞應。證明法藏大願決定成就。「普地」，指全世界之大地。「六種震動」有三說：一者，指六時之動為六動：㈠佛入胎時、㈡出胎時、㈢成道時、㈣轉法輪時、㈤由天魔勸請將捨性命時、㈥入涅槃時。二、以能動六方曰六動。</a:t>
            </a:r>
          </a:p>
        </p:txBody>
      </p:sp>
      <p:sp>
        <p:nvSpPr>
          <p:cNvPr id="2" name="文字方塊 1">
            <a:extLst>
              <a:ext uri="{FF2B5EF4-FFF2-40B4-BE49-F238E27FC236}">
                <a16:creationId xmlns:a16="http://schemas.microsoft.com/office/drawing/2014/main" id="{E5C8D22C-CE37-81F4-626E-B63CB91D5CE0}"/>
              </a:ext>
            </a:extLst>
          </p:cNvPr>
          <p:cNvSpPr txBox="1"/>
          <p:nvPr/>
        </p:nvSpPr>
        <p:spPr>
          <a:xfrm>
            <a:off x="8183438" y="745824"/>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佛告阿難。法藏比丘。說此頌已。應時普地六種震動。天雨妙華。以散其上。自然音樂空中讚言。決定必成無上正覺。</a:t>
            </a:r>
          </a:p>
        </p:txBody>
      </p:sp>
      <p:sp>
        <p:nvSpPr>
          <p:cNvPr id="5" name="匾額 4" descr="佛學概要十四講表 習講">
            <a:extLst>
              <a:ext uri="{FF2B5EF4-FFF2-40B4-BE49-F238E27FC236}">
                <a16:creationId xmlns:a16="http://schemas.microsoft.com/office/drawing/2014/main" id="{A0AAA44C-20DB-5B17-7B06-7B7AD162DDA4}"/>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第十五講</a:t>
            </a:r>
            <a:endParaRPr lang="en-US" altLang="zh-TW" dirty="0"/>
          </a:p>
        </p:txBody>
      </p:sp>
    </p:spTree>
    <p:extLst>
      <p:ext uri="{BB962C8B-B14F-4D97-AF65-F5344CB8AC3E}">
        <p14:creationId xmlns:p14="http://schemas.microsoft.com/office/powerpoint/2010/main" val="26279233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20967EE9-05C3-31B9-48DE-74215F425B28}"/>
              </a:ext>
            </a:extLst>
          </p:cNvPr>
          <p:cNvSpPr txBox="1"/>
          <p:nvPr/>
        </p:nvSpPr>
        <p:spPr>
          <a:xfrm>
            <a:off x="262558" y="747953"/>
            <a:ext cx="8263801"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「天雨妙華」，「自然音樂」，</a:t>
            </a:r>
            <a:r>
              <a:rPr lang="en-US" altLang="zh-TW" sz="2800" dirty="0">
                <a:solidFill>
                  <a:schemeClr val="bg1">
                    <a:lumMod val="95000"/>
                  </a:schemeClr>
                </a:solidFill>
              </a:rPr>
              <a:t>《</a:t>
            </a:r>
            <a:r>
              <a:rPr lang="zh-TW" altLang="en-US" sz="2800" dirty="0">
                <a:solidFill>
                  <a:schemeClr val="bg1">
                    <a:lumMod val="95000"/>
                  </a:schemeClr>
                </a:solidFill>
              </a:rPr>
              <a:t>唐譯</a:t>
            </a:r>
            <a:r>
              <a:rPr lang="en-US" altLang="zh-TW" sz="2800" dirty="0">
                <a:solidFill>
                  <a:schemeClr val="bg1">
                    <a:lumMod val="95000"/>
                  </a:schemeClr>
                </a:solidFill>
              </a:rPr>
              <a:t>》</a:t>
            </a:r>
            <a:r>
              <a:rPr lang="zh-TW" altLang="en-US" sz="2800" dirty="0">
                <a:solidFill>
                  <a:schemeClr val="bg1">
                    <a:lumMod val="95000"/>
                  </a:schemeClr>
                </a:solidFill>
              </a:rPr>
              <a:t>為「天華鼓樂滿虛空」。</a:t>
            </a:r>
            <a:r>
              <a:rPr lang="en-US" altLang="zh-TW" sz="2800" dirty="0">
                <a:solidFill>
                  <a:schemeClr val="bg1">
                    <a:lumMod val="95000"/>
                  </a:schemeClr>
                </a:solidFill>
              </a:rPr>
              <a:t>《</a:t>
            </a:r>
            <a:r>
              <a:rPr lang="zh-TW" altLang="en-US" sz="2800" dirty="0">
                <a:solidFill>
                  <a:schemeClr val="bg1">
                    <a:lumMod val="95000"/>
                  </a:schemeClr>
                </a:solidFill>
              </a:rPr>
              <a:t>嘉祥疏</a:t>
            </a:r>
            <a:r>
              <a:rPr lang="en-US" altLang="zh-TW" sz="2800" dirty="0">
                <a:solidFill>
                  <a:schemeClr val="bg1">
                    <a:lumMod val="95000"/>
                  </a:schemeClr>
                </a:solidFill>
              </a:rPr>
              <a:t>》</a:t>
            </a:r>
            <a:r>
              <a:rPr lang="zh-TW" altLang="en-US" sz="2800" dirty="0">
                <a:solidFill>
                  <a:schemeClr val="bg1">
                    <a:lumMod val="95000"/>
                  </a:schemeClr>
                </a:solidFill>
              </a:rPr>
              <a:t>云：「地動表皆行因。雨華明必得果。自然音樂，證妙樂之土，說法化物也。」意為：所現諸瑞象中，地動表得果皆由行願之因（是「皆行因」之意）。雨花者，有花則有果，以表大願必然得果。「自然音樂」必得妙樂之土，並廣宣妙法，化物無盡。最後「空中讚言，決定必成無上正覺」。</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曰：「尅果無疑，故云決定。決定中之決定，故言必成。無上正覺，即佛果。無有此上。故名無上。」</a:t>
            </a:r>
          </a:p>
        </p:txBody>
      </p:sp>
      <p:sp>
        <p:nvSpPr>
          <p:cNvPr id="5" name="文字方塊 4">
            <a:extLst>
              <a:ext uri="{FF2B5EF4-FFF2-40B4-BE49-F238E27FC236}">
                <a16:creationId xmlns:a16="http://schemas.microsoft.com/office/drawing/2014/main" id="{A3575A31-B322-0B54-E0AD-A045A7EEE84F}"/>
              </a:ext>
            </a:extLst>
          </p:cNvPr>
          <p:cNvSpPr txBox="1"/>
          <p:nvPr/>
        </p:nvSpPr>
        <p:spPr>
          <a:xfrm>
            <a:off x="8622064" y="745824"/>
            <a:ext cx="2441694" cy="5367940"/>
          </a:xfrm>
          <a:prstGeom prst="rect">
            <a:avLst/>
          </a:prstGeom>
          <a:noFill/>
        </p:spPr>
        <p:txBody>
          <a:bodyPr vert="eaVert" wrap="square" rtlCol="0">
            <a:spAutoFit/>
          </a:bodyPr>
          <a:lstStyle/>
          <a:p>
            <a:pPr>
              <a:lnSpc>
                <a:spcPts val="4400"/>
              </a:lnSpc>
            </a:pPr>
            <a:r>
              <a:rPr lang="en-US" altLang="zh-TW" sz="2800" dirty="0">
                <a:solidFill>
                  <a:schemeClr val="bg1">
                    <a:lumMod val="95000"/>
                  </a:schemeClr>
                </a:solidFill>
              </a:rPr>
              <a:t>《</a:t>
            </a:r>
            <a:r>
              <a:rPr lang="zh-TW" altLang="en-US" sz="2800" dirty="0">
                <a:solidFill>
                  <a:schemeClr val="bg1">
                    <a:lumMod val="95000"/>
                  </a:schemeClr>
                </a:solidFill>
              </a:rPr>
              <a:t>晉華嚴經</a:t>
            </a:r>
            <a:r>
              <a:rPr lang="en-US" altLang="zh-TW" sz="2800" dirty="0">
                <a:solidFill>
                  <a:schemeClr val="bg1">
                    <a:lumMod val="95000"/>
                  </a:schemeClr>
                </a:solidFill>
              </a:rPr>
              <a:t>》</a:t>
            </a:r>
            <a:r>
              <a:rPr lang="zh-TW" altLang="en-US" sz="2800" dirty="0">
                <a:solidFill>
                  <a:schemeClr val="bg1">
                    <a:lumMod val="95000"/>
                  </a:schemeClr>
                </a:solidFill>
              </a:rPr>
              <a:t>以動、起、涌、震、吼、覺為六動。動者搖蕩，起者升高，涌者凹凸，震者有聲，吼者巨響，覺者覺他，令物覺悟。</a:t>
            </a:r>
          </a:p>
        </p:txBody>
      </p:sp>
      <p:sp>
        <p:nvSpPr>
          <p:cNvPr id="6" name="匾額 5" descr="佛學概要十四講表 習講">
            <a:extLst>
              <a:ext uri="{FF2B5EF4-FFF2-40B4-BE49-F238E27FC236}">
                <a16:creationId xmlns:a16="http://schemas.microsoft.com/office/drawing/2014/main" id="{316241E5-5C0A-F311-3C4E-2DE8EB787D7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第十五講</a:t>
            </a:r>
            <a:endParaRPr lang="en-US" altLang="zh-TW" dirty="0"/>
          </a:p>
        </p:txBody>
      </p:sp>
    </p:spTree>
    <p:extLst>
      <p:ext uri="{BB962C8B-B14F-4D97-AF65-F5344CB8AC3E}">
        <p14:creationId xmlns:p14="http://schemas.microsoft.com/office/powerpoint/2010/main" val="345580619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21D0076B-1644-2126-DB93-947D1552E232}"/>
              </a:ext>
            </a:extLst>
          </p:cNvPr>
          <p:cNvSpPr txBox="1"/>
          <p:nvPr/>
        </p:nvSpPr>
        <p:spPr>
          <a:xfrm>
            <a:off x="120730" y="140235"/>
            <a:ext cx="12064864" cy="2015936"/>
          </a:xfrm>
          <a:prstGeom prst="rect">
            <a:avLst/>
          </a:prstGeom>
          <a:noFill/>
        </p:spPr>
        <p:txBody>
          <a:bodyPr wrap="square" rtlCol="0">
            <a:spAutoFit/>
          </a:bodyPr>
          <a:lstStyle/>
          <a:p>
            <a:pPr>
              <a:lnSpc>
                <a:spcPts val="3000"/>
              </a:lnSpc>
            </a:pPr>
            <a:r>
              <a:rPr lang="zh-TW" altLang="en-US" sz="2800" dirty="0">
                <a:solidFill>
                  <a:schemeClr val="bg1"/>
                </a:solidFill>
              </a:rPr>
              <a:t>必成正覺第七</a:t>
            </a:r>
          </a:p>
          <a:p>
            <a:pPr>
              <a:lnSpc>
                <a:spcPts val="3000"/>
              </a:lnSpc>
            </a:pPr>
            <a:r>
              <a:rPr lang="zh-TW" altLang="en-US" sz="2800" dirty="0">
                <a:solidFill>
                  <a:schemeClr val="bg1"/>
                </a:solidFill>
              </a:rPr>
              <a:t>佛告阿難。爾時法藏比丘說此願已。以偈頌曰</a:t>
            </a:r>
          </a:p>
          <a:p>
            <a:pPr>
              <a:lnSpc>
                <a:spcPts val="3000"/>
              </a:lnSpc>
            </a:pPr>
            <a:r>
              <a:rPr lang="zh-TW" altLang="en-US" sz="2800" dirty="0">
                <a:solidFill>
                  <a:schemeClr val="bg1"/>
                </a:solidFill>
              </a:rPr>
              <a:t>我建超世志  必至無上道  斯願不滿足  誓不成等覺  復為大施主  普濟諸窮苦  令彼諸群生  長夜無憂惱  出生眾善根  成就菩提果  我若成正覺  立名無量壽</a:t>
            </a:r>
          </a:p>
          <a:p>
            <a:pPr>
              <a:lnSpc>
                <a:spcPts val="3000"/>
              </a:lnSpc>
            </a:pPr>
            <a:r>
              <a:rPr lang="zh-TW" altLang="en-US" sz="2800" dirty="0">
                <a:solidFill>
                  <a:schemeClr val="bg1"/>
                </a:solidFill>
              </a:rPr>
              <a:t>眾生聞此號  俱來我剎中  如佛金色身  妙相悉圓滿  亦以大悲心  利益諸群品</a:t>
            </a:r>
          </a:p>
        </p:txBody>
      </p:sp>
      <p:sp>
        <p:nvSpPr>
          <p:cNvPr id="8" name="文字方塊 7">
            <a:extLst>
              <a:ext uri="{FF2B5EF4-FFF2-40B4-BE49-F238E27FC236}">
                <a16:creationId xmlns:a16="http://schemas.microsoft.com/office/drawing/2014/main" id="{A4A6D595-7178-917D-814A-D1FCB5CA2125}"/>
              </a:ext>
            </a:extLst>
          </p:cNvPr>
          <p:cNvSpPr txBox="1"/>
          <p:nvPr/>
        </p:nvSpPr>
        <p:spPr>
          <a:xfrm>
            <a:off x="120730" y="2345893"/>
            <a:ext cx="12247457" cy="4324261"/>
          </a:xfrm>
          <a:prstGeom prst="rect">
            <a:avLst/>
          </a:prstGeom>
          <a:noFill/>
        </p:spPr>
        <p:txBody>
          <a:bodyPr wrap="square" rtlCol="0">
            <a:spAutoFit/>
          </a:bodyPr>
          <a:lstStyle/>
          <a:p>
            <a:pPr>
              <a:lnSpc>
                <a:spcPts val="3000"/>
              </a:lnSpc>
            </a:pPr>
            <a:r>
              <a:rPr lang="en-US" altLang="zh-TW" sz="2600" b="1" dirty="0">
                <a:solidFill>
                  <a:schemeClr val="bg1"/>
                </a:solidFill>
              </a:rPr>
              <a:t>Chapter 7: Certain Attainment of Perfect Enlightenment</a:t>
            </a:r>
          </a:p>
          <a:p>
            <a:pPr>
              <a:lnSpc>
                <a:spcPts val="3000"/>
              </a:lnSpc>
            </a:pPr>
            <a:r>
              <a:rPr lang="en-US" altLang="zh-TW" sz="2600" b="1" dirty="0">
                <a:solidFill>
                  <a:schemeClr val="bg1"/>
                </a:solidFill>
              </a:rPr>
              <a:t>The Buddha said to </a:t>
            </a:r>
            <a:r>
              <a:rPr lang="en-US" altLang="zh-TW" sz="2600" b="1" dirty="0" err="1">
                <a:solidFill>
                  <a:schemeClr val="bg1"/>
                </a:solidFill>
              </a:rPr>
              <a:t>Ānanda</a:t>
            </a:r>
            <a:r>
              <a:rPr lang="en-US" altLang="zh-TW" sz="2600" b="1" dirty="0">
                <a:solidFill>
                  <a:schemeClr val="bg1"/>
                </a:solidFill>
              </a:rPr>
              <a:t>: At that time, after making this vow, the </a:t>
            </a:r>
            <a:r>
              <a:rPr lang="en-US" altLang="zh-TW" sz="2600" b="1" dirty="0" err="1">
                <a:solidFill>
                  <a:schemeClr val="bg1"/>
                </a:solidFill>
              </a:rPr>
              <a:t>Bhikṣu</a:t>
            </a:r>
            <a:r>
              <a:rPr lang="en-US" altLang="zh-TW" sz="2600" b="1" dirty="0">
                <a:solidFill>
                  <a:schemeClr val="bg1"/>
                </a:solidFill>
              </a:rPr>
              <a:t> </a:t>
            </a:r>
            <a:r>
              <a:rPr lang="en-US" altLang="zh-TW" sz="2600" b="1" dirty="0" err="1">
                <a:solidFill>
                  <a:schemeClr val="bg1"/>
                </a:solidFill>
              </a:rPr>
              <a:t>Dharmākara</a:t>
            </a:r>
            <a:r>
              <a:rPr lang="en-US" altLang="zh-TW" sz="2600" b="1" dirty="0">
                <a:solidFill>
                  <a:schemeClr val="bg1"/>
                </a:solidFill>
              </a:rPr>
              <a:t> spoke in verse, saying:</a:t>
            </a:r>
          </a:p>
          <a:p>
            <a:pPr>
              <a:lnSpc>
                <a:spcPts val="3000"/>
              </a:lnSpc>
            </a:pPr>
            <a:r>
              <a:rPr lang="en-US" altLang="zh-TW" sz="2600" b="1" dirty="0">
                <a:solidFill>
                  <a:schemeClr val="bg1"/>
                </a:solidFill>
              </a:rPr>
              <a:t>I have established a transcendent resolve, to surely attain the Supreme Path. Until this vow is fulfilled, I shall never </a:t>
            </a:r>
            <a:r>
              <a:rPr lang="en-US" altLang="zh-TW" sz="2600" b="1" dirty="0" err="1">
                <a:solidFill>
                  <a:schemeClr val="bg1"/>
                </a:solidFill>
              </a:rPr>
              <a:t>realise</a:t>
            </a:r>
            <a:r>
              <a:rPr lang="en-US" altLang="zh-TW" sz="2600" b="1" dirty="0">
                <a:solidFill>
                  <a:schemeClr val="bg1"/>
                </a:solidFill>
              </a:rPr>
              <a:t> Perfect Enlightenment. Again, I will be a great benefactor, universally relieving all the poor and suffering, so that all living beings may be free from sorrow through the long night of ignorance. They will give rise to roots of goodness and accomplish the fruit of Bodhi. When I attain Perfect Enlightenment, my name shall be called Infinite Life. Sentient beings who hear this Name shall all come to my Land. With bodies of golden hue like the Buddha’s, their wondrous marks shall be perfectly complete. With hearts of great compassion, they shall benefit all beings.</a:t>
            </a:r>
            <a:endParaRPr lang="zh-TW" altLang="en-US" sz="2600" b="1" dirty="0">
              <a:solidFill>
                <a:schemeClr val="bg1"/>
              </a:solidFill>
            </a:endParaRPr>
          </a:p>
        </p:txBody>
      </p:sp>
    </p:spTree>
    <p:extLst>
      <p:ext uri="{BB962C8B-B14F-4D97-AF65-F5344CB8AC3E}">
        <p14:creationId xmlns:p14="http://schemas.microsoft.com/office/powerpoint/2010/main" val="1739766206"/>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F91B0BF3-68CE-F816-16E9-D2B6260C16DF}"/>
              </a:ext>
            </a:extLst>
          </p:cNvPr>
          <p:cNvSpPr txBox="1"/>
          <p:nvPr/>
        </p:nvSpPr>
        <p:spPr>
          <a:xfrm>
            <a:off x="62774" y="0"/>
            <a:ext cx="12064864" cy="1890774"/>
          </a:xfrm>
          <a:prstGeom prst="rect">
            <a:avLst/>
          </a:prstGeom>
          <a:noFill/>
        </p:spPr>
        <p:txBody>
          <a:bodyPr wrap="square" rtlCol="0">
            <a:spAutoFit/>
          </a:bodyPr>
          <a:lstStyle/>
          <a:p>
            <a:pPr>
              <a:lnSpc>
                <a:spcPts val="2800"/>
              </a:lnSpc>
            </a:pPr>
            <a:r>
              <a:rPr lang="zh-TW" altLang="en-US" sz="2800" dirty="0">
                <a:solidFill>
                  <a:schemeClr val="bg1"/>
                </a:solidFill>
              </a:rPr>
              <a:t>離欲深正念  淨慧修梵行  願我智慧光  普照十方剎  消除三垢冥  明濟眾厄難</a:t>
            </a:r>
          </a:p>
          <a:p>
            <a:pPr>
              <a:lnSpc>
                <a:spcPts val="2800"/>
              </a:lnSpc>
            </a:pPr>
            <a:r>
              <a:rPr lang="zh-TW" altLang="en-US" sz="2800" dirty="0">
                <a:solidFill>
                  <a:schemeClr val="bg1"/>
                </a:solidFill>
              </a:rPr>
              <a:t>悉捨三途苦  滅諸煩惱暗  開彼智慧眼  獲得光明身  閉塞諸惡道  通達善趣門</a:t>
            </a:r>
          </a:p>
          <a:p>
            <a:pPr>
              <a:lnSpc>
                <a:spcPts val="2800"/>
              </a:lnSpc>
            </a:pPr>
            <a:r>
              <a:rPr lang="zh-TW" altLang="en-US" sz="2800" dirty="0">
                <a:solidFill>
                  <a:schemeClr val="bg1"/>
                </a:solidFill>
              </a:rPr>
              <a:t>為眾開法藏  廣施功德寶  如佛無礙智  所行慈愍行  常作天人師  得為三界雄</a:t>
            </a:r>
          </a:p>
          <a:p>
            <a:pPr>
              <a:lnSpc>
                <a:spcPts val="2800"/>
              </a:lnSpc>
            </a:pPr>
            <a:r>
              <a:rPr lang="zh-TW" altLang="en-US" sz="2800" dirty="0">
                <a:solidFill>
                  <a:schemeClr val="bg1"/>
                </a:solidFill>
              </a:rPr>
              <a:t>說法師子吼  廣度諸有情  圓滿昔所願  一切皆成佛  斯願若剋果  大千應感動</a:t>
            </a:r>
          </a:p>
          <a:p>
            <a:pPr>
              <a:lnSpc>
                <a:spcPts val="2800"/>
              </a:lnSpc>
            </a:pPr>
            <a:r>
              <a:rPr lang="zh-TW" altLang="en-US" sz="2800" dirty="0">
                <a:solidFill>
                  <a:schemeClr val="bg1"/>
                </a:solidFill>
              </a:rPr>
              <a:t>虛空諸天神  當雨珍妙華</a:t>
            </a:r>
          </a:p>
        </p:txBody>
      </p:sp>
      <p:sp>
        <p:nvSpPr>
          <p:cNvPr id="8" name="文字方塊 7">
            <a:extLst>
              <a:ext uri="{FF2B5EF4-FFF2-40B4-BE49-F238E27FC236}">
                <a16:creationId xmlns:a16="http://schemas.microsoft.com/office/drawing/2014/main" id="{981FAC65-035D-DBBE-6E47-497FE47872B3}"/>
              </a:ext>
            </a:extLst>
          </p:cNvPr>
          <p:cNvSpPr txBox="1"/>
          <p:nvPr/>
        </p:nvSpPr>
        <p:spPr>
          <a:xfrm>
            <a:off x="38347" y="1874108"/>
            <a:ext cx="12247457" cy="5119350"/>
          </a:xfrm>
          <a:prstGeom prst="rect">
            <a:avLst/>
          </a:prstGeom>
          <a:noFill/>
        </p:spPr>
        <p:txBody>
          <a:bodyPr wrap="square" rtlCol="0">
            <a:spAutoFit/>
          </a:bodyPr>
          <a:lstStyle/>
          <a:p>
            <a:pPr>
              <a:lnSpc>
                <a:spcPts val="2800"/>
              </a:lnSpc>
            </a:pPr>
            <a:r>
              <a:rPr lang="en-US" altLang="zh-TW" sz="2600" b="1" dirty="0">
                <a:solidFill>
                  <a:schemeClr val="bg1"/>
                </a:solidFill>
              </a:rPr>
              <a:t>Free from desires, with deep and right mindfulness, </a:t>
            </a:r>
            <a:r>
              <a:rPr lang="en-US" altLang="zh-CN" sz="2600" b="1" dirty="0">
                <a:solidFill>
                  <a:schemeClr val="bg1"/>
                </a:solidFill>
              </a:rPr>
              <a:t>w</a:t>
            </a:r>
            <a:r>
              <a:rPr lang="en-US" altLang="zh-TW" sz="2600" b="1" dirty="0">
                <a:solidFill>
                  <a:schemeClr val="bg1"/>
                </a:solidFill>
              </a:rPr>
              <a:t>ith pure wisdom I shall cultivate the holy life. May the light of my wisdom shine throughout the worlds of the ten directions, dispelling the darkness of the three defilements, illuminating and saving all beings in distress and hardship. May all abandon the sufferings of the three evil paths, eradicate the darkness of </a:t>
            </a:r>
            <a:r>
              <a:rPr lang="en-US" altLang="zh-TW" sz="2600" b="1">
                <a:solidFill>
                  <a:schemeClr val="bg1"/>
                </a:solidFill>
              </a:rPr>
              <a:t>mental defilements, </a:t>
            </a:r>
            <a:r>
              <a:rPr lang="en-US" altLang="zh-TW" sz="2600" b="1" dirty="0">
                <a:solidFill>
                  <a:schemeClr val="bg1"/>
                </a:solidFill>
              </a:rPr>
              <a:t>open the eye of wisdom, and obtain bodies of radiant light. May the evil paths be forever closed, and the gates to virtuous realms be opened wide. For all beings I shall unfold the Treasury of the Dharma, and broadly bestow the jewels of merit and virtue. With unhindered wisdom like that of the Buddhas, I shall walk the path of loving-kindness and compassion. Constantly I shall be the teacher of gods and humans, the hero among the three realms. Proclaiming the Dharma with a lion’s roar, I shall liberate all sentient beings. When this great vow is fulfilled, all shall attain Buddhahood. At that time, if this vow bears fruit, the great thousand worlds shall tremble in response, and the deities of the heavens and skies shall rain down precious and wondrous flowers.</a:t>
            </a:r>
            <a:endParaRPr lang="zh-TW" altLang="en-US" sz="2600" b="1" dirty="0">
              <a:solidFill>
                <a:schemeClr val="bg1"/>
              </a:solidFill>
            </a:endParaRPr>
          </a:p>
        </p:txBody>
      </p:sp>
    </p:spTree>
    <p:extLst>
      <p:ext uri="{BB962C8B-B14F-4D97-AF65-F5344CB8AC3E}">
        <p14:creationId xmlns:p14="http://schemas.microsoft.com/office/powerpoint/2010/main" val="3992686228"/>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1346330D-0BD4-6119-7313-15084C408890}"/>
              </a:ext>
            </a:extLst>
          </p:cNvPr>
          <p:cNvSpPr txBox="1"/>
          <p:nvPr/>
        </p:nvSpPr>
        <p:spPr>
          <a:xfrm>
            <a:off x="32501" y="693490"/>
            <a:ext cx="12064864" cy="948208"/>
          </a:xfrm>
          <a:prstGeom prst="rect">
            <a:avLst/>
          </a:prstGeom>
          <a:noFill/>
        </p:spPr>
        <p:txBody>
          <a:bodyPr wrap="square" rtlCol="0">
            <a:spAutoFit/>
          </a:bodyPr>
          <a:lstStyle/>
          <a:p>
            <a:pPr>
              <a:lnSpc>
                <a:spcPts val="3400"/>
              </a:lnSpc>
            </a:pPr>
            <a:r>
              <a:rPr lang="zh-TW" altLang="en-US" sz="2800" dirty="0">
                <a:solidFill>
                  <a:schemeClr val="bg1"/>
                </a:solidFill>
              </a:rPr>
              <a:t>佛告阿難。法藏比丘。說此頌已。應時普地六種震動。天雨妙華。以散其上。自然音樂空中讚言。決定必成無上正覺。</a:t>
            </a:r>
          </a:p>
        </p:txBody>
      </p:sp>
      <p:sp>
        <p:nvSpPr>
          <p:cNvPr id="8" name="文字方塊 7">
            <a:extLst>
              <a:ext uri="{FF2B5EF4-FFF2-40B4-BE49-F238E27FC236}">
                <a16:creationId xmlns:a16="http://schemas.microsoft.com/office/drawing/2014/main" id="{FB887B81-8F09-4433-CCDA-08B728B6068C}"/>
              </a:ext>
            </a:extLst>
          </p:cNvPr>
          <p:cNvSpPr txBox="1"/>
          <p:nvPr/>
        </p:nvSpPr>
        <p:spPr>
          <a:xfrm>
            <a:off x="32501" y="2565698"/>
            <a:ext cx="12247457" cy="2015936"/>
          </a:xfrm>
          <a:prstGeom prst="rect">
            <a:avLst/>
          </a:prstGeom>
          <a:noFill/>
        </p:spPr>
        <p:txBody>
          <a:bodyPr wrap="square" rtlCol="0">
            <a:spAutoFit/>
          </a:bodyPr>
          <a:lstStyle/>
          <a:p>
            <a:pPr>
              <a:lnSpc>
                <a:spcPts val="3000"/>
              </a:lnSpc>
            </a:pPr>
            <a:r>
              <a:rPr lang="en-US" altLang="zh-TW" sz="2600" b="1" dirty="0">
                <a:solidFill>
                  <a:schemeClr val="bg1"/>
                </a:solidFill>
              </a:rPr>
              <a:t>The Buddha said to </a:t>
            </a:r>
            <a:r>
              <a:rPr lang="en-US" altLang="zh-TW" sz="2600" b="1" dirty="0" err="1">
                <a:solidFill>
                  <a:schemeClr val="bg1"/>
                </a:solidFill>
              </a:rPr>
              <a:t>Ānanda</a:t>
            </a:r>
            <a:r>
              <a:rPr lang="en-US" altLang="zh-TW" sz="2600" b="1" dirty="0">
                <a:solidFill>
                  <a:schemeClr val="bg1"/>
                </a:solidFill>
              </a:rPr>
              <a:t>: After the </a:t>
            </a:r>
            <a:r>
              <a:rPr lang="en-US" altLang="zh-TW" sz="2600" b="1" dirty="0" err="1">
                <a:solidFill>
                  <a:schemeClr val="bg1"/>
                </a:solidFill>
              </a:rPr>
              <a:t>Bhikṣu</a:t>
            </a:r>
            <a:r>
              <a:rPr lang="en-US" altLang="zh-TW" sz="2600" b="1" dirty="0">
                <a:solidFill>
                  <a:schemeClr val="bg1"/>
                </a:solidFill>
              </a:rPr>
              <a:t> </a:t>
            </a:r>
            <a:r>
              <a:rPr lang="en-US" altLang="zh-TW" sz="2600" b="1" dirty="0" err="1">
                <a:solidFill>
                  <a:schemeClr val="bg1"/>
                </a:solidFill>
              </a:rPr>
              <a:t>Dharmākara</a:t>
            </a:r>
            <a:r>
              <a:rPr lang="en-US" altLang="zh-TW" sz="2600" b="1" dirty="0">
                <a:solidFill>
                  <a:schemeClr val="bg1"/>
                </a:solidFill>
              </a:rPr>
              <a:t> had spoken the verse, the entire earth immediately quaked in six different ways. Celestial flowers rained down from the heavens and were scattered over him. Heavenly music arose spontaneously in the sky, praising with these words: “He shall most certainly attain Supreme Perfect Enlightenment.”</a:t>
            </a:r>
            <a:endParaRPr lang="zh-TW" altLang="en-US" sz="2600" b="1" dirty="0">
              <a:solidFill>
                <a:schemeClr val="bg1"/>
              </a:solidFill>
            </a:endParaRPr>
          </a:p>
        </p:txBody>
      </p:sp>
    </p:spTree>
    <p:extLst>
      <p:ext uri="{BB962C8B-B14F-4D97-AF65-F5344CB8AC3E}">
        <p14:creationId xmlns:p14="http://schemas.microsoft.com/office/powerpoint/2010/main" val="3720140819"/>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10" name="圖片 9">
            <a:extLst>
              <a:ext uri="{FF2B5EF4-FFF2-40B4-BE49-F238E27FC236}">
                <a16:creationId xmlns:a16="http://schemas.microsoft.com/office/drawing/2014/main" id="{14149FDE-3C92-1C68-A6A2-136B5FF775A6}"/>
              </a:ext>
            </a:extLst>
          </p:cNvPr>
          <p:cNvPicPr>
            <a:picLocks noChangeAspect="1"/>
          </p:cNvPicPr>
          <p:nvPr/>
        </p:nvPicPr>
        <p:blipFill>
          <a:blip r:embed="rId3"/>
          <a:stretch>
            <a:fillRect/>
          </a:stretch>
        </p:blipFill>
        <p:spPr>
          <a:xfrm>
            <a:off x="23266" y="22709"/>
            <a:ext cx="12143879" cy="6814170"/>
          </a:xfrm>
          <a:prstGeom prst="rect">
            <a:avLst/>
          </a:prstGeom>
          <a:ln>
            <a:solidFill>
              <a:srgbClr val="7030A0"/>
            </a:solidFill>
          </a:ln>
        </p:spPr>
      </p:pic>
      <p:sp>
        <p:nvSpPr>
          <p:cNvPr id="11" name="矩形 10">
            <a:extLst>
              <a:ext uri="{FF2B5EF4-FFF2-40B4-BE49-F238E27FC236}">
                <a16:creationId xmlns:a16="http://schemas.microsoft.com/office/drawing/2014/main" id="{DD0971CA-77C6-E9A0-BBE3-0A74362CA858}"/>
              </a:ext>
            </a:extLst>
          </p:cNvPr>
          <p:cNvSpPr/>
          <p:nvPr/>
        </p:nvSpPr>
        <p:spPr>
          <a:xfrm>
            <a:off x="11112499" y="3047045"/>
            <a:ext cx="720080" cy="1008112"/>
          </a:xfrm>
          <a:prstGeom prst="rect">
            <a:avLst/>
          </a:prstGeom>
          <a:noFill/>
          <a:ln w="381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2" name="矩形 11">
            <a:extLst>
              <a:ext uri="{FF2B5EF4-FFF2-40B4-BE49-F238E27FC236}">
                <a16:creationId xmlns:a16="http://schemas.microsoft.com/office/drawing/2014/main" id="{212F495D-0ECF-D48F-4AB8-B4B800F31EB0}"/>
              </a:ext>
            </a:extLst>
          </p:cNvPr>
          <p:cNvSpPr/>
          <p:nvPr/>
        </p:nvSpPr>
        <p:spPr>
          <a:xfrm>
            <a:off x="8160171" y="4271181"/>
            <a:ext cx="720080" cy="1152128"/>
          </a:xfrm>
          <a:prstGeom prst="rect">
            <a:avLst/>
          </a:prstGeom>
          <a:noFill/>
          <a:ln w="381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3" name="矩形 12">
            <a:extLst>
              <a:ext uri="{FF2B5EF4-FFF2-40B4-BE49-F238E27FC236}">
                <a16:creationId xmlns:a16="http://schemas.microsoft.com/office/drawing/2014/main" id="{11BAE55E-F08D-8715-6AF9-095EA5F0637F}"/>
              </a:ext>
            </a:extLst>
          </p:cNvPr>
          <p:cNvSpPr/>
          <p:nvPr/>
        </p:nvSpPr>
        <p:spPr>
          <a:xfrm>
            <a:off x="3263627" y="5855357"/>
            <a:ext cx="720080" cy="1008112"/>
          </a:xfrm>
          <a:prstGeom prst="rect">
            <a:avLst/>
          </a:prstGeom>
          <a:noFill/>
          <a:ln w="381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4" name="矩形 13">
            <a:extLst>
              <a:ext uri="{FF2B5EF4-FFF2-40B4-BE49-F238E27FC236}">
                <a16:creationId xmlns:a16="http://schemas.microsoft.com/office/drawing/2014/main" id="{2215E7A9-CAA1-29C2-34D1-121B9E69D50D}"/>
              </a:ext>
            </a:extLst>
          </p:cNvPr>
          <p:cNvSpPr/>
          <p:nvPr/>
        </p:nvSpPr>
        <p:spPr>
          <a:xfrm>
            <a:off x="2399531" y="5855357"/>
            <a:ext cx="720080" cy="1008112"/>
          </a:xfrm>
          <a:prstGeom prst="rect">
            <a:avLst/>
          </a:prstGeom>
          <a:noFill/>
          <a:ln w="381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5" name="矩形 14">
            <a:extLst>
              <a:ext uri="{FF2B5EF4-FFF2-40B4-BE49-F238E27FC236}">
                <a16:creationId xmlns:a16="http://schemas.microsoft.com/office/drawing/2014/main" id="{834FCB3B-BBD3-2206-90BE-46E439CE8CDE}"/>
              </a:ext>
            </a:extLst>
          </p:cNvPr>
          <p:cNvSpPr/>
          <p:nvPr/>
        </p:nvSpPr>
        <p:spPr>
          <a:xfrm>
            <a:off x="815355" y="4343189"/>
            <a:ext cx="720080" cy="1008112"/>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1507793782"/>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10" name="文字方塊 9">
            <a:extLst>
              <a:ext uri="{FF2B5EF4-FFF2-40B4-BE49-F238E27FC236}">
                <a16:creationId xmlns:a16="http://schemas.microsoft.com/office/drawing/2014/main" id="{F9EEA08C-2FE6-3E69-AF53-ED4B39ECFE3E}"/>
              </a:ext>
            </a:extLst>
          </p:cNvPr>
          <p:cNvSpPr txBox="1"/>
          <p:nvPr/>
        </p:nvSpPr>
        <p:spPr>
          <a:xfrm>
            <a:off x="190550" y="709820"/>
            <a:ext cx="7571303"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阿難。法藏比丘於世自在王如來前。及諸天人大眾之中。發斯弘誓願已。住真實慧。勇猛精進。一向專志莊嚴妙土。所修佛國。開廓廣大。超勝獨妙。建立常然。無衰無變。於無量劫。積植德行。不起貪瞋癡欲諸想。不著色聲香味觸法。但樂憶念過去諸佛。所修善根。行寂靜行。遠離虛妄。依真諦門。植眾德本。不計眾苦。少欲知足。專求白法。惠利群生。志願無倦。忍力成就。於諸有情。</a:t>
            </a:r>
          </a:p>
        </p:txBody>
      </p:sp>
      <p:sp>
        <p:nvSpPr>
          <p:cNvPr id="11" name="文字方塊 10">
            <a:extLst>
              <a:ext uri="{FF2B5EF4-FFF2-40B4-BE49-F238E27FC236}">
                <a16:creationId xmlns:a16="http://schemas.microsoft.com/office/drawing/2014/main" id="{CDDD3093-D708-21B6-C5C0-62802B886790}"/>
              </a:ext>
            </a:extLst>
          </p:cNvPr>
          <p:cNvSpPr txBox="1"/>
          <p:nvPr/>
        </p:nvSpPr>
        <p:spPr>
          <a:xfrm>
            <a:off x="11225291" y="801502"/>
            <a:ext cx="774571" cy="5551304"/>
          </a:xfrm>
          <a:prstGeom prst="rect">
            <a:avLst/>
          </a:prstGeom>
          <a:noFill/>
        </p:spPr>
        <p:txBody>
          <a:bodyPr vert="eaVert" wrap="square" rtlCol="0">
            <a:spAutoFit/>
          </a:bodyPr>
          <a:lstStyle/>
          <a:p>
            <a:pPr>
              <a:lnSpc>
                <a:spcPts val="4600"/>
              </a:lnSpc>
            </a:pPr>
            <a:r>
              <a:rPr lang="zh-TW" altLang="en-US" sz="3000" b="1" dirty="0">
                <a:solidFill>
                  <a:schemeClr val="bg1">
                    <a:lumMod val="95000"/>
                  </a:schemeClr>
                </a:solidFill>
              </a:rPr>
              <a:t>積功累德第八</a:t>
            </a:r>
          </a:p>
        </p:txBody>
      </p:sp>
      <p:sp>
        <p:nvSpPr>
          <p:cNvPr id="13" name="文字方塊 12">
            <a:extLst>
              <a:ext uri="{FF2B5EF4-FFF2-40B4-BE49-F238E27FC236}">
                <a16:creationId xmlns:a16="http://schemas.microsoft.com/office/drawing/2014/main" id="{4656ECFD-4D6F-AA2A-A446-D691B80E6923}"/>
              </a:ext>
            </a:extLst>
          </p:cNvPr>
          <p:cNvSpPr txBox="1"/>
          <p:nvPr/>
        </p:nvSpPr>
        <p:spPr>
          <a:xfrm>
            <a:off x="7791454" y="801502"/>
            <a:ext cx="3416320"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本品中法藏菩薩發大願已，從願起行，於無量劫，住真實慧，植眾德本。教化無量眾生，住於無上之道，皆發阿耨多羅三藐三菩提心。如是功德，說不能盡，是故品名「積功累德」。</a:t>
            </a:r>
          </a:p>
        </p:txBody>
      </p:sp>
    </p:spTree>
    <p:extLst>
      <p:ext uri="{BB962C8B-B14F-4D97-AF65-F5344CB8AC3E}">
        <p14:creationId xmlns:p14="http://schemas.microsoft.com/office/powerpoint/2010/main" val="75585489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3"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A70CCAB4-2714-6789-5A6E-3E9E20A785A0}"/>
              </a:ext>
            </a:extLst>
          </p:cNvPr>
          <p:cNvSpPr txBox="1"/>
          <p:nvPr/>
        </p:nvSpPr>
        <p:spPr>
          <a:xfrm>
            <a:off x="838622" y="654142"/>
            <a:ext cx="10033516"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常懷慈忍。和顏愛語。勸諭策進。恭敬三寶。奉事師長。無有虛偽諂曲之心。莊嚴眾行。軌範具足。觀法如化。三昧常寂。善護口業。不譏他過。善護身業。不失律儀。善護意業。清淨無染。所有國城。聚落。眷屬。珍寶。都無所著。恆以布施。持戒。忍辱。精進。禪定。智慧。六度之行。教化安立眾生。住於無上真正之道。由成如是諸善根故。所生之處。無量寶藏。自然發應。或為長者。居士。豪姓尊貴。或為剎利國王。轉輪聖帝。或為六欲天主。乃至梵王。於諸佛所。尊重供養。未曾間斷。如是功德說不能盡。</a:t>
            </a:r>
          </a:p>
        </p:txBody>
      </p:sp>
      <p:sp>
        <p:nvSpPr>
          <p:cNvPr id="2" name="匾額 1" descr="佛學概要十四講表 習講">
            <a:extLst>
              <a:ext uri="{FF2B5EF4-FFF2-40B4-BE49-F238E27FC236}">
                <a16:creationId xmlns:a16="http://schemas.microsoft.com/office/drawing/2014/main" id="{418621C3-738E-75FE-DAA8-D62881E2CB1C}"/>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第十五講</a:t>
            </a:r>
            <a:endParaRPr lang="en-US" altLang="zh-TW" dirty="0"/>
          </a:p>
        </p:txBody>
      </p:sp>
    </p:spTree>
    <p:extLst>
      <p:ext uri="{BB962C8B-B14F-4D97-AF65-F5344CB8AC3E}">
        <p14:creationId xmlns:p14="http://schemas.microsoft.com/office/powerpoint/2010/main" val="2156481177"/>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B10C951F-FE41-27C0-2692-6B438F94800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第十五講</a:t>
            </a:r>
            <a:endParaRPr lang="en-US" altLang="zh-TW" dirty="0"/>
          </a:p>
        </p:txBody>
      </p:sp>
      <p:sp>
        <p:nvSpPr>
          <p:cNvPr id="2" name="文字方塊 1">
            <a:extLst>
              <a:ext uri="{FF2B5EF4-FFF2-40B4-BE49-F238E27FC236}">
                <a16:creationId xmlns:a16="http://schemas.microsoft.com/office/drawing/2014/main" id="{4D7A8E6B-C926-B795-847E-C0FDD1742638}"/>
              </a:ext>
            </a:extLst>
          </p:cNvPr>
          <p:cNvSpPr txBox="1"/>
          <p:nvPr/>
        </p:nvSpPr>
        <p:spPr>
          <a:xfrm>
            <a:off x="5447134" y="693490"/>
            <a:ext cx="5109091"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身口常出無量妙香。猶如栴檀。優缽羅華。其香普熏無量世界。隨所生處。色相端嚴。三十二相。八十種好。悉皆具足。手中常出無盡之寶。莊嚴之具。一切所須。最上之物。利樂有情。由是因緣。能令無量眾生。皆發阿耨多羅三藐三菩提心。</a:t>
            </a:r>
          </a:p>
        </p:txBody>
      </p:sp>
    </p:spTree>
    <p:extLst>
      <p:ext uri="{BB962C8B-B14F-4D97-AF65-F5344CB8AC3E}">
        <p14:creationId xmlns:p14="http://schemas.microsoft.com/office/powerpoint/2010/main" val="2798922330"/>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DD79E188-F90D-96F0-2706-11EC475B9627}"/>
              </a:ext>
            </a:extLst>
          </p:cNvPr>
          <p:cNvSpPr txBox="1"/>
          <p:nvPr/>
        </p:nvSpPr>
        <p:spPr>
          <a:xfrm>
            <a:off x="2147081" y="868004"/>
            <a:ext cx="5570756"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法藏菩薩於佛及天人大眾中，宣發以上之「弘誓願」。「弘」者，廣也。</a:t>
            </a:r>
            <a:r>
              <a:rPr lang="en-US" altLang="zh-TW" sz="2800" dirty="0">
                <a:solidFill>
                  <a:schemeClr val="bg1">
                    <a:lumMod val="95000"/>
                  </a:schemeClr>
                </a:solidFill>
              </a:rPr>
              <a:t>《</a:t>
            </a:r>
            <a:r>
              <a:rPr lang="zh-TW" altLang="en-US" sz="2800" dirty="0">
                <a:solidFill>
                  <a:schemeClr val="bg1">
                    <a:lumMod val="95000"/>
                  </a:schemeClr>
                </a:solidFill>
              </a:rPr>
              <a:t>法界次第</a:t>
            </a:r>
            <a:r>
              <a:rPr lang="en-US" altLang="zh-TW" sz="2800" dirty="0">
                <a:solidFill>
                  <a:schemeClr val="bg1">
                    <a:lumMod val="95000"/>
                  </a:schemeClr>
                </a:solidFill>
              </a:rPr>
              <a:t>》</a:t>
            </a:r>
            <a:r>
              <a:rPr lang="zh-TW" altLang="en-US" sz="2800" dirty="0">
                <a:solidFill>
                  <a:schemeClr val="bg1">
                    <a:lumMod val="95000"/>
                  </a:schemeClr>
                </a:solidFill>
              </a:rPr>
              <a:t>釋曰：「廣普之緣，謂之為弘。自制其心，名之曰誓。志求滿足，故云願也。」弘誓願者，泛指佛菩薩弘大之誓願。今言「斯弘誓願」，則專指法藏菩薩之四十八願也。發斯願已，由願生起無邊殊勝妙行。</a:t>
            </a:r>
          </a:p>
        </p:txBody>
      </p:sp>
      <p:sp>
        <p:nvSpPr>
          <p:cNvPr id="6" name="匾額 5" descr="佛學概要十四講表 習講">
            <a:extLst>
              <a:ext uri="{FF2B5EF4-FFF2-40B4-BE49-F238E27FC236}">
                <a16:creationId xmlns:a16="http://schemas.microsoft.com/office/drawing/2014/main" id="{C4C2DB3F-740C-50DD-275E-467135363B3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第十五講</a:t>
            </a:r>
            <a:endParaRPr lang="en-US" altLang="zh-TW" dirty="0"/>
          </a:p>
        </p:txBody>
      </p:sp>
      <p:sp>
        <p:nvSpPr>
          <p:cNvPr id="7" name="文字方塊 6">
            <a:extLst>
              <a:ext uri="{FF2B5EF4-FFF2-40B4-BE49-F238E27FC236}">
                <a16:creationId xmlns:a16="http://schemas.microsoft.com/office/drawing/2014/main" id="{E371DAA7-B48A-272F-A47D-184ED830E083}"/>
              </a:ext>
            </a:extLst>
          </p:cNvPr>
          <p:cNvSpPr txBox="1"/>
          <p:nvPr/>
        </p:nvSpPr>
        <p:spPr>
          <a:xfrm>
            <a:off x="8136724" y="703032"/>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阿難。法藏比丘。於世自在王如來前。及諸天人大眾之中。發斯弘誓願已。住真實慧。勇猛精進。一向專志莊嚴妙土。</a:t>
            </a:r>
          </a:p>
        </p:txBody>
      </p:sp>
    </p:spTree>
    <p:extLst>
      <p:ext uri="{BB962C8B-B14F-4D97-AF65-F5344CB8AC3E}">
        <p14:creationId xmlns:p14="http://schemas.microsoft.com/office/powerpoint/2010/main" val="171049181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1FD6DDCA-E5C2-56EA-E806-E6FE01E8C3B3}"/>
              </a:ext>
            </a:extLst>
          </p:cNvPr>
          <p:cNvSpPr txBox="1"/>
          <p:nvPr/>
        </p:nvSpPr>
        <p:spPr>
          <a:xfrm>
            <a:off x="1488817" y="837506"/>
            <a:ext cx="9212778"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本品開章明義，其第一句，直曰：「住真實慧」。此一句子，乃一切妙行之大本，為無量人天開正眼。本經</a:t>
            </a:r>
            <a:r>
              <a:rPr lang="en-US" altLang="zh-TW" sz="2800" dirty="0">
                <a:solidFill>
                  <a:schemeClr val="bg1">
                    <a:lumMod val="95000"/>
                  </a:schemeClr>
                </a:solidFill>
              </a:rPr>
              <a:t>《</a:t>
            </a:r>
            <a:r>
              <a:rPr lang="zh-TW" altLang="en-US" sz="2800" dirty="0">
                <a:solidFill>
                  <a:schemeClr val="bg1">
                    <a:lumMod val="95000"/>
                  </a:schemeClr>
                </a:solidFill>
              </a:rPr>
              <a:t>德遵普賢品</a:t>
            </a:r>
            <a:r>
              <a:rPr lang="en-US" altLang="zh-TW" sz="2800" dirty="0">
                <a:solidFill>
                  <a:schemeClr val="bg1">
                    <a:lumMod val="95000"/>
                  </a:schemeClr>
                </a:solidFill>
              </a:rPr>
              <a:t>》</a:t>
            </a:r>
            <a:r>
              <a:rPr lang="zh-TW" altLang="en-US" sz="2800" dirty="0">
                <a:solidFill>
                  <a:schemeClr val="bg1">
                    <a:lumMod val="95000"/>
                  </a:schemeClr>
                </a:solidFill>
              </a:rPr>
              <a:t>曰：「開化顯示真實之際。」</a:t>
            </a:r>
            <a:r>
              <a:rPr lang="en-US" altLang="zh-TW" sz="2800" dirty="0">
                <a:solidFill>
                  <a:schemeClr val="bg1">
                    <a:lumMod val="95000"/>
                  </a:schemeClr>
                </a:solidFill>
              </a:rPr>
              <a:t>《</a:t>
            </a:r>
            <a:r>
              <a:rPr lang="zh-TW" altLang="en-US" sz="2800" dirty="0">
                <a:solidFill>
                  <a:schemeClr val="bg1">
                    <a:lumMod val="95000"/>
                  </a:schemeClr>
                </a:solidFill>
              </a:rPr>
              <a:t>大教緣起</a:t>
            </a:r>
            <a:r>
              <a:rPr lang="en-US" altLang="zh-TW" sz="2800" dirty="0">
                <a:solidFill>
                  <a:schemeClr val="bg1">
                    <a:lumMod val="95000"/>
                  </a:schemeClr>
                </a:solidFill>
              </a:rPr>
              <a:t>》</a:t>
            </a:r>
            <a:r>
              <a:rPr lang="zh-TW" altLang="en-US" sz="2800" dirty="0">
                <a:solidFill>
                  <a:schemeClr val="bg1">
                    <a:lumMod val="95000"/>
                  </a:schemeClr>
                </a:solidFill>
              </a:rPr>
              <a:t>曰：「欲拯群萌，惠以真實之利。」今云：「住真實慧。」此三句雖各有異，而其真實則不二也。真者，真如也。實者，實相也。</a:t>
            </a:r>
            <a:r>
              <a:rPr lang="en-US" altLang="zh-TW" sz="2800" dirty="0">
                <a:solidFill>
                  <a:schemeClr val="bg1">
                    <a:lumMod val="95000"/>
                  </a:schemeClr>
                </a:solidFill>
              </a:rPr>
              <a:t>《</a:t>
            </a:r>
            <a:r>
              <a:rPr lang="zh-TW" altLang="en-US" sz="2800" dirty="0">
                <a:solidFill>
                  <a:schemeClr val="bg1">
                    <a:lumMod val="95000"/>
                  </a:schemeClr>
                </a:solidFill>
              </a:rPr>
              <a:t>觀佛三昧經</a:t>
            </a:r>
            <a:r>
              <a:rPr lang="en-US" altLang="zh-TW" sz="2800" dirty="0">
                <a:solidFill>
                  <a:schemeClr val="bg1">
                    <a:lumMod val="95000"/>
                  </a:schemeClr>
                </a:solidFill>
              </a:rPr>
              <a:t>》</a:t>
            </a:r>
            <a:r>
              <a:rPr lang="zh-TW" altLang="en-US" sz="2800" dirty="0">
                <a:solidFill>
                  <a:schemeClr val="bg1">
                    <a:lumMod val="95000"/>
                  </a:schemeClr>
                </a:solidFill>
              </a:rPr>
              <a:t>云：「佛地果德，真如實相，第一義空。」窮極真如實相之源底曰</a:t>
            </a:r>
            <a:r>
              <a:rPr lang="zh-TW" altLang="en-US" sz="2800" u="sng" dirty="0">
                <a:solidFill>
                  <a:schemeClr val="bg1">
                    <a:lumMod val="95000"/>
                  </a:schemeClr>
                </a:solidFill>
              </a:rPr>
              <a:t>真實之際</a:t>
            </a:r>
            <a:r>
              <a:rPr lang="zh-TW" altLang="en-US" sz="2800" dirty="0">
                <a:solidFill>
                  <a:schemeClr val="bg1">
                    <a:lumMod val="95000"/>
                  </a:schemeClr>
                </a:solidFill>
              </a:rPr>
              <a:t>。當來一切含靈，皆因彌陀一乘願海，六字洪名，而得度脫者，真實之利也。能顯此真實之際，惠此</a:t>
            </a:r>
            <a:r>
              <a:rPr lang="zh-TW" altLang="en-US" sz="2800" u="sng" dirty="0">
                <a:solidFill>
                  <a:schemeClr val="bg1">
                    <a:lumMod val="95000"/>
                  </a:schemeClr>
                </a:solidFill>
              </a:rPr>
              <a:t>真實之利</a:t>
            </a:r>
            <a:r>
              <a:rPr lang="zh-TW" altLang="en-US" sz="2800" dirty="0">
                <a:solidFill>
                  <a:schemeClr val="bg1">
                    <a:lumMod val="95000"/>
                  </a:schemeClr>
                </a:solidFill>
              </a:rPr>
              <a:t>者，即此</a:t>
            </a:r>
            <a:r>
              <a:rPr lang="zh-TW" altLang="en-US" sz="2800" u="sng" dirty="0">
                <a:solidFill>
                  <a:schemeClr val="bg1">
                    <a:lumMod val="95000"/>
                  </a:schemeClr>
                </a:solidFill>
              </a:rPr>
              <a:t>真實之慧</a:t>
            </a:r>
            <a:r>
              <a:rPr lang="zh-TW" altLang="en-US" sz="2800" dirty="0">
                <a:solidFill>
                  <a:schemeClr val="bg1">
                    <a:lumMod val="95000"/>
                  </a:schemeClr>
                </a:solidFill>
              </a:rPr>
              <a:t>也。</a:t>
            </a:r>
          </a:p>
        </p:txBody>
      </p:sp>
      <p:sp>
        <p:nvSpPr>
          <p:cNvPr id="6" name="匾額 5" descr="佛學概要十四講表 習講">
            <a:extLst>
              <a:ext uri="{FF2B5EF4-FFF2-40B4-BE49-F238E27FC236}">
                <a16:creationId xmlns:a16="http://schemas.microsoft.com/office/drawing/2014/main" id="{3A2EB09B-1D77-FFBE-3231-A4D61FAD28A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第十五講</a:t>
            </a:r>
            <a:endParaRPr lang="en-US" altLang="zh-TW" dirty="0"/>
          </a:p>
        </p:txBody>
      </p:sp>
    </p:spTree>
    <p:extLst>
      <p:ext uri="{BB962C8B-B14F-4D97-AF65-F5344CB8AC3E}">
        <p14:creationId xmlns:p14="http://schemas.microsoft.com/office/powerpoint/2010/main" val="2283319286"/>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ADCC1C7A-7C2E-23CF-3064-8ABECDEB9D4C}"/>
              </a:ext>
            </a:extLst>
          </p:cNvPr>
          <p:cNvSpPr txBox="1"/>
          <p:nvPr/>
        </p:nvSpPr>
        <p:spPr>
          <a:xfrm>
            <a:off x="5447134" y="909514"/>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真實際者，法身德也。真實利者，解脫德也。真實慧者，般若德也。今三真實，亦即涅槃三德，如伊字（∴）三點，非並非列，不縱不橫，即一即三，即三即一也。今經於妙行之先，首曰「住真實慧」，此誠畫龍點睛之語。住真實慧，即入一法句。一法句者，真實智慧無為法身。</a:t>
            </a:r>
          </a:p>
        </p:txBody>
      </p:sp>
      <p:sp>
        <p:nvSpPr>
          <p:cNvPr id="6" name="匾額 5" descr="佛學概要十四講表 習講">
            <a:extLst>
              <a:ext uri="{FF2B5EF4-FFF2-40B4-BE49-F238E27FC236}">
                <a16:creationId xmlns:a16="http://schemas.microsoft.com/office/drawing/2014/main" id="{0D758223-8D71-2AE0-7C90-FB55882BDF6E}"/>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第十五講</a:t>
            </a:r>
            <a:endParaRPr lang="en-US" altLang="zh-TW" dirty="0"/>
          </a:p>
        </p:txBody>
      </p:sp>
      <p:pic>
        <p:nvPicPr>
          <p:cNvPr id="1026" name="Picture 2" descr="以”字点- 漢文化- 通識">
            <a:extLst>
              <a:ext uri="{FF2B5EF4-FFF2-40B4-BE49-F238E27FC236}">
                <a16:creationId xmlns:a16="http://schemas.microsoft.com/office/drawing/2014/main" id="{822E236C-AF99-D7F8-4143-6D83BD844B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598" y="2709714"/>
            <a:ext cx="4429125" cy="1028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510298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73D56559-0470-C3A5-8ED9-C20BBD05C82C}"/>
              </a:ext>
            </a:extLst>
          </p:cNvPr>
          <p:cNvSpPr txBox="1"/>
          <p:nvPr/>
        </p:nvSpPr>
        <p:spPr>
          <a:xfrm>
            <a:off x="2909713" y="837506"/>
            <a:ext cx="7725192"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繼云：「勇猛精進，一向專志莊嚴妙土」。「勇猛精進」者，無間無雜也。「一向專志」者，心志專一也。「妙土」者，精美絕倫，不可思議之國土也。「莊」者，恭也，正也，盛飾也。「嚴」，尊也，肅也，裝也。可見「莊嚴」二字，可以俗語解為以尊重、恭敬、正肅等等善美，而裝飾之。今大士妙德是能莊嚴，妙土是所莊嚴，以萬德融成妙土，是謂「莊嚴妙土」。「住真實慧</a:t>
            </a:r>
            <a:r>
              <a:rPr lang="en-US" altLang="zh-TW" sz="2800" dirty="0">
                <a:solidFill>
                  <a:schemeClr val="bg1">
                    <a:lumMod val="95000"/>
                  </a:schemeClr>
                </a:solidFill>
              </a:rPr>
              <a:t>…</a:t>
            </a:r>
            <a:r>
              <a:rPr lang="zh-TW" altLang="en-US" sz="2800" dirty="0">
                <a:solidFill>
                  <a:schemeClr val="bg1">
                    <a:lumMod val="95000"/>
                  </a:schemeClr>
                </a:solidFill>
              </a:rPr>
              <a:t>莊嚴妙土」是極樂淨土之大本，普賢妙行之綱宗。</a:t>
            </a:r>
          </a:p>
        </p:txBody>
      </p:sp>
      <p:sp>
        <p:nvSpPr>
          <p:cNvPr id="6" name="匾額 5" descr="佛學概要十四講表 習講">
            <a:extLst>
              <a:ext uri="{FF2B5EF4-FFF2-40B4-BE49-F238E27FC236}">
                <a16:creationId xmlns:a16="http://schemas.microsoft.com/office/drawing/2014/main" id="{C89D1AB1-5D09-9FC7-EA8A-02B870146BCF}"/>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第十五講</a:t>
            </a:r>
            <a:endParaRPr lang="en-US" altLang="zh-TW" dirty="0"/>
          </a:p>
        </p:txBody>
      </p:sp>
    </p:spTree>
    <p:extLst>
      <p:ext uri="{BB962C8B-B14F-4D97-AF65-F5344CB8AC3E}">
        <p14:creationId xmlns:p14="http://schemas.microsoft.com/office/powerpoint/2010/main" val="191700129"/>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489514A9-05A4-0DD4-FAF6-CCDD6EC91DD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第十五講</a:t>
            </a:r>
            <a:endParaRPr lang="en-US" altLang="zh-TW" dirty="0"/>
          </a:p>
        </p:txBody>
      </p:sp>
      <p:sp>
        <p:nvSpPr>
          <p:cNvPr id="7" name="文字方塊 6">
            <a:extLst>
              <a:ext uri="{FF2B5EF4-FFF2-40B4-BE49-F238E27FC236}">
                <a16:creationId xmlns:a16="http://schemas.microsoft.com/office/drawing/2014/main" id="{9C868F39-0645-E4CA-C7AB-6D8F3B8248F2}"/>
              </a:ext>
            </a:extLst>
          </p:cNvPr>
          <p:cNvSpPr txBox="1"/>
          <p:nvPr/>
        </p:nvSpPr>
        <p:spPr>
          <a:xfrm>
            <a:off x="4957800" y="765498"/>
            <a:ext cx="3954929"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「所修佛國」下四句表所嚴淨之佛國。「開廓廣大」。「開」者，張也。「廓」者，空也，大也，虛也。故「開廓」者，空闊之貌。</a:t>
            </a:r>
            <a:r>
              <a:rPr lang="en-US" altLang="zh-TW" sz="2800" dirty="0">
                <a:solidFill>
                  <a:schemeClr val="bg1">
                    <a:lumMod val="95000"/>
                  </a:schemeClr>
                </a:solidFill>
              </a:rPr>
              <a:t>《</a:t>
            </a:r>
            <a:r>
              <a:rPr lang="zh-TW" altLang="en-US" sz="2800" dirty="0">
                <a:solidFill>
                  <a:schemeClr val="bg1">
                    <a:lumMod val="95000"/>
                  </a:schemeClr>
                </a:solidFill>
              </a:rPr>
              <a:t>往生論</a:t>
            </a:r>
            <a:r>
              <a:rPr lang="en-US" altLang="zh-TW" sz="2800" dirty="0">
                <a:solidFill>
                  <a:schemeClr val="bg1">
                    <a:lumMod val="95000"/>
                  </a:schemeClr>
                </a:solidFill>
              </a:rPr>
              <a:t>》</a:t>
            </a:r>
            <a:r>
              <a:rPr lang="zh-TW" altLang="en-US" sz="2800" dirty="0">
                <a:solidFill>
                  <a:schemeClr val="bg1">
                    <a:lumMod val="95000"/>
                  </a:schemeClr>
                </a:solidFill>
              </a:rPr>
              <a:t>曰：「究竟如虛空。廣大無邊際。」即「開廓廣大」之義。</a:t>
            </a:r>
          </a:p>
        </p:txBody>
      </p:sp>
      <p:sp>
        <p:nvSpPr>
          <p:cNvPr id="9" name="文字方塊 8">
            <a:extLst>
              <a:ext uri="{FF2B5EF4-FFF2-40B4-BE49-F238E27FC236}">
                <a16:creationId xmlns:a16="http://schemas.microsoft.com/office/drawing/2014/main" id="{7D9635F9-5BFF-E366-A880-215F0349435E}"/>
              </a:ext>
            </a:extLst>
          </p:cNvPr>
          <p:cNvSpPr txBox="1"/>
          <p:nvPr/>
        </p:nvSpPr>
        <p:spPr>
          <a:xfrm>
            <a:off x="9263558" y="654142"/>
            <a:ext cx="141577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所修佛國。開廓廣大。超勝獨妙。建立常然。無衰無變。</a:t>
            </a:r>
          </a:p>
        </p:txBody>
      </p:sp>
      <p:sp>
        <p:nvSpPr>
          <p:cNvPr id="2" name="文字方塊 1">
            <a:extLst>
              <a:ext uri="{FF2B5EF4-FFF2-40B4-BE49-F238E27FC236}">
                <a16:creationId xmlns:a16="http://schemas.microsoft.com/office/drawing/2014/main" id="{40549338-66D2-1C6B-2F93-9C506917F953}"/>
              </a:ext>
            </a:extLst>
          </p:cNvPr>
          <p:cNvSpPr txBox="1"/>
          <p:nvPr/>
        </p:nvSpPr>
        <p:spPr>
          <a:xfrm>
            <a:off x="1305223" y="765498"/>
            <a:ext cx="3416320"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「超勝獨妙」。</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云：「超勝獨妙者，明非特廣大，其中莊嚴之事，身土依正，皆悉第一無比，超諸佛剎，最為精。故謂超勝。唯此一土，最不思議，故言獨妙。」</a:t>
            </a:r>
          </a:p>
        </p:txBody>
      </p:sp>
    </p:spTree>
    <p:extLst>
      <p:ext uri="{BB962C8B-B14F-4D97-AF65-F5344CB8AC3E}">
        <p14:creationId xmlns:p14="http://schemas.microsoft.com/office/powerpoint/2010/main" val="127565240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72DAA8CE-6014-A1ED-8DDA-EBCB182BCF94}"/>
              </a:ext>
            </a:extLst>
          </p:cNvPr>
          <p:cNvSpPr txBox="1"/>
          <p:nvPr/>
        </p:nvSpPr>
        <p:spPr>
          <a:xfrm>
            <a:off x="7506324" y="837506"/>
            <a:ext cx="4493538"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建立常然，無衰無變」。「建」，初興也。「立」，終成也。「常」，恆也。「然」，如是也。「衰」，浸微也，弱也。「變」，更也，易也。「建立常然，無衰無變」者，謂一經建立，恆常如是，無有衰弱、減退與變壞等相。</a:t>
            </a:r>
          </a:p>
        </p:txBody>
      </p:sp>
      <p:sp>
        <p:nvSpPr>
          <p:cNvPr id="2" name="文字方塊 1">
            <a:extLst>
              <a:ext uri="{FF2B5EF4-FFF2-40B4-BE49-F238E27FC236}">
                <a16:creationId xmlns:a16="http://schemas.microsoft.com/office/drawing/2014/main" id="{A0887B39-D2CD-939E-4457-448A517092BD}"/>
              </a:ext>
            </a:extLst>
          </p:cNvPr>
          <p:cNvSpPr txBox="1"/>
          <p:nvPr/>
        </p:nvSpPr>
        <p:spPr>
          <a:xfrm>
            <a:off x="334566" y="805508"/>
            <a:ext cx="7186583"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據密部</a:t>
            </a:r>
            <a:r>
              <a:rPr lang="en-US" altLang="zh-TW" sz="2800" dirty="0">
                <a:solidFill>
                  <a:schemeClr val="bg1">
                    <a:lumMod val="95000"/>
                  </a:schemeClr>
                </a:solidFill>
              </a:rPr>
              <a:t>《</a:t>
            </a:r>
            <a:r>
              <a:rPr lang="zh-TW" altLang="en-US" sz="2800" dirty="0">
                <a:solidFill>
                  <a:schemeClr val="bg1">
                    <a:lumMod val="95000"/>
                  </a:schemeClr>
                </a:solidFill>
              </a:rPr>
              <a:t>大乘密嚴經</a:t>
            </a:r>
            <a:r>
              <a:rPr lang="en-US" altLang="zh-TW" sz="2800" dirty="0">
                <a:solidFill>
                  <a:schemeClr val="bg1">
                    <a:lumMod val="95000"/>
                  </a:schemeClr>
                </a:solidFill>
              </a:rPr>
              <a:t>》</a:t>
            </a:r>
            <a:r>
              <a:rPr lang="zh-TW" altLang="en-US" sz="2800" dirty="0">
                <a:solidFill>
                  <a:schemeClr val="bg1">
                    <a:lumMod val="95000"/>
                  </a:schemeClr>
                </a:solidFill>
              </a:rPr>
              <a:t>云：「佛已超過彼，而依密嚴住。極樂莊嚴國，世尊無量壽。」又云：「密嚴佛土超諸佛國，如無為性不同微塵，此密嚴中諸佛菩薩，並餘國土來此會者，皆如涅槃。」</a:t>
            </a:r>
            <a:r>
              <a:rPr lang="en-US" altLang="zh-TW" sz="2800" dirty="0">
                <a:solidFill>
                  <a:schemeClr val="bg1">
                    <a:lumMod val="95000"/>
                  </a:schemeClr>
                </a:solidFill>
              </a:rPr>
              <a:t>《</a:t>
            </a:r>
            <a:r>
              <a:rPr lang="zh-TW" altLang="en-US" sz="2800" dirty="0">
                <a:solidFill>
                  <a:schemeClr val="bg1">
                    <a:lumMod val="95000"/>
                  </a:schemeClr>
                </a:solidFill>
              </a:rPr>
              <a:t>密嚴經疏</a:t>
            </a:r>
            <a:r>
              <a:rPr lang="en-US" altLang="zh-TW" sz="2800" dirty="0">
                <a:solidFill>
                  <a:schemeClr val="bg1">
                    <a:lumMod val="95000"/>
                  </a:schemeClr>
                </a:solidFill>
              </a:rPr>
              <a:t>》</a:t>
            </a:r>
            <a:r>
              <a:rPr lang="zh-TW" altLang="en-US" sz="2800" dirty="0">
                <a:solidFill>
                  <a:schemeClr val="bg1">
                    <a:lumMod val="95000"/>
                  </a:schemeClr>
                </a:solidFill>
              </a:rPr>
              <a:t>云：「今此密嚴藏，但於清淨如來藏心之所現，故非微塵成。」依上經疏，極樂乃如來妙心之所現，法性妙土之所成，非如其它世界乃微塵聚集之一合相。微塵者，非指塵埃，乃組成物質小而又小之粒子。</a:t>
            </a:r>
          </a:p>
        </p:txBody>
      </p:sp>
    </p:spTree>
    <p:extLst>
      <p:ext uri="{BB962C8B-B14F-4D97-AF65-F5344CB8AC3E}">
        <p14:creationId xmlns:p14="http://schemas.microsoft.com/office/powerpoint/2010/main" val="52314216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E5DF32EA-8802-B37B-A8D5-789E8116F5E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第十五講</a:t>
            </a:r>
            <a:endParaRPr lang="en-US" altLang="zh-TW" dirty="0"/>
          </a:p>
        </p:txBody>
      </p:sp>
      <p:sp>
        <p:nvSpPr>
          <p:cNvPr id="8" name="文字方塊 7">
            <a:extLst>
              <a:ext uri="{FF2B5EF4-FFF2-40B4-BE49-F238E27FC236}">
                <a16:creationId xmlns:a16="http://schemas.microsoft.com/office/drawing/2014/main" id="{A3325852-A801-3EC4-2A67-4D36F89B61C0}"/>
              </a:ext>
            </a:extLst>
          </p:cNvPr>
          <p:cNvSpPr txBox="1"/>
          <p:nvPr/>
        </p:nvSpPr>
        <p:spPr>
          <a:xfrm>
            <a:off x="6455246" y="723353"/>
            <a:ext cx="449353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於無量劫。積植德行。不起貪瞋癡欲諸想。不著色聲香味觸法。但樂憶念過去諸佛。所修善根。行寂靜行。遠離虛妄。依真諦門。植眾德本。不計眾苦。少欲知足。專求白法。惠利群生。志願無倦。忍力成就。</a:t>
            </a:r>
          </a:p>
        </p:txBody>
      </p:sp>
      <p:sp>
        <p:nvSpPr>
          <p:cNvPr id="9" name="文字方塊 8">
            <a:extLst>
              <a:ext uri="{FF2B5EF4-FFF2-40B4-BE49-F238E27FC236}">
                <a16:creationId xmlns:a16="http://schemas.microsoft.com/office/drawing/2014/main" id="{EA38EA04-12D2-31BF-E755-3BA07FACE550}"/>
              </a:ext>
            </a:extLst>
          </p:cNvPr>
          <p:cNvSpPr txBox="1"/>
          <p:nvPr/>
        </p:nvSpPr>
        <p:spPr>
          <a:xfrm>
            <a:off x="2909431" y="815035"/>
            <a:ext cx="3416320"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「不起貪瞋癡欲諸想」。「想」者，對緣生心曰想。如於境執取男女等種種差別之相，謂之想，能取境界差別故。貪想、瞋想、癡欲想是三惡想。法藏大士不起三惡想，離諸煩惱。</a:t>
            </a:r>
          </a:p>
        </p:txBody>
      </p:sp>
    </p:spTree>
    <p:extLst>
      <p:ext uri="{BB962C8B-B14F-4D97-AF65-F5344CB8AC3E}">
        <p14:creationId xmlns:p14="http://schemas.microsoft.com/office/powerpoint/2010/main" val="163281392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B106C7C6-DFA3-16D2-04A3-A73856B66D44}"/>
              </a:ext>
            </a:extLst>
          </p:cNvPr>
          <p:cNvSpPr txBox="1"/>
          <p:nvPr/>
        </p:nvSpPr>
        <p:spPr>
          <a:xfrm>
            <a:off x="347478" y="837506"/>
            <a:ext cx="11495455" cy="5544616"/>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「不著色聲香味觸法」。「不著」者，不貪著也。「色」等，六塵也。</a:t>
            </a:r>
            <a:endParaRPr lang="en-US" altLang="zh-TW" sz="2800" dirty="0">
              <a:solidFill>
                <a:schemeClr val="bg1">
                  <a:lumMod val="95000"/>
                </a:schemeClr>
              </a:solidFill>
            </a:endParaRPr>
          </a:p>
          <a:p>
            <a:pPr>
              <a:lnSpc>
                <a:spcPts val="4200"/>
              </a:lnSpc>
            </a:pPr>
            <a:r>
              <a:rPr lang="zh-TW" altLang="en-US" sz="2800" dirty="0">
                <a:solidFill>
                  <a:schemeClr val="bg1">
                    <a:lumMod val="95000"/>
                  </a:schemeClr>
                </a:solidFill>
              </a:rPr>
              <a:t>㈠色塵。一切形色，如青黃赤白，及種種形象。</a:t>
            </a:r>
            <a:endParaRPr lang="en-US" altLang="zh-TW" sz="2800" dirty="0">
              <a:solidFill>
                <a:schemeClr val="bg1">
                  <a:lumMod val="95000"/>
                </a:schemeClr>
              </a:solidFill>
            </a:endParaRPr>
          </a:p>
          <a:p>
            <a:pPr>
              <a:lnSpc>
                <a:spcPts val="4200"/>
              </a:lnSpc>
            </a:pPr>
            <a:r>
              <a:rPr lang="zh-TW" altLang="en-US" sz="2800" dirty="0">
                <a:solidFill>
                  <a:schemeClr val="bg1">
                    <a:lumMod val="95000"/>
                  </a:schemeClr>
                </a:solidFill>
              </a:rPr>
              <a:t>㈡聲塵。一切音聲，樂聲與噪聲等等。</a:t>
            </a:r>
            <a:endParaRPr lang="en-US" altLang="zh-TW" sz="2800" dirty="0">
              <a:solidFill>
                <a:schemeClr val="bg1">
                  <a:lumMod val="95000"/>
                </a:schemeClr>
              </a:solidFill>
            </a:endParaRPr>
          </a:p>
          <a:p>
            <a:pPr>
              <a:lnSpc>
                <a:spcPts val="4200"/>
              </a:lnSpc>
            </a:pPr>
            <a:r>
              <a:rPr lang="zh-TW" altLang="en-US" sz="2800" dirty="0">
                <a:solidFill>
                  <a:schemeClr val="bg1">
                    <a:lumMod val="95000"/>
                  </a:schemeClr>
                </a:solidFill>
              </a:rPr>
              <a:t>㈢香塵。鼻之所辨別者，芬香與惡臭。</a:t>
            </a:r>
            <a:endParaRPr lang="en-US" altLang="zh-TW" sz="2800" dirty="0">
              <a:solidFill>
                <a:schemeClr val="bg1">
                  <a:lumMod val="95000"/>
                </a:schemeClr>
              </a:solidFill>
            </a:endParaRPr>
          </a:p>
          <a:p>
            <a:pPr>
              <a:lnSpc>
                <a:spcPts val="4200"/>
              </a:lnSpc>
            </a:pPr>
            <a:r>
              <a:rPr lang="zh-TW" altLang="en-US" sz="2800" dirty="0">
                <a:solidFill>
                  <a:schemeClr val="bg1">
                    <a:lumMod val="95000"/>
                  </a:schemeClr>
                </a:solidFill>
              </a:rPr>
              <a:t>㈣味塵。舌之所辨者，飲食之種種美劣之味。</a:t>
            </a:r>
            <a:endParaRPr lang="en-US" altLang="zh-TW" sz="2800" dirty="0">
              <a:solidFill>
                <a:schemeClr val="bg1">
                  <a:lumMod val="95000"/>
                </a:schemeClr>
              </a:solidFill>
            </a:endParaRPr>
          </a:p>
          <a:p>
            <a:pPr>
              <a:lnSpc>
                <a:spcPts val="4200"/>
              </a:lnSpc>
            </a:pPr>
            <a:r>
              <a:rPr lang="zh-TW" altLang="en-US" sz="2800" dirty="0">
                <a:solidFill>
                  <a:schemeClr val="bg1">
                    <a:lumMod val="95000"/>
                  </a:schemeClr>
                </a:solidFill>
              </a:rPr>
              <a:t>㈤觸塵。身之所辨者，例如細滑粗澀、寒熱溫和等等。</a:t>
            </a:r>
            <a:endParaRPr lang="en-US" altLang="zh-TW" sz="2800" dirty="0">
              <a:solidFill>
                <a:schemeClr val="bg1">
                  <a:lumMod val="95000"/>
                </a:schemeClr>
              </a:solidFill>
            </a:endParaRPr>
          </a:p>
          <a:p>
            <a:pPr>
              <a:lnSpc>
                <a:spcPts val="4200"/>
              </a:lnSpc>
            </a:pPr>
            <a:r>
              <a:rPr lang="zh-TW" altLang="en-US" sz="2800" dirty="0">
                <a:solidFill>
                  <a:schemeClr val="bg1">
                    <a:lumMod val="95000"/>
                  </a:schemeClr>
                </a:solidFill>
              </a:rPr>
              <a:t>㈥法塵。謂意根對前五塵分別好醜，而起善惡諸法。</a:t>
            </a:r>
            <a:endParaRPr lang="en-US" altLang="zh-TW" sz="2800" dirty="0">
              <a:solidFill>
                <a:schemeClr val="bg1">
                  <a:lumMod val="95000"/>
                </a:schemeClr>
              </a:solidFill>
            </a:endParaRPr>
          </a:p>
          <a:p>
            <a:pPr>
              <a:lnSpc>
                <a:spcPts val="4200"/>
              </a:lnSpc>
            </a:pPr>
            <a:r>
              <a:rPr lang="zh-TW" altLang="en-US" sz="2800" dirty="0">
                <a:solidFill>
                  <a:schemeClr val="bg1">
                    <a:lumMod val="95000"/>
                  </a:schemeClr>
                </a:solidFill>
              </a:rPr>
              <a:t>又此六塵中，如男女之美容，絲竹歌詠之樂音，栴檀與男女身香，飲食肴膳種種美味，上妙衣服與男女身分柔軟細滑之觸覺，皆令眾生貪著其事，不得出離。今法藏菩薩，內無惡想，即離惑因。不著六塵，是離惑緣。</a:t>
            </a:r>
          </a:p>
        </p:txBody>
      </p:sp>
    </p:spTree>
    <p:extLst>
      <p:ext uri="{BB962C8B-B14F-4D97-AF65-F5344CB8AC3E}">
        <p14:creationId xmlns:p14="http://schemas.microsoft.com/office/powerpoint/2010/main" val="3803864580"/>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B5E1ACEE-4539-7383-FBCF-2A3B3215E4B9}"/>
              </a:ext>
            </a:extLst>
          </p:cNvPr>
          <p:cNvSpPr txBox="1"/>
          <p:nvPr/>
        </p:nvSpPr>
        <p:spPr>
          <a:xfrm>
            <a:off x="8881446" y="837506"/>
            <a:ext cx="3262432" cy="5367940"/>
          </a:xfrm>
          <a:prstGeom prst="rect">
            <a:avLst/>
          </a:prstGeom>
          <a:noFill/>
        </p:spPr>
        <p:txBody>
          <a:bodyPr vert="eaVert" wrap="square" rtlCol="0">
            <a:spAutoFit/>
          </a:bodyPr>
          <a:lstStyle/>
          <a:p>
            <a:pPr>
              <a:lnSpc>
                <a:spcPts val="4000"/>
              </a:lnSpc>
            </a:pPr>
            <a:r>
              <a:rPr lang="zh-TW" altLang="en-US" sz="2800" dirty="0">
                <a:solidFill>
                  <a:schemeClr val="bg1">
                    <a:lumMod val="95000"/>
                  </a:schemeClr>
                </a:solidFill>
              </a:rPr>
              <a:t>「但樂憶念，過去諸佛，所修善根」（自</a:t>
            </a:r>
            <a:r>
              <a:rPr lang="en-US" altLang="zh-TW" sz="2800" dirty="0">
                <a:solidFill>
                  <a:schemeClr val="bg1">
                    <a:lumMod val="95000"/>
                  </a:schemeClr>
                </a:solidFill>
              </a:rPr>
              <a:t>《</a:t>
            </a:r>
            <a:r>
              <a:rPr lang="zh-TW" altLang="en-US" sz="2800" dirty="0">
                <a:solidFill>
                  <a:schemeClr val="bg1">
                    <a:lumMod val="95000"/>
                  </a:schemeClr>
                </a:solidFill>
              </a:rPr>
              <a:t>宋譯</a:t>
            </a:r>
            <a:r>
              <a:rPr lang="en-US" altLang="zh-TW" sz="2800" dirty="0">
                <a:solidFill>
                  <a:schemeClr val="bg1">
                    <a:lumMod val="95000"/>
                  </a:schemeClr>
                </a:solidFill>
              </a:rPr>
              <a:t>》</a:t>
            </a:r>
            <a:r>
              <a:rPr lang="zh-TW" altLang="en-US" sz="2800" dirty="0">
                <a:solidFill>
                  <a:schemeClr val="bg1">
                    <a:lumMod val="95000"/>
                  </a:schemeClr>
                </a:solidFill>
              </a:rPr>
              <a:t>）。「但」者，唯也，獨也。此二句與前二句，應一氣讀下。前二句是「萬緣放下」，此二句是「一念單提」，此正淨業之綱宗。</a:t>
            </a:r>
          </a:p>
        </p:txBody>
      </p:sp>
      <p:sp>
        <p:nvSpPr>
          <p:cNvPr id="2" name="文字方塊 1">
            <a:extLst>
              <a:ext uri="{FF2B5EF4-FFF2-40B4-BE49-F238E27FC236}">
                <a16:creationId xmlns:a16="http://schemas.microsoft.com/office/drawing/2014/main" id="{D4CA395A-9786-4DE5-BC1F-039E00E1C0CD}"/>
              </a:ext>
            </a:extLst>
          </p:cNvPr>
          <p:cNvSpPr txBox="1"/>
          <p:nvPr/>
        </p:nvSpPr>
        <p:spPr>
          <a:xfrm>
            <a:off x="5713094" y="837506"/>
            <a:ext cx="3262432" cy="5367940"/>
          </a:xfrm>
          <a:prstGeom prst="rect">
            <a:avLst/>
          </a:prstGeom>
          <a:noFill/>
        </p:spPr>
        <p:txBody>
          <a:bodyPr vert="eaVert" wrap="square" rtlCol="0">
            <a:spAutoFit/>
          </a:bodyPr>
          <a:lstStyle/>
          <a:p>
            <a:pPr>
              <a:lnSpc>
                <a:spcPts val="4000"/>
              </a:lnSpc>
            </a:pPr>
            <a:r>
              <a:rPr lang="zh-TW" altLang="en-US" sz="2800" dirty="0">
                <a:solidFill>
                  <a:schemeClr val="bg1">
                    <a:lumMod val="95000"/>
                  </a:schemeClr>
                </a:solidFill>
              </a:rPr>
              <a:t>「行寂靜行」。</a:t>
            </a:r>
            <a:r>
              <a:rPr lang="en-US" altLang="zh-TW" sz="2800" dirty="0">
                <a:solidFill>
                  <a:schemeClr val="bg1">
                    <a:lumMod val="95000"/>
                  </a:schemeClr>
                </a:solidFill>
              </a:rPr>
              <a:t>《</a:t>
            </a:r>
            <a:r>
              <a:rPr lang="zh-TW" altLang="en-US" sz="2800" dirty="0">
                <a:solidFill>
                  <a:schemeClr val="bg1">
                    <a:lumMod val="95000"/>
                  </a:schemeClr>
                </a:solidFill>
              </a:rPr>
              <a:t>探玄記</a:t>
            </a:r>
            <a:r>
              <a:rPr lang="en-US" altLang="zh-TW" sz="2800" dirty="0">
                <a:solidFill>
                  <a:schemeClr val="bg1">
                    <a:lumMod val="95000"/>
                  </a:schemeClr>
                </a:solidFill>
              </a:rPr>
              <a:t>》</a:t>
            </a:r>
            <a:r>
              <a:rPr lang="zh-TW" altLang="en-US" sz="2800" dirty="0">
                <a:solidFill>
                  <a:schemeClr val="bg1">
                    <a:lumMod val="95000"/>
                  </a:schemeClr>
                </a:solidFill>
              </a:rPr>
              <a:t>云：「無餘涅槃名寂靜。修彼名行。」「遠離虛妄」。無實云虛，反真云妄。虛假不實，故云虛妄。法藏菩薩所住是真實慧，所行是清淨行，故能遠離一切虛妄。</a:t>
            </a:r>
          </a:p>
        </p:txBody>
      </p:sp>
      <p:sp>
        <p:nvSpPr>
          <p:cNvPr id="3" name="文字方塊 2">
            <a:extLst>
              <a:ext uri="{FF2B5EF4-FFF2-40B4-BE49-F238E27FC236}">
                <a16:creationId xmlns:a16="http://schemas.microsoft.com/office/drawing/2014/main" id="{1AA857CE-3A0F-236E-0486-854E5D7444DC}"/>
              </a:ext>
            </a:extLst>
          </p:cNvPr>
          <p:cNvSpPr txBox="1"/>
          <p:nvPr/>
        </p:nvSpPr>
        <p:spPr>
          <a:xfrm>
            <a:off x="-92070" y="837506"/>
            <a:ext cx="5827236" cy="5367940"/>
          </a:xfrm>
          <a:prstGeom prst="rect">
            <a:avLst/>
          </a:prstGeom>
          <a:noFill/>
        </p:spPr>
        <p:txBody>
          <a:bodyPr vert="eaVert" wrap="square" rtlCol="0">
            <a:spAutoFit/>
          </a:bodyPr>
          <a:lstStyle/>
          <a:p>
            <a:pPr>
              <a:lnSpc>
                <a:spcPts val="4000"/>
              </a:lnSpc>
            </a:pPr>
            <a:r>
              <a:rPr lang="zh-TW" altLang="en-US" sz="2800" dirty="0">
                <a:solidFill>
                  <a:schemeClr val="bg1">
                    <a:lumMod val="95000"/>
                  </a:schemeClr>
                </a:solidFill>
              </a:rPr>
              <a:t>「依真諦門，植眾德本」。「諦」者，真實不虛之義。世間與出世間之道理，決定不虛妄者，名為諦。「植眾德本」者，修一切善法也。「植」者，種植也。「德」者，善也。「本」者，根也。諸善萬行之功德，為佛果大覺之根本者，稱為德本。又萬德之根本稱為德本。依是義故，阿彌陀佛名號，體具萬德，名召萬德，故曰德本。</a:t>
            </a:r>
          </a:p>
        </p:txBody>
      </p:sp>
    </p:spTree>
    <p:extLst>
      <p:ext uri="{BB962C8B-B14F-4D97-AF65-F5344CB8AC3E}">
        <p14:creationId xmlns:p14="http://schemas.microsoft.com/office/powerpoint/2010/main" val="327134393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578BBD07-346F-BF77-A416-99613BE12686}"/>
              </a:ext>
            </a:extLst>
          </p:cNvPr>
          <p:cNvSpPr txBox="1"/>
          <p:nvPr/>
        </p:nvSpPr>
        <p:spPr>
          <a:xfrm>
            <a:off x="3502918" y="837506"/>
            <a:ext cx="7520007"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「不計眾苦，少欲知足」。「計」者，計較執著也。「苦」者，</a:t>
            </a:r>
            <a:r>
              <a:rPr lang="en-US" altLang="zh-TW" sz="2800" dirty="0">
                <a:solidFill>
                  <a:schemeClr val="bg1">
                    <a:lumMod val="95000"/>
                  </a:schemeClr>
                </a:solidFill>
              </a:rPr>
              <a:t>《</a:t>
            </a:r>
            <a:r>
              <a:rPr lang="zh-TW" altLang="en-US" sz="2800" dirty="0">
                <a:solidFill>
                  <a:schemeClr val="bg1">
                    <a:lumMod val="95000"/>
                  </a:schemeClr>
                </a:solidFill>
              </a:rPr>
              <a:t>佛地經論</a:t>
            </a:r>
            <a:r>
              <a:rPr lang="en-US" altLang="zh-TW" sz="2800" dirty="0">
                <a:solidFill>
                  <a:schemeClr val="bg1">
                    <a:lumMod val="95000"/>
                  </a:schemeClr>
                </a:solidFill>
              </a:rPr>
              <a:t>》</a:t>
            </a:r>
            <a:r>
              <a:rPr lang="zh-TW" altLang="en-US" sz="2800" dirty="0">
                <a:solidFill>
                  <a:schemeClr val="bg1">
                    <a:lumMod val="95000"/>
                  </a:schemeClr>
                </a:solidFill>
              </a:rPr>
              <a:t>曰：「逼惱身心名苦。」「眾苦」者，如二苦（內苦，外苦），三苦（苦苦，壞苦，行苦），四苦（生、老、病、死）、八苦等。分類不同，均表苦類眾多。菩薩了達一切諸苦，皆是虛妄，畢竟不可得。故能安忍，住於平等。故曰「不計眾苦」。「少欲」者，不多求也。「知足」者，所得雖少而不惱恨也。</a:t>
            </a:r>
          </a:p>
        </p:txBody>
      </p:sp>
      <p:sp>
        <p:nvSpPr>
          <p:cNvPr id="2" name="文字方塊 1">
            <a:extLst>
              <a:ext uri="{FF2B5EF4-FFF2-40B4-BE49-F238E27FC236}">
                <a16:creationId xmlns:a16="http://schemas.microsoft.com/office/drawing/2014/main" id="{625E27F9-465C-9CA8-5A3A-02DF180BD20D}"/>
              </a:ext>
            </a:extLst>
          </p:cNvPr>
          <p:cNvSpPr txBox="1"/>
          <p:nvPr/>
        </p:nvSpPr>
        <p:spPr>
          <a:xfrm>
            <a:off x="118542" y="837506"/>
            <a:ext cx="3570208"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「專求白法，惠利群生」。「白法」者，白淨之法，指一切善法。「惠利」者，「惠」者惠施，「利」者利濟。故經義為：專求無漏大乘清淨之法，用以普施有情，利樂群生。</a:t>
            </a:r>
          </a:p>
        </p:txBody>
      </p:sp>
      <p:sp>
        <p:nvSpPr>
          <p:cNvPr id="3" name="匾額 2" descr="佛學概要十四講表 習講">
            <a:extLst>
              <a:ext uri="{FF2B5EF4-FFF2-40B4-BE49-F238E27FC236}">
                <a16:creationId xmlns:a16="http://schemas.microsoft.com/office/drawing/2014/main" id="{18C8C86D-5B0D-C021-34BA-8A816AB9492C}"/>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第十五講</a:t>
            </a:r>
            <a:endParaRPr lang="en-US" altLang="zh-TW" dirty="0"/>
          </a:p>
        </p:txBody>
      </p:sp>
    </p:spTree>
    <p:extLst>
      <p:ext uri="{BB962C8B-B14F-4D97-AF65-F5344CB8AC3E}">
        <p14:creationId xmlns:p14="http://schemas.microsoft.com/office/powerpoint/2010/main" val="86718757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97258E8-EECF-DAE0-46EF-FA63A971D55C}"/>
              </a:ext>
            </a:extLst>
          </p:cNvPr>
          <p:cNvSpPr txBox="1"/>
          <p:nvPr/>
        </p:nvSpPr>
        <p:spPr>
          <a:xfrm>
            <a:off x="5020498" y="837506"/>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「志願無倦」。「倦」，疲也，厭也。</a:t>
            </a:r>
            <a:r>
              <a:rPr lang="en-US" altLang="zh-TW" sz="2800" dirty="0">
                <a:solidFill>
                  <a:schemeClr val="bg1">
                    <a:lumMod val="95000"/>
                  </a:schemeClr>
                </a:solidFill>
              </a:rPr>
              <a:t>《</a:t>
            </a:r>
            <a:r>
              <a:rPr lang="zh-TW" altLang="en-US" sz="2800" dirty="0">
                <a:solidFill>
                  <a:schemeClr val="bg1">
                    <a:lumMod val="95000"/>
                  </a:schemeClr>
                </a:solidFill>
              </a:rPr>
              <a:t>華嚴經</a:t>
            </a:r>
            <a:r>
              <a:rPr lang="en-US" altLang="zh-TW" sz="2800" dirty="0">
                <a:solidFill>
                  <a:schemeClr val="bg1">
                    <a:lumMod val="95000"/>
                  </a:schemeClr>
                </a:solidFill>
              </a:rPr>
              <a:t>》</a:t>
            </a:r>
            <a:r>
              <a:rPr lang="zh-TW" altLang="en-US" sz="2800" dirty="0">
                <a:solidFill>
                  <a:schemeClr val="bg1">
                    <a:lumMod val="95000"/>
                  </a:schemeClr>
                </a:solidFill>
              </a:rPr>
              <a:t>普賢大士十大願王，概括其願末之意為：虛空界盡、眾生界盡、眾生業盡、眾生煩惱盡，我禮（乃至迴向）乃盡。而虛空界乃至煩惱無有盡故，我此禮敬（乃至迴向）無有窮盡。「念念相續，無有間斷，身語意業，無有疲厭。」是即「志願無倦」之義也。</a:t>
            </a:r>
          </a:p>
        </p:txBody>
      </p:sp>
      <p:sp>
        <p:nvSpPr>
          <p:cNvPr id="5" name="匾額 4" descr="佛學概要十四講表 習講">
            <a:extLst>
              <a:ext uri="{FF2B5EF4-FFF2-40B4-BE49-F238E27FC236}">
                <a16:creationId xmlns:a16="http://schemas.microsoft.com/office/drawing/2014/main" id="{1033E862-06D6-B1CD-27DE-554363EFFF0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第十五講</a:t>
            </a:r>
            <a:endParaRPr lang="en-US" altLang="zh-TW" dirty="0"/>
          </a:p>
        </p:txBody>
      </p:sp>
      <p:sp>
        <p:nvSpPr>
          <p:cNvPr id="2" name="文字方塊 1">
            <a:extLst>
              <a:ext uri="{FF2B5EF4-FFF2-40B4-BE49-F238E27FC236}">
                <a16:creationId xmlns:a16="http://schemas.microsoft.com/office/drawing/2014/main" id="{85F64F63-13A0-7ED6-D28E-42D037DEF388}"/>
              </a:ext>
            </a:extLst>
          </p:cNvPr>
          <p:cNvSpPr txBox="1"/>
          <p:nvPr/>
        </p:nvSpPr>
        <p:spPr>
          <a:xfrm>
            <a:off x="808613" y="837506"/>
            <a:ext cx="413446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忍力成就」。「忍力」者，忍辱之力。法住師云：「忍有三種：一者安苦忍，謂於世違事能受故。二、他不饒益忍，謂他於己有違損能受故。三、法思維忍，謂於法無分別故。」此三忍成就，故曰「忍力成就」。</a:t>
            </a:r>
          </a:p>
        </p:txBody>
      </p:sp>
    </p:spTree>
    <p:extLst>
      <p:ext uri="{BB962C8B-B14F-4D97-AF65-F5344CB8AC3E}">
        <p14:creationId xmlns:p14="http://schemas.microsoft.com/office/powerpoint/2010/main" val="9913471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C71E1EB0-99F7-BF1A-6604-55564A56BB4A}"/>
              </a:ext>
            </a:extLst>
          </p:cNvPr>
          <p:cNvSpPr txBox="1"/>
          <p:nvPr/>
        </p:nvSpPr>
        <p:spPr>
          <a:xfrm>
            <a:off x="1593410" y="709820"/>
            <a:ext cx="6955750"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 上云「惠利群生」，慈也。「忍力成就」，忍也。是故「於諸有情」，常以慈忍為懷。「和顏」，柔和之顏容。「愛語」者，四攝法之一。四攝法者，布施、愛語、利行、同事。隨眾生根性，而善言慰喻，使生親愛之心，依附我受道。謂之愛語攝。「勸諭」者，勸導慰諭也，為眾生開佛知見，示佛知見也。「策進」者，勉之使進，即常云之促進，令眾生悟佛知見，入佛知見也。</a:t>
            </a:r>
          </a:p>
        </p:txBody>
      </p:sp>
      <p:sp>
        <p:nvSpPr>
          <p:cNvPr id="5" name="匾額 4" descr="佛學概要十四講表 習講">
            <a:extLst>
              <a:ext uri="{FF2B5EF4-FFF2-40B4-BE49-F238E27FC236}">
                <a16:creationId xmlns:a16="http://schemas.microsoft.com/office/drawing/2014/main" id="{855D1840-A5AF-20AA-4CC3-90E2561F34B2}"/>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第十五講</a:t>
            </a:r>
            <a:endParaRPr lang="en-US" altLang="zh-TW" dirty="0"/>
          </a:p>
        </p:txBody>
      </p:sp>
      <p:sp>
        <p:nvSpPr>
          <p:cNvPr id="6" name="文字方塊 5">
            <a:extLst>
              <a:ext uri="{FF2B5EF4-FFF2-40B4-BE49-F238E27FC236}">
                <a16:creationId xmlns:a16="http://schemas.microsoft.com/office/drawing/2014/main" id="{2E7977EA-04FF-7A77-1E78-6463B1F9C50A}"/>
              </a:ext>
            </a:extLst>
          </p:cNvPr>
          <p:cNvSpPr txBox="1"/>
          <p:nvPr/>
        </p:nvSpPr>
        <p:spPr>
          <a:xfrm>
            <a:off x="8824540" y="70982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於諸有情。常懷慈忍。和顏愛語。勸諭策進。恭敬三寶。奉事師長。無有虛偽諂曲之心。</a:t>
            </a:r>
          </a:p>
        </p:txBody>
      </p:sp>
    </p:spTree>
    <p:extLst>
      <p:ext uri="{BB962C8B-B14F-4D97-AF65-F5344CB8AC3E}">
        <p14:creationId xmlns:p14="http://schemas.microsoft.com/office/powerpoint/2010/main" val="6903881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C540DA82-E441-14F3-4CCC-6FA405D4C7F9}"/>
              </a:ext>
            </a:extLst>
          </p:cNvPr>
          <p:cNvSpPr txBox="1"/>
          <p:nvPr/>
        </p:nvSpPr>
        <p:spPr>
          <a:xfrm>
            <a:off x="0" y="837506"/>
            <a:ext cx="10905550"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恭敬三寶，奉事師長」。自謙曰恭，尊人之德，曰敬。「三寶」者，一切之佛陀，佛寶也。佛陀所說之教法，法寶也。隨其教法而修業者，僧寶也。至於佛滅度後，住於世間者，稱為住持三寶。木佛畫像，佛寶也。三藏之文句，法寶也。剃髮染衣者，僧寶也。所以名「寶」者，據</a:t>
            </a:r>
            <a:r>
              <a:rPr lang="en-US" altLang="zh-TW" sz="2800" dirty="0">
                <a:solidFill>
                  <a:schemeClr val="bg1">
                    <a:lumMod val="95000"/>
                  </a:schemeClr>
                </a:solidFill>
              </a:rPr>
              <a:t>《</a:t>
            </a:r>
            <a:r>
              <a:rPr lang="zh-TW" altLang="en-US" sz="2800" dirty="0">
                <a:solidFill>
                  <a:schemeClr val="bg1">
                    <a:lumMod val="95000"/>
                  </a:schemeClr>
                </a:solidFill>
              </a:rPr>
              <a:t>寶性論</a:t>
            </a:r>
            <a:r>
              <a:rPr lang="en-US" altLang="zh-TW" sz="2800" dirty="0">
                <a:solidFill>
                  <a:schemeClr val="bg1">
                    <a:lumMod val="95000"/>
                  </a:schemeClr>
                </a:solidFill>
              </a:rPr>
              <a:t>》</a:t>
            </a:r>
            <a:r>
              <a:rPr lang="zh-TW" altLang="en-US" sz="2800" dirty="0">
                <a:solidFill>
                  <a:schemeClr val="bg1">
                    <a:lumMod val="95000"/>
                  </a:schemeClr>
                </a:solidFill>
              </a:rPr>
              <a:t>，共有六義：㈠世間希有、㈡離垢、㈢勢力、㈣能莊嚴世間、㈤最上、㈥不變。又佛者，覺知之義。法者，法軌之義，僧者，和合之義。「恭敬三寶」，欽仰其德也。「奉」者，尊崇奉養。「事」者，承侍。「奉事」者，敬養服侍也。「師」者，教我以道者。「長」者，德行，或輩分，或年齡高於我者。</a:t>
            </a:r>
          </a:p>
        </p:txBody>
      </p:sp>
      <p:sp>
        <p:nvSpPr>
          <p:cNvPr id="5" name="匾額 4" descr="佛學概要十四講表 習講">
            <a:extLst>
              <a:ext uri="{FF2B5EF4-FFF2-40B4-BE49-F238E27FC236}">
                <a16:creationId xmlns:a16="http://schemas.microsoft.com/office/drawing/2014/main" id="{10CF16CC-8B5B-BC2E-D36A-FC23E7B5885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第十五講</a:t>
            </a:r>
            <a:endParaRPr lang="en-US" altLang="zh-TW" dirty="0"/>
          </a:p>
        </p:txBody>
      </p:sp>
    </p:spTree>
    <p:extLst>
      <p:ext uri="{BB962C8B-B14F-4D97-AF65-F5344CB8AC3E}">
        <p14:creationId xmlns:p14="http://schemas.microsoft.com/office/powerpoint/2010/main" val="3549554249"/>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C32A6048-D34F-415F-61A1-0A7233DA9415}"/>
              </a:ext>
            </a:extLst>
          </p:cNvPr>
          <p:cNvSpPr txBox="1"/>
          <p:nvPr/>
        </p:nvSpPr>
        <p:spPr>
          <a:xfrm>
            <a:off x="5584755" y="837506"/>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「無有虛偽諂曲之心」。「虛」者，虛妄不實。「偽」者，詐現假相。「諂」者，佞也，逢迎人意而吐其言，即常云之阿諛奉承也。「曲」者，不直也，枉也，邪也。無有虛偽、諂偽、諂曲，則心端直無過。如</a:t>
            </a:r>
            <a:r>
              <a:rPr lang="en-US" altLang="zh-TW" sz="2800" dirty="0">
                <a:solidFill>
                  <a:schemeClr val="bg1">
                    <a:lumMod val="95000"/>
                  </a:schemeClr>
                </a:solidFill>
              </a:rPr>
              <a:t>《</a:t>
            </a:r>
            <a:r>
              <a:rPr lang="zh-TW" altLang="en-US" sz="2800" dirty="0">
                <a:solidFill>
                  <a:schemeClr val="bg1">
                    <a:lumMod val="95000"/>
                  </a:schemeClr>
                </a:solidFill>
              </a:rPr>
              <a:t>淨影疏</a:t>
            </a:r>
            <a:r>
              <a:rPr lang="en-US" altLang="zh-TW" sz="2800" dirty="0">
                <a:solidFill>
                  <a:schemeClr val="bg1">
                    <a:lumMod val="95000"/>
                  </a:schemeClr>
                </a:solidFill>
              </a:rPr>
              <a:t>》</a:t>
            </a:r>
            <a:r>
              <a:rPr lang="zh-TW" altLang="en-US" sz="2800" dirty="0">
                <a:solidFill>
                  <a:schemeClr val="bg1">
                    <a:lumMod val="95000"/>
                  </a:schemeClr>
                </a:solidFill>
              </a:rPr>
              <a:t>云：「無有虛偽諂曲之心，明離心過。」</a:t>
            </a:r>
          </a:p>
        </p:txBody>
      </p:sp>
      <p:sp>
        <p:nvSpPr>
          <p:cNvPr id="5" name="匾額 4" descr="佛學概要十四講表 習講">
            <a:extLst>
              <a:ext uri="{FF2B5EF4-FFF2-40B4-BE49-F238E27FC236}">
                <a16:creationId xmlns:a16="http://schemas.microsoft.com/office/drawing/2014/main" id="{563F537D-1782-6123-C583-45A2924F6D8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第十五講</a:t>
            </a:r>
            <a:endParaRPr lang="en-US" altLang="zh-TW" dirty="0"/>
          </a:p>
        </p:txBody>
      </p:sp>
    </p:spTree>
    <p:extLst>
      <p:ext uri="{BB962C8B-B14F-4D97-AF65-F5344CB8AC3E}">
        <p14:creationId xmlns:p14="http://schemas.microsoft.com/office/powerpoint/2010/main" val="2539664384"/>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494012C8-586A-89D6-B000-07F9ADC299CD}"/>
              </a:ext>
            </a:extLst>
          </p:cNvPr>
          <p:cNvSpPr txBox="1"/>
          <p:nvPr/>
        </p:nvSpPr>
        <p:spPr>
          <a:xfrm>
            <a:off x="4747841" y="621482"/>
            <a:ext cx="3570208"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「莊嚴眾行」者，</a:t>
            </a:r>
            <a:r>
              <a:rPr lang="en-US" altLang="zh-TW" sz="2800" dirty="0">
                <a:solidFill>
                  <a:schemeClr val="bg1">
                    <a:lumMod val="95000"/>
                  </a:schemeClr>
                </a:solidFill>
              </a:rPr>
              <a:t>《</a:t>
            </a:r>
            <a:r>
              <a:rPr lang="zh-TW" altLang="en-US" sz="2800" dirty="0">
                <a:solidFill>
                  <a:schemeClr val="bg1">
                    <a:lumMod val="95000"/>
                  </a:schemeClr>
                </a:solidFill>
              </a:rPr>
              <a:t>淨影疏</a:t>
            </a:r>
            <a:r>
              <a:rPr lang="en-US" altLang="zh-TW" sz="2800" dirty="0">
                <a:solidFill>
                  <a:schemeClr val="bg1">
                    <a:lumMod val="95000"/>
                  </a:schemeClr>
                </a:solidFill>
              </a:rPr>
              <a:t>》</a:t>
            </a:r>
            <a:r>
              <a:rPr lang="zh-TW" altLang="en-US" sz="2800" dirty="0">
                <a:solidFill>
                  <a:schemeClr val="bg1">
                    <a:lumMod val="95000"/>
                  </a:schemeClr>
                </a:solidFill>
              </a:rPr>
              <a:t>曰：「彰（表也）行成就。」「莊嚴」者，福智二嚴。「眾行」者，「檀（布施也）等一切行也。」意謂：以福與智，莊嚴布施等度及萬行。</a:t>
            </a:r>
          </a:p>
        </p:txBody>
      </p:sp>
      <p:sp>
        <p:nvSpPr>
          <p:cNvPr id="5" name="匾額 4" descr="佛學概要十四講表 習講">
            <a:extLst>
              <a:ext uri="{FF2B5EF4-FFF2-40B4-BE49-F238E27FC236}">
                <a16:creationId xmlns:a16="http://schemas.microsoft.com/office/drawing/2014/main" id="{2AF9DBDB-48C0-37EE-40CB-A41CF9D6486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第十五講</a:t>
            </a:r>
            <a:endParaRPr lang="en-US" altLang="zh-TW" dirty="0"/>
          </a:p>
        </p:txBody>
      </p:sp>
      <p:sp>
        <p:nvSpPr>
          <p:cNvPr id="6" name="文字方塊 5">
            <a:extLst>
              <a:ext uri="{FF2B5EF4-FFF2-40B4-BE49-F238E27FC236}">
                <a16:creationId xmlns:a16="http://schemas.microsoft.com/office/drawing/2014/main" id="{567D2657-3FCF-DFE4-6EE7-4E67C836F8DE}"/>
              </a:ext>
            </a:extLst>
          </p:cNvPr>
          <p:cNvSpPr txBox="1"/>
          <p:nvPr/>
        </p:nvSpPr>
        <p:spPr>
          <a:xfrm>
            <a:off x="8344872" y="621482"/>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莊嚴眾行。軌範具足。觀法如化。三昧常寂。善護口業。不譏他過。善護身業。不失律儀。善護意業。清淨無染。</a:t>
            </a:r>
          </a:p>
        </p:txBody>
      </p:sp>
      <p:sp>
        <p:nvSpPr>
          <p:cNvPr id="7" name="文字方塊 6">
            <a:extLst>
              <a:ext uri="{FF2B5EF4-FFF2-40B4-BE49-F238E27FC236}">
                <a16:creationId xmlns:a16="http://schemas.microsoft.com/office/drawing/2014/main" id="{E70D0768-C006-418F-13AD-9AC5FAD17CC9}"/>
              </a:ext>
            </a:extLst>
          </p:cNvPr>
          <p:cNvSpPr txBox="1"/>
          <p:nvPr/>
        </p:nvSpPr>
        <p:spPr>
          <a:xfrm>
            <a:off x="651823" y="621482"/>
            <a:ext cx="413446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軌範」者，軌則與模範也。又「軌」者，法則也；「範」者，法也，常也。由於所行皆具福智，故所說所教，皆成軌則。所行所示，為眾模範，故云「軌範」。悉是常法，無可變易，無所欠少。故曰：「軌範具足。」</a:t>
            </a:r>
          </a:p>
        </p:txBody>
      </p:sp>
    </p:spTree>
    <p:extLst>
      <p:ext uri="{BB962C8B-B14F-4D97-AF65-F5344CB8AC3E}">
        <p14:creationId xmlns:p14="http://schemas.microsoft.com/office/powerpoint/2010/main" val="117869463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69D10BDC-D5DD-AECA-0E48-C9D548A28F05}"/>
              </a:ext>
            </a:extLst>
          </p:cNvPr>
          <p:cNvSpPr txBox="1"/>
          <p:nvPr/>
        </p:nvSpPr>
        <p:spPr>
          <a:xfrm>
            <a:off x="8429654" y="837506"/>
            <a:ext cx="3570208"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 「觀法如化」者，觀一切皆如幻化也。「觀」者，智之別名。又「法之一字，即指一切有情非情，生死涅槃諸法。」「如化」者，</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曰：「非空非假、而空而假之譬。則是中諦也。」</a:t>
            </a:r>
          </a:p>
        </p:txBody>
      </p:sp>
      <p:sp>
        <p:nvSpPr>
          <p:cNvPr id="6" name="文字方塊 5">
            <a:extLst>
              <a:ext uri="{FF2B5EF4-FFF2-40B4-BE49-F238E27FC236}">
                <a16:creationId xmlns:a16="http://schemas.microsoft.com/office/drawing/2014/main" id="{00E4D71E-D2A1-FE05-7637-84F67CC0E4D3}"/>
              </a:ext>
            </a:extLst>
          </p:cNvPr>
          <p:cNvSpPr txBox="1"/>
          <p:nvPr/>
        </p:nvSpPr>
        <p:spPr>
          <a:xfrm>
            <a:off x="5855568" y="837506"/>
            <a:ext cx="2441694"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「三昧常寂」。「三昧」者，正定也。「常寂」者，真體離生滅之相，謂之常。絕煩惱之相，謂之寂。</a:t>
            </a:r>
          </a:p>
        </p:txBody>
      </p:sp>
      <p:sp>
        <p:nvSpPr>
          <p:cNvPr id="7" name="文字方塊 6">
            <a:extLst>
              <a:ext uri="{FF2B5EF4-FFF2-40B4-BE49-F238E27FC236}">
                <a16:creationId xmlns:a16="http://schemas.microsoft.com/office/drawing/2014/main" id="{3FA13FA2-5735-48FD-7D24-4834CBCA1629}"/>
              </a:ext>
            </a:extLst>
          </p:cNvPr>
          <p:cNvSpPr txBox="1"/>
          <p:nvPr/>
        </p:nvSpPr>
        <p:spPr>
          <a:xfrm>
            <a:off x="957858" y="837506"/>
            <a:ext cx="4698722"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善護口業」下六句，表菩薩身口意三業清淨。三業之中，則以「善護意業」為首要。是即菩薩「善護己念」之正行。由於深契中道，正定常寂，了達真源，遠離生滅。自然遠離一切煩惱之垢，是以意業，「清淨無染」。意業清淨，身口隨之。</a:t>
            </a:r>
          </a:p>
        </p:txBody>
      </p:sp>
    </p:spTree>
    <p:extLst>
      <p:ext uri="{BB962C8B-B14F-4D97-AF65-F5344CB8AC3E}">
        <p14:creationId xmlns:p14="http://schemas.microsoft.com/office/powerpoint/2010/main" val="348313981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A91652C0-4449-1863-3361-0184A34711B2}"/>
              </a:ext>
            </a:extLst>
          </p:cNvPr>
          <p:cNvSpPr txBox="1"/>
          <p:nvPr/>
        </p:nvSpPr>
        <p:spPr>
          <a:xfrm>
            <a:off x="6328266" y="837506"/>
            <a:ext cx="4698722"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於口業云「不譏他過」。「譏」者，譴也，誹也，指責人之過失也。口業不譏他過者，實由於意業之不見他過也。「他」者，一切有情也。進言之，則包括有情無情，萬事萬物之一切法。一切無過，本自無染。清淨本然，本自圓成。</a:t>
            </a:r>
          </a:p>
        </p:txBody>
      </p:sp>
      <p:sp>
        <p:nvSpPr>
          <p:cNvPr id="6" name="文字方塊 5">
            <a:extLst>
              <a:ext uri="{FF2B5EF4-FFF2-40B4-BE49-F238E27FC236}">
                <a16:creationId xmlns:a16="http://schemas.microsoft.com/office/drawing/2014/main" id="{37AA397D-C22A-45F1-DB41-0ABC3A37D793}"/>
              </a:ext>
            </a:extLst>
          </p:cNvPr>
          <p:cNvSpPr txBox="1"/>
          <p:nvPr/>
        </p:nvSpPr>
        <p:spPr>
          <a:xfrm>
            <a:off x="3412525" y="837506"/>
            <a:ext cx="3005951"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「善護身業，不失律儀」。「律」者，戒律。「儀」者，儀則。所謂為律儀者，防惡止非之法，稱為戒律。行為依止於戒律，稱為律儀。</a:t>
            </a:r>
          </a:p>
        </p:txBody>
      </p:sp>
      <p:sp>
        <p:nvSpPr>
          <p:cNvPr id="7" name="文字方塊 6">
            <a:extLst>
              <a:ext uri="{FF2B5EF4-FFF2-40B4-BE49-F238E27FC236}">
                <a16:creationId xmlns:a16="http://schemas.microsoft.com/office/drawing/2014/main" id="{66A0F8BF-01E2-05A8-CE58-4F4B915DD01A}"/>
              </a:ext>
            </a:extLst>
          </p:cNvPr>
          <p:cNvSpPr txBox="1"/>
          <p:nvPr/>
        </p:nvSpPr>
        <p:spPr>
          <a:xfrm>
            <a:off x="406574" y="837506"/>
            <a:ext cx="3005951"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雖嚴持律儀，軌範具足，但自心常寂，一切平等，悉無取捨，更無愛憎。不見己是，不道人非。如是持戒，是真持戒。如是修行，是普賢行。如是知見，方契中道。</a:t>
            </a:r>
          </a:p>
        </p:txBody>
      </p:sp>
      <p:sp>
        <p:nvSpPr>
          <p:cNvPr id="8" name="匾額 7" descr="佛學概要十四講表 習講">
            <a:extLst>
              <a:ext uri="{FF2B5EF4-FFF2-40B4-BE49-F238E27FC236}">
                <a16:creationId xmlns:a16="http://schemas.microsoft.com/office/drawing/2014/main" id="{B47D7715-812C-F99F-42EC-48844E449A8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第十五講</a:t>
            </a:r>
            <a:endParaRPr lang="en-US" altLang="zh-TW" dirty="0"/>
          </a:p>
        </p:txBody>
      </p:sp>
    </p:spTree>
    <p:extLst>
      <p:ext uri="{BB962C8B-B14F-4D97-AF65-F5344CB8AC3E}">
        <p14:creationId xmlns:p14="http://schemas.microsoft.com/office/powerpoint/2010/main" val="311055869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509F0618-D117-5C75-7FEA-28C77A7EF158}"/>
              </a:ext>
            </a:extLst>
          </p:cNvPr>
          <p:cNvSpPr txBox="1"/>
          <p:nvPr/>
        </p:nvSpPr>
        <p:spPr>
          <a:xfrm>
            <a:off x="8881446" y="621482"/>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所有國城。聚落。眷屬。珍寶。都無所著。恆以布施。持戒。忍辱。精進。禪定。智慧。六度之行。教化安立眾生。住於無上真正之道。</a:t>
            </a:r>
          </a:p>
        </p:txBody>
      </p:sp>
      <p:sp>
        <p:nvSpPr>
          <p:cNvPr id="7" name="文字方塊 6">
            <a:extLst>
              <a:ext uri="{FF2B5EF4-FFF2-40B4-BE49-F238E27FC236}">
                <a16:creationId xmlns:a16="http://schemas.microsoft.com/office/drawing/2014/main" id="{9E6CA2C4-BCA9-472F-542E-A7BDA757094D}"/>
              </a:ext>
            </a:extLst>
          </p:cNvPr>
          <p:cNvSpPr txBox="1"/>
          <p:nvPr/>
        </p:nvSpPr>
        <p:spPr>
          <a:xfrm>
            <a:off x="6439752" y="631690"/>
            <a:ext cx="2441694" cy="5541096"/>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「聚落」即村落，即今之鄉村居民點。「著」者，執也。有所執著，則難離捨。今無所著，故皆可用以布施。</a:t>
            </a:r>
          </a:p>
        </p:txBody>
      </p:sp>
      <p:sp>
        <p:nvSpPr>
          <p:cNvPr id="8" name="文字方塊 7">
            <a:extLst>
              <a:ext uri="{FF2B5EF4-FFF2-40B4-BE49-F238E27FC236}">
                <a16:creationId xmlns:a16="http://schemas.microsoft.com/office/drawing/2014/main" id="{6ACE95F2-B6DD-65C8-79E8-4795760452CC}"/>
              </a:ext>
            </a:extLst>
          </p:cNvPr>
          <p:cNvSpPr txBox="1"/>
          <p:nvPr/>
        </p:nvSpPr>
        <p:spPr>
          <a:xfrm>
            <a:off x="135761" y="621482"/>
            <a:ext cx="6391493" cy="5541096"/>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於布施下，續戒、忍等五度。因諸度咸以無著為本。是即</a:t>
            </a:r>
            <a:r>
              <a:rPr lang="en-US" altLang="zh-TW" sz="2800" dirty="0">
                <a:solidFill>
                  <a:schemeClr val="bg1">
                    <a:lumMod val="95000"/>
                  </a:schemeClr>
                </a:solidFill>
              </a:rPr>
              <a:t>《</a:t>
            </a:r>
            <a:r>
              <a:rPr lang="zh-TW" altLang="en-US" sz="2800" dirty="0">
                <a:solidFill>
                  <a:schemeClr val="bg1">
                    <a:lumMod val="95000"/>
                  </a:schemeClr>
                </a:solidFill>
              </a:rPr>
              <a:t>金剛經</a:t>
            </a:r>
            <a:r>
              <a:rPr lang="en-US" altLang="zh-TW" sz="2800" dirty="0">
                <a:solidFill>
                  <a:schemeClr val="bg1">
                    <a:lumMod val="95000"/>
                  </a:schemeClr>
                </a:solidFill>
              </a:rPr>
              <a:t>》</a:t>
            </a:r>
            <a:r>
              <a:rPr lang="zh-TW" altLang="en-US" sz="2800" dirty="0">
                <a:solidFill>
                  <a:schemeClr val="bg1">
                    <a:lumMod val="95000"/>
                  </a:schemeClr>
                </a:solidFill>
              </a:rPr>
              <a:t>宗旨，遠離四相，修一切善法，故能得阿耨多羅三藐三菩提也。此六度，乃菩薩究竟自他兼利之大行，能到涅槃彼岸。菩薩自行此法，亦以此教導利益眾生。故續云「教化安立眾生」。大士以六度教導與攝受眾生，使之轉惡成善，發起大心，安住正道。此道非是小道，蓋為「無上真正之道」。</a:t>
            </a:r>
          </a:p>
        </p:txBody>
      </p:sp>
    </p:spTree>
    <p:extLst>
      <p:ext uri="{BB962C8B-B14F-4D97-AF65-F5344CB8AC3E}">
        <p14:creationId xmlns:p14="http://schemas.microsoft.com/office/powerpoint/2010/main" val="169664138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4C8E57C0-80BE-AC63-F9F1-DCC139BA1B2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第十五講</a:t>
            </a:r>
            <a:endParaRPr lang="en-US" altLang="zh-TW" dirty="0"/>
          </a:p>
        </p:txBody>
      </p:sp>
      <p:sp>
        <p:nvSpPr>
          <p:cNvPr id="6" name="文字方塊 5">
            <a:extLst>
              <a:ext uri="{FF2B5EF4-FFF2-40B4-BE49-F238E27FC236}">
                <a16:creationId xmlns:a16="http://schemas.microsoft.com/office/drawing/2014/main" id="{C2A7605A-4DB5-C1BE-D7DB-553FCA8B8338}"/>
              </a:ext>
            </a:extLst>
          </p:cNvPr>
          <p:cNvSpPr txBox="1"/>
          <p:nvPr/>
        </p:nvSpPr>
        <p:spPr>
          <a:xfrm>
            <a:off x="7113765" y="621482"/>
            <a:ext cx="387798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由成如是諸善根故。所生之處。無量寶藏。自然發應。或為長者。居士。豪姓尊貴。或為剎利國王。轉輪聖帝。或為六欲天主。乃至梵王。於諸佛所。尊重供養。未曾間斷。如是功德說不能盡。</a:t>
            </a:r>
          </a:p>
        </p:txBody>
      </p:sp>
      <p:sp>
        <p:nvSpPr>
          <p:cNvPr id="7" name="文字方塊 6">
            <a:extLst>
              <a:ext uri="{FF2B5EF4-FFF2-40B4-BE49-F238E27FC236}">
                <a16:creationId xmlns:a16="http://schemas.microsoft.com/office/drawing/2014/main" id="{9EEFE69E-88B3-452D-9C92-A5487E842B8F}"/>
              </a:ext>
            </a:extLst>
          </p:cNvPr>
          <p:cNvSpPr txBox="1"/>
          <p:nvPr/>
        </p:nvSpPr>
        <p:spPr>
          <a:xfrm>
            <a:off x="126867" y="709820"/>
            <a:ext cx="6955750"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「如是諸善根」，指上文積功累德之種種善根，是為能感。感必有應。果必酬因。是故法藏菩薩感得勝果。生生世世，所生之處，均得如下文所得之妙果。首云「無量寶藏，自然發應」。「寶藏」者，</a:t>
            </a:r>
            <a:r>
              <a:rPr lang="en-US" altLang="zh-TW" sz="2800" dirty="0">
                <a:solidFill>
                  <a:schemeClr val="bg1">
                    <a:lumMod val="95000"/>
                  </a:schemeClr>
                </a:solidFill>
              </a:rPr>
              <a:t>《</a:t>
            </a:r>
            <a:r>
              <a:rPr lang="zh-TW" altLang="en-US" sz="2800" dirty="0">
                <a:solidFill>
                  <a:schemeClr val="bg1">
                    <a:lumMod val="95000"/>
                  </a:schemeClr>
                </a:solidFill>
              </a:rPr>
              <a:t>箋註</a:t>
            </a:r>
            <a:r>
              <a:rPr lang="en-US" altLang="zh-TW" sz="2800" dirty="0">
                <a:solidFill>
                  <a:schemeClr val="bg1">
                    <a:lumMod val="95000"/>
                  </a:schemeClr>
                </a:solidFill>
              </a:rPr>
              <a:t>》</a:t>
            </a:r>
            <a:r>
              <a:rPr lang="zh-TW" altLang="en-US" sz="2800" dirty="0">
                <a:solidFill>
                  <a:schemeClr val="bg1">
                    <a:lumMod val="95000"/>
                  </a:schemeClr>
                </a:solidFill>
              </a:rPr>
              <a:t>曰：「累積珍寶之庫藏也。妙法能濟眾生之苦厄，故以為喻。」「發應」者，相感而自然開發也。</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曰：「菩薩於多劫積布施持戒功，故自感寶藏涌出應其德。」</a:t>
            </a:r>
          </a:p>
        </p:txBody>
      </p:sp>
    </p:spTree>
    <p:extLst>
      <p:ext uri="{BB962C8B-B14F-4D97-AF65-F5344CB8AC3E}">
        <p14:creationId xmlns:p14="http://schemas.microsoft.com/office/powerpoint/2010/main" val="206592625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28985F20-5B76-15C3-FF76-D2BFE48530D1}"/>
              </a:ext>
            </a:extLst>
          </p:cNvPr>
          <p:cNvSpPr txBox="1"/>
          <p:nvPr/>
        </p:nvSpPr>
        <p:spPr>
          <a:xfrm>
            <a:off x="32250" y="837506"/>
            <a:ext cx="10905550"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 「長者」，乃印度古時，對年長並具德財者之通稱。「居士」者，在家修佛者之通稱。「豪姓」，指名門、望族、大姓、貴家（如鄉里之貴者，稱鄉豪）。「尊貴」，指高官顯吏。「剎利」，梵語，印度四姓之第二。具云剎帝利。據</a:t>
            </a:r>
            <a:r>
              <a:rPr lang="en-US" altLang="zh-TW" sz="2800" dirty="0">
                <a:solidFill>
                  <a:schemeClr val="bg1">
                    <a:lumMod val="95000"/>
                  </a:schemeClr>
                </a:solidFill>
              </a:rPr>
              <a:t>《</a:t>
            </a:r>
            <a:r>
              <a:rPr lang="zh-TW" altLang="en-US" sz="2800" dirty="0">
                <a:solidFill>
                  <a:schemeClr val="bg1">
                    <a:lumMod val="95000"/>
                  </a:schemeClr>
                </a:solidFill>
              </a:rPr>
              <a:t>西域記</a:t>
            </a:r>
            <a:r>
              <a:rPr lang="en-US" altLang="zh-TW" sz="2800" dirty="0">
                <a:solidFill>
                  <a:schemeClr val="bg1">
                    <a:lumMod val="95000"/>
                  </a:schemeClr>
                </a:solidFill>
              </a:rPr>
              <a:t>》</a:t>
            </a:r>
            <a:r>
              <a:rPr lang="zh-TW" altLang="en-US" sz="2800" dirty="0">
                <a:solidFill>
                  <a:schemeClr val="bg1">
                    <a:lumMod val="95000"/>
                  </a:schemeClr>
                </a:solidFill>
              </a:rPr>
              <a:t>義為王種。即今所謂王家貴族。「國王」者，一國之主。「轉輪聖帝」，或稱轉輪王、輪王。身具卅二相。即位時從天感得輪寶。輪有金銀銅鐵四種，依其次第，統領四三二一之大洲</a:t>
            </a:r>
            <a:r>
              <a:rPr lang="zh-CN" altLang="en-US" sz="2800" dirty="0">
                <a:solidFill>
                  <a:schemeClr val="bg1">
                    <a:lumMod val="95000"/>
                  </a:schemeClr>
                </a:solidFill>
              </a:rPr>
              <a:t>。</a:t>
            </a:r>
            <a:r>
              <a:rPr lang="zh-TW" altLang="en-US" sz="2800" dirty="0">
                <a:solidFill>
                  <a:schemeClr val="bg1">
                    <a:lumMod val="95000"/>
                  </a:schemeClr>
                </a:solidFill>
              </a:rPr>
              <a:t>「六欲天主」，乃欲界六天之王。六天者，㈠四天王、㈡忉利、㈢夜摩、㈣兜率、㈤化樂、㈥他化自在。「梵王」，大梵天王之異稱。梵天總指色界諸天。</a:t>
            </a:r>
          </a:p>
        </p:txBody>
      </p:sp>
      <p:sp>
        <p:nvSpPr>
          <p:cNvPr id="5" name="匾額 4" descr="佛學概要十四講表 習講">
            <a:extLst>
              <a:ext uri="{FF2B5EF4-FFF2-40B4-BE49-F238E27FC236}">
                <a16:creationId xmlns:a16="http://schemas.microsoft.com/office/drawing/2014/main" id="{EC6E64EF-9A32-F75B-390F-F38D5F6F93FE}"/>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第十五講</a:t>
            </a:r>
            <a:endParaRPr lang="en-US" altLang="zh-TW" dirty="0"/>
          </a:p>
        </p:txBody>
      </p:sp>
    </p:spTree>
    <p:extLst>
      <p:ext uri="{BB962C8B-B14F-4D97-AF65-F5344CB8AC3E}">
        <p14:creationId xmlns:p14="http://schemas.microsoft.com/office/powerpoint/2010/main" val="2031721781"/>
      </p:ext>
    </p:extLst>
  </p:cSld>
  <p:clrMapOvr>
    <a:overrideClrMapping bg1="lt1" tx1="dk1" bg2="lt2" tx2="dk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9EA8F10A-5F0D-BB82-8F7B-BD0A7E68BE5F}"/>
              </a:ext>
            </a:extLst>
          </p:cNvPr>
          <p:cNvSpPr txBox="1"/>
          <p:nvPr/>
        </p:nvSpPr>
        <p:spPr>
          <a:xfrm>
            <a:off x="4367014" y="837506"/>
            <a:ext cx="6391493"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「於諸佛所。尊重供養。未曾間斷。如是功德。說不能盡。 」</a:t>
            </a:r>
          </a:p>
          <a:p>
            <a:pPr>
              <a:lnSpc>
                <a:spcPts val="4400"/>
              </a:lnSpc>
            </a:pPr>
            <a:r>
              <a:rPr lang="zh-TW" altLang="en-US" sz="2800" dirty="0">
                <a:solidFill>
                  <a:schemeClr val="bg1">
                    <a:lumMod val="95000"/>
                  </a:schemeClr>
                </a:solidFill>
              </a:rPr>
              <a:t>以上蓋表菩薩以善根力，感得生生尊貴，德高望重，財富充足，乃至或為人王，或作天帝，上宏下化，能滿所願。更以善根力故，大願力故，常得值佛，「於諸佛所，尊重供養，未曾間斷」。所作功德，無量無邊，「說不能盡」。</a:t>
            </a:r>
          </a:p>
          <a:p>
            <a:pPr>
              <a:lnSpc>
                <a:spcPts val="4400"/>
              </a:lnSpc>
            </a:pPr>
            <a:endParaRPr lang="zh-TW" altLang="en-US" sz="2800" dirty="0">
              <a:solidFill>
                <a:schemeClr val="bg1">
                  <a:lumMod val="95000"/>
                </a:schemeClr>
              </a:solidFill>
            </a:endParaRPr>
          </a:p>
        </p:txBody>
      </p:sp>
      <p:sp>
        <p:nvSpPr>
          <p:cNvPr id="5" name="匾額 4" descr="佛學概要十四講表 習講">
            <a:extLst>
              <a:ext uri="{FF2B5EF4-FFF2-40B4-BE49-F238E27FC236}">
                <a16:creationId xmlns:a16="http://schemas.microsoft.com/office/drawing/2014/main" id="{FAF5C16C-CC45-CC54-ACD5-D12069B26D8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第十五講</a:t>
            </a:r>
            <a:endParaRPr lang="en-US" altLang="zh-TW" dirty="0"/>
          </a:p>
        </p:txBody>
      </p:sp>
    </p:spTree>
    <p:extLst>
      <p:ext uri="{BB962C8B-B14F-4D97-AF65-F5344CB8AC3E}">
        <p14:creationId xmlns:p14="http://schemas.microsoft.com/office/powerpoint/2010/main" val="1237073013"/>
      </p:ext>
    </p:extLst>
  </p:cSld>
  <p:clrMapOvr>
    <a:overrideClrMapping bg1="lt1" tx1="dk1" bg2="lt2" tx2="dk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B3FF2722-6020-EA63-C92C-8DA06B677E52}"/>
              </a:ext>
            </a:extLst>
          </p:cNvPr>
          <p:cNvSpPr txBox="1"/>
          <p:nvPr/>
        </p:nvSpPr>
        <p:spPr>
          <a:xfrm>
            <a:off x="8265893" y="621482"/>
            <a:ext cx="387798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身口常出無量妙香。猶如栴檀。優缽羅華。其香普熏無量世界。隨所生處。色相端嚴。三十二相。八十種好。悉皆具足。手中常出無盡之寶。莊嚴之具。一切所須。最上之物。利樂有情。</a:t>
            </a:r>
          </a:p>
        </p:txBody>
      </p:sp>
      <p:sp>
        <p:nvSpPr>
          <p:cNvPr id="7" name="文字方塊 6">
            <a:extLst>
              <a:ext uri="{FF2B5EF4-FFF2-40B4-BE49-F238E27FC236}">
                <a16:creationId xmlns:a16="http://schemas.microsoft.com/office/drawing/2014/main" id="{F78E211B-E824-055C-D524-D09D09F98C75}"/>
              </a:ext>
            </a:extLst>
          </p:cNvPr>
          <p:cNvSpPr txBox="1"/>
          <p:nvPr/>
        </p:nvSpPr>
        <p:spPr>
          <a:xfrm>
            <a:off x="181629" y="824520"/>
            <a:ext cx="8084264" cy="5145228"/>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大士廣修不可思議普賢大士之德，故其勝感，亦不可思議。首云「身口常出無量妙香」。「旃檀」者，乃印度香木之名，我國所無。譯作與樂。此木有赤白二種，白檀能治熱病，赤檀能去風腫，故名與樂。「優缽羅」，譯為青蓮花、紅蓮花。其花香氣芬馥。大士身口常出妙香，是乃戒德之所感。</a:t>
            </a:r>
            <a:r>
              <a:rPr lang="en-US" altLang="zh-TW" sz="2800" dirty="0">
                <a:solidFill>
                  <a:schemeClr val="bg1">
                    <a:lumMod val="95000"/>
                  </a:schemeClr>
                </a:solidFill>
              </a:rPr>
              <a:t>《</a:t>
            </a:r>
            <a:r>
              <a:rPr lang="zh-TW" altLang="en-US" sz="2800" dirty="0">
                <a:solidFill>
                  <a:schemeClr val="bg1">
                    <a:lumMod val="95000"/>
                  </a:schemeClr>
                </a:solidFill>
              </a:rPr>
              <a:t>戒香經</a:t>
            </a:r>
            <a:r>
              <a:rPr lang="en-US" altLang="zh-TW" sz="2800" dirty="0">
                <a:solidFill>
                  <a:schemeClr val="bg1">
                    <a:lumMod val="95000"/>
                  </a:schemeClr>
                </a:solidFill>
              </a:rPr>
              <a:t>》</a:t>
            </a:r>
            <a:r>
              <a:rPr lang="zh-TW" altLang="en-US" sz="2800" dirty="0">
                <a:solidFill>
                  <a:schemeClr val="bg1">
                    <a:lumMod val="95000"/>
                  </a:schemeClr>
                </a:solidFill>
              </a:rPr>
              <a:t>曰：「世間所有諸花果，乃至沈檀龍麝香，如是等香非遍聞，唯聞戒香遍一切。」本經曰：「其香普熏無量世界。」故知其香應是戒香也。</a:t>
            </a:r>
          </a:p>
        </p:txBody>
      </p:sp>
    </p:spTree>
    <p:extLst>
      <p:ext uri="{BB962C8B-B14F-4D97-AF65-F5344CB8AC3E}">
        <p14:creationId xmlns:p14="http://schemas.microsoft.com/office/powerpoint/2010/main" val="278530328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CA3CE648-427F-D486-FE64-43033581C406}"/>
              </a:ext>
            </a:extLst>
          </p:cNvPr>
          <p:cNvSpPr txBox="1"/>
          <p:nvPr/>
        </p:nvSpPr>
        <p:spPr>
          <a:xfrm>
            <a:off x="6065241" y="765498"/>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「端」者，端正。</a:t>
            </a:r>
            <a:r>
              <a:rPr lang="en-US" altLang="zh-TW" sz="2800" dirty="0">
                <a:solidFill>
                  <a:schemeClr val="bg1">
                    <a:lumMod val="95000"/>
                  </a:schemeClr>
                </a:solidFill>
              </a:rPr>
              <a:t>《</a:t>
            </a:r>
            <a:r>
              <a:rPr lang="zh-TW" altLang="en-US" sz="2800" dirty="0">
                <a:solidFill>
                  <a:schemeClr val="bg1">
                    <a:lumMod val="95000"/>
                  </a:schemeClr>
                </a:solidFill>
              </a:rPr>
              <a:t>魏譯</a:t>
            </a:r>
            <a:r>
              <a:rPr lang="en-US" altLang="zh-TW" sz="2800" dirty="0">
                <a:solidFill>
                  <a:schemeClr val="bg1">
                    <a:lumMod val="95000"/>
                  </a:schemeClr>
                </a:solidFill>
              </a:rPr>
              <a:t>》</a:t>
            </a:r>
            <a:r>
              <a:rPr lang="zh-TW" altLang="en-US" sz="2800" dirty="0">
                <a:solidFill>
                  <a:schemeClr val="bg1">
                    <a:lumMod val="95000"/>
                  </a:schemeClr>
                </a:solidFill>
              </a:rPr>
              <a:t>言「容色端正」。「嚴」者，莊嚴。「三十二相」，就佛丈六化身而言，則有三十二相。若就報身，則有八萬四千相。「八十種好」，指八十隨形好，此亦就丈六之身而言。若是報身，則有六十四億一千六百萬隨形好。法藏菩薩因地，於卅二相八十種好「悉皆具足」，無有缺少。</a:t>
            </a:r>
          </a:p>
        </p:txBody>
      </p:sp>
      <p:sp>
        <p:nvSpPr>
          <p:cNvPr id="6" name="文字方塊 5">
            <a:extLst>
              <a:ext uri="{FF2B5EF4-FFF2-40B4-BE49-F238E27FC236}">
                <a16:creationId xmlns:a16="http://schemas.microsoft.com/office/drawing/2014/main" id="{4C58B54D-2CD4-59C5-A5C0-366E05804A68}"/>
              </a:ext>
            </a:extLst>
          </p:cNvPr>
          <p:cNvSpPr txBox="1"/>
          <p:nvPr/>
        </p:nvSpPr>
        <p:spPr>
          <a:xfrm>
            <a:off x="238005" y="765498"/>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手中常出無盡之寶，莊嚴之具，一切所須最上之物，利樂有情」。淨影曰：「手出供具，供養諸佛。」義寂云：「施諸有情，供養三寶。」可見手中所出「無盡之寶」、「莊嚴之具」、「所須最上之物」，端為上供與下施也。於一手中流出如是無量無邊種種最上之物，正顯</a:t>
            </a:r>
            <a:r>
              <a:rPr lang="en-US" altLang="zh-TW" sz="2800" dirty="0">
                <a:solidFill>
                  <a:schemeClr val="bg1">
                    <a:lumMod val="95000"/>
                  </a:schemeClr>
                </a:solidFill>
              </a:rPr>
              <a:t>《</a:t>
            </a:r>
            <a:r>
              <a:rPr lang="zh-TW" altLang="en-US" sz="2800" dirty="0">
                <a:solidFill>
                  <a:schemeClr val="bg1">
                    <a:lumMod val="95000"/>
                  </a:schemeClr>
                </a:solidFill>
              </a:rPr>
              <a:t>華嚴</a:t>
            </a:r>
            <a:r>
              <a:rPr lang="en-US" altLang="zh-TW" sz="2800" dirty="0">
                <a:solidFill>
                  <a:schemeClr val="bg1">
                    <a:lumMod val="95000"/>
                  </a:schemeClr>
                </a:solidFill>
              </a:rPr>
              <a:t>》</a:t>
            </a:r>
            <a:r>
              <a:rPr lang="zh-TW" altLang="en-US" sz="2800" dirty="0">
                <a:solidFill>
                  <a:schemeClr val="bg1">
                    <a:lumMod val="95000"/>
                  </a:schemeClr>
                </a:solidFill>
              </a:rPr>
              <a:t>一多相即、圓明具德之玄旨。</a:t>
            </a:r>
          </a:p>
        </p:txBody>
      </p:sp>
    </p:spTree>
    <p:extLst>
      <p:ext uri="{BB962C8B-B14F-4D97-AF65-F5344CB8AC3E}">
        <p14:creationId xmlns:p14="http://schemas.microsoft.com/office/powerpoint/2010/main" val="22081367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匾額 4" descr="佛學概要十四講表 習講">
            <a:extLst>
              <a:ext uri="{FF2B5EF4-FFF2-40B4-BE49-F238E27FC236}">
                <a16:creationId xmlns:a16="http://schemas.microsoft.com/office/drawing/2014/main" id="{9AC0F744-0594-522B-96D0-0E40A21AEE5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第十五講</a:t>
            </a:r>
            <a:endParaRPr lang="en-US" altLang="zh-TW" dirty="0"/>
          </a:p>
        </p:txBody>
      </p:sp>
      <p:sp>
        <p:nvSpPr>
          <p:cNvPr id="6" name="文字方塊 5">
            <a:extLst>
              <a:ext uri="{FF2B5EF4-FFF2-40B4-BE49-F238E27FC236}">
                <a16:creationId xmlns:a16="http://schemas.microsoft.com/office/drawing/2014/main" id="{EC35BB2B-5C6A-A919-7075-51544C061F97}"/>
              </a:ext>
            </a:extLst>
          </p:cNvPr>
          <p:cNvSpPr txBox="1"/>
          <p:nvPr/>
        </p:nvSpPr>
        <p:spPr>
          <a:xfrm>
            <a:off x="9335566" y="709820"/>
            <a:ext cx="141577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由是因緣。能令無量眾生。皆發阿耨多羅三藐三菩提心</a:t>
            </a:r>
          </a:p>
        </p:txBody>
      </p:sp>
      <p:sp>
        <p:nvSpPr>
          <p:cNvPr id="7" name="文字方塊 6">
            <a:extLst>
              <a:ext uri="{FF2B5EF4-FFF2-40B4-BE49-F238E27FC236}">
                <a16:creationId xmlns:a16="http://schemas.microsoft.com/office/drawing/2014/main" id="{E858CD14-F77A-35CC-7865-0926CEF5627C}"/>
              </a:ext>
            </a:extLst>
          </p:cNvPr>
          <p:cNvSpPr txBox="1"/>
          <p:nvPr/>
        </p:nvSpPr>
        <p:spPr>
          <a:xfrm>
            <a:off x="3616151" y="686492"/>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由是因緣」，總指以上種種殊勝因緣，能令所化之眾生，發起無上菩提之心。深表法藏大士，以無量心，發無量願，起無量行。一一皆稱真如法界。是故願無虛發，功不唐捐。故「能令無量眾生」，亦稱法界，「皆發阿耨多羅三藐三菩提心」。此心即是真如本心也。</a:t>
            </a:r>
          </a:p>
        </p:txBody>
      </p:sp>
    </p:spTree>
    <p:extLst>
      <p:ext uri="{BB962C8B-B14F-4D97-AF65-F5344CB8AC3E}">
        <p14:creationId xmlns:p14="http://schemas.microsoft.com/office/powerpoint/2010/main" val="380259604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9EEDA1BB-E6F3-6ADB-94E6-F7E2948546FC}"/>
              </a:ext>
            </a:extLst>
          </p:cNvPr>
          <p:cNvSpPr txBox="1"/>
          <p:nvPr/>
        </p:nvSpPr>
        <p:spPr>
          <a:xfrm>
            <a:off x="112352" y="302618"/>
            <a:ext cx="12064864" cy="2015936"/>
          </a:xfrm>
          <a:prstGeom prst="rect">
            <a:avLst/>
          </a:prstGeom>
          <a:noFill/>
        </p:spPr>
        <p:txBody>
          <a:bodyPr wrap="square" rtlCol="0">
            <a:spAutoFit/>
          </a:bodyPr>
          <a:lstStyle/>
          <a:p>
            <a:pPr>
              <a:lnSpc>
                <a:spcPts val="3000"/>
              </a:lnSpc>
            </a:pPr>
            <a:r>
              <a:rPr lang="zh-TW" altLang="en-US" sz="2800" dirty="0">
                <a:solidFill>
                  <a:schemeClr val="bg1"/>
                </a:solidFill>
              </a:rPr>
              <a:t>積功累德第八</a:t>
            </a:r>
            <a:endParaRPr lang="en-US" altLang="zh-TW" sz="2800" dirty="0">
              <a:solidFill>
                <a:schemeClr val="bg1"/>
              </a:solidFill>
            </a:endParaRPr>
          </a:p>
          <a:p>
            <a:pPr>
              <a:lnSpc>
                <a:spcPts val="3000"/>
              </a:lnSpc>
            </a:pPr>
            <a:r>
              <a:rPr lang="zh-TW" altLang="en-US" sz="2800" dirty="0">
                <a:solidFill>
                  <a:schemeClr val="bg1"/>
                </a:solidFill>
              </a:rPr>
              <a:t>阿難。法藏比丘於世自在王如來前。及諸天人大眾之中。發斯弘誓願已。住真實慧。勇猛精進。一向專志莊嚴妙土。所修佛國。開廓廣大。超勝獨妙。建立常然。無衰無變。於無量劫。積植德行。不起貪瞋癡欲諸想。不著色聲香味觸法。但樂憶念過去諸佛。所修善根。</a:t>
            </a:r>
          </a:p>
        </p:txBody>
      </p:sp>
      <p:sp>
        <p:nvSpPr>
          <p:cNvPr id="7" name="文字方塊 6">
            <a:extLst>
              <a:ext uri="{FF2B5EF4-FFF2-40B4-BE49-F238E27FC236}">
                <a16:creationId xmlns:a16="http://schemas.microsoft.com/office/drawing/2014/main" id="{46B27E84-9894-49EC-E517-C75032B87CBC}"/>
              </a:ext>
            </a:extLst>
          </p:cNvPr>
          <p:cNvSpPr txBox="1"/>
          <p:nvPr/>
        </p:nvSpPr>
        <p:spPr>
          <a:xfrm>
            <a:off x="13197" y="2514590"/>
            <a:ext cx="12247457" cy="3939540"/>
          </a:xfrm>
          <a:prstGeom prst="rect">
            <a:avLst/>
          </a:prstGeom>
          <a:noFill/>
        </p:spPr>
        <p:txBody>
          <a:bodyPr wrap="square" rtlCol="0">
            <a:spAutoFit/>
          </a:bodyPr>
          <a:lstStyle/>
          <a:p>
            <a:pPr>
              <a:lnSpc>
                <a:spcPts val="3000"/>
              </a:lnSpc>
            </a:pPr>
            <a:r>
              <a:rPr lang="en-US" altLang="zh-TW" sz="2600" b="1" dirty="0">
                <a:solidFill>
                  <a:schemeClr val="bg1"/>
                </a:solidFill>
              </a:rPr>
              <a:t>Chapter 8: Accumulation of Merit and Virtue</a:t>
            </a:r>
          </a:p>
          <a:p>
            <a:pPr>
              <a:lnSpc>
                <a:spcPts val="3000"/>
              </a:lnSpc>
            </a:pPr>
            <a:r>
              <a:rPr lang="en-US" altLang="zh-TW" sz="2600" b="1" dirty="0" err="1">
                <a:solidFill>
                  <a:schemeClr val="bg1"/>
                </a:solidFill>
              </a:rPr>
              <a:t>Ānanda</a:t>
            </a:r>
            <a:r>
              <a:rPr lang="en-US" altLang="zh-TW" sz="2600" b="1" dirty="0">
                <a:solidFill>
                  <a:schemeClr val="bg1"/>
                </a:solidFill>
              </a:rPr>
              <a:t>, the </a:t>
            </a:r>
            <a:r>
              <a:rPr lang="en-US" altLang="zh-TW" sz="2600" b="1" dirty="0" err="1">
                <a:solidFill>
                  <a:schemeClr val="bg1"/>
                </a:solidFill>
              </a:rPr>
              <a:t>Bhikṣu</a:t>
            </a:r>
            <a:r>
              <a:rPr lang="en-US" altLang="zh-TW" sz="2600" b="1" dirty="0">
                <a:solidFill>
                  <a:schemeClr val="bg1"/>
                </a:solidFill>
              </a:rPr>
              <a:t> </a:t>
            </a:r>
            <a:r>
              <a:rPr lang="en-US" altLang="zh-TW" sz="2600" b="1" dirty="0" err="1">
                <a:solidFill>
                  <a:schemeClr val="bg1"/>
                </a:solidFill>
              </a:rPr>
              <a:t>Dharmākara</a:t>
            </a:r>
            <a:r>
              <a:rPr lang="en-US" altLang="zh-TW" sz="2600" b="1" dirty="0">
                <a:solidFill>
                  <a:schemeClr val="bg1"/>
                </a:solidFill>
              </a:rPr>
              <a:t>, in the presence of the </a:t>
            </a:r>
            <a:r>
              <a:rPr lang="en-US" altLang="zh-TW" sz="2600" b="1" dirty="0" err="1">
                <a:solidFill>
                  <a:schemeClr val="bg1"/>
                </a:solidFill>
              </a:rPr>
              <a:t>Tathāgata</a:t>
            </a:r>
            <a:r>
              <a:rPr lang="en-US" altLang="zh-TW" sz="2600" b="1" dirty="0">
                <a:solidFill>
                  <a:schemeClr val="bg1"/>
                </a:solidFill>
              </a:rPr>
              <a:t> World-Freedom King and the great assembly of devas and humans, having made his vast and noble vows, abided in true and genuine wisdom, courageous and diligent, wholeheartedly devoted to adorning the wondrous land. The Buddha-land he cultivated was vast and boundless, supreme and unsurpassed, firmly established, eternal, without decline or change. Through immeasurable </a:t>
            </a:r>
            <a:r>
              <a:rPr lang="en-US" altLang="zh-TW" sz="2600" b="1" dirty="0" err="1">
                <a:solidFill>
                  <a:schemeClr val="bg1"/>
                </a:solidFill>
              </a:rPr>
              <a:t>kalpas</a:t>
            </a:r>
            <a:r>
              <a:rPr lang="en-US" altLang="zh-TW" sz="2600" b="1" dirty="0">
                <a:solidFill>
                  <a:schemeClr val="bg1"/>
                </a:solidFill>
              </a:rPr>
              <a:t>, he accumulated and planted virtues and good deeds, never giving rise to thoughts of greed, anger, ignorance, or desire. He was unattached to sights, sounds, scents, tastes, touches, and ideas, but joyfully recollected and contemplated the Buddhas of the past and the roots of goodness they had cultivated.</a:t>
            </a:r>
            <a:endParaRPr lang="zh-TW" altLang="en-US" sz="2600" b="1" dirty="0">
              <a:solidFill>
                <a:schemeClr val="bg1"/>
              </a:solidFill>
            </a:endParaRPr>
          </a:p>
        </p:txBody>
      </p:sp>
    </p:spTree>
    <p:extLst>
      <p:ext uri="{BB962C8B-B14F-4D97-AF65-F5344CB8AC3E}">
        <p14:creationId xmlns:p14="http://schemas.microsoft.com/office/powerpoint/2010/main" val="2578186566"/>
      </p:ext>
    </p:extLst>
  </p:cSld>
  <p:clrMapOvr>
    <a:overrideClrMapping bg1="lt1" tx1="dk1" bg2="lt2" tx2="dk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2DC55A24-FB2A-6332-4B33-B8B9F822AA21}"/>
              </a:ext>
            </a:extLst>
          </p:cNvPr>
          <p:cNvSpPr txBox="1"/>
          <p:nvPr/>
        </p:nvSpPr>
        <p:spPr>
          <a:xfrm>
            <a:off x="112352" y="45418"/>
            <a:ext cx="12064864" cy="2015936"/>
          </a:xfrm>
          <a:prstGeom prst="rect">
            <a:avLst/>
          </a:prstGeom>
          <a:noFill/>
        </p:spPr>
        <p:txBody>
          <a:bodyPr wrap="square" rtlCol="0">
            <a:spAutoFit/>
          </a:bodyPr>
          <a:lstStyle/>
          <a:p>
            <a:pPr>
              <a:lnSpc>
                <a:spcPts val="3000"/>
              </a:lnSpc>
            </a:pPr>
            <a:r>
              <a:rPr lang="zh-TW" altLang="en-US" sz="2800" dirty="0">
                <a:solidFill>
                  <a:schemeClr val="bg1"/>
                </a:solidFill>
              </a:rPr>
              <a:t>行寂靜行。遠離虛妄。依真諦門。植眾德本。不計眾苦。少欲知足。專求白法。惠利群生。志願無倦。忍力成就。於諸有情。常懷慈忍。和顏愛語。勸諭策進。恭敬三寶。奉事師長。無有虛偽諂曲之心。莊嚴眾行。軌範具足。觀法如化。三昧常寂。善護口業。不譏他過。善護身業。不失律儀。善護意業。清淨無染。</a:t>
            </a:r>
          </a:p>
        </p:txBody>
      </p:sp>
      <p:sp>
        <p:nvSpPr>
          <p:cNvPr id="7" name="文字方塊 6">
            <a:extLst>
              <a:ext uri="{FF2B5EF4-FFF2-40B4-BE49-F238E27FC236}">
                <a16:creationId xmlns:a16="http://schemas.microsoft.com/office/drawing/2014/main" id="{450A3891-2534-AC27-8E5B-9A28C772713C}"/>
              </a:ext>
            </a:extLst>
          </p:cNvPr>
          <p:cNvSpPr txBox="1"/>
          <p:nvPr/>
        </p:nvSpPr>
        <p:spPr>
          <a:xfrm>
            <a:off x="31822" y="2025096"/>
            <a:ext cx="12338847" cy="4760278"/>
          </a:xfrm>
          <a:prstGeom prst="rect">
            <a:avLst/>
          </a:prstGeom>
          <a:noFill/>
        </p:spPr>
        <p:txBody>
          <a:bodyPr wrap="square" rtlCol="0">
            <a:spAutoFit/>
          </a:bodyPr>
          <a:lstStyle/>
          <a:p>
            <a:pPr>
              <a:lnSpc>
                <a:spcPts val="2800"/>
              </a:lnSpc>
            </a:pPr>
            <a:r>
              <a:rPr lang="en-US" altLang="zh-TW" sz="2600" b="1" dirty="0">
                <a:solidFill>
                  <a:schemeClr val="bg1"/>
                </a:solidFill>
              </a:rPr>
              <a:t>He </a:t>
            </a:r>
            <a:r>
              <a:rPr lang="en-US" altLang="zh-TW" sz="2600" b="1" dirty="0" err="1">
                <a:solidFill>
                  <a:schemeClr val="bg1"/>
                </a:solidFill>
              </a:rPr>
              <a:t>practised</a:t>
            </a:r>
            <a:r>
              <a:rPr lang="en-US" altLang="zh-TW" sz="2600" b="1" dirty="0">
                <a:solidFill>
                  <a:schemeClr val="bg1"/>
                </a:solidFill>
              </a:rPr>
              <a:t> the path of serenity, distancing himself from falsity and illusion. Relying upon the </a:t>
            </a:r>
            <a:r>
              <a:rPr lang="en-US" altLang="zh-CN" sz="2600" b="1" dirty="0">
                <a:solidFill>
                  <a:schemeClr val="bg1"/>
                </a:solidFill>
              </a:rPr>
              <a:t>method </a:t>
            </a:r>
            <a:r>
              <a:rPr lang="en-US" altLang="zh-TW" sz="2600" b="1" dirty="0">
                <a:solidFill>
                  <a:schemeClr val="bg1"/>
                </a:solidFill>
              </a:rPr>
              <a:t>of ultimate truth, he planted the roots of manifold virtues. He did not reckon the many hardships, was content with few desires and knew satisfaction. He sought solely the pure Dharma and benefitted all living beings with wisdom and compassion. His vow and resolve never wearied; his power of endurance was fully accomplished. Toward all sentient beings he ever harbored patience and loving-kindness, his countenance gentle, his speech affectionate, encouraging and guiding others toward diligence. He revered the Three Jewels and respectfully served his teachers and elders, harboring no mind of deceit or flattery. He adorned his conduct with dignity and completeness, his deportment a model for all. He perceived all phenomena as Illusion, his mind ever tranquil in meditative absorption. He guarded well his bodily actions, never violating the precepts; he guarded well his speech, never </a:t>
            </a:r>
            <a:r>
              <a:rPr lang="en-US" altLang="zh-TW" sz="2600" b="1" dirty="0" err="1">
                <a:solidFill>
                  <a:schemeClr val="bg1"/>
                </a:solidFill>
              </a:rPr>
              <a:t>criticising</a:t>
            </a:r>
            <a:r>
              <a:rPr lang="en-US" altLang="zh-TW" sz="2600" b="1" dirty="0">
                <a:solidFill>
                  <a:schemeClr val="bg1"/>
                </a:solidFill>
              </a:rPr>
              <a:t> the faults of others; he guarded well his thoughts, pure and undefiled.</a:t>
            </a:r>
            <a:endParaRPr lang="zh-TW" altLang="en-US" sz="2600" b="1" dirty="0">
              <a:solidFill>
                <a:schemeClr val="bg1"/>
              </a:solidFill>
            </a:endParaRPr>
          </a:p>
        </p:txBody>
      </p:sp>
    </p:spTree>
    <p:extLst>
      <p:ext uri="{BB962C8B-B14F-4D97-AF65-F5344CB8AC3E}">
        <p14:creationId xmlns:p14="http://schemas.microsoft.com/office/powerpoint/2010/main" val="549748595"/>
      </p:ext>
    </p:extLst>
  </p:cSld>
  <p:clrMapOvr>
    <a:overrideClrMapping bg1="lt1" tx1="dk1" bg2="lt2" tx2="dk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F02FD646-18AD-955E-7170-DED28B10A527}"/>
              </a:ext>
            </a:extLst>
          </p:cNvPr>
          <p:cNvSpPr txBox="1"/>
          <p:nvPr/>
        </p:nvSpPr>
        <p:spPr>
          <a:xfrm>
            <a:off x="125549" y="261442"/>
            <a:ext cx="12064864" cy="2015936"/>
          </a:xfrm>
          <a:prstGeom prst="rect">
            <a:avLst/>
          </a:prstGeom>
          <a:noFill/>
        </p:spPr>
        <p:txBody>
          <a:bodyPr wrap="square" rtlCol="0">
            <a:spAutoFit/>
          </a:bodyPr>
          <a:lstStyle/>
          <a:p>
            <a:pPr>
              <a:lnSpc>
                <a:spcPts val="3000"/>
              </a:lnSpc>
            </a:pPr>
            <a:r>
              <a:rPr lang="zh-TW" altLang="en-US" sz="2800" dirty="0">
                <a:solidFill>
                  <a:schemeClr val="bg1"/>
                </a:solidFill>
              </a:rPr>
              <a:t>所有國城。聚落。眷屬。珍寶。都無所著。恆以布施。持戒。忍辱。精進。禪定。智慧。六度之行。教化安立眾生。住於無上真正之道。由成如是諸善根故。所生之處。無量寶藏。自然發應。或為長者。居士。豪姓尊貴。或為剎利國王。轉輪聖帝。或為六欲天主。乃至梵王。於諸佛所。尊重供養。未曾間斷。如是功德說不能盡。</a:t>
            </a:r>
          </a:p>
        </p:txBody>
      </p:sp>
      <p:sp>
        <p:nvSpPr>
          <p:cNvPr id="7" name="文字方塊 6">
            <a:extLst>
              <a:ext uri="{FF2B5EF4-FFF2-40B4-BE49-F238E27FC236}">
                <a16:creationId xmlns:a16="http://schemas.microsoft.com/office/drawing/2014/main" id="{CB38DF56-1778-DC19-DBB7-3486C89D0813}"/>
              </a:ext>
            </a:extLst>
          </p:cNvPr>
          <p:cNvSpPr txBox="1"/>
          <p:nvPr/>
        </p:nvSpPr>
        <p:spPr>
          <a:xfrm>
            <a:off x="13197" y="2586598"/>
            <a:ext cx="12247457" cy="3939540"/>
          </a:xfrm>
          <a:prstGeom prst="rect">
            <a:avLst/>
          </a:prstGeom>
          <a:noFill/>
        </p:spPr>
        <p:txBody>
          <a:bodyPr wrap="square" rtlCol="0">
            <a:spAutoFit/>
          </a:bodyPr>
          <a:lstStyle/>
          <a:p>
            <a:pPr>
              <a:lnSpc>
                <a:spcPts val="3000"/>
              </a:lnSpc>
            </a:pPr>
            <a:r>
              <a:rPr lang="en-US" altLang="zh-TW" sz="2600" b="1" dirty="0">
                <a:solidFill>
                  <a:schemeClr val="bg1"/>
                </a:solidFill>
              </a:rPr>
              <a:t>All the cities, towns, households, relatives, and treasures—he was unattached to them all. He constantly </a:t>
            </a:r>
            <a:r>
              <a:rPr lang="en-US" altLang="zh-TW" sz="2600" b="1" dirty="0" err="1">
                <a:solidFill>
                  <a:schemeClr val="bg1"/>
                </a:solidFill>
              </a:rPr>
              <a:t>practised</a:t>
            </a:r>
            <a:r>
              <a:rPr lang="en-US" altLang="zh-TW" sz="2600" b="1" dirty="0">
                <a:solidFill>
                  <a:schemeClr val="bg1"/>
                </a:solidFill>
              </a:rPr>
              <a:t> generosity, morality, patience, diligence, meditation, and wisdom—the six perfections. He guided and established all beings, leading them to abide in the supreme, true path. Because of cultivating such virtuous roots, wherever he was born, immeasurable treasures would naturally appear in response. Sometimes he would be born as a noble elder, a layman, or a wealthy and respected family head; sometimes as a kshatriya king or a wheel-turning sage monarch; or as the lord of the Six Desire Heavens, and even as Brahma. Before all Buddhas, he always showed respect and made offerings without ever ceasing. Such merits and virtues cannot be fully expressed in words.</a:t>
            </a:r>
            <a:endParaRPr lang="zh-TW" altLang="en-US" sz="2600" b="1" dirty="0">
              <a:solidFill>
                <a:schemeClr val="bg1"/>
              </a:solidFill>
            </a:endParaRPr>
          </a:p>
        </p:txBody>
      </p:sp>
    </p:spTree>
    <p:extLst>
      <p:ext uri="{BB962C8B-B14F-4D97-AF65-F5344CB8AC3E}">
        <p14:creationId xmlns:p14="http://schemas.microsoft.com/office/powerpoint/2010/main" val="1580360234"/>
      </p:ext>
    </p:extLst>
  </p:cSld>
  <p:clrMapOvr>
    <a:overrideClrMapping bg1="lt1" tx1="dk1" bg2="lt2" tx2="dk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E4B2D211-A0D0-05D5-158F-2325B4C15E52}"/>
              </a:ext>
            </a:extLst>
          </p:cNvPr>
          <p:cNvSpPr txBox="1"/>
          <p:nvPr/>
        </p:nvSpPr>
        <p:spPr>
          <a:xfrm>
            <a:off x="177371" y="405458"/>
            <a:ext cx="12064864" cy="1820242"/>
          </a:xfrm>
          <a:prstGeom prst="rect">
            <a:avLst/>
          </a:prstGeom>
          <a:noFill/>
        </p:spPr>
        <p:txBody>
          <a:bodyPr wrap="square" rtlCol="0">
            <a:spAutoFit/>
          </a:bodyPr>
          <a:lstStyle/>
          <a:p>
            <a:pPr>
              <a:lnSpc>
                <a:spcPts val="3400"/>
              </a:lnSpc>
            </a:pPr>
            <a:r>
              <a:rPr lang="zh-TW" altLang="en-US" sz="2800" dirty="0">
                <a:solidFill>
                  <a:schemeClr val="bg1"/>
                </a:solidFill>
              </a:rPr>
              <a:t>身口常出無量妙香。猶如栴檀。優缽羅華。其香普熏無量世界。隨所生處。色相端嚴。三十二相。八十種好。悉皆具足。手中常出無盡之寶。莊嚴之具。一切所須。最上之物。利樂有情。由是因緣。能令無量眾生。皆發阿耨多羅三藐三菩提心。</a:t>
            </a:r>
          </a:p>
        </p:txBody>
      </p:sp>
      <p:sp>
        <p:nvSpPr>
          <p:cNvPr id="7" name="文字方塊 6">
            <a:extLst>
              <a:ext uri="{FF2B5EF4-FFF2-40B4-BE49-F238E27FC236}">
                <a16:creationId xmlns:a16="http://schemas.microsoft.com/office/drawing/2014/main" id="{B6E1998C-F6C6-08C5-1A6C-6BEFE5115260}"/>
              </a:ext>
            </a:extLst>
          </p:cNvPr>
          <p:cNvSpPr txBox="1"/>
          <p:nvPr/>
        </p:nvSpPr>
        <p:spPr>
          <a:xfrm>
            <a:off x="204617" y="2443035"/>
            <a:ext cx="11985796" cy="4002249"/>
          </a:xfrm>
          <a:prstGeom prst="rect">
            <a:avLst/>
          </a:prstGeom>
          <a:noFill/>
        </p:spPr>
        <p:txBody>
          <a:bodyPr wrap="square" rtlCol="0">
            <a:spAutoFit/>
          </a:bodyPr>
          <a:lstStyle/>
          <a:p>
            <a:pPr>
              <a:lnSpc>
                <a:spcPts val="3400"/>
              </a:lnSpc>
            </a:pPr>
            <a:r>
              <a:rPr lang="en-US" altLang="zh-TW" sz="2800" b="1" dirty="0">
                <a:solidFill>
                  <a:schemeClr val="bg1"/>
                </a:solidFill>
              </a:rPr>
              <a:t>From his body and mouth constantly emanated immeasurable wondrous fragrances, like sandalwood and blue lotus flowers, their scent pervading innumerable worlds. Wherever he was born, his form was dignified and majestic, fully endowed with the thirty-two marks and eighty excellent characteristics. From his hands flowed inexhaustible treasures and ornaments of adornment, providing all that was needed — the finest of offerings — bringing benefit and joy to all sentient beings. Through this karmic cause, he was able to inspire countless beings to give rise to the mind of Anuttara-</a:t>
            </a:r>
            <a:r>
              <a:rPr lang="en-US" altLang="zh-TW" sz="2800" b="1" dirty="0" err="1">
                <a:solidFill>
                  <a:schemeClr val="bg1"/>
                </a:solidFill>
              </a:rPr>
              <a:t>samyak</a:t>
            </a:r>
            <a:r>
              <a:rPr lang="en-US" altLang="zh-TW" sz="2800" b="1" dirty="0">
                <a:solidFill>
                  <a:schemeClr val="bg1"/>
                </a:solidFill>
              </a:rPr>
              <a:t>-</a:t>
            </a:r>
            <a:r>
              <a:rPr lang="en-US" altLang="zh-TW" sz="2800" b="1" dirty="0" err="1">
                <a:solidFill>
                  <a:schemeClr val="bg1"/>
                </a:solidFill>
              </a:rPr>
              <a:t>sambodhi</a:t>
            </a:r>
            <a:r>
              <a:rPr lang="en-US" altLang="zh-TW" sz="2800" b="1" dirty="0">
                <a:solidFill>
                  <a:schemeClr val="bg1"/>
                </a:solidFill>
              </a:rPr>
              <a:t> (unsurpassed perfect enlightenment).</a:t>
            </a:r>
            <a:endParaRPr lang="zh-TW" altLang="en-US" sz="2800" b="1" dirty="0">
              <a:solidFill>
                <a:schemeClr val="bg1"/>
              </a:solidFill>
            </a:endParaRPr>
          </a:p>
        </p:txBody>
      </p:sp>
    </p:spTree>
    <p:extLst>
      <p:ext uri="{BB962C8B-B14F-4D97-AF65-F5344CB8AC3E}">
        <p14:creationId xmlns:p14="http://schemas.microsoft.com/office/powerpoint/2010/main" val="3982734631"/>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38324</TotalTime>
  <Words>8717</Words>
  <Application>Microsoft Office PowerPoint</Application>
  <PresentationFormat>自訂</PresentationFormat>
  <Paragraphs>218</Paragraphs>
  <Slides>45</Slides>
  <Notes>1</Notes>
  <HiddenSlides>0</HiddenSlides>
  <MMClips>0</MMClips>
  <ScaleCrop>false</ScaleCrop>
  <HeadingPairs>
    <vt:vector size="6" baseType="variant">
      <vt:variant>
        <vt:lpstr>使用字型</vt:lpstr>
      </vt:variant>
      <vt:variant>
        <vt:i4>2</vt:i4>
      </vt:variant>
      <vt:variant>
        <vt:lpstr>佈景主題</vt:lpstr>
      </vt:variant>
      <vt:variant>
        <vt:i4>1</vt:i4>
      </vt:variant>
      <vt:variant>
        <vt:lpstr>投影片標題</vt:lpstr>
      </vt:variant>
      <vt:variant>
        <vt:i4>45</vt:i4>
      </vt:variant>
    </vt:vector>
  </HeadingPairs>
  <TitlesOfParts>
    <vt:vector size="48" baseType="lpstr">
      <vt:lpstr>Arial</vt:lpstr>
      <vt:lpstr>Calibri</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835</cp:revision>
  <dcterms:created xsi:type="dcterms:W3CDTF">2019-12-17T19:51:00Z</dcterms:created>
  <dcterms:modified xsi:type="dcterms:W3CDTF">2025-10-09T19:59:09Z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