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DAF4D0-ABB1-4CE3-AE55-E91F08389121}" type="datetimeFigureOut">
              <a:rPr lang="en-GB" smtClean="0"/>
              <a:t>08/10/2014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79BC67-5A22-4D0C-8FA5-2E7603DBAF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299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328C3-D967-4CB8-9FA9-A65F01EA8D52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970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D7422-F94C-4815-A61A-F3A727117E1B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7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A1C17-879A-41A9-BCB2-415D5704BCFE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791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5B43E3-9B5E-4996-B796-85EAEE2808F6}" type="datetime1">
              <a:rPr lang="en-GB" smtClean="0"/>
              <a:t>08/10/2014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36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7635A-6346-47B1-9317-C66701D9C9D9}" type="datetime1">
              <a:rPr lang="en-GB" smtClean="0"/>
              <a:t>08/10/2014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08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56E91-5097-4B33-8198-71F9346FDE9A}" type="datetime1">
              <a:rPr lang="en-GB" smtClean="0"/>
              <a:t>08/10/2014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002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7F6AE-D33E-4346-AEC9-51A716814A43}" type="datetime1">
              <a:rPr lang="en-GB" smtClean="0"/>
              <a:t>08/10/2014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979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6B480-EC55-4439-8769-F773F1247B13}" type="datetime1">
              <a:rPr lang="en-GB" smtClean="0"/>
              <a:t>08/10/2014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663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3212-E2AD-426A-8551-FA31021E1F80}" type="datetime1">
              <a:rPr lang="en-GB" smtClean="0"/>
              <a:t>08/10/2014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81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73E0D-48D9-45D1-BB30-4A214A7EF5B2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195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AA5C-1BD3-4A5C-8861-A382D8ED96D1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341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0A8C74-8188-43D2-B746-BC8D122EB692}" type="datetime1">
              <a:rPr lang="en-GB" smtClean="0"/>
              <a:t>08/10/2014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8DD99-3100-4D13-9C5D-0F106403C8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504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AaAW6Hgstw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Introduction of </a:t>
            </a:r>
            <a:br>
              <a:rPr lang="en-GB" dirty="0" smtClean="0"/>
            </a:br>
            <a:r>
              <a:rPr lang="en-GB" dirty="0" smtClean="0"/>
              <a:t>Movement of Goods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the goods are moved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321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Multimodal choice:</a:t>
            </a:r>
            <a:br>
              <a:rPr lang="en-GB" dirty="0" smtClean="0"/>
            </a:br>
            <a:r>
              <a:rPr lang="en-GB" dirty="0" smtClean="0"/>
              <a:t>Essential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Distance</a:t>
            </a:r>
          </a:p>
          <a:p>
            <a:r>
              <a:rPr lang="en-GB" dirty="0" smtClean="0"/>
              <a:t>Cost</a:t>
            </a:r>
          </a:p>
          <a:p>
            <a:r>
              <a:rPr lang="en-GB" dirty="0" smtClean="0"/>
              <a:t>Speed</a:t>
            </a:r>
          </a:p>
          <a:p>
            <a:r>
              <a:rPr lang="en-GB" dirty="0" smtClean="0"/>
              <a:t>Accessibility</a:t>
            </a:r>
          </a:p>
          <a:p>
            <a:r>
              <a:rPr lang="en-GB" dirty="0" smtClean="0"/>
              <a:t>Reliability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6412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7046359"/>
              </p:ext>
            </p:extLst>
          </p:nvPr>
        </p:nvGraphicFramePr>
        <p:xfrm>
          <a:off x="1979710" y="1772812"/>
          <a:ext cx="5400600" cy="381642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</a:tblGrid>
              <a:tr h="246689">
                <a:tc gridSpan="4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Freight Movement by Mode in the UK</a:t>
                      </a:r>
                      <a:endParaRPr lang="en-GB" sz="10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Billion tonne kms</a:t>
                      </a:r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2007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2008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2009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2010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757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 dirty="0">
                          <a:effectLst/>
                        </a:rPr>
                        <a:t>Road </a:t>
                      </a:r>
                      <a:r>
                        <a:rPr lang="en-GB" sz="1200" u="none" strike="noStrike" baseline="30000" dirty="0">
                          <a:effectLst/>
                        </a:rPr>
                        <a:t>3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168.8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157.4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136.8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150.5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757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Rail </a:t>
                      </a:r>
                      <a:r>
                        <a:rPr lang="en-GB" sz="1200" u="none" strike="noStrike" baseline="30000">
                          <a:effectLst/>
                        </a:rPr>
                        <a:t>4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21.2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20.6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19.1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19.2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Water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50.8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200" u="none" strike="noStrike">
                          <a:effectLst/>
                        </a:rPr>
                        <a:t>49.7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200" u="none" strike="noStrike">
                          <a:effectLst/>
                        </a:rPr>
                        <a:t>48.6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1200" u="none" strike="noStrike" dirty="0">
                          <a:effectLst/>
                        </a:rPr>
                        <a:t>41.9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ctr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Pipeline 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10.2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10.2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10.2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10.3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All modes 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251.0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237.8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214.6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221.9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2007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2008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2009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1" u="none" strike="noStrike" dirty="0">
                          <a:effectLst/>
                        </a:rPr>
                        <a:t>2010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757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Road </a:t>
                      </a:r>
                      <a:r>
                        <a:rPr lang="en-GB" sz="1200" u="none" strike="noStrike" baseline="30000">
                          <a:effectLst/>
                        </a:rPr>
                        <a:t>3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67.3%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66.2%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63.7%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67.8%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7571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Rail </a:t>
                      </a:r>
                      <a:r>
                        <a:rPr lang="en-GB" sz="1200" u="none" strike="noStrike" baseline="30000">
                          <a:effectLst/>
                        </a:rPr>
                        <a:t>4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8.4%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8.7%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8.9%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8.7%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Water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20.2%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20.9%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22.6%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18.9%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Pipeline 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4.1%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4.3%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4.8%</a:t>
                      </a:r>
                      <a:endParaRPr lang="en-GB" sz="12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4.6%</a:t>
                      </a:r>
                      <a:endParaRPr lang="en-GB" sz="12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246689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u="none" strike="noStrike">
                          <a:effectLst/>
                        </a:rPr>
                        <a:t>All modes 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100.0%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100.0%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>
                          <a:effectLst/>
                        </a:rPr>
                        <a:t>100.0%</a:t>
                      </a:r>
                      <a:endParaRPr lang="en-GB" sz="1200" b="1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u="none" strike="noStrike" dirty="0">
                          <a:effectLst/>
                        </a:rPr>
                        <a:t>100.0%</a:t>
                      </a:r>
                      <a:endParaRPr lang="en-GB" sz="12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60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is a small country</a:t>
            </a:r>
          </a:p>
          <a:p>
            <a:r>
              <a:rPr lang="en-GB" dirty="0" smtClean="0"/>
              <a:t>First place Amazon made a profit</a:t>
            </a:r>
          </a:p>
          <a:p>
            <a:r>
              <a:rPr lang="en-GB" dirty="0" smtClean="0"/>
              <a:t>Nowhere in the UK is more than 75 miles from the sea</a:t>
            </a:r>
          </a:p>
          <a:p>
            <a:r>
              <a:rPr lang="en-GB" dirty="0" smtClean="0"/>
              <a:t>Road predominates</a:t>
            </a:r>
          </a:p>
          <a:p>
            <a:r>
              <a:rPr lang="en-GB" dirty="0" smtClean="0"/>
              <a:t>Different in the USA or Australia</a:t>
            </a:r>
          </a:p>
          <a:p>
            <a:r>
              <a:rPr lang="en-GB" dirty="0" smtClean="0"/>
              <a:t>In both countries rail plays a much bigger role – 40-50% rather than 8%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309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Ranking of Modes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0314187"/>
              </p:ext>
            </p:extLst>
          </p:nvPr>
        </p:nvGraphicFramePr>
        <p:xfrm>
          <a:off x="1835697" y="2060851"/>
          <a:ext cx="5760641" cy="324035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61106"/>
                <a:gridCol w="879907"/>
                <a:gridCol w="879907"/>
                <a:gridCol w="879907"/>
                <a:gridCol w="879907"/>
                <a:gridCol w="879907"/>
              </a:tblGrid>
              <a:tr h="357702"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1 = best; 5 = worst</a:t>
                      </a:r>
                      <a:endParaRPr lang="en-GB" sz="10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Road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Rail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Air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Water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Pipeline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Speed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Availability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Dependability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Capability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Flexibility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57702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Environmental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</a:t>
                      </a:r>
                      <a:endParaRPr lang="en-GB" sz="1400" b="0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  <a:tr h="378743"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14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16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23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19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19</a:t>
                      </a:r>
                      <a:endParaRPr lang="en-GB" sz="1400" b="1" i="0" u="none" strike="noStrike" dirty="0">
                        <a:effectLst/>
                        <a:latin typeface="Arial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71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Characteristics: </a:t>
            </a:r>
            <a:endParaRPr lang="en-GB" dirty="0"/>
          </a:p>
          <a:p>
            <a:r>
              <a:rPr lang="en-GB" dirty="0" smtClean="0"/>
              <a:t>Cost </a:t>
            </a:r>
            <a:r>
              <a:rPr lang="en-GB" dirty="0"/>
              <a:t>economies for bulk goods, packaged consignment over long distances </a:t>
            </a:r>
          </a:p>
          <a:p>
            <a:r>
              <a:rPr lang="en-GB" dirty="0" smtClean="0"/>
              <a:t>Flexibility </a:t>
            </a:r>
            <a:r>
              <a:rPr lang="en-GB" dirty="0"/>
              <a:t>in that several liners and transhipping organisations offer large and small vessels from many ports </a:t>
            </a:r>
          </a:p>
          <a:p>
            <a:r>
              <a:rPr lang="en-GB" dirty="0" smtClean="0"/>
              <a:t>Availability </a:t>
            </a:r>
            <a:r>
              <a:rPr lang="en-GB" dirty="0"/>
              <a:t>provided from wider and advertised services </a:t>
            </a:r>
          </a:p>
          <a:p>
            <a:r>
              <a:rPr lang="en-GB" dirty="0" smtClean="0"/>
              <a:t>Speed </a:t>
            </a:r>
            <a:r>
              <a:rPr lang="en-GB" dirty="0"/>
              <a:t>often slow due to turnaround times at ports and also voyage times </a:t>
            </a:r>
          </a:p>
          <a:p>
            <a:r>
              <a:rPr lang="en-GB" dirty="0" smtClean="0"/>
              <a:t>Handling </a:t>
            </a:r>
            <a:r>
              <a:rPr lang="en-GB" dirty="0"/>
              <a:t>is often double handling, resulting in high incidence of damage to goods </a:t>
            </a:r>
          </a:p>
          <a:p>
            <a:r>
              <a:rPr lang="en-GB" dirty="0" smtClean="0"/>
              <a:t>Delay </a:t>
            </a:r>
            <a:r>
              <a:rPr lang="en-GB" dirty="0"/>
              <a:t>problems mainly from pre-shipping delays, discharge at port and unexpected bad weather conditions.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668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Inland Water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Significant movements on the continent</a:t>
            </a:r>
          </a:p>
          <a:p>
            <a:r>
              <a:rPr lang="en-GB" dirty="0" smtClean="0"/>
              <a:t>Rhine and Danube now connected – you can travel by water from the North Sea to the Black Sea</a:t>
            </a:r>
          </a:p>
          <a:p>
            <a:r>
              <a:rPr lang="en-GB" dirty="0" smtClean="0"/>
              <a:t>One 110m long barge can carry 120 40 foot containers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824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Barge on the Rhine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5324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Characteristics: </a:t>
            </a:r>
            <a:endParaRPr lang="en-GB" dirty="0"/>
          </a:p>
          <a:p>
            <a:r>
              <a:rPr lang="en-GB" dirty="0" smtClean="0"/>
              <a:t>It </a:t>
            </a:r>
            <a:r>
              <a:rPr lang="en-GB" dirty="0"/>
              <a:t>has competitive advantage with large uniform loads over long distances </a:t>
            </a:r>
          </a:p>
          <a:p>
            <a:r>
              <a:rPr lang="en-GB" dirty="0" smtClean="0"/>
              <a:t>It </a:t>
            </a:r>
            <a:r>
              <a:rPr lang="en-GB" dirty="0"/>
              <a:t>can reach relatively high speeds </a:t>
            </a:r>
          </a:p>
          <a:p>
            <a:r>
              <a:rPr lang="en-GB" dirty="0" smtClean="0"/>
              <a:t>The </a:t>
            </a:r>
            <a:r>
              <a:rPr lang="en-GB" dirty="0"/>
              <a:t>system is reliable and movements are able to be planned </a:t>
            </a:r>
          </a:p>
          <a:p>
            <a:r>
              <a:rPr lang="en-GB" dirty="0" smtClean="0"/>
              <a:t>Rail </a:t>
            </a:r>
            <a:r>
              <a:rPr lang="en-GB" dirty="0"/>
              <a:t>transport is relatively cheap, especially for bulky and heavy consignments moving over long distances.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54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Rushton et al (2006):  Disadvantages:</a:t>
            </a:r>
          </a:p>
          <a:p>
            <a:pPr lvl="1"/>
            <a:r>
              <a:rPr lang="en-GB" dirty="0" smtClean="0"/>
              <a:t>Damage </a:t>
            </a:r>
            <a:r>
              <a:rPr lang="en-GB" dirty="0"/>
              <a:t>arising from shocks during shunting. </a:t>
            </a:r>
          </a:p>
          <a:p>
            <a:pPr lvl="1"/>
            <a:r>
              <a:rPr lang="en-GB" dirty="0" smtClean="0"/>
              <a:t>Need </a:t>
            </a:r>
            <a:r>
              <a:rPr lang="en-GB" dirty="0"/>
              <a:t>for double handling from rail to another mode of transport. </a:t>
            </a:r>
          </a:p>
          <a:p>
            <a:pPr lvl="1"/>
            <a:r>
              <a:rPr lang="en-GB" dirty="0" smtClean="0"/>
              <a:t>Limited </a:t>
            </a:r>
            <a:r>
              <a:rPr lang="en-GB" dirty="0"/>
              <a:t>accessibility as there are limited numbers of railheads available. </a:t>
            </a:r>
          </a:p>
          <a:p>
            <a:pPr lvl="1"/>
            <a:r>
              <a:rPr lang="en-GB" dirty="0" smtClean="0"/>
              <a:t>Slow </a:t>
            </a:r>
            <a:r>
              <a:rPr lang="en-GB" dirty="0"/>
              <a:t>transit with further delays when it comes to international traffic. </a:t>
            </a:r>
          </a:p>
          <a:p>
            <a:pPr lvl="1"/>
            <a:r>
              <a:rPr lang="en-GB" dirty="0" smtClean="0"/>
              <a:t>Irregular </a:t>
            </a:r>
            <a:r>
              <a:rPr lang="en-GB" dirty="0"/>
              <a:t>arrival making the service unreliable. </a:t>
            </a:r>
          </a:p>
          <a:p>
            <a:pPr marL="57150" indent="0">
              <a:buNone/>
            </a:pPr>
            <a:r>
              <a:rPr lang="en-GB" sz="1200" dirty="0"/>
              <a:t>Rushton A., Oxley J., and Baker P (2006), The Handbook of Logistics and Distribution Management, 3rd Ed, </a:t>
            </a:r>
            <a:r>
              <a:rPr lang="en-GB" sz="1200" dirty="0" err="1"/>
              <a:t>Kogan</a:t>
            </a:r>
            <a:r>
              <a:rPr lang="en-GB" sz="1200" dirty="0"/>
              <a:t> Page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458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Containers on rail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84784"/>
            <a:ext cx="4041870" cy="2692896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4005064"/>
            <a:ext cx="4667010" cy="2503574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35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Growth </a:t>
            </a:r>
          </a:p>
          <a:p>
            <a:pPr lvl="1"/>
            <a:r>
              <a:rPr lang="en-GB" dirty="0" smtClean="0"/>
              <a:t>Integrated unit loads</a:t>
            </a:r>
          </a:p>
          <a:p>
            <a:pPr lvl="1"/>
            <a:r>
              <a:rPr lang="en-GB" dirty="0" smtClean="0"/>
              <a:t>Improved handling </a:t>
            </a:r>
          </a:p>
          <a:p>
            <a:pPr lvl="1"/>
            <a:r>
              <a:rPr lang="en-GB" dirty="0" smtClean="0"/>
              <a:t>Scheduled flights dedicated to cargo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6886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Characteristics:</a:t>
            </a:r>
          </a:p>
          <a:p>
            <a:endParaRPr lang="en-GB" dirty="0"/>
          </a:p>
          <a:p>
            <a:pPr lvl="1"/>
            <a:r>
              <a:rPr lang="en-GB" dirty="0"/>
              <a:t>Expensive compared to other modes of transport </a:t>
            </a:r>
          </a:p>
          <a:p>
            <a:pPr lvl="1"/>
            <a:r>
              <a:rPr lang="en-GB" dirty="0" smtClean="0"/>
              <a:t>Ideal </a:t>
            </a:r>
            <a:r>
              <a:rPr lang="en-GB" dirty="0"/>
              <a:t>when consideration is on value to weight ratio of </a:t>
            </a:r>
            <a:r>
              <a:rPr lang="en-GB" dirty="0" smtClean="0"/>
              <a:t>product </a:t>
            </a:r>
            <a:endParaRPr lang="en-GB" dirty="0"/>
          </a:p>
          <a:p>
            <a:pPr lvl="1"/>
            <a:r>
              <a:rPr lang="en-GB" dirty="0" smtClean="0"/>
              <a:t>Competitive </a:t>
            </a:r>
            <a:r>
              <a:rPr lang="en-GB" dirty="0"/>
              <a:t>over long distances </a:t>
            </a:r>
          </a:p>
          <a:p>
            <a:pPr lvl="1"/>
            <a:r>
              <a:rPr lang="en-GB" dirty="0" smtClean="0"/>
              <a:t>Fast </a:t>
            </a:r>
            <a:r>
              <a:rPr lang="en-GB" dirty="0"/>
              <a:t>mode of transportation </a:t>
            </a:r>
          </a:p>
          <a:p>
            <a:pPr lvl="1"/>
            <a:r>
              <a:rPr lang="en-GB" dirty="0" smtClean="0"/>
              <a:t>Provides </a:t>
            </a:r>
            <a:r>
              <a:rPr lang="en-GB" dirty="0"/>
              <a:t>lead time economies over other modes </a:t>
            </a:r>
          </a:p>
          <a:p>
            <a:pPr lvl="1"/>
            <a:r>
              <a:rPr lang="en-GB" dirty="0" smtClean="0"/>
              <a:t>Offers </a:t>
            </a:r>
            <a:r>
              <a:rPr lang="en-GB" dirty="0"/>
              <a:t>opportunities for reduction in packaging </a:t>
            </a:r>
          </a:p>
          <a:p>
            <a:pPr lvl="1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787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96" y="1600200"/>
            <a:ext cx="3827572" cy="254887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484784"/>
            <a:ext cx="4380360" cy="3429000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816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Pipelines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Gas</a:t>
            </a:r>
          </a:p>
          <a:p>
            <a:r>
              <a:rPr lang="en-GB" dirty="0" smtClean="0"/>
              <a:t>Fluids</a:t>
            </a:r>
          </a:p>
          <a:p>
            <a:r>
              <a:rPr lang="en-GB" dirty="0" smtClean="0"/>
              <a:t>Slurry</a:t>
            </a:r>
          </a:p>
          <a:p>
            <a:r>
              <a:rPr lang="en-GB" dirty="0" smtClean="0"/>
              <a:t>Slugs</a:t>
            </a:r>
          </a:p>
          <a:p>
            <a:r>
              <a:rPr lang="en-GB" dirty="0" smtClean="0"/>
              <a:t>Environmental damage when breached</a:t>
            </a:r>
          </a:p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www.youtube.com/watch?v=QAaAW6Hgstw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5341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Alaska and Wales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3334278" cy="250070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556792"/>
            <a:ext cx="3759882" cy="5013176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1371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Characteristics: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855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124744"/>
            <a:ext cx="2143125" cy="214312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377168"/>
            <a:ext cx="1656184" cy="11289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94425"/>
            <a:ext cx="3995936" cy="25334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250" y="3861048"/>
            <a:ext cx="4464494" cy="223224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UWTSD School of Logistics and Manufacturing Engineering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8DD99-3100-4D13-9C5D-0F106403C88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27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686</Words>
  <Application>Microsoft Office PowerPoint</Application>
  <PresentationFormat>On-screen Show (4:3)</PresentationFormat>
  <Paragraphs>214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Introduction of  Movement of Goods 2</vt:lpstr>
      <vt:lpstr>Multimodal choice: Essential characteristics</vt:lpstr>
      <vt:lpstr>Mode</vt:lpstr>
      <vt:lpstr>Geography</vt:lpstr>
      <vt:lpstr>Ranking of Modes</vt:lpstr>
      <vt:lpstr>Sea</vt:lpstr>
      <vt:lpstr>Inland Water</vt:lpstr>
      <vt:lpstr>Barge on the Rhine</vt:lpstr>
      <vt:lpstr>Rail</vt:lpstr>
      <vt:lpstr>Rail</vt:lpstr>
      <vt:lpstr>Containers on rail</vt:lpstr>
      <vt:lpstr>Air</vt:lpstr>
      <vt:lpstr>Air</vt:lpstr>
      <vt:lpstr>Air</vt:lpstr>
      <vt:lpstr>Pipelines</vt:lpstr>
      <vt:lpstr>Alaska and Wales</vt:lpstr>
      <vt:lpstr>Road</vt:lpstr>
      <vt:lpstr>Road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PD06 A2</dc:title>
  <dc:creator>Orr, Graham</dc:creator>
  <cp:lastModifiedBy>Orr, Graham</cp:lastModifiedBy>
  <cp:revision>14</cp:revision>
  <dcterms:created xsi:type="dcterms:W3CDTF">2014-07-03T14:49:46Z</dcterms:created>
  <dcterms:modified xsi:type="dcterms:W3CDTF">2014-10-08T12:48:25Z</dcterms:modified>
</cp:coreProperties>
</file>