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7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1182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392293-5837-4A0A-A1AB-06A83C4F471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514D21-7775-4C58-85DF-5EDA77605BD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Health, wellbeing and sustainable development are key priorities for modern healthcare.</a:t>
          </a:r>
        </a:p>
      </dgm:t>
    </dgm:pt>
    <dgm:pt modelId="{6BFEFB6E-72BD-4FFF-BDAF-84B7AAF58116}" type="parTrans" cxnId="{9C0A73F5-C628-498B-A324-11A82421C409}">
      <dgm:prSet/>
      <dgm:spPr/>
      <dgm:t>
        <a:bodyPr/>
        <a:lstStyle/>
        <a:p>
          <a:endParaRPr lang="en-US"/>
        </a:p>
      </dgm:t>
    </dgm:pt>
    <dgm:pt modelId="{45BEFE96-C372-4097-BB92-3402568B28E1}" type="sibTrans" cxnId="{9C0A73F5-C628-498B-A324-11A82421C409}">
      <dgm:prSet/>
      <dgm:spPr/>
      <dgm:t>
        <a:bodyPr/>
        <a:lstStyle/>
        <a:p>
          <a:endParaRPr lang="en-US"/>
        </a:p>
      </dgm:t>
    </dgm:pt>
    <dgm:pt modelId="{806E570C-28DE-4E0E-BD85-E107E913D0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Integration ensures care meets current and future needs effectively.</a:t>
          </a:r>
        </a:p>
      </dgm:t>
    </dgm:pt>
    <dgm:pt modelId="{285DABAC-A147-43A3-91F2-641914B54CA9}" type="parTrans" cxnId="{E1918A97-9B8D-4015-B26D-AE4CD2A47AA7}">
      <dgm:prSet/>
      <dgm:spPr/>
      <dgm:t>
        <a:bodyPr/>
        <a:lstStyle/>
        <a:p>
          <a:endParaRPr lang="en-US"/>
        </a:p>
      </dgm:t>
    </dgm:pt>
    <dgm:pt modelId="{131F2A4C-008F-415D-A8AD-5C5AFA78A270}" type="sibTrans" cxnId="{E1918A97-9B8D-4015-B26D-AE4CD2A47AA7}">
      <dgm:prSet/>
      <dgm:spPr/>
      <dgm:t>
        <a:bodyPr/>
        <a:lstStyle/>
        <a:p>
          <a:endParaRPr lang="en-US"/>
        </a:p>
      </dgm:t>
    </dgm:pt>
    <dgm:pt modelId="{B7BA4DA6-B3E5-4548-8D9D-20D276E23E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WHO (2013) promotes 'Health in All Policies' for cross-sector health integration.</a:t>
          </a:r>
        </a:p>
      </dgm:t>
    </dgm:pt>
    <dgm:pt modelId="{B8CCC0F1-A5F5-4111-9634-BAC3BE747BE9}" type="parTrans" cxnId="{7A69DB31-9631-4802-9085-01A4E461066B}">
      <dgm:prSet/>
      <dgm:spPr/>
      <dgm:t>
        <a:bodyPr/>
        <a:lstStyle/>
        <a:p>
          <a:endParaRPr lang="en-US"/>
        </a:p>
      </dgm:t>
    </dgm:pt>
    <dgm:pt modelId="{768DB383-7967-4386-B492-C1701D0E5B17}" type="sibTrans" cxnId="{7A69DB31-9631-4802-9085-01A4E461066B}">
      <dgm:prSet/>
      <dgm:spPr/>
      <dgm:t>
        <a:bodyPr/>
        <a:lstStyle/>
        <a:p>
          <a:endParaRPr lang="en-US"/>
        </a:p>
      </dgm:t>
    </dgm:pt>
    <dgm:pt modelId="{3A50338C-2F83-4190-9C1F-EC04E724CA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NHS Long Term Plan (DHSC, 2019) focuses on prevention and sustainability.</a:t>
          </a:r>
        </a:p>
      </dgm:t>
    </dgm:pt>
    <dgm:pt modelId="{0BC87D20-CB1B-4C7E-9F11-61764E530F1D}" type="parTrans" cxnId="{033AAA32-5BF5-4024-87D6-70F20D8EDBFD}">
      <dgm:prSet/>
      <dgm:spPr/>
      <dgm:t>
        <a:bodyPr/>
        <a:lstStyle/>
        <a:p>
          <a:endParaRPr lang="en-US"/>
        </a:p>
      </dgm:t>
    </dgm:pt>
    <dgm:pt modelId="{5C58F6ED-292F-46D1-8837-1885CBA10C43}" type="sibTrans" cxnId="{033AAA32-5BF5-4024-87D6-70F20D8EDBFD}">
      <dgm:prSet/>
      <dgm:spPr/>
      <dgm:t>
        <a:bodyPr/>
        <a:lstStyle/>
        <a:p>
          <a:endParaRPr lang="en-US"/>
        </a:p>
      </dgm:t>
    </dgm:pt>
    <dgm:pt modelId="{50BEBD16-4638-41E7-A4FA-75CC7DB1B6F5}" type="pres">
      <dgm:prSet presAssocID="{8E392293-5837-4A0A-A1AB-06A83C4F4710}" presName="root" presStyleCnt="0">
        <dgm:presLayoutVars>
          <dgm:dir/>
          <dgm:resizeHandles val="exact"/>
        </dgm:presLayoutVars>
      </dgm:prSet>
      <dgm:spPr/>
    </dgm:pt>
    <dgm:pt modelId="{101F9BAB-E144-4E72-83D6-9A4A53DABC37}" type="pres">
      <dgm:prSet presAssocID="{4E514D21-7775-4C58-85DF-5EDA77605BDF}" presName="compNode" presStyleCnt="0"/>
      <dgm:spPr/>
    </dgm:pt>
    <dgm:pt modelId="{8252C15F-116A-4CDC-8EA8-482DF8177883}" type="pres">
      <dgm:prSet presAssocID="{4E514D21-7775-4C58-85DF-5EDA77605BD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4EB2BC41-FB11-42F2-BE7D-FF9AF0660E61}" type="pres">
      <dgm:prSet presAssocID="{4E514D21-7775-4C58-85DF-5EDA77605BDF}" presName="spaceRect" presStyleCnt="0"/>
      <dgm:spPr/>
    </dgm:pt>
    <dgm:pt modelId="{C3F5E2BF-3A7C-40DB-BB40-6A1512E0621B}" type="pres">
      <dgm:prSet presAssocID="{4E514D21-7775-4C58-85DF-5EDA77605BDF}" presName="textRect" presStyleLbl="revTx" presStyleIdx="0" presStyleCnt="4">
        <dgm:presLayoutVars>
          <dgm:chMax val="1"/>
          <dgm:chPref val="1"/>
        </dgm:presLayoutVars>
      </dgm:prSet>
      <dgm:spPr/>
    </dgm:pt>
    <dgm:pt modelId="{45907918-0A3F-4B15-9385-98D100D17B0D}" type="pres">
      <dgm:prSet presAssocID="{45BEFE96-C372-4097-BB92-3402568B28E1}" presName="sibTrans" presStyleCnt="0"/>
      <dgm:spPr/>
    </dgm:pt>
    <dgm:pt modelId="{F1D2C350-8F1C-4DD1-9F99-A35918B986D5}" type="pres">
      <dgm:prSet presAssocID="{806E570C-28DE-4E0E-BD85-E107E913D027}" presName="compNode" presStyleCnt="0"/>
      <dgm:spPr/>
    </dgm:pt>
    <dgm:pt modelId="{F721E5C3-C3B1-4CD2-BB23-A6B8846A1B93}" type="pres">
      <dgm:prSet presAssocID="{806E570C-28DE-4E0E-BD85-E107E913D02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ACA7D401-6237-4B90-87E7-25581EC3D1B6}" type="pres">
      <dgm:prSet presAssocID="{806E570C-28DE-4E0E-BD85-E107E913D027}" presName="spaceRect" presStyleCnt="0"/>
      <dgm:spPr/>
    </dgm:pt>
    <dgm:pt modelId="{BE5DF803-FAAA-4F5B-BA43-F4E12F8FDE5A}" type="pres">
      <dgm:prSet presAssocID="{806E570C-28DE-4E0E-BD85-E107E913D027}" presName="textRect" presStyleLbl="revTx" presStyleIdx="1" presStyleCnt="4">
        <dgm:presLayoutVars>
          <dgm:chMax val="1"/>
          <dgm:chPref val="1"/>
        </dgm:presLayoutVars>
      </dgm:prSet>
      <dgm:spPr/>
    </dgm:pt>
    <dgm:pt modelId="{096C58DB-474F-463D-99CA-66FF5CB42EC1}" type="pres">
      <dgm:prSet presAssocID="{131F2A4C-008F-415D-A8AD-5C5AFA78A270}" presName="sibTrans" presStyleCnt="0"/>
      <dgm:spPr/>
    </dgm:pt>
    <dgm:pt modelId="{B4AC34E9-2331-43F7-9AD5-CC788341C727}" type="pres">
      <dgm:prSet presAssocID="{B7BA4DA6-B3E5-4548-8D9D-20D276E23EC9}" presName="compNode" presStyleCnt="0"/>
      <dgm:spPr/>
    </dgm:pt>
    <dgm:pt modelId="{BDBB715E-EE7C-4111-8066-CBE904783CF4}" type="pres">
      <dgm:prSet presAssocID="{B7BA4DA6-B3E5-4548-8D9D-20D276E23EC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2E51616D-36CB-45D9-9A6D-77B94B155F2C}" type="pres">
      <dgm:prSet presAssocID="{B7BA4DA6-B3E5-4548-8D9D-20D276E23EC9}" presName="spaceRect" presStyleCnt="0"/>
      <dgm:spPr/>
    </dgm:pt>
    <dgm:pt modelId="{47212BC0-44F0-4A90-BF20-5787D4B8EBA5}" type="pres">
      <dgm:prSet presAssocID="{B7BA4DA6-B3E5-4548-8D9D-20D276E23EC9}" presName="textRect" presStyleLbl="revTx" presStyleIdx="2" presStyleCnt="4">
        <dgm:presLayoutVars>
          <dgm:chMax val="1"/>
          <dgm:chPref val="1"/>
        </dgm:presLayoutVars>
      </dgm:prSet>
      <dgm:spPr/>
    </dgm:pt>
    <dgm:pt modelId="{2FB0AB9B-8EF1-4797-8BED-2CC60479B965}" type="pres">
      <dgm:prSet presAssocID="{768DB383-7967-4386-B492-C1701D0E5B17}" presName="sibTrans" presStyleCnt="0"/>
      <dgm:spPr/>
    </dgm:pt>
    <dgm:pt modelId="{F2D67CB1-F3C3-433B-80FD-459CD6E32A94}" type="pres">
      <dgm:prSet presAssocID="{3A50338C-2F83-4190-9C1F-EC04E724CAD6}" presName="compNode" presStyleCnt="0"/>
      <dgm:spPr/>
    </dgm:pt>
    <dgm:pt modelId="{B6D527A1-BA03-40CE-9180-E3147969EA16}" type="pres">
      <dgm:prSet presAssocID="{3A50338C-2F83-4190-9C1F-EC04E724CAD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2D7C17A-E83D-4224-8ACF-12B93EF00257}" type="pres">
      <dgm:prSet presAssocID="{3A50338C-2F83-4190-9C1F-EC04E724CAD6}" presName="spaceRect" presStyleCnt="0"/>
      <dgm:spPr/>
    </dgm:pt>
    <dgm:pt modelId="{94A7A486-6EAF-44AC-AB54-E38E0005A059}" type="pres">
      <dgm:prSet presAssocID="{3A50338C-2F83-4190-9C1F-EC04E724CAD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3812111-FE3E-408F-AAED-595F416F3606}" type="presOf" srcId="{3A50338C-2F83-4190-9C1F-EC04E724CAD6}" destId="{94A7A486-6EAF-44AC-AB54-E38E0005A059}" srcOrd="0" destOrd="0" presId="urn:microsoft.com/office/officeart/2018/2/layout/IconLabelList"/>
    <dgm:cxn modelId="{F089EE18-BB3D-46A9-9A3A-BEDB83D62088}" type="presOf" srcId="{4E514D21-7775-4C58-85DF-5EDA77605BDF}" destId="{C3F5E2BF-3A7C-40DB-BB40-6A1512E0621B}" srcOrd="0" destOrd="0" presId="urn:microsoft.com/office/officeart/2018/2/layout/IconLabelList"/>
    <dgm:cxn modelId="{7A69DB31-9631-4802-9085-01A4E461066B}" srcId="{8E392293-5837-4A0A-A1AB-06A83C4F4710}" destId="{B7BA4DA6-B3E5-4548-8D9D-20D276E23EC9}" srcOrd="2" destOrd="0" parTransId="{B8CCC0F1-A5F5-4111-9634-BAC3BE747BE9}" sibTransId="{768DB383-7967-4386-B492-C1701D0E5B17}"/>
    <dgm:cxn modelId="{033AAA32-5BF5-4024-87D6-70F20D8EDBFD}" srcId="{8E392293-5837-4A0A-A1AB-06A83C4F4710}" destId="{3A50338C-2F83-4190-9C1F-EC04E724CAD6}" srcOrd="3" destOrd="0" parTransId="{0BC87D20-CB1B-4C7E-9F11-61764E530F1D}" sibTransId="{5C58F6ED-292F-46D1-8837-1885CBA10C43}"/>
    <dgm:cxn modelId="{7CB03F81-0664-44E3-BF82-5D826E720283}" type="presOf" srcId="{806E570C-28DE-4E0E-BD85-E107E913D027}" destId="{BE5DF803-FAAA-4F5B-BA43-F4E12F8FDE5A}" srcOrd="0" destOrd="0" presId="urn:microsoft.com/office/officeart/2018/2/layout/IconLabelList"/>
    <dgm:cxn modelId="{E1918A97-9B8D-4015-B26D-AE4CD2A47AA7}" srcId="{8E392293-5837-4A0A-A1AB-06A83C4F4710}" destId="{806E570C-28DE-4E0E-BD85-E107E913D027}" srcOrd="1" destOrd="0" parTransId="{285DABAC-A147-43A3-91F2-641914B54CA9}" sibTransId="{131F2A4C-008F-415D-A8AD-5C5AFA78A270}"/>
    <dgm:cxn modelId="{0DA75C9F-56BA-4A26-864B-B9A662778289}" type="presOf" srcId="{B7BA4DA6-B3E5-4548-8D9D-20D276E23EC9}" destId="{47212BC0-44F0-4A90-BF20-5787D4B8EBA5}" srcOrd="0" destOrd="0" presId="urn:microsoft.com/office/officeart/2018/2/layout/IconLabelList"/>
    <dgm:cxn modelId="{C4DBB0AA-B744-4B34-ACB1-03DBA67974EE}" type="presOf" srcId="{8E392293-5837-4A0A-A1AB-06A83C4F4710}" destId="{50BEBD16-4638-41E7-A4FA-75CC7DB1B6F5}" srcOrd="0" destOrd="0" presId="urn:microsoft.com/office/officeart/2018/2/layout/IconLabelList"/>
    <dgm:cxn modelId="{9C0A73F5-C628-498B-A324-11A82421C409}" srcId="{8E392293-5837-4A0A-A1AB-06A83C4F4710}" destId="{4E514D21-7775-4C58-85DF-5EDA77605BDF}" srcOrd="0" destOrd="0" parTransId="{6BFEFB6E-72BD-4FFF-BDAF-84B7AAF58116}" sibTransId="{45BEFE96-C372-4097-BB92-3402568B28E1}"/>
    <dgm:cxn modelId="{21251E16-98E7-4B9D-8EB8-74BFC5C5B1E3}" type="presParOf" srcId="{50BEBD16-4638-41E7-A4FA-75CC7DB1B6F5}" destId="{101F9BAB-E144-4E72-83D6-9A4A53DABC37}" srcOrd="0" destOrd="0" presId="urn:microsoft.com/office/officeart/2018/2/layout/IconLabelList"/>
    <dgm:cxn modelId="{63E2163D-B484-4DCE-9108-6BC6A53B2128}" type="presParOf" srcId="{101F9BAB-E144-4E72-83D6-9A4A53DABC37}" destId="{8252C15F-116A-4CDC-8EA8-482DF8177883}" srcOrd="0" destOrd="0" presId="urn:microsoft.com/office/officeart/2018/2/layout/IconLabelList"/>
    <dgm:cxn modelId="{EDDD187B-8DDC-4A14-B790-00902753B67B}" type="presParOf" srcId="{101F9BAB-E144-4E72-83D6-9A4A53DABC37}" destId="{4EB2BC41-FB11-42F2-BE7D-FF9AF0660E61}" srcOrd="1" destOrd="0" presId="urn:microsoft.com/office/officeart/2018/2/layout/IconLabelList"/>
    <dgm:cxn modelId="{ED49EF04-7351-4EE5-9A0C-464C52D8D4E2}" type="presParOf" srcId="{101F9BAB-E144-4E72-83D6-9A4A53DABC37}" destId="{C3F5E2BF-3A7C-40DB-BB40-6A1512E0621B}" srcOrd="2" destOrd="0" presId="urn:microsoft.com/office/officeart/2018/2/layout/IconLabelList"/>
    <dgm:cxn modelId="{5039079A-1C1B-4465-A0F2-0457AF48AE28}" type="presParOf" srcId="{50BEBD16-4638-41E7-A4FA-75CC7DB1B6F5}" destId="{45907918-0A3F-4B15-9385-98D100D17B0D}" srcOrd="1" destOrd="0" presId="urn:microsoft.com/office/officeart/2018/2/layout/IconLabelList"/>
    <dgm:cxn modelId="{B2680D80-3389-4B60-915C-E2C7ACA6BA32}" type="presParOf" srcId="{50BEBD16-4638-41E7-A4FA-75CC7DB1B6F5}" destId="{F1D2C350-8F1C-4DD1-9F99-A35918B986D5}" srcOrd="2" destOrd="0" presId="urn:microsoft.com/office/officeart/2018/2/layout/IconLabelList"/>
    <dgm:cxn modelId="{D17CFCCA-BD9F-47A3-8DDE-6CFCD4841CF3}" type="presParOf" srcId="{F1D2C350-8F1C-4DD1-9F99-A35918B986D5}" destId="{F721E5C3-C3B1-4CD2-BB23-A6B8846A1B93}" srcOrd="0" destOrd="0" presId="urn:microsoft.com/office/officeart/2018/2/layout/IconLabelList"/>
    <dgm:cxn modelId="{9B6C9AE4-ADB4-4410-AF81-6CF0E413A750}" type="presParOf" srcId="{F1D2C350-8F1C-4DD1-9F99-A35918B986D5}" destId="{ACA7D401-6237-4B90-87E7-25581EC3D1B6}" srcOrd="1" destOrd="0" presId="urn:microsoft.com/office/officeart/2018/2/layout/IconLabelList"/>
    <dgm:cxn modelId="{BC49AECB-B5A4-45A0-90ED-C0B9175FB822}" type="presParOf" srcId="{F1D2C350-8F1C-4DD1-9F99-A35918B986D5}" destId="{BE5DF803-FAAA-4F5B-BA43-F4E12F8FDE5A}" srcOrd="2" destOrd="0" presId="urn:microsoft.com/office/officeart/2018/2/layout/IconLabelList"/>
    <dgm:cxn modelId="{CE3544A5-090E-40B2-9B9C-763B875DBE9D}" type="presParOf" srcId="{50BEBD16-4638-41E7-A4FA-75CC7DB1B6F5}" destId="{096C58DB-474F-463D-99CA-66FF5CB42EC1}" srcOrd="3" destOrd="0" presId="urn:microsoft.com/office/officeart/2018/2/layout/IconLabelList"/>
    <dgm:cxn modelId="{DD72486A-C444-4E76-9819-DD721734FCA1}" type="presParOf" srcId="{50BEBD16-4638-41E7-A4FA-75CC7DB1B6F5}" destId="{B4AC34E9-2331-43F7-9AD5-CC788341C727}" srcOrd="4" destOrd="0" presId="urn:microsoft.com/office/officeart/2018/2/layout/IconLabelList"/>
    <dgm:cxn modelId="{F57F8BC0-CD48-4DAC-9D34-FF841D8BB190}" type="presParOf" srcId="{B4AC34E9-2331-43F7-9AD5-CC788341C727}" destId="{BDBB715E-EE7C-4111-8066-CBE904783CF4}" srcOrd="0" destOrd="0" presId="urn:microsoft.com/office/officeart/2018/2/layout/IconLabelList"/>
    <dgm:cxn modelId="{DCB8C42E-64C0-43F0-BC19-4C96D45A61FE}" type="presParOf" srcId="{B4AC34E9-2331-43F7-9AD5-CC788341C727}" destId="{2E51616D-36CB-45D9-9A6D-77B94B155F2C}" srcOrd="1" destOrd="0" presId="urn:microsoft.com/office/officeart/2018/2/layout/IconLabelList"/>
    <dgm:cxn modelId="{0D99538F-8186-4D35-BDFA-3E40FEE62DD2}" type="presParOf" srcId="{B4AC34E9-2331-43F7-9AD5-CC788341C727}" destId="{47212BC0-44F0-4A90-BF20-5787D4B8EBA5}" srcOrd="2" destOrd="0" presId="urn:microsoft.com/office/officeart/2018/2/layout/IconLabelList"/>
    <dgm:cxn modelId="{54C31A8C-4B10-4B37-90C1-3AEFED396217}" type="presParOf" srcId="{50BEBD16-4638-41E7-A4FA-75CC7DB1B6F5}" destId="{2FB0AB9B-8EF1-4797-8BED-2CC60479B965}" srcOrd="5" destOrd="0" presId="urn:microsoft.com/office/officeart/2018/2/layout/IconLabelList"/>
    <dgm:cxn modelId="{9567FE0C-BDEA-4906-ACAC-CC4EA4976131}" type="presParOf" srcId="{50BEBD16-4638-41E7-A4FA-75CC7DB1B6F5}" destId="{F2D67CB1-F3C3-433B-80FD-459CD6E32A94}" srcOrd="6" destOrd="0" presId="urn:microsoft.com/office/officeart/2018/2/layout/IconLabelList"/>
    <dgm:cxn modelId="{7854023B-35F4-41AC-8482-F548AEFF41DD}" type="presParOf" srcId="{F2D67CB1-F3C3-433B-80FD-459CD6E32A94}" destId="{B6D527A1-BA03-40CE-9180-E3147969EA16}" srcOrd="0" destOrd="0" presId="urn:microsoft.com/office/officeart/2018/2/layout/IconLabelList"/>
    <dgm:cxn modelId="{AEAB5457-C0B9-4D1C-AA29-D54E3E85DAB4}" type="presParOf" srcId="{F2D67CB1-F3C3-433B-80FD-459CD6E32A94}" destId="{12D7C17A-E83D-4224-8ACF-12B93EF00257}" srcOrd="1" destOrd="0" presId="urn:microsoft.com/office/officeart/2018/2/layout/IconLabelList"/>
    <dgm:cxn modelId="{4DBA659D-E5F2-4F31-A5B5-72C3819CBABC}" type="presParOf" srcId="{F2D67CB1-F3C3-433B-80FD-459CD6E32A94}" destId="{94A7A486-6EAF-44AC-AB54-E38E0005A05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0A5EF8-7B1F-47FA-81B6-56A1AD7D5546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086F24C-0E7F-484C-B2D5-FB229BE8B80D}">
      <dgm:prSet/>
      <dgm:spPr/>
      <dgm:t>
        <a:bodyPr/>
        <a:lstStyle/>
        <a:p>
          <a:r>
            <a:rPr lang="en-US"/>
            <a:t>Wellbeing goes beyond physical health—it includes mental, emotional, and social satisfaction.</a:t>
          </a:r>
        </a:p>
      </dgm:t>
    </dgm:pt>
    <dgm:pt modelId="{937EBDAB-D336-4D7B-BAEC-C3699CB9D6F8}" type="parTrans" cxnId="{C2DBBA66-E472-4633-8F52-C2E8A1A85E83}">
      <dgm:prSet/>
      <dgm:spPr/>
      <dgm:t>
        <a:bodyPr/>
        <a:lstStyle/>
        <a:p>
          <a:endParaRPr lang="en-US"/>
        </a:p>
      </dgm:t>
    </dgm:pt>
    <dgm:pt modelId="{A80D6452-EDAA-4424-91FE-2D82791EACA3}" type="sibTrans" cxnId="{C2DBBA66-E472-4633-8F52-C2E8A1A85E83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E9452BEB-C616-407E-9D4E-6563955A6BE4}">
      <dgm:prSet/>
      <dgm:spPr/>
      <dgm:t>
        <a:bodyPr/>
        <a:lstStyle/>
        <a:p>
          <a:r>
            <a:rPr lang="en-US"/>
            <a:t>Marmot (2010) links wellbeing to social determinants like housing, jobs, and education.</a:t>
          </a:r>
        </a:p>
      </dgm:t>
    </dgm:pt>
    <dgm:pt modelId="{9822D49F-A00C-4796-A831-216B412584D7}" type="parTrans" cxnId="{170B207A-3C75-4A33-86E7-D94B17CE3933}">
      <dgm:prSet/>
      <dgm:spPr/>
      <dgm:t>
        <a:bodyPr/>
        <a:lstStyle/>
        <a:p>
          <a:endParaRPr lang="en-US"/>
        </a:p>
      </dgm:t>
    </dgm:pt>
    <dgm:pt modelId="{2EC0661E-0778-457C-9093-53618DDE1014}" type="sibTrans" cxnId="{170B207A-3C75-4A33-86E7-D94B17CE3933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20598444-988B-4390-BCE6-787181A53242}">
      <dgm:prSet/>
      <dgm:spPr/>
      <dgm:t>
        <a:bodyPr/>
        <a:lstStyle/>
        <a:p>
          <a:r>
            <a:rPr lang="en-US"/>
            <a:t>The Dahlgren and Whitehead (1991) model shows how wider society shapes wellbeing.</a:t>
          </a:r>
        </a:p>
      </dgm:t>
    </dgm:pt>
    <dgm:pt modelId="{337C1DD1-C5AC-48B4-9E60-608E1CD3F9E9}" type="parTrans" cxnId="{02A67C05-A26E-4E65-A7E3-01445F198B13}">
      <dgm:prSet/>
      <dgm:spPr/>
      <dgm:t>
        <a:bodyPr/>
        <a:lstStyle/>
        <a:p>
          <a:endParaRPr lang="en-US"/>
        </a:p>
      </dgm:t>
    </dgm:pt>
    <dgm:pt modelId="{5EFC485C-AF7C-4DEA-AEC7-1416C133DAD8}" type="sibTrans" cxnId="{02A67C05-A26E-4E65-A7E3-01445F198B13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4E3115E7-0AC7-48C9-A10A-A8A2C122B4EF}" type="pres">
      <dgm:prSet presAssocID="{1E0A5EF8-7B1F-47FA-81B6-56A1AD7D5546}" presName="Name0" presStyleCnt="0">
        <dgm:presLayoutVars>
          <dgm:animLvl val="lvl"/>
          <dgm:resizeHandles val="exact"/>
        </dgm:presLayoutVars>
      </dgm:prSet>
      <dgm:spPr/>
    </dgm:pt>
    <dgm:pt modelId="{04C1D28D-B6D0-467B-A20F-77251C806765}" type="pres">
      <dgm:prSet presAssocID="{3086F24C-0E7F-484C-B2D5-FB229BE8B80D}" presName="compositeNode" presStyleCnt="0">
        <dgm:presLayoutVars>
          <dgm:bulletEnabled val="1"/>
        </dgm:presLayoutVars>
      </dgm:prSet>
      <dgm:spPr/>
    </dgm:pt>
    <dgm:pt modelId="{5C2B5716-E527-4AF6-8C32-4FC9ACF82617}" type="pres">
      <dgm:prSet presAssocID="{3086F24C-0E7F-484C-B2D5-FB229BE8B80D}" presName="bgRect" presStyleLbl="alignNode1" presStyleIdx="0" presStyleCnt="3"/>
      <dgm:spPr/>
    </dgm:pt>
    <dgm:pt modelId="{BE29F0DF-0B68-4C91-8B97-EA2801139A0F}" type="pres">
      <dgm:prSet presAssocID="{A80D6452-EDAA-4424-91FE-2D82791EACA3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661E2BB0-3ABA-49C0-90D1-DA36E7D70F2C}" type="pres">
      <dgm:prSet presAssocID="{3086F24C-0E7F-484C-B2D5-FB229BE8B80D}" presName="nodeRect" presStyleLbl="alignNode1" presStyleIdx="0" presStyleCnt="3">
        <dgm:presLayoutVars>
          <dgm:bulletEnabled val="1"/>
        </dgm:presLayoutVars>
      </dgm:prSet>
      <dgm:spPr/>
    </dgm:pt>
    <dgm:pt modelId="{10FB715E-F05C-4A19-AFB3-A0111221F70F}" type="pres">
      <dgm:prSet presAssocID="{A80D6452-EDAA-4424-91FE-2D82791EACA3}" presName="sibTrans" presStyleCnt="0"/>
      <dgm:spPr/>
    </dgm:pt>
    <dgm:pt modelId="{0BBDBE5B-843F-4A23-8E61-E36887ED81D6}" type="pres">
      <dgm:prSet presAssocID="{E9452BEB-C616-407E-9D4E-6563955A6BE4}" presName="compositeNode" presStyleCnt="0">
        <dgm:presLayoutVars>
          <dgm:bulletEnabled val="1"/>
        </dgm:presLayoutVars>
      </dgm:prSet>
      <dgm:spPr/>
    </dgm:pt>
    <dgm:pt modelId="{5664AFD5-F8F2-43B8-A4B0-CDE0A617AA47}" type="pres">
      <dgm:prSet presAssocID="{E9452BEB-C616-407E-9D4E-6563955A6BE4}" presName="bgRect" presStyleLbl="alignNode1" presStyleIdx="1" presStyleCnt="3"/>
      <dgm:spPr/>
    </dgm:pt>
    <dgm:pt modelId="{38E1D0FA-842B-4A91-8782-C522968AEA6F}" type="pres">
      <dgm:prSet presAssocID="{2EC0661E-0778-457C-9093-53618DDE101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8F5BDF92-A7D5-44ED-99F4-0AE09658F693}" type="pres">
      <dgm:prSet presAssocID="{E9452BEB-C616-407E-9D4E-6563955A6BE4}" presName="nodeRect" presStyleLbl="alignNode1" presStyleIdx="1" presStyleCnt="3">
        <dgm:presLayoutVars>
          <dgm:bulletEnabled val="1"/>
        </dgm:presLayoutVars>
      </dgm:prSet>
      <dgm:spPr/>
    </dgm:pt>
    <dgm:pt modelId="{78C09D14-7900-4A09-BC83-1536216781EC}" type="pres">
      <dgm:prSet presAssocID="{2EC0661E-0778-457C-9093-53618DDE1014}" presName="sibTrans" presStyleCnt="0"/>
      <dgm:spPr/>
    </dgm:pt>
    <dgm:pt modelId="{565D0D43-F755-4FBB-A7B2-85D5747FB041}" type="pres">
      <dgm:prSet presAssocID="{20598444-988B-4390-BCE6-787181A53242}" presName="compositeNode" presStyleCnt="0">
        <dgm:presLayoutVars>
          <dgm:bulletEnabled val="1"/>
        </dgm:presLayoutVars>
      </dgm:prSet>
      <dgm:spPr/>
    </dgm:pt>
    <dgm:pt modelId="{D94CD337-8AAA-41A4-827F-FCC36777730B}" type="pres">
      <dgm:prSet presAssocID="{20598444-988B-4390-BCE6-787181A53242}" presName="bgRect" presStyleLbl="alignNode1" presStyleIdx="2" presStyleCnt="3"/>
      <dgm:spPr/>
    </dgm:pt>
    <dgm:pt modelId="{54C79C2F-D77A-413F-AE3D-B786F9283CAA}" type="pres">
      <dgm:prSet presAssocID="{5EFC485C-AF7C-4DEA-AEC7-1416C133DAD8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189FFCC-C4FE-445C-B7EE-96032290799F}" type="pres">
      <dgm:prSet presAssocID="{20598444-988B-4390-BCE6-787181A5324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02A67C05-A26E-4E65-A7E3-01445F198B13}" srcId="{1E0A5EF8-7B1F-47FA-81B6-56A1AD7D5546}" destId="{20598444-988B-4390-BCE6-787181A53242}" srcOrd="2" destOrd="0" parTransId="{337C1DD1-C5AC-48B4-9E60-608E1CD3F9E9}" sibTransId="{5EFC485C-AF7C-4DEA-AEC7-1416C133DAD8}"/>
    <dgm:cxn modelId="{45BB051C-825D-4577-B046-1BF0DA135E76}" type="presOf" srcId="{3086F24C-0E7F-484C-B2D5-FB229BE8B80D}" destId="{5C2B5716-E527-4AF6-8C32-4FC9ACF82617}" srcOrd="0" destOrd="0" presId="urn:microsoft.com/office/officeart/2016/7/layout/LinearBlockProcessNumbered"/>
    <dgm:cxn modelId="{3772901F-BA41-4DFC-81A3-D72947AE8F4D}" type="presOf" srcId="{E9452BEB-C616-407E-9D4E-6563955A6BE4}" destId="{8F5BDF92-A7D5-44ED-99F4-0AE09658F693}" srcOrd="1" destOrd="0" presId="urn:microsoft.com/office/officeart/2016/7/layout/LinearBlockProcessNumbered"/>
    <dgm:cxn modelId="{00508C21-AA36-4048-8638-40990AE55D7F}" type="presOf" srcId="{1E0A5EF8-7B1F-47FA-81B6-56A1AD7D5546}" destId="{4E3115E7-0AC7-48C9-A10A-A8A2C122B4EF}" srcOrd="0" destOrd="0" presId="urn:microsoft.com/office/officeart/2016/7/layout/LinearBlockProcessNumbered"/>
    <dgm:cxn modelId="{60F4233B-1DAB-4A07-984B-E2AA2C776FB9}" type="presOf" srcId="{A80D6452-EDAA-4424-91FE-2D82791EACA3}" destId="{BE29F0DF-0B68-4C91-8B97-EA2801139A0F}" srcOrd="0" destOrd="0" presId="urn:microsoft.com/office/officeart/2016/7/layout/LinearBlockProcessNumbered"/>
    <dgm:cxn modelId="{0E01983C-EFA6-4CF0-A6B8-40098EE4FABA}" type="presOf" srcId="{E9452BEB-C616-407E-9D4E-6563955A6BE4}" destId="{5664AFD5-F8F2-43B8-A4B0-CDE0A617AA47}" srcOrd="0" destOrd="0" presId="urn:microsoft.com/office/officeart/2016/7/layout/LinearBlockProcessNumbered"/>
    <dgm:cxn modelId="{DBB8B73F-8708-4427-9EDF-62A28A36AFEA}" type="presOf" srcId="{20598444-988B-4390-BCE6-787181A53242}" destId="{D94CD337-8AAA-41A4-827F-FCC36777730B}" srcOrd="0" destOrd="0" presId="urn:microsoft.com/office/officeart/2016/7/layout/LinearBlockProcessNumbered"/>
    <dgm:cxn modelId="{16B8F341-7E92-4251-8233-2F722B8BB3C8}" type="presOf" srcId="{5EFC485C-AF7C-4DEA-AEC7-1416C133DAD8}" destId="{54C79C2F-D77A-413F-AE3D-B786F9283CAA}" srcOrd="0" destOrd="0" presId="urn:microsoft.com/office/officeart/2016/7/layout/LinearBlockProcessNumbered"/>
    <dgm:cxn modelId="{C2DBBA66-E472-4633-8F52-C2E8A1A85E83}" srcId="{1E0A5EF8-7B1F-47FA-81B6-56A1AD7D5546}" destId="{3086F24C-0E7F-484C-B2D5-FB229BE8B80D}" srcOrd="0" destOrd="0" parTransId="{937EBDAB-D336-4D7B-BAEC-C3699CB9D6F8}" sibTransId="{A80D6452-EDAA-4424-91FE-2D82791EACA3}"/>
    <dgm:cxn modelId="{170B207A-3C75-4A33-86E7-D94B17CE3933}" srcId="{1E0A5EF8-7B1F-47FA-81B6-56A1AD7D5546}" destId="{E9452BEB-C616-407E-9D4E-6563955A6BE4}" srcOrd="1" destOrd="0" parTransId="{9822D49F-A00C-4796-A831-216B412584D7}" sibTransId="{2EC0661E-0778-457C-9093-53618DDE1014}"/>
    <dgm:cxn modelId="{61AFBAC0-5ECA-4197-ABE1-BD6FA3B0EC49}" type="presOf" srcId="{20598444-988B-4390-BCE6-787181A53242}" destId="{6189FFCC-C4FE-445C-B7EE-96032290799F}" srcOrd="1" destOrd="0" presId="urn:microsoft.com/office/officeart/2016/7/layout/LinearBlockProcessNumbered"/>
    <dgm:cxn modelId="{9A8738DB-92A8-4822-A7C1-B82A159F6DCB}" type="presOf" srcId="{2EC0661E-0778-457C-9093-53618DDE1014}" destId="{38E1D0FA-842B-4A91-8782-C522968AEA6F}" srcOrd="0" destOrd="0" presId="urn:microsoft.com/office/officeart/2016/7/layout/LinearBlockProcessNumbered"/>
    <dgm:cxn modelId="{073B94E3-AD5D-4A8D-AF88-04F6D8E1FD72}" type="presOf" srcId="{3086F24C-0E7F-484C-B2D5-FB229BE8B80D}" destId="{661E2BB0-3ABA-49C0-90D1-DA36E7D70F2C}" srcOrd="1" destOrd="0" presId="urn:microsoft.com/office/officeart/2016/7/layout/LinearBlockProcessNumbered"/>
    <dgm:cxn modelId="{5964B55E-0A4A-49BA-BA97-E176D0335C5C}" type="presParOf" srcId="{4E3115E7-0AC7-48C9-A10A-A8A2C122B4EF}" destId="{04C1D28D-B6D0-467B-A20F-77251C806765}" srcOrd="0" destOrd="0" presId="urn:microsoft.com/office/officeart/2016/7/layout/LinearBlockProcessNumbered"/>
    <dgm:cxn modelId="{F5BAD164-3E49-40E0-B97E-4AEF5BCD138B}" type="presParOf" srcId="{04C1D28D-B6D0-467B-A20F-77251C806765}" destId="{5C2B5716-E527-4AF6-8C32-4FC9ACF82617}" srcOrd="0" destOrd="0" presId="urn:microsoft.com/office/officeart/2016/7/layout/LinearBlockProcessNumbered"/>
    <dgm:cxn modelId="{ED58C75A-7511-4832-8281-60810ECFA8D7}" type="presParOf" srcId="{04C1D28D-B6D0-467B-A20F-77251C806765}" destId="{BE29F0DF-0B68-4C91-8B97-EA2801139A0F}" srcOrd="1" destOrd="0" presId="urn:microsoft.com/office/officeart/2016/7/layout/LinearBlockProcessNumbered"/>
    <dgm:cxn modelId="{D985386E-0A92-47A5-96D1-5078F574DDE5}" type="presParOf" srcId="{04C1D28D-B6D0-467B-A20F-77251C806765}" destId="{661E2BB0-3ABA-49C0-90D1-DA36E7D70F2C}" srcOrd="2" destOrd="0" presId="urn:microsoft.com/office/officeart/2016/7/layout/LinearBlockProcessNumbered"/>
    <dgm:cxn modelId="{3B094FF5-D2E7-4BD1-88D8-3C5CF5A99465}" type="presParOf" srcId="{4E3115E7-0AC7-48C9-A10A-A8A2C122B4EF}" destId="{10FB715E-F05C-4A19-AFB3-A0111221F70F}" srcOrd="1" destOrd="0" presId="urn:microsoft.com/office/officeart/2016/7/layout/LinearBlockProcessNumbered"/>
    <dgm:cxn modelId="{0732A5EB-54B9-4135-B598-58E09F38CB1E}" type="presParOf" srcId="{4E3115E7-0AC7-48C9-A10A-A8A2C122B4EF}" destId="{0BBDBE5B-843F-4A23-8E61-E36887ED81D6}" srcOrd="2" destOrd="0" presId="urn:microsoft.com/office/officeart/2016/7/layout/LinearBlockProcessNumbered"/>
    <dgm:cxn modelId="{942C0F51-0548-400C-8F34-52B01071823D}" type="presParOf" srcId="{0BBDBE5B-843F-4A23-8E61-E36887ED81D6}" destId="{5664AFD5-F8F2-43B8-A4B0-CDE0A617AA47}" srcOrd="0" destOrd="0" presId="urn:microsoft.com/office/officeart/2016/7/layout/LinearBlockProcessNumbered"/>
    <dgm:cxn modelId="{3DC224CE-252F-4253-8B78-8EE99D70FF61}" type="presParOf" srcId="{0BBDBE5B-843F-4A23-8E61-E36887ED81D6}" destId="{38E1D0FA-842B-4A91-8782-C522968AEA6F}" srcOrd="1" destOrd="0" presId="urn:microsoft.com/office/officeart/2016/7/layout/LinearBlockProcessNumbered"/>
    <dgm:cxn modelId="{D0FE3C4D-5137-4E61-AF5B-EC6F86230279}" type="presParOf" srcId="{0BBDBE5B-843F-4A23-8E61-E36887ED81D6}" destId="{8F5BDF92-A7D5-44ED-99F4-0AE09658F693}" srcOrd="2" destOrd="0" presId="urn:microsoft.com/office/officeart/2016/7/layout/LinearBlockProcessNumbered"/>
    <dgm:cxn modelId="{1C3BC0EC-8163-4A4B-BD3A-C1CB04262BFA}" type="presParOf" srcId="{4E3115E7-0AC7-48C9-A10A-A8A2C122B4EF}" destId="{78C09D14-7900-4A09-BC83-1536216781EC}" srcOrd="3" destOrd="0" presId="urn:microsoft.com/office/officeart/2016/7/layout/LinearBlockProcessNumbered"/>
    <dgm:cxn modelId="{B2CBADF8-62EE-4176-8BE1-2D83FCB1EAD9}" type="presParOf" srcId="{4E3115E7-0AC7-48C9-A10A-A8A2C122B4EF}" destId="{565D0D43-F755-4FBB-A7B2-85D5747FB041}" srcOrd="4" destOrd="0" presId="urn:microsoft.com/office/officeart/2016/7/layout/LinearBlockProcessNumbered"/>
    <dgm:cxn modelId="{6C12D22A-37A5-4B85-BADB-989D64C69311}" type="presParOf" srcId="{565D0D43-F755-4FBB-A7B2-85D5747FB041}" destId="{D94CD337-8AAA-41A4-827F-FCC36777730B}" srcOrd="0" destOrd="0" presId="urn:microsoft.com/office/officeart/2016/7/layout/LinearBlockProcessNumbered"/>
    <dgm:cxn modelId="{BE9C5707-91CE-45C4-9B3C-F0EDB420F0DA}" type="presParOf" srcId="{565D0D43-F755-4FBB-A7B2-85D5747FB041}" destId="{54C79C2F-D77A-413F-AE3D-B786F9283CAA}" srcOrd="1" destOrd="0" presId="urn:microsoft.com/office/officeart/2016/7/layout/LinearBlockProcessNumbered"/>
    <dgm:cxn modelId="{70E38D0B-E5C9-4FC7-AA55-5C7B7C352AD4}" type="presParOf" srcId="{565D0D43-F755-4FBB-A7B2-85D5747FB041}" destId="{6189FFCC-C4FE-445C-B7EE-96032290799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001F4F-B233-4C24-AE93-C0A4F7BAC63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83386E5-9D94-4B5D-84A8-8A9E85B1AA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Brundtland Report (WCED, 1987): 'Meeting the needs of the present without compromising the future.'</a:t>
          </a:r>
        </a:p>
      </dgm:t>
    </dgm:pt>
    <dgm:pt modelId="{789F0DD6-E37D-49C0-B864-3D9B1DE7BF55}" type="parTrans" cxnId="{63E3F42A-3D4C-445A-A374-5A197F24F4B3}">
      <dgm:prSet/>
      <dgm:spPr/>
      <dgm:t>
        <a:bodyPr/>
        <a:lstStyle/>
        <a:p>
          <a:endParaRPr lang="en-US"/>
        </a:p>
      </dgm:t>
    </dgm:pt>
    <dgm:pt modelId="{33EF9943-0E05-495F-91E0-F3077F0BCC8D}" type="sibTrans" cxnId="{63E3F42A-3D4C-445A-A374-5A197F24F4B3}">
      <dgm:prSet/>
      <dgm:spPr/>
      <dgm:t>
        <a:bodyPr/>
        <a:lstStyle/>
        <a:p>
          <a:endParaRPr lang="en-US"/>
        </a:p>
      </dgm:t>
    </dgm:pt>
    <dgm:pt modelId="{73EDCA40-98EE-4258-840E-3D6485AF0AB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UN SDGs link health to equality and climate action (SDG 3, SDG 10, SDG 13).</a:t>
          </a:r>
        </a:p>
      </dgm:t>
    </dgm:pt>
    <dgm:pt modelId="{CFA14787-99BB-4776-8034-867FB0E68E2B}" type="parTrans" cxnId="{9898AEE5-75ED-401D-AA5B-10C9285285EB}">
      <dgm:prSet/>
      <dgm:spPr/>
      <dgm:t>
        <a:bodyPr/>
        <a:lstStyle/>
        <a:p>
          <a:endParaRPr lang="en-US"/>
        </a:p>
      </dgm:t>
    </dgm:pt>
    <dgm:pt modelId="{28ED46BC-C9CE-4968-A3EB-5776DC756E77}" type="sibTrans" cxnId="{9898AEE5-75ED-401D-AA5B-10C9285285EB}">
      <dgm:prSet/>
      <dgm:spPr/>
      <dgm:t>
        <a:bodyPr/>
        <a:lstStyle/>
        <a:p>
          <a:endParaRPr lang="en-US"/>
        </a:p>
      </dgm:t>
    </dgm:pt>
    <dgm:pt modelId="{7A66AB02-442B-436E-BD79-5EC7AEBF4CB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NHS (2020) aims for Net Zero carbon by 2040 to protect public health and the planet.</a:t>
          </a:r>
        </a:p>
      </dgm:t>
    </dgm:pt>
    <dgm:pt modelId="{FFC7C47E-F675-46C1-8214-F2FC55C964F7}" type="parTrans" cxnId="{131180BB-0C00-43A6-9627-B4CBE5463838}">
      <dgm:prSet/>
      <dgm:spPr/>
      <dgm:t>
        <a:bodyPr/>
        <a:lstStyle/>
        <a:p>
          <a:endParaRPr lang="en-US"/>
        </a:p>
      </dgm:t>
    </dgm:pt>
    <dgm:pt modelId="{228B21AE-CD7A-4420-8FC4-F7510172CDF8}" type="sibTrans" cxnId="{131180BB-0C00-43A6-9627-B4CBE5463838}">
      <dgm:prSet/>
      <dgm:spPr/>
      <dgm:t>
        <a:bodyPr/>
        <a:lstStyle/>
        <a:p>
          <a:endParaRPr lang="en-US"/>
        </a:p>
      </dgm:t>
    </dgm:pt>
    <dgm:pt modelId="{6CAFA9CA-7250-4D09-8ECF-56AAF9B0D55A}" type="pres">
      <dgm:prSet presAssocID="{F1001F4F-B233-4C24-AE93-C0A4F7BAC633}" presName="root" presStyleCnt="0">
        <dgm:presLayoutVars>
          <dgm:dir/>
          <dgm:resizeHandles val="exact"/>
        </dgm:presLayoutVars>
      </dgm:prSet>
      <dgm:spPr/>
    </dgm:pt>
    <dgm:pt modelId="{BC99B773-93EF-46C5-A791-FB021A66F086}" type="pres">
      <dgm:prSet presAssocID="{283386E5-9D94-4B5D-84A8-8A9E85B1AA7A}" presName="compNode" presStyleCnt="0"/>
      <dgm:spPr/>
    </dgm:pt>
    <dgm:pt modelId="{016210B9-08F1-4938-BEA5-E3A6A88067F1}" type="pres">
      <dgm:prSet presAssocID="{283386E5-9D94-4B5D-84A8-8A9E85B1AA7A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12C19D0-384F-4D93-8AF5-E98952109681}" type="pres">
      <dgm:prSet presAssocID="{283386E5-9D94-4B5D-84A8-8A9E85B1AA7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040F8CD6-6290-4C6F-B570-6A570976AAC0}" type="pres">
      <dgm:prSet presAssocID="{283386E5-9D94-4B5D-84A8-8A9E85B1AA7A}" presName="spaceRect" presStyleCnt="0"/>
      <dgm:spPr/>
    </dgm:pt>
    <dgm:pt modelId="{2547C407-BEAC-45C0-B669-17FD50A4F8F5}" type="pres">
      <dgm:prSet presAssocID="{283386E5-9D94-4B5D-84A8-8A9E85B1AA7A}" presName="textRect" presStyleLbl="revTx" presStyleIdx="0" presStyleCnt="3">
        <dgm:presLayoutVars>
          <dgm:chMax val="1"/>
          <dgm:chPref val="1"/>
        </dgm:presLayoutVars>
      </dgm:prSet>
      <dgm:spPr/>
    </dgm:pt>
    <dgm:pt modelId="{A8B54F21-6482-4392-B1A4-CB8D460AAA5E}" type="pres">
      <dgm:prSet presAssocID="{33EF9943-0E05-495F-91E0-F3077F0BCC8D}" presName="sibTrans" presStyleCnt="0"/>
      <dgm:spPr/>
    </dgm:pt>
    <dgm:pt modelId="{FB3DE4C3-DCF2-47B5-BEC0-1D7EE9BC663E}" type="pres">
      <dgm:prSet presAssocID="{73EDCA40-98EE-4258-840E-3D6485AF0AB7}" presName="compNode" presStyleCnt="0"/>
      <dgm:spPr/>
    </dgm:pt>
    <dgm:pt modelId="{1C8056EB-626B-4D82-B392-F8DF13B486BA}" type="pres">
      <dgm:prSet presAssocID="{73EDCA40-98EE-4258-840E-3D6485AF0AB7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CC536A2-0D63-4DE0-BF9B-2BA506806A13}" type="pres">
      <dgm:prSet presAssocID="{73EDCA40-98EE-4258-840E-3D6485AF0AB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2AC071FD-714E-426F-9F3C-937FB00FCB0F}" type="pres">
      <dgm:prSet presAssocID="{73EDCA40-98EE-4258-840E-3D6485AF0AB7}" presName="spaceRect" presStyleCnt="0"/>
      <dgm:spPr/>
    </dgm:pt>
    <dgm:pt modelId="{920BBB7B-FDE1-4396-BD25-19CF6C7C7D70}" type="pres">
      <dgm:prSet presAssocID="{73EDCA40-98EE-4258-840E-3D6485AF0AB7}" presName="textRect" presStyleLbl="revTx" presStyleIdx="1" presStyleCnt="3">
        <dgm:presLayoutVars>
          <dgm:chMax val="1"/>
          <dgm:chPref val="1"/>
        </dgm:presLayoutVars>
      </dgm:prSet>
      <dgm:spPr/>
    </dgm:pt>
    <dgm:pt modelId="{B2A66C18-8A68-4AA1-B9A7-8EA950F4C335}" type="pres">
      <dgm:prSet presAssocID="{28ED46BC-C9CE-4968-A3EB-5776DC756E77}" presName="sibTrans" presStyleCnt="0"/>
      <dgm:spPr/>
    </dgm:pt>
    <dgm:pt modelId="{40147C93-EAF5-4412-9C23-46C2E32C0C5E}" type="pres">
      <dgm:prSet presAssocID="{7A66AB02-442B-436E-BD79-5EC7AEBF4CB6}" presName="compNode" presStyleCnt="0"/>
      <dgm:spPr/>
    </dgm:pt>
    <dgm:pt modelId="{7F10FCC1-2CDD-40FA-9C8F-4C9935102198}" type="pres">
      <dgm:prSet presAssocID="{7A66AB02-442B-436E-BD79-5EC7AEBF4CB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AC3D826-0E35-4D33-8204-24ED944F7B68}" type="pres">
      <dgm:prSet presAssocID="{7A66AB02-442B-436E-BD79-5EC7AEBF4CB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9572F050-1395-4F51-8B6E-04CE05D2ADA5}" type="pres">
      <dgm:prSet presAssocID="{7A66AB02-442B-436E-BD79-5EC7AEBF4CB6}" presName="spaceRect" presStyleCnt="0"/>
      <dgm:spPr/>
    </dgm:pt>
    <dgm:pt modelId="{F48288F0-248B-4CDF-A109-F81BD6E123D1}" type="pres">
      <dgm:prSet presAssocID="{7A66AB02-442B-436E-BD79-5EC7AEBF4CB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930300A-5ABA-42B1-935A-37ED69C9C8A9}" type="presOf" srcId="{283386E5-9D94-4B5D-84A8-8A9E85B1AA7A}" destId="{2547C407-BEAC-45C0-B669-17FD50A4F8F5}" srcOrd="0" destOrd="0" presId="urn:microsoft.com/office/officeart/2018/5/layout/IconLeafLabelList"/>
    <dgm:cxn modelId="{63E3F42A-3D4C-445A-A374-5A197F24F4B3}" srcId="{F1001F4F-B233-4C24-AE93-C0A4F7BAC633}" destId="{283386E5-9D94-4B5D-84A8-8A9E85B1AA7A}" srcOrd="0" destOrd="0" parTransId="{789F0DD6-E37D-49C0-B864-3D9B1DE7BF55}" sibTransId="{33EF9943-0E05-495F-91E0-F3077F0BCC8D}"/>
    <dgm:cxn modelId="{2B803F3C-1C35-4CEF-9136-66C2D2229372}" type="presOf" srcId="{7A66AB02-442B-436E-BD79-5EC7AEBF4CB6}" destId="{F48288F0-248B-4CDF-A109-F81BD6E123D1}" srcOrd="0" destOrd="0" presId="urn:microsoft.com/office/officeart/2018/5/layout/IconLeafLabelList"/>
    <dgm:cxn modelId="{FB3F4797-2E2E-45D2-B4F6-7A5391F5B836}" type="presOf" srcId="{73EDCA40-98EE-4258-840E-3D6485AF0AB7}" destId="{920BBB7B-FDE1-4396-BD25-19CF6C7C7D70}" srcOrd="0" destOrd="0" presId="urn:microsoft.com/office/officeart/2018/5/layout/IconLeafLabelList"/>
    <dgm:cxn modelId="{131180BB-0C00-43A6-9627-B4CBE5463838}" srcId="{F1001F4F-B233-4C24-AE93-C0A4F7BAC633}" destId="{7A66AB02-442B-436E-BD79-5EC7AEBF4CB6}" srcOrd="2" destOrd="0" parTransId="{FFC7C47E-F675-46C1-8214-F2FC55C964F7}" sibTransId="{228B21AE-CD7A-4420-8FC4-F7510172CDF8}"/>
    <dgm:cxn modelId="{62DF97CE-36F4-4297-831D-5D97F05AB29B}" type="presOf" srcId="{F1001F4F-B233-4C24-AE93-C0A4F7BAC633}" destId="{6CAFA9CA-7250-4D09-8ECF-56AAF9B0D55A}" srcOrd="0" destOrd="0" presId="urn:microsoft.com/office/officeart/2018/5/layout/IconLeafLabelList"/>
    <dgm:cxn modelId="{9898AEE5-75ED-401D-AA5B-10C9285285EB}" srcId="{F1001F4F-B233-4C24-AE93-C0A4F7BAC633}" destId="{73EDCA40-98EE-4258-840E-3D6485AF0AB7}" srcOrd="1" destOrd="0" parTransId="{CFA14787-99BB-4776-8034-867FB0E68E2B}" sibTransId="{28ED46BC-C9CE-4968-A3EB-5776DC756E77}"/>
    <dgm:cxn modelId="{4841653C-C825-4B00-BDD1-69CEE6BDE1A4}" type="presParOf" srcId="{6CAFA9CA-7250-4D09-8ECF-56AAF9B0D55A}" destId="{BC99B773-93EF-46C5-A791-FB021A66F086}" srcOrd="0" destOrd="0" presId="urn:microsoft.com/office/officeart/2018/5/layout/IconLeafLabelList"/>
    <dgm:cxn modelId="{025E02B8-C567-4BD8-870F-3E2AA2477C55}" type="presParOf" srcId="{BC99B773-93EF-46C5-A791-FB021A66F086}" destId="{016210B9-08F1-4938-BEA5-E3A6A88067F1}" srcOrd="0" destOrd="0" presId="urn:microsoft.com/office/officeart/2018/5/layout/IconLeafLabelList"/>
    <dgm:cxn modelId="{9F37B257-86D7-4D62-B6DC-0D9CB53B3E90}" type="presParOf" srcId="{BC99B773-93EF-46C5-A791-FB021A66F086}" destId="{112C19D0-384F-4D93-8AF5-E98952109681}" srcOrd="1" destOrd="0" presId="urn:microsoft.com/office/officeart/2018/5/layout/IconLeafLabelList"/>
    <dgm:cxn modelId="{43E93C23-0621-4948-9321-4FFAAF31AD22}" type="presParOf" srcId="{BC99B773-93EF-46C5-A791-FB021A66F086}" destId="{040F8CD6-6290-4C6F-B570-6A570976AAC0}" srcOrd="2" destOrd="0" presId="urn:microsoft.com/office/officeart/2018/5/layout/IconLeafLabelList"/>
    <dgm:cxn modelId="{3AE3A434-B31B-4AD2-894E-24830B908FBB}" type="presParOf" srcId="{BC99B773-93EF-46C5-A791-FB021A66F086}" destId="{2547C407-BEAC-45C0-B669-17FD50A4F8F5}" srcOrd="3" destOrd="0" presId="urn:microsoft.com/office/officeart/2018/5/layout/IconLeafLabelList"/>
    <dgm:cxn modelId="{E211A173-D04A-4213-8588-980EBCEFDAB7}" type="presParOf" srcId="{6CAFA9CA-7250-4D09-8ECF-56AAF9B0D55A}" destId="{A8B54F21-6482-4392-B1A4-CB8D460AAA5E}" srcOrd="1" destOrd="0" presId="urn:microsoft.com/office/officeart/2018/5/layout/IconLeafLabelList"/>
    <dgm:cxn modelId="{551A5C1D-7131-4999-98B7-7067B591568C}" type="presParOf" srcId="{6CAFA9CA-7250-4D09-8ECF-56AAF9B0D55A}" destId="{FB3DE4C3-DCF2-47B5-BEC0-1D7EE9BC663E}" srcOrd="2" destOrd="0" presId="urn:microsoft.com/office/officeart/2018/5/layout/IconLeafLabelList"/>
    <dgm:cxn modelId="{D52160B8-6419-46A9-823C-D260ABAD6DCE}" type="presParOf" srcId="{FB3DE4C3-DCF2-47B5-BEC0-1D7EE9BC663E}" destId="{1C8056EB-626B-4D82-B392-F8DF13B486BA}" srcOrd="0" destOrd="0" presId="urn:microsoft.com/office/officeart/2018/5/layout/IconLeafLabelList"/>
    <dgm:cxn modelId="{738551E6-EA83-42AA-BF9D-420F5ECCFE1E}" type="presParOf" srcId="{FB3DE4C3-DCF2-47B5-BEC0-1D7EE9BC663E}" destId="{2CC536A2-0D63-4DE0-BF9B-2BA506806A13}" srcOrd="1" destOrd="0" presId="urn:microsoft.com/office/officeart/2018/5/layout/IconLeafLabelList"/>
    <dgm:cxn modelId="{CD7E820D-4BFF-4F09-8E43-D44A94488F75}" type="presParOf" srcId="{FB3DE4C3-DCF2-47B5-BEC0-1D7EE9BC663E}" destId="{2AC071FD-714E-426F-9F3C-937FB00FCB0F}" srcOrd="2" destOrd="0" presId="urn:microsoft.com/office/officeart/2018/5/layout/IconLeafLabelList"/>
    <dgm:cxn modelId="{7F90092E-BEAD-416C-85E9-B72D23C24A86}" type="presParOf" srcId="{FB3DE4C3-DCF2-47B5-BEC0-1D7EE9BC663E}" destId="{920BBB7B-FDE1-4396-BD25-19CF6C7C7D70}" srcOrd="3" destOrd="0" presId="urn:microsoft.com/office/officeart/2018/5/layout/IconLeafLabelList"/>
    <dgm:cxn modelId="{EE439DBE-9BF1-48A8-853A-531DF87CCCA0}" type="presParOf" srcId="{6CAFA9CA-7250-4D09-8ECF-56AAF9B0D55A}" destId="{B2A66C18-8A68-4AA1-B9A7-8EA950F4C335}" srcOrd="3" destOrd="0" presId="urn:microsoft.com/office/officeart/2018/5/layout/IconLeafLabelList"/>
    <dgm:cxn modelId="{3DC82D95-DFBB-40C1-9EC1-E42E30A0B465}" type="presParOf" srcId="{6CAFA9CA-7250-4D09-8ECF-56AAF9B0D55A}" destId="{40147C93-EAF5-4412-9C23-46C2E32C0C5E}" srcOrd="4" destOrd="0" presId="urn:microsoft.com/office/officeart/2018/5/layout/IconLeafLabelList"/>
    <dgm:cxn modelId="{E3970BC8-7EFC-4CEE-ADFE-3DA7C365C4FC}" type="presParOf" srcId="{40147C93-EAF5-4412-9C23-46C2E32C0C5E}" destId="{7F10FCC1-2CDD-40FA-9C8F-4C9935102198}" srcOrd="0" destOrd="0" presId="urn:microsoft.com/office/officeart/2018/5/layout/IconLeafLabelList"/>
    <dgm:cxn modelId="{9935F60E-B53A-4435-AB70-0F8BF94DD0E7}" type="presParOf" srcId="{40147C93-EAF5-4412-9C23-46C2E32C0C5E}" destId="{3AC3D826-0E35-4D33-8204-24ED944F7B68}" srcOrd="1" destOrd="0" presId="urn:microsoft.com/office/officeart/2018/5/layout/IconLeafLabelList"/>
    <dgm:cxn modelId="{809C3BD2-F528-4FF3-9EB6-DE7E095A70BC}" type="presParOf" srcId="{40147C93-EAF5-4412-9C23-46C2E32C0C5E}" destId="{9572F050-1395-4F51-8B6E-04CE05D2ADA5}" srcOrd="2" destOrd="0" presId="urn:microsoft.com/office/officeart/2018/5/layout/IconLeafLabelList"/>
    <dgm:cxn modelId="{FBD8D201-CF10-46B9-AB15-96498B7301B4}" type="presParOf" srcId="{40147C93-EAF5-4412-9C23-46C2E32C0C5E}" destId="{F48288F0-248B-4CDF-A109-F81BD6E123D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57BB3B-02A6-486D-9100-E89EAF5262C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9189DBE-03D5-482F-8C6E-61BC54D7C570}">
      <dgm:prSet/>
      <dgm:spPr/>
      <dgm:t>
        <a:bodyPr/>
        <a:lstStyle/>
        <a:p>
          <a:r>
            <a:rPr lang="en-US"/>
            <a:t>Health, wellbeing and sustainability are interdependent in modern healthcare systems.</a:t>
          </a:r>
        </a:p>
      </dgm:t>
    </dgm:pt>
    <dgm:pt modelId="{482C4681-441F-4E80-B295-437A7ECD976A}" type="parTrans" cxnId="{33761B18-EB0F-4CCB-B396-DAE5768D023E}">
      <dgm:prSet/>
      <dgm:spPr/>
      <dgm:t>
        <a:bodyPr/>
        <a:lstStyle/>
        <a:p>
          <a:endParaRPr lang="en-US"/>
        </a:p>
      </dgm:t>
    </dgm:pt>
    <dgm:pt modelId="{27DAEC8F-FB50-4F22-9862-EDB0855B0F36}" type="sibTrans" cxnId="{33761B18-EB0F-4CCB-B396-DAE5768D023E}">
      <dgm:prSet/>
      <dgm:spPr/>
      <dgm:t>
        <a:bodyPr/>
        <a:lstStyle/>
        <a:p>
          <a:endParaRPr lang="en-US"/>
        </a:p>
      </dgm:t>
    </dgm:pt>
    <dgm:pt modelId="{3813479E-1358-40DC-9124-021E884F1D79}">
      <dgm:prSet/>
      <dgm:spPr/>
      <dgm:t>
        <a:bodyPr/>
        <a:lstStyle/>
        <a:p>
          <a:r>
            <a:rPr lang="en-US"/>
            <a:t>WHO (2013): 'Health in All Policies' ensures health is central in decision-making.</a:t>
          </a:r>
        </a:p>
      </dgm:t>
    </dgm:pt>
    <dgm:pt modelId="{56A6B6F0-A17D-45DF-B1E5-A6C791351158}" type="parTrans" cxnId="{DA3B5703-11F8-4ED8-865E-62A537486FB7}">
      <dgm:prSet/>
      <dgm:spPr/>
      <dgm:t>
        <a:bodyPr/>
        <a:lstStyle/>
        <a:p>
          <a:endParaRPr lang="en-US"/>
        </a:p>
      </dgm:t>
    </dgm:pt>
    <dgm:pt modelId="{E81A30FF-980D-4D86-B7E3-3D69F9E92AA1}" type="sibTrans" cxnId="{DA3B5703-11F8-4ED8-865E-62A537486FB7}">
      <dgm:prSet/>
      <dgm:spPr/>
      <dgm:t>
        <a:bodyPr/>
        <a:lstStyle/>
        <a:p>
          <a:endParaRPr lang="en-US"/>
        </a:p>
      </dgm:t>
    </dgm:pt>
    <dgm:pt modelId="{CF389773-C19E-427F-B2FB-025A285B39A3}">
      <dgm:prSet/>
      <dgm:spPr/>
      <dgm:t>
        <a:bodyPr/>
        <a:lstStyle/>
        <a:p>
          <a:r>
            <a:rPr lang="en-US" dirty="0"/>
            <a:t>NHS Long Term Plan (2019) connects prevention, innovation, and sustainability.</a:t>
          </a:r>
        </a:p>
      </dgm:t>
    </dgm:pt>
    <dgm:pt modelId="{A4E4C7E4-6B78-41D0-ACF1-729413EC666B}" type="parTrans" cxnId="{9B441178-65F0-4C42-A72D-7575D6D04104}">
      <dgm:prSet/>
      <dgm:spPr/>
      <dgm:t>
        <a:bodyPr/>
        <a:lstStyle/>
        <a:p>
          <a:endParaRPr lang="en-US"/>
        </a:p>
      </dgm:t>
    </dgm:pt>
    <dgm:pt modelId="{3BAC7760-6A81-490C-8536-318B0821411C}" type="sibTrans" cxnId="{9B441178-65F0-4C42-A72D-7575D6D04104}">
      <dgm:prSet/>
      <dgm:spPr/>
      <dgm:t>
        <a:bodyPr/>
        <a:lstStyle/>
        <a:p>
          <a:endParaRPr lang="en-US"/>
        </a:p>
      </dgm:t>
    </dgm:pt>
    <dgm:pt modelId="{FE84DA34-14D7-4C6C-B834-C953FAF21AFF}" type="pres">
      <dgm:prSet presAssocID="{6D57BB3B-02A6-486D-9100-E89EAF5262C2}" presName="root" presStyleCnt="0">
        <dgm:presLayoutVars>
          <dgm:dir/>
          <dgm:resizeHandles val="exact"/>
        </dgm:presLayoutVars>
      </dgm:prSet>
      <dgm:spPr/>
    </dgm:pt>
    <dgm:pt modelId="{C18631AB-0B13-4210-A342-1248F2A9495F}" type="pres">
      <dgm:prSet presAssocID="{79189DBE-03D5-482F-8C6E-61BC54D7C570}" presName="compNode" presStyleCnt="0"/>
      <dgm:spPr/>
    </dgm:pt>
    <dgm:pt modelId="{DD2DAAEC-31B9-41D5-A1F3-8D1442178D7C}" type="pres">
      <dgm:prSet presAssocID="{79189DBE-03D5-482F-8C6E-61BC54D7C5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AD8A763-CFF2-4D6D-B77D-ABD55B536420}" type="pres">
      <dgm:prSet presAssocID="{79189DBE-03D5-482F-8C6E-61BC54D7C570}" presName="spaceRect" presStyleCnt="0"/>
      <dgm:spPr/>
    </dgm:pt>
    <dgm:pt modelId="{18E56B30-7412-40EC-95CF-5475E1EA63A3}" type="pres">
      <dgm:prSet presAssocID="{79189DBE-03D5-482F-8C6E-61BC54D7C570}" presName="textRect" presStyleLbl="revTx" presStyleIdx="0" presStyleCnt="3">
        <dgm:presLayoutVars>
          <dgm:chMax val="1"/>
          <dgm:chPref val="1"/>
        </dgm:presLayoutVars>
      </dgm:prSet>
      <dgm:spPr/>
    </dgm:pt>
    <dgm:pt modelId="{9BEED2A0-86D8-4960-AF57-1C20476E607B}" type="pres">
      <dgm:prSet presAssocID="{27DAEC8F-FB50-4F22-9862-EDB0855B0F36}" presName="sibTrans" presStyleCnt="0"/>
      <dgm:spPr/>
    </dgm:pt>
    <dgm:pt modelId="{6EEFE69B-398B-45B6-A19A-5A1884D08D00}" type="pres">
      <dgm:prSet presAssocID="{3813479E-1358-40DC-9124-021E884F1D79}" presName="compNode" presStyleCnt="0"/>
      <dgm:spPr/>
    </dgm:pt>
    <dgm:pt modelId="{F83A3204-F35C-40B6-B1FD-B2263CD2E921}" type="pres">
      <dgm:prSet presAssocID="{3813479E-1358-40DC-9124-021E884F1D7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B2A2D55-26DD-4FB6-AF52-CB9CA3BB4878}" type="pres">
      <dgm:prSet presAssocID="{3813479E-1358-40DC-9124-021E884F1D79}" presName="spaceRect" presStyleCnt="0"/>
      <dgm:spPr/>
    </dgm:pt>
    <dgm:pt modelId="{A0DEA7EA-7552-4792-BCE7-13F9D4D5216D}" type="pres">
      <dgm:prSet presAssocID="{3813479E-1358-40DC-9124-021E884F1D79}" presName="textRect" presStyleLbl="revTx" presStyleIdx="1" presStyleCnt="3">
        <dgm:presLayoutVars>
          <dgm:chMax val="1"/>
          <dgm:chPref val="1"/>
        </dgm:presLayoutVars>
      </dgm:prSet>
      <dgm:spPr/>
    </dgm:pt>
    <dgm:pt modelId="{6D1F006A-AB4F-4111-8F72-6BE6862149F9}" type="pres">
      <dgm:prSet presAssocID="{E81A30FF-980D-4D86-B7E3-3D69F9E92AA1}" presName="sibTrans" presStyleCnt="0"/>
      <dgm:spPr/>
    </dgm:pt>
    <dgm:pt modelId="{BC524CFE-77F1-4274-8094-D3E156965470}" type="pres">
      <dgm:prSet presAssocID="{CF389773-C19E-427F-B2FB-025A285B39A3}" presName="compNode" presStyleCnt="0"/>
      <dgm:spPr/>
    </dgm:pt>
    <dgm:pt modelId="{89A1CA50-4CBC-4C65-B4A8-71A11DDB6183}" type="pres">
      <dgm:prSet presAssocID="{CF389773-C19E-427F-B2FB-025A285B39A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8805D54-AEDA-44AE-A874-5E9DD65BEE35}" type="pres">
      <dgm:prSet presAssocID="{CF389773-C19E-427F-B2FB-025A285B39A3}" presName="spaceRect" presStyleCnt="0"/>
      <dgm:spPr/>
    </dgm:pt>
    <dgm:pt modelId="{EAC09FFC-5DB7-4CFD-9D08-DBF302EB2AE2}" type="pres">
      <dgm:prSet presAssocID="{CF389773-C19E-427F-B2FB-025A285B39A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A3B5703-11F8-4ED8-865E-62A537486FB7}" srcId="{6D57BB3B-02A6-486D-9100-E89EAF5262C2}" destId="{3813479E-1358-40DC-9124-021E884F1D79}" srcOrd="1" destOrd="0" parTransId="{56A6B6F0-A17D-45DF-B1E5-A6C791351158}" sibTransId="{E81A30FF-980D-4D86-B7E3-3D69F9E92AA1}"/>
    <dgm:cxn modelId="{33761B18-EB0F-4CCB-B396-DAE5768D023E}" srcId="{6D57BB3B-02A6-486D-9100-E89EAF5262C2}" destId="{79189DBE-03D5-482F-8C6E-61BC54D7C570}" srcOrd="0" destOrd="0" parTransId="{482C4681-441F-4E80-B295-437A7ECD976A}" sibTransId="{27DAEC8F-FB50-4F22-9862-EDB0855B0F36}"/>
    <dgm:cxn modelId="{55C15065-D28B-4B07-96A8-C1BE5A1E02E9}" type="presOf" srcId="{79189DBE-03D5-482F-8C6E-61BC54D7C570}" destId="{18E56B30-7412-40EC-95CF-5475E1EA63A3}" srcOrd="0" destOrd="0" presId="urn:microsoft.com/office/officeart/2018/2/layout/IconLabelList"/>
    <dgm:cxn modelId="{F6193968-1718-4411-B34D-D838173A2594}" type="presOf" srcId="{3813479E-1358-40DC-9124-021E884F1D79}" destId="{A0DEA7EA-7552-4792-BCE7-13F9D4D5216D}" srcOrd="0" destOrd="0" presId="urn:microsoft.com/office/officeart/2018/2/layout/IconLabelList"/>
    <dgm:cxn modelId="{9B441178-65F0-4C42-A72D-7575D6D04104}" srcId="{6D57BB3B-02A6-486D-9100-E89EAF5262C2}" destId="{CF389773-C19E-427F-B2FB-025A285B39A3}" srcOrd="2" destOrd="0" parTransId="{A4E4C7E4-6B78-41D0-ACF1-729413EC666B}" sibTransId="{3BAC7760-6A81-490C-8536-318B0821411C}"/>
    <dgm:cxn modelId="{020466E4-343F-4176-983E-56608C422BA2}" type="presOf" srcId="{CF389773-C19E-427F-B2FB-025A285B39A3}" destId="{EAC09FFC-5DB7-4CFD-9D08-DBF302EB2AE2}" srcOrd="0" destOrd="0" presId="urn:microsoft.com/office/officeart/2018/2/layout/IconLabelList"/>
    <dgm:cxn modelId="{28C246EB-E4D4-4B4D-932E-84113A87984E}" type="presOf" srcId="{6D57BB3B-02A6-486D-9100-E89EAF5262C2}" destId="{FE84DA34-14D7-4C6C-B834-C953FAF21AFF}" srcOrd="0" destOrd="0" presId="urn:microsoft.com/office/officeart/2018/2/layout/IconLabelList"/>
    <dgm:cxn modelId="{87E81324-789E-4A62-934B-352C5EC8F9A0}" type="presParOf" srcId="{FE84DA34-14D7-4C6C-B834-C953FAF21AFF}" destId="{C18631AB-0B13-4210-A342-1248F2A9495F}" srcOrd="0" destOrd="0" presId="urn:microsoft.com/office/officeart/2018/2/layout/IconLabelList"/>
    <dgm:cxn modelId="{330E83E1-1F77-4570-B4CD-4BF7227CDB45}" type="presParOf" srcId="{C18631AB-0B13-4210-A342-1248F2A9495F}" destId="{DD2DAAEC-31B9-41D5-A1F3-8D1442178D7C}" srcOrd="0" destOrd="0" presId="urn:microsoft.com/office/officeart/2018/2/layout/IconLabelList"/>
    <dgm:cxn modelId="{BB7D60D6-2015-468B-9DF5-E2754347BBD8}" type="presParOf" srcId="{C18631AB-0B13-4210-A342-1248F2A9495F}" destId="{2AD8A763-CFF2-4D6D-B77D-ABD55B536420}" srcOrd="1" destOrd="0" presId="urn:microsoft.com/office/officeart/2018/2/layout/IconLabelList"/>
    <dgm:cxn modelId="{EC5A2CDC-6FA6-42B3-BDEF-B1D67FB899D7}" type="presParOf" srcId="{C18631AB-0B13-4210-A342-1248F2A9495F}" destId="{18E56B30-7412-40EC-95CF-5475E1EA63A3}" srcOrd="2" destOrd="0" presId="urn:microsoft.com/office/officeart/2018/2/layout/IconLabelList"/>
    <dgm:cxn modelId="{97314B0F-9D86-4933-BD95-3A704F9F7335}" type="presParOf" srcId="{FE84DA34-14D7-4C6C-B834-C953FAF21AFF}" destId="{9BEED2A0-86D8-4960-AF57-1C20476E607B}" srcOrd="1" destOrd="0" presId="urn:microsoft.com/office/officeart/2018/2/layout/IconLabelList"/>
    <dgm:cxn modelId="{49590BB7-63B2-4A8C-BBA3-6CFE749FD04D}" type="presParOf" srcId="{FE84DA34-14D7-4C6C-B834-C953FAF21AFF}" destId="{6EEFE69B-398B-45B6-A19A-5A1884D08D00}" srcOrd="2" destOrd="0" presId="urn:microsoft.com/office/officeart/2018/2/layout/IconLabelList"/>
    <dgm:cxn modelId="{75FBFE12-385F-4D4A-AACB-11924F88685B}" type="presParOf" srcId="{6EEFE69B-398B-45B6-A19A-5A1884D08D00}" destId="{F83A3204-F35C-40B6-B1FD-B2263CD2E921}" srcOrd="0" destOrd="0" presId="urn:microsoft.com/office/officeart/2018/2/layout/IconLabelList"/>
    <dgm:cxn modelId="{45C83CE8-B9ED-4603-BB71-16F01BBA94F5}" type="presParOf" srcId="{6EEFE69B-398B-45B6-A19A-5A1884D08D00}" destId="{2B2A2D55-26DD-4FB6-AF52-CB9CA3BB4878}" srcOrd="1" destOrd="0" presId="urn:microsoft.com/office/officeart/2018/2/layout/IconLabelList"/>
    <dgm:cxn modelId="{3253A2B8-0225-443B-9175-889457603253}" type="presParOf" srcId="{6EEFE69B-398B-45B6-A19A-5A1884D08D00}" destId="{A0DEA7EA-7552-4792-BCE7-13F9D4D5216D}" srcOrd="2" destOrd="0" presId="urn:microsoft.com/office/officeart/2018/2/layout/IconLabelList"/>
    <dgm:cxn modelId="{CCEB1618-AC61-4755-958E-E2A4B6569077}" type="presParOf" srcId="{FE84DA34-14D7-4C6C-B834-C953FAF21AFF}" destId="{6D1F006A-AB4F-4111-8F72-6BE6862149F9}" srcOrd="3" destOrd="0" presId="urn:microsoft.com/office/officeart/2018/2/layout/IconLabelList"/>
    <dgm:cxn modelId="{CBEA94F9-F030-46AA-9CFD-F4E0B13DF6F6}" type="presParOf" srcId="{FE84DA34-14D7-4C6C-B834-C953FAF21AFF}" destId="{BC524CFE-77F1-4274-8094-D3E156965470}" srcOrd="4" destOrd="0" presId="urn:microsoft.com/office/officeart/2018/2/layout/IconLabelList"/>
    <dgm:cxn modelId="{6453CF11-4521-4F9A-B78D-75CBE04A4E15}" type="presParOf" srcId="{BC524CFE-77F1-4274-8094-D3E156965470}" destId="{89A1CA50-4CBC-4C65-B4A8-71A11DDB6183}" srcOrd="0" destOrd="0" presId="urn:microsoft.com/office/officeart/2018/2/layout/IconLabelList"/>
    <dgm:cxn modelId="{9573920C-3A97-4434-9FD6-711D956AE306}" type="presParOf" srcId="{BC524CFE-77F1-4274-8094-D3E156965470}" destId="{98805D54-AEDA-44AE-A874-5E9DD65BEE35}" srcOrd="1" destOrd="0" presId="urn:microsoft.com/office/officeart/2018/2/layout/IconLabelList"/>
    <dgm:cxn modelId="{61DCAD64-FF89-4479-9778-212661A7B7C9}" type="presParOf" srcId="{BC524CFE-77F1-4274-8094-D3E156965470}" destId="{EAC09FFC-5DB7-4CFD-9D08-DBF302EB2AE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2C7CAFA-228F-4C3F-8117-E5449FDE63A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4E16490-AE45-4EDA-B264-1168ED9FD3AB}">
      <dgm:prSet/>
      <dgm:spPr/>
      <dgm:t>
        <a:bodyPr/>
        <a:lstStyle/>
        <a:p>
          <a:r>
            <a:rPr lang="en-US"/>
            <a:t>Biomedical: focuses on physical illness and treatment only.</a:t>
          </a:r>
        </a:p>
      </dgm:t>
    </dgm:pt>
    <dgm:pt modelId="{117A15D9-8B77-4EF4-965D-77C3AC05F7D6}" type="parTrans" cxnId="{F8BCBBA6-7115-4151-9197-78D1AB1C9220}">
      <dgm:prSet/>
      <dgm:spPr/>
      <dgm:t>
        <a:bodyPr/>
        <a:lstStyle/>
        <a:p>
          <a:endParaRPr lang="en-US"/>
        </a:p>
      </dgm:t>
    </dgm:pt>
    <dgm:pt modelId="{1D2DB9DD-9BD9-45DA-B4B2-14E54287DCEC}" type="sibTrans" cxnId="{F8BCBBA6-7115-4151-9197-78D1AB1C9220}">
      <dgm:prSet/>
      <dgm:spPr/>
      <dgm:t>
        <a:bodyPr/>
        <a:lstStyle/>
        <a:p>
          <a:endParaRPr lang="en-US"/>
        </a:p>
      </dgm:t>
    </dgm:pt>
    <dgm:pt modelId="{71980574-54D9-4880-A2C2-485242F9673A}">
      <dgm:prSet/>
      <dgm:spPr/>
      <dgm:t>
        <a:bodyPr/>
        <a:lstStyle/>
        <a:p>
          <a:r>
            <a:rPr lang="en-US"/>
            <a:t>Biopsychosocial (Engel, 1977): adds psychological and social aspects.</a:t>
          </a:r>
        </a:p>
      </dgm:t>
    </dgm:pt>
    <dgm:pt modelId="{E68E4702-5B0C-4608-A656-2F02DF7731ED}" type="parTrans" cxnId="{9AB5F78B-73DC-4622-A846-8C5CFB77FD4F}">
      <dgm:prSet/>
      <dgm:spPr/>
      <dgm:t>
        <a:bodyPr/>
        <a:lstStyle/>
        <a:p>
          <a:endParaRPr lang="en-US"/>
        </a:p>
      </dgm:t>
    </dgm:pt>
    <dgm:pt modelId="{697AF37E-7453-43E3-9F98-9A379D7D94F6}" type="sibTrans" cxnId="{9AB5F78B-73DC-4622-A846-8C5CFB77FD4F}">
      <dgm:prSet/>
      <dgm:spPr/>
      <dgm:t>
        <a:bodyPr/>
        <a:lstStyle/>
        <a:p>
          <a:endParaRPr lang="en-US"/>
        </a:p>
      </dgm:t>
    </dgm:pt>
    <dgm:pt modelId="{32A0BAF4-CE21-4755-9CAC-C909BFC142B8}">
      <dgm:prSet/>
      <dgm:spPr/>
      <dgm:t>
        <a:bodyPr/>
        <a:lstStyle/>
        <a:p>
          <a:r>
            <a:rPr lang="en-US"/>
            <a:t>Salutogenic (Antonovsky, 1979): focuses on resources that maintain health.</a:t>
          </a:r>
        </a:p>
      </dgm:t>
    </dgm:pt>
    <dgm:pt modelId="{911241E3-0C11-4F96-A65F-7226C1A6EE77}" type="parTrans" cxnId="{FC355B8D-590D-44FF-A1EB-B5A171C195CB}">
      <dgm:prSet/>
      <dgm:spPr/>
      <dgm:t>
        <a:bodyPr/>
        <a:lstStyle/>
        <a:p>
          <a:endParaRPr lang="en-US"/>
        </a:p>
      </dgm:t>
    </dgm:pt>
    <dgm:pt modelId="{007368B5-24D6-4D48-A0B9-5E11B6C6DADD}" type="sibTrans" cxnId="{FC355B8D-590D-44FF-A1EB-B5A171C195CB}">
      <dgm:prSet/>
      <dgm:spPr/>
      <dgm:t>
        <a:bodyPr/>
        <a:lstStyle/>
        <a:p>
          <a:endParaRPr lang="en-US"/>
        </a:p>
      </dgm:t>
    </dgm:pt>
    <dgm:pt modelId="{BC74E744-10EC-4E4F-A049-610229D80F43}" type="pres">
      <dgm:prSet presAssocID="{D2C7CAFA-228F-4C3F-8117-E5449FDE63A3}" presName="root" presStyleCnt="0">
        <dgm:presLayoutVars>
          <dgm:dir/>
          <dgm:resizeHandles val="exact"/>
        </dgm:presLayoutVars>
      </dgm:prSet>
      <dgm:spPr/>
    </dgm:pt>
    <dgm:pt modelId="{72A642E1-BAD6-445E-ABDB-FE02661DEA4C}" type="pres">
      <dgm:prSet presAssocID="{D4E16490-AE45-4EDA-B264-1168ED9FD3AB}" presName="compNode" presStyleCnt="0"/>
      <dgm:spPr/>
    </dgm:pt>
    <dgm:pt modelId="{DFC53760-CC03-42F5-AA94-8A0057E8B350}" type="pres">
      <dgm:prSet presAssocID="{D4E16490-AE45-4EDA-B264-1168ED9FD3AB}" presName="bgRect" presStyleLbl="bgShp" presStyleIdx="0" presStyleCnt="3"/>
      <dgm:spPr/>
    </dgm:pt>
    <dgm:pt modelId="{C02F8AC7-60F9-4DE6-B505-BA6FCF7EE611}" type="pres">
      <dgm:prSet presAssocID="{D4E16490-AE45-4EDA-B264-1168ED9FD3A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144A53C-B39F-4FDF-AE2E-29A896C4B5D9}" type="pres">
      <dgm:prSet presAssocID="{D4E16490-AE45-4EDA-B264-1168ED9FD3AB}" presName="spaceRect" presStyleCnt="0"/>
      <dgm:spPr/>
    </dgm:pt>
    <dgm:pt modelId="{DA215B53-5D9D-40DF-BD32-98F8DD5E197A}" type="pres">
      <dgm:prSet presAssocID="{D4E16490-AE45-4EDA-B264-1168ED9FD3AB}" presName="parTx" presStyleLbl="revTx" presStyleIdx="0" presStyleCnt="3">
        <dgm:presLayoutVars>
          <dgm:chMax val="0"/>
          <dgm:chPref val="0"/>
        </dgm:presLayoutVars>
      </dgm:prSet>
      <dgm:spPr/>
    </dgm:pt>
    <dgm:pt modelId="{DF45BF07-04F5-4884-A22D-2E8C47E3FE2A}" type="pres">
      <dgm:prSet presAssocID="{1D2DB9DD-9BD9-45DA-B4B2-14E54287DCEC}" presName="sibTrans" presStyleCnt="0"/>
      <dgm:spPr/>
    </dgm:pt>
    <dgm:pt modelId="{566FD89B-6DD3-4CF1-8939-ECAE03C2D454}" type="pres">
      <dgm:prSet presAssocID="{71980574-54D9-4880-A2C2-485242F9673A}" presName="compNode" presStyleCnt="0"/>
      <dgm:spPr/>
    </dgm:pt>
    <dgm:pt modelId="{5E99F417-D6B0-4B87-B4F5-C114ECEBDF1B}" type="pres">
      <dgm:prSet presAssocID="{71980574-54D9-4880-A2C2-485242F9673A}" presName="bgRect" presStyleLbl="bgShp" presStyleIdx="1" presStyleCnt="3"/>
      <dgm:spPr/>
    </dgm:pt>
    <dgm:pt modelId="{86D17CBC-C974-4E24-B9C9-2CC14A3A7F6B}" type="pres">
      <dgm:prSet presAssocID="{71980574-54D9-4880-A2C2-485242F9673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3BAC23E-BBD0-4C2D-92E3-EBBE3F1F510A}" type="pres">
      <dgm:prSet presAssocID="{71980574-54D9-4880-A2C2-485242F9673A}" presName="spaceRect" presStyleCnt="0"/>
      <dgm:spPr/>
    </dgm:pt>
    <dgm:pt modelId="{D2772B83-2BCC-4148-9A46-DEC84A099617}" type="pres">
      <dgm:prSet presAssocID="{71980574-54D9-4880-A2C2-485242F9673A}" presName="parTx" presStyleLbl="revTx" presStyleIdx="1" presStyleCnt="3">
        <dgm:presLayoutVars>
          <dgm:chMax val="0"/>
          <dgm:chPref val="0"/>
        </dgm:presLayoutVars>
      </dgm:prSet>
      <dgm:spPr/>
    </dgm:pt>
    <dgm:pt modelId="{C874179D-9E91-4F01-8925-095AF7E65CC9}" type="pres">
      <dgm:prSet presAssocID="{697AF37E-7453-43E3-9F98-9A379D7D94F6}" presName="sibTrans" presStyleCnt="0"/>
      <dgm:spPr/>
    </dgm:pt>
    <dgm:pt modelId="{80F0F6EB-1388-47EB-89C5-95B80A89FA7E}" type="pres">
      <dgm:prSet presAssocID="{32A0BAF4-CE21-4755-9CAC-C909BFC142B8}" presName="compNode" presStyleCnt="0"/>
      <dgm:spPr/>
    </dgm:pt>
    <dgm:pt modelId="{02B4C9D3-49FE-496C-AE31-7181F9985EEB}" type="pres">
      <dgm:prSet presAssocID="{32A0BAF4-CE21-4755-9CAC-C909BFC142B8}" presName="bgRect" presStyleLbl="bgShp" presStyleIdx="2" presStyleCnt="3"/>
      <dgm:spPr/>
    </dgm:pt>
    <dgm:pt modelId="{CF0D8BA7-B18F-421F-AE02-19CCCF9CA398}" type="pres">
      <dgm:prSet presAssocID="{32A0BAF4-CE21-4755-9CAC-C909BFC142B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B37291C7-8DF8-4F96-8F79-88F1C955B1CF}" type="pres">
      <dgm:prSet presAssocID="{32A0BAF4-CE21-4755-9CAC-C909BFC142B8}" presName="spaceRect" presStyleCnt="0"/>
      <dgm:spPr/>
    </dgm:pt>
    <dgm:pt modelId="{2E6117A3-7C40-4CB3-B874-11B564D2F95C}" type="pres">
      <dgm:prSet presAssocID="{32A0BAF4-CE21-4755-9CAC-C909BFC142B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8F7D21D-0936-49C9-99BB-0C52A541AA7E}" type="presOf" srcId="{D4E16490-AE45-4EDA-B264-1168ED9FD3AB}" destId="{DA215B53-5D9D-40DF-BD32-98F8DD5E197A}" srcOrd="0" destOrd="0" presId="urn:microsoft.com/office/officeart/2018/2/layout/IconVerticalSolidList"/>
    <dgm:cxn modelId="{A5A3D731-7AEF-4132-B578-74449698DA9A}" type="presOf" srcId="{71980574-54D9-4880-A2C2-485242F9673A}" destId="{D2772B83-2BCC-4148-9A46-DEC84A099617}" srcOrd="0" destOrd="0" presId="urn:microsoft.com/office/officeart/2018/2/layout/IconVerticalSolidList"/>
    <dgm:cxn modelId="{9AB5F78B-73DC-4622-A846-8C5CFB77FD4F}" srcId="{D2C7CAFA-228F-4C3F-8117-E5449FDE63A3}" destId="{71980574-54D9-4880-A2C2-485242F9673A}" srcOrd="1" destOrd="0" parTransId="{E68E4702-5B0C-4608-A656-2F02DF7731ED}" sibTransId="{697AF37E-7453-43E3-9F98-9A379D7D94F6}"/>
    <dgm:cxn modelId="{FC355B8D-590D-44FF-A1EB-B5A171C195CB}" srcId="{D2C7CAFA-228F-4C3F-8117-E5449FDE63A3}" destId="{32A0BAF4-CE21-4755-9CAC-C909BFC142B8}" srcOrd="2" destOrd="0" parTransId="{911241E3-0C11-4F96-A65F-7226C1A6EE77}" sibTransId="{007368B5-24D6-4D48-A0B9-5E11B6C6DADD}"/>
    <dgm:cxn modelId="{F8BCBBA6-7115-4151-9197-78D1AB1C9220}" srcId="{D2C7CAFA-228F-4C3F-8117-E5449FDE63A3}" destId="{D4E16490-AE45-4EDA-B264-1168ED9FD3AB}" srcOrd="0" destOrd="0" parTransId="{117A15D9-8B77-4EF4-965D-77C3AC05F7D6}" sibTransId="{1D2DB9DD-9BD9-45DA-B4B2-14E54287DCEC}"/>
    <dgm:cxn modelId="{0DDD33B6-2D2C-4704-AE38-750674BC13EA}" type="presOf" srcId="{D2C7CAFA-228F-4C3F-8117-E5449FDE63A3}" destId="{BC74E744-10EC-4E4F-A049-610229D80F43}" srcOrd="0" destOrd="0" presId="urn:microsoft.com/office/officeart/2018/2/layout/IconVerticalSolidList"/>
    <dgm:cxn modelId="{361BE1D8-DEEF-42BA-8464-02326EA8CC9A}" type="presOf" srcId="{32A0BAF4-CE21-4755-9CAC-C909BFC142B8}" destId="{2E6117A3-7C40-4CB3-B874-11B564D2F95C}" srcOrd="0" destOrd="0" presId="urn:microsoft.com/office/officeart/2018/2/layout/IconVerticalSolidList"/>
    <dgm:cxn modelId="{9CE35962-FD14-4392-991A-5F76034DCECD}" type="presParOf" srcId="{BC74E744-10EC-4E4F-A049-610229D80F43}" destId="{72A642E1-BAD6-445E-ABDB-FE02661DEA4C}" srcOrd="0" destOrd="0" presId="urn:microsoft.com/office/officeart/2018/2/layout/IconVerticalSolidList"/>
    <dgm:cxn modelId="{5BD566C3-0163-4C80-9BF2-80A328D2F424}" type="presParOf" srcId="{72A642E1-BAD6-445E-ABDB-FE02661DEA4C}" destId="{DFC53760-CC03-42F5-AA94-8A0057E8B350}" srcOrd="0" destOrd="0" presId="urn:microsoft.com/office/officeart/2018/2/layout/IconVerticalSolidList"/>
    <dgm:cxn modelId="{637F8B84-F650-40E6-9B32-1A1AA13C8B6E}" type="presParOf" srcId="{72A642E1-BAD6-445E-ABDB-FE02661DEA4C}" destId="{C02F8AC7-60F9-4DE6-B505-BA6FCF7EE611}" srcOrd="1" destOrd="0" presId="urn:microsoft.com/office/officeart/2018/2/layout/IconVerticalSolidList"/>
    <dgm:cxn modelId="{639CF907-1C60-4CD3-A011-BEE7058087F8}" type="presParOf" srcId="{72A642E1-BAD6-445E-ABDB-FE02661DEA4C}" destId="{C144A53C-B39F-4FDF-AE2E-29A896C4B5D9}" srcOrd="2" destOrd="0" presId="urn:microsoft.com/office/officeart/2018/2/layout/IconVerticalSolidList"/>
    <dgm:cxn modelId="{AF512648-09BE-4D29-B0BB-5FF9BD14F20C}" type="presParOf" srcId="{72A642E1-BAD6-445E-ABDB-FE02661DEA4C}" destId="{DA215B53-5D9D-40DF-BD32-98F8DD5E197A}" srcOrd="3" destOrd="0" presId="urn:microsoft.com/office/officeart/2018/2/layout/IconVerticalSolidList"/>
    <dgm:cxn modelId="{EF385C8E-F576-4E67-942E-CD0D7E1F0B95}" type="presParOf" srcId="{BC74E744-10EC-4E4F-A049-610229D80F43}" destId="{DF45BF07-04F5-4884-A22D-2E8C47E3FE2A}" srcOrd="1" destOrd="0" presId="urn:microsoft.com/office/officeart/2018/2/layout/IconVerticalSolidList"/>
    <dgm:cxn modelId="{DD179469-99D5-4C2D-8C0D-2ED3F8F059EC}" type="presParOf" srcId="{BC74E744-10EC-4E4F-A049-610229D80F43}" destId="{566FD89B-6DD3-4CF1-8939-ECAE03C2D454}" srcOrd="2" destOrd="0" presId="urn:microsoft.com/office/officeart/2018/2/layout/IconVerticalSolidList"/>
    <dgm:cxn modelId="{1B2F7549-BA07-43BF-8A4E-872CB5394B8B}" type="presParOf" srcId="{566FD89B-6DD3-4CF1-8939-ECAE03C2D454}" destId="{5E99F417-D6B0-4B87-B4F5-C114ECEBDF1B}" srcOrd="0" destOrd="0" presId="urn:microsoft.com/office/officeart/2018/2/layout/IconVerticalSolidList"/>
    <dgm:cxn modelId="{ADEEAF12-1A4C-4026-BE2A-BDDA554D29C2}" type="presParOf" srcId="{566FD89B-6DD3-4CF1-8939-ECAE03C2D454}" destId="{86D17CBC-C974-4E24-B9C9-2CC14A3A7F6B}" srcOrd="1" destOrd="0" presId="urn:microsoft.com/office/officeart/2018/2/layout/IconVerticalSolidList"/>
    <dgm:cxn modelId="{3A19DB5B-BA3A-4D9A-ADD0-F08E85326B33}" type="presParOf" srcId="{566FD89B-6DD3-4CF1-8939-ECAE03C2D454}" destId="{53BAC23E-BBD0-4C2D-92E3-EBBE3F1F510A}" srcOrd="2" destOrd="0" presId="urn:microsoft.com/office/officeart/2018/2/layout/IconVerticalSolidList"/>
    <dgm:cxn modelId="{AC25B725-8E71-4F44-B1F4-65001D0E61F2}" type="presParOf" srcId="{566FD89B-6DD3-4CF1-8939-ECAE03C2D454}" destId="{D2772B83-2BCC-4148-9A46-DEC84A099617}" srcOrd="3" destOrd="0" presId="urn:microsoft.com/office/officeart/2018/2/layout/IconVerticalSolidList"/>
    <dgm:cxn modelId="{6BD4038F-9F41-4462-B289-46BA72DD0368}" type="presParOf" srcId="{BC74E744-10EC-4E4F-A049-610229D80F43}" destId="{C874179D-9E91-4F01-8925-095AF7E65CC9}" srcOrd="3" destOrd="0" presId="urn:microsoft.com/office/officeart/2018/2/layout/IconVerticalSolidList"/>
    <dgm:cxn modelId="{C38A232E-8671-4D34-A531-98DF2B60B20A}" type="presParOf" srcId="{BC74E744-10EC-4E4F-A049-610229D80F43}" destId="{80F0F6EB-1388-47EB-89C5-95B80A89FA7E}" srcOrd="4" destOrd="0" presId="urn:microsoft.com/office/officeart/2018/2/layout/IconVerticalSolidList"/>
    <dgm:cxn modelId="{60B5BDC0-D99A-49E1-BBC1-622052606DFB}" type="presParOf" srcId="{80F0F6EB-1388-47EB-89C5-95B80A89FA7E}" destId="{02B4C9D3-49FE-496C-AE31-7181F9985EEB}" srcOrd="0" destOrd="0" presId="urn:microsoft.com/office/officeart/2018/2/layout/IconVerticalSolidList"/>
    <dgm:cxn modelId="{A23422C0-A604-42FE-81D8-ED498A08DF64}" type="presParOf" srcId="{80F0F6EB-1388-47EB-89C5-95B80A89FA7E}" destId="{CF0D8BA7-B18F-421F-AE02-19CCCF9CA398}" srcOrd="1" destOrd="0" presId="urn:microsoft.com/office/officeart/2018/2/layout/IconVerticalSolidList"/>
    <dgm:cxn modelId="{6960B21A-1728-43E6-B2B2-8291212C909E}" type="presParOf" srcId="{80F0F6EB-1388-47EB-89C5-95B80A89FA7E}" destId="{B37291C7-8DF8-4F96-8F79-88F1C955B1CF}" srcOrd="2" destOrd="0" presId="urn:microsoft.com/office/officeart/2018/2/layout/IconVerticalSolidList"/>
    <dgm:cxn modelId="{900671E1-A0DC-4CFB-A27C-2FCD6EAC533C}" type="presParOf" srcId="{80F0F6EB-1388-47EB-89C5-95B80A89FA7E}" destId="{2E6117A3-7C40-4CB3-B874-11B564D2F9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F443B03-D3F7-4C7B-9F16-F7C5E17953A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62C725D-6B25-41A9-BDD1-B56A42368CE0}">
      <dgm:prSet/>
      <dgm:spPr/>
      <dgm:t>
        <a:bodyPr/>
        <a:lstStyle/>
        <a:p>
          <a:r>
            <a:rPr lang="en-GB"/>
            <a:t>Ecological Model (Bronfenbrenner, 1979): individuals are influenced by environment and policy.</a:t>
          </a:r>
          <a:endParaRPr lang="en-US"/>
        </a:p>
      </dgm:t>
    </dgm:pt>
    <dgm:pt modelId="{5A3F8301-1BE8-4F69-AF6D-7294AF2E0076}" type="parTrans" cxnId="{2AAA1380-8452-4E83-9D58-661A660CB8E9}">
      <dgm:prSet/>
      <dgm:spPr/>
      <dgm:t>
        <a:bodyPr/>
        <a:lstStyle/>
        <a:p>
          <a:endParaRPr lang="en-US"/>
        </a:p>
      </dgm:t>
    </dgm:pt>
    <dgm:pt modelId="{9C82946E-5464-48C2-9191-AA46250ADEDB}" type="sibTrans" cxnId="{2AAA1380-8452-4E83-9D58-661A660CB8E9}">
      <dgm:prSet/>
      <dgm:spPr/>
      <dgm:t>
        <a:bodyPr/>
        <a:lstStyle/>
        <a:p>
          <a:endParaRPr lang="en-US"/>
        </a:p>
      </dgm:t>
    </dgm:pt>
    <dgm:pt modelId="{4839813D-B096-4904-8813-DCF50B442BA2}">
      <dgm:prSet/>
      <dgm:spPr/>
      <dgm:t>
        <a:bodyPr/>
        <a:lstStyle/>
        <a:p>
          <a:r>
            <a:rPr lang="en-GB"/>
            <a:t>Holistic Model: integrates physical, mental, social, and spiritual wellbeing.</a:t>
          </a:r>
          <a:endParaRPr lang="en-US"/>
        </a:p>
      </dgm:t>
    </dgm:pt>
    <dgm:pt modelId="{2BDE27C8-B6A5-4AE5-B028-FB1F58108648}" type="parTrans" cxnId="{53A51E0A-A840-4431-A3FC-C77345166192}">
      <dgm:prSet/>
      <dgm:spPr/>
      <dgm:t>
        <a:bodyPr/>
        <a:lstStyle/>
        <a:p>
          <a:endParaRPr lang="en-US"/>
        </a:p>
      </dgm:t>
    </dgm:pt>
    <dgm:pt modelId="{7D4B2E61-CD71-4848-89A0-764DD3745476}" type="sibTrans" cxnId="{53A51E0A-A840-4431-A3FC-C77345166192}">
      <dgm:prSet/>
      <dgm:spPr/>
      <dgm:t>
        <a:bodyPr/>
        <a:lstStyle/>
        <a:p>
          <a:endParaRPr lang="en-US"/>
        </a:p>
      </dgm:t>
    </dgm:pt>
    <dgm:pt modelId="{4AEA5EF3-4B5E-4EA4-AC5A-0B6DC274E8D1}">
      <dgm:prSet/>
      <dgm:spPr/>
      <dgm:t>
        <a:bodyPr/>
        <a:lstStyle/>
        <a:p>
          <a:r>
            <a:rPr lang="en-GB"/>
            <a:t>Supports sustainability through person-centred, community-based approaches.</a:t>
          </a:r>
          <a:endParaRPr lang="en-US"/>
        </a:p>
      </dgm:t>
    </dgm:pt>
    <dgm:pt modelId="{958181B4-3D79-48B8-9070-AC3664A1CDF0}" type="parTrans" cxnId="{1C7FA55B-3F09-4DCB-9754-88225E7033AA}">
      <dgm:prSet/>
      <dgm:spPr/>
      <dgm:t>
        <a:bodyPr/>
        <a:lstStyle/>
        <a:p>
          <a:endParaRPr lang="en-US"/>
        </a:p>
      </dgm:t>
    </dgm:pt>
    <dgm:pt modelId="{4D50D03C-C588-4138-BA4E-C367CF95B35D}" type="sibTrans" cxnId="{1C7FA55B-3F09-4DCB-9754-88225E7033AA}">
      <dgm:prSet/>
      <dgm:spPr/>
      <dgm:t>
        <a:bodyPr/>
        <a:lstStyle/>
        <a:p>
          <a:endParaRPr lang="en-US"/>
        </a:p>
      </dgm:t>
    </dgm:pt>
    <dgm:pt modelId="{2426967C-0C2D-41F6-9764-43E96B26A078}" type="pres">
      <dgm:prSet presAssocID="{AF443B03-D3F7-4C7B-9F16-F7C5E17953AE}" presName="linear" presStyleCnt="0">
        <dgm:presLayoutVars>
          <dgm:animLvl val="lvl"/>
          <dgm:resizeHandles val="exact"/>
        </dgm:presLayoutVars>
      </dgm:prSet>
      <dgm:spPr/>
    </dgm:pt>
    <dgm:pt modelId="{306C5A5B-0871-4222-82BD-0CA636B35C49}" type="pres">
      <dgm:prSet presAssocID="{862C725D-6B25-41A9-BDD1-B56A42368CE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4763FF8-EFC6-4DB1-A40E-6ADB09186BCF}" type="pres">
      <dgm:prSet presAssocID="{9C82946E-5464-48C2-9191-AA46250ADEDB}" presName="spacer" presStyleCnt="0"/>
      <dgm:spPr/>
    </dgm:pt>
    <dgm:pt modelId="{8896B6E7-FB3C-47FA-BA98-BCDA5529C3D3}" type="pres">
      <dgm:prSet presAssocID="{4839813D-B096-4904-8813-DCF50B442BA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6633604-7F62-4FBC-98B7-7E4FFD9D03E9}" type="pres">
      <dgm:prSet presAssocID="{7D4B2E61-CD71-4848-89A0-764DD3745476}" presName="spacer" presStyleCnt="0"/>
      <dgm:spPr/>
    </dgm:pt>
    <dgm:pt modelId="{C2D8A27C-F5C1-4AC2-B0FE-F42529D9173E}" type="pres">
      <dgm:prSet presAssocID="{4AEA5EF3-4B5E-4EA4-AC5A-0B6DC274E8D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3A51E0A-A840-4431-A3FC-C77345166192}" srcId="{AF443B03-D3F7-4C7B-9F16-F7C5E17953AE}" destId="{4839813D-B096-4904-8813-DCF50B442BA2}" srcOrd="1" destOrd="0" parTransId="{2BDE27C8-B6A5-4AE5-B028-FB1F58108648}" sibTransId="{7D4B2E61-CD71-4848-89A0-764DD3745476}"/>
    <dgm:cxn modelId="{97D4F117-68E0-46EE-BA4C-B9B2C7A8F051}" type="presOf" srcId="{4839813D-B096-4904-8813-DCF50B442BA2}" destId="{8896B6E7-FB3C-47FA-BA98-BCDA5529C3D3}" srcOrd="0" destOrd="0" presId="urn:microsoft.com/office/officeart/2005/8/layout/vList2"/>
    <dgm:cxn modelId="{1C7FA55B-3F09-4DCB-9754-88225E7033AA}" srcId="{AF443B03-D3F7-4C7B-9F16-F7C5E17953AE}" destId="{4AEA5EF3-4B5E-4EA4-AC5A-0B6DC274E8D1}" srcOrd="2" destOrd="0" parTransId="{958181B4-3D79-48B8-9070-AC3664A1CDF0}" sibTransId="{4D50D03C-C588-4138-BA4E-C367CF95B35D}"/>
    <dgm:cxn modelId="{2AAA1380-8452-4E83-9D58-661A660CB8E9}" srcId="{AF443B03-D3F7-4C7B-9F16-F7C5E17953AE}" destId="{862C725D-6B25-41A9-BDD1-B56A42368CE0}" srcOrd="0" destOrd="0" parTransId="{5A3F8301-1BE8-4F69-AF6D-7294AF2E0076}" sibTransId="{9C82946E-5464-48C2-9191-AA46250ADEDB}"/>
    <dgm:cxn modelId="{88A8D99A-277A-4649-8394-114304454D05}" type="presOf" srcId="{862C725D-6B25-41A9-BDD1-B56A42368CE0}" destId="{306C5A5B-0871-4222-82BD-0CA636B35C49}" srcOrd="0" destOrd="0" presId="urn:microsoft.com/office/officeart/2005/8/layout/vList2"/>
    <dgm:cxn modelId="{9FC489D1-5079-44BD-9BE0-F45E43FA454C}" type="presOf" srcId="{AF443B03-D3F7-4C7B-9F16-F7C5E17953AE}" destId="{2426967C-0C2D-41F6-9764-43E96B26A078}" srcOrd="0" destOrd="0" presId="urn:microsoft.com/office/officeart/2005/8/layout/vList2"/>
    <dgm:cxn modelId="{60A47FEE-9E94-4463-95C6-009F621B8FBE}" type="presOf" srcId="{4AEA5EF3-4B5E-4EA4-AC5A-0B6DC274E8D1}" destId="{C2D8A27C-F5C1-4AC2-B0FE-F42529D9173E}" srcOrd="0" destOrd="0" presId="urn:microsoft.com/office/officeart/2005/8/layout/vList2"/>
    <dgm:cxn modelId="{E808FAF4-0FA5-4584-9EEB-656E10C1B77A}" type="presParOf" srcId="{2426967C-0C2D-41F6-9764-43E96B26A078}" destId="{306C5A5B-0871-4222-82BD-0CA636B35C49}" srcOrd="0" destOrd="0" presId="urn:microsoft.com/office/officeart/2005/8/layout/vList2"/>
    <dgm:cxn modelId="{BCA313D0-B2D3-4906-BF45-211B106204EC}" type="presParOf" srcId="{2426967C-0C2D-41F6-9764-43E96B26A078}" destId="{14763FF8-EFC6-4DB1-A40E-6ADB09186BCF}" srcOrd="1" destOrd="0" presId="urn:microsoft.com/office/officeart/2005/8/layout/vList2"/>
    <dgm:cxn modelId="{99898E8D-6A4A-4673-AAE9-16B3C16D55F4}" type="presParOf" srcId="{2426967C-0C2D-41F6-9764-43E96B26A078}" destId="{8896B6E7-FB3C-47FA-BA98-BCDA5529C3D3}" srcOrd="2" destOrd="0" presId="urn:microsoft.com/office/officeart/2005/8/layout/vList2"/>
    <dgm:cxn modelId="{A22E024C-EC3B-4782-AC0F-A125A623F474}" type="presParOf" srcId="{2426967C-0C2D-41F6-9764-43E96B26A078}" destId="{76633604-7F62-4FBC-98B7-7E4FFD9D03E9}" srcOrd="3" destOrd="0" presId="urn:microsoft.com/office/officeart/2005/8/layout/vList2"/>
    <dgm:cxn modelId="{B889EE3F-9CA2-4F4C-9288-D3E8D2EE95CC}" type="presParOf" srcId="{2426967C-0C2D-41F6-9764-43E96B26A078}" destId="{C2D8A27C-F5C1-4AC2-B0FE-F42529D917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B3A7F7F-3848-48B4-ACB7-83B8321AF69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F172774-A3D1-4B31-AB13-70ED865C95A6}">
      <dgm:prSet/>
      <dgm:spPr/>
      <dgm:t>
        <a:bodyPr/>
        <a:lstStyle/>
        <a:p>
          <a:r>
            <a:rPr lang="en-US"/>
            <a:t>Black Report (1980): first UK study showing deep health inequalities.</a:t>
          </a:r>
        </a:p>
      </dgm:t>
    </dgm:pt>
    <dgm:pt modelId="{7D8C630C-355A-4D5B-AECE-56F2035D535F}" type="parTrans" cxnId="{CF1ED342-38BB-474C-A13E-BB1F238EAD48}">
      <dgm:prSet/>
      <dgm:spPr/>
      <dgm:t>
        <a:bodyPr/>
        <a:lstStyle/>
        <a:p>
          <a:endParaRPr lang="en-US"/>
        </a:p>
      </dgm:t>
    </dgm:pt>
    <dgm:pt modelId="{9486486F-AFEB-484F-8E0E-F88E0C711F51}" type="sibTrans" cxnId="{CF1ED342-38BB-474C-A13E-BB1F238EAD48}">
      <dgm:prSet/>
      <dgm:spPr/>
      <dgm:t>
        <a:bodyPr/>
        <a:lstStyle/>
        <a:p>
          <a:endParaRPr lang="en-US"/>
        </a:p>
      </dgm:t>
    </dgm:pt>
    <dgm:pt modelId="{779B44A2-1F23-463B-8E06-6A2F174F572C}">
      <dgm:prSet/>
      <dgm:spPr/>
      <dgm:t>
        <a:bodyPr/>
        <a:lstStyle/>
        <a:p>
          <a:r>
            <a:rPr lang="en-US"/>
            <a:t>Acheson Report (1998): targeted child health and social inequality improvements.</a:t>
          </a:r>
        </a:p>
      </dgm:t>
    </dgm:pt>
    <dgm:pt modelId="{070B1E87-2C2E-49AF-A8F6-1D48B9880366}" type="parTrans" cxnId="{02BFEB43-C726-42A6-8446-75368C88E234}">
      <dgm:prSet/>
      <dgm:spPr/>
      <dgm:t>
        <a:bodyPr/>
        <a:lstStyle/>
        <a:p>
          <a:endParaRPr lang="en-US"/>
        </a:p>
      </dgm:t>
    </dgm:pt>
    <dgm:pt modelId="{50A01955-9972-4B18-B195-467A12BA8047}" type="sibTrans" cxnId="{02BFEB43-C726-42A6-8446-75368C88E234}">
      <dgm:prSet/>
      <dgm:spPr/>
      <dgm:t>
        <a:bodyPr/>
        <a:lstStyle/>
        <a:p>
          <a:endParaRPr lang="en-US"/>
        </a:p>
      </dgm:t>
    </dgm:pt>
    <dgm:pt modelId="{C4DC6F4D-53F0-4775-9941-CEAF1ABED5CE}">
      <dgm:prSet/>
      <dgm:spPr/>
      <dgm:t>
        <a:bodyPr/>
        <a:lstStyle/>
        <a:p>
          <a:r>
            <a:rPr lang="en-US"/>
            <a:t>Marmot Review (2010, 2020): showed persistent gaps in life expectancy by income.</a:t>
          </a:r>
        </a:p>
      </dgm:t>
    </dgm:pt>
    <dgm:pt modelId="{0CDE147B-6BBB-43BC-A8EE-9C1F9581B711}" type="parTrans" cxnId="{73D44BB5-7B01-40A3-AAB7-30DA6455C683}">
      <dgm:prSet/>
      <dgm:spPr/>
      <dgm:t>
        <a:bodyPr/>
        <a:lstStyle/>
        <a:p>
          <a:endParaRPr lang="en-US"/>
        </a:p>
      </dgm:t>
    </dgm:pt>
    <dgm:pt modelId="{5FA9D77B-165F-4A11-A5B5-E7A7918CF610}" type="sibTrans" cxnId="{73D44BB5-7B01-40A3-AAB7-30DA6455C683}">
      <dgm:prSet/>
      <dgm:spPr/>
      <dgm:t>
        <a:bodyPr/>
        <a:lstStyle/>
        <a:p>
          <a:endParaRPr lang="en-US"/>
        </a:p>
      </dgm:t>
    </dgm:pt>
    <dgm:pt modelId="{4FDE76AC-352C-4ED5-BAE8-B57FF44CD9F4}" type="pres">
      <dgm:prSet presAssocID="{3B3A7F7F-3848-48B4-ACB7-83B8321AF691}" presName="linear" presStyleCnt="0">
        <dgm:presLayoutVars>
          <dgm:animLvl val="lvl"/>
          <dgm:resizeHandles val="exact"/>
        </dgm:presLayoutVars>
      </dgm:prSet>
      <dgm:spPr/>
    </dgm:pt>
    <dgm:pt modelId="{E476C364-4067-4077-8478-7968D7A89D57}" type="pres">
      <dgm:prSet presAssocID="{0F172774-A3D1-4B31-AB13-70ED865C95A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8E0B192-2CEC-41FD-AAC1-8908A8F7AA85}" type="pres">
      <dgm:prSet presAssocID="{9486486F-AFEB-484F-8E0E-F88E0C711F51}" presName="spacer" presStyleCnt="0"/>
      <dgm:spPr/>
    </dgm:pt>
    <dgm:pt modelId="{D2D64955-383A-451C-AAA3-BF2873A0A22A}" type="pres">
      <dgm:prSet presAssocID="{779B44A2-1F23-463B-8E06-6A2F174F572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08F4AC9-5A10-4A4C-9D5F-840CDF151D51}" type="pres">
      <dgm:prSet presAssocID="{50A01955-9972-4B18-B195-467A12BA8047}" presName="spacer" presStyleCnt="0"/>
      <dgm:spPr/>
    </dgm:pt>
    <dgm:pt modelId="{BD777A7D-E152-49CF-80BF-C81ED2A3FE59}" type="pres">
      <dgm:prSet presAssocID="{C4DC6F4D-53F0-4775-9941-CEAF1ABED5C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6BFC722-2DE2-4D35-B750-7D0E98394270}" type="presOf" srcId="{779B44A2-1F23-463B-8E06-6A2F174F572C}" destId="{D2D64955-383A-451C-AAA3-BF2873A0A22A}" srcOrd="0" destOrd="0" presId="urn:microsoft.com/office/officeart/2005/8/layout/vList2"/>
    <dgm:cxn modelId="{CF1ED342-38BB-474C-A13E-BB1F238EAD48}" srcId="{3B3A7F7F-3848-48B4-ACB7-83B8321AF691}" destId="{0F172774-A3D1-4B31-AB13-70ED865C95A6}" srcOrd="0" destOrd="0" parTransId="{7D8C630C-355A-4D5B-AECE-56F2035D535F}" sibTransId="{9486486F-AFEB-484F-8E0E-F88E0C711F51}"/>
    <dgm:cxn modelId="{02BFEB43-C726-42A6-8446-75368C88E234}" srcId="{3B3A7F7F-3848-48B4-ACB7-83B8321AF691}" destId="{779B44A2-1F23-463B-8E06-6A2F174F572C}" srcOrd="1" destOrd="0" parTransId="{070B1E87-2C2E-49AF-A8F6-1D48B9880366}" sibTransId="{50A01955-9972-4B18-B195-467A12BA8047}"/>
    <dgm:cxn modelId="{F9848A96-B1CE-4DCA-92D5-8FACDC7BA411}" type="presOf" srcId="{0F172774-A3D1-4B31-AB13-70ED865C95A6}" destId="{E476C364-4067-4077-8478-7968D7A89D57}" srcOrd="0" destOrd="0" presId="urn:microsoft.com/office/officeart/2005/8/layout/vList2"/>
    <dgm:cxn modelId="{13EA61A8-6BE8-4077-8642-FCAC236B2B22}" type="presOf" srcId="{3B3A7F7F-3848-48B4-ACB7-83B8321AF691}" destId="{4FDE76AC-352C-4ED5-BAE8-B57FF44CD9F4}" srcOrd="0" destOrd="0" presId="urn:microsoft.com/office/officeart/2005/8/layout/vList2"/>
    <dgm:cxn modelId="{73D44BB5-7B01-40A3-AAB7-30DA6455C683}" srcId="{3B3A7F7F-3848-48B4-ACB7-83B8321AF691}" destId="{C4DC6F4D-53F0-4775-9941-CEAF1ABED5CE}" srcOrd="2" destOrd="0" parTransId="{0CDE147B-6BBB-43BC-A8EE-9C1F9581B711}" sibTransId="{5FA9D77B-165F-4A11-A5B5-E7A7918CF610}"/>
    <dgm:cxn modelId="{1B5EE9D2-D181-4C45-828C-9BF1F217D369}" type="presOf" srcId="{C4DC6F4D-53F0-4775-9941-CEAF1ABED5CE}" destId="{BD777A7D-E152-49CF-80BF-C81ED2A3FE59}" srcOrd="0" destOrd="0" presId="urn:microsoft.com/office/officeart/2005/8/layout/vList2"/>
    <dgm:cxn modelId="{B5F148F8-D00F-41E5-A004-0F55713DAA69}" type="presParOf" srcId="{4FDE76AC-352C-4ED5-BAE8-B57FF44CD9F4}" destId="{E476C364-4067-4077-8478-7968D7A89D57}" srcOrd="0" destOrd="0" presId="urn:microsoft.com/office/officeart/2005/8/layout/vList2"/>
    <dgm:cxn modelId="{7D27266E-AAD3-4694-AAFE-D3BDA0244F4A}" type="presParOf" srcId="{4FDE76AC-352C-4ED5-BAE8-B57FF44CD9F4}" destId="{58E0B192-2CEC-41FD-AAC1-8908A8F7AA85}" srcOrd="1" destOrd="0" presId="urn:microsoft.com/office/officeart/2005/8/layout/vList2"/>
    <dgm:cxn modelId="{34FBF9EC-402D-4A70-92F6-394228284E86}" type="presParOf" srcId="{4FDE76AC-352C-4ED5-BAE8-B57FF44CD9F4}" destId="{D2D64955-383A-451C-AAA3-BF2873A0A22A}" srcOrd="2" destOrd="0" presId="urn:microsoft.com/office/officeart/2005/8/layout/vList2"/>
    <dgm:cxn modelId="{84FA5065-B8AF-4F9D-86A3-9CFD32BCF020}" type="presParOf" srcId="{4FDE76AC-352C-4ED5-BAE8-B57FF44CD9F4}" destId="{208F4AC9-5A10-4A4C-9D5F-840CDF151D51}" srcOrd="3" destOrd="0" presId="urn:microsoft.com/office/officeart/2005/8/layout/vList2"/>
    <dgm:cxn modelId="{2B9E034A-2C53-4FEF-ADE1-232C97B6C53C}" type="presParOf" srcId="{4FDE76AC-352C-4ED5-BAE8-B57FF44CD9F4}" destId="{BD777A7D-E152-49CF-80BF-C81ED2A3FE5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15B5C85-5FD5-4BE4-93F7-C1F7447A19E1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54BDCA2-C210-45E2-9DD9-2173343FD2F3}">
      <dgm:prSet/>
      <dgm:spPr/>
      <dgm:t>
        <a:bodyPr/>
        <a:lstStyle/>
        <a:p>
          <a:r>
            <a:rPr lang="en-US"/>
            <a:t>NHS Long Term Plan (2019): promotes prevention and sustainable models of care.</a:t>
          </a:r>
        </a:p>
      </dgm:t>
    </dgm:pt>
    <dgm:pt modelId="{DC7E4931-8A94-4B3E-AAF8-A0FB21A8A081}" type="parTrans" cxnId="{FCCB7638-9B3E-4983-A3AF-58CC76638757}">
      <dgm:prSet/>
      <dgm:spPr/>
      <dgm:t>
        <a:bodyPr/>
        <a:lstStyle/>
        <a:p>
          <a:endParaRPr lang="en-US"/>
        </a:p>
      </dgm:t>
    </dgm:pt>
    <dgm:pt modelId="{F5FAA3FE-71F3-4A96-A97F-8358E79C3E64}" type="sibTrans" cxnId="{FCCB7638-9B3E-4983-A3AF-58CC76638757}">
      <dgm:prSet/>
      <dgm:spPr/>
      <dgm:t>
        <a:bodyPr/>
        <a:lstStyle/>
        <a:p>
          <a:endParaRPr lang="en-US"/>
        </a:p>
      </dgm:t>
    </dgm:pt>
    <dgm:pt modelId="{C9BBBA91-B692-4326-BB34-B991B813DE99}">
      <dgm:prSet/>
      <dgm:spPr/>
      <dgm:t>
        <a:bodyPr/>
        <a:lstStyle/>
        <a:p>
          <a:r>
            <a:rPr lang="en-US"/>
            <a:t>Health Inequalities White Paper (DHSC, 2022): 'Levelling Up Health' to ensure fair access.</a:t>
          </a:r>
        </a:p>
      </dgm:t>
    </dgm:pt>
    <dgm:pt modelId="{E1B4260E-BB39-424F-9D81-230D02E5200C}" type="parTrans" cxnId="{5129277E-0121-4A85-B016-459633B83402}">
      <dgm:prSet/>
      <dgm:spPr/>
      <dgm:t>
        <a:bodyPr/>
        <a:lstStyle/>
        <a:p>
          <a:endParaRPr lang="en-US"/>
        </a:p>
      </dgm:t>
    </dgm:pt>
    <dgm:pt modelId="{93CAB96B-F31B-4BCC-9BF3-B8ED70815B8A}" type="sibTrans" cxnId="{5129277E-0121-4A85-B016-459633B83402}">
      <dgm:prSet/>
      <dgm:spPr/>
      <dgm:t>
        <a:bodyPr/>
        <a:lstStyle/>
        <a:p>
          <a:endParaRPr lang="en-US"/>
        </a:p>
      </dgm:t>
    </dgm:pt>
    <dgm:pt modelId="{E546A0CE-60CE-4AA2-84A3-FD846ECB42A3}">
      <dgm:prSet/>
      <dgm:spPr/>
      <dgm:t>
        <a:bodyPr/>
        <a:lstStyle/>
        <a:p>
          <a:r>
            <a:rPr lang="en-US"/>
            <a:t>WHO’s Health in All Policies (2013): multi-sector collaboration for wellbeing.</a:t>
          </a:r>
        </a:p>
      </dgm:t>
    </dgm:pt>
    <dgm:pt modelId="{88CE9E7A-232E-4A54-828E-10CD24D456AE}" type="parTrans" cxnId="{AA8DA452-2C28-4A3F-B36D-99DB2236A4CE}">
      <dgm:prSet/>
      <dgm:spPr/>
      <dgm:t>
        <a:bodyPr/>
        <a:lstStyle/>
        <a:p>
          <a:endParaRPr lang="en-US"/>
        </a:p>
      </dgm:t>
    </dgm:pt>
    <dgm:pt modelId="{FA313DCD-6DF1-4586-90C6-C3491BCCD49B}" type="sibTrans" cxnId="{AA8DA452-2C28-4A3F-B36D-99DB2236A4CE}">
      <dgm:prSet/>
      <dgm:spPr/>
      <dgm:t>
        <a:bodyPr/>
        <a:lstStyle/>
        <a:p>
          <a:endParaRPr lang="en-US"/>
        </a:p>
      </dgm:t>
    </dgm:pt>
    <dgm:pt modelId="{3B7B605C-F8A6-4869-9881-5F551EEC6C00}" type="pres">
      <dgm:prSet presAssocID="{215B5C85-5FD5-4BE4-93F7-C1F7447A19E1}" presName="vert0" presStyleCnt="0">
        <dgm:presLayoutVars>
          <dgm:dir/>
          <dgm:animOne val="branch"/>
          <dgm:animLvl val="lvl"/>
        </dgm:presLayoutVars>
      </dgm:prSet>
      <dgm:spPr/>
    </dgm:pt>
    <dgm:pt modelId="{BB7A52A2-9D1B-4475-89C1-B8E0564C1051}" type="pres">
      <dgm:prSet presAssocID="{654BDCA2-C210-45E2-9DD9-2173343FD2F3}" presName="thickLine" presStyleLbl="alignNode1" presStyleIdx="0" presStyleCnt="3"/>
      <dgm:spPr/>
    </dgm:pt>
    <dgm:pt modelId="{95881668-2D42-49E0-BBF1-A31608301CB7}" type="pres">
      <dgm:prSet presAssocID="{654BDCA2-C210-45E2-9DD9-2173343FD2F3}" presName="horz1" presStyleCnt="0"/>
      <dgm:spPr/>
    </dgm:pt>
    <dgm:pt modelId="{3CAB26F8-0182-4355-988E-3D1D5483315B}" type="pres">
      <dgm:prSet presAssocID="{654BDCA2-C210-45E2-9DD9-2173343FD2F3}" presName="tx1" presStyleLbl="revTx" presStyleIdx="0" presStyleCnt="3"/>
      <dgm:spPr/>
    </dgm:pt>
    <dgm:pt modelId="{A001CA18-E700-44E2-B900-D245AB8E5B47}" type="pres">
      <dgm:prSet presAssocID="{654BDCA2-C210-45E2-9DD9-2173343FD2F3}" presName="vert1" presStyleCnt="0"/>
      <dgm:spPr/>
    </dgm:pt>
    <dgm:pt modelId="{02EFCC82-865C-4E25-B2C2-CA00018B8B0E}" type="pres">
      <dgm:prSet presAssocID="{C9BBBA91-B692-4326-BB34-B991B813DE99}" presName="thickLine" presStyleLbl="alignNode1" presStyleIdx="1" presStyleCnt="3"/>
      <dgm:spPr/>
    </dgm:pt>
    <dgm:pt modelId="{106A3697-7BA0-4C8B-BE12-C6660148ADE7}" type="pres">
      <dgm:prSet presAssocID="{C9BBBA91-B692-4326-BB34-B991B813DE99}" presName="horz1" presStyleCnt="0"/>
      <dgm:spPr/>
    </dgm:pt>
    <dgm:pt modelId="{7BC54A89-3535-4AF2-9A72-595D614A641A}" type="pres">
      <dgm:prSet presAssocID="{C9BBBA91-B692-4326-BB34-B991B813DE99}" presName="tx1" presStyleLbl="revTx" presStyleIdx="1" presStyleCnt="3"/>
      <dgm:spPr/>
    </dgm:pt>
    <dgm:pt modelId="{E25C6926-787B-494A-BD7F-30E84FB581C4}" type="pres">
      <dgm:prSet presAssocID="{C9BBBA91-B692-4326-BB34-B991B813DE99}" presName="vert1" presStyleCnt="0"/>
      <dgm:spPr/>
    </dgm:pt>
    <dgm:pt modelId="{DCD33DE5-B0E7-4396-BDDC-DAD9ADEC283C}" type="pres">
      <dgm:prSet presAssocID="{E546A0CE-60CE-4AA2-84A3-FD846ECB42A3}" presName="thickLine" presStyleLbl="alignNode1" presStyleIdx="2" presStyleCnt="3"/>
      <dgm:spPr/>
    </dgm:pt>
    <dgm:pt modelId="{7B6A1B2E-046A-488C-AB52-3260180DC976}" type="pres">
      <dgm:prSet presAssocID="{E546A0CE-60CE-4AA2-84A3-FD846ECB42A3}" presName="horz1" presStyleCnt="0"/>
      <dgm:spPr/>
    </dgm:pt>
    <dgm:pt modelId="{560D2E26-E146-499B-8A57-17DD7783B7D6}" type="pres">
      <dgm:prSet presAssocID="{E546A0CE-60CE-4AA2-84A3-FD846ECB42A3}" presName="tx1" presStyleLbl="revTx" presStyleIdx="2" presStyleCnt="3"/>
      <dgm:spPr/>
    </dgm:pt>
    <dgm:pt modelId="{D39152A1-5CB9-4D98-BB7E-2D6C7FAEEE80}" type="pres">
      <dgm:prSet presAssocID="{E546A0CE-60CE-4AA2-84A3-FD846ECB42A3}" presName="vert1" presStyleCnt="0"/>
      <dgm:spPr/>
    </dgm:pt>
  </dgm:ptLst>
  <dgm:cxnLst>
    <dgm:cxn modelId="{FCCB7638-9B3E-4983-A3AF-58CC76638757}" srcId="{215B5C85-5FD5-4BE4-93F7-C1F7447A19E1}" destId="{654BDCA2-C210-45E2-9DD9-2173343FD2F3}" srcOrd="0" destOrd="0" parTransId="{DC7E4931-8A94-4B3E-AAF8-A0FB21A8A081}" sibTransId="{F5FAA3FE-71F3-4A96-A97F-8358E79C3E64}"/>
    <dgm:cxn modelId="{AA8DA452-2C28-4A3F-B36D-99DB2236A4CE}" srcId="{215B5C85-5FD5-4BE4-93F7-C1F7447A19E1}" destId="{E546A0CE-60CE-4AA2-84A3-FD846ECB42A3}" srcOrd="2" destOrd="0" parTransId="{88CE9E7A-232E-4A54-828E-10CD24D456AE}" sibTransId="{FA313DCD-6DF1-4586-90C6-C3491BCCD49B}"/>
    <dgm:cxn modelId="{FFA5F074-4E8E-4C4D-8B83-66252C219379}" type="presOf" srcId="{654BDCA2-C210-45E2-9DD9-2173343FD2F3}" destId="{3CAB26F8-0182-4355-988E-3D1D5483315B}" srcOrd="0" destOrd="0" presId="urn:microsoft.com/office/officeart/2008/layout/LinedList"/>
    <dgm:cxn modelId="{5129277E-0121-4A85-B016-459633B83402}" srcId="{215B5C85-5FD5-4BE4-93F7-C1F7447A19E1}" destId="{C9BBBA91-B692-4326-BB34-B991B813DE99}" srcOrd="1" destOrd="0" parTransId="{E1B4260E-BB39-424F-9D81-230D02E5200C}" sibTransId="{93CAB96B-F31B-4BCC-9BF3-B8ED70815B8A}"/>
    <dgm:cxn modelId="{6821FA86-9786-4430-A344-E77E19772EA4}" type="presOf" srcId="{215B5C85-5FD5-4BE4-93F7-C1F7447A19E1}" destId="{3B7B605C-F8A6-4869-9881-5F551EEC6C00}" srcOrd="0" destOrd="0" presId="urn:microsoft.com/office/officeart/2008/layout/LinedList"/>
    <dgm:cxn modelId="{083E4BB2-C944-4CC0-BAF2-F73975FA28F9}" type="presOf" srcId="{E546A0CE-60CE-4AA2-84A3-FD846ECB42A3}" destId="{560D2E26-E146-499B-8A57-17DD7783B7D6}" srcOrd="0" destOrd="0" presId="urn:microsoft.com/office/officeart/2008/layout/LinedList"/>
    <dgm:cxn modelId="{D6645AE6-760C-4824-B491-4EF21215098B}" type="presOf" srcId="{C9BBBA91-B692-4326-BB34-B991B813DE99}" destId="{7BC54A89-3535-4AF2-9A72-595D614A641A}" srcOrd="0" destOrd="0" presId="urn:microsoft.com/office/officeart/2008/layout/LinedList"/>
    <dgm:cxn modelId="{D7AE3658-AAAA-4271-BF95-8C1A4A37E9CA}" type="presParOf" srcId="{3B7B605C-F8A6-4869-9881-5F551EEC6C00}" destId="{BB7A52A2-9D1B-4475-89C1-B8E0564C1051}" srcOrd="0" destOrd="0" presId="urn:microsoft.com/office/officeart/2008/layout/LinedList"/>
    <dgm:cxn modelId="{2A1B2A75-4630-4443-B7D5-C57AD828CAA7}" type="presParOf" srcId="{3B7B605C-F8A6-4869-9881-5F551EEC6C00}" destId="{95881668-2D42-49E0-BBF1-A31608301CB7}" srcOrd="1" destOrd="0" presId="urn:microsoft.com/office/officeart/2008/layout/LinedList"/>
    <dgm:cxn modelId="{E2F900D5-8DE9-45CB-BDC1-B486EDF02570}" type="presParOf" srcId="{95881668-2D42-49E0-BBF1-A31608301CB7}" destId="{3CAB26F8-0182-4355-988E-3D1D5483315B}" srcOrd="0" destOrd="0" presId="urn:microsoft.com/office/officeart/2008/layout/LinedList"/>
    <dgm:cxn modelId="{0D6D7FC1-F963-43E2-BF1D-4F0496EF7B85}" type="presParOf" srcId="{95881668-2D42-49E0-BBF1-A31608301CB7}" destId="{A001CA18-E700-44E2-B900-D245AB8E5B47}" srcOrd="1" destOrd="0" presId="urn:microsoft.com/office/officeart/2008/layout/LinedList"/>
    <dgm:cxn modelId="{70D3B46E-8ADE-4577-8AD5-BF4113CA2261}" type="presParOf" srcId="{3B7B605C-F8A6-4869-9881-5F551EEC6C00}" destId="{02EFCC82-865C-4E25-B2C2-CA00018B8B0E}" srcOrd="2" destOrd="0" presId="urn:microsoft.com/office/officeart/2008/layout/LinedList"/>
    <dgm:cxn modelId="{AD4CF67B-45B7-4A98-9108-C02933F533BA}" type="presParOf" srcId="{3B7B605C-F8A6-4869-9881-5F551EEC6C00}" destId="{106A3697-7BA0-4C8B-BE12-C6660148ADE7}" srcOrd="3" destOrd="0" presId="urn:microsoft.com/office/officeart/2008/layout/LinedList"/>
    <dgm:cxn modelId="{BC22497D-9A44-4B79-8B15-EBA528875706}" type="presParOf" srcId="{106A3697-7BA0-4C8B-BE12-C6660148ADE7}" destId="{7BC54A89-3535-4AF2-9A72-595D614A641A}" srcOrd="0" destOrd="0" presId="urn:microsoft.com/office/officeart/2008/layout/LinedList"/>
    <dgm:cxn modelId="{6CCB91F5-9F9D-457E-BBD0-1FD85BD08777}" type="presParOf" srcId="{106A3697-7BA0-4C8B-BE12-C6660148ADE7}" destId="{E25C6926-787B-494A-BD7F-30E84FB581C4}" srcOrd="1" destOrd="0" presId="urn:microsoft.com/office/officeart/2008/layout/LinedList"/>
    <dgm:cxn modelId="{2D8E67A1-806F-4941-9575-1ABD79E9A6C4}" type="presParOf" srcId="{3B7B605C-F8A6-4869-9881-5F551EEC6C00}" destId="{DCD33DE5-B0E7-4396-BDDC-DAD9ADEC283C}" srcOrd="4" destOrd="0" presId="urn:microsoft.com/office/officeart/2008/layout/LinedList"/>
    <dgm:cxn modelId="{B263B849-2845-42EB-B622-5C0408DE0DC4}" type="presParOf" srcId="{3B7B605C-F8A6-4869-9881-5F551EEC6C00}" destId="{7B6A1B2E-046A-488C-AB52-3260180DC976}" srcOrd="5" destOrd="0" presId="urn:microsoft.com/office/officeart/2008/layout/LinedList"/>
    <dgm:cxn modelId="{9CE1F305-C4A4-4235-9E9F-A13F78316649}" type="presParOf" srcId="{7B6A1B2E-046A-488C-AB52-3260180DC976}" destId="{560D2E26-E146-499B-8A57-17DD7783B7D6}" srcOrd="0" destOrd="0" presId="urn:microsoft.com/office/officeart/2008/layout/LinedList"/>
    <dgm:cxn modelId="{15B685B5-818E-4111-9F4A-EBDE7EC1B56C}" type="presParOf" srcId="{7B6A1B2E-046A-488C-AB52-3260180DC976}" destId="{D39152A1-5CB9-4D98-BB7E-2D6C7FAEEE8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6557AC5-2A03-4920-977A-D36D6C7CED4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1CAED67-F2AB-4AD2-9DF3-31D0E7C0B2F6}">
      <dgm:prSet/>
      <dgm:spPr/>
      <dgm:t>
        <a:bodyPr/>
        <a:lstStyle/>
        <a:p>
          <a:pPr>
            <a:defRPr cap="all"/>
          </a:pPr>
          <a:r>
            <a:rPr lang="en-US"/>
            <a:t>Telehealth: remote GP consultations increased post-COVID-19 (BMA, 2021).</a:t>
          </a:r>
        </a:p>
      </dgm:t>
    </dgm:pt>
    <dgm:pt modelId="{098ECE5E-0A79-47C5-B42F-ECC9D6E041CA}" type="parTrans" cxnId="{95FCE8F3-9426-474E-89AC-FB50AC286F3E}">
      <dgm:prSet/>
      <dgm:spPr/>
      <dgm:t>
        <a:bodyPr/>
        <a:lstStyle/>
        <a:p>
          <a:endParaRPr lang="en-US"/>
        </a:p>
      </dgm:t>
    </dgm:pt>
    <dgm:pt modelId="{47C7E841-9A1D-49D0-93CA-096C655281D4}" type="sibTrans" cxnId="{95FCE8F3-9426-474E-89AC-FB50AC286F3E}">
      <dgm:prSet/>
      <dgm:spPr/>
      <dgm:t>
        <a:bodyPr/>
        <a:lstStyle/>
        <a:p>
          <a:endParaRPr lang="en-US"/>
        </a:p>
      </dgm:t>
    </dgm:pt>
    <dgm:pt modelId="{24092021-DD29-4548-B3D5-C8A853AD7F33}">
      <dgm:prSet/>
      <dgm:spPr/>
      <dgm:t>
        <a:bodyPr/>
        <a:lstStyle/>
        <a:p>
          <a:pPr>
            <a:defRPr cap="all"/>
          </a:pPr>
          <a:r>
            <a:rPr lang="en-US"/>
            <a:t>Social prescribing: links patients to non-medical community support.</a:t>
          </a:r>
        </a:p>
      </dgm:t>
    </dgm:pt>
    <dgm:pt modelId="{1B781B04-7266-412F-A2CF-925701B7E965}" type="parTrans" cxnId="{D61D6BCE-EE08-4217-B55D-3D8B67A22715}">
      <dgm:prSet/>
      <dgm:spPr/>
      <dgm:t>
        <a:bodyPr/>
        <a:lstStyle/>
        <a:p>
          <a:endParaRPr lang="en-US"/>
        </a:p>
      </dgm:t>
    </dgm:pt>
    <dgm:pt modelId="{A6762218-89A8-4547-A982-FD71839BC48A}" type="sibTrans" cxnId="{D61D6BCE-EE08-4217-B55D-3D8B67A22715}">
      <dgm:prSet/>
      <dgm:spPr/>
      <dgm:t>
        <a:bodyPr/>
        <a:lstStyle/>
        <a:p>
          <a:endParaRPr lang="en-US"/>
        </a:p>
      </dgm:t>
    </dgm:pt>
    <dgm:pt modelId="{DC8D3494-6529-42C3-B555-20E18F81A9D1}">
      <dgm:prSet/>
      <dgm:spPr/>
      <dgm:t>
        <a:bodyPr/>
        <a:lstStyle/>
        <a:p>
          <a:pPr>
            <a:defRPr cap="all"/>
          </a:pPr>
          <a:r>
            <a:rPr lang="en-US"/>
            <a:t>Integrated Care Systems (ICS): align NHS, councils, and community resources.</a:t>
          </a:r>
        </a:p>
      </dgm:t>
    </dgm:pt>
    <dgm:pt modelId="{EABC293B-A0B2-40EE-B00D-B7DC2FBB8BE7}" type="parTrans" cxnId="{77B868EC-55DE-466F-8DBF-83C1F4EA9703}">
      <dgm:prSet/>
      <dgm:spPr/>
      <dgm:t>
        <a:bodyPr/>
        <a:lstStyle/>
        <a:p>
          <a:endParaRPr lang="en-US"/>
        </a:p>
      </dgm:t>
    </dgm:pt>
    <dgm:pt modelId="{83C0EFBA-582C-4511-AA7B-AB0AD4FB01AE}" type="sibTrans" cxnId="{77B868EC-55DE-466F-8DBF-83C1F4EA9703}">
      <dgm:prSet/>
      <dgm:spPr/>
      <dgm:t>
        <a:bodyPr/>
        <a:lstStyle/>
        <a:p>
          <a:endParaRPr lang="en-US"/>
        </a:p>
      </dgm:t>
    </dgm:pt>
    <dgm:pt modelId="{5963379D-7405-4174-8D28-6FEA6A715F6F}" type="pres">
      <dgm:prSet presAssocID="{16557AC5-2A03-4920-977A-D36D6C7CED4A}" presName="root" presStyleCnt="0">
        <dgm:presLayoutVars>
          <dgm:dir/>
          <dgm:resizeHandles val="exact"/>
        </dgm:presLayoutVars>
      </dgm:prSet>
      <dgm:spPr/>
    </dgm:pt>
    <dgm:pt modelId="{CA1FC8AE-6D3F-4955-B3F1-D63EEE2E66F9}" type="pres">
      <dgm:prSet presAssocID="{31CAED67-F2AB-4AD2-9DF3-31D0E7C0B2F6}" presName="compNode" presStyleCnt="0"/>
      <dgm:spPr/>
    </dgm:pt>
    <dgm:pt modelId="{905767E9-0C44-4EBA-8D14-92581A772B29}" type="pres">
      <dgm:prSet presAssocID="{31CAED67-F2AB-4AD2-9DF3-31D0E7C0B2F6}" presName="iconBgRect" presStyleLbl="bgShp" presStyleIdx="0" presStyleCnt="3"/>
      <dgm:spPr/>
    </dgm:pt>
    <dgm:pt modelId="{6CBB4125-B69B-4D25-8F12-0EB9705482AC}" type="pres">
      <dgm:prSet presAssocID="{31CAED67-F2AB-4AD2-9DF3-31D0E7C0B2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A6AD3A38-5A96-4853-BF50-9A60298BDB19}" type="pres">
      <dgm:prSet presAssocID="{31CAED67-F2AB-4AD2-9DF3-31D0E7C0B2F6}" presName="spaceRect" presStyleCnt="0"/>
      <dgm:spPr/>
    </dgm:pt>
    <dgm:pt modelId="{8A0B0A52-9C9E-4B8C-B07A-8AFC5FE98ECA}" type="pres">
      <dgm:prSet presAssocID="{31CAED67-F2AB-4AD2-9DF3-31D0E7C0B2F6}" presName="textRect" presStyleLbl="revTx" presStyleIdx="0" presStyleCnt="3">
        <dgm:presLayoutVars>
          <dgm:chMax val="1"/>
          <dgm:chPref val="1"/>
        </dgm:presLayoutVars>
      </dgm:prSet>
      <dgm:spPr/>
    </dgm:pt>
    <dgm:pt modelId="{AC4493EA-3315-4877-9D40-D75634ED4B5E}" type="pres">
      <dgm:prSet presAssocID="{47C7E841-9A1D-49D0-93CA-096C655281D4}" presName="sibTrans" presStyleCnt="0"/>
      <dgm:spPr/>
    </dgm:pt>
    <dgm:pt modelId="{909F23B3-A517-4EAC-ABD8-1FC582AC5F66}" type="pres">
      <dgm:prSet presAssocID="{24092021-DD29-4548-B3D5-C8A853AD7F33}" presName="compNode" presStyleCnt="0"/>
      <dgm:spPr/>
    </dgm:pt>
    <dgm:pt modelId="{85E6448F-5C39-41C2-B599-88D4C0BE6518}" type="pres">
      <dgm:prSet presAssocID="{24092021-DD29-4548-B3D5-C8A853AD7F33}" presName="iconBgRect" presStyleLbl="bgShp" presStyleIdx="1" presStyleCnt="3"/>
      <dgm:spPr/>
    </dgm:pt>
    <dgm:pt modelId="{ED6416A8-6D97-424F-A86F-F2F1751CC06D}" type="pres">
      <dgm:prSet presAssocID="{24092021-DD29-4548-B3D5-C8A853AD7F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F776A04-289C-44B1-BB75-E806D5B2B64E}" type="pres">
      <dgm:prSet presAssocID="{24092021-DD29-4548-B3D5-C8A853AD7F33}" presName="spaceRect" presStyleCnt="0"/>
      <dgm:spPr/>
    </dgm:pt>
    <dgm:pt modelId="{4420F145-F7F5-4127-9447-B8C6A82AB600}" type="pres">
      <dgm:prSet presAssocID="{24092021-DD29-4548-B3D5-C8A853AD7F33}" presName="textRect" presStyleLbl="revTx" presStyleIdx="1" presStyleCnt="3">
        <dgm:presLayoutVars>
          <dgm:chMax val="1"/>
          <dgm:chPref val="1"/>
        </dgm:presLayoutVars>
      </dgm:prSet>
      <dgm:spPr/>
    </dgm:pt>
    <dgm:pt modelId="{ABA00BBD-67F2-4997-893F-39D8528EA52F}" type="pres">
      <dgm:prSet presAssocID="{A6762218-89A8-4547-A982-FD71839BC48A}" presName="sibTrans" presStyleCnt="0"/>
      <dgm:spPr/>
    </dgm:pt>
    <dgm:pt modelId="{5507DA63-89E8-4400-82E8-271B713A7D3B}" type="pres">
      <dgm:prSet presAssocID="{DC8D3494-6529-42C3-B555-20E18F81A9D1}" presName="compNode" presStyleCnt="0"/>
      <dgm:spPr/>
    </dgm:pt>
    <dgm:pt modelId="{7224DED2-1CA6-4461-9FA8-79F088CB1424}" type="pres">
      <dgm:prSet presAssocID="{DC8D3494-6529-42C3-B555-20E18F81A9D1}" presName="iconBgRect" presStyleLbl="bgShp" presStyleIdx="2" presStyleCnt="3"/>
      <dgm:spPr/>
    </dgm:pt>
    <dgm:pt modelId="{A0B2B24C-2948-4E72-9273-974D5D6530B1}" type="pres">
      <dgm:prSet presAssocID="{DC8D3494-6529-42C3-B555-20E18F81A9D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CFC75F8-52CE-4612-B17A-B17922DB9727}" type="pres">
      <dgm:prSet presAssocID="{DC8D3494-6529-42C3-B555-20E18F81A9D1}" presName="spaceRect" presStyleCnt="0"/>
      <dgm:spPr/>
    </dgm:pt>
    <dgm:pt modelId="{909235AD-33E7-4097-AA2E-39CE5862FC48}" type="pres">
      <dgm:prSet presAssocID="{DC8D3494-6529-42C3-B555-20E18F81A9D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C97FE07-E192-4679-9150-D0D3F0E85A12}" type="presOf" srcId="{31CAED67-F2AB-4AD2-9DF3-31D0E7C0B2F6}" destId="{8A0B0A52-9C9E-4B8C-B07A-8AFC5FE98ECA}" srcOrd="0" destOrd="0" presId="urn:microsoft.com/office/officeart/2018/5/layout/IconCircleLabelList"/>
    <dgm:cxn modelId="{D9EF080D-E6A4-41F6-AC80-8E6E5638F384}" type="presOf" srcId="{24092021-DD29-4548-B3D5-C8A853AD7F33}" destId="{4420F145-F7F5-4127-9447-B8C6A82AB600}" srcOrd="0" destOrd="0" presId="urn:microsoft.com/office/officeart/2018/5/layout/IconCircleLabelList"/>
    <dgm:cxn modelId="{0F1CEA8C-F628-4754-ACB8-B8181A9779D8}" type="presOf" srcId="{16557AC5-2A03-4920-977A-D36D6C7CED4A}" destId="{5963379D-7405-4174-8D28-6FEA6A715F6F}" srcOrd="0" destOrd="0" presId="urn:microsoft.com/office/officeart/2018/5/layout/IconCircleLabelList"/>
    <dgm:cxn modelId="{36EBFACC-B494-4DB8-A454-E0141199CE2E}" type="presOf" srcId="{DC8D3494-6529-42C3-B555-20E18F81A9D1}" destId="{909235AD-33E7-4097-AA2E-39CE5862FC48}" srcOrd="0" destOrd="0" presId="urn:microsoft.com/office/officeart/2018/5/layout/IconCircleLabelList"/>
    <dgm:cxn modelId="{D61D6BCE-EE08-4217-B55D-3D8B67A22715}" srcId="{16557AC5-2A03-4920-977A-D36D6C7CED4A}" destId="{24092021-DD29-4548-B3D5-C8A853AD7F33}" srcOrd="1" destOrd="0" parTransId="{1B781B04-7266-412F-A2CF-925701B7E965}" sibTransId="{A6762218-89A8-4547-A982-FD71839BC48A}"/>
    <dgm:cxn modelId="{77B868EC-55DE-466F-8DBF-83C1F4EA9703}" srcId="{16557AC5-2A03-4920-977A-D36D6C7CED4A}" destId="{DC8D3494-6529-42C3-B555-20E18F81A9D1}" srcOrd="2" destOrd="0" parTransId="{EABC293B-A0B2-40EE-B00D-B7DC2FBB8BE7}" sibTransId="{83C0EFBA-582C-4511-AA7B-AB0AD4FB01AE}"/>
    <dgm:cxn modelId="{95FCE8F3-9426-474E-89AC-FB50AC286F3E}" srcId="{16557AC5-2A03-4920-977A-D36D6C7CED4A}" destId="{31CAED67-F2AB-4AD2-9DF3-31D0E7C0B2F6}" srcOrd="0" destOrd="0" parTransId="{098ECE5E-0A79-47C5-B42F-ECC9D6E041CA}" sibTransId="{47C7E841-9A1D-49D0-93CA-096C655281D4}"/>
    <dgm:cxn modelId="{AAFDEA2E-999D-48F1-8263-0A3D8C042A05}" type="presParOf" srcId="{5963379D-7405-4174-8D28-6FEA6A715F6F}" destId="{CA1FC8AE-6D3F-4955-B3F1-D63EEE2E66F9}" srcOrd="0" destOrd="0" presId="urn:microsoft.com/office/officeart/2018/5/layout/IconCircleLabelList"/>
    <dgm:cxn modelId="{FAD8B3E2-B376-43D8-9BED-D44B1909607C}" type="presParOf" srcId="{CA1FC8AE-6D3F-4955-B3F1-D63EEE2E66F9}" destId="{905767E9-0C44-4EBA-8D14-92581A772B29}" srcOrd="0" destOrd="0" presId="urn:microsoft.com/office/officeart/2018/5/layout/IconCircleLabelList"/>
    <dgm:cxn modelId="{8C6F1192-BCFA-4951-8362-4A990A2DA9B9}" type="presParOf" srcId="{CA1FC8AE-6D3F-4955-B3F1-D63EEE2E66F9}" destId="{6CBB4125-B69B-4D25-8F12-0EB9705482AC}" srcOrd="1" destOrd="0" presId="urn:microsoft.com/office/officeart/2018/5/layout/IconCircleLabelList"/>
    <dgm:cxn modelId="{71A4496C-C393-4D64-BAB7-8EF6C302CC46}" type="presParOf" srcId="{CA1FC8AE-6D3F-4955-B3F1-D63EEE2E66F9}" destId="{A6AD3A38-5A96-4853-BF50-9A60298BDB19}" srcOrd="2" destOrd="0" presId="urn:microsoft.com/office/officeart/2018/5/layout/IconCircleLabelList"/>
    <dgm:cxn modelId="{58F6F857-9061-4CA4-9DAB-1831D26E362B}" type="presParOf" srcId="{CA1FC8AE-6D3F-4955-B3F1-D63EEE2E66F9}" destId="{8A0B0A52-9C9E-4B8C-B07A-8AFC5FE98ECA}" srcOrd="3" destOrd="0" presId="urn:microsoft.com/office/officeart/2018/5/layout/IconCircleLabelList"/>
    <dgm:cxn modelId="{881F2C57-377D-402B-85E5-66CDA4DB1F01}" type="presParOf" srcId="{5963379D-7405-4174-8D28-6FEA6A715F6F}" destId="{AC4493EA-3315-4877-9D40-D75634ED4B5E}" srcOrd="1" destOrd="0" presId="urn:microsoft.com/office/officeart/2018/5/layout/IconCircleLabelList"/>
    <dgm:cxn modelId="{1854B670-9C3E-4E08-A65F-0E903A72E93B}" type="presParOf" srcId="{5963379D-7405-4174-8D28-6FEA6A715F6F}" destId="{909F23B3-A517-4EAC-ABD8-1FC582AC5F66}" srcOrd="2" destOrd="0" presId="urn:microsoft.com/office/officeart/2018/5/layout/IconCircleLabelList"/>
    <dgm:cxn modelId="{A08C31F6-AAAE-4F9A-B134-11AF2DFAF7B6}" type="presParOf" srcId="{909F23B3-A517-4EAC-ABD8-1FC582AC5F66}" destId="{85E6448F-5C39-41C2-B599-88D4C0BE6518}" srcOrd="0" destOrd="0" presId="urn:microsoft.com/office/officeart/2018/5/layout/IconCircleLabelList"/>
    <dgm:cxn modelId="{54E5E521-9D5E-4245-8375-FD335DE96D00}" type="presParOf" srcId="{909F23B3-A517-4EAC-ABD8-1FC582AC5F66}" destId="{ED6416A8-6D97-424F-A86F-F2F1751CC06D}" srcOrd="1" destOrd="0" presId="urn:microsoft.com/office/officeart/2018/5/layout/IconCircleLabelList"/>
    <dgm:cxn modelId="{FFD90A28-BCB7-47D5-B154-E739D189616F}" type="presParOf" srcId="{909F23B3-A517-4EAC-ABD8-1FC582AC5F66}" destId="{1F776A04-289C-44B1-BB75-E806D5B2B64E}" srcOrd="2" destOrd="0" presId="urn:microsoft.com/office/officeart/2018/5/layout/IconCircleLabelList"/>
    <dgm:cxn modelId="{A06EACF3-D6FE-442A-B139-89D7DF5796A7}" type="presParOf" srcId="{909F23B3-A517-4EAC-ABD8-1FC582AC5F66}" destId="{4420F145-F7F5-4127-9447-B8C6A82AB600}" srcOrd="3" destOrd="0" presId="urn:microsoft.com/office/officeart/2018/5/layout/IconCircleLabelList"/>
    <dgm:cxn modelId="{CD685A6B-9BDB-4D27-AB0C-86E30B792912}" type="presParOf" srcId="{5963379D-7405-4174-8D28-6FEA6A715F6F}" destId="{ABA00BBD-67F2-4997-893F-39D8528EA52F}" srcOrd="3" destOrd="0" presId="urn:microsoft.com/office/officeart/2018/5/layout/IconCircleLabelList"/>
    <dgm:cxn modelId="{5CC4DAF4-7027-45A1-BE4F-0B5DCFC600B2}" type="presParOf" srcId="{5963379D-7405-4174-8D28-6FEA6A715F6F}" destId="{5507DA63-89E8-4400-82E8-271B713A7D3B}" srcOrd="4" destOrd="0" presId="urn:microsoft.com/office/officeart/2018/5/layout/IconCircleLabelList"/>
    <dgm:cxn modelId="{B3330A7B-031D-4607-B333-84F968AB5A20}" type="presParOf" srcId="{5507DA63-89E8-4400-82E8-271B713A7D3B}" destId="{7224DED2-1CA6-4461-9FA8-79F088CB1424}" srcOrd="0" destOrd="0" presId="urn:microsoft.com/office/officeart/2018/5/layout/IconCircleLabelList"/>
    <dgm:cxn modelId="{EC5689BD-DB9C-44DA-A778-F9A1627F6189}" type="presParOf" srcId="{5507DA63-89E8-4400-82E8-271B713A7D3B}" destId="{A0B2B24C-2948-4E72-9273-974D5D6530B1}" srcOrd="1" destOrd="0" presId="urn:microsoft.com/office/officeart/2018/5/layout/IconCircleLabelList"/>
    <dgm:cxn modelId="{16E9DF9E-6A8A-43FA-AA78-2F46572028CF}" type="presParOf" srcId="{5507DA63-89E8-4400-82E8-271B713A7D3B}" destId="{ECFC75F8-52CE-4612-B17A-B17922DB9727}" srcOrd="2" destOrd="0" presId="urn:microsoft.com/office/officeart/2018/5/layout/IconCircleLabelList"/>
    <dgm:cxn modelId="{F059A060-FE19-44C3-9524-7924F062BF71}" type="presParOf" srcId="{5507DA63-89E8-4400-82E8-271B713A7D3B}" destId="{909235AD-33E7-4097-AA2E-39CE5862FC4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FF09EE3-D0A2-452D-8687-7B87A23A1515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61546BE-C63F-467C-8E71-D77AF044A050}">
      <dgm:prSet/>
      <dgm:spPr/>
      <dgm:t>
        <a:bodyPr/>
        <a:lstStyle/>
        <a:p>
          <a:r>
            <a:rPr lang="en-US" dirty="0"/>
            <a:t>Campaign by Public Health England promoting healthy eating and exercise.</a:t>
          </a:r>
        </a:p>
      </dgm:t>
    </dgm:pt>
    <dgm:pt modelId="{C0EA3702-0EAA-42FE-9AB7-85319719E086}" type="parTrans" cxnId="{D72CB50D-B988-4071-AFE1-53BD60F9B643}">
      <dgm:prSet/>
      <dgm:spPr/>
      <dgm:t>
        <a:bodyPr/>
        <a:lstStyle/>
        <a:p>
          <a:endParaRPr lang="en-US"/>
        </a:p>
      </dgm:t>
    </dgm:pt>
    <dgm:pt modelId="{E17E8975-2F84-4E4F-A2F7-FB5437629E77}" type="sibTrans" cxnId="{D72CB50D-B988-4071-AFE1-53BD60F9B643}">
      <dgm:prSet/>
      <dgm:spPr/>
      <dgm:t>
        <a:bodyPr/>
        <a:lstStyle/>
        <a:p>
          <a:endParaRPr lang="en-US"/>
        </a:p>
      </dgm:t>
    </dgm:pt>
    <dgm:pt modelId="{E2321422-794A-4402-9FEE-EAC3F5F260A3}">
      <dgm:prSet/>
      <dgm:spPr/>
      <dgm:t>
        <a:bodyPr/>
        <a:lstStyle/>
        <a:p>
          <a:r>
            <a:rPr lang="en-US"/>
            <a:t>Based on the Health Belief Model (Rosenstock, 1974) for behavioural change.</a:t>
          </a:r>
        </a:p>
      </dgm:t>
    </dgm:pt>
    <dgm:pt modelId="{79FFA995-A7B8-42B0-9A47-9CD6727C90C8}" type="parTrans" cxnId="{57C3849A-F43D-4738-AEDA-8A87C6390DD2}">
      <dgm:prSet/>
      <dgm:spPr/>
      <dgm:t>
        <a:bodyPr/>
        <a:lstStyle/>
        <a:p>
          <a:endParaRPr lang="en-US"/>
        </a:p>
      </dgm:t>
    </dgm:pt>
    <dgm:pt modelId="{0772ED4C-F50B-4BCD-8264-82745CCAB84E}" type="sibTrans" cxnId="{57C3849A-F43D-4738-AEDA-8A87C6390DD2}">
      <dgm:prSet/>
      <dgm:spPr/>
      <dgm:t>
        <a:bodyPr/>
        <a:lstStyle/>
        <a:p>
          <a:endParaRPr lang="en-US"/>
        </a:p>
      </dgm:t>
    </dgm:pt>
    <dgm:pt modelId="{B20FC7E8-BA6F-46ED-AA28-FA7E50CD2BBA}">
      <dgm:prSet/>
      <dgm:spPr/>
      <dgm:t>
        <a:bodyPr/>
        <a:lstStyle/>
        <a:p>
          <a:r>
            <a:rPr lang="en-US" dirty="0"/>
            <a:t>Increased awareness, though impact uneven across socioeconomic groups.</a:t>
          </a:r>
        </a:p>
      </dgm:t>
    </dgm:pt>
    <dgm:pt modelId="{94C63FE0-BE77-419D-B44B-6D707E67CEEE}" type="parTrans" cxnId="{11309C48-157F-4391-BF66-3B65A912E0F8}">
      <dgm:prSet/>
      <dgm:spPr/>
      <dgm:t>
        <a:bodyPr/>
        <a:lstStyle/>
        <a:p>
          <a:endParaRPr lang="en-US"/>
        </a:p>
      </dgm:t>
    </dgm:pt>
    <dgm:pt modelId="{863D1199-391B-4A74-9E4D-F5B549ABADBB}" type="sibTrans" cxnId="{11309C48-157F-4391-BF66-3B65A912E0F8}">
      <dgm:prSet/>
      <dgm:spPr/>
      <dgm:t>
        <a:bodyPr/>
        <a:lstStyle/>
        <a:p>
          <a:endParaRPr lang="en-US"/>
        </a:p>
      </dgm:t>
    </dgm:pt>
    <dgm:pt modelId="{51BA660A-B75E-419C-AE3F-85294C1BD524}" type="pres">
      <dgm:prSet presAssocID="{DFF09EE3-D0A2-452D-8687-7B87A23A1515}" presName="vert0" presStyleCnt="0">
        <dgm:presLayoutVars>
          <dgm:dir/>
          <dgm:animOne val="branch"/>
          <dgm:animLvl val="lvl"/>
        </dgm:presLayoutVars>
      </dgm:prSet>
      <dgm:spPr/>
    </dgm:pt>
    <dgm:pt modelId="{0777CE60-9C68-43F2-A485-4134684DA05E}" type="pres">
      <dgm:prSet presAssocID="{D61546BE-C63F-467C-8E71-D77AF044A050}" presName="thickLine" presStyleLbl="alignNode1" presStyleIdx="0" presStyleCnt="3"/>
      <dgm:spPr/>
    </dgm:pt>
    <dgm:pt modelId="{C9ABC704-6D23-4C9E-92DA-E9AF4972C50D}" type="pres">
      <dgm:prSet presAssocID="{D61546BE-C63F-467C-8E71-D77AF044A050}" presName="horz1" presStyleCnt="0"/>
      <dgm:spPr/>
    </dgm:pt>
    <dgm:pt modelId="{4FE12525-7FA6-42B2-971A-9F82B05F719F}" type="pres">
      <dgm:prSet presAssocID="{D61546BE-C63F-467C-8E71-D77AF044A050}" presName="tx1" presStyleLbl="revTx" presStyleIdx="0" presStyleCnt="3"/>
      <dgm:spPr/>
    </dgm:pt>
    <dgm:pt modelId="{18571E17-405C-4DD1-A168-FCAF12864CB6}" type="pres">
      <dgm:prSet presAssocID="{D61546BE-C63F-467C-8E71-D77AF044A050}" presName="vert1" presStyleCnt="0"/>
      <dgm:spPr/>
    </dgm:pt>
    <dgm:pt modelId="{771AA380-C7DF-4144-84B2-BAD4D14FBE99}" type="pres">
      <dgm:prSet presAssocID="{E2321422-794A-4402-9FEE-EAC3F5F260A3}" presName="thickLine" presStyleLbl="alignNode1" presStyleIdx="1" presStyleCnt="3"/>
      <dgm:spPr/>
    </dgm:pt>
    <dgm:pt modelId="{B4CB56A7-7008-4DD7-9499-A3DA15068250}" type="pres">
      <dgm:prSet presAssocID="{E2321422-794A-4402-9FEE-EAC3F5F260A3}" presName="horz1" presStyleCnt="0"/>
      <dgm:spPr/>
    </dgm:pt>
    <dgm:pt modelId="{7DDA0A5E-D0A0-4B41-8ACC-E1B146150E8A}" type="pres">
      <dgm:prSet presAssocID="{E2321422-794A-4402-9FEE-EAC3F5F260A3}" presName="tx1" presStyleLbl="revTx" presStyleIdx="1" presStyleCnt="3"/>
      <dgm:spPr/>
    </dgm:pt>
    <dgm:pt modelId="{B670DB0D-33BC-4B0D-9B7E-DD67C21A3FCB}" type="pres">
      <dgm:prSet presAssocID="{E2321422-794A-4402-9FEE-EAC3F5F260A3}" presName="vert1" presStyleCnt="0"/>
      <dgm:spPr/>
    </dgm:pt>
    <dgm:pt modelId="{D0D670FB-CB49-4297-9600-15F4525A1670}" type="pres">
      <dgm:prSet presAssocID="{B20FC7E8-BA6F-46ED-AA28-FA7E50CD2BBA}" presName="thickLine" presStyleLbl="alignNode1" presStyleIdx="2" presStyleCnt="3"/>
      <dgm:spPr/>
    </dgm:pt>
    <dgm:pt modelId="{294C49DB-AE99-462F-BFD1-B9D3542DB817}" type="pres">
      <dgm:prSet presAssocID="{B20FC7E8-BA6F-46ED-AA28-FA7E50CD2BBA}" presName="horz1" presStyleCnt="0"/>
      <dgm:spPr/>
    </dgm:pt>
    <dgm:pt modelId="{C29B3CAA-C745-4A5B-84EC-220DBA373AC7}" type="pres">
      <dgm:prSet presAssocID="{B20FC7E8-BA6F-46ED-AA28-FA7E50CD2BBA}" presName="tx1" presStyleLbl="revTx" presStyleIdx="2" presStyleCnt="3"/>
      <dgm:spPr/>
    </dgm:pt>
    <dgm:pt modelId="{60826FA6-07DF-41D2-8C28-F52B10E95DC2}" type="pres">
      <dgm:prSet presAssocID="{B20FC7E8-BA6F-46ED-AA28-FA7E50CD2BBA}" presName="vert1" presStyleCnt="0"/>
      <dgm:spPr/>
    </dgm:pt>
  </dgm:ptLst>
  <dgm:cxnLst>
    <dgm:cxn modelId="{D72CB50D-B988-4071-AFE1-53BD60F9B643}" srcId="{DFF09EE3-D0A2-452D-8687-7B87A23A1515}" destId="{D61546BE-C63F-467C-8E71-D77AF044A050}" srcOrd="0" destOrd="0" parTransId="{C0EA3702-0EAA-42FE-9AB7-85319719E086}" sibTransId="{E17E8975-2F84-4E4F-A2F7-FB5437629E77}"/>
    <dgm:cxn modelId="{A7517818-221F-44DF-BA98-3C5420A70333}" type="presOf" srcId="{D61546BE-C63F-467C-8E71-D77AF044A050}" destId="{4FE12525-7FA6-42B2-971A-9F82B05F719F}" srcOrd="0" destOrd="0" presId="urn:microsoft.com/office/officeart/2008/layout/LinedList"/>
    <dgm:cxn modelId="{BF13D034-1F83-452D-B662-5F6DF6E1B331}" type="presOf" srcId="{E2321422-794A-4402-9FEE-EAC3F5F260A3}" destId="{7DDA0A5E-D0A0-4B41-8ACC-E1B146150E8A}" srcOrd="0" destOrd="0" presId="urn:microsoft.com/office/officeart/2008/layout/LinedList"/>
    <dgm:cxn modelId="{11309C48-157F-4391-BF66-3B65A912E0F8}" srcId="{DFF09EE3-D0A2-452D-8687-7B87A23A1515}" destId="{B20FC7E8-BA6F-46ED-AA28-FA7E50CD2BBA}" srcOrd="2" destOrd="0" parTransId="{94C63FE0-BE77-419D-B44B-6D707E67CEEE}" sibTransId="{863D1199-391B-4A74-9E4D-F5B549ABADBB}"/>
    <dgm:cxn modelId="{93E4FC85-934F-4977-A853-77AE68E7B7F5}" type="presOf" srcId="{B20FC7E8-BA6F-46ED-AA28-FA7E50CD2BBA}" destId="{C29B3CAA-C745-4A5B-84EC-220DBA373AC7}" srcOrd="0" destOrd="0" presId="urn:microsoft.com/office/officeart/2008/layout/LinedList"/>
    <dgm:cxn modelId="{57C3849A-F43D-4738-AEDA-8A87C6390DD2}" srcId="{DFF09EE3-D0A2-452D-8687-7B87A23A1515}" destId="{E2321422-794A-4402-9FEE-EAC3F5F260A3}" srcOrd="1" destOrd="0" parTransId="{79FFA995-A7B8-42B0-9A47-9CD6727C90C8}" sibTransId="{0772ED4C-F50B-4BCD-8264-82745CCAB84E}"/>
    <dgm:cxn modelId="{20D2F1A9-ADDF-4A98-816A-8E43D327DCBD}" type="presOf" srcId="{DFF09EE3-D0A2-452D-8687-7B87A23A1515}" destId="{51BA660A-B75E-419C-AE3F-85294C1BD524}" srcOrd="0" destOrd="0" presId="urn:microsoft.com/office/officeart/2008/layout/LinedList"/>
    <dgm:cxn modelId="{09A54AAC-D79B-4AC0-88A2-A638DF8B39A8}" type="presParOf" srcId="{51BA660A-B75E-419C-AE3F-85294C1BD524}" destId="{0777CE60-9C68-43F2-A485-4134684DA05E}" srcOrd="0" destOrd="0" presId="urn:microsoft.com/office/officeart/2008/layout/LinedList"/>
    <dgm:cxn modelId="{CC639A5E-BAEE-4FC0-AD5A-A09C88ACF4B4}" type="presParOf" srcId="{51BA660A-B75E-419C-AE3F-85294C1BD524}" destId="{C9ABC704-6D23-4C9E-92DA-E9AF4972C50D}" srcOrd="1" destOrd="0" presId="urn:microsoft.com/office/officeart/2008/layout/LinedList"/>
    <dgm:cxn modelId="{D9374DE8-53EB-4019-8D8C-F63C4DDF1264}" type="presParOf" srcId="{C9ABC704-6D23-4C9E-92DA-E9AF4972C50D}" destId="{4FE12525-7FA6-42B2-971A-9F82B05F719F}" srcOrd="0" destOrd="0" presId="urn:microsoft.com/office/officeart/2008/layout/LinedList"/>
    <dgm:cxn modelId="{CEA365C4-AF10-4168-AE0D-2793C0174F97}" type="presParOf" srcId="{C9ABC704-6D23-4C9E-92DA-E9AF4972C50D}" destId="{18571E17-405C-4DD1-A168-FCAF12864CB6}" srcOrd="1" destOrd="0" presId="urn:microsoft.com/office/officeart/2008/layout/LinedList"/>
    <dgm:cxn modelId="{19311DFF-5415-42DB-B096-7C30A1067158}" type="presParOf" srcId="{51BA660A-B75E-419C-AE3F-85294C1BD524}" destId="{771AA380-C7DF-4144-84B2-BAD4D14FBE99}" srcOrd="2" destOrd="0" presId="urn:microsoft.com/office/officeart/2008/layout/LinedList"/>
    <dgm:cxn modelId="{4B36A903-9F86-4394-AA90-C9EA3903D207}" type="presParOf" srcId="{51BA660A-B75E-419C-AE3F-85294C1BD524}" destId="{B4CB56A7-7008-4DD7-9499-A3DA15068250}" srcOrd="3" destOrd="0" presId="urn:microsoft.com/office/officeart/2008/layout/LinedList"/>
    <dgm:cxn modelId="{60F037B8-30E3-40F3-8E4B-EF1687AE3397}" type="presParOf" srcId="{B4CB56A7-7008-4DD7-9499-A3DA15068250}" destId="{7DDA0A5E-D0A0-4B41-8ACC-E1B146150E8A}" srcOrd="0" destOrd="0" presId="urn:microsoft.com/office/officeart/2008/layout/LinedList"/>
    <dgm:cxn modelId="{746E64B6-9857-4CD8-B965-3417333E8B67}" type="presParOf" srcId="{B4CB56A7-7008-4DD7-9499-A3DA15068250}" destId="{B670DB0D-33BC-4B0D-9B7E-DD67C21A3FCB}" srcOrd="1" destOrd="0" presId="urn:microsoft.com/office/officeart/2008/layout/LinedList"/>
    <dgm:cxn modelId="{19EAFCE8-D6E3-4921-A73B-8CE297F00F70}" type="presParOf" srcId="{51BA660A-B75E-419C-AE3F-85294C1BD524}" destId="{D0D670FB-CB49-4297-9600-15F4525A1670}" srcOrd="4" destOrd="0" presId="urn:microsoft.com/office/officeart/2008/layout/LinedList"/>
    <dgm:cxn modelId="{17FC7B06-64F5-4F4B-BE9D-40E5C4C12EE9}" type="presParOf" srcId="{51BA660A-B75E-419C-AE3F-85294C1BD524}" destId="{294C49DB-AE99-462F-BFD1-B9D3542DB817}" srcOrd="5" destOrd="0" presId="urn:microsoft.com/office/officeart/2008/layout/LinedList"/>
    <dgm:cxn modelId="{41F29F5A-2BF1-4FDC-9AF7-50043EF00036}" type="presParOf" srcId="{294C49DB-AE99-462F-BFD1-B9D3542DB817}" destId="{C29B3CAA-C745-4A5B-84EC-220DBA373AC7}" srcOrd="0" destOrd="0" presId="urn:microsoft.com/office/officeart/2008/layout/LinedList"/>
    <dgm:cxn modelId="{DD1B225F-9AB0-40E5-B7FF-B3154566B3FE}" type="presParOf" srcId="{294C49DB-AE99-462F-BFD1-B9D3542DB817}" destId="{60826FA6-07DF-41D2-8C28-F52B10E95D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293D431-D842-4C69-9025-019FEB58E5B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A97FB14-C0E0-4439-9C6B-EFCD0218F7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NHS aims for Net Zero emissions by 2040 through green buildings and transport.</a:t>
          </a:r>
        </a:p>
      </dgm:t>
    </dgm:pt>
    <dgm:pt modelId="{67A5A1FC-C18A-49D7-A101-5F8B1E367291}" type="parTrans" cxnId="{4C025A11-53D4-45EA-AF82-C08058309C07}">
      <dgm:prSet/>
      <dgm:spPr/>
      <dgm:t>
        <a:bodyPr/>
        <a:lstStyle/>
        <a:p>
          <a:endParaRPr lang="en-US"/>
        </a:p>
      </dgm:t>
    </dgm:pt>
    <dgm:pt modelId="{A1CB126E-E432-4EFD-B060-A4F18794F494}" type="sibTrans" cxnId="{4C025A11-53D4-45EA-AF82-C08058309C07}">
      <dgm:prSet/>
      <dgm:spPr/>
      <dgm:t>
        <a:bodyPr/>
        <a:lstStyle/>
        <a:p>
          <a:endParaRPr lang="en-US"/>
        </a:p>
      </dgm:t>
    </dgm:pt>
    <dgm:pt modelId="{47BE434C-2030-4C41-B86E-DA0EACC33CD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Cuts pollution-related illness and supports environmental sustainability.</a:t>
          </a:r>
        </a:p>
      </dgm:t>
    </dgm:pt>
    <dgm:pt modelId="{67ADA25F-D12E-4741-9046-BEDFB9507A0F}" type="parTrans" cxnId="{A6F104B4-5855-4911-9907-217D58BB064D}">
      <dgm:prSet/>
      <dgm:spPr/>
      <dgm:t>
        <a:bodyPr/>
        <a:lstStyle/>
        <a:p>
          <a:endParaRPr lang="en-US"/>
        </a:p>
      </dgm:t>
    </dgm:pt>
    <dgm:pt modelId="{4C36DDE2-96A3-487C-8F0F-8C36F2F174A2}" type="sibTrans" cxnId="{A6F104B4-5855-4911-9907-217D58BB064D}">
      <dgm:prSet/>
      <dgm:spPr/>
      <dgm:t>
        <a:bodyPr/>
        <a:lstStyle/>
        <a:p>
          <a:endParaRPr lang="en-US"/>
        </a:p>
      </dgm:t>
    </dgm:pt>
    <dgm:pt modelId="{593025F2-8976-4A36-AA56-124B665C52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Initial investment is high but brings long-term health and cost benefits.</a:t>
          </a:r>
        </a:p>
      </dgm:t>
    </dgm:pt>
    <dgm:pt modelId="{CA14F197-151D-4D07-862B-9855DD23BDAB}" type="parTrans" cxnId="{E1CF2171-603D-43B7-AF55-2D11424FB8C1}">
      <dgm:prSet/>
      <dgm:spPr/>
      <dgm:t>
        <a:bodyPr/>
        <a:lstStyle/>
        <a:p>
          <a:endParaRPr lang="en-US"/>
        </a:p>
      </dgm:t>
    </dgm:pt>
    <dgm:pt modelId="{D91163A9-E1F4-4723-9319-1A2D409CB98C}" type="sibTrans" cxnId="{E1CF2171-603D-43B7-AF55-2D11424FB8C1}">
      <dgm:prSet/>
      <dgm:spPr/>
      <dgm:t>
        <a:bodyPr/>
        <a:lstStyle/>
        <a:p>
          <a:endParaRPr lang="en-US"/>
        </a:p>
      </dgm:t>
    </dgm:pt>
    <dgm:pt modelId="{DF948173-DB19-4291-8C32-6F444E2F661C}" type="pres">
      <dgm:prSet presAssocID="{B293D431-D842-4C69-9025-019FEB58E5B8}" presName="root" presStyleCnt="0">
        <dgm:presLayoutVars>
          <dgm:dir/>
          <dgm:resizeHandles val="exact"/>
        </dgm:presLayoutVars>
      </dgm:prSet>
      <dgm:spPr/>
    </dgm:pt>
    <dgm:pt modelId="{FBCF7BCB-2048-47D6-A757-0D1307147E84}" type="pres">
      <dgm:prSet presAssocID="{0A97FB14-C0E0-4439-9C6B-EFCD0218F73B}" presName="compNode" presStyleCnt="0"/>
      <dgm:spPr/>
    </dgm:pt>
    <dgm:pt modelId="{27ABE588-7477-44C6-9376-EF998AA66646}" type="pres">
      <dgm:prSet presAssocID="{0A97FB14-C0E0-4439-9C6B-EFCD0218F73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6B629FDE-0DE7-465E-8D41-55FA6C0EA65E}" type="pres">
      <dgm:prSet presAssocID="{0A97FB14-C0E0-4439-9C6B-EFCD0218F73B}" presName="spaceRect" presStyleCnt="0"/>
      <dgm:spPr/>
    </dgm:pt>
    <dgm:pt modelId="{3955FDE5-5657-489F-8321-E631EDD40D16}" type="pres">
      <dgm:prSet presAssocID="{0A97FB14-C0E0-4439-9C6B-EFCD0218F73B}" presName="textRect" presStyleLbl="revTx" presStyleIdx="0" presStyleCnt="3">
        <dgm:presLayoutVars>
          <dgm:chMax val="1"/>
          <dgm:chPref val="1"/>
        </dgm:presLayoutVars>
      </dgm:prSet>
      <dgm:spPr/>
    </dgm:pt>
    <dgm:pt modelId="{3D9D6B19-9751-4893-B8AA-A28DDB3E3EB9}" type="pres">
      <dgm:prSet presAssocID="{A1CB126E-E432-4EFD-B060-A4F18794F494}" presName="sibTrans" presStyleCnt="0"/>
      <dgm:spPr/>
    </dgm:pt>
    <dgm:pt modelId="{DC385AF7-B302-46CA-A73A-12D3B069DB48}" type="pres">
      <dgm:prSet presAssocID="{47BE434C-2030-4C41-B86E-DA0EACC33CDF}" presName="compNode" presStyleCnt="0"/>
      <dgm:spPr/>
    </dgm:pt>
    <dgm:pt modelId="{FEFD7DCC-1EF8-4675-AF7D-D2A84FEC51AB}" type="pres">
      <dgm:prSet presAssocID="{47BE434C-2030-4C41-B86E-DA0EACC33C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D4FFDAB8-ED94-4A3E-8CC7-5D483EE16F1B}" type="pres">
      <dgm:prSet presAssocID="{47BE434C-2030-4C41-B86E-DA0EACC33CDF}" presName="spaceRect" presStyleCnt="0"/>
      <dgm:spPr/>
    </dgm:pt>
    <dgm:pt modelId="{A028188A-8F9D-4DAA-9C64-A9FBDE28C2E3}" type="pres">
      <dgm:prSet presAssocID="{47BE434C-2030-4C41-B86E-DA0EACC33CDF}" presName="textRect" presStyleLbl="revTx" presStyleIdx="1" presStyleCnt="3">
        <dgm:presLayoutVars>
          <dgm:chMax val="1"/>
          <dgm:chPref val="1"/>
        </dgm:presLayoutVars>
      </dgm:prSet>
      <dgm:spPr/>
    </dgm:pt>
    <dgm:pt modelId="{679F12A0-715F-4764-A3B4-1288E155FD7D}" type="pres">
      <dgm:prSet presAssocID="{4C36DDE2-96A3-487C-8F0F-8C36F2F174A2}" presName="sibTrans" presStyleCnt="0"/>
      <dgm:spPr/>
    </dgm:pt>
    <dgm:pt modelId="{F10CF9B5-71C6-48D6-B51D-D85F9E2B0421}" type="pres">
      <dgm:prSet presAssocID="{593025F2-8976-4A36-AA56-124B665C528D}" presName="compNode" presStyleCnt="0"/>
      <dgm:spPr/>
    </dgm:pt>
    <dgm:pt modelId="{181D5FB3-53D0-426D-8BFA-C8506B2C6939}" type="pres">
      <dgm:prSet presAssocID="{593025F2-8976-4A36-AA56-124B665C52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0ADBD83-BE59-4427-8BBA-5AF74ECCAFDC}" type="pres">
      <dgm:prSet presAssocID="{593025F2-8976-4A36-AA56-124B665C528D}" presName="spaceRect" presStyleCnt="0"/>
      <dgm:spPr/>
    </dgm:pt>
    <dgm:pt modelId="{2D310959-A18A-49E9-A2A2-45A613DAE1A1}" type="pres">
      <dgm:prSet presAssocID="{593025F2-8976-4A36-AA56-124B665C528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A9CBD0E-008B-4F96-BA9C-032E98EAE491}" type="presOf" srcId="{B293D431-D842-4C69-9025-019FEB58E5B8}" destId="{DF948173-DB19-4291-8C32-6F444E2F661C}" srcOrd="0" destOrd="0" presId="urn:microsoft.com/office/officeart/2018/2/layout/IconLabelList"/>
    <dgm:cxn modelId="{4C025A11-53D4-45EA-AF82-C08058309C07}" srcId="{B293D431-D842-4C69-9025-019FEB58E5B8}" destId="{0A97FB14-C0E0-4439-9C6B-EFCD0218F73B}" srcOrd="0" destOrd="0" parTransId="{67A5A1FC-C18A-49D7-A101-5F8B1E367291}" sibTransId="{A1CB126E-E432-4EFD-B060-A4F18794F494}"/>
    <dgm:cxn modelId="{B553C734-2B6F-4E9B-9EF4-389D4CA0FEFD}" type="presOf" srcId="{47BE434C-2030-4C41-B86E-DA0EACC33CDF}" destId="{A028188A-8F9D-4DAA-9C64-A9FBDE28C2E3}" srcOrd="0" destOrd="0" presId="urn:microsoft.com/office/officeart/2018/2/layout/IconLabelList"/>
    <dgm:cxn modelId="{E1CF2171-603D-43B7-AF55-2D11424FB8C1}" srcId="{B293D431-D842-4C69-9025-019FEB58E5B8}" destId="{593025F2-8976-4A36-AA56-124B665C528D}" srcOrd="2" destOrd="0" parTransId="{CA14F197-151D-4D07-862B-9855DD23BDAB}" sibTransId="{D91163A9-E1F4-4723-9319-1A2D409CB98C}"/>
    <dgm:cxn modelId="{A6F104B4-5855-4911-9907-217D58BB064D}" srcId="{B293D431-D842-4C69-9025-019FEB58E5B8}" destId="{47BE434C-2030-4C41-B86E-DA0EACC33CDF}" srcOrd="1" destOrd="0" parTransId="{67ADA25F-D12E-4741-9046-BEDFB9507A0F}" sibTransId="{4C36DDE2-96A3-487C-8F0F-8C36F2F174A2}"/>
    <dgm:cxn modelId="{5D61E9DC-33A2-46BA-982F-BF273CAE1786}" type="presOf" srcId="{0A97FB14-C0E0-4439-9C6B-EFCD0218F73B}" destId="{3955FDE5-5657-489F-8321-E631EDD40D16}" srcOrd="0" destOrd="0" presId="urn:microsoft.com/office/officeart/2018/2/layout/IconLabelList"/>
    <dgm:cxn modelId="{1E3527DE-8E3E-4417-B663-1A0DE66C3DA0}" type="presOf" srcId="{593025F2-8976-4A36-AA56-124B665C528D}" destId="{2D310959-A18A-49E9-A2A2-45A613DAE1A1}" srcOrd="0" destOrd="0" presId="urn:microsoft.com/office/officeart/2018/2/layout/IconLabelList"/>
    <dgm:cxn modelId="{8212B61F-F3BF-4926-9A58-BA2E2AE693D2}" type="presParOf" srcId="{DF948173-DB19-4291-8C32-6F444E2F661C}" destId="{FBCF7BCB-2048-47D6-A757-0D1307147E84}" srcOrd="0" destOrd="0" presId="urn:microsoft.com/office/officeart/2018/2/layout/IconLabelList"/>
    <dgm:cxn modelId="{3F8DBC01-5AE5-4B0D-970E-7E0BFEEF3F85}" type="presParOf" srcId="{FBCF7BCB-2048-47D6-A757-0D1307147E84}" destId="{27ABE588-7477-44C6-9376-EF998AA66646}" srcOrd="0" destOrd="0" presId="urn:microsoft.com/office/officeart/2018/2/layout/IconLabelList"/>
    <dgm:cxn modelId="{6840FED9-9F28-4241-B306-19F5B22FEB9B}" type="presParOf" srcId="{FBCF7BCB-2048-47D6-A757-0D1307147E84}" destId="{6B629FDE-0DE7-465E-8D41-55FA6C0EA65E}" srcOrd="1" destOrd="0" presId="urn:microsoft.com/office/officeart/2018/2/layout/IconLabelList"/>
    <dgm:cxn modelId="{9986FFE1-C512-469E-B7A5-1B63675CDAFC}" type="presParOf" srcId="{FBCF7BCB-2048-47D6-A757-0D1307147E84}" destId="{3955FDE5-5657-489F-8321-E631EDD40D16}" srcOrd="2" destOrd="0" presId="urn:microsoft.com/office/officeart/2018/2/layout/IconLabelList"/>
    <dgm:cxn modelId="{29028FFD-7532-4EF5-9A56-ED583089595B}" type="presParOf" srcId="{DF948173-DB19-4291-8C32-6F444E2F661C}" destId="{3D9D6B19-9751-4893-B8AA-A28DDB3E3EB9}" srcOrd="1" destOrd="0" presId="urn:microsoft.com/office/officeart/2018/2/layout/IconLabelList"/>
    <dgm:cxn modelId="{2F0F4453-646B-4E7D-ADA1-6C1E717C3E9D}" type="presParOf" srcId="{DF948173-DB19-4291-8C32-6F444E2F661C}" destId="{DC385AF7-B302-46CA-A73A-12D3B069DB48}" srcOrd="2" destOrd="0" presId="urn:microsoft.com/office/officeart/2018/2/layout/IconLabelList"/>
    <dgm:cxn modelId="{6E8E408B-BD69-485E-98B7-FA8C0A4AEEFD}" type="presParOf" srcId="{DC385AF7-B302-46CA-A73A-12D3B069DB48}" destId="{FEFD7DCC-1EF8-4675-AF7D-D2A84FEC51AB}" srcOrd="0" destOrd="0" presId="urn:microsoft.com/office/officeart/2018/2/layout/IconLabelList"/>
    <dgm:cxn modelId="{14CAA8F4-5A94-4C34-80BF-D19102557D47}" type="presParOf" srcId="{DC385AF7-B302-46CA-A73A-12D3B069DB48}" destId="{D4FFDAB8-ED94-4A3E-8CC7-5D483EE16F1B}" srcOrd="1" destOrd="0" presId="urn:microsoft.com/office/officeart/2018/2/layout/IconLabelList"/>
    <dgm:cxn modelId="{D9370D5A-7AAE-457E-9D0B-D99A7B7DAD4B}" type="presParOf" srcId="{DC385AF7-B302-46CA-A73A-12D3B069DB48}" destId="{A028188A-8F9D-4DAA-9C64-A9FBDE28C2E3}" srcOrd="2" destOrd="0" presId="urn:microsoft.com/office/officeart/2018/2/layout/IconLabelList"/>
    <dgm:cxn modelId="{AB0F8104-C9E0-4C59-AA9F-A8F36DB5A76F}" type="presParOf" srcId="{DF948173-DB19-4291-8C32-6F444E2F661C}" destId="{679F12A0-715F-4764-A3B4-1288E155FD7D}" srcOrd="3" destOrd="0" presId="urn:microsoft.com/office/officeart/2018/2/layout/IconLabelList"/>
    <dgm:cxn modelId="{362F0755-8A59-4904-BD98-1132C9B5344C}" type="presParOf" srcId="{DF948173-DB19-4291-8C32-6F444E2F661C}" destId="{F10CF9B5-71C6-48D6-B51D-D85F9E2B0421}" srcOrd="4" destOrd="0" presId="urn:microsoft.com/office/officeart/2018/2/layout/IconLabelList"/>
    <dgm:cxn modelId="{7DE4F08A-EBC5-4E74-97BC-008BE9D8CF05}" type="presParOf" srcId="{F10CF9B5-71C6-48D6-B51D-D85F9E2B0421}" destId="{181D5FB3-53D0-426D-8BFA-C8506B2C6939}" srcOrd="0" destOrd="0" presId="urn:microsoft.com/office/officeart/2018/2/layout/IconLabelList"/>
    <dgm:cxn modelId="{DB7EDB45-682E-4FE2-AE2B-83FF69538BF9}" type="presParOf" srcId="{F10CF9B5-71C6-48D6-B51D-D85F9E2B0421}" destId="{60ADBD83-BE59-4427-8BBA-5AF74ECCAFDC}" srcOrd="1" destOrd="0" presId="urn:microsoft.com/office/officeart/2018/2/layout/IconLabelList"/>
    <dgm:cxn modelId="{4C0DF7F4-9567-455D-A930-8B1EB7502752}" type="presParOf" srcId="{F10CF9B5-71C6-48D6-B51D-D85F9E2B0421}" destId="{2D310959-A18A-49E9-A2A2-45A613DAE1A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D26045F-7D04-44BB-9418-0167CE80E6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8351D26-C2AB-4BAE-AC97-AA32F4E76E8E}">
      <dgm:prSet/>
      <dgm:spPr/>
      <dgm:t>
        <a:bodyPr/>
        <a:lstStyle/>
        <a:p>
          <a:r>
            <a:rPr lang="en-US"/>
            <a:t>Strengths: NHS accessibility, focus on prevention, sustainability progress.</a:t>
          </a:r>
        </a:p>
      </dgm:t>
    </dgm:pt>
    <dgm:pt modelId="{46240083-1D41-489F-AC8E-7AA2572F7095}" type="parTrans" cxnId="{6AAD2EA0-F70A-4935-8902-4618B4AABAD4}">
      <dgm:prSet/>
      <dgm:spPr/>
      <dgm:t>
        <a:bodyPr/>
        <a:lstStyle/>
        <a:p>
          <a:endParaRPr lang="en-US"/>
        </a:p>
      </dgm:t>
    </dgm:pt>
    <dgm:pt modelId="{ECE83464-364A-4E13-A525-1AC1F3318CF8}" type="sibTrans" cxnId="{6AAD2EA0-F70A-4935-8902-4618B4AABAD4}">
      <dgm:prSet/>
      <dgm:spPr/>
      <dgm:t>
        <a:bodyPr/>
        <a:lstStyle/>
        <a:p>
          <a:endParaRPr lang="en-US"/>
        </a:p>
      </dgm:t>
    </dgm:pt>
    <dgm:pt modelId="{6BAE1553-7D8B-4097-A552-C6CD9BC1EC23}">
      <dgm:prSet/>
      <dgm:spPr/>
      <dgm:t>
        <a:bodyPr/>
        <a:lstStyle/>
        <a:p>
          <a:r>
            <a:rPr lang="en-US"/>
            <a:t>Weaknesses: persistent inequality, funding gaps, workforce strain.</a:t>
          </a:r>
        </a:p>
      </dgm:t>
    </dgm:pt>
    <dgm:pt modelId="{3966A404-7D54-46DF-811A-09B0FF6F6933}" type="parTrans" cxnId="{3CCC1B7A-94A4-4B59-817C-5B55377E1715}">
      <dgm:prSet/>
      <dgm:spPr/>
      <dgm:t>
        <a:bodyPr/>
        <a:lstStyle/>
        <a:p>
          <a:endParaRPr lang="en-US"/>
        </a:p>
      </dgm:t>
    </dgm:pt>
    <dgm:pt modelId="{ABC52C6C-9030-4396-AB3C-EB7AA2DA8206}" type="sibTrans" cxnId="{3CCC1B7A-94A4-4B59-817C-5B55377E1715}">
      <dgm:prSet/>
      <dgm:spPr/>
      <dgm:t>
        <a:bodyPr/>
        <a:lstStyle/>
        <a:p>
          <a:endParaRPr lang="en-US"/>
        </a:p>
      </dgm:t>
    </dgm:pt>
    <dgm:pt modelId="{DABF5B47-EFDB-49C1-B58F-CDCACF133ED6}">
      <dgm:prSet/>
      <dgm:spPr/>
      <dgm:t>
        <a:bodyPr/>
        <a:lstStyle/>
        <a:p>
          <a:r>
            <a:rPr lang="en-US"/>
            <a:t>Recommendations: increase prevention funding, tackle social determinants, expand green healthcare.</a:t>
          </a:r>
        </a:p>
      </dgm:t>
    </dgm:pt>
    <dgm:pt modelId="{EC20C2AD-DB10-49AB-814A-78DE284DEAB1}" type="parTrans" cxnId="{37E53664-D466-49CA-BEB0-62A0929D4484}">
      <dgm:prSet/>
      <dgm:spPr/>
      <dgm:t>
        <a:bodyPr/>
        <a:lstStyle/>
        <a:p>
          <a:endParaRPr lang="en-US"/>
        </a:p>
      </dgm:t>
    </dgm:pt>
    <dgm:pt modelId="{AAAFA669-E6C3-42EC-B1C8-D8A5D7EAD117}" type="sibTrans" cxnId="{37E53664-D466-49CA-BEB0-62A0929D4484}">
      <dgm:prSet/>
      <dgm:spPr/>
      <dgm:t>
        <a:bodyPr/>
        <a:lstStyle/>
        <a:p>
          <a:endParaRPr lang="en-US"/>
        </a:p>
      </dgm:t>
    </dgm:pt>
    <dgm:pt modelId="{CEA95E30-2C37-4C47-A6FB-EDA1937BB61E}" type="pres">
      <dgm:prSet presAssocID="{2D26045F-7D04-44BB-9418-0167CE80E683}" presName="root" presStyleCnt="0">
        <dgm:presLayoutVars>
          <dgm:dir/>
          <dgm:resizeHandles val="exact"/>
        </dgm:presLayoutVars>
      </dgm:prSet>
      <dgm:spPr/>
    </dgm:pt>
    <dgm:pt modelId="{2072874A-1868-43A6-B4FC-611D3AC9F526}" type="pres">
      <dgm:prSet presAssocID="{58351D26-C2AB-4BAE-AC97-AA32F4E76E8E}" presName="compNode" presStyleCnt="0"/>
      <dgm:spPr/>
    </dgm:pt>
    <dgm:pt modelId="{A25C3DF2-72DE-4156-A685-DDFAB89AB6B0}" type="pres">
      <dgm:prSet presAssocID="{58351D26-C2AB-4BAE-AC97-AA32F4E76E8E}" presName="bgRect" presStyleLbl="bgShp" presStyleIdx="0" presStyleCnt="3"/>
      <dgm:spPr/>
    </dgm:pt>
    <dgm:pt modelId="{8139E57B-1F2F-4CA7-8DCC-D0C868E64046}" type="pres">
      <dgm:prSet presAssocID="{58351D26-C2AB-4BAE-AC97-AA32F4E76E8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A11F4F4-2E65-49F5-8A1A-6C3793F651CD}" type="pres">
      <dgm:prSet presAssocID="{58351D26-C2AB-4BAE-AC97-AA32F4E76E8E}" presName="spaceRect" presStyleCnt="0"/>
      <dgm:spPr/>
    </dgm:pt>
    <dgm:pt modelId="{988ACA0E-BB57-49C7-A71C-D412C758A1DE}" type="pres">
      <dgm:prSet presAssocID="{58351D26-C2AB-4BAE-AC97-AA32F4E76E8E}" presName="parTx" presStyleLbl="revTx" presStyleIdx="0" presStyleCnt="3">
        <dgm:presLayoutVars>
          <dgm:chMax val="0"/>
          <dgm:chPref val="0"/>
        </dgm:presLayoutVars>
      </dgm:prSet>
      <dgm:spPr/>
    </dgm:pt>
    <dgm:pt modelId="{D37CE7BB-AAD5-49C0-88B3-5F7BDA64B8B2}" type="pres">
      <dgm:prSet presAssocID="{ECE83464-364A-4E13-A525-1AC1F3318CF8}" presName="sibTrans" presStyleCnt="0"/>
      <dgm:spPr/>
    </dgm:pt>
    <dgm:pt modelId="{65A2F78A-7672-467B-B9DC-D028D4A40C55}" type="pres">
      <dgm:prSet presAssocID="{6BAE1553-7D8B-4097-A552-C6CD9BC1EC23}" presName="compNode" presStyleCnt="0"/>
      <dgm:spPr/>
    </dgm:pt>
    <dgm:pt modelId="{A189D5A2-F834-4459-99BC-4C9E01363070}" type="pres">
      <dgm:prSet presAssocID="{6BAE1553-7D8B-4097-A552-C6CD9BC1EC23}" presName="bgRect" presStyleLbl="bgShp" presStyleIdx="1" presStyleCnt="3"/>
      <dgm:spPr/>
    </dgm:pt>
    <dgm:pt modelId="{CB392B3F-BB5F-4DB9-BFAA-48B064540590}" type="pres">
      <dgm:prSet presAssocID="{6BAE1553-7D8B-4097-A552-C6CD9BC1EC2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D6951879-7BAC-406A-BB11-2E4559C9481C}" type="pres">
      <dgm:prSet presAssocID="{6BAE1553-7D8B-4097-A552-C6CD9BC1EC23}" presName="spaceRect" presStyleCnt="0"/>
      <dgm:spPr/>
    </dgm:pt>
    <dgm:pt modelId="{A05AB1CC-C24D-4F4D-A9BF-8B5CDC274288}" type="pres">
      <dgm:prSet presAssocID="{6BAE1553-7D8B-4097-A552-C6CD9BC1EC23}" presName="parTx" presStyleLbl="revTx" presStyleIdx="1" presStyleCnt="3">
        <dgm:presLayoutVars>
          <dgm:chMax val="0"/>
          <dgm:chPref val="0"/>
        </dgm:presLayoutVars>
      </dgm:prSet>
      <dgm:spPr/>
    </dgm:pt>
    <dgm:pt modelId="{DC93628D-BC07-44D8-B599-93C89F7169C5}" type="pres">
      <dgm:prSet presAssocID="{ABC52C6C-9030-4396-AB3C-EB7AA2DA8206}" presName="sibTrans" presStyleCnt="0"/>
      <dgm:spPr/>
    </dgm:pt>
    <dgm:pt modelId="{4B5B1ABC-1F83-4697-A320-4718B9B27046}" type="pres">
      <dgm:prSet presAssocID="{DABF5B47-EFDB-49C1-B58F-CDCACF133ED6}" presName="compNode" presStyleCnt="0"/>
      <dgm:spPr/>
    </dgm:pt>
    <dgm:pt modelId="{1C73ACA4-A314-41EA-8214-B5D81B5C2BE2}" type="pres">
      <dgm:prSet presAssocID="{DABF5B47-EFDB-49C1-B58F-CDCACF133ED6}" presName="bgRect" presStyleLbl="bgShp" presStyleIdx="2" presStyleCnt="3"/>
      <dgm:spPr/>
    </dgm:pt>
    <dgm:pt modelId="{5250B129-88BD-4206-9DB2-6B56C99A15AB}" type="pres">
      <dgm:prSet presAssocID="{DABF5B47-EFDB-49C1-B58F-CDCACF133E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60A18A0-81F3-438A-8604-42A29413019B}" type="pres">
      <dgm:prSet presAssocID="{DABF5B47-EFDB-49C1-B58F-CDCACF133ED6}" presName="spaceRect" presStyleCnt="0"/>
      <dgm:spPr/>
    </dgm:pt>
    <dgm:pt modelId="{CC87EA94-71DD-4890-A236-DBAB0E905334}" type="pres">
      <dgm:prSet presAssocID="{DABF5B47-EFDB-49C1-B58F-CDCACF133ED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B32D408-8CF1-4E04-8814-CFD0184D3B57}" type="presOf" srcId="{2D26045F-7D04-44BB-9418-0167CE80E683}" destId="{CEA95E30-2C37-4C47-A6FB-EDA1937BB61E}" srcOrd="0" destOrd="0" presId="urn:microsoft.com/office/officeart/2018/2/layout/IconVerticalSolidList"/>
    <dgm:cxn modelId="{413F4213-A39F-4535-8E41-C7080AC5BD6F}" type="presOf" srcId="{6BAE1553-7D8B-4097-A552-C6CD9BC1EC23}" destId="{A05AB1CC-C24D-4F4D-A9BF-8B5CDC274288}" srcOrd="0" destOrd="0" presId="urn:microsoft.com/office/officeart/2018/2/layout/IconVerticalSolidList"/>
    <dgm:cxn modelId="{2E70405E-5000-495D-A522-A9AFB0183A4B}" type="presOf" srcId="{DABF5B47-EFDB-49C1-B58F-CDCACF133ED6}" destId="{CC87EA94-71DD-4890-A236-DBAB0E905334}" srcOrd="0" destOrd="0" presId="urn:microsoft.com/office/officeart/2018/2/layout/IconVerticalSolidList"/>
    <dgm:cxn modelId="{37E53664-D466-49CA-BEB0-62A0929D4484}" srcId="{2D26045F-7D04-44BB-9418-0167CE80E683}" destId="{DABF5B47-EFDB-49C1-B58F-CDCACF133ED6}" srcOrd="2" destOrd="0" parTransId="{EC20C2AD-DB10-49AB-814A-78DE284DEAB1}" sibTransId="{AAAFA669-E6C3-42EC-B1C8-D8A5D7EAD117}"/>
    <dgm:cxn modelId="{3CCC1B7A-94A4-4B59-817C-5B55377E1715}" srcId="{2D26045F-7D04-44BB-9418-0167CE80E683}" destId="{6BAE1553-7D8B-4097-A552-C6CD9BC1EC23}" srcOrd="1" destOrd="0" parTransId="{3966A404-7D54-46DF-811A-09B0FF6F6933}" sibTransId="{ABC52C6C-9030-4396-AB3C-EB7AA2DA8206}"/>
    <dgm:cxn modelId="{6AAD2EA0-F70A-4935-8902-4618B4AABAD4}" srcId="{2D26045F-7D04-44BB-9418-0167CE80E683}" destId="{58351D26-C2AB-4BAE-AC97-AA32F4E76E8E}" srcOrd="0" destOrd="0" parTransId="{46240083-1D41-489F-AC8E-7AA2572F7095}" sibTransId="{ECE83464-364A-4E13-A525-1AC1F3318CF8}"/>
    <dgm:cxn modelId="{3044F6AC-E8AB-48A6-86B6-3CBDA4512B0E}" type="presOf" srcId="{58351D26-C2AB-4BAE-AC97-AA32F4E76E8E}" destId="{988ACA0E-BB57-49C7-A71C-D412C758A1DE}" srcOrd="0" destOrd="0" presId="urn:microsoft.com/office/officeart/2018/2/layout/IconVerticalSolidList"/>
    <dgm:cxn modelId="{97873693-D625-4773-9F4C-69C7B6CB1C72}" type="presParOf" srcId="{CEA95E30-2C37-4C47-A6FB-EDA1937BB61E}" destId="{2072874A-1868-43A6-B4FC-611D3AC9F526}" srcOrd="0" destOrd="0" presId="urn:microsoft.com/office/officeart/2018/2/layout/IconVerticalSolidList"/>
    <dgm:cxn modelId="{592EBFF1-54C5-45A5-8508-9EE17C245EF7}" type="presParOf" srcId="{2072874A-1868-43A6-B4FC-611D3AC9F526}" destId="{A25C3DF2-72DE-4156-A685-DDFAB89AB6B0}" srcOrd="0" destOrd="0" presId="urn:microsoft.com/office/officeart/2018/2/layout/IconVerticalSolidList"/>
    <dgm:cxn modelId="{45CD9A7B-D333-41B8-8E9B-FDB9FE59F318}" type="presParOf" srcId="{2072874A-1868-43A6-B4FC-611D3AC9F526}" destId="{8139E57B-1F2F-4CA7-8DCC-D0C868E64046}" srcOrd="1" destOrd="0" presId="urn:microsoft.com/office/officeart/2018/2/layout/IconVerticalSolidList"/>
    <dgm:cxn modelId="{890ECB95-F9A7-4B6C-8BD0-4A74F0A4D45E}" type="presParOf" srcId="{2072874A-1868-43A6-B4FC-611D3AC9F526}" destId="{6A11F4F4-2E65-49F5-8A1A-6C3793F651CD}" srcOrd="2" destOrd="0" presId="urn:microsoft.com/office/officeart/2018/2/layout/IconVerticalSolidList"/>
    <dgm:cxn modelId="{902C9DCA-1965-4391-80E5-660618064F5F}" type="presParOf" srcId="{2072874A-1868-43A6-B4FC-611D3AC9F526}" destId="{988ACA0E-BB57-49C7-A71C-D412C758A1DE}" srcOrd="3" destOrd="0" presId="urn:microsoft.com/office/officeart/2018/2/layout/IconVerticalSolidList"/>
    <dgm:cxn modelId="{83FE2B14-BFC9-40B0-9486-4B36BC92EB5C}" type="presParOf" srcId="{CEA95E30-2C37-4C47-A6FB-EDA1937BB61E}" destId="{D37CE7BB-AAD5-49C0-88B3-5F7BDA64B8B2}" srcOrd="1" destOrd="0" presId="urn:microsoft.com/office/officeart/2018/2/layout/IconVerticalSolidList"/>
    <dgm:cxn modelId="{CF6FA938-21F3-4F62-9E26-F21CDA7432B7}" type="presParOf" srcId="{CEA95E30-2C37-4C47-A6FB-EDA1937BB61E}" destId="{65A2F78A-7672-467B-B9DC-D028D4A40C55}" srcOrd="2" destOrd="0" presId="urn:microsoft.com/office/officeart/2018/2/layout/IconVerticalSolidList"/>
    <dgm:cxn modelId="{DFCBD4DF-9D2C-49D7-A6DF-DB9A34331E13}" type="presParOf" srcId="{65A2F78A-7672-467B-B9DC-D028D4A40C55}" destId="{A189D5A2-F834-4459-99BC-4C9E01363070}" srcOrd="0" destOrd="0" presId="urn:microsoft.com/office/officeart/2018/2/layout/IconVerticalSolidList"/>
    <dgm:cxn modelId="{F74BFFCC-5625-4D13-9409-63910A6E05C4}" type="presParOf" srcId="{65A2F78A-7672-467B-B9DC-D028D4A40C55}" destId="{CB392B3F-BB5F-4DB9-BFAA-48B064540590}" srcOrd="1" destOrd="0" presId="urn:microsoft.com/office/officeart/2018/2/layout/IconVerticalSolidList"/>
    <dgm:cxn modelId="{0A958698-000B-49CD-92D8-6C0EF043E265}" type="presParOf" srcId="{65A2F78A-7672-467B-B9DC-D028D4A40C55}" destId="{D6951879-7BAC-406A-BB11-2E4559C9481C}" srcOrd="2" destOrd="0" presId="urn:microsoft.com/office/officeart/2018/2/layout/IconVerticalSolidList"/>
    <dgm:cxn modelId="{1CC15AC0-8E21-4303-ABD9-A501565AC7D3}" type="presParOf" srcId="{65A2F78A-7672-467B-B9DC-D028D4A40C55}" destId="{A05AB1CC-C24D-4F4D-A9BF-8B5CDC274288}" srcOrd="3" destOrd="0" presId="urn:microsoft.com/office/officeart/2018/2/layout/IconVerticalSolidList"/>
    <dgm:cxn modelId="{D2605E49-CE7E-4E13-9DAF-5B6AA5B3C5DF}" type="presParOf" srcId="{CEA95E30-2C37-4C47-A6FB-EDA1937BB61E}" destId="{DC93628D-BC07-44D8-B599-93C89F7169C5}" srcOrd="3" destOrd="0" presId="urn:microsoft.com/office/officeart/2018/2/layout/IconVerticalSolidList"/>
    <dgm:cxn modelId="{75AE1CA7-2DBF-4D51-A2A5-6E94C989F9B8}" type="presParOf" srcId="{CEA95E30-2C37-4C47-A6FB-EDA1937BB61E}" destId="{4B5B1ABC-1F83-4697-A320-4718B9B27046}" srcOrd="4" destOrd="0" presId="urn:microsoft.com/office/officeart/2018/2/layout/IconVerticalSolidList"/>
    <dgm:cxn modelId="{5ACA1177-F76E-4032-A963-A77FB5DBB55A}" type="presParOf" srcId="{4B5B1ABC-1F83-4697-A320-4718B9B27046}" destId="{1C73ACA4-A314-41EA-8214-B5D81B5C2BE2}" srcOrd="0" destOrd="0" presId="urn:microsoft.com/office/officeart/2018/2/layout/IconVerticalSolidList"/>
    <dgm:cxn modelId="{03CCBA67-A3E4-4477-B0D8-9C4D67A329F7}" type="presParOf" srcId="{4B5B1ABC-1F83-4697-A320-4718B9B27046}" destId="{5250B129-88BD-4206-9DB2-6B56C99A15AB}" srcOrd="1" destOrd="0" presId="urn:microsoft.com/office/officeart/2018/2/layout/IconVerticalSolidList"/>
    <dgm:cxn modelId="{605EF891-B8C9-4FFE-B69F-E87C045B9E14}" type="presParOf" srcId="{4B5B1ABC-1F83-4697-A320-4718B9B27046}" destId="{460A18A0-81F3-438A-8604-42A29413019B}" srcOrd="2" destOrd="0" presId="urn:microsoft.com/office/officeart/2018/2/layout/IconVerticalSolidList"/>
    <dgm:cxn modelId="{87DBCF8F-F5B1-4B18-A1F3-998A175F5C15}" type="presParOf" srcId="{4B5B1ABC-1F83-4697-A320-4718B9B27046}" destId="{CC87EA94-71DD-4890-A236-DBAB0E90533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7CCD47F-1334-4C0E-86B5-CB78B262D06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D8C1BB-E243-4F9F-AF97-67E313C5918E}">
      <dgm:prSet/>
      <dgm:spPr/>
      <dgm:t>
        <a:bodyPr/>
        <a:lstStyle/>
        <a:p>
          <a:r>
            <a:rPr lang="en-US"/>
            <a:t>Health, wellbeing and sustainability are inseparable for future healthcare.</a:t>
          </a:r>
        </a:p>
      </dgm:t>
    </dgm:pt>
    <dgm:pt modelId="{E6DE055D-DE17-463F-9982-6E35ACA894AB}" type="parTrans" cxnId="{22E8DCFE-D8FA-4FFE-9A6D-AF2E09B1B1CB}">
      <dgm:prSet/>
      <dgm:spPr/>
      <dgm:t>
        <a:bodyPr/>
        <a:lstStyle/>
        <a:p>
          <a:endParaRPr lang="en-US"/>
        </a:p>
      </dgm:t>
    </dgm:pt>
    <dgm:pt modelId="{CF559BDA-AF26-44AF-9C75-277A0485793D}" type="sibTrans" cxnId="{22E8DCFE-D8FA-4FFE-9A6D-AF2E09B1B1CB}">
      <dgm:prSet/>
      <dgm:spPr/>
      <dgm:t>
        <a:bodyPr/>
        <a:lstStyle/>
        <a:p>
          <a:endParaRPr lang="en-US"/>
        </a:p>
      </dgm:t>
    </dgm:pt>
    <dgm:pt modelId="{EE185E5A-993D-426D-A2E1-18D5053F47C6}">
      <dgm:prSet/>
      <dgm:spPr/>
      <dgm:t>
        <a:bodyPr/>
        <a:lstStyle/>
        <a:p>
          <a:r>
            <a:rPr lang="en-US"/>
            <a:t>Collaboration between healthcare, government, and communities is vital.</a:t>
          </a:r>
        </a:p>
      </dgm:t>
    </dgm:pt>
    <dgm:pt modelId="{67CD1016-77B9-4AB3-A293-C59EAEE0A72F}" type="parTrans" cxnId="{D2F441CD-95A7-48FC-BF74-83EFF1C371A8}">
      <dgm:prSet/>
      <dgm:spPr/>
      <dgm:t>
        <a:bodyPr/>
        <a:lstStyle/>
        <a:p>
          <a:endParaRPr lang="en-US"/>
        </a:p>
      </dgm:t>
    </dgm:pt>
    <dgm:pt modelId="{E4282D65-6928-47AD-8F70-11DDE372CB16}" type="sibTrans" cxnId="{D2F441CD-95A7-48FC-BF74-83EFF1C371A8}">
      <dgm:prSet/>
      <dgm:spPr/>
      <dgm:t>
        <a:bodyPr/>
        <a:lstStyle/>
        <a:p>
          <a:endParaRPr lang="en-US"/>
        </a:p>
      </dgm:t>
    </dgm:pt>
    <dgm:pt modelId="{A7B078F8-DB97-45E9-877F-D54C0DD412F2}">
      <dgm:prSet/>
      <dgm:spPr/>
      <dgm:t>
        <a:bodyPr/>
        <a:lstStyle/>
        <a:p>
          <a:r>
            <a:rPr lang="en-US"/>
            <a:t>A sustainable NHS benefits both people and the planet.</a:t>
          </a:r>
        </a:p>
      </dgm:t>
    </dgm:pt>
    <dgm:pt modelId="{7033DC65-3D79-46AD-9D10-FC2329E9A150}" type="parTrans" cxnId="{DEC64F93-0DE5-426E-8C46-18AB79E1B3CC}">
      <dgm:prSet/>
      <dgm:spPr/>
      <dgm:t>
        <a:bodyPr/>
        <a:lstStyle/>
        <a:p>
          <a:endParaRPr lang="en-US"/>
        </a:p>
      </dgm:t>
    </dgm:pt>
    <dgm:pt modelId="{87CC5065-EA70-4D1F-9A1D-0A32B233FE37}" type="sibTrans" cxnId="{DEC64F93-0DE5-426E-8C46-18AB79E1B3CC}">
      <dgm:prSet/>
      <dgm:spPr/>
      <dgm:t>
        <a:bodyPr/>
        <a:lstStyle/>
        <a:p>
          <a:endParaRPr lang="en-US"/>
        </a:p>
      </dgm:t>
    </dgm:pt>
    <dgm:pt modelId="{665D599E-3EBD-467B-8A60-0A2060CA1B69}" type="pres">
      <dgm:prSet presAssocID="{67CCD47F-1334-4C0E-86B5-CB78B262D061}" presName="linear" presStyleCnt="0">
        <dgm:presLayoutVars>
          <dgm:animLvl val="lvl"/>
          <dgm:resizeHandles val="exact"/>
        </dgm:presLayoutVars>
      </dgm:prSet>
      <dgm:spPr/>
    </dgm:pt>
    <dgm:pt modelId="{EC44EB1C-2E1B-43B3-B3F2-E26F2402817F}" type="pres">
      <dgm:prSet presAssocID="{4AD8C1BB-E243-4F9F-AF97-67E313C5918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4371499-793A-41F1-ACD7-47D634081548}" type="pres">
      <dgm:prSet presAssocID="{CF559BDA-AF26-44AF-9C75-277A0485793D}" presName="spacer" presStyleCnt="0"/>
      <dgm:spPr/>
    </dgm:pt>
    <dgm:pt modelId="{1548FD96-B162-47A2-9845-79A9C4136581}" type="pres">
      <dgm:prSet presAssocID="{EE185E5A-993D-426D-A2E1-18D5053F47C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9628C18-D175-416B-B7B5-F68020531D1E}" type="pres">
      <dgm:prSet presAssocID="{E4282D65-6928-47AD-8F70-11DDE372CB16}" presName="spacer" presStyleCnt="0"/>
      <dgm:spPr/>
    </dgm:pt>
    <dgm:pt modelId="{46FAA323-A85C-4C2B-B488-FB531BB97ABF}" type="pres">
      <dgm:prSet presAssocID="{A7B078F8-DB97-45E9-877F-D54C0DD412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C269B03-0208-4DE9-AB46-B93ED43F114C}" type="presOf" srcId="{EE185E5A-993D-426D-A2E1-18D5053F47C6}" destId="{1548FD96-B162-47A2-9845-79A9C4136581}" srcOrd="0" destOrd="0" presId="urn:microsoft.com/office/officeart/2005/8/layout/vList2"/>
    <dgm:cxn modelId="{C19FE17E-D3EE-4DEB-BA55-C0CE8A8B89EA}" type="presOf" srcId="{A7B078F8-DB97-45E9-877F-D54C0DD412F2}" destId="{46FAA323-A85C-4C2B-B488-FB531BB97ABF}" srcOrd="0" destOrd="0" presId="urn:microsoft.com/office/officeart/2005/8/layout/vList2"/>
    <dgm:cxn modelId="{E8C5788D-8351-45A5-B220-8FAADCFC4A34}" type="presOf" srcId="{67CCD47F-1334-4C0E-86B5-CB78B262D061}" destId="{665D599E-3EBD-467B-8A60-0A2060CA1B69}" srcOrd="0" destOrd="0" presId="urn:microsoft.com/office/officeart/2005/8/layout/vList2"/>
    <dgm:cxn modelId="{DEC64F93-0DE5-426E-8C46-18AB79E1B3CC}" srcId="{67CCD47F-1334-4C0E-86B5-CB78B262D061}" destId="{A7B078F8-DB97-45E9-877F-D54C0DD412F2}" srcOrd="2" destOrd="0" parTransId="{7033DC65-3D79-46AD-9D10-FC2329E9A150}" sibTransId="{87CC5065-EA70-4D1F-9A1D-0A32B233FE37}"/>
    <dgm:cxn modelId="{D2F441CD-95A7-48FC-BF74-83EFF1C371A8}" srcId="{67CCD47F-1334-4C0E-86B5-CB78B262D061}" destId="{EE185E5A-993D-426D-A2E1-18D5053F47C6}" srcOrd="1" destOrd="0" parTransId="{67CD1016-77B9-4AB3-A293-C59EAEE0A72F}" sibTransId="{E4282D65-6928-47AD-8F70-11DDE372CB16}"/>
    <dgm:cxn modelId="{A6BF44E7-8A07-4DA1-9191-013E23197867}" type="presOf" srcId="{4AD8C1BB-E243-4F9F-AF97-67E313C5918E}" destId="{EC44EB1C-2E1B-43B3-B3F2-E26F2402817F}" srcOrd="0" destOrd="0" presId="urn:microsoft.com/office/officeart/2005/8/layout/vList2"/>
    <dgm:cxn modelId="{22E8DCFE-D8FA-4FFE-9A6D-AF2E09B1B1CB}" srcId="{67CCD47F-1334-4C0E-86B5-CB78B262D061}" destId="{4AD8C1BB-E243-4F9F-AF97-67E313C5918E}" srcOrd="0" destOrd="0" parTransId="{E6DE055D-DE17-463F-9982-6E35ACA894AB}" sibTransId="{CF559BDA-AF26-44AF-9C75-277A0485793D}"/>
    <dgm:cxn modelId="{40FEA678-F12C-440C-9F6E-095A38CF662B}" type="presParOf" srcId="{665D599E-3EBD-467B-8A60-0A2060CA1B69}" destId="{EC44EB1C-2E1B-43B3-B3F2-E26F2402817F}" srcOrd="0" destOrd="0" presId="urn:microsoft.com/office/officeart/2005/8/layout/vList2"/>
    <dgm:cxn modelId="{1807E250-F3A3-4359-861C-CCD983F3DA14}" type="presParOf" srcId="{665D599E-3EBD-467B-8A60-0A2060CA1B69}" destId="{54371499-793A-41F1-ACD7-47D634081548}" srcOrd="1" destOrd="0" presId="urn:microsoft.com/office/officeart/2005/8/layout/vList2"/>
    <dgm:cxn modelId="{71BBC87D-CE48-456E-81F8-6A1707F061DB}" type="presParOf" srcId="{665D599E-3EBD-467B-8A60-0A2060CA1B69}" destId="{1548FD96-B162-47A2-9845-79A9C4136581}" srcOrd="2" destOrd="0" presId="urn:microsoft.com/office/officeart/2005/8/layout/vList2"/>
    <dgm:cxn modelId="{B43C782E-77BA-46F7-A33A-8CF711FEC381}" type="presParOf" srcId="{665D599E-3EBD-467B-8A60-0A2060CA1B69}" destId="{D9628C18-D175-416B-B7B5-F68020531D1E}" srcOrd="3" destOrd="0" presId="urn:microsoft.com/office/officeart/2005/8/layout/vList2"/>
    <dgm:cxn modelId="{98FE7796-2884-44A7-AF1D-561B74388071}" type="presParOf" srcId="{665D599E-3EBD-467B-8A60-0A2060CA1B69}" destId="{46FAA323-A85C-4C2B-B488-FB531BB97AB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2C15F-116A-4CDC-8EA8-482DF8177883}">
      <dsp:nvSpPr>
        <dsp:cNvPr id="0" name=""/>
        <dsp:cNvSpPr/>
      </dsp:nvSpPr>
      <dsp:spPr>
        <a:xfrm>
          <a:off x="537299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5E2BF-3A7C-40DB-BB40-6A1512E0621B}">
      <dsp:nvSpPr>
        <dsp:cNvPr id="0" name=""/>
        <dsp:cNvSpPr/>
      </dsp:nvSpPr>
      <dsp:spPr>
        <a:xfrm>
          <a:off x="42299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Health, wellbeing and sustainable development are key priorities for modern healthcare.</a:t>
          </a:r>
        </a:p>
      </dsp:txBody>
      <dsp:txXfrm>
        <a:off x="42299" y="2443760"/>
        <a:ext cx="1800000" cy="720000"/>
      </dsp:txXfrm>
    </dsp:sp>
    <dsp:sp modelId="{F721E5C3-C3B1-4CD2-BB23-A6B8846A1B93}">
      <dsp:nvSpPr>
        <dsp:cNvPr id="0" name=""/>
        <dsp:cNvSpPr/>
      </dsp:nvSpPr>
      <dsp:spPr>
        <a:xfrm>
          <a:off x="2652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5DF803-FAAA-4F5B-BA43-F4E12F8FDE5A}">
      <dsp:nvSpPr>
        <dsp:cNvPr id="0" name=""/>
        <dsp:cNvSpPr/>
      </dsp:nvSpPr>
      <dsp:spPr>
        <a:xfrm>
          <a:off x="215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Integration ensures care meets current and future needs effectively.</a:t>
          </a:r>
        </a:p>
      </dsp:txBody>
      <dsp:txXfrm>
        <a:off x="2157300" y="2443760"/>
        <a:ext cx="1800000" cy="720000"/>
      </dsp:txXfrm>
    </dsp:sp>
    <dsp:sp modelId="{BDBB715E-EE7C-4111-8066-CBE904783CF4}">
      <dsp:nvSpPr>
        <dsp:cNvPr id="0" name=""/>
        <dsp:cNvSpPr/>
      </dsp:nvSpPr>
      <dsp:spPr>
        <a:xfrm>
          <a:off x="4767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12BC0-44F0-4A90-BF20-5787D4B8EBA5}">
      <dsp:nvSpPr>
        <dsp:cNvPr id="0" name=""/>
        <dsp:cNvSpPr/>
      </dsp:nvSpPr>
      <dsp:spPr>
        <a:xfrm>
          <a:off x="4272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WHO (2013) promotes 'Health in All Policies' for cross-sector health integration.</a:t>
          </a:r>
        </a:p>
      </dsp:txBody>
      <dsp:txXfrm>
        <a:off x="4272300" y="2443760"/>
        <a:ext cx="1800000" cy="720000"/>
      </dsp:txXfrm>
    </dsp:sp>
    <dsp:sp modelId="{B6D527A1-BA03-40CE-9180-E3147969EA16}">
      <dsp:nvSpPr>
        <dsp:cNvPr id="0" name=""/>
        <dsp:cNvSpPr/>
      </dsp:nvSpPr>
      <dsp:spPr>
        <a:xfrm>
          <a:off x="6882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A7A486-6EAF-44AC-AB54-E38E0005A059}">
      <dsp:nvSpPr>
        <dsp:cNvPr id="0" name=""/>
        <dsp:cNvSpPr/>
      </dsp:nvSpPr>
      <dsp:spPr>
        <a:xfrm>
          <a:off x="638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NHS Long Term Plan (DHSC, 2019) focuses on prevention and sustainability.</a:t>
          </a:r>
        </a:p>
      </dsp:txBody>
      <dsp:txXfrm>
        <a:off x="6387300" y="244376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B5716-E527-4AF6-8C32-4FC9ACF82617}">
      <dsp:nvSpPr>
        <dsp:cNvPr id="0" name=""/>
        <dsp:cNvSpPr/>
      </dsp:nvSpPr>
      <dsp:spPr>
        <a:xfrm>
          <a:off x="616" y="477197"/>
          <a:ext cx="2495401" cy="29944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490" tIns="0" rIns="24649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Wellbeing goes beyond physical health—it includes mental, emotional, and social satisfaction.</a:t>
          </a:r>
        </a:p>
      </dsp:txBody>
      <dsp:txXfrm>
        <a:off x="616" y="1674989"/>
        <a:ext cx="2495401" cy="1796688"/>
      </dsp:txXfrm>
    </dsp:sp>
    <dsp:sp modelId="{BE29F0DF-0B68-4C91-8B97-EA2801139A0F}">
      <dsp:nvSpPr>
        <dsp:cNvPr id="0" name=""/>
        <dsp:cNvSpPr/>
      </dsp:nvSpPr>
      <dsp:spPr>
        <a:xfrm>
          <a:off x="616" y="477197"/>
          <a:ext cx="2495401" cy="11977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490" tIns="165100" rIns="246490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01</a:t>
          </a:r>
        </a:p>
      </dsp:txBody>
      <dsp:txXfrm>
        <a:off x="616" y="477197"/>
        <a:ext cx="2495401" cy="1197792"/>
      </dsp:txXfrm>
    </dsp:sp>
    <dsp:sp modelId="{5664AFD5-F8F2-43B8-A4B0-CDE0A617AA47}">
      <dsp:nvSpPr>
        <dsp:cNvPr id="0" name=""/>
        <dsp:cNvSpPr/>
      </dsp:nvSpPr>
      <dsp:spPr>
        <a:xfrm>
          <a:off x="2695649" y="477197"/>
          <a:ext cx="2495401" cy="29944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490" tIns="0" rIns="24649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Marmot (2010) links wellbeing to social determinants like housing, jobs, and education.</a:t>
          </a:r>
        </a:p>
      </dsp:txBody>
      <dsp:txXfrm>
        <a:off x="2695649" y="1674989"/>
        <a:ext cx="2495401" cy="1796688"/>
      </dsp:txXfrm>
    </dsp:sp>
    <dsp:sp modelId="{38E1D0FA-842B-4A91-8782-C522968AEA6F}">
      <dsp:nvSpPr>
        <dsp:cNvPr id="0" name=""/>
        <dsp:cNvSpPr/>
      </dsp:nvSpPr>
      <dsp:spPr>
        <a:xfrm>
          <a:off x="2695649" y="477197"/>
          <a:ext cx="2495401" cy="11977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490" tIns="165100" rIns="246490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02</a:t>
          </a:r>
        </a:p>
      </dsp:txBody>
      <dsp:txXfrm>
        <a:off x="2695649" y="477197"/>
        <a:ext cx="2495401" cy="1197792"/>
      </dsp:txXfrm>
    </dsp:sp>
    <dsp:sp modelId="{D94CD337-8AAA-41A4-827F-FCC36777730B}">
      <dsp:nvSpPr>
        <dsp:cNvPr id="0" name=""/>
        <dsp:cNvSpPr/>
      </dsp:nvSpPr>
      <dsp:spPr>
        <a:xfrm>
          <a:off x="5390682" y="477197"/>
          <a:ext cx="2495401" cy="29944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490" tIns="0" rIns="24649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Dahlgren and Whitehead (1991) model shows how wider society shapes wellbeing.</a:t>
          </a:r>
        </a:p>
      </dsp:txBody>
      <dsp:txXfrm>
        <a:off x="5390682" y="1674989"/>
        <a:ext cx="2495401" cy="1796688"/>
      </dsp:txXfrm>
    </dsp:sp>
    <dsp:sp modelId="{54C79C2F-D77A-413F-AE3D-B786F9283CAA}">
      <dsp:nvSpPr>
        <dsp:cNvPr id="0" name=""/>
        <dsp:cNvSpPr/>
      </dsp:nvSpPr>
      <dsp:spPr>
        <a:xfrm>
          <a:off x="5390682" y="477197"/>
          <a:ext cx="2495401" cy="119779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6490" tIns="165100" rIns="246490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03</a:t>
          </a:r>
        </a:p>
      </dsp:txBody>
      <dsp:txXfrm>
        <a:off x="5390682" y="477197"/>
        <a:ext cx="2495401" cy="11977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6210B9-08F1-4938-BEA5-E3A6A88067F1}">
      <dsp:nvSpPr>
        <dsp:cNvPr id="0" name=""/>
        <dsp:cNvSpPr/>
      </dsp:nvSpPr>
      <dsp:spPr>
        <a:xfrm>
          <a:off x="518185" y="7689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C19D0-384F-4D93-8AF5-E98952109681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7C407-BEAC-45C0-B669-17FD50A4F8F5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Brundtland Report (WCED, 1987): 'Meeting the needs of the present without compromising the future.'</a:t>
          </a:r>
        </a:p>
      </dsp:txBody>
      <dsp:txXfrm>
        <a:off x="46529" y="2703902"/>
        <a:ext cx="2418750" cy="720000"/>
      </dsp:txXfrm>
    </dsp:sp>
    <dsp:sp modelId="{1C8056EB-626B-4D82-B392-F8DF13B486BA}">
      <dsp:nvSpPr>
        <dsp:cNvPr id="0" name=""/>
        <dsp:cNvSpPr/>
      </dsp:nvSpPr>
      <dsp:spPr>
        <a:xfrm>
          <a:off x="3360216" y="7689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C536A2-0D63-4DE0-BF9B-2BA506806A13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BBB7B-FDE1-4396-BD25-19CF6C7C7D70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UN SDGs link health to equality and climate action (SDG 3, SDG 10, SDG 13).</a:t>
          </a:r>
        </a:p>
      </dsp:txBody>
      <dsp:txXfrm>
        <a:off x="2888560" y="2703902"/>
        <a:ext cx="2418750" cy="720000"/>
      </dsp:txXfrm>
    </dsp:sp>
    <dsp:sp modelId="{7F10FCC1-2CDD-40FA-9C8F-4C9935102198}">
      <dsp:nvSpPr>
        <dsp:cNvPr id="0" name=""/>
        <dsp:cNvSpPr/>
      </dsp:nvSpPr>
      <dsp:spPr>
        <a:xfrm>
          <a:off x="6202248" y="7689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C3D826-0E35-4D33-8204-24ED944F7B68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288F0-248B-4CDF-A109-F81BD6E123D1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NHS (2020) aims for Net Zero carbon by 2040 to protect public health and the planet.</a:t>
          </a:r>
        </a:p>
      </dsp:txBody>
      <dsp:txXfrm>
        <a:off x="5730591" y="2703902"/>
        <a:ext cx="2418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2DAAEC-31B9-41D5-A1F3-8D1442178D7C}">
      <dsp:nvSpPr>
        <dsp:cNvPr id="0" name=""/>
        <dsp:cNvSpPr/>
      </dsp:nvSpPr>
      <dsp:spPr>
        <a:xfrm>
          <a:off x="665639" y="510856"/>
          <a:ext cx="932247" cy="932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56B30-7412-40EC-95CF-5475E1EA63A3}">
      <dsp:nvSpPr>
        <dsp:cNvPr id="0" name=""/>
        <dsp:cNvSpPr/>
      </dsp:nvSpPr>
      <dsp:spPr>
        <a:xfrm>
          <a:off x="95932" y="1773386"/>
          <a:ext cx="20716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Health, wellbeing and sustainability are interdependent in modern healthcare systems.</a:t>
          </a:r>
        </a:p>
      </dsp:txBody>
      <dsp:txXfrm>
        <a:off x="95932" y="1773386"/>
        <a:ext cx="2071662" cy="720000"/>
      </dsp:txXfrm>
    </dsp:sp>
    <dsp:sp modelId="{F83A3204-F35C-40B6-B1FD-B2263CD2E921}">
      <dsp:nvSpPr>
        <dsp:cNvPr id="0" name=""/>
        <dsp:cNvSpPr/>
      </dsp:nvSpPr>
      <dsp:spPr>
        <a:xfrm>
          <a:off x="3099842" y="510856"/>
          <a:ext cx="932247" cy="932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EA7EA-7552-4792-BCE7-13F9D4D5216D}">
      <dsp:nvSpPr>
        <dsp:cNvPr id="0" name=""/>
        <dsp:cNvSpPr/>
      </dsp:nvSpPr>
      <dsp:spPr>
        <a:xfrm>
          <a:off x="2530135" y="1773386"/>
          <a:ext cx="20716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WHO (2013): 'Health in All Policies' ensures health is central in decision-making.</a:t>
          </a:r>
        </a:p>
      </dsp:txBody>
      <dsp:txXfrm>
        <a:off x="2530135" y="1773386"/>
        <a:ext cx="2071662" cy="720000"/>
      </dsp:txXfrm>
    </dsp:sp>
    <dsp:sp modelId="{89A1CA50-4CBC-4C65-B4A8-71A11DDB6183}">
      <dsp:nvSpPr>
        <dsp:cNvPr id="0" name=""/>
        <dsp:cNvSpPr/>
      </dsp:nvSpPr>
      <dsp:spPr>
        <a:xfrm>
          <a:off x="1882741" y="3011301"/>
          <a:ext cx="932247" cy="932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09FFC-5DB7-4CFD-9D08-DBF302EB2AE2}">
      <dsp:nvSpPr>
        <dsp:cNvPr id="0" name=""/>
        <dsp:cNvSpPr/>
      </dsp:nvSpPr>
      <dsp:spPr>
        <a:xfrm>
          <a:off x="1313033" y="4273831"/>
          <a:ext cx="20716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NHS Long Term Plan (2019) connects prevention, innovation, and sustainability.</a:t>
          </a:r>
        </a:p>
      </dsp:txBody>
      <dsp:txXfrm>
        <a:off x="1313033" y="4273831"/>
        <a:ext cx="20716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C53760-CC03-42F5-AA94-8A0057E8B350}">
      <dsp:nvSpPr>
        <dsp:cNvPr id="0" name=""/>
        <dsp:cNvSpPr/>
      </dsp:nvSpPr>
      <dsp:spPr>
        <a:xfrm>
          <a:off x="0" y="431"/>
          <a:ext cx="3986392" cy="10097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F8AC7-60F9-4DE6-B505-BA6FCF7EE611}">
      <dsp:nvSpPr>
        <dsp:cNvPr id="0" name=""/>
        <dsp:cNvSpPr/>
      </dsp:nvSpPr>
      <dsp:spPr>
        <a:xfrm>
          <a:off x="305457" y="227631"/>
          <a:ext cx="555377" cy="5553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15B53-5D9D-40DF-BD32-98F8DD5E197A}">
      <dsp:nvSpPr>
        <dsp:cNvPr id="0" name=""/>
        <dsp:cNvSpPr/>
      </dsp:nvSpPr>
      <dsp:spPr>
        <a:xfrm>
          <a:off x="1166292" y="431"/>
          <a:ext cx="2820099" cy="1009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68" tIns="106868" rIns="106868" bIns="1068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Biomedical: focuses on physical illness and treatment only.</a:t>
          </a:r>
        </a:p>
      </dsp:txBody>
      <dsp:txXfrm>
        <a:off x="1166292" y="431"/>
        <a:ext cx="2820099" cy="1009777"/>
      </dsp:txXfrm>
    </dsp:sp>
    <dsp:sp modelId="{5E99F417-D6B0-4B87-B4F5-C114ECEBDF1B}">
      <dsp:nvSpPr>
        <dsp:cNvPr id="0" name=""/>
        <dsp:cNvSpPr/>
      </dsp:nvSpPr>
      <dsp:spPr>
        <a:xfrm>
          <a:off x="0" y="1262652"/>
          <a:ext cx="3986392" cy="10097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17CBC-C974-4E24-B9C9-2CC14A3A7F6B}">
      <dsp:nvSpPr>
        <dsp:cNvPr id="0" name=""/>
        <dsp:cNvSpPr/>
      </dsp:nvSpPr>
      <dsp:spPr>
        <a:xfrm>
          <a:off x="305457" y="1489852"/>
          <a:ext cx="555377" cy="5553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72B83-2BCC-4148-9A46-DEC84A099617}">
      <dsp:nvSpPr>
        <dsp:cNvPr id="0" name=""/>
        <dsp:cNvSpPr/>
      </dsp:nvSpPr>
      <dsp:spPr>
        <a:xfrm>
          <a:off x="1166292" y="1262652"/>
          <a:ext cx="2820099" cy="1009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68" tIns="106868" rIns="106868" bIns="1068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Biopsychosocial (Engel, 1977): adds psychological and social aspects.</a:t>
          </a:r>
        </a:p>
      </dsp:txBody>
      <dsp:txXfrm>
        <a:off x="1166292" y="1262652"/>
        <a:ext cx="2820099" cy="1009777"/>
      </dsp:txXfrm>
    </dsp:sp>
    <dsp:sp modelId="{02B4C9D3-49FE-496C-AE31-7181F9985EEB}">
      <dsp:nvSpPr>
        <dsp:cNvPr id="0" name=""/>
        <dsp:cNvSpPr/>
      </dsp:nvSpPr>
      <dsp:spPr>
        <a:xfrm>
          <a:off x="0" y="2524874"/>
          <a:ext cx="3986392" cy="10097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D8BA7-B18F-421F-AE02-19CCCF9CA398}">
      <dsp:nvSpPr>
        <dsp:cNvPr id="0" name=""/>
        <dsp:cNvSpPr/>
      </dsp:nvSpPr>
      <dsp:spPr>
        <a:xfrm>
          <a:off x="305457" y="2752074"/>
          <a:ext cx="555377" cy="5553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117A3-7C40-4CB3-B874-11B564D2F95C}">
      <dsp:nvSpPr>
        <dsp:cNvPr id="0" name=""/>
        <dsp:cNvSpPr/>
      </dsp:nvSpPr>
      <dsp:spPr>
        <a:xfrm>
          <a:off x="1166292" y="2524874"/>
          <a:ext cx="2820099" cy="1009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68" tIns="106868" rIns="106868" bIns="1068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Salutogenic (Antonovsky, 1979): focuses on resources that maintain health.</a:t>
          </a:r>
        </a:p>
      </dsp:txBody>
      <dsp:txXfrm>
        <a:off x="1166292" y="2524874"/>
        <a:ext cx="2820099" cy="10097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C5A5B-0871-4222-82BD-0CA636B35C49}">
      <dsp:nvSpPr>
        <dsp:cNvPr id="0" name=""/>
        <dsp:cNvSpPr/>
      </dsp:nvSpPr>
      <dsp:spPr>
        <a:xfrm>
          <a:off x="0" y="449892"/>
          <a:ext cx="4988440" cy="14297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Ecological Model (Bronfenbrenner, 1979): individuals are influenced by environment and policy.</a:t>
          </a:r>
          <a:endParaRPr lang="en-US" sz="2600" kern="1200"/>
        </a:p>
      </dsp:txBody>
      <dsp:txXfrm>
        <a:off x="69794" y="519686"/>
        <a:ext cx="4848852" cy="1290152"/>
      </dsp:txXfrm>
    </dsp:sp>
    <dsp:sp modelId="{8896B6E7-FB3C-47FA-BA98-BCDA5529C3D3}">
      <dsp:nvSpPr>
        <dsp:cNvPr id="0" name=""/>
        <dsp:cNvSpPr/>
      </dsp:nvSpPr>
      <dsp:spPr>
        <a:xfrm>
          <a:off x="0" y="1954512"/>
          <a:ext cx="4988440" cy="142974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Holistic Model: integrates physical, mental, social, and spiritual wellbeing.</a:t>
          </a:r>
          <a:endParaRPr lang="en-US" sz="2600" kern="1200"/>
        </a:p>
      </dsp:txBody>
      <dsp:txXfrm>
        <a:off x="69794" y="2024306"/>
        <a:ext cx="4848852" cy="1290152"/>
      </dsp:txXfrm>
    </dsp:sp>
    <dsp:sp modelId="{C2D8A27C-F5C1-4AC2-B0FE-F42529D9173E}">
      <dsp:nvSpPr>
        <dsp:cNvPr id="0" name=""/>
        <dsp:cNvSpPr/>
      </dsp:nvSpPr>
      <dsp:spPr>
        <a:xfrm>
          <a:off x="0" y="3459132"/>
          <a:ext cx="4988440" cy="142974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Supports sustainability through person-centred, community-based approaches.</a:t>
          </a:r>
          <a:endParaRPr lang="en-US" sz="2600" kern="1200"/>
        </a:p>
      </dsp:txBody>
      <dsp:txXfrm>
        <a:off x="69794" y="3528926"/>
        <a:ext cx="4848852" cy="12901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6C364-4067-4077-8478-7968D7A89D57}">
      <dsp:nvSpPr>
        <dsp:cNvPr id="0" name=""/>
        <dsp:cNvSpPr/>
      </dsp:nvSpPr>
      <dsp:spPr>
        <a:xfrm>
          <a:off x="0" y="279162"/>
          <a:ext cx="4988440" cy="15397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Black Report (1980): first UK study showing deep health inequalities.</a:t>
          </a:r>
        </a:p>
      </dsp:txBody>
      <dsp:txXfrm>
        <a:off x="75163" y="354325"/>
        <a:ext cx="4838114" cy="1389393"/>
      </dsp:txXfrm>
    </dsp:sp>
    <dsp:sp modelId="{D2D64955-383A-451C-AAA3-BF2873A0A22A}">
      <dsp:nvSpPr>
        <dsp:cNvPr id="0" name=""/>
        <dsp:cNvSpPr/>
      </dsp:nvSpPr>
      <dsp:spPr>
        <a:xfrm>
          <a:off x="0" y="1899522"/>
          <a:ext cx="4988440" cy="153971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Acheson Report (1998): targeted child health and social inequality improvements.</a:t>
          </a:r>
        </a:p>
      </dsp:txBody>
      <dsp:txXfrm>
        <a:off x="75163" y="1974685"/>
        <a:ext cx="4838114" cy="1389393"/>
      </dsp:txXfrm>
    </dsp:sp>
    <dsp:sp modelId="{BD777A7D-E152-49CF-80BF-C81ED2A3FE59}">
      <dsp:nvSpPr>
        <dsp:cNvPr id="0" name=""/>
        <dsp:cNvSpPr/>
      </dsp:nvSpPr>
      <dsp:spPr>
        <a:xfrm>
          <a:off x="0" y="3519882"/>
          <a:ext cx="4988440" cy="153971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Marmot Review (2010, 2020): showed persistent gaps in life expectancy by income.</a:t>
          </a:r>
        </a:p>
      </dsp:txBody>
      <dsp:txXfrm>
        <a:off x="75163" y="3595045"/>
        <a:ext cx="4838114" cy="138939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7A52A2-9D1B-4475-89C1-B8E0564C1051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B26F8-0182-4355-988E-3D1D5483315B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NHS Long Term Plan (2019): promotes prevention and sustainable models of care.</a:t>
          </a:r>
        </a:p>
      </dsp:txBody>
      <dsp:txXfrm>
        <a:off x="0" y="2703"/>
        <a:ext cx="5175384" cy="1843578"/>
      </dsp:txXfrm>
    </dsp:sp>
    <dsp:sp modelId="{02EFCC82-865C-4E25-B2C2-CA00018B8B0E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54A89-3535-4AF2-9A72-595D614A641A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Health Inequalities White Paper (DHSC, 2022): 'Levelling Up Health' to ensure fair access.</a:t>
          </a:r>
        </a:p>
      </dsp:txBody>
      <dsp:txXfrm>
        <a:off x="0" y="1846281"/>
        <a:ext cx="5175384" cy="1843578"/>
      </dsp:txXfrm>
    </dsp:sp>
    <dsp:sp modelId="{DCD33DE5-B0E7-4396-BDDC-DAD9ADEC283C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D2E26-E146-499B-8A57-17DD7783B7D6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WHO’s Health in All Policies (2013): multi-sector collaboration for wellbeing.</a:t>
          </a:r>
        </a:p>
      </dsp:txBody>
      <dsp:txXfrm>
        <a:off x="0" y="3689859"/>
        <a:ext cx="5175384" cy="184357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767E9-0C44-4EBA-8D14-92581A772B29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BB4125-B69B-4D25-8F12-0EB9705482AC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B0A52-9C9E-4B8C-B07A-8AFC5FE98ECA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Telehealth: remote GP consultations increased post-COVID-19 (BMA, 2021).</a:t>
          </a:r>
        </a:p>
      </dsp:txBody>
      <dsp:txXfrm>
        <a:off x="46529" y="2703902"/>
        <a:ext cx="2418750" cy="720000"/>
      </dsp:txXfrm>
    </dsp:sp>
    <dsp:sp modelId="{85E6448F-5C39-41C2-B599-88D4C0BE6518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6416A8-6D97-424F-A86F-F2F1751CC06D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0F145-F7F5-4127-9447-B8C6A82AB600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Social prescribing: links patients to non-medical community support.</a:t>
          </a:r>
        </a:p>
      </dsp:txBody>
      <dsp:txXfrm>
        <a:off x="2888560" y="2703902"/>
        <a:ext cx="2418750" cy="720000"/>
      </dsp:txXfrm>
    </dsp:sp>
    <dsp:sp modelId="{7224DED2-1CA6-4461-9FA8-79F088CB1424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2B24C-2948-4E72-9273-974D5D6530B1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9235AD-33E7-4097-AA2E-39CE5862FC48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Integrated Care Systems (ICS): align NHS, councils, and community resources.</a:t>
          </a:r>
        </a:p>
      </dsp:txBody>
      <dsp:txXfrm>
        <a:off x="5730591" y="2703902"/>
        <a:ext cx="241875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77CE60-9C68-43F2-A485-4134684DA05E}">
      <dsp:nvSpPr>
        <dsp:cNvPr id="0" name=""/>
        <dsp:cNvSpPr/>
      </dsp:nvSpPr>
      <dsp:spPr>
        <a:xfrm>
          <a:off x="0" y="1773"/>
          <a:ext cx="769682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E12525-7FA6-42B2-971A-9F82B05F719F}">
      <dsp:nvSpPr>
        <dsp:cNvPr id="0" name=""/>
        <dsp:cNvSpPr/>
      </dsp:nvSpPr>
      <dsp:spPr>
        <a:xfrm>
          <a:off x="0" y="1773"/>
          <a:ext cx="7696824" cy="1209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Campaign by Public Health England promoting healthy eating and exercise.</a:t>
          </a:r>
        </a:p>
      </dsp:txBody>
      <dsp:txXfrm>
        <a:off x="0" y="1773"/>
        <a:ext cx="7696824" cy="1209758"/>
      </dsp:txXfrm>
    </dsp:sp>
    <dsp:sp modelId="{771AA380-C7DF-4144-84B2-BAD4D14FBE99}">
      <dsp:nvSpPr>
        <dsp:cNvPr id="0" name=""/>
        <dsp:cNvSpPr/>
      </dsp:nvSpPr>
      <dsp:spPr>
        <a:xfrm>
          <a:off x="0" y="1211532"/>
          <a:ext cx="769682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A0A5E-D0A0-4B41-8ACC-E1B146150E8A}">
      <dsp:nvSpPr>
        <dsp:cNvPr id="0" name=""/>
        <dsp:cNvSpPr/>
      </dsp:nvSpPr>
      <dsp:spPr>
        <a:xfrm>
          <a:off x="0" y="1211532"/>
          <a:ext cx="7696824" cy="1209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Based on the Health Belief Model (Rosenstock, 1974) for behavioural change.</a:t>
          </a:r>
        </a:p>
      </dsp:txBody>
      <dsp:txXfrm>
        <a:off x="0" y="1211532"/>
        <a:ext cx="7696824" cy="1209758"/>
      </dsp:txXfrm>
    </dsp:sp>
    <dsp:sp modelId="{D0D670FB-CB49-4297-9600-15F4525A1670}">
      <dsp:nvSpPr>
        <dsp:cNvPr id="0" name=""/>
        <dsp:cNvSpPr/>
      </dsp:nvSpPr>
      <dsp:spPr>
        <a:xfrm>
          <a:off x="0" y="2421291"/>
          <a:ext cx="769682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B3CAA-C745-4A5B-84EC-220DBA373AC7}">
      <dsp:nvSpPr>
        <dsp:cNvPr id="0" name=""/>
        <dsp:cNvSpPr/>
      </dsp:nvSpPr>
      <dsp:spPr>
        <a:xfrm>
          <a:off x="0" y="2421291"/>
          <a:ext cx="7696824" cy="1209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Increased awareness, though impact uneven across socioeconomic groups.</a:t>
          </a:r>
        </a:p>
      </dsp:txBody>
      <dsp:txXfrm>
        <a:off x="0" y="2421291"/>
        <a:ext cx="7696824" cy="120975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ABE588-7477-44C6-9376-EF998AA66646}">
      <dsp:nvSpPr>
        <dsp:cNvPr id="0" name=""/>
        <dsp:cNvSpPr/>
      </dsp:nvSpPr>
      <dsp:spPr>
        <a:xfrm>
          <a:off x="622121" y="457389"/>
          <a:ext cx="977240" cy="9772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5FDE5-5657-489F-8321-E631EDD40D16}">
      <dsp:nvSpPr>
        <dsp:cNvPr id="0" name=""/>
        <dsp:cNvSpPr/>
      </dsp:nvSpPr>
      <dsp:spPr>
        <a:xfrm>
          <a:off x="24918" y="1765460"/>
          <a:ext cx="2171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NHS aims for Net Zero emissions by 2040 through green buildings and transport.</a:t>
          </a:r>
        </a:p>
      </dsp:txBody>
      <dsp:txXfrm>
        <a:off x="24918" y="1765460"/>
        <a:ext cx="2171646" cy="720000"/>
      </dsp:txXfrm>
    </dsp:sp>
    <dsp:sp modelId="{FEFD7DCC-1EF8-4675-AF7D-D2A84FEC51AB}">
      <dsp:nvSpPr>
        <dsp:cNvPr id="0" name=""/>
        <dsp:cNvSpPr/>
      </dsp:nvSpPr>
      <dsp:spPr>
        <a:xfrm>
          <a:off x="3173805" y="457389"/>
          <a:ext cx="977240" cy="9772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8188A-8F9D-4DAA-9C64-A9FBDE28C2E3}">
      <dsp:nvSpPr>
        <dsp:cNvPr id="0" name=""/>
        <dsp:cNvSpPr/>
      </dsp:nvSpPr>
      <dsp:spPr>
        <a:xfrm>
          <a:off x="2576603" y="1765460"/>
          <a:ext cx="2171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Cuts pollution-related illness and supports environmental sustainability.</a:t>
          </a:r>
        </a:p>
      </dsp:txBody>
      <dsp:txXfrm>
        <a:off x="2576603" y="1765460"/>
        <a:ext cx="2171646" cy="720000"/>
      </dsp:txXfrm>
    </dsp:sp>
    <dsp:sp modelId="{181D5FB3-53D0-426D-8BFA-C8506B2C6939}">
      <dsp:nvSpPr>
        <dsp:cNvPr id="0" name=""/>
        <dsp:cNvSpPr/>
      </dsp:nvSpPr>
      <dsp:spPr>
        <a:xfrm>
          <a:off x="1897963" y="3028371"/>
          <a:ext cx="977240" cy="9772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10959-A18A-49E9-A2A2-45A613DAE1A1}">
      <dsp:nvSpPr>
        <dsp:cNvPr id="0" name=""/>
        <dsp:cNvSpPr/>
      </dsp:nvSpPr>
      <dsp:spPr>
        <a:xfrm>
          <a:off x="1300761" y="4336442"/>
          <a:ext cx="2171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Initial investment is high but brings long-term health and cost benefits.</a:t>
          </a:r>
        </a:p>
      </dsp:txBody>
      <dsp:txXfrm>
        <a:off x="1300761" y="4336442"/>
        <a:ext cx="2171646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5C3DF2-72DE-4156-A685-DDFAB89AB6B0}">
      <dsp:nvSpPr>
        <dsp:cNvPr id="0" name=""/>
        <dsp:cNvSpPr/>
      </dsp:nvSpPr>
      <dsp:spPr>
        <a:xfrm>
          <a:off x="0" y="531"/>
          <a:ext cx="78867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39E57B-1F2F-4CA7-8DCC-D0C868E64046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ACA0E-BB57-49C7-A71C-D412C758A1DE}">
      <dsp:nvSpPr>
        <dsp:cNvPr id="0" name=""/>
        <dsp:cNvSpPr/>
      </dsp:nvSpPr>
      <dsp:spPr>
        <a:xfrm>
          <a:off x="1437631" y="531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Strengths: NHS accessibility, focus on prevention, sustainability progress.</a:t>
          </a:r>
        </a:p>
      </dsp:txBody>
      <dsp:txXfrm>
        <a:off x="1437631" y="531"/>
        <a:ext cx="6449068" cy="1244702"/>
      </dsp:txXfrm>
    </dsp:sp>
    <dsp:sp modelId="{A189D5A2-F834-4459-99BC-4C9E01363070}">
      <dsp:nvSpPr>
        <dsp:cNvPr id="0" name=""/>
        <dsp:cNvSpPr/>
      </dsp:nvSpPr>
      <dsp:spPr>
        <a:xfrm>
          <a:off x="0" y="1556410"/>
          <a:ext cx="78867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392B3F-BB5F-4DB9-BFAA-48B064540590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AB1CC-C24D-4F4D-A9BF-8B5CDC274288}">
      <dsp:nvSpPr>
        <dsp:cNvPr id="0" name=""/>
        <dsp:cNvSpPr/>
      </dsp:nvSpPr>
      <dsp:spPr>
        <a:xfrm>
          <a:off x="1437631" y="1556410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Weaknesses: persistent inequality, funding gaps, workforce strain.</a:t>
          </a:r>
        </a:p>
      </dsp:txBody>
      <dsp:txXfrm>
        <a:off x="1437631" y="1556410"/>
        <a:ext cx="6449068" cy="1244702"/>
      </dsp:txXfrm>
    </dsp:sp>
    <dsp:sp modelId="{1C73ACA4-A314-41EA-8214-B5D81B5C2BE2}">
      <dsp:nvSpPr>
        <dsp:cNvPr id="0" name=""/>
        <dsp:cNvSpPr/>
      </dsp:nvSpPr>
      <dsp:spPr>
        <a:xfrm>
          <a:off x="0" y="3112289"/>
          <a:ext cx="78867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50B129-88BD-4206-9DB2-6B56C99A15AB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7EA94-71DD-4890-A236-DBAB0E905334}">
      <dsp:nvSpPr>
        <dsp:cNvPr id="0" name=""/>
        <dsp:cNvSpPr/>
      </dsp:nvSpPr>
      <dsp:spPr>
        <a:xfrm>
          <a:off x="1437631" y="3112289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Recommendations: increase prevention funding, tackle social determinants, expand green healthcare.</a:t>
          </a:r>
        </a:p>
      </dsp:txBody>
      <dsp:txXfrm>
        <a:off x="1437631" y="3112289"/>
        <a:ext cx="6449068" cy="12447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44EB1C-2E1B-43B3-B3F2-E26F2402817F}">
      <dsp:nvSpPr>
        <dsp:cNvPr id="0" name=""/>
        <dsp:cNvSpPr/>
      </dsp:nvSpPr>
      <dsp:spPr>
        <a:xfrm>
          <a:off x="0" y="108431"/>
          <a:ext cx="4988440" cy="164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Health, wellbeing and sustainability are inseparable for future healthcare.</a:t>
          </a:r>
        </a:p>
      </dsp:txBody>
      <dsp:txXfrm>
        <a:off x="80532" y="188963"/>
        <a:ext cx="4827376" cy="1488636"/>
      </dsp:txXfrm>
    </dsp:sp>
    <dsp:sp modelId="{1548FD96-B162-47A2-9845-79A9C4136581}">
      <dsp:nvSpPr>
        <dsp:cNvPr id="0" name=""/>
        <dsp:cNvSpPr/>
      </dsp:nvSpPr>
      <dsp:spPr>
        <a:xfrm>
          <a:off x="0" y="1844531"/>
          <a:ext cx="4988440" cy="164970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Collaboration between healthcare, government, and communities is vital.</a:t>
          </a:r>
        </a:p>
      </dsp:txBody>
      <dsp:txXfrm>
        <a:off x="80532" y="1925063"/>
        <a:ext cx="4827376" cy="1488636"/>
      </dsp:txXfrm>
    </dsp:sp>
    <dsp:sp modelId="{46FAA323-A85C-4C2B-B488-FB531BB97ABF}">
      <dsp:nvSpPr>
        <dsp:cNvPr id="0" name=""/>
        <dsp:cNvSpPr/>
      </dsp:nvSpPr>
      <dsp:spPr>
        <a:xfrm>
          <a:off x="0" y="3580632"/>
          <a:ext cx="4988440" cy="164970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 sustainable NHS benefits both people and the planet.</a:t>
          </a:r>
        </a:p>
      </dsp:txBody>
      <dsp:txXfrm>
        <a:off x="80532" y="3661164"/>
        <a:ext cx="4827376" cy="1488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3E9B7-7A1A-414E-880E-3E66F29E42C0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BB74A3-2539-4FBD-92BC-3F2151B484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88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yourself. Say the title, module, and lecturer. This presentation is about health, wellbeing and sustainable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papers.ssrn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/>
              <a:t>Health, Wellbeing &amp; Sustainable Development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endParaRPr lang="en-GB" sz="2100" dirty="0"/>
          </a:p>
          <a:p>
            <a:pPr marL="0" indent="0">
              <a:buNone/>
              <a:defRPr sz="2000"/>
            </a:pPr>
            <a:r>
              <a:rPr lang="en-GB" sz="2100" dirty="0"/>
              <a:t>Dawn </a:t>
            </a:r>
            <a:r>
              <a:rPr lang="en-GB" sz="2100" dirty="0" err="1"/>
              <a:t>Chantiloupe</a:t>
            </a:r>
            <a:r>
              <a:rPr lang="en-GB" sz="2100" dirty="0"/>
              <a:t>-Miller </a:t>
            </a:r>
          </a:p>
          <a:p>
            <a:pPr marL="0" indent="0">
              <a:buNone/>
              <a:defRPr sz="2000"/>
            </a:pPr>
            <a:r>
              <a:rPr lang="en-GB" sz="2100" dirty="0"/>
              <a:t>2213990</a:t>
            </a:r>
          </a:p>
          <a:p>
            <a:pPr marL="0" indent="0">
              <a:buNone/>
              <a:defRPr sz="2000"/>
            </a:pPr>
            <a:r>
              <a:rPr lang="en-US" sz="2100" dirty="0"/>
              <a:t>Tutor Name : Parese Ahmed</a:t>
            </a:r>
          </a:p>
          <a:p>
            <a:pPr marL="0" indent="0">
              <a:buNone/>
              <a:defRPr sz="2000"/>
            </a:pPr>
            <a:r>
              <a:rPr lang="en-US" sz="2100" dirty="0"/>
              <a:t>BMHP6030 </a:t>
            </a:r>
          </a:p>
          <a:p>
            <a:pPr marL="0" indent="0">
              <a:buNone/>
              <a:defRPr sz="2000"/>
            </a:pPr>
            <a:endParaRPr lang="en-GB" sz="2100" dirty="0"/>
          </a:p>
          <a:p>
            <a:pPr marL="0" indent="0">
              <a:buNone/>
              <a:defRPr sz="2000"/>
            </a:pPr>
            <a:endParaRPr lang="en-GB" sz="21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Share With Person">
            <a:extLst>
              <a:ext uri="{FF2B5EF4-FFF2-40B4-BE49-F238E27FC236}">
                <a16:creationId xmlns:a16="http://schemas.microsoft.com/office/drawing/2014/main" id="{E6F39C83-E8FB-DBE8-B005-4D4EEA33D6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8068296-744B-48CF-13D7-193DE151FA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802955"/>
            <a:ext cx="3733482" cy="1454051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Defining Health</a:t>
            </a:r>
          </a:p>
        </p:txBody>
      </p:sp>
      <p:pic>
        <p:nvPicPr>
          <p:cNvPr id="28" name="Graphic 27" descr="Stethoscope">
            <a:extLst>
              <a:ext uri="{FF2B5EF4-FFF2-40B4-BE49-F238E27FC236}">
                <a16:creationId xmlns:a16="http://schemas.microsoft.com/office/drawing/2014/main" id="{0E26E444-57ED-5FD0-C610-0FFA0FF72D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930" y="2421682"/>
            <a:ext cx="3733184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  <a:p>
            <a:pPr indent="-228600" defTabSz="914400">
              <a:buFont typeface="Arial" panose="020B0604020202020204" pitchFamily="34" charset="0"/>
              <a:buChar char="•"/>
              <a:defRPr sz="2000"/>
            </a:pPr>
            <a:r>
              <a:rPr lang="en-US" sz="1600" dirty="0">
                <a:solidFill>
                  <a:schemeClr val="tx2"/>
                </a:solidFill>
              </a:rPr>
              <a:t>WHO (1948): Health is 'a state of complete physical, mental and social wellbeing, not merely the absence of disease.'</a:t>
            </a:r>
          </a:p>
          <a:p>
            <a:pPr indent="-228600" defTabSz="914400">
              <a:buFont typeface="Arial" panose="020B0604020202020204" pitchFamily="34" charset="0"/>
              <a:buChar char="•"/>
              <a:defRPr sz="2000"/>
            </a:pPr>
            <a:r>
              <a:rPr lang="en-US" sz="1600" dirty="0">
                <a:solidFill>
                  <a:schemeClr val="tx2"/>
                </a:solidFill>
              </a:rPr>
              <a:t>Biomedical model: focuses on biological causes and medical treatment; limited approach.</a:t>
            </a:r>
          </a:p>
          <a:p>
            <a:pPr indent="-228600" defTabSz="914400">
              <a:buFont typeface="Arial" panose="020B0604020202020204" pitchFamily="34" charset="0"/>
              <a:buChar char="•"/>
              <a:defRPr sz="2000"/>
            </a:pPr>
            <a:r>
              <a:rPr lang="en-US" sz="1600" dirty="0">
                <a:solidFill>
                  <a:schemeClr val="tx2"/>
                </a:solidFill>
              </a:rPr>
              <a:t>Biopsychosocial model (Engel, 1977): includes mental, social, and environmental influences.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700"/>
              <a:t>Defining Wellbeing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A3B2689-6BB8-EE47-9FDA-543B0741FF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220814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Defining Sustainable Development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35CD6F1-015B-6BBA-6BE0-486DD182C7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76405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>
            <a:normAutofit/>
          </a:bodyPr>
          <a:lstStyle/>
          <a:p>
            <a:r>
              <a:rPr lang="en-US" sz="3800"/>
              <a:t>Integration of Concepts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0F3B968-6F6C-BED0-C9E7-7619EB9D2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667228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r>
              <a:rPr lang="en-US" sz="3500"/>
              <a:t>Theoretical Models Overview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AD3C03A-CF01-0E5E-FEC8-2DD9684763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91765"/>
              </p:ext>
            </p:extLst>
          </p:nvPr>
        </p:nvGraphicFramePr>
        <p:xfrm>
          <a:off x="858692" y="2405894"/>
          <a:ext cx="3986392" cy="3535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rPr lang="en-US"/>
              <a:t>Ecological and Holistic Models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26AF25-7362-976A-4993-3A35F644B5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272601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rPr lang="en-US" sz="3700"/>
              <a:t>Policy &amp; Governance – Historical 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D2D2A5-D51D-0999-6C8F-B4FDD1890A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535033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3600"/>
              <a:t>Policy &amp; Governance – Modern Frameworks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FE3A0B-56E6-243C-D605-D8DC1A2781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0528823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Service Delivery Examples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99AC331-A77E-D7C2-31D9-E559D124AC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571339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6708FAB-3898-47A9-B05A-AB9ECBD9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8" y="457201"/>
            <a:ext cx="7588358" cy="1150470"/>
          </a:xfrm>
        </p:spPr>
        <p:txBody>
          <a:bodyPr anchor="b">
            <a:normAutofit/>
          </a:bodyPr>
          <a:lstStyle/>
          <a:p>
            <a:r>
              <a:rPr lang="en-US" sz="3500"/>
              <a:t>Case Study 1 – Change4Life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E438CA0-CB4D-4C94-8C39-9C7FC9BB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B2C05E3-84E7-4957-95EF-B471CBF71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3057523" cy="464399"/>
          </a:xfrm>
          <a:prstGeom prst="rect">
            <a:avLst/>
          </a:prstGeom>
          <a:gradFill>
            <a:gsLst>
              <a:gs pos="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CDFEA1-A365-B083-12FB-A8163BFD45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794224"/>
              </p:ext>
            </p:extLst>
          </p:nvPr>
        </p:nvGraphicFramePr>
        <p:xfrm>
          <a:off x="862714" y="1980775"/>
          <a:ext cx="7696824" cy="3632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Case Study 2 – NHS Net Zero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95D18-6F38-9914-C0EE-3B3C94908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697081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Equity and 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pPr>
              <a:defRPr sz="2000"/>
            </a:pPr>
            <a:r>
              <a:rPr lang="en-GB" sz="1700"/>
              <a:t>ONS (2022): 10-year life expectancy gap between richest and poorest regions.</a:t>
            </a:r>
          </a:p>
          <a:p>
            <a:pPr>
              <a:defRPr sz="2000"/>
            </a:pPr>
            <a:r>
              <a:rPr lang="en-GB" sz="1700"/>
              <a:t>Digital exclusion limits telehealth access for elderly and low-income people.</a:t>
            </a:r>
          </a:p>
          <a:p>
            <a:pPr>
              <a:defRPr sz="2000"/>
            </a:pPr>
            <a:r>
              <a:rPr lang="en-GB" sz="1700"/>
              <a:t>Marmot (2020): 'Proportionate universalism' provides targeted help for equity.</a:t>
            </a:r>
          </a:p>
        </p:txBody>
      </p:sp>
      <p:pic>
        <p:nvPicPr>
          <p:cNvPr id="19" name="Picture 18" descr="3D Hologram from iPad">
            <a:extLst>
              <a:ext uri="{FF2B5EF4-FFF2-40B4-BE49-F238E27FC236}">
                <a16:creationId xmlns:a16="http://schemas.microsoft.com/office/drawing/2014/main" id="{1199C109-F0D4-53F2-EA4C-2C985C7A99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72" r="36377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Public Health Initiatives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endParaRPr/>
          </a:p>
          <a:p>
            <a:pPr>
              <a:defRPr sz="2000"/>
            </a:pPr>
            <a:r>
              <a:t>Change4Life: encourages healthy lifestyles nationwide.</a:t>
            </a:r>
          </a:p>
          <a:p>
            <a:pPr>
              <a:defRPr sz="2000"/>
            </a:pPr>
            <a:r>
              <a:t>Stoptober: annual smoking cessation campaign with national impact.</a:t>
            </a:r>
          </a:p>
          <a:p>
            <a:pPr>
              <a:defRPr sz="2000"/>
            </a:pPr>
            <a:r>
              <a:t>COVID-19 vaccination: major success but unequal uptake across regions.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Critical Evaluation &amp; Recommendations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2AE422-AC42-25A8-0F4A-41EE82251C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4820392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rPr lang="en-US" sz="4100"/>
              <a:t>Conclusion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7996D3C-0FF3-7836-07B5-C63C1E6683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7482902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300" dirty="0"/>
              <a:t>Acheson, D. (1998) </a:t>
            </a:r>
            <a:r>
              <a:rPr lang="en-GB" sz="1300" i="1" dirty="0"/>
              <a:t>Independent Inquiry into Inequalities in Health Report</a:t>
            </a:r>
            <a:r>
              <a:rPr lang="en-GB" sz="1300" dirty="0"/>
              <a:t>. London: The Stationery Office.</a:t>
            </a:r>
          </a:p>
          <a:p>
            <a:r>
              <a:rPr lang="en-GB" sz="1300" dirty="0"/>
              <a:t>Antonovsky, A. (1979) </a:t>
            </a:r>
            <a:r>
              <a:rPr lang="en-GB" sz="1300" i="1" dirty="0"/>
              <a:t>Health, Stress, and Coping</a:t>
            </a:r>
            <a:r>
              <a:rPr lang="en-GB" sz="1300" dirty="0"/>
              <a:t>. San Francisco: Jossey-Bass.</a:t>
            </a:r>
          </a:p>
          <a:p>
            <a:r>
              <a:rPr lang="en-GB" sz="1300" dirty="0"/>
              <a:t>BMA (2021) </a:t>
            </a:r>
            <a:r>
              <a:rPr lang="en-GB" sz="1300" i="1" dirty="0"/>
              <a:t>Consultations and patient care during COVID-19: Lessons for the future</a:t>
            </a:r>
            <a:r>
              <a:rPr lang="en-GB" sz="1300" dirty="0"/>
              <a:t>. British Medical Association. Available at: https://www.bma.org.uk</a:t>
            </a:r>
          </a:p>
          <a:p>
            <a:r>
              <a:rPr lang="en-GB" sz="1300" i="1" dirty="0"/>
              <a:t>Bronfenbrenner, U. (1979) The Ecology of Human Development: Experiments by Nature and Design. Cambridge, MA: Harvard University Press.</a:t>
            </a:r>
          </a:p>
          <a:p>
            <a:r>
              <a:rPr lang="en-GB" sz="1300" i="1" dirty="0"/>
              <a:t>Department of Health and Social Care (DHSC) (2022) Health Disparities White Paper: Levelling Up Health. London: DHSC.</a:t>
            </a:r>
          </a:p>
          <a:p>
            <a:r>
              <a:rPr lang="en-GB" sz="1300" i="1" dirty="0"/>
              <a:t>Dahlgren, G. and Whitehead, M. (1991) Policies and Strategies to Promote Social Equity in Health. Stockholm: Institute for Futures Studies.</a:t>
            </a:r>
          </a:p>
          <a:p>
            <a:r>
              <a:rPr lang="en-GB" sz="1300" i="1" dirty="0"/>
              <a:t>Engel, G. L. (1977) ‘The need for a new medical model: A challenge for biomedicine’, Science, 196(4286), pp. 129–136.</a:t>
            </a:r>
          </a:p>
          <a:p>
            <a:r>
              <a:rPr lang="en-GB" sz="1300" i="1" dirty="0"/>
              <a:t>Fascia, M. (2024) Sustainable Practices and Ethical Challenges in the UK National Health Service. SSRN. Available at: </a:t>
            </a:r>
            <a:r>
              <a:rPr lang="en-GB" sz="1300" i="1" dirty="0">
                <a:hlinkClick r:id="rId2"/>
              </a:rPr>
              <a:t>https://papers.ssrn.com</a:t>
            </a:r>
            <a:endParaRPr lang="en-GB" sz="1300" i="1" dirty="0"/>
          </a:p>
          <a:p>
            <a:r>
              <a:rPr lang="en-GB" sz="1300" dirty="0"/>
              <a:t>Office for National Statistics (ONS) (2022) Health State Life Expectancies by National Deprivation Deciles, England: 2018–2020. London: ONS.</a:t>
            </a:r>
          </a:p>
          <a:p>
            <a:r>
              <a:rPr lang="en-GB" sz="1300" dirty="0"/>
              <a:t>Public Health England (2019) Change4Life Campaign Evaluation Report. London: Public Health England.</a:t>
            </a:r>
          </a:p>
          <a:p>
            <a:r>
              <a:rPr lang="en-GB" sz="1300" dirty="0"/>
              <a:t>Rosenstock, I. M. (1974) ‘The Health Belief Model and preventive health </a:t>
            </a:r>
            <a:r>
              <a:rPr lang="en-GB" sz="1300" dirty="0" err="1"/>
              <a:t>behavior</a:t>
            </a:r>
            <a:r>
              <a:rPr lang="en-GB" sz="1300" dirty="0"/>
              <a:t>’, Health Education Monographs, 2(4), pp. 354–386.</a:t>
            </a:r>
          </a:p>
          <a:p>
            <a:r>
              <a:rPr lang="en-GB" sz="1300" dirty="0"/>
              <a:t>World Commission on Environment and Development (WCED) (1987) Our Common Future. Oxford: Oxford University Press.</a:t>
            </a:r>
          </a:p>
          <a:p>
            <a:r>
              <a:rPr lang="en-GB" sz="1300" dirty="0"/>
              <a:t>World Health Organization (WHO) (2013) Health in All Policies: Framework for Country Action. Geneva: WHO.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1093</Words>
  <Application>Microsoft Office PowerPoint</Application>
  <PresentationFormat>On-screen Show (4:3)</PresentationFormat>
  <Paragraphs>92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Arial</vt:lpstr>
      <vt:lpstr>Calibri</vt:lpstr>
      <vt:lpstr>Office Theme</vt:lpstr>
      <vt:lpstr>Health, Wellbeing &amp; Sustainable Development in Health and Social Care</vt:lpstr>
      <vt:lpstr>Introduction</vt:lpstr>
      <vt:lpstr>Defining Health</vt:lpstr>
      <vt:lpstr>Defining Wellbeing</vt:lpstr>
      <vt:lpstr>Defining Sustainable Development</vt:lpstr>
      <vt:lpstr>Integration of Concepts</vt:lpstr>
      <vt:lpstr>Theoretical Models Overview</vt:lpstr>
      <vt:lpstr>Ecological and Holistic Models</vt:lpstr>
      <vt:lpstr>Policy &amp; Governance – Historical Context</vt:lpstr>
      <vt:lpstr>Policy &amp; Governance – Modern Frameworks</vt:lpstr>
      <vt:lpstr>Service Delivery Examples</vt:lpstr>
      <vt:lpstr>Case Study 1 – Change4Life</vt:lpstr>
      <vt:lpstr>Case Study 2 – NHS Net Zero</vt:lpstr>
      <vt:lpstr>Equity and Access</vt:lpstr>
      <vt:lpstr>Public Health Initiatives</vt:lpstr>
      <vt:lpstr>Critical Evaluation &amp; 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Ela Nana Afia Sakyibea (2232149)</cp:lastModifiedBy>
  <cp:revision>2</cp:revision>
  <dcterms:created xsi:type="dcterms:W3CDTF">2013-01-27T09:14:16Z</dcterms:created>
  <dcterms:modified xsi:type="dcterms:W3CDTF">2025-10-12T11:42:05Z</dcterms:modified>
  <cp:category/>
</cp:coreProperties>
</file>