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57" r:id="rId2"/>
    <p:sldId id="348" r:id="rId3"/>
    <p:sldId id="349" r:id="rId4"/>
    <p:sldId id="350" r:id="rId5"/>
    <p:sldId id="351" r:id="rId6"/>
    <p:sldId id="352" r:id="rId7"/>
    <p:sldId id="353" r:id="rId8"/>
    <p:sldId id="354" r:id="rId9"/>
    <p:sldId id="355" r:id="rId10"/>
    <p:sldId id="356" r:id="rId11"/>
    <p:sldId id="357" r:id="rId12"/>
    <p:sldId id="358" r:id="rId13"/>
    <p:sldId id="359" r:id="rId14"/>
    <p:sldId id="360" r:id="rId15"/>
    <p:sldId id="361" r:id="rId16"/>
    <p:sldId id="362" r:id="rId17"/>
    <p:sldId id="363" r:id="rId18"/>
    <p:sldId id="364" r:id="rId19"/>
    <p:sldId id="365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73D8B6-826B-4BBA-A1CE-2120AF8CDC1B}" type="datetimeFigureOut">
              <a:rPr lang="en-GB" smtClean="0"/>
              <a:t>02/12/2015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1E0244-A50E-4E89-AAE9-5804B768D9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27196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D3FE6952-BDE3-4F95-BBBF-7A0719F3276E}" type="slidenum">
              <a:rPr lang="en-GB" altLang="en-US">
                <a:solidFill>
                  <a:prstClr val="black"/>
                </a:solidFill>
              </a:rPr>
              <a:pPr eaLnBrk="1" hangingPunct="1">
                <a:spcBef>
                  <a:spcPct val="0"/>
                </a:spcBef>
              </a:pPr>
              <a:t>1</a:t>
            </a:fld>
            <a:endParaRPr lang="en-GB" altLang="en-US">
              <a:solidFill>
                <a:prstClr val="black"/>
              </a:solidFill>
            </a:endParaRPr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7"/>
          <p:cNvSpPr>
            <a:spLocks noChangeArrowheads="1"/>
          </p:cNvSpPr>
          <p:nvPr/>
        </p:nvSpPr>
        <p:spPr bwMode="auto">
          <a:xfrm>
            <a:off x="609600" y="1219200"/>
            <a:ext cx="7924800" cy="914400"/>
          </a:xfrm>
          <a:custGeom>
            <a:avLst/>
            <a:gdLst>
              <a:gd name="T0" fmla="*/ 0 w 1000"/>
              <a:gd name="T1" fmla="*/ 836127360 h 1000"/>
              <a:gd name="T2" fmla="*/ 0 w 1000"/>
              <a:gd name="T3" fmla="*/ 0 h 1000"/>
              <a:gd name="T4" fmla="*/ 2147483647 w 1000"/>
              <a:gd name="T5" fmla="*/ 0 h 10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25400" cap="flat" cmpd="sng">
            <a:solidFill>
              <a:schemeClr val="accent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5" name="Line 8"/>
          <p:cNvSpPr>
            <a:spLocks noChangeShapeType="1"/>
          </p:cNvSpPr>
          <p:nvPr/>
        </p:nvSpPr>
        <p:spPr bwMode="auto">
          <a:xfrm>
            <a:off x="1981200" y="3962400"/>
            <a:ext cx="6511925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3584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4400" y="1524000"/>
            <a:ext cx="7623175" cy="1752600"/>
          </a:xfrm>
        </p:spPr>
        <p:txBody>
          <a:bodyPr/>
          <a:lstStyle>
            <a:lvl1pPr>
              <a:defRPr sz="5000"/>
            </a:lvl1pPr>
          </a:lstStyle>
          <a:p>
            <a:pPr lvl="0"/>
            <a:r>
              <a:rPr lang="en-GB" altLang="en-US" noProof="0" smtClean="0"/>
              <a:t>Click to edit Master title style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981200" y="3962400"/>
            <a:ext cx="65532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/>
            </a:lvl1pPr>
          </a:lstStyle>
          <a:p>
            <a:pPr lvl="0"/>
            <a:r>
              <a:rPr lang="en-GB" altLang="en-US" noProof="0" smtClean="0"/>
              <a:t>Click to edit Master subtitle style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3638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altLang="en-US">
                <a:solidFill>
                  <a:srgbClr val="000000"/>
                </a:solidFill>
              </a:rPr>
              <a:t>DSP &amp; Communications</a:t>
            </a:r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81BF33-9844-4AC1-844F-4A29F5CAC784}" type="slidenum">
              <a:rPr lang="en-GB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1240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altLang="en-US">
                <a:solidFill>
                  <a:srgbClr val="000000"/>
                </a:solidFill>
              </a:rPr>
              <a:t>DSP &amp; Communications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06D56F-5B9F-4C34-B81D-C1EFBC428BFC}" type="slidenum">
              <a:rPr lang="en-GB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41170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altLang="en-US">
                <a:solidFill>
                  <a:srgbClr val="000000"/>
                </a:solidFill>
              </a:rPr>
              <a:t>DSP &amp; Communications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042856-9974-46FE-B5C5-C6AEE1EDCC20}" type="slidenum">
              <a:rPr lang="en-GB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83161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altLang="en-US">
                <a:solidFill>
                  <a:srgbClr val="000000"/>
                </a:solidFill>
              </a:rPr>
              <a:t>DSP &amp; Communications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432C87-43AB-4530-B8F3-3570D8E5845D}" type="slidenum">
              <a:rPr lang="en-GB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11317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altLang="en-US">
                <a:solidFill>
                  <a:srgbClr val="000000"/>
                </a:solidFill>
              </a:rPr>
              <a:t>DSP &amp; Communications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C85A51-7439-4F9E-A21C-06BDA6460889}" type="slidenum">
              <a:rPr lang="en-GB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5933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altLang="en-US">
                <a:solidFill>
                  <a:srgbClr val="000000"/>
                </a:solidFill>
              </a:rPr>
              <a:t>DSP &amp; Communications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2B420C-3C3B-4F7D-A77F-502E3456AEC0}" type="slidenum">
              <a:rPr lang="en-GB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12868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altLang="en-US">
                <a:solidFill>
                  <a:srgbClr val="000000"/>
                </a:solidFill>
              </a:rPr>
              <a:t>DSP &amp; Communications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C49878-E10A-461C-9F14-AB0D26130CA4}" type="slidenum">
              <a:rPr lang="en-GB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07967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altLang="en-US">
                <a:solidFill>
                  <a:srgbClr val="000000"/>
                </a:solidFill>
              </a:rPr>
              <a:t>DSP &amp; Communications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FAE705-8F74-4E3A-9470-48C0368602EC}" type="slidenum">
              <a:rPr lang="en-GB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89714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altLang="en-US">
                <a:solidFill>
                  <a:srgbClr val="000000"/>
                </a:solidFill>
              </a:rPr>
              <a:t>DSP &amp; Communications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47F8A7-FE05-4837-83E9-F7496172C87B}" type="slidenum">
              <a:rPr lang="en-GB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9050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altLang="en-US">
                <a:solidFill>
                  <a:srgbClr val="000000"/>
                </a:solidFill>
              </a:rPr>
              <a:t>DSP &amp; Communications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569A0A-C161-46EB-8BEB-5E9A451C748E}" type="slidenum">
              <a:rPr lang="en-GB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65072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altLang="en-US">
                <a:solidFill>
                  <a:srgbClr val="000000"/>
                </a:solidFill>
              </a:rPr>
              <a:t>DSP &amp; Communications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491F9A-02AE-47CC-AC6C-53143EB8CB42}" type="slidenum">
              <a:rPr lang="en-GB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44966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348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+mj-lt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348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latin typeface="+mj-lt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altLang="en-US">
                <a:solidFill>
                  <a:srgbClr val="000000"/>
                </a:solidFill>
              </a:rPr>
              <a:t>DSP &amp; Communications</a:t>
            </a:r>
          </a:p>
        </p:txBody>
      </p:sp>
      <p:sp>
        <p:nvSpPr>
          <p:cNvPr id="348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+mj-lt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53B3F08-1B0E-4051-AEA3-6387EF1EEE22}" type="slidenum">
              <a:rPr lang="en-GB" altLang="en-US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1031" name="Freeform 7"/>
          <p:cNvSpPr>
            <a:spLocks noChangeArrowheads="1"/>
          </p:cNvSpPr>
          <p:nvPr/>
        </p:nvSpPr>
        <p:spPr bwMode="auto">
          <a:xfrm>
            <a:off x="381000" y="228600"/>
            <a:ext cx="8229600" cy="609600"/>
          </a:xfrm>
          <a:custGeom>
            <a:avLst/>
            <a:gdLst>
              <a:gd name="T0" fmla="*/ 0 w 1000"/>
              <a:gd name="T1" fmla="*/ 371612160 h 1000"/>
              <a:gd name="T2" fmla="*/ 0 w 1000"/>
              <a:gd name="T3" fmla="*/ 0 h 1000"/>
              <a:gd name="T4" fmla="*/ 2147483647 w 1000"/>
              <a:gd name="T5" fmla="*/ 0 h 10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19050" cap="flat" cmpd="sng">
            <a:solidFill>
              <a:schemeClr val="accent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1032" name="Line 8"/>
          <p:cNvSpPr>
            <a:spLocks noChangeShapeType="1"/>
          </p:cNvSpPr>
          <p:nvPr/>
        </p:nvSpPr>
        <p:spPr bwMode="auto">
          <a:xfrm>
            <a:off x="457200" y="6172200"/>
            <a:ext cx="8229600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49736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hf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69925" indent="-325438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q"/>
        <a:defRPr sz="2600">
          <a:solidFill>
            <a:schemeClr val="tx1"/>
          </a:solidFill>
          <a:latin typeface="+mn-lt"/>
        </a:defRPr>
      </a:lvl2pPr>
      <a:lvl3pPr marL="1022350" indent="-35083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2200">
          <a:solidFill>
            <a:schemeClr val="tx1"/>
          </a:solidFill>
          <a:latin typeface="+mn-lt"/>
        </a:defRPr>
      </a:lvl3pPr>
      <a:lvl4pPr marL="1339850" indent="-31591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q"/>
        <a:defRPr sz="2000">
          <a:solidFill>
            <a:schemeClr val="tx1"/>
          </a:solidFill>
          <a:latin typeface="+mn-lt"/>
        </a:defRPr>
      </a:lvl4pPr>
      <a:lvl5pPr marL="1681163" indent="-339725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1383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5955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0527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5099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altLang="en-US" sz="4600" dirty="0" smtClean="0"/>
              <a:t>M1X8516 Study and </a:t>
            </a:r>
            <a:r>
              <a:rPr lang="en-GB" altLang="en-US" sz="4600" smtClean="0"/>
              <a:t>Workshop Skills</a:t>
            </a:r>
            <a:endParaRPr lang="en-US" altLang="en-US" sz="4200" dirty="0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971550" y="3933825"/>
            <a:ext cx="6400800" cy="1752600"/>
          </a:xfrm>
        </p:spPr>
        <p:txBody>
          <a:bodyPr/>
          <a:lstStyle/>
          <a:p>
            <a:pPr>
              <a:spcAft>
                <a:spcPct val="20000"/>
              </a:spcAft>
            </a:pPr>
            <a:r>
              <a:rPr lang="en-GB" dirty="0"/>
              <a:t>Teaching and </a:t>
            </a:r>
            <a:r>
              <a:rPr lang="en-GB" dirty="0" smtClean="0"/>
              <a:t>Learning:  A Teaching Side Perspective</a:t>
            </a:r>
            <a:endParaRPr lang="en-GB" dirty="0"/>
          </a:p>
        </p:txBody>
      </p:sp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3563938" y="5589588"/>
            <a:ext cx="1682064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30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itchFamily="2" charset="2"/>
              <a:buChar char="q"/>
              <a:defRPr sz="2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q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GB" altLang="en-US" sz="2000" dirty="0" smtClean="0">
                <a:solidFill>
                  <a:srgbClr val="000000"/>
                </a:solidFill>
                <a:latin typeface="Tahoma" pitchFamily="34" charset="0"/>
              </a:rPr>
              <a:t>Dr </a:t>
            </a:r>
            <a:r>
              <a:rPr lang="en-GB" altLang="en-US" sz="2000" dirty="0">
                <a:solidFill>
                  <a:srgbClr val="000000"/>
                </a:solidFill>
                <a:latin typeface="Tahoma" pitchFamily="34" charset="0"/>
              </a:rPr>
              <a:t>John Rees</a:t>
            </a:r>
            <a:endParaRPr lang="en-US" altLang="en-US" sz="2000" dirty="0">
              <a:solidFill>
                <a:srgbClr val="000000"/>
              </a:solidFill>
              <a:latin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25635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… </a:t>
            </a:r>
            <a:r>
              <a:rPr lang="en-GB" dirty="0" smtClean="0"/>
              <a:t>Translated</a:t>
            </a:r>
            <a:r>
              <a:rPr lang="en-GB" dirty="0"/>
              <a:t>, this means: </a:t>
            </a:r>
            <a:br>
              <a:rPr lang="en-GB" dirty="0"/>
            </a:b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</a:t>
            </a:r>
            <a:r>
              <a:rPr lang="en-GB" dirty="0" smtClean="0"/>
              <a:t>hat’s </a:t>
            </a:r>
            <a:r>
              <a:rPr lang="en-GB" dirty="0" smtClean="0"/>
              <a:t>going on here,</a:t>
            </a:r>
          </a:p>
          <a:p>
            <a:r>
              <a:rPr lang="en-GB" dirty="0"/>
              <a:t>W</a:t>
            </a:r>
            <a:r>
              <a:rPr lang="en-GB" dirty="0" smtClean="0"/>
              <a:t>hat </a:t>
            </a:r>
            <a:r>
              <a:rPr lang="en-GB" dirty="0" smtClean="0"/>
              <a:t>are we doing,</a:t>
            </a:r>
          </a:p>
          <a:p>
            <a:r>
              <a:rPr lang="en-GB" dirty="0"/>
              <a:t>W</a:t>
            </a:r>
            <a:r>
              <a:rPr lang="en-GB" dirty="0" smtClean="0"/>
              <a:t>hy </a:t>
            </a:r>
            <a:r>
              <a:rPr lang="en-GB" dirty="0" smtClean="0"/>
              <a:t>are we doing it like this?</a:t>
            </a:r>
          </a:p>
          <a:p>
            <a:r>
              <a:rPr lang="en-GB" dirty="0" smtClean="0">
                <a:solidFill>
                  <a:srgbClr val="0000FF"/>
                </a:solidFill>
              </a:rPr>
              <a:t>(Welcome aboard!)</a:t>
            </a:r>
            <a:endParaRPr lang="en-GB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06716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600" b="1" dirty="0" smtClean="0"/>
              <a:t>Kolb Reflective Cycle</a:t>
            </a:r>
          </a:p>
        </p:txBody>
      </p:sp>
      <p:pic>
        <p:nvPicPr>
          <p:cNvPr id="3075" name="Picture 2" descr="learning styles kol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2348880"/>
            <a:ext cx="3829050" cy="293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93026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Kolb</a:t>
            </a:r>
          </a:p>
        </p:txBody>
      </p:sp>
      <p:sp>
        <p:nvSpPr>
          <p:cNvPr id="4099" name="Content Placeholder 3"/>
          <p:cNvSpPr>
            <a:spLocks noGrp="1"/>
          </p:cNvSpPr>
          <p:nvPr>
            <p:ph idx="1"/>
          </p:nvPr>
        </p:nvSpPr>
        <p:spPr>
          <a:xfrm>
            <a:off x="467544" y="2348880"/>
            <a:ext cx="8229600" cy="4209331"/>
          </a:xfrm>
        </p:spPr>
        <p:txBody>
          <a:bodyPr/>
          <a:lstStyle/>
          <a:p>
            <a:pPr marL="514350" indent="-514350" eaLnBrk="1" hangingPunct="1">
              <a:buFontTx/>
              <a:buAutoNum type="arabicPeriod"/>
            </a:pPr>
            <a:r>
              <a:rPr lang="en-GB" b="1" dirty="0" smtClean="0"/>
              <a:t>Concrete Experience</a:t>
            </a:r>
            <a:endParaRPr lang="en-GB" dirty="0" smtClean="0"/>
          </a:p>
          <a:p>
            <a:pPr lvl="1" eaLnBrk="1" hangingPunct="1"/>
            <a:r>
              <a:rPr lang="en-GB" dirty="0" smtClean="0"/>
              <a:t>a new experience or situation is encountered, or an existing experience reinterpreted</a:t>
            </a:r>
          </a:p>
          <a:p>
            <a:pPr marL="514350" indent="-514350" eaLnBrk="1" hangingPunct="1">
              <a:buFontTx/>
              <a:buAutoNum type="arabicPeriod"/>
            </a:pPr>
            <a:r>
              <a:rPr lang="en-GB" b="1" dirty="0" smtClean="0"/>
              <a:t>Reflective Observation</a:t>
            </a:r>
            <a:endParaRPr lang="en-GB" dirty="0" smtClean="0"/>
          </a:p>
          <a:p>
            <a:pPr lvl="1" eaLnBrk="1" hangingPunct="1"/>
            <a:r>
              <a:rPr lang="en-GB" dirty="0" smtClean="0"/>
              <a:t>Consideration of the new experience. Of particular importance here are inconsistencies between experience and understanding</a:t>
            </a:r>
          </a:p>
        </p:txBody>
      </p:sp>
    </p:spTree>
    <p:extLst>
      <p:ext uri="{BB962C8B-B14F-4D97-AF65-F5344CB8AC3E}">
        <p14:creationId xmlns:p14="http://schemas.microsoft.com/office/powerpoint/2010/main" val="792091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Kolb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525963"/>
          </a:xfrm>
        </p:spPr>
        <p:txBody>
          <a:bodyPr/>
          <a:lstStyle/>
          <a:p>
            <a:pPr marL="0" indent="0" eaLnBrk="1" hangingPunct="1">
              <a:buFontTx/>
              <a:buNone/>
              <a:defRPr/>
            </a:pPr>
            <a:r>
              <a:rPr lang="en-GB" b="1" dirty="0" smtClean="0"/>
              <a:t>3.  Abstract Conceptualisation</a:t>
            </a:r>
            <a:r>
              <a:rPr lang="en-GB" dirty="0" smtClean="0"/>
              <a:t> </a:t>
            </a:r>
          </a:p>
          <a:p>
            <a:pPr lvl="1" eaLnBrk="1" hangingPunct="1">
              <a:defRPr/>
            </a:pPr>
            <a:r>
              <a:rPr lang="en-GB" dirty="0" smtClean="0"/>
              <a:t>Reflection gives rise to a new idea, or a modification of an existing abstract concept</a:t>
            </a:r>
          </a:p>
          <a:p>
            <a:pPr marL="0" indent="0" eaLnBrk="1" hangingPunct="1">
              <a:buFontTx/>
              <a:buNone/>
              <a:defRPr/>
            </a:pPr>
            <a:r>
              <a:rPr lang="en-GB" b="1" dirty="0" smtClean="0"/>
              <a:t>4.  Active Experimentation</a:t>
            </a:r>
            <a:endParaRPr lang="en-GB" dirty="0" smtClean="0"/>
          </a:p>
          <a:p>
            <a:pPr lvl="1" eaLnBrk="1" hangingPunct="1">
              <a:defRPr/>
            </a:pPr>
            <a:r>
              <a:rPr lang="en-GB" dirty="0" smtClean="0"/>
              <a:t>The learner applies them to the world around them (in particular the next similar scenario) to see what results</a:t>
            </a:r>
          </a:p>
          <a:p>
            <a:pPr eaLnBrk="1" hangingPunct="1"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646914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Gibbs Reflective Cycle</a:t>
            </a:r>
          </a:p>
        </p:txBody>
      </p:sp>
      <p:pic>
        <p:nvPicPr>
          <p:cNvPr id="6147" name="Picture 2" descr="The reflective cycle - Gibbs - diagra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8175" y="1916832"/>
            <a:ext cx="4824413" cy="3881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8" name="Rectangle 5"/>
          <p:cNvSpPr>
            <a:spLocks noChangeArrowheads="1"/>
          </p:cNvSpPr>
          <p:nvPr/>
        </p:nvSpPr>
        <p:spPr bwMode="auto">
          <a:xfrm>
            <a:off x="377825" y="6000750"/>
            <a:ext cx="788511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en-GB" sz="1200" dirty="0">
                <a:solidFill>
                  <a:schemeClr val="tx1"/>
                </a:solidFill>
              </a:rPr>
              <a:t>Gibbs G (1988) Learning by Doing: </a:t>
            </a:r>
            <a:r>
              <a:rPr lang="en-GB" sz="1200" i="1" dirty="0">
                <a:solidFill>
                  <a:schemeClr val="tx1"/>
                </a:solidFill>
              </a:rPr>
              <a:t>A guide to teaching and learning methods</a:t>
            </a:r>
            <a:r>
              <a:rPr lang="en-GB" sz="1200" dirty="0">
                <a:solidFill>
                  <a:schemeClr val="tx1"/>
                </a:solidFill>
              </a:rPr>
              <a:t>. Further Education Unit. Oxford Polytechnic: Oxford</a:t>
            </a:r>
          </a:p>
        </p:txBody>
      </p:sp>
    </p:spTree>
    <p:extLst>
      <p:ext uri="{BB962C8B-B14F-4D97-AF65-F5344CB8AC3E}">
        <p14:creationId xmlns:p14="http://schemas.microsoft.com/office/powerpoint/2010/main" val="1330466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600" b="1" dirty="0" smtClean="0"/>
              <a:t>Transmission Mode Teaching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628800"/>
            <a:ext cx="8229600" cy="4886003"/>
          </a:xfrm>
        </p:spPr>
        <p:txBody>
          <a:bodyPr/>
          <a:lstStyle/>
          <a:p>
            <a:pPr eaLnBrk="1" hangingPunct="1"/>
            <a:r>
              <a:rPr lang="en-GB" dirty="0" smtClean="0"/>
              <a:t>Demonstration</a:t>
            </a:r>
          </a:p>
          <a:p>
            <a:pPr eaLnBrk="1" hangingPunct="1"/>
            <a:r>
              <a:rPr lang="en-GB" dirty="0" smtClean="0"/>
              <a:t>Whole</a:t>
            </a:r>
          </a:p>
          <a:p>
            <a:pPr eaLnBrk="1" hangingPunct="1"/>
            <a:r>
              <a:rPr lang="en-GB" dirty="0" smtClean="0"/>
              <a:t>Bottom up</a:t>
            </a:r>
          </a:p>
          <a:p>
            <a:pPr eaLnBrk="1" hangingPunct="1"/>
            <a:r>
              <a:rPr lang="en-GB" dirty="0" smtClean="0"/>
              <a:t>Top down</a:t>
            </a:r>
          </a:p>
          <a:p>
            <a:pPr eaLnBrk="1" hangingPunct="1"/>
            <a:r>
              <a:rPr lang="en-GB" dirty="0" smtClean="0"/>
              <a:t>Whole – part - whole</a:t>
            </a:r>
          </a:p>
        </p:txBody>
      </p:sp>
    </p:spTree>
    <p:extLst>
      <p:ext uri="{BB962C8B-B14F-4D97-AF65-F5344CB8AC3E}">
        <p14:creationId xmlns:p14="http://schemas.microsoft.com/office/powerpoint/2010/main" val="3087453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Demonstration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752528"/>
          </a:xfrm>
        </p:spPr>
        <p:txBody>
          <a:bodyPr/>
          <a:lstStyle/>
          <a:p>
            <a:pPr eaLnBrk="1" hangingPunct="1"/>
            <a:r>
              <a:rPr lang="en-GB" dirty="0" smtClean="0"/>
              <a:t>E.g. surgeons – “see one, do one, teach one”</a:t>
            </a:r>
          </a:p>
          <a:p>
            <a:pPr eaLnBrk="1" hangingPunct="1"/>
            <a:r>
              <a:rPr lang="en-GB" dirty="0" smtClean="0"/>
              <a:t>Engineers, computer scientists – the lecturer shows “what one looks like”</a:t>
            </a:r>
          </a:p>
          <a:p>
            <a:pPr eaLnBrk="1" hangingPunct="1"/>
            <a:r>
              <a:rPr lang="en-GB" dirty="0" smtClean="0"/>
              <a:t>Military leadership – “walking the walk, talking the talk”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199605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Whole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556792"/>
            <a:ext cx="8229600" cy="4958011"/>
          </a:xfrm>
        </p:spPr>
        <p:txBody>
          <a:bodyPr/>
          <a:lstStyle/>
          <a:p>
            <a:pPr eaLnBrk="1" hangingPunct="1"/>
            <a:r>
              <a:rPr lang="en-GB" dirty="0" smtClean="0"/>
              <a:t>Talk about the holistic issue</a:t>
            </a:r>
          </a:p>
          <a:p>
            <a:pPr eaLnBrk="1" hangingPunct="1"/>
            <a:r>
              <a:rPr lang="en-GB" dirty="0" smtClean="0"/>
              <a:t>Let the student take what s/he will</a:t>
            </a:r>
          </a:p>
        </p:txBody>
      </p:sp>
    </p:spTree>
    <p:extLst>
      <p:ext uri="{BB962C8B-B14F-4D97-AF65-F5344CB8AC3E}">
        <p14:creationId xmlns:p14="http://schemas.microsoft.com/office/powerpoint/2010/main" val="3180616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Bottom Up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484784"/>
            <a:ext cx="8229600" cy="5030019"/>
          </a:xfrm>
        </p:spPr>
        <p:txBody>
          <a:bodyPr/>
          <a:lstStyle/>
          <a:p>
            <a:pPr eaLnBrk="1" hangingPunct="1"/>
            <a:r>
              <a:rPr lang="en-GB" dirty="0" smtClean="0"/>
              <a:t>Dismantle the topic into coherent or logical blocks</a:t>
            </a:r>
          </a:p>
          <a:p>
            <a:pPr eaLnBrk="1" hangingPunct="1"/>
            <a:r>
              <a:rPr lang="en-GB" dirty="0" smtClean="0"/>
              <a:t>Teach the various aspects separately</a:t>
            </a:r>
          </a:p>
          <a:p>
            <a:pPr eaLnBrk="1" hangingPunct="1"/>
            <a:r>
              <a:rPr lang="en-GB" dirty="0" smtClean="0"/>
              <a:t>Allow/expect the student to build an holistic view of the topic by synthesis</a:t>
            </a:r>
          </a:p>
        </p:txBody>
      </p:sp>
    </p:spTree>
    <p:extLst>
      <p:ext uri="{BB962C8B-B14F-4D97-AF65-F5344CB8AC3E}">
        <p14:creationId xmlns:p14="http://schemas.microsoft.com/office/powerpoint/2010/main" val="2886645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Top Down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484784"/>
            <a:ext cx="8229600" cy="5040561"/>
          </a:xfrm>
        </p:spPr>
        <p:txBody>
          <a:bodyPr/>
          <a:lstStyle/>
          <a:p>
            <a:pPr eaLnBrk="1" hangingPunct="1"/>
            <a:r>
              <a:rPr lang="en-GB" dirty="0" smtClean="0"/>
              <a:t>Talk about the holistic problem</a:t>
            </a:r>
          </a:p>
          <a:p>
            <a:pPr eaLnBrk="1" hangingPunct="1"/>
            <a:r>
              <a:rPr lang="en-GB" dirty="0" smtClean="0"/>
              <a:t>Break it down into issues and sub-issues</a:t>
            </a:r>
          </a:p>
          <a:p>
            <a:pPr eaLnBrk="1" hangingPunct="1"/>
            <a:r>
              <a:rPr lang="en-GB" dirty="0" smtClean="0"/>
              <a:t>Deal with these in the context of the overall problem</a:t>
            </a:r>
          </a:p>
        </p:txBody>
      </p:sp>
    </p:spTree>
    <p:extLst>
      <p:ext uri="{BB962C8B-B14F-4D97-AF65-F5344CB8AC3E}">
        <p14:creationId xmlns:p14="http://schemas.microsoft.com/office/powerpoint/2010/main" val="3774437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Whole-Part-Whole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556792"/>
            <a:ext cx="8229600" cy="4958011"/>
          </a:xfrm>
        </p:spPr>
        <p:txBody>
          <a:bodyPr/>
          <a:lstStyle/>
          <a:p>
            <a:pPr eaLnBrk="1" hangingPunct="1"/>
            <a:r>
              <a:rPr lang="en-GB" dirty="0" smtClean="0"/>
              <a:t>Talk about the holistic issue</a:t>
            </a:r>
          </a:p>
          <a:p>
            <a:pPr eaLnBrk="1" hangingPunct="1"/>
            <a:r>
              <a:rPr lang="en-GB" dirty="0" smtClean="0"/>
              <a:t>Deal with each of the parts (often in a bottom up manner)</a:t>
            </a:r>
          </a:p>
          <a:p>
            <a:pPr eaLnBrk="1" hangingPunct="1"/>
            <a:r>
              <a:rPr lang="en-GB" dirty="0" smtClean="0"/>
              <a:t>Come back to how the various sub-issues contribute to the holistic problem</a:t>
            </a:r>
          </a:p>
        </p:txBody>
      </p:sp>
    </p:spTree>
    <p:extLst>
      <p:ext uri="{BB962C8B-B14F-4D97-AF65-F5344CB8AC3E}">
        <p14:creationId xmlns:p14="http://schemas.microsoft.com/office/powerpoint/2010/main" val="2728930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Didactic Mode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484784"/>
            <a:ext cx="8229600" cy="5030019"/>
          </a:xfrm>
        </p:spPr>
        <p:txBody>
          <a:bodyPr/>
          <a:lstStyle/>
          <a:p>
            <a:pPr eaLnBrk="1" hangingPunct="1"/>
            <a:r>
              <a:rPr lang="en-GB" dirty="0" smtClean="0"/>
              <a:t>Teacher talks, presents, demonstrates</a:t>
            </a:r>
          </a:p>
          <a:p>
            <a:pPr eaLnBrk="1" hangingPunct="1"/>
            <a:r>
              <a:rPr lang="en-GB" dirty="0" smtClean="0"/>
              <a:t>Students listen and observe, ask questions, interact</a:t>
            </a:r>
          </a:p>
          <a:p>
            <a:pPr eaLnBrk="1" hangingPunct="1"/>
            <a:r>
              <a:rPr lang="en-GB" dirty="0" smtClean="0"/>
              <a:t>Delivery structure imparts emphasis and meaning</a:t>
            </a:r>
          </a:p>
          <a:p>
            <a:pPr eaLnBrk="1" hangingPunct="1"/>
            <a:r>
              <a:rPr lang="en-GB" dirty="0" smtClean="0"/>
              <a:t>Careful use of attention span</a:t>
            </a:r>
          </a:p>
          <a:p>
            <a:pPr eaLnBrk="1" hangingPunct="1"/>
            <a:r>
              <a:rPr lang="en-GB" dirty="0" smtClean="0"/>
              <a:t>Careful use of a variety of approaches as part of the lesson</a:t>
            </a:r>
          </a:p>
        </p:txBody>
      </p:sp>
    </p:spTree>
    <p:extLst>
      <p:ext uri="{BB962C8B-B14F-4D97-AF65-F5344CB8AC3E}">
        <p14:creationId xmlns:p14="http://schemas.microsoft.com/office/powerpoint/2010/main" val="4220994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Socratic Delivery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484784"/>
            <a:ext cx="8229600" cy="5030019"/>
          </a:xfrm>
        </p:spPr>
        <p:txBody>
          <a:bodyPr/>
          <a:lstStyle/>
          <a:p>
            <a:pPr eaLnBrk="1" hangingPunct="1"/>
            <a:r>
              <a:rPr lang="en-GB" dirty="0" smtClean="0"/>
              <a:t>Open up the topic through questions the deliverer asks the class</a:t>
            </a:r>
          </a:p>
          <a:p>
            <a:pPr eaLnBrk="1" hangingPunct="1"/>
            <a:r>
              <a:rPr lang="en-GB" dirty="0" smtClean="0"/>
              <a:t>Extract the issues through careful consideration of what to ask</a:t>
            </a:r>
          </a:p>
          <a:p>
            <a:pPr eaLnBrk="1" hangingPunct="1"/>
            <a:r>
              <a:rPr lang="en-GB" dirty="0" smtClean="0"/>
              <a:t>Use the embedded knowledge of the class</a:t>
            </a:r>
          </a:p>
          <a:p>
            <a:pPr eaLnBrk="1" hangingPunct="1"/>
            <a:r>
              <a:rPr lang="en-GB" dirty="0" smtClean="0"/>
              <a:t>Proponents say it is participative, and participation requires attention (which leads to learning)</a:t>
            </a:r>
          </a:p>
        </p:txBody>
      </p:sp>
    </p:spTree>
    <p:extLst>
      <p:ext uri="{BB962C8B-B14F-4D97-AF65-F5344CB8AC3E}">
        <p14:creationId xmlns:p14="http://schemas.microsoft.com/office/powerpoint/2010/main" val="3578932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Learning Styles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412776"/>
            <a:ext cx="8229600" cy="4525963"/>
          </a:xfrm>
        </p:spPr>
        <p:txBody>
          <a:bodyPr/>
          <a:lstStyle/>
          <a:p>
            <a:pPr eaLnBrk="1" hangingPunct="1"/>
            <a:r>
              <a:rPr lang="en-GB" sz="2800" dirty="0" smtClean="0"/>
              <a:t>Can read about this for yourselves</a:t>
            </a:r>
          </a:p>
          <a:p>
            <a:pPr lvl="1" eaLnBrk="1" hangingPunct="1"/>
            <a:r>
              <a:rPr lang="en-GB" sz="2400" dirty="0" smtClean="0"/>
              <a:t>Gibbs (1988):  Gibbs, G., Learning by Doing: a Guide to Teaching and Learning Methods, Oxford: Further Education Unit, Oxford Polytechnic, 1988</a:t>
            </a:r>
          </a:p>
          <a:p>
            <a:pPr lvl="1" eaLnBrk="1" hangingPunct="1"/>
            <a:r>
              <a:rPr lang="en-GB" sz="2400" dirty="0" smtClean="0"/>
              <a:t>Biggs (1999):  Biggs, J. B., Teaching for Quality Learning in University, Buckingham, Society for Research in Higher Education and Open University Press, 1999. </a:t>
            </a:r>
          </a:p>
          <a:p>
            <a:pPr lvl="1" eaLnBrk="1" hangingPunct="1"/>
            <a:r>
              <a:rPr lang="en-GB" sz="2400" dirty="0" smtClean="0"/>
              <a:t>Holt (1993): Holt, J., How Children Learn, Penguin, 1993</a:t>
            </a:r>
          </a:p>
          <a:p>
            <a:pPr eaLnBrk="1" hangingPunct="1"/>
            <a:r>
              <a:rPr lang="en-GB" sz="2800" dirty="0" smtClean="0"/>
              <a:t>Ideas of active learning = deep learning</a:t>
            </a:r>
          </a:p>
        </p:txBody>
      </p:sp>
    </p:spTree>
    <p:extLst>
      <p:ext uri="{BB962C8B-B14F-4D97-AF65-F5344CB8AC3E}">
        <p14:creationId xmlns:p14="http://schemas.microsoft.com/office/powerpoint/2010/main" val="952349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200" b="1" dirty="0" smtClean="0"/>
              <a:t>Formative and Summative Work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412776"/>
            <a:ext cx="8229600" cy="4525963"/>
          </a:xfrm>
        </p:spPr>
        <p:txBody>
          <a:bodyPr/>
          <a:lstStyle/>
          <a:p>
            <a:pPr eaLnBrk="1" hangingPunct="1"/>
            <a:r>
              <a:rPr lang="en-GB" dirty="0" smtClean="0"/>
              <a:t>Assessment is a transmission mode of delivery</a:t>
            </a:r>
          </a:p>
          <a:p>
            <a:pPr eaLnBrk="1" hangingPunct="1"/>
            <a:r>
              <a:rPr lang="en-GB" dirty="0" smtClean="0"/>
              <a:t>Assessment is part of the active learning mix</a:t>
            </a:r>
          </a:p>
          <a:p>
            <a:pPr eaLnBrk="1" hangingPunct="1"/>
            <a:r>
              <a:rPr lang="en-GB" dirty="0" smtClean="0"/>
              <a:t>Formative (no marks towards the gong) and summative</a:t>
            </a:r>
          </a:p>
          <a:p>
            <a:pPr eaLnBrk="1" hangingPunct="1"/>
            <a:r>
              <a:rPr lang="en-GB" dirty="0" smtClean="0"/>
              <a:t>Feedback – timely, useful, informative, individual</a:t>
            </a:r>
          </a:p>
        </p:txBody>
      </p:sp>
    </p:spTree>
    <p:extLst>
      <p:ext uri="{BB962C8B-B14F-4D97-AF65-F5344CB8AC3E}">
        <p14:creationId xmlns:p14="http://schemas.microsoft.com/office/powerpoint/2010/main" val="443970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600" b="1" dirty="0" smtClean="0"/>
              <a:t>Learning is Transformative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484784"/>
            <a:ext cx="8229600" cy="4525963"/>
          </a:xfrm>
        </p:spPr>
        <p:txBody>
          <a:bodyPr/>
          <a:lstStyle/>
          <a:p>
            <a:pPr eaLnBrk="1" hangingPunct="1"/>
            <a:r>
              <a:rPr lang="en-GB" dirty="0" smtClean="0"/>
              <a:t>Any learning changes the way you see the world</a:t>
            </a:r>
          </a:p>
          <a:p>
            <a:pPr eaLnBrk="1" hangingPunct="1"/>
            <a:r>
              <a:rPr lang="en-GB" dirty="0" smtClean="0"/>
              <a:t>Changes the way you interact with the world</a:t>
            </a:r>
          </a:p>
          <a:p>
            <a:pPr eaLnBrk="1" hangingPunct="1"/>
            <a:r>
              <a:rPr lang="en-GB" dirty="0" smtClean="0"/>
              <a:t>Works only insofar as you synthesise the transformation into your world view</a:t>
            </a:r>
          </a:p>
          <a:p>
            <a:pPr eaLnBrk="1" hangingPunct="1"/>
            <a:r>
              <a:rPr lang="en-GB" dirty="0" smtClean="0"/>
              <a:t>So many ways of doing this, so many possible approaches</a:t>
            </a:r>
          </a:p>
        </p:txBody>
      </p:sp>
    </p:spTree>
    <p:extLst>
      <p:ext uri="{BB962C8B-B14F-4D97-AF65-F5344CB8AC3E}">
        <p14:creationId xmlns:p14="http://schemas.microsoft.com/office/powerpoint/2010/main" val="2812530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Transformation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484784"/>
            <a:ext cx="8229600" cy="4525963"/>
          </a:xfrm>
        </p:spPr>
        <p:txBody>
          <a:bodyPr/>
          <a:lstStyle/>
          <a:p>
            <a:pPr eaLnBrk="1" hangingPunct="1"/>
            <a:r>
              <a:rPr lang="en-GB" dirty="0" smtClean="0"/>
              <a:t>From what to what?</a:t>
            </a:r>
          </a:p>
          <a:p>
            <a:pPr eaLnBrk="1" hangingPunct="1"/>
            <a:r>
              <a:rPr lang="en-GB" dirty="0" smtClean="0"/>
              <a:t>Need understanding of the end outcome</a:t>
            </a:r>
          </a:p>
          <a:p>
            <a:pPr lvl="1" eaLnBrk="1" hangingPunct="1"/>
            <a:r>
              <a:rPr lang="en-GB" dirty="0" smtClean="0"/>
              <a:t>Need understanding of what the course designer wanted</a:t>
            </a:r>
          </a:p>
          <a:p>
            <a:pPr lvl="1" eaLnBrk="1" hangingPunct="1"/>
            <a:r>
              <a:rPr lang="en-GB" dirty="0" smtClean="0"/>
              <a:t>Need understanding of what the students want</a:t>
            </a:r>
          </a:p>
          <a:p>
            <a:pPr lvl="1" eaLnBrk="1" hangingPunct="1"/>
            <a:r>
              <a:rPr lang="en-GB" dirty="0" smtClean="0"/>
              <a:t>Need understanding of the job/role at the end of the learning </a:t>
            </a:r>
          </a:p>
        </p:txBody>
      </p:sp>
    </p:spTree>
    <p:extLst>
      <p:ext uri="{BB962C8B-B14F-4D97-AF65-F5344CB8AC3E}">
        <p14:creationId xmlns:p14="http://schemas.microsoft.com/office/powerpoint/2010/main" val="828885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Exercise for the Student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412776"/>
            <a:ext cx="8229600" cy="4525963"/>
          </a:xfrm>
        </p:spPr>
        <p:txBody>
          <a:bodyPr/>
          <a:lstStyle/>
          <a:p>
            <a:pPr eaLnBrk="1" hangingPunct="1"/>
            <a:r>
              <a:rPr lang="en-GB" dirty="0" smtClean="0"/>
              <a:t>Discuss in groups:</a:t>
            </a:r>
          </a:p>
          <a:p>
            <a:pPr lvl="1" eaLnBrk="1" hangingPunct="1"/>
            <a:r>
              <a:rPr lang="en-GB" dirty="0" smtClean="0"/>
              <a:t>What you think will be wanted from you or required of you for your </a:t>
            </a:r>
            <a:r>
              <a:rPr lang="en-GB" dirty="0" smtClean="0"/>
              <a:t>course?</a:t>
            </a:r>
            <a:endParaRPr lang="en-GB" dirty="0" smtClean="0"/>
          </a:p>
          <a:p>
            <a:pPr lvl="1" eaLnBrk="1" hangingPunct="1"/>
            <a:r>
              <a:rPr lang="en-GB" dirty="0" smtClean="0"/>
              <a:t>What you, yourself, might want to get out of the </a:t>
            </a:r>
            <a:r>
              <a:rPr lang="en-GB" dirty="0" smtClean="0"/>
              <a:t>Study Skills module (the </a:t>
            </a:r>
            <a:r>
              <a:rPr lang="en-GB" dirty="0" smtClean="0"/>
              <a:t>BSc(Hons) is a given)?</a:t>
            </a:r>
          </a:p>
          <a:p>
            <a:pPr lvl="1" eaLnBrk="1" hangingPunct="1"/>
            <a:r>
              <a:rPr lang="en-GB" dirty="0" smtClean="0"/>
              <a:t>What theoretical skills </a:t>
            </a:r>
            <a:endParaRPr lang="en-GB" dirty="0" smtClean="0"/>
          </a:p>
          <a:p>
            <a:pPr marL="344487" lvl="1" indent="0" eaLnBrk="1" hangingPunct="1">
              <a:buNone/>
            </a:pPr>
            <a:r>
              <a:rPr lang="en-GB" dirty="0"/>
              <a:t>	</a:t>
            </a:r>
            <a:r>
              <a:rPr lang="en-GB" i="1" dirty="0" smtClean="0"/>
              <a:t>and</a:t>
            </a:r>
            <a:endParaRPr lang="en-GB" i="1" dirty="0" smtClean="0"/>
          </a:p>
          <a:p>
            <a:pPr lvl="1" eaLnBrk="1" hangingPunct="1"/>
            <a:r>
              <a:rPr lang="en-GB" dirty="0" smtClean="0"/>
              <a:t>What soft skills (i.e. non-technical) will </a:t>
            </a:r>
            <a:r>
              <a:rPr lang="en-GB" dirty="0" smtClean="0"/>
              <a:t>it be </a:t>
            </a:r>
            <a:r>
              <a:rPr lang="en-GB" dirty="0" smtClean="0"/>
              <a:t>useful to enhance as we proceed?</a:t>
            </a:r>
          </a:p>
        </p:txBody>
      </p:sp>
    </p:spTree>
    <p:extLst>
      <p:ext uri="{BB962C8B-B14F-4D97-AF65-F5344CB8AC3E}">
        <p14:creationId xmlns:p14="http://schemas.microsoft.com/office/powerpoint/2010/main" val="2402261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Edge">
  <a:themeElements>
    <a:clrScheme name="Edge 7">
      <a:dk1>
        <a:srgbClr val="000000"/>
      </a:dk1>
      <a:lt1>
        <a:srgbClr val="FFFFFF"/>
      </a:lt1>
      <a:dk2>
        <a:srgbClr val="006633"/>
      </a:dk2>
      <a:lt2>
        <a:srgbClr val="5F5F5F"/>
      </a:lt2>
      <a:accent1>
        <a:srgbClr val="CC9900"/>
      </a:accent1>
      <a:accent2>
        <a:srgbClr val="3B812F"/>
      </a:accent2>
      <a:accent3>
        <a:srgbClr val="FFFFFF"/>
      </a:accent3>
      <a:accent4>
        <a:srgbClr val="000000"/>
      </a:accent4>
      <a:accent5>
        <a:srgbClr val="E2CAAA"/>
      </a:accent5>
      <a:accent6>
        <a:srgbClr val="35742A"/>
      </a:accent6>
      <a:hlink>
        <a:srgbClr val="996600"/>
      </a:hlink>
      <a:folHlink>
        <a:srgbClr val="AFBF39"/>
      </a:folHlink>
    </a:clrScheme>
    <a:fontScheme name="Edge">
      <a:majorFont>
        <a:latin typeface="Garamon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Edge 1">
        <a:dk1>
          <a:srgbClr val="333333"/>
        </a:dk1>
        <a:lt1>
          <a:srgbClr val="FFFFFF"/>
        </a:lt1>
        <a:dk2>
          <a:srgbClr val="820000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C1AAAA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2">
        <a:dk1>
          <a:srgbClr val="333333"/>
        </a:dk1>
        <a:lt1>
          <a:srgbClr val="CCCCFF"/>
        </a:lt1>
        <a:dk2>
          <a:srgbClr val="0B0506"/>
        </a:dk2>
        <a:lt2>
          <a:srgbClr val="FFFFFF"/>
        </a:lt2>
        <a:accent1>
          <a:srgbClr val="3366CC"/>
        </a:accent1>
        <a:accent2>
          <a:srgbClr val="3333CC"/>
        </a:accent2>
        <a:accent3>
          <a:srgbClr val="AAAAAA"/>
        </a:accent3>
        <a:accent4>
          <a:srgbClr val="AEAEDA"/>
        </a:accent4>
        <a:accent5>
          <a:srgbClr val="ADB8E2"/>
        </a:accent5>
        <a:accent6>
          <a:srgbClr val="2D2DB9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3">
        <a:dk1>
          <a:srgbClr val="333333"/>
        </a:dk1>
        <a:lt1>
          <a:srgbClr val="FFFFFF"/>
        </a:lt1>
        <a:dk2>
          <a:srgbClr val="221013"/>
        </a:dk2>
        <a:lt2>
          <a:srgbClr val="FFFFFF"/>
        </a:lt2>
        <a:accent1>
          <a:srgbClr val="CC3300"/>
        </a:accent1>
        <a:accent2>
          <a:srgbClr val="CC9900"/>
        </a:accent2>
        <a:accent3>
          <a:srgbClr val="ABAAAA"/>
        </a:accent3>
        <a:accent4>
          <a:srgbClr val="DADADA"/>
        </a:accent4>
        <a:accent5>
          <a:srgbClr val="E2ADAA"/>
        </a:accent5>
        <a:accent6>
          <a:srgbClr val="B98A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4">
        <a:dk1>
          <a:srgbClr val="11054B"/>
        </a:dk1>
        <a:lt1>
          <a:srgbClr val="FFFFFF"/>
        </a:lt1>
        <a:dk2>
          <a:srgbClr val="0000CC"/>
        </a:dk2>
        <a:lt2>
          <a:srgbClr val="FFFFFF"/>
        </a:lt2>
        <a:accent1>
          <a:srgbClr val="FF6600"/>
        </a:accent1>
        <a:accent2>
          <a:srgbClr val="FF3300"/>
        </a:accent2>
        <a:accent3>
          <a:srgbClr val="AAAAE2"/>
        </a:accent3>
        <a:accent4>
          <a:srgbClr val="DADADA"/>
        </a:accent4>
        <a:accent5>
          <a:srgbClr val="FFB8AA"/>
        </a:accent5>
        <a:accent6>
          <a:srgbClr val="E72D00"/>
        </a:accent6>
        <a:hlink>
          <a:srgbClr val="CC9900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5">
        <a:dk1>
          <a:srgbClr val="9B8D65"/>
        </a:dk1>
        <a:lt1>
          <a:srgbClr val="F8F8F8"/>
        </a:lt1>
        <a:dk2>
          <a:srgbClr val="002600"/>
        </a:dk2>
        <a:lt2>
          <a:srgbClr val="FAFACC"/>
        </a:lt2>
        <a:accent1>
          <a:srgbClr val="CC9933"/>
        </a:accent1>
        <a:accent2>
          <a:srgbClr val="8F9967"/>
        </a:accent2>
        <a:accent3>
          <a:srgbClr val="AAACAA"/>
        </a:accent3>
        <a:accent4>
          <a:srgbClr val="D4D4D4"/>
        </a:accent4>
        <a:accent5>
          <a:srgbClr val="E2CAAD"/>
        </a:accent5>
        <a:accent6>
          <a:srgbClr val="818A5D"/>
        </a:accent6>
        <a:hlink>
          <a:srgbClr val="336600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6">
        <a:dk1>
          <a:srgbClr val="333333"/>
        </a:dk1>
        <a:lt1>
          <a:srgbClr val="FFFFFF"/>
        </a:lt1>
        <a:dk2>
          <a:srgbClr val="006699"/>
        </a:dk2>
        <a:lt2>
          <a:srgbClr val="FFFFFF"/>
        </a:lt2>
        <a:accent1>
          <a:srgbClr val="CC9900"/>
        </a:accent1>
        <a:accent2>
          <a:srgbClr val="FF9900"/>
        </a:accent2>
        <a:accent3>
          <a:srgbClr val="AAB8CA"/>
        </a:accent3>
        <a:accent4>
          <a:srgbClr val="DADADA"/>
        </a:accent4>
        <a:accent5>
          <a:srgbClr val="E2CAAA"/>
        </a:accent5>
        <a:accent6>
          <a:srgbClr val="E78A00"/>
        </a:accent6>
        <a:hlink>
          <a:srgbClr val="FFCC00"/>
        </a:hlink>
        <a:folHlink>
          <a:srgbClr val="706F3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7">
        <a:dk1>
          <a:srgbClr val="000000"/>
        </a:dk1>
        <a:lt1>
          <a:srgbClr val="FFFFFF"/>
        </a:lt1>
        <a:dk2>
          <a:srgbClr val="006633"/>
        </a:dk2>
        <a:lt2>
          <a:srgbClr val="5F5F5F"/>
        </a:lt2>
        <a:accent1>
          <a:srgbClr val="CC9900"/>
        </a:accent1>
        <a:accent2>
          <a:srgbClr val="3B812F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35742A"/>
        </a:accent6>
        <a:hlink>
          <a:srgbClr val="996600"/>
        </a:hlink>
        <a:folHlink>
          <a:srgbClr val="AFBF3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dge 8">
        <a:dk1>
          <a:srgbClr val="000000"/>
        </a:dk1>
        <a:lt1>
          <a:srgbClr val="FFFFFF"/>
        </a:lt1>
        <a:dk2>
          <a:srgbClr val="CC0000"/>
        </a:dk2>
        <a:lt2>
          <a:srgbClr val="666699"/>
        </a:lt2>
        <a:accent1>
          <a:srgbClr val="808080"/>
        </a:accent1>
        <a:accent2>
          <a:srgbClr val="999933"/>
        </a:accent2>
        <a:accent3>
          <a:srgbClr val="FFFFFF"/>
        </a:accent3>
        <a:accent4>
          <a:srgbClr val="000000"/>
        </a:accent4>
        <a:accent5>
          <a:srgbClr val="C0C0C0"/>
        </a:accent5>
        <a:accent6>
          <a:srgbClr val="8A8A2D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dge 9">
        <a:dk1>
          <a:srgbClr val="000000"/>
        </a:dk1>
        <a:lt1>
          <a:srgbClr val="FFFFFF"/>
        </a:lt1>
        <a:dk2>
          <a:srgbClr val="003399"/>
        </a:dk2>
        <a:lt2>
          <a:srgbClr val="666699"/>
        </a:lt2>
        <a:accent1>
          <a:srgbClr val="009999"/>
        </a:accent1>
        <a:accent2>
          <a:srgbClr val="4C6D4E"/>
        </a:accent2>
        <a:accent3>
          <a:srgbClr val="FFFFFF"/>
        </a:accent3>
        <a:accent4>
          <a:srgbClr val="000000"/>
        </a:accent4>
        <a:accent5>
          <a:srgbClr val="AACACA"/>
        </a:accent5>
        <a:accent6>
          <a:srgbClr val="446246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380</TotalTime>
  <Words>655</Words>
  <Application>Microsoft Office PowerPoint</Application>
  <PresentationFormat>On-screen Show (4:3)</PresentationFormat>
  <Paragraphs>87</Paragraphs>
  <Slides>19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Edge</vt:lpstr>
      <vt:lpstr>M1X8516 Study and Workshop Skills</vt:lpstr>
      <vt:lpstr>… Translated, this means:  </vt:lpstr>
      <vt:lpstr>Kolb Reflective Cycle</vt:lpstr>
      <vt:lpstr>Kolb</vt:lpstr>
      <vt:lpstr>Kolb</vt:lpstr>
      <vt:lpstr>Gibbs Reflective Cycle</vt:lpstr>
      <vt:lpstr>Transmission Mode Teaching</vt:lpstr>
      <vt:lpstr>Demonstration</vt:lpstr>
      <vt:lpstr>Whole</vt:lpstr>
      <vt:lpstr>Bottom Up</vt:lpstr>
      <vt:lpstr>Top Down</vt:lpstr>
      <vt:lpstr>Whole-Part-Whole</vt:lpstr>
      <vt:lpstr>Didactic Mode</vt:lpstr>
      <vt:lpstr>Socratic Delivery</vt:lpstr>
      <vt:lpstr>Learning Styles</vt:lpstr>
      <vt:lpstr>Formative and Summative Work</vt:lpstr>
      <vt:lpstr>Learning is Transformative</vt:lpstr>
      <vt:lpstr>Transformation</vt:lpstr>
      <vt:lpstr>Exercise for the Student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M2X8518 DSP &amp; Communications</dc:title>
  <dc:creator>Rees, John</dc:creator>
  <cp:lastModifiedBy>Rees, John</cp:lastModifiedBy>
  <cp:revision>23</cp:revision>
  <dcterms:created xsi:type="dcterms:W3CDTF">2015-11-13T14:09:01Z</dcterms:created>
  <dcterms:modified xsi:type="dcterms:W3CDTF">2015-12-02T16:32:23Z</dcterms:modified>
</cp:coreProperties>
</file>