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73" r:id="rId2"/>
    <p:sldId id="274" r:id="rId3"/>
    <p:sldId id="276" r:id="rId4"/>
    <p:sldId id="277" r:id="rId5"/>
    <p:sldId id="278" r:id="rId6"/>
    <p:sldId id="293" r:id="rId7"/>
    <p:sldId id="279" r:id="rId8"/>
    <p:sldId id="257" r:id="rId9"/>
    <p:sldId id="280" r:id="rId10"/>
    <p:sldId id="281" r:id="rId11"/>
    <p:sldId id="296" r:id="rId12"/>
    <p:sldId id="290" r:id="rId13"/>
    <p:sldId id="291" r:id="rId14"/>
    <p:sldId id="282" r:id="rId15"/>
    <p:sldId id="292" r:id="rId16"/>
    <p:sldId id="297" r:id="rId17"/>
    <p:sldId id="275" r:id="rId18"/>
    <p:sldId id="295" r:id="rId19"/>
    <p:sldId id="27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4" d="100"/>
          <a:sy n="74" d="100"/>
        </p:scale>
        <p:origin x="24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Mercer" userId="8bf95ac9-b548-4586-927e-9069c1b226d2" providerId="ADAL" clId="{D53C1A16-B319-4D93-9D0A-570711C3D5E8}"/>
    <pc:docChg chg="modSld">
      <pc:chgData name="Deborah Mercer" userId="8bf95ac9-b548-4586-927e-9069c1b226d2" providerId="ADAL" clId="{D53C1A16-B319-4D93-9D0A-570711C3D5E8}" dt="2022-12-23T15:07:56.147" v="1" actId="1076"/>
      <pc:docMkLst>
        <pc:docMk/>
      </pc:docMkLst>
      <pc:sldChg chg="modSp mod">
        <pc:chgData name="Deborah Mercer" userId="8bf95ac9-b548-4586-927e-9069c1b226d2" providerId="ADAL" clId="{D53C1A16-B319-4D93-9D0A-570711C3D5E8}" dt="2022-12-23T15:07:56.147" v="1" actId="1076"/>
        <pc:sldMkLst>
          <pc:docMk/>
          <pc:sldMk cId="4176654971" sldId="297"/>
        </pc:sldMkLst>
        <pc:picChg chg="mod">
          <ac:chgData name="Deborah Mercer" userId="8bf95ac9-b548-4586-927e-9069c1b226d2" providerId="ADAL" clId="{D53C1A16-B319-4D93-9D0A-570711C3D5E8}" dt="2022-12-23T15:07:56.147" v="1" actId="1076"/>
          <ac:picMkLst>
            <pc:docMk/>
            <pc:sldMk cId="4176654971" sldId="297"/>
            <ac:picMk id="7" creationId="{A0D2D14F-0CDF-9F0A-9AAB-282F4065195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16E181-F95A-41BC-A76D-CE482E381622}" type="datetimeFigureOut">
              <a:rPr lang="en-GB" smtClean="0"/>
              <a:t>21/12/2022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7AC303-C38C-4C29-92F0-14EAEFE4A4E6}" type="slidenum">
              <a:rPr lang="en-GB" smtClean="0"/>
              <a:t>‹#›</a:t>
            </a:fld>
            <a:endParaRPr lang="en-GB"/>
          </a:p>
        </p:txBody>
      </p:sp>
    </p:spTree>
    <p:extLst>
      <p:ext uri="{BB962C8B-B14F-4D97-AF65-F5344CB8AC3E}">
        <p14:creationId xmlns:p14="http://schemas.microsoft.com/office/powerpoint/2010/main" val="1360796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tx1"/>
                </a:solidFill>
              </a:rPr>
              <a:t>Looking at</a:t>
            </a:r>
            <a:r>
              <a:rPr lang="en-GB" baseline="0" dirty="0">
                <a:solidFill>
                  <a:schemeClr val="tx1"/>
                </a:solidFill>
              </a:rPr>
              <a:t> the history, the people, the objects, the stories. The tangible and the intangible connected together through this house. </a:t>
            </a:r>
            <a:endParaRPr lang="en-GB" dirty="0">
              <a:solidFill>
                <a:schemeClr val="tx1"/>
              </a:solidFill>
            </a:endParaRPr>
          </a:p>
        </p:txBody>
      </p:sp>
      <p:sp>
        <p:nvSpPr>
          <p:cNvPr id="4" name="Slide Number Placeholder 3"/>
          <p:cNvSpPr>
            <a:spLocks noGrp="1"/>
          </p:cNvSpPr>
          <p:nvPr>
            <p:ph type="sldNum" sz="quarter" idx="10"/>
          </p:nvPr>
        </p:nvSpPr>
        <p:spPr/>
        <p:txBody>
          <a:bodyPr/>
          <a:lstStyle/>
          <a:p>
            <a:fld id="{AE29642D-51A4-4829-900E-1828C660F692}" type="slidenum">
              <a:rPr lang="en-GB" smtClean="0"/>
              <a:t>1</a:t>
            </a:fld>
            <a:endParaRPr lang="en-GB"/>
          </a:p>
        </p:txBody>
      </p:sp>
    </p:spTree>
    <p:extLst>
      <p:ext uri="{BB962C8B-B14F-4D97-AF65-F5344CB8AC3E}">
        <p14:creationId xmlns:p14="http://schemas.microsoft.com/office/powerpoint/2010/main" val="1197873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29642D-51A4-4829-900E-1828C660F692}" type="slidenum">
              <a:rPr lang="en-GB" smtClean="0"/>
              <a:t>19</a:t>
            </a:fld>
            <a:endParaRPr lang="en-GB"/>
          </a:p>
        </p:txBody>
      </p:sp>
    </p:spTree>
    <p:extLst>
      <p:ext uri="{BB962C8B-B14F-4D97-AF65-F5344CB8AC3E}">
        <p14:creationId xmlns:p14="http://schemas.microsoft.com/office/powerpoint/2010/main" val="584764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0B648-75CA-44EF-C9EB-F95626FC8A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130556-52B7-6033-1334-B2129CAC4E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503BD1-B49A-2196-049F-876B1DC2DF61}"/>
              </a:ext>
            </a:extLst>
          </p:cNvPr>
          <p:cNvSpPr>
            <a:spLocks noGrp="1"/>
          </p:cNvSpPr>
          <p:nvPr>
            <p:ph type="dt" sz="half" idx="10"/>
          </p:nvPr>
        </p:nvSpPr>
        <p:spPr/>
        <p:txBody>
          <a:bodyPr/>
          <a:lstStyle/>
          <a:p>
            <a:fld id="{BECD6B29-C2E6-4F76-8099-73D337DE7732}" type="datetimeFigureOut">
              <a:rPr lang="en-GB" smtClean="0"/>
              <a:t>21/12/2022</a:t>
            </a:fld>
            <a:endParaRPr lang="en-GB"/>
          </a:p>
        </p:txBody>
      </p:sp>
      <p:sp>
        <p:nvSpPr>
          <p:cNvPr id="5" name="Footer Placeholder 4">
            <a:extLst>
              <a:ext uri="{FF2B5EF4-FFF2-40B4-BE49-F238E27FC236}">
                <a16:creationId xmlns:a16="http://schemas.microsoft.com/office/drawing/2014/main" id="{1D55E608-9BC0-EA1A-9F90-3D76FFD9BC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10DDF6-EE12-FD2A-243E-C36D36BC9089}"/>
              </a:ext>
            </a:extLst>
          </p:cNvPr>
          <p:cNvSpPr>
            <a:spLocks noGrp="1"/>
          </p:cNvSpPr>
          <p:nvPr>
            <p:ph type="sldNum" sz="quarter" idx="12"/>
          </p:nvPr>
        </p:nvSpPr>
        <p:spPr/>
        <p:txBody>
          <a:bodyPr/>
          <a:lstStyle/>
          <a:p>
            <a:fld id="{1D635272-6EF9-436A-A11D-8CE5B7A9ADF7}" type="slidenum">
              <a:rPr lang="en-GB" smtClean="0"/>
              <a:t>‹#›</a:t>
            </a:fld>
            <a:endParaRPr lang="en-GB"/>
          </a:p>
        </p:txBody>
      </p:sp>
    </p:spTree>
    <p:extLst>
      <p:ext uri="{BB962C8B-B14F-4D97-AF65-F5344CB8AC3E}">
        <p14:creationId xmlns:p14="http://schemas.microsoft.com/office/powerpoint/2010/main" val="302242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301EC-D0C6-7B98-C8DF-16D4B2F303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0B2942-45BA-5401-9FCD-16C1FD0D9F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6CCB3A-7F34-0BFD-02A3-0EE8BEA57524}"/>
              </a:ext>
            </a:extLst>
          </p:cNvPr>
          <p:cNvSpPr>
            <a:spLocks noGrp="1"/>
          </p:cNvSpPr>
          <p:nvPr>
            <p:ph type="dt" sz="half" idx="10"/>
          </p:nvPr>
        </p:nvSpPr>
        <p:spPr/>
        <p:txBody>
          <a:bodyPr/>
          <a:lstStyle/>
          <a:p>
            <a:fld id="{BECD6B29-C2E6-4F76-8099-73D337DE7732}" type="datetimeFigureOut">
              <a:rPr lang="en-GB" smtClean="0"/>
              <a:t>21/12/2022</a:t>
            </a:fld>
            <a:endParaRPr lang="en-GB"/>
          </a:p>
        </p:txBody>
      </p:sp>
      <p:sp>
        <p:nvSpPr>
          <p:cNvPr id="5" name="Footer Placeholder 4">
            <a:extLst>
              <a:ext uri="{FF2B5EF4-FFF2-40B4-BE49-F238E27FC236}">
                <a16:creationId xmlns:a16="http://schemas.microsoft.com/office/drawing/2014/main" id="{3B275269-0D6E-4D14-067F-F292A4FDB8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4DDB02-D241-B81E-4E31-7978F7B20615}"/>
              </a:ext>
            </a:extLst>
          </p:cNvPr>
          <p:cNvSpPr>
            <a:spLocks noGrp="1"/>
          </p:cNvSpPr>
          <p:nvPr>
            <p:ph type="sldNum" sz="quarter" idx="12"/>
          </p:nvPr>
        </p:nvSpPr>
        <p:spPr/>
        <p:txBody>
          <a:bodyPr/>
          <a:lstStyle/>
          <a:p>
            <a:fld id="{1D635272-6EF9-436A-A11D-8CE5B7A9ADF7}" type="slidenum">
              <a:rPr lang="en-GB" smtClean="0"/>
              <a:t>‹#›</a:t>
            </a:fld>
            <a:endParaRPr lang="en-GB"/>
          </a:p>
        </p:txBody>
      </p:sp>
    </p:spTree>
    <p:extLst>
      <p:ext uri="{BB962C8B-B14F-4D97-AF65-F5344CB8AC3E}">
        <p14:creationId xmlns:p14="http://schemas.microsoft.com/office/powerpoint/2010/main" val="3642612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F06FE-CAB3-3BC3-5AB4-090707E5248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912AA5-8430-F5E6-CD7F-6E418FC9A16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9DC620-1C20-F95A-FE66-34BDDF2ED1CE}"/>
              </a:ext>
            </a:extLst>
          </p:cNvPr>
          <p:cNvSpPr>
            <a:spLocks noGrp="1"/>
          </p:cNvSpPr>
          <p:nvPr>
            <p:ph type="dt" sz="half" idx="10"/>
          </p:nvPr>
        </p:nvSpPr>
        <p:spPr/>
        <p:txBody>
          <a:bodyPr/>
          <a:lstStyle/>
          <a:p>
            <a:fld id="{BECD6B29-C2E6-4F76-8099-73D337DE7732}" type="datetimeFigureOut">
              <a:rPr lang="en-GB" smtClean="0"/>
              <a:t>21/12/2022</a:t>
            </a:fld>
            <a:endParaRPr lang="en-GB"/>
          </a:p>
        </p:txBody>
      </p:sp>
      <p:sp>
        <p:nvSpPr>
          <p:cNvPr id="5" name="Footer Placeholder 4">
            <a:extLst>
              <a:ext uri="{FF2B5EF4-FFF2-40B4-BE49-F238E27FC236}">
                <a16:creationId xmlns:a16="http://schemas.microsoft.com/office/drawing/2014/main" id="{DEF7BABD-CC4B-7420-D4B4-416919B7A4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04C7B6-05AE-AA3E-D0B5-298DBA968215}"/>
              </a:ext>
            </a:extLst>
          </p:cNvPr>
          <p:cNvSpPr>
            <a:spLocks noGrp="1"/>
          </p:cNvSpPr>
          <p:nvPr>
            <p:ph type="sldNum" sz="quarter" idx="12"/>
          </p:nvPr>
        </p:nvSpPr>
        <p:spPr/>
        <p:txBody>
          <a:bodyPr/>
          <a:lstStyle/>
          <a:p>
            <a:fld id="{1D635272-6EF9-436A-A11D-8CE5B7A9ADF7}" type="slidenum">
              <a:rPr lang="en-GB" smtClean="0"/>
              <a:t>‹#›</a:t>
            </a:fld>
            <a:endParaRPr lang="en-GB"/>
          </a:p>
        </p:txBody>
      </p:sp>
    </p:spTree>
    <p:extLst>
      <p:ext uri="{BB962C8B-B14F-4D97-AF65-F5344CB8AC3E}">
        <p14:creationId xmlns:p14="http://schemas.microsoft.com/office/powerpoint/2010/main" val="3042380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2A74F-EC74-1AB9-2E72-F33BB1DFDE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F644AA-6C9D-CC03-D172-926A07BFF4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219BE86-428D-C01E-FFB7-AAC4E5B1E33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7F7E2B-85CC-FEF2-5741-8177A157B50D}"/>
              </a:ext>
            </a:extLst>
          </p:cNvPr>
          <p:cNvSpPr>
            <a:spLocks noGrp="1"/>
          </p:cNvSpPr>
          <p:nvPr>
            <p:ph type="dt" sz="half" idx="10"/>
          </p:nvPr>
        </p:nvSpPr>
        <p:spPr/>
        <p:txBody>
          <a:bodyPr/>
          <a:lstStyle/>
          <a:p>
            <a:fld id="{BECD6B29-C2E6-4F76-8099-73D337DE7732}" type="datetimeFigureOut">
              <a:rPr lang="en-GB" smtClean="0"/>
              <a:t>21/12/2022</a:t>
            </a:fld>
            <a:endParaRPr lang="en-GB"/>
          </a:p>
        </p:txBody>
      </p:sp>
      <p:sp>
        <p:nvSpPr>
          <p:cNvPr id="6" name="Footer Placeholder 5">
            <a:extLst>
              <a:ext uri="{FF2B5EF4-FFF2-40B4-BE49-F238E27FC236}">
                <a16:creationId xmlns:a16="http://schemas.microsoft.com/office/drawing/2014/main" id="{BC866CD4-947B-C939-9309-7E4AC87466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361C13-BBAE-8CE7-3338-012791F749EE}"/>
              </a:ext>
            </a:extLst>
          </p:cNvPr>
          <p:cNvSpPr>
            <a:spLocks noGrp="1"/>
          </p:cNvSpPr>
          <p:nvPr>
            <p:ph type="sldNum" sz="quarter" idx="12"/>
          </p:nvPr>
        </p:nvSpPr>
        <p:spPr/>
        <p:txBody>
          <a:bodyPr/>
          <a:lstStyle/>
          <a:p>
            <a:fld id="{1D635272-6EF9-436A-A11D-8CE5B7A9ADF7}" type="slidenum">
              <a:rPr lang="en-GB" smtClean="0"/>
              <a:t>‹#›</a:t>
            </a:fld>
            <a:endParaRPr lang="en-GB"/>
          </a:p>
        </p:txBody>
      </p:sp>
    </p:spTree>
    <p:extLst>
      <p:ext uri="{BB962C8B-B14F-4D97-AF65-F5344CB8AC3E}">
        <p14:creationId xmlns:p14="http://schemas.microsoft.com/office/powerpoint/2010/main" val="3521614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E4DC6-55C7-A467-ADDC-4235583B56A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04E9D7-4AFC-1CF9-3F12-E57440A273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11193-0233-6445-EBE3-C3AB596DB4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DB5DFA0-8FE6-8D76-C37D-49AE43FAD8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CE96A1-738C-D2D6-DB29-15D4B1FF33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C53F84-5946-E771-CAF9-5A741A5FAB86}"/>
              </a:ext>
            </a:extLst>
          </p:cNvPr>
          <p:cNvSpPr>
            <a:spLocks noGrp="1"/>
          </p:cNvSpPr>
          <p:nvPr>
            <p:ph type="dt" sz="half" idx="10"/>
          </p:nvPr>
        </p:nvSpPr>
        <p:spPr/>
        <p:txBody>
          <a:bodyPr/>
          <a:lstStyle/>
          <a:p>
            <a:fld id="{BECD6B29-C2E6-4F76-8099-73D337DE7732}" type="datetimeFigureOut">
              <a:rPr lang="en-GB" smtClean="0"/>
              <a:t>21/12/2022</a:t>
            </a:fld>
            <a:endParaRPr lang="en-GB"/>
          </a:p>
        </p:txBody>
      </p:sp>
      <p:sp>
        <p:nvSpPr>
          <p:cNvPr id="8" name="Footer Placeholder 7">
            <a:extLst>
              <a:ext uri="{FF2B5EF4-FFF2-40B4-BE49-F238E27FC236}">
                <a16:creationId xmlns:a16="http://schemas.microsoft.com/office/drawing/2014/main" id="{8CE11FE7-BAF0-2694-5A6B-9DF5A8DA97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342541-3499-45A7-E772-0A223B31474A}"/>
              </a:ext>
            </a:extLst>
          </p:cNvPr>
          <p:cNvSpPr>
            <a:spLocks noGrp="1"/>
          </p:cNvSpPr>
          <p:nvPr>
            <p:ph type="sldNum" sz="quarter" idx="12"/>
          </p:nvPr>
        </p:nvSpPr>
        <p:spPr/>
        <p:txBody>
          <a:bodyPr/>
          <a:lstStyle/>
          <a:p>
            <a:fld id="{1D635272-6EF9-436A-A11D-8CE5B7A9ADF7}" type="slidenum">
              <a:rPr lang="en-GB" smtClean="0"/>
              <a:t>‹#›</a:t>
            </a:fld>
            <a:endParaRPr lang="en-GB"/>
          </a:p>
        </p:txBody>
      </p:sp>
    </p:spTree>
    <p:extLst>
      <p:ext uri="{BB962C8B-B14F-4D97-AF65-F5344CB8AC3E}">
        <p14:creationId xmlns:p14="http://schemas.microsoft.com/office/powerpoint/2010/main" val="3970965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83828-A408-AFC8-4D4B-2843C5E76C6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8D6770-9D5F-570D-F9E5-CCAAAC4707B8}"/>
              </a:ext>
            </a:extLst>
          </p:cNvPr>
          <p:cNvSpPr>
            <a:spLocks noGrp="1"/>
          </p:cNvSpPr>
          <p:nvPr>
            <p:ph type="dt" sz="half" idx="10"/>
          </p:nvPr>
        </p:nvSpPr>
        <p:spPr/>
        <p:txBody>
          <a:bodyPr/>
          <a:lstStyle/>
          <a:p>
            <a:fld id="{BECD6B29-C2E6-4F76-8099-73D337DE7732}" type="datetimeFigureOut">
              <a:rPr lang="en-GB" smtClean="0"/>
              <a:t>21/12/2022</a:t>
            </a:fld>
            <a:endParaRPr lang="en-GB"/>
          </a:p>
        </p:txBody>
      </p:sp>
      <p:sp>
        <p:nvSpPr>
          <p:cNvPr id="4" name="Footer Placeholder 3">
            <a:extLst>
              <a:ext uri="{FF2B5EF4-FFF2-40B4-BE49-F238E27FC236}">
                <a16:creationId xmlns:a16="http://schemas.microsoft.com/office/drawing/2014/main" id="{B975D2B5-7B8C-835D-4158-610C97C7A7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766223-907A-0689-F78C-573ADEE6BBF1}"/>
              </a:ext>
            </a:extLst>
          </p:cNvPr>
          <p:cNvSpPr>
            <a:spLocks noGrp="1"/>
          </p:cNvSpPr>
          <p:nvPr>
            <p:ph type="sldNum" sz="quarter" idx="12"/>
          </p:nvPr>
        </p:nvSpPr>
        <p:spPr/>
        <p:txBody>
          <a:bodyPr/>
          <a:lstStyle/>
          <a:p>
            <a:fld id="{1D635272-6EF9-436A-A11D-8CE5B7A9ADF7}" type="slidenum">
              <a:rPr lang="en-GB" smtClean="0"/>
              <a:t>‹#›</a:t>
            </a:fld>
            <a:endParaRPr lang="en-GB"/>
          </a:p>
        </p:txBody>
      </p:sp>
    </p:spTree>
    <p:extLst>
      <p:ext uri="{BB962C8B-B14F-4D97-AF65-F5344CB8AC3E}">
        <p14:creationId xmlns:p14="http://schemas.microsoft.com/office/powerpoint/2010/main" val="398107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CCF90D-86E8-DD1B-B593-96020A2EA253}"/>
              </a:ext>
            </a:extLst>
          </p:cNvPr>
          <p:cNvSpPr>
            <a:spLocks noGrp="1"/>
          </p:cNvSpPr>
          <p:nvPr>
            <p:ph type="dt" sz="half" idx="10"/>
          </p:nvPr>
        </p:nvSpPr>
        <p:spPr/>
        <p:txBody>
          <a:bodyPr/>
          <a:lstStyle/>
          <a:p>
            <a:fld id="{BECD6B29-C2E6-4F76-8099-73D337DE7732}" type="datetimeFigureOut">
              <a:rPr lang="en-GB" smtClean="0"/>
              <a:t>21/12/2022</a:t>
            </a:fld>
            <a:endParaRPr lang="en-GB"/>
          </a:p>
        </p:txBody>
      </p:sp>
      <p:sp>
        <p:nvSpPr>
          <p:cNvPr id="3" name="Footer Placeholder 2">
            <a:extLst>
              <a:ext uri="{FF2B5EF4-FFF2-40B4-BE49-F238E27FC236}">
                <a16:creationId xmlns:a16="http://schemas.microsoft.com/office/drawing/2014/main" id="{C86E246E-FFC9-2B3F-1AF2-D8157002FF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867162-10B4-1439-83BE-56B955DD5012}"/>
              </a:ext>
            </a:extLst>
          </p:cNvPr>
          <p:cNvSpPr>
            <a:spLocks noGrp="1"/>
          </p:cNvSpPr>
          <p:nvPr>
            <p:ph type="sldNum" sz="quarter" idx="12"/>
          </p:nvPr>
        </p:nvSpPr>
        <p:spPr/>
        <p:txBody>
          <a:bodyPr/>
          <a:lstStyle/>
          <a:p>
            <a:fld id="{1D635272-6EF9-436A-A11D-8CE5B7A9ADF7}" type="slidenum">
              <a:rPr lang="en-GB" smtClean="0"/>
              <a:t>‹#›</a:t>
            </a:fld>
            <a:endParaRPr lang="en-GB"/>
          </a:p>
        </p:txBody>
      </p:sp>
    </p:spTree>
    <p:extLst>
      <p:ext uri="{BB962C8B-B14F-4D97-AF65-F5344CB8AC3E}">
        <p14:creationId xmlns:p14="http://schemas.microsoft.com/office/powerpoint/2010/main" val="3754705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A011A-EA67-B5AD-F378-047EFD7792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AB469E-D04A-E676-23E4-E675C5E918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1C8D917-430B-21D8-B865-A2FE43AE86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C18A74-BB87-313C-5EFA-6A2128899A68}"/>
              </a:ext>
            </a:extLst>
          </p:cNvPr>
          <p:cNvSpPr>
            <a:spLocks noGrp="1"/>
          </p:cNvSpPr>
          <p:nvPr>
            <p:ph type="dt" sz="half" idx="10"/>
          </p:nvPr>
        </p:nvSpPr>
        <p:spPr/>
        <p:txBody>
          <a:bodyPr/>
          <a:lstStyle/>
          <a:p>
            <a:fld id="{BECD6B29-C2E6-4F76-8099-73D337DE7732}" type="datetimeFigureOut">
              <a:rPr lang="en-GB" smtClean="0"/>
              <a:t>21/12/2022</a:t>
            </a:fld>
            <a:endParaRPr lang="en-GB"/>
          </a:p>
        </p:txBody>
      </p:sp>
      <p:sp>
        <p:nvSpPr>
          <p:cNvPr id="6" name="Footer Placeholder 5">
            <a:extLst>
              <a:ext uri="{FF2B5EF4-FFF2-40B4-BE49-F238E27FC236}">
                <a16:creationId xmlns:a16="http://schemas.microsoft.com/office/drawing/2014/main" id="{F5EAD5A4-A097-E1C0-605E-EBB27008A2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7C013D-3922-E937-E724-B0F7DB625F51}"/>
              </a:ext>
            </a:extLst>
          </p:cNvPr>
          <p:cNvSpPr>
            <a:spLocks noGrp="1"/>
          </p:cNvSpPr>
          <p:nvPr>
            <p:ph type="sldNum" sz="quarter" idx="12"/>
          </p:nvPr>
        </p:nvSpPr>
        <p:spPr/>
        <p:txBody>
          <a:bodyPr/>
          <a:lstStyle/>
          <a:p>
            <a:fld id="{1D635272-6EF9-436A-A11D-8CE5B7A9ADF7}" type="slidenum">
              <a:rPr lang="en-GB" smtClean="0"/>
              <a:t>‹#›</a:t>
            </a:fld>
            <a:endParaRPr lang="en-GB"/>
          </a:p>
        </p:txBody>
      </p:sp>
    </p:spTree>
    <p:extLst>
      <p:ext uri="{BB962C8B-B14F-4D97-AF65-F5344CB8AC3E}">
        <p14:creationId xmlns:p14="http://schemas.microsoft.com/office/powerpoint/2010/main" val="2928180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D5D3E-2F17-75DA-91D6-D4CFA1CDC5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FBEFD0-8BC4-CE63-181F-29AFF926B78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144884A-E239-2523-8FD2-038B58E23E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50E823-8C5A-B3C7-1605-6324DA0260A4}"/>
              </a:ext>
            </a:extLst>
          </p:cNvPr>
          <p:cNvSpPr>
            <a:spLocks noGrp="1"/>
          </p:cNvSpPr>
          <p:nvPr>
            <p:ph type="dt" sz="half" idx="10"/>
          </p:nvPr>
        </p:nvSpPr>
        <p:spPr/>
        <p:txBody>
          <a:bodyPr/>
          <a:lstStyle/>
          <a:p>
            <a:fld id="{BECD6B29-C2E6-4F76-8099-73D337DE7732}" type="datetimeFigureOut">
              <a:rPr lang="en-GB" smtClean="0"/>
              <a:t>21/12/2022</a:t>
            </a:fld>
            <a:endParaRPr lang="en-GB"/>
          </a:p>
        </p:txBody>
      </p:sp>
      <p:sp>
        <p:nvSpPr>
          <p:cNvPr id="6" name="Footer Placeholder 5">
            <a:extLst>
              <a:ext uri="{FF2B5EF4-FFF2-40B4-BE49-F238E27FC236}">
                <a16:creationId xmlns:a16="http://schemas.microsoft.com/office/drawing/2014/main" id="{9000881E-49F5-D296-80C4-F97ABFE3DF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1F73CF-6E8D-AD7C-BFAA-512441715773}"/>
              </a:ext>
            </a:extLst>
          </p:cNvPr>
          <p:cNvSpPr>
            <a:spLocks noGrp="1"/>
          </p:cNvSpPr>
          <p:nvPr>
            <p:ph type="sldNum" sz="quarter" idx="12"/>
          </p:nvPr>
        </p:nvSpPr>
        <p:spPr/>
        <p:txBody>
          <a:bodyPr/>
          <a:lstStyle/>
          <a:p>
            <a:fld id="{1D635272-6EF9-436A-A11D-8CE5B7A9ADF7}" type="slidenum">
              <a:rPr lang="en-GB" smtClean="0"/>
              <a:t>‹#›</a:t>
            </a:fld>
            <a:endParaRPr lang="en-GB"/>
          </a:p>
        </p:txBody>
      </p:sp>
    </p:spTree>
    <p:extLst>
      <p:ext uri="{BB962C8B-B14F-4D97-AF65-F5344CB8AC3E}">
        <p14:creationId xmlns:p14="http://schemas.microsoft.com/office/powerpoint/2010/main" val="1042322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A158D-9674-7CF1-D5C3-616C83F541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31F277-464D-FF70-6802-62F837BDA8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F07CC7-B730-B4EF-D605-49F812E5C68A}"/>
              </a:ext>
            </a:extLst>
          </p:cNvPr>
          <p:cNvSpPr>
            <a:spLocks noGrp="1"/>
          </p:cNvSpPr>
          <p:nvPr>
            <p:ph type="dt" sz="half" idx="10"/>
          </p:nvPr>
        </p:nvSpPr>
        <p:spPr/>
        <p:txBody>
          <a:bodyPr/>
          <a:lstStyle/>
          <a:p>
            <a:fld id="{BECD6B29-C2E6-4F76-8099-73D337DE7732}" type="datetimeFigureOut">
              <a:rPr lang="en-GB" smtClean="0"/>
              <a:t>21/12/2022</a:t>
            </a:fld>
            <a:endParaRPr lang="en-GB"/>
          </a:p>
        </p:txBody>
      </p:sp>
      <p:sp>
        <p:nvSpPr>
          <p:cNvPr id="5" name="Footer Placeholder 4">
            <a:extLst>
              <a:ext uri="{FF2B5EF4-FFF2-40B4-BE49-F238E27FC236}">
                <a16:creationId xmlns:a16="http://schemas.microsoft.com/office/drawing/2014/main" id="{707FBCD6-08A6-76D6-F1F3-E66B25DD97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861C63-18E1-A130-0E35-BAF7C56B2566}"/>
              </a:ext>
            </a:extLst>
          </p:cNvPr>
          <p:cNvSpPr>
            <a:spLocks noGrp="1"/>
          </p:cNvSpPr>
          <p:nvPr>
            <p:ph type="sldNum" sz="quarter" idx="12"/>
          </p:nvPr>
        </p:nvSpPr>
        <p:spPr/>
        <p:txBody>
          <a:bodyPr/>
          <a:lstStyle/>
          <a:p>
            <a:fld id="{1D635272-6EF9-436A-A11D-8CE5B7A9ADF7}" type="slidenum">
              <a:rPr lang="en-GB" smtClean="0"/>
              <a:t>‹#›</a:t>
            </a:fld>
            <a:endParaRPr lang="en-GB"/>
          </a:p>
        </p:txBody>
      </p:sp>
    </p:spTree>
    <p:extLst>
      <p:ext uri="{BB962C8B-B14F-4D97-AF65-F5344CB8AC3E}">
        <p14:creationId xmlns:p14="http://schemas.microsoft.com/office/powerpoint/2010/main" val="29699310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A08AAF-BAFB-994F-0E51-079F5293B2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B87D1E-29D6-E1C4-A2CD-7C5D2B39BB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7C444A-308A-730B-096E-ACC6B9BB86DC}"/>
              </a:ext>
            </a:extLst>
          </p:cNvPr>
          <p:cNvSpPr>
            <a:spLocks noGrp="1"/>
          </p:cNvSpPr>
          <p:nvPr>
            <p:ph type="dt" sz="half" idx="10"/>
          </p:nvPr>
        </p:nvSpPr>
        <p:spPr/>
        <p:txBody>
          <a:bodyPr/>
          <a:lstStyle/>
          <a:p>
            <a:fld id="{BECD6B29-C2E6-4F76-8099-73D337DE7732}" type="datetimeFigureOut">
              <a:rPr lang="en-GB" smtClean="0"/>
              <a:t>21/12/2022</a:t>
            </a:fld>
            <a:endParaRPr lang="en-GB"/>
          </a:p>
        </p:txBody>
      </p:sp>
      <p:sp>
        <p:nvSpPr>
          <p:cNvPr id="5" name="Footer Placeholder 4">
            <a:extLst>
              <a:ext uri="{FF2B5EF4-FFF2-40B4-BE49-F238E27FC236}">
                <a16:creationId xmlns:a16="http://schemas.microsoft.com/office/drawing/2014/main" id="{4A3AF41B-D963-AE94-1CE7-6F27621928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D32570-0D07-9AA7-BE8C-171278AF138A}"/>
              </a:ext>
            </a:extLst>
          </p:cNvPr>
          <p:cNvSpPr>
            <a:spLocks noGrp="1"/>
          </p:cNvSpPr>
          <p:nvPr>
            <p:ph type="sldNum" sz="quarter" idx="12"/>
          </p:nvPr>
        </p:nvSpPr>
        <p:spPr/>
        <p:txBody>
          <a:bodyPr/>
          <a:lstStyle/>
          <a:p>
            <a:fld id="{1D635272-6EF9-436A-A11D-8CE5B7A9ADF7}" type="slidenum">
              <a:rPr lang="en-GB" smtClean="0"/>
              <a:t>‹#›</a:t>
            </a:fld>
            <a:endParaRPr lang="en-GB"/>
          </a:p>
        </p:txBody>
      </p:sp>
    </p:spTree>
    <p:extLst>
      <p:ext uri="{BB962C8B-B14F-4D97-AF65-F5344CB8AC3E}">
        <p14:creationId xmlns:p14="http://schemas.microsoft.com/office/powerpoint/2010/main" val="2393719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40A5FE-72E8-116F-26E5-9A9443E1CF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2D983F-10C7-AD5D-DD2B-AAF76406EE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7AAF75-569E-59E6-6067-E693BE71B4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CD6B29-C2E6-4F76-8099-73D337DE7732}" type="datetimeFigureOut">
              <a:rPr lang="en-GB" smtClean="0"/>
              <a:t>21/12/2022</a:t>
            </a:fld>
            <a:endParaRPr lang="en-GB"/>
          </a:p>
        </p:txBody>
      </p:sp>
      <p:sp>
        <p:nvSpPr>
          <p:cNvPr id="5" name="Footer Placeholder 4">
            <a:extLst>
              <a:ext uri="{FF2B5EF4-FFF2-40B4-BE49-F238E27FC236}">
                <a16:creationId xmlns:a16="http://schemas.microsoft.com/office/drawing/2014/main" id="{D5E87DE2-1DF1-61E8-DF18-5F8D8E5272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321CB7-24E5-2331-759A-B8332D220E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635272-6EF9-436A-A11D-8CE5B7A9ADF7}" type="slidenum">
              <a:rPr lang="en-GB" smtClean="0"/>
              <a:t>‹#›</a:t>
            </a:fld>
            <a:endParaRPr lang="en-GB"/>
          </a:p>
        </p:txBody>
      </p:sp>
    </p:spTree>
    <p:extLst>
      <p:ext uri="{BB962C8B-B14F-4D97-AF65-F5344CB8AC3E}">
        <p14:creationId xmlns:p14="http://schemas.microsoft.com/office/powerpoint/2010/main" val="7082379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3000"/>
            <a:lum/>
          </a:blip>
          <a:srcRect/>
          <a:stretch>
            <a:fillRect l="-13000" r="-1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81D57-802E-DDE2-3684-53C0E32179A3}"/>
              </a:ext>
            </a:extLst>
          </p:cNvPr>
          <p:cNvSpPr>
            <a:spLocks noGrp="1"/>
          </p:cNvSpPr>
          <p:nvPr>
            <p:ph type="ctrTitle"/>
          </p:nvPr>
        </p:nvSpPr>
        <p:spPr>
          <a:xfrm>
            <a:off x="1813212" y="823045"/>
            <a:ext cx="8565573" cy="2761818"/>
          </a:xfrm>
        </p:spPr>
        <p:txBody>
          <a:bodyPr>
            <a:normAutofit/>
          </a:bodyPr>
          <a:lstStyle/>
          <a:p>
            <a:r>
              <a:rPr lang="en-GB" dirty="0">
                <a:solidFill>
                  <a:schemeClr val="accent3"/>
                </a:solidFill>
              </a:rPr>
              <a:t>Debby’s </a:t>
            </a:r>
            <a:br>
              <a:rPr lang="en-GB" dirty="0">
                <a:solidFill>
                  <a:schemeClr val="accent3"/>
                </a:solidFill>
              </a:rPr>
            </a:br>
            <a:r>
              <a:rPr lang="en-GB" dirty="0">
                <a:solidFill>
                  <a:schemeClr val="accent3"/>
                </a:solidFill>
              </a:rPr>
              <a:t>Deep Map of </a:t>
            </a:r>
            <a:br>
              <a:rPr lang="en-GB" dirty="0">
                <a:solidFill>
                  <a:schemeClr val="accent3"/>
                </a:solidFill>
              </a:rPr>
            </a:br>
            <a:r>
              <a:rPr lang="en-GB" dirty="0" err="1">
                <a:solidFill>
                  <a:schemeClr val="accent3"/>
                </a:solidFill>
              </a:rPr>
              <a:t>Pantffynnon</a:t>
            </a:r>
            <a:r>
              <a:rPr lang="en-GB" dirty="0">
                <a:solidFill>
                  <a:schemeClr val="accent3"/>
                </a:solidFill>
              </a:rPr>
              <a:t> Las</a:t>
            </a:r>
          </a:p>
        </p:txBody>
      </p:sp>
      <p:sp>
        <p:nvSpPr>
          <p:cNvPr id="3" name="Subtitle 2">
            <a:extLst>
              <a:ext uri="{FF2B5EF4-FFF2-40B4-BE49-F238E27FC236}">
                <a16:creationId xmlns:a16="http://schemas.microsoft.com/office/drawing/2014/main" id="{F61432A2-BBEC-F966-1955-C4B0AAB67986}"/>
              </a:ext>
            </a:extLst>
          </p:cNvPr>
          <p:cNvSpPr>
            <a:spLocks noGrp="1"/>
          </p:cNvSpPr>
          <p:nvPr>
            <p:ph type="subTitle" idx="1"/>
          </p:nvPr>
        </p:nvSpPr>
        <p:spPr>
          <a:xfrm>
            <a:off x="1523999" y="3778683"/>
            <a:ext cx="9144000" cy="1655762"/>
          </a:xfrm>
        </p:spPr>
        <p:txBody>
          <a:bodyPr numCol="2"/>
          <a:lstStyle/>
          <a:p>
            <a:pPr algn="l"/>
            <a:r>
              <a:rPr lang="en-GB" dirty="0"/>
              <a:t>Debby Mercer (1902778) </a:t>
            </a:r>
          </a:p>
          <a:p>
            <a:pPr algn="l"/>
            <a:endParaRPr lang="en-GB" dirty="0"/>
          </a:p>
          <a:p>
            <a:pPr algn="l"/>
            <a:endParaRPr lang="en-GB" dirty="0"/>
          </a:p>
          <a:p>
            <a:pPr algn="r"/>
            <a:r>
              <a:rPr lang="en-GB" dirty="0"/>
              <a:t>23/12/2022</a:t>
            </a:r>
          </a:p>
        </p:txBody>
      </p:sp>
    </p:spTree>
    <p:extLst>
      <p:ext uri="{BB962C8B-B14F-4D97-AF65-F5344CB8AC3E}">
        <p14:creationId xmlns:p14="http://schemas.microsoft.com/office/powerpoint/2010/main" val="3967747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E1712-AD69-34E7-5DEB-47CFD8DDE66F}"/>
              </a:ext>
            </a:extLst>
          </p:cNvPr>
          <p:cNvSpPr>
            <a:spLocks noGrp="1"/>
          </p:cNvSpPr>
          <p:nvPr>
            <p:ph type="title"/>
          </p:nvPr>
        </p:nvSpPr>
        <p:spPr/>
        <p:txBody>
          <a:bodyPr/>
          <a:lstStyle/>
          <a:p>
            <a:r>
              <a:rPr lang="en-GB" dirty="0"/>
              <a:t>Choosing a </a:t>
            </a:r>
            <a:r>
              <a:rPr lang="en-GB" i="1" dirty="0"/>
              <a:t>Deep Map</a:t>
            </a:r>
            <a:endParaRPr lang="en-GB" dirty="0"/>
          </a:p>
        </p:txBody>
      </p:sp>
      <p:sp>
        <p:nvSpPr>
          <p:cNvPr id="3" name="Content Placeholder 2">
            <a:extLst>
              <a:ext uri="{FF2B5EF4-FFF2-40B4-BE49-F238E27FC236}">
                <a16:creationId xmlns:a16="http://schemas.microsoft.com/office/drawing/2014/main" id="{F820EFB0-23FD-0753-D9BD-13112BF18E50}"/>
              </a:ext>
            </a:extLst>
          </p:cNvPr>
          <p:cNvSpPr>
            <a:spLocks noGrp="1"/>
          </p:cNvSpPr>
          <p:nvPr>
            <p:ph idx="1"/>
          </p:nvPr>
        </p:nvSpPr>
        <p:spPr>
          <a:xfrm>
            <a:off x="4817918" y="1810449"/>
            <a:ext cx="3775363" cy="2422742"/>
          </a:xfrm>
          <a:ln w="38100">
            <a:solidFill>
              <a:schemeClr val="accent1"/>
            </a:solidFill>
          </a:ln>
        </p:spPr>
        <p:txBody>
          <a:bodyPr>
            <a:noAutofit/>
          </a:bodyPr>
          <a:lstStyle/>
          <a:p>
            <a:pPr marL="0" indent="0">
              <a:buNone/>
            </a:pPr>
            <a:r>
              <a:rPr lang="en-GB" sz="1800" dirty="0"/>
              <a:t>I first came across Deep Maps and the work of Cliff McLucas in Quentin’s module on Museums, Heritage and Representation in my Second year. This module was the perfect opportunity to make a deep map- something I would be unlikely to do outside the university framework. </a:t>
            </a:r>
          </a:p>
        </p:txBody>
      </p:sp>
      <p:sp>
        <p:nvSpPr>
          <p:cNvPr id="4" name="TextBox 3">
            <a:extLst>
              <a:ext uri="{FF2B5EF4-FFF2-40B4-BE49-F238E27FC236}">
                <a16:creationId xmlns:a16="http://schemas.microsoft.com/office/drawing/2014/main" id="{A1408843-A34C-CA76-E02F-F5AF4C685F37}"/>
              </a:ext>
            </a:extLst>
          </p:cNvPr>
          <p:cNvSpPr txBox="1"/>
          <p:nvPr/>
        </p:nvSpPr>
        <p:spPr>
          <a:xfrm>
            <a:off x="838200" y="4825435"/>
            <a:ext cx="3577936" cy="1200329"/>
          </a:xfrm>
          <a:prstGeom prst="rect">
            <a:avLst/>
          </a:prstGeom>
          <a:noFill/>
          <a:ln w="38100">
            <a:solidFill>
              <a:schemeClr val="accent3"/>
            </a:solidFill>
          </a:ln>
        </p:spPr>
        <p:txBody>
          <a:bodyPr wrap="square" rtlCol="0">
            <a:spAutoFit/>
          </a:bodyPr>
          <a:lstStyle/>
          <a:p>
            <a:r>
              <a:rPr lang="en-GB" dirty="0"/>
              <a:t>Since buying the land in 2015, we have always been interested in discovering more about the local area and how our little piece fits in. </a:t>
            </a:r>
            <a:r>
              <a:rPr lang="en-GB" i="1" dirty="0"/>
              <a:t> </a:t>
            </a:r>
            <a:endParaRPr lang="en-GB" dirty="0"/>
          </a:p>
        </p:txBody>
      </p:sp>
      <p:sp>
        <p:nvSpPr>
          <p:cNvPr id="6" name="TextBox 5">
            <a:extLst>
              <a:ext uri="{FF2B5EF4-FFF2-40B4-BE49-F238E27FC236}">
                <a16:creationId xmlns:a16="http://schemas.microsoft.com/office/drawing/2014/main" id="{B9FD6710-1727-D06F-B514-04830F679C6D}"/>
              </a:ext>
            </a:extLst>
          </p:cNvPr>
          <p:cNvSpPr txBox="1"/>
          <p:nvPr/>
        </p:nvSpPr>
        <p:spPr>
          <a:xfrm>
            <a:off x="838199" y="1810449"/>
            <a:ext cx="3577935" cy="2031325"/>
          </a:xfrm>
          <a:prstGeom prst="rect">
            <a:avLst/>
          </a:prstGeom>
          <a:noFill/>
          <a:ln w="38100">
            <a:solidFill>
              <a:schemeClr val="accent1"/>
            </a:solidFill>
          </a:ln>
        </p:spPr>
        <p:txBody>
          <a:bodyPr wrap="square" rtlCol="0">
            <a:spAutoFit/>
          </a:bodyPr>
          <a:lstStyle/>
          <a:p>
            <a:r>
              <a:rPr lang="en-GB" dirty="0"/>
              <a:t>I had been told that this module had lots of freedom. Initially, I thought to use this opportunity to further my dissertation. However, because I changed the focus of my final project, I had some freedom to explore other options.</a:t>
            </a:r>
          </a:p>
        </p:txBody>
      </p:sp>
      <p:sp>
        <p:nvSpPr>
          <p:cNvPr id="7" name="TextBox 6">
            <a:extLst>
              <a:ext uri="{FF2B5EF4-FFF2-40B4-BE49-F238E27FC236}">
                <a16:creationId xmlns:a16="http://schemas.microsoft.com/office/drawing/2014/main" id="{38E3E6BF-5B49-8888-5F85-6A0AE592AAE7}"/>
              </a:ext>
            </a:extLst>
          </p:cNvPr>
          <p:cNvSpPr txBox="1"/>
          <p:nvPr/>
        </p:nvSpPr>
        <p:spPr>
          <a:xfrm>
            <a:off x="4817918" y="4825436"/>
            <a:ext cx="3775363" cy="1200329"/>
          </a:xfrm>
          <a:prstGeom prst="rect">
            <a:avLst/>
          </a:prstGeom>
          <a:noFill/>
          <a:ln w="38100">
            <a:solidFill>
              <a:schemeClr val="accent3"/>
            </a:solidFill>
          </a:ln>
        </p:spPr>
        <p:txBody>
          <a:bodyPr wrap="square" rtlCol="0">
            <a:spAutoFit/>
          </a:bodyPr>
          <a:lstStyle/>
          <a:p>
            <a:r>
              <a:rPr lang="en-GB" dirty="0"/>
              <a:t>We began to hoard anything that related to the house or the people who lived here- fragments of flint and pottery, maps, and documents.  </a:t>
            </a:r>
          </a:p>
        </p:txBody>
      </p:sp>
      <p:sp>
        <p:nvSpPr>
          <p:cNvPr id="9" name="TextBox 8">
            <a:extLst>
              <a:ext uri="{FF2B5EF4-FFF2-40B4-BE49-F238E27FC236}">
                <a16:creationId xmlns:a16="http://schemas.microsoft.com/office/drawing/2014/main" id="{94D64E60-38BD-CDB5-4550-52CE7DD95C85}"/>
              </a:ext>
            </a:extLst>
          </p:cNvPr>
          <p:cNvSpPr txBox="1"/>
          <p:nvPr/>
        </p:nvSpPr>
        <p:spPr>
          <a:xfrm>
            <a:off x="9268691" y="1690688"/>
            <a:ext cx="2486891" cy="4493538"/>
          </a:xfrm>
          <a:prstGeom prst="rect">
            <a:avLst/>
          </a:prstGeom>
          <a:noFill/>
          <a:ln w="38100">
            <a:solidFill>
              <a:schemeClr val="accent2"/>
            </a:solidFill>
          </a:ln>
        </p:spPr>
        <p:txBody>
          <a:bodyPr wrap="square" rtlCol="0">
            <a:spAutoFit/>
          </a:bodyPr>
          <a:lstStyle/>
          <a:p>
            <a:r>
              <a:rPr lang="en-GB" sz="2600" dirty="0"/>
              <a:t>I have all this information in the form of different media that we have been gathering over many years. </a:t>
            </a:r>
          </a:p>
          <a:p>
            <a:endParaRPr lang="en-GB" sz="2600" dirty="0"/>
          </a:p>
          <a:p>
            <a:r>
              <a:rPr lang="en-GB" sz="2600" dirty="0"/>
              <a:t>I can do a deep map of my house.</a:t>
            </a:r>
          </a:p>
        </p:txBody>
      </p:sp>
      <p:sp>
        <p:nvSpPr>
          <p:cNvPr id="10" name="Arrow: Right 9">
            <a:extLst>
              <a:ext uri="{FF2B5EF4-FFF2-40B4-BE49-F238E27FC236}">
                <a16:creationId xmlns:a16="http://schemas.microsoft.com/office/drawing/2014/main" id="{FD5EB47F-CBA5-CC6E-E4E8-C80BE6C62463}"/>
              </a:ext>
            </a:extLst>
          </p:cNvPr>
          <p:cNvSpPr/>
          <p:nvPr/>
        </p:nvSpPr>
        <p:spPr>
          <a:xfrm>
            <a:off x="4455459" y="2685293"/>
            <a:ext cx="338212" cy="33652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4912B653-4E0B-8E45-A75B-7B70ECCB4970}"/>
              </a:ext>
            </a:extLst>
          </p:cNvPr>
          <p:cNvSpPr/>
          <p:nvPr/>
        </p:nvSpPr>
        <p:spPr>
          <a:xfrm>
            <a:off x="4447921" y="5257335"/>
            <a:ext cx="338212" cy="336527"/>
          </a:xfrm>
          <a:prstGeom prst="rightArrow">
            <a:avLst/>
          </a:prstGeom>
          <a:solidFill>
            <a:schemeClr val="accent3"/>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49BDC147-1A6F-09F3-14BF-E7E043B58B91}"/>
              </a:ext>
            </a:extLst>
          </p:cNvPr>
          <p:cNvSpPr/>
          <p:nvPr/>
        </p:nvSpPr>
        <p:spPr>
          <a:xfrm>
            <a:off x="8695764" y="1690688"/>
            <a:ext cx="502023" cy="4493538"/>
          </a:xfrm>
          <a:prstGeom prst="rightArrow">
            <a:avLst>
              <a:gd name="adj1" fmla="val 50000"/>
              <a:gd name="adj2" fmla="val 87500"/>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0800000" scaled="0"/>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988094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35" name="Rectangle 34">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2A755A-5658-2029-6C16-8A9C465D5E9E}"/>
              </a:ext>
            </a:extLst>
          </p:cNvPr>
          <p:cNvSpPr>
            <a:spLocks noGrp="1"/>
          </p:cNvSpPr>
          <p:nvPr>
            <p:ph type="title"/>
          </p:nvPr>
        </p:nvSpPr>
        <p:spPr>
          <a:xfrm>
            <a:off x="1282963" y="1238080"/>
            <a:ext cx="9849751" cy="1349671"/>
          </a:xfrm>
        </p:spPr>
        <p:txBody>
          <a:bodyPr anchor="b">
            <a:normAutofit/>
          </a:bodyPr>
          <a:lstStyle/>
          <a:p>
            <a:r>
              <a:rPr lang="en-GB" sz="5400"/>
              <a:t>What is a deep map?</a:t>
            </a:r>
          </a:p>
        </p:txBody>
      </p:sp>
      <p:sp>
        <p:nvSpPr>
          <p:cNvPr id="3" name="Content Placeholder 2">
            <a:extLst>
              <a:ext uri="{FF2B5EF4-FFF2-40B4-BE49-F238E27FC236}">
                <a16:creationId xmlns:a16="http://schemas.microsoft.com/office/drawing/2014/main" id="{871A69E6-F8F8-D09D-8CC1-714D0EE0091D}"/>
              </a:ext>
            </a:extLst>
          </p:cNvPr>
          <p:cNvSpPr>
            <a:spLocks noGrp="1"/>
          </p:cNvSpPr>
          <p:nvPr>
            <p:ph idx="1"/>
          </p:nvPr>
        </p:nvSpPr>
        <p:spPr>
          <a:xfrm>
            <a:off x="1289304" y="2902913"/>
            <a:ext cx="9849751" cy="3032168"/>
          </a:xfrm>
        </p:spPr>
        <p:txBody>
          <a:bodyPr anchor="ctr">
            <a:normAutofit lnSpcReduction="10000"/>
          </a:bodyPr>
          <a:lstStyle/>
          <a:p>
            <a:r>
              <a:rPr lang="en-GB" sz="2000" dirty="0"/>
              <a:t>The most influential and notable name for deep maps is Cliff McLucas. His “10 things” of deep maps have become an integral framework for creating a deep map. His primary focus was scale, creating substantial graphic works to display the vast amount of information in layers.</a:t>
            </a:r>
          </a:p>
          <a:p>
            <a:r>
              <a:rPr lang="en-GB" sz="2000" dirty="0"/>
              <a:t>Mike Pearson’s </a:t>
            </a:r>
            <a:r>
              <a:rPr lang="en-GB" sz="2000" i="1" dirty="0"/>
              <a:t>In Comes I</a:t>
            </a:r>
            <a:r>
              <a:rPr lang="en-GB" sz="2000" dirty="0"/>
              <a:t> (2010) takes the large scale of McLucas and refocuses it on personal experience. He addresses the issue of scale by putting on site-specific performances, where the landscape itself becomes part of the performance.</a:t>
            </a:r>
          </a:p>
          <a:p>
            <a:r>
              <a:rPr lang="en-GB" sz="2000" dirty="0"/>
              <a:t>Walter Benjamin’s </a:t>
            </a:r>
            <a:r>
              <a:rPr lang="en-GB" sz="2000" i="1" dirty="0"/>
              <a:t>The Arcades Project (REF),</a:t>
            </a:r>
            <a:r>
              <a:rPr lang="en-GB" sz="2000" dirty="0"/>
              <a:t> in its current unfinished state, could be seen as a “proto-deep map” as it draws on objects, ideas and narratives but was produced in a time with limited media technology. </a:t>
            </a:r>
          </a:p>
        </p:txBody>
      </p:sp>
    </p:spTree>
    <p:extLst>
      <p:ext uri="{BB962C8B-B14F-4D97-AF65-F5344CB8AC3E}">
        <p14:creationId xmlns:p14="http://schemas.microsoft.com/office/powerpoint/2010/main" val="1770733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0D81E7-147C-7378-7D0C-62D1E6425D88}"/>
              </a:ext>
            </a:extLst>
          </p:cNvPr>
          <p:cNvSpPr>
            <a:spLocks noGrp="1"/>
          </p:cNvSpPr>
          <p:nvPr>
            <p:ph type="title"/>
          </p:nvPr>
        </p:nvSpPr>
        <p:spPr>
          <a:xfrm>
            <a:off x="1282963" y="1238080"/>
            <a:ext cx="9849751" cy="1349671"/>
          </a:xfrm>
        </p:spPr>
        <p:txBody>
          <a:bodyPr anchor="b">
            <a:normAutofit/>
          </a:bodyPr>
          <a:lstStyle/>
          <a:p>
            <a:r>
              <a:rPr lang="en-GB" sz="5400"/>
              <a:t>MY deep map</a:t>
            </a:r>
          </a:p>
        </p:txBody>
      </p:sp>
      <p:sp>
        <p:nvSpPr>
          <p:cNvPr id="3" name="Content Placeholder 2">
            <a:extLst>
              <a:ext uri="{FF2B5EF4-FFF2-40B4-BE49-F238E27FC236}">
                <a16:creationId xmlns:a16="http://schemas.microsoft.com/office/drawing/2014/main" id="{3037B9EE-9652-8EF0-A386-F98849BE08BB}"/>
              </a:ext>
            </a:extLst>
          </p:cNvPr>
          <p:cNvSpPr>
            <a:spLocks noGrp="1"/>
          </p:cNvSpPr>
          <p:nvPr>
            <p:ph idx="1"/>
          </p:nvPr>
        </p:nvSpPr>
        <p:spPr>
          <a:xfrm>
            <a:off x="1289304" y="2902913"/>
            <a:ext cx="9849751" cy="3032168"/>
          </a:xfrm>
        </p:spPr>
        <p:txBody>
          <a:bodyPr anchor="ctr">
            <a:normAutofit fontScale="85000" lnSpcReduction="10000"/>
          </a:bodyPr>
          <a:lstStyle/>
          <a:p>
            <a:pPr marL="0" indent="0">
              <a:buNone/>
            </a:pPr>
            <a:r>
              <a:rPr lang="en-GB" sz="2000" dirty="0"/>
              <a:t>This is my deep map. This is my interpretation of the information displayed in a way that represents the core ideas of deep mapping. </a:t>
            </a:r>
          </a:p>
          <a:p>
            <a:pPr marL="0" indent="0">
              <a:buNone/>
            </a:pPr>
            <a:r>
              <a:rPr lang="en-GB" sz="2000" dirty="0"/>
              <a:t>To begin with, I was working within the principles of deep mapping set out by McLucas. I was conscious that the limited time for producing the map might cause certain aspects to be more “complete” than others. I wanted to fight this, to create an “authentic” deep map. </a:t>
            </a:r>
          </a:p>
          <a:p>
            <a:pPr marL="0" indent="0">
              <a:buNone/>
            </a:pPr>
            <a:r>
              <a:rPr lang="en-GB" sz="2000" dirty="0"/>
              <a:t>During my presentation, Ros made some observations about how this had become as much a deep map of me as of my house. This is similar to Mike </a:t>
            </a:r>
            <a:r>
              <a:rPr lang="en-GB" sz="2000" dirty="0" err="1"/>
              <a:t>Pearsons</a:t>
            </a:r>
            <a:r>
              <a:rPr lang="en-GB" sz="2000" dirty="0"/>
              <a:t> </a:t>
            </a:r>
            <a:r>
              <a:rPr lang="en-GB" sz="2000" i="1" dirty="0"/>
              <a:t>In Comes I </a:t>
            </a:r>
            <a:r>
              <a:rPr lang="en-GB" sz="2000" dirty="0"/>
              <a:t>(2010)</a:t>
            </a:r>
            <a:r>
              <a:rPr lang="en-GB" sz="2000" i="1" dirty="0"/>
              <a:t>, </a:t>
            </a:r>
            <a:r>
              <a:rPr lang="en-GB" sz="2000" dirty="0"/>
              <a:t>where he revisits locations intimately connected to him. Even though </a:t>
            </a:r>
            <a:r>
              <a:rPr lang="en-GB" sz="2000" dirty="0" err="1"/>
              <a:t>Pantffynnon</a:t>
            </a:r>
            <a:r>
              <a:rPr lang="en-GB" sz="2000" dirty="0"/>
              <a:t> Las is the focus, this is a deep map of the house through my eyes, and the collection of artefacts and information has gathered around points that </a:t>
            </a:r>
            <a:r>
              <a:rPr lang="en-GB" sz="2000" i="1" dirty="0"/>
              <a:t>I </a:t>
            </a:r>
            <a:r>
              <a:rPr lang="en-GB" sz="2000" dirty="0"/>
              <a:t>find interesting. </a:t>
            </a:r>
          </a:p>
          <a:p>
            <a:pPr marL="0" indent="0">
              <a:buNone/>
            </a:pPr>
            <a:r>
              <a:rPr lang="en-GB" sz="2000" dirty="0"/>
              <a:t>Throughout this workbook, I often use the term “we”; this means myself and my partner, Daniel Butcher. This workbook is full of personal pronouns as, like Mike Pearson, I am challenging the blatant disregard for acknowledging personal experience. </a:t>
            </a:r>
          </a:p>
        </p:txBody>
      </p:sp>
      <p:pic>
        <p:nvPicPr>
          <p:cNvPr id="5" name="Picture 4" descr="A person holding a small animal&#10;&#10;Description automatically generated with low confidence">
            <a:extLst>
              <a:ext uri="{FF2B5EF4-FFF2-40B4-BE49-F238E27FC236}">
                <a16:creationId xmlns:a16="http://schemas.microsoft.com/office/drawing/2014/main" id="{1880BEBA-1985-68E4-B33A-5F84EE189A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46567" y="166280"/>
            <a:ext cx="2588479" cy="2638232"/>
          </a:xfrm>
          <a:prstGeom prst="ellipse">
            <a:avLst/>
          </a:prstGeom>
          <a:ln>
            <a:noFill/>
          </a:ln>
          <a:effectLst>
            <a:softEdge rad="112500"/>
          </a:effectLst>
        </p:spPr>
      </p:pic>
    </p:spTree>
    <p:extLst>
      <p:ext uri="{BB962C8B-B14F-4D97-AF65-F5344CB8AC3E}">
        <p14:creationId xmlns:p14="http://schemas.microsoft.com/office/powerpoint/2010/main" val="4033945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16B7E5-B390-F044-E54F-B0A913601D25}"/>
              </a:ext>
            </a:extLst>
          </p:cNvPr>
          <p:cNvSpPr>
            <a:spLocks noGrp="1"/>
          </p:cNvSpPr>
          <p:nvPr>
            <p:ph type="title"/>
          </p:nvPr>
        </p:nvSpPr>
        <p:spPr>
          <a:xfrm>
            <a:off x="1043631" y="809898"/>
            <a:ext cx="9942716" cy="1554480"/>
          </a:xfrm>
        </p:spPr>
        <p:txBody>
          <a:bodyPr anchor="ctr">
            <a:normAutofit/>
          </a:bodyPr>
          <a:lstStyle/>
          <a:p>
            <a:r>
              <a:rPr lang="en-GB" sz="4800"/>
              <a:t>Let in creativity</a:t>
            </a:r>
          </a:p>
        </p:txBody>
      </p:sp>
      <p:sp>
        <p:nvSpPr>
          <p:cNvPr id="3" name="Content Placeholder 2">
            <a:extLst>
              <a:ext uri="{FF2B5EF4-FFF2-40B4-BE49-F238E27FC236}">
                <a16:creationId xmlns:a16="http://schemas.microsoft.com/office/drawing/2014/main" id="{5B19A9B6-DD85-C962-5EB3-D3DE78817B47}"/>
              </a:ext>
            </a:extLst>
          </p:cNvPr>
          <p:cNvSpPr>
            <a:spLocks noGrp="1"/>
          </p:cNvSpPr>
          <p:nvPr>
            <p:ph idx="1"/>
          </p:nvPr>
        </p:nvSpPr>
        <p:spPr>
          <a:xfrm>
            <a:off x="1045029" y="3017522"/>
            <a:ext cx="5050972" cy="3124658"/>
          </a:xfrm>
        </p:spPr>
        <p:txBody>
          <a:bodyPr anchor="ctr">
            <a:normAutofit fontScale="85000" lnSpcReduction="20000"/>
          </a:bodyPr>
          <a:lstStyle/>
          <a:p>
            <a:pPr marL="0" indent="0">
              <a:buNone/>
            </a:pPr>
            <a:r>
              <a:rPr lang="en-GB" sz="2400" dirty="0"/>
              <a:t>Since we started gathering information and objects about </a:t>
            </a:r>
            <a:r>
              <a:rPr lang="en-GB" sz="2400" dirty="0" err="1"/>
              <a:t>Pantffynnon</a:t>
            </a:r>
            <a:r>
              <a:rPr lang="en-GB" sz="2400" dirty="0"/>
              <a:t> Las, I have tried to categorise, organise, and connect the pieces. I wanted to show it all on a timeline with different bits of information connected through different coloured strings- green for geology, red for people, blue for objects etc. This became difficult fast. The more I explored each object, each idea, and each piece of history, I found more and more interconnecting threads. Soon my deep map was unintelligible. How could I present all this data in </a:t>
            </a:r>
            <a:r>
              <a:rPr lang="en-US" sz="2400" dirty="0"/>
              <a:t>an understandable, engaging but also complicated and incomplete way</a:t>
            </a:r>
            <a:r>
              <a:rPr lang="en-GB" sz="2400" dirty="0"/>
              <a:t>?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0DB7E236-AA30-1C2F-2F68-4462DBD4519E}"/>
              </a:ext>
            </a:extLst>
          </p:cNvPr>
          <p:cNvSpPr txBox="1">
            <a:spLocks/>
          </p:cNvSpPr>
          <p:nvPr/>
        </p:nvSpPr>
        <p:spPr>
          <a:xfrm>
            <a:off x="6095999" y="3017522"/>
            <a:ext cx="5050972" cy="3124658"/>
          </a:xfrm>
          <a:prstGeom prst="rect">
            <a:avLst/>
          </a:prstGeom>
        </p:spPr>
        <p:txBody>
          <a:bodyPr vert="horz" lIns="91440" tIns="45720" rIns="91440" bIns="45720" rtlCol="0" anchor="ct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a:t>Once I let go of the idea of order, things became easier. I stopped thinking about My deep map of </a:t>
            </a:r>
            <a:r>
              <a:rPr lang="en-GB" sz="2400" dirty="0" err="1"/>
              <a:t>Pantffynnon</a:t>
            </a:r>
            <a:r>
              <a:rPr lang="en-GB" sz="2400" dirty="0"/>
              <a:t> Las as a museum-style exhibition and more of an art installation. The act of making the deep map has become part of the deep map, exploring my own ideas of the isolation of a single geographical location. </a:t>
            </a:r>
          </a:p>
        </p:txBody>
      </p:sp>
    </p:spTree>
    <p:extLst>
      <p:ext uri="{BB962C8B-B14F-4D97-AF65-F5344CB8AC3E}">
        <p14:creationId xmlns:p14="http://schemas.microsoft.com/office/powerpoint/2010/main" val="3168737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0D81E7-147C-7378-7D0C-62D1E6425D88}"/>
              </a:ext>
            </a:extLst>
          </p:cNvPr>
          <p:cNvSpPr>
            <a:spLocks noGrp="1"/>
          </p:cNvSpPr>
          <p:nvPr>
            <p:ph type="title"/>
          </p:nvPr>
        </p:nvSpPr>
        <p:spPr>
          <a:xfrm>
            <a:off x="1282963" y="1238080"/>
            <a:ext cx="9849751" cy="1349671"/>
          </a:xfrm>
        </p:spPr>
        <p:txBody>
          <a:bodyPr anchor="b">
            <a:normAutofit/>
          </a:bodyPr>
          <a:lstStyle/>
          <a:p>
            <a:r>
              <a:rPr lang="en-GB" sz="5400" dirty="0"/>
              <a:t>Referencing</a:t>
            </a:r>
          </a:p>
        </p:txBody>
      </p:sp>
      <p:sp>
        <p:nvSpPr>
          <p:cNvPr id="3" name="Content Placeholder 2">
            <a:extLst>
              <a:ext uri="{FF2B5EF4-FFF2-40B4-BE49-F238E27FC236}">
                <a16:creationId xmlns:a16="http://schemas.microsoft.com/office/drawing/2014/main" id="{3037B9EE-9652-8EF0-A386-F98849BE08BB}"/>
              </a:ext>
            </a:extLst>
          </p:cNvPr>
          <p:cNvSpPr>
            <a:spLocks noGrp="1"/>
          </p:cNvSpPr>
          <p:nvPr>
            <p:ph idx="1"/>
          </p:nvPr>
        </p:nvSpPr>
        <p:spPr>
          <a:xfrm>
            <a:off x="1289304" y="2902913"/>
            <a:ext cx="9849751" cy="3032168"/>
          </a:xfrm>
        </p:spPr>
        <p:txBody>
          <a:bodyPr anchor="ctr">
            <a:normAutofit/>
          </a:bodyPr>
          <a:lstStyle/>
          <a:p>
            <a:pPr marL="0" indent="0">
              <a:buNone/>
            </a:pPr>
            <a:r>
              <a:rPr lang="en-GB" sz="2000" dirty="0"/>
              <a:t>Referencing has been difficult. Most of the time I have been researching </a:t>
            </a:r>
            <a:r>
              <a:rPr lang="en-GB" sz="2000" dirty="0" err="1"/>
              <a:t>Pantffynnon</a:t>
            </a:r>
            <a:r>
              <a:rPr lang="en-GB" sz="2000" dirty="0"/>
              <a:t> Las, it was for fun, so I did not take down sources. I may have come across the information reading a pdf of an old book 4 years ago that I can no longer remember the name of, or I may have heard it at a lecture on the history of Cellan. Academically, this is a drawback. For the deep map, it adds a layer of fragility to the web. The tenuous links rely on the audience following the chronicle I have laid out. Anyone could add to the story, either contradicting or supporting my narrative.</a:t>
            </a:r>
          </a:p>
          <a:p>
            <a:pPr marL="0" indent="0">
              <a:buNone/>
            </a:pPr>
            <a:r>
              <a:rPr lang="en-GB" sz="2000" dirty="0"/>
              <a:t>Most importantly, it is </a:t>
            </a:r>
            <a:r>
              <a:rPr lang="en-GB" sz="2000" i="1" dirty="0"/>
              <a:t>my </a:t>
            </a:r>
            <a:r>
              <a:rPr lang="en-GB" sz="2000" dirty="0"/>
              <a:t>narrative. I have remembered the things that </a:t>
            </a:r>
            <a:r>
              <a:rPr lang="en-GB" sz="2000" i="1" dirty="0"/>
              <a:t>I </a:t>
            </a:r>
            <a:r>
              <a:rPr lang="en-GB" sz="2000" dirty="0"/>
              <a:t>found interesting, but not necessarily where the information came from.</a:t>
            </a:r>
          </a:p>
        </p:txBody>
      </p:sp>
    </p:spTree>
    <p:extLst>
      <p:ext uri="{BB962C8B-B14F-4D97-AF65-F5344CB8AC3E}">
        <p14:creationId xmlns:p14="http://schemas.microsoft.com/office/powerpoint/2010/main" val="42014828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522229-FAEF-748B-A7C3-3B61EB1C65C5}"/>
              </a:ext>
            </a:extLst>
          </p:cNvPr>
          <p:cNvSpPr>
            <a:spLocks noGrp="1"/>
          </p:cNvSpPr>
          <p:nvPr>
            <p:ph type="title"/>
          </p:nvPr>
        </p:nvSpPr>
        <p:spPr>
          <a:xfrm>
            <a:off x="808638" y="386930"/>
            <a:ext cx="9236700" cy="1188950"/>
          </a:xfrm>
        </p:spPr>
        <p:txBody>
          <a:bodyPr anchor="b">
            <a:normAutofit/>
          </a:bodyPr>
          <a:lstStyle/>
          <a:p>
            <a:r>
              <a:rPr lang="en-GB" sz="5400"/>
              <a:t>The Presentation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D183D2-0AC8-F751-9D63-08B45369634B}"/>
              </a:ext>
            </a:extLst>
          </p:cNvPr>
          <p:cNvSpPr>
            <a:spLocks noGrp="1"/>
          </p:cNvSpPr>
          <p:nvPr>
            <p:ph idx="1"/>
          </p:nvPr>
        </p:nvSpPr>
        <p:spPr>
          <a:xfrm>
            <a:off x="2267830" y="2599509"/>
            <a:ext cx="6713829" cy="3435531"/>
          </a:xfrm>
        </p:spPr>
        <p:txBody>
          <a:bodyPr anchor="ctr">
            <a:normAutofit/>
          </a:bodyPr>
          <a:lstStyle/>
          <a:p>
            <a:pPr marL="0" indent="0">
              <a:buNone/>
            </a:pPr>
            <a:r>
              <a:rPr lang="en-GB" sz="1800" dirty="0"/>
              <a:t>This was a challenge. The whole point of a deep map is to acknowledge the endless existence and infinite connections of a single area. And I have to condense it to 10 minutes. I needed to show not only what I wanted to produce but also explain how it is a deep map! </a:t>
            </a:r>
          </a:p>
          <a:p>
            <a:pPr marL="0" indent="0">
              <a:buNone/>
            </a:pPr>
            <a:r>
              <a:rPr lang="en-US" sz="1800" dirty="0"/>
              <a:t>I decided to use Cliff McLucas’s 10-point manifesto as a framework and show how I intend to fulfil the criteria in my work. I knew I could not cover all 10 points in the 10 minutes, so I picked out 7 key points I am focusing on in my deep map. </a:t>
            </a:r>
          </a:p>
          <a:p>
            <a:pPr marL="0" indent="0">
              <a:buNone/>
            </a:pPr>
            <a:r>
              <a:rPr lang="en-US" sz="1800" dirty="0"/>
              <a:t>I was very conscious of the multimedia aspect of creating a deep map. There needed to be several types of media, including film, imagery and physical objects. </a:t>
            </a:r>
            <a:endParaRPr lang="en-GB" sz="1800" dirty="0"/>
          </a:p>
        </p:txBody>
      </p:sp>
      <p:pic>
        <p:nvPicPr>
          <p:cNvPr id="5" name="Picture 4" descr="A picture containing floor, plastic&#10;&#10;Description automatically generated">
            <a:extLst>
              <a:ext uri="{FF2B5EF4-FFF2-40B4-BE49-F238E27FC236}">
                <a16:creationId xmlns:a16="http://schemas.microsoft.com/office/drawing/2014/main" id="{8D3D251A-3A9A-F38A-C395-7B6A180419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1659" y="2558292"/>
            <a:ext cx="1955670" cy="3476747"/>
          </a:xfrm>
          <a:prstGeom prst="rect">
            <a:avLst/>
          </a:prstGeom>
        </p:spPr>
      </p:pic>
      <p:pic>
        <p:nvPicPr>
          <p:cNvPr id="7" name="Picture 6" descr="A picture containing floor, indoor, room, furniture&#10;&#10;Description automatically generated">
            <a:extLst>
              <a:ext uri="{FF2B5EF4-FFF2-40B4-BE49-F238E27FC236}">
                <a16:creationId xmlns:a16="http://schemas.microsoft.com/office/drawing/2014/main" id="{646B895A-F538-1997-369E-9EC977F898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2160" y="2558292"/>
            <a:ext cx="1955670" cy="3476747"/>
          </a:xfrm>
          <a:prstGeom prst="rect">
            <a:avLst/>
          </a:prstGeom>
        </p:spPr>
      </p:pic>
    </p:spTree>
    <p:extLst>
      <p:ext uri="{BB962C8B-B14F-4D97-AF65-F5344CB8AC3E}">
        <p14:creationId xmlns:p14="http://schemas.microsoft.com/office/powerpoint/2010/main" val="2407326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8336E4-7344-26B7-E09E-6B47658FFEB3}"/>
              </a:ext>
            </a:extLst>
          </p:cNvPr>
          <p:cNvSpPr txBox="1"/>
          <p:nvPr/>
        </p:nvSpPr>
        <p:spPr>
          <a:xfrm>
            <a:off x="573578" y="266008"/>
            <a:ext cx="11044844" cy="646331"/>
          </a:xfrm>
          <a:prstGeom prst="rect">
            <a:avLst/>
          </a:prstGeom>
          <a:noFill/>
        </p:spPr>
        <p:txBody>
          <a:bodyPr wrap="square" rtlCol="0">
            <a:spAutoFit/>
          </a:bodyPr>
          <a:lstStyle/>
          <a:p>
            <a:r>
              <a:rPr lang="en-GB" sz="3600" dirty="0"/>
              <a:t>“There are ten things in can say about these deep maps…”</a:t>
            </a:r>
          </a:p>
        </p:txBody>
      </p:sp>
      <p:sp>
        <p:nvSpPr>
          <p:cNvPr id="3" name="TextBox 2">
            <a:extLst>
              <a:ext uri="{FF2B5EF4-FFF2-40B4-BE49-F238E27FC236}">
                <a16:creationId xmlns:a16="http://schemas.microsoft.com/office/drawing/2014/main" id="{67D065AC-0A91-31D6-2CE5-6EF9F4B6CE44}"/>
              </a:ext>
            </a:extLst>
          </p:cNvPr>
          <p:cNvSpPr txBox="1"/>
          <p:nvPr/>
        </p:nvSpPr>
        <p:spPr>
          <a:xfrm>
            <a:off x="299259" y="1194768"/>
            <a:ext cx="4655127" cy="523220"/>
          </a:xfrm>
          <a:prstGeom prst="rect">
            <a:avLst/>
          </a:prstGeom>
          <a:noFill/>
        </p:spPr>
        <p:txBody>
          <a:bodyPr wrap="square" rtlCol="0">
            <a:spAutoFit/>
          </a:bodyPr>
          <a:lstStyle/>
          <a:p>
            <a:r>
              <a:rPr lang="en-US" sz="1400" dirty="0">
                <a:solidFill>
                  <a:srgbClr val="002060"/>
                </a:solidFill>
              </a:rPr>
              <a:t>Deep maps will be big – the issue of resolution and detail is addressed by size. </a:t>
            </a:r>
            <a:endParaRPr lang="en-GB" sz="1400" dirty="0">
              <a:solidFill>
                <a:srgbClr val="002060"/>
              </a:solidFill>
            </a:endParaRPr>
          </a:p>
        </p:txBody>
      </p:sp>
      <p:sp>
        <p:nvSpPr>
          <p:cNvPr id="4" name="TextBox 3">
            <a:extLst>
              <a:ext uri="{FF2B5EF4-FFF2-40B4-BE49-F238E27FC236}">
                <a16:creationId xmlns:a16="http://schemas.microsoft.com/office/drawing/2014/main" id="{2854F3F8-41E2-AC5E-F678-22BC39D410D8}"/>
              </a:ext>
            </a:extLst>
          </p:cNvPr>
          <p:cNvSpPr txBox="1"/>
          <p:nvPr/>
        </p:nvSpPr>
        <p:spPr>
          <a:xfrm>
            <a:off x="5514108" y="6201840"/>
            <a:ext cx="6461761" cy="307777"/>
          </a:xfrm>
          <a:prstGeom prst="rect">
            <a:avLst/>
          </a:prstGeom>
          <a:noFill/>
        </p:spPr>
        <p:txBody>
          <a:bodyPr wrap="square" rtlCol="0">
            <a:spAutoFit/>
          </a:bodyPr>
          <a:lstStyle/>
          <a:p>
            <a:r>
              <a:rPr lang="en-US" sz="1400" dirty="0">
                <a:solidFill>
                  <a:srgbClr val="7030A0"/>
                </a:solidFill>
              </a:rPr>
              <a:t>Deep maps will be slow – they will naturally move at a speed of landform or weather. </a:t>
            </a:r>
            <a:endParaRPr lang="en-GB" sz="1400" dirty="0">
              <a:solidFill>
                <a:srgbClr val="7030A0"/>
              </a:solidFill>
            </a:endParaRPr>
          </a:p>
        </p:txBody>
      </p:sp>
      <p:sp>
        <p:nvSpPr>
          <p:cNvPr id="5" name="TextBox 4">
            <a:extLst>
              <a:ext uri="{FF2B5EF4-FFF2-40B4-BE49-F238E27FC236}">
                <a16:creationId xmlns:a16="http://schemas.microsoft.com/office/drawing/2014/main" id="{DAA46617-69F3-C016-5098-866EEC664072}"/>
              </a:ext>
            </a:extLst>
          </p:cNvPr>
          <p:cNvSpPr txBox="1"/>
          <p:nvPr/>
        </p:nvSpPr>
        <p:spPr>
          <a:xfrm>
            <a:off x="7237616" y="1120677"/>
            <a:ext cx="4056611" cy="738664"/>
          </a:xfrm>
          <a:prstGeom prst="rect">
            <a:avLst/>
          </a:prstGeom>
          <a:noFill/>
        </p:spPr>
        <p:txBody>
          <a:bodyPr wrap="square" rtlCol="0">
            <a:spAutoFit/>
          </a:bodyPr>
          <a:lstStyle/>
          <a:p>
            <a:r>
              <a:rPr lang="en-US" sz="1400" dirty="0">
                <a:solidFill>
                  <a:srgbClr val="C00000"/>
                </a:solidFill>
              </a:rPr>
              <a:t>Deep maps will be sumptuous – they will embrace a range of different media or registers in a sophisticated and multilayered orchestration. </a:t>
            </a:r>
          </a:p>
        </p:txBody>
      </p:sp>
      <p:sp>
        <p:nvSpPr>
          <p:cNvPr id="6" name="TextBox 5">
            <a:extLst>
              <a:ext uri="{FF2B5EF4-FFF2-40B4-BE49-F238E27FC236}">
                <a16:creationId xmlns:a16="http://schemas.microsoft.com/office/drawing/2014/main" id="{6232FC1A-486C-14ED-C7E4-D02734DC3B83}"/>
              </a:ext>
            </a:extLst>
          </p:cNvPr>
          <p:cNvSpPr txBox="1"/>
          <p:nvPr/>
        </p:nvSpPr>
        <p:spPr>
          <a:xfrm>
            <a:off x="514004" y="2000417"/>
            <a:ext cx="3474720" cy="1169551"/>
          </a:xfrm>
          <a:prstGeom prst="rect">
            <a:avLst/>
          </a:prstGeom>
          <a:noFill/>
        </p:spPr>
        <p:txBody>
          <a:bodyPr wrap="square" rtlCol="0">
            <a:spAutoFit/>
          </a:bodyPr>
          <a:lstStyle/>
          <a:p>
            <a:r>
              <a:rPr lang="en-US" sz="1400" dirty="0">
                <a:solidFill>
                  <a:schemeClr val="accent2">
                    <a:lumMod val="75000"/>
                  </a:schemeClr>
                </a:solidFill>
              </a:rPr>
              <a:t>Deep maps will only be achieved by the articulation of a variety of media – they will be genuinely multimedia, not as an aesthetic gesture or affectation, but as a practical necessity. </a:t>
            </a:r>
            <a:endParaRPr lang="en-GB" sz="1400" dirty="0">
              <a:solidFill>
                <a:schemeClr val="accent2">
                  <a:lumMod val="75000"/>
                </a:schemeClr>
              </a:solidFill>
            </a:endParaRPr>
          </a:p>
        </p:txBody>
      </p:sp>
      <p:sp>
        <p:nvSpPr>
          <p:cNvPr id="7" name="TextBox 6">
            <a:extLst>
              <a:ext uri="{FF2B5EF4-FFF2-40B4-BE49-F238E27FC236}">
                <a16:creationId xmlns:a16="http://schemas.microsoft.com/office/drawing/2014/main" id="{315BB72D-256F-5010-9F60-F8685DD8A8E4}"/>
              </a:ext>
            </a:extLst>
          </p:cNvPr>
          <p:cNvSpPr txBox="1"/>
          <p:nvPr/>
        </p:nvSpPr>
        <p:spPr>
          <a:xfrm>
            <a:off x="2319251" y="4970734"/>
            <a:ext cx="3338946" cy="1384995"/>
          </a:xfrm>
          <a:prstGeom prst="rect">
            <a:avLst/>
          </a:prstGeom>
          <a:noFill/>
        </p:spPr>
        <p:txBody>
          <a:bodyPr wrap="square" rtlCol="0">
            <a:spAutoFit/>
          </a:bodyPr>
          <a:lstStyle/>
          <a:p>
            <a:r>
              <a:rPr lang="en-US" sz="1400" dirty="0">
                <a:solidFill>
                  <a:srgbClr val="00B050"/>
                </a:solidFill>
              </a:rPr>
              <a:t>Deep maps will have at least three basic elements – a graphic work (large, horizontal or vertical), a time-based media component (film, video, performance), and a database or archival system that remains open and unfinished. </a:t>
            </a:r>
            <a:endParaRPr lang="en-GB" sz="1400" dirty="0">
              <a:solidFill>
                <a:srgbClr val="00B050"/>
              </a:solidFill>
            </a:endParaRPr>
          </a:p>
        </p:txBody>
      </p:sp>
      <p:sp>
        <p:nvSpPr>
          <p:cNvPr id="8" name="TextBox 7">
            <a:extLst>
              <a:ext uri="{FF2B5EF4-FFF2-40B4-BE49-F238E27FC236}">
                <a16:creationId xmlns:a16="http://schemas.microsoft.com/office/drawing/2014/main" id="{7C9C6859-C08C-C625-0D2A-9E1086271C95}"/>
              </a:ext>
            </a:extLst>
          </p:cNvPr>
          <p:cNvSpPr txBox="1"/>
          <p:nvPr/>
        </p:nvSpPr>
        <p:spPr>
          <a:xfrm>
            <a:off x="7237616" y="2095436"/>
            <a:ext cx="4380806" cy="523220"/>
          </a:xfrm>
          <a:prstGeom prst="rect">
            <a:avLst/>
          </a:prstGeom>
          <a:noFill/>
        </p:spPr>
        <p:txBody>
          <a:bodyPr wrap="square" rtlCol="0">
            <a:spAutoFit/>
          </a:bodyPr>
          <a:lstStyle/>
          <a:p>
            <a:r>
              <a:rPr lang="en-US" sz="1400" dirty="0">
                <a:solidFill>
                  <a:schemeClr val="accent4"/>
                </a:solidFill>
              </a:rPr>
              <a:t>Deep maps will require the engagement of both the insider and outsider. </a:t>
            </a:r>
            <a:endParaRPr lang="en-GB" sz="1400" dirty="0">
              <a:solidFill>
                <a:schemeClr val="accent4"/>
              </a:solidFill>
            </a:endParaRPr>
          </a:p>
        </p:txBody>
      </p:sp>
      <p:sp>
        <p:nvSpPr>
          <p:cNvPr id="9" name="TextBox 8">
            <a:extLst>
              <a:ext uri="{FF2B5EF4-FFF2-40B4-BE49-F238E27FC236}">
                <a16:creationId xmlns:a16="http://schemas.microsoft.com/office/drawing/2014/main" id="{FCB5693B-7D7F-1594-AC9E-A71443355E04}"/>
              </a:ext>
            </a:extLst>
          </p:cNvPr>
          <p:cNvSpPr txBox="1"/>
          <p:nvPr/>
        </p:nvSpPr>
        <p:spPr>
          <a:xfrm>
            <a:off x="9089968" y="3885761"/>
            <a:ext cx="2204259" cy="1384995"/>
          </a:xfrm>
          <a:prstGeom prst="rect">
            <a:avLst/>
          </a:prstGeom>
          <a:noFill/>
        </p:spPr>
        <p:txBody>
          <a:bodyPr wrap="square" rtlCol="0">
            <a:spAutoFit/>
          </a:bodyPr>
          <a:lstStyle/>
          <a:p>
            <a:r>
              <a:rPr lang="en-US" sz="1400" dirty="0">
                <a:solidFill>
                  <a:schemeClr val="accent5">
                    <a:lumMod val="75000"/>
                  </a:schemeClr>
                </a:solidFill>
              </a:rPr>
              <a:t>Deep maps will bring together the amateur and the professional, the artist and the scientist, the official and the unofficial, the national and the local. </a:t>
            </a:r>
            <a:endParaRPr lang="en-GB" sz="1400" dirty="0">
              <a:solidFill>
                <a:schemeClr val="accent5">
                  <a:lumMod val="75000"/>
                </a:schemeClr>
              </a:solidFill>
            </a:endParaRPr>
          </a:p>
        </p:txBody>
      </p:sp>
      <p:sp>
        <p:nvSpPr>
          <p:cNvPr id="10" name="TextBox 9">
            <a:extLst>
              <a:ext uri="{FF2B5EF4-FFF2-40B4-BE49-F238E27FC236}">
                <a16:creationId xmlns:a16="http://schemas.microsoft.com/office/drawing/2014/main" id="{68E71C62-B1B6-2650-0B9C-F0D93514FBC4}"/>
              </a:ext>
            </a:extLst>
          </p:cNvPr>
          <p:cNvSpPr txBox="1"/>
          <p:nvPr/>
        </p:nvSpPr>
        <p:spPr>
          <a:xfrm>
            <a:off x="6748550" y="3429000"/>
            <a:ext cx="1961804" cy="2462213"/>
          </a:xfrm>
          <a:prstGeom prst="rect">
            <a:avLst/>
          </a:prstGeom>
          <a:noFill/>
        </p:spPr>
        <p:txBody>
          <a:bodyPr wrap="square" rtlCol="0">
            <a:spAutoFit/>
          </a:bodyPr>
          <a:lstStyle/>
          <a:p>
            <a:r>
              <a:rPr lang="en-US" sz="1400" dirty="0">
                <a:solidFill>
                  <a:schemeClr val="tx2">
                    <a:lumMod val="75000"/>
                  </a:schemeClr>
                </a:solidFill>
              </a:rPr>
              <a:t>Deep maps might only be possible and perhaps imaginable now – the digital processes at the heart of most modern media practices are allowing, for the first time, the easy combination of different orders of material – a new creative space. </a:t>
            </a:r>
            <a:endParaRPr lang="en-GB" sz="1400" dirty="0">
              <a:solidFill>
                <a:schemeClr val="tx2">
                  <a:lumMod val="75000"/>
                </a:schemeClr>
              </a:solidFill>
            </a:endParaRPr>
          </a:p>
        </p:txBody>
      </p:sp>
      <p:sp>
        <p:nvSpPr>
          <p:cNvPr id="11" name="TextBox 10">
            <a:extLst>
              <a:ext uri="{FF2B5EF4-FFF2-40B4-BE49-F238E27FC236}">
                <a16:creationId xmlns:a16="http://schemas.microsoft.com/office/drawing/2014/main" id="{DED1DFD5-CB9D-71C3-2ED0-2B0B0A27A311}"/>
              </a:ext>
            </a:extLst>
          </p:cNvPr>
          <p:cNvSpPr txBox="1"/>
          <p:nvPr/>
        </p:nvSpPr>
        <p:spPr>
          <a:xfrm>
            <a:off x="1163780" y="3620789"/>
            <a:ext cx="5245331" cy="1169551"/>
          </a:xfrm>
          <a:prstGeom prst="rect">
            <a:avLst/>
          </a:prstGeom>
          <a:noFill/>
        </p:spPr>
        <p:txBody>
          <a:bodyPr wrap="square" rtlCol="0">
            <a:spAutoFit/>
          </a:bodyPr>
          <a:lstStyle/>
          <a:p>
            <a:r>
              <a:rPr lang="en-US" sz="1400" dirty="0">
                <a:solidFill>
                  <a:srgbClr val="FF0000"/>
                </a:solidFill>
              </a:rPr>
              <a:t>Deep maps will not seek the authority and objectivity of conventional cartography. They will be politicized, passionate, and partisan. They will involve negotiation and contestation over who and what is represented and how. They will give rise to debate about the documentation and portrayal of people and places. </a:t>
            </a:r>
            <a:endParaRPr lang="en-GB" sz="1400" dirty="0">
              <a:solidFill>
                <a:srgbClr val="FF0000"/>
              </a:solidFill>
            </a:endParaRPr>
          </a:p>
        </p:txBody>
      </p:sp>
      <p:sp>
        <p:nvSpPr>
          <p:cNvPr id="12" name="TextBox 11">
            <a:extLst>
              <a:ext uri="{FF2B5EF4-FFF2-40B4-BE49-F238E27FC236}">
                <a16:creationId xmlns:a16="http://schemas.microsoft.com/office/drawing/2014/main" id="{3955E1A1-304A-4E0D-4307-E8C9F4D60781}"/>
              </a:ext>
            </a:extLst>
          </p:cNvPr>
          <p:cNvSpPr txBox="1"/>
          <p:nvPr/>
        </p:nvSpPr>
        <p:spPr>
          <a:xfrm>
            <a:off x="4499955" y="1854863"/>
            <a:ext cx="2028306" cy="1169551"/>
          </a:xfrm>
          <a:prstGeom prst="rect">
            <a:avLst/>
          </a:prstGeom>
          <a:noFill/>
        </p:spPr>
        <p:txBody>
          <a:bodyPr wrap="square" rtlCol="0">
            <a:spAutoFit/>
          </a:bodyPr>
          <a:lstStyle/>
          <a:p>
            <a:r>
              <a:rPr lang="en-US" sz="1400" dirty="0">
                <a:solidFill>
                  <a:schemeClr val="accent6">
                    <a:lumMod val="75000"/>
                  </a:schemeClr>
                </a:solidFill>
              </a:rPr>
              <a:t>Deep maps will be unstable, fragile and temporary. They will be a conversation and not a statement." </a:t>
            </a:r>
            <a:endParaRPr lang="en-GB" sz="1400" dirty="0">
              <a:solidFill>
                <a:schemeClr val="accent6">
                  <a:lumMod val="75000"/>
                </a:schemeClr>
              </a:solidFill>
            </a:endParaRPr>
          </a:p>
        </p:txBody>
      </p:sp>
    </p:spTree>
    <p:extLst>
      <p:ext uri="{BB962C8B-B14F-4D97-AF65-F5344CB8AC3E}">
        <p14:creationId xmlns:p14="http://schemas.microsoft.com/office/powerpoint/2010/main" val="953907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3AD061-C120-B2EF-C3EA-C5D71621E727}"/>
              </a:ext>
            </a:extLst>
          </p:cNvPr>
          <p:cNvSpPr>
            <a:spLocks noGrp="1"/>
          </p:cNvSpPr>
          <p:nvPr>
            <p:ph type="title"/>
          </p:nvPr>
        </p:nvSpPr>
        <p:spPr>
          <a:xfrm>
            <a:off x="808638" y="386930"/>
            <a:ext cx="9236700" cy="1188950"/>
          </a:xfrm>
        </p:spPr>
        <p:txBody>
          <a:bodyPr anchor="b">
            <a:normAutofit/>
          </a:bodyPr>
          <a:lstStyle/>
          <a:p>
            <a:r>
              <a:rPr lang="en-GB" sz="5400"/>
              <a:t>Presenting with objects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E76AA4-7B8D-2D7D-C3D8-242D7FB02AA0}"/>
              </a:ext>
            </a:extLst>
          </p:cNvPr>
          <p:cNvSpPr>
            <a:spLocks noGrp="1"/>
          </p:cNvSpPr>
          <p:nvPr>
            <p:ph idx="1"/>
          </p:nvPr>
        </p:nvSpPr>
        <p:spPr>
          <a:xfrm>
            <a:off x="793660" y="2599509"/>
            <a:ext cx="5705752" cy="3435531"/>
          </a:xfrm>
        </p:spPr>
        <p:txBody>
          <a:bodyPr anchor="ctr">
            <a:normAutofit fontScale="92500" lnSpcReduction="20000"/>
          </a:bodyPr>
          <a:lstStyle/>
          <a:p>
            <a:pPr marL="0" indent="0">
              <a:buNone/>
            </a:pPr>
            <a:r>
              <a:rPr lang="en-GB" sz="2400" dirty="0"/>
              <a:t>I found it challenging to choose a handful of items to present my deep map from the myriad we have collected. I decided to use this to show just how big the deep map is. Before giving my presentation, I put different objects on all the desks, along with a post-it note giving a brief description of the item. These items were all physically connected to a picture of the house at the front, but I did not address any of the items in the room during my presentation. </a:t>
            </a:r>
            <a:r>
              <a:rPr lang="en-US" sz="2400" dirty="0"/>
              <a:t>After my presentation, I hoped this would stimulate convocation</a:t>
            </a:r>
            <a:r>
              <a:rPr lang="en-GB" sz="2400" dirty="0"/>
              <a:t>, where people would ask more about the items they had in front of them.</a:t>
            </a:r>
          </a:p>
        </p:txBody>
      </p:sp>
      <p:pic>
        <p:nvPicPr>
          <p:cNvPr id="4" name="Untitled video - Made with Clipchamp (1)">
            <a:hlinkClick r:id="" action="ppaction://media"/>
            <a:extLst>
              <a:ext uri="{FF2B5EF4-FFF2-40B4-BE49-F238E27FC236}">
                <a16:creationId xmlns:a16="http://schemas.microsoft.com/office/drawing/2014/main" id="{A950AD00-A05F-D601-8B10-2A3FD712AFB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806684" y="2640643"/>
            <a:ext cx="4576678" cy="2574381"/>
          </a:xfrm>
          <a:prstGeom prst="rect">
            <a:avLst/>
          </a:prstGeom>
        </p:spPr>
      </p:pic>
    </p:spTree>
    <p:extLst>
      <p:ext uri="{BB962C8B-B14F-4D97-AF65-F5344CB8AC3E}">
        <p14:creationId xmlns:p14="http://schemas.microsoft.com/office/powerpoint/2010/main" val="4247416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7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DE256-B832-2FAB-B425-00C1FB33D78E}"/>
              </a:ext>
            </a:extLst>
          </p:cNvPr>
          <p:cNvSpPr>
            <a:spLocks noGrp="1"/>
          </p:cNvSpPr>
          <p:nvPr>
            <p:ph type="title"/>
          </p:nvPr>
        </p:nvSpPr>
        <p:spPr>
          <a:xfrm>
            <a:off x="1043631" y="809898"/>
            <a:ext cx="9942716" cy="1554480"/>
          </a:xfrm>
        </p:spPr>
        <p:txBody>
          <a:bodyPr anchor="ctr">
            <a:normAutofit/>
          </a:bodyPr>
          <a:lstStyle/>
          <a:p>
            <a:r>
              <a:rPr lang="en-GB" sz="4800"/>
              <a:t>The Installation…</a:t>
            </a:r>
          </a:p>
        </p:txBody>
      </p:sp>
      <p:sp>
        <p:nvSpPr>
          <p:cNvPr id="3" name="Content Placeholder 2">
            <a:extLst>
              <a:ext uri="{FF2B5EF4-FFF2-40B4-BE49-F238E27FC236}">
                <a16:creationId xmlns:a16="http://schemas.microsoft.com/office/drawing/2014/main" id="{AB7E2271-F76F-4630-312A-A1C8782BB9C5}"/>
              </a:ext>
            </a:extLst>
          </p:cNvPr>
          <p:cNvSpPr>
            <a:spLocks noGrp="1"/>
          </p:cNvSpPr>
          <p:nvPr>
            <p:ph idx="1"/>
          </p:nvPr>
        </p:nvSpPr>
        <p:spPr>
          <a:xfrm>
            <a:off x="1045028" y="3017522"/>
            <a:ext cx="9941319" cy="3124658"/>
          </a:xfrm>
        </p:spPr>
        <p:txBody>
          <a:bodyPr anchor="ctr">
            <a:normAutofit fontScale="62500" lnSpcReduction="20000"/>
          </a:bodyPr>
          <a:lstStyle/>
          <a:p>
            <a:pPr marL="0" indent="0">
              <a:buNone/>
            </a:pPr>
            <a:r>
              <a:rPr lang="en-US" sz="2400" dirty="0"/>
              <a:t>Connecting all the objects using handspun wool inspired me to find a space to display my deep map. A deep map requires interaction from outsiders (Deep Mapping, no date). As I developed my ideas, I became more conscious of the multi-media aspect of a deep map. While it is now possible to render all sorts of objects and environments in Virtual Reality, I feel this would be reducing a “deep map” to a single media: digital. </a:t>
            </a:r>
          </a:p>
          <a:p>
            <a:pPr marL="0" indent="0">
              <a:buNone/>
            </a:pPr>
            <a:r>
              <a:rPr lang="en-US" sz="2400" dirty="0"/>
              <a:t>I have booked a room in the Canterbury building, UWTSD Lampeter Campus. I will have different objects around the room connected to a central “scrapbook” where the threads are attached to the relevant pages (several if necessary). I will invite my peers to explore my deep map and film them interacting with the book and objects.</a:t>
            </a:r>
          </a:p>
          <a:p>
            <a:pPr marL="0" indent="0">
              <a:buNone/>
            </a:pPr>
            <a:endParaRPr lang="en-US" sz="2400" dirty="0"/>
          </a:p>
          <a:p>
            <a:pPr marL="0" indent="0">
              <a:buNone/>
            </a:pPr>
            <a:r>
              <a:rPr lang="en-US" sz="2400" dirty="0"/>
              <a:t>I want this to be engaging for people. There is lots of pottery that we haven’t appropriately identified yet. I will leave out empty, dated trays, the pottery we have found, and resources for identification. People can then add to the deep map and become part of it, as we have not dated the pottery yet.  </a:t>
            </a:r>
          </a:p>
          <a:p>
            <a:pPr marL="0" indent="0">
              <a:buNone/>
            </a:pPr>
            <a:r>
              <a:rPr lang="en-US" sz="2400" dirty="0"/>
              <a:t>The “scrapbook” central to the installation will have blank pages and a pen so people can add their own experiences and stories prompted by the information in the “scrapbook” and the objects and videos in the installation. </a:t>
            </a:r>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0946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DE256-B832-2FAB-B425-00C1FB33D78E}"/>
              </a:ext>
            </a:extLst>
          </p:cNvPr>
          <p:cNvSpPr>
            <a:spLocks noGrp="1"/>
          </p:cNvSpPr>
          <p:nvPr>
            <p:ph type="title"/>
          </p:nvPr>
        </p:nvSpPr>
        <p:spPr>
          <a:xfrm>
            <a:off x="1043631" y="809898"/>
            <a:ext cx="9942716" cy="1554480"/>
          </a:xfrm>
        </p:spPr>
        <p:txBody>
          <a:bodyPr anchor="ctr">
            <a:normAutofit/>
          </a:bodyPr>
          <a:lstStyle/>
          <a:p>
            <a:r>
              <a:rPr lang="en-GB" sz="4800" dirty="0"/>
              <a:t>List of Objects</a:t>
            </a:r>
          </a:p>
        </p:txBody>
      </p:sp>
      <p:sp>
        <p:nvSpPr>
          <p:cNvPr id="3" name="Content Placeholder 2">
            <a:extLst>
              <a:ext uri="{FF2B5EF4-FFF2-40B4-BE49-F238E27FC236}">
                <a16:creationId xmlns:a16="http://schemas.microsoft.com/office/drawing/2014/main" id="{AB7E2271-F76F-4630-312A-A1C8782BB9C5}"/>
              </a:ext>
            </a:extLst>
          </p:cNvPr>
          <p:cNvSpPr>
            <a:spLocks noGrp="1"/>
          </p:cNvSpPr>
          <p:nvPr>
            <p:ph idx="1"/>
          </p:nvPr>
        </p:nvSpPr>
        <p:spPr>
          <a:xfrm>
            <a:off x="1045028" y="3017522"/>
            <a:ext cx="9941319" cy="3124658"/>
          </a:xfrm>
        </p:spPr>
        <p:txBody>
          <a:bodyPr numCol="2" anchor="ctr">
            <a:normAutofit fontScale="70000" lnSpcReduction="20000"/>
          </a:bodyPr>
          <a:lstStyle/>
          <a:p>
            <a:r>
              <a:rPr lang="en-GB" sz="2400" dirty="0"/>
              <a:t>Buffalo Skull</a:t>
            </a:r>
          </a:p>
          <a:p>
            <a:r>
              <a:rPr lang="en-GB" sz="2400" dirty="0"/>
              <a:t>Sale documents from 1850-2020</a:t>
            </a:r>
          </a:p>
          <a:p>
            <a:r>
              <a:rPr lang="en-GB" sz="2400" dirty="0"/>
              <a:t>Volcanic rock from Iceland</a:t>
            </a:r>
          </a:p>
          <a:p>
            <a:r>
              <a:rPr lang="en-GB" sz="2400" dirty="0"/>
              <a:t>Boat licence number</a:t>
            </a:r>
          </a:p>
          <a:p>
            <a:r>
              <a:rPr lang="en-GB" sz="2400" dirty="0"/>
              <a:t>Raw fleece</a:t>
            </a:r>
          </a:p>
          <a:p>
            <a:r>
              <a:rPr lang="en-GB" sz="2400" dirty="0"/>
              <a:t>Plastered sheep skull</a:t>
            </a:r>
          </a:p>
          <a:p>
            <a:r>
              <a:rPr lang="en-GB" sz="2400" dirty="0"/>
              <a:t>Old Dickens book</a:t>
            </a:r>
          </a:p>
          <a:p>
            <a:r>
              <a:rPr lang="en-GB" sz="2400" dirty="0"/>
              <a:t>Up country yearbook by Carlos</a:t>
            </a:r>
          </a:p>
          <a:p>
            <a:r>
              <a:rPr lang="en-GB" sz="2400" dirty="0"/>
              <a:t>Blackjack Spurs by Carlos</a:t>
            </a:r>
          </a:p>
          <a:p>
            <a:r>
              <a:rPr lang="en-GB" sz="2400" dirty="0"/>
              <a:t>Flint from Wiltshire</a:t>
            </a:r>
          </a:p>
          <a:p>
            <a:r>
              <a:rPr lang="en-GB" sz="2400" dirty="0"/>
              <a:t>Flint from Wales</a:t>
            </a:r>
          </a:p>
          <a:p>
            <a:r>
              <a:rPr lang="en-GB" sz="2400" dirty="0"/>
              <a:t>Trace fossils </a:t>
            </a:r>
          </a:p>
          <a:p>
            <a:r>
              <a:rPr lang="en-GB" sz="2400" dirty="0"/>
              <a:t>Street of Crocodiles by Bruno Shultz</a:t>
            </a:r>
          </a:p>
          <a:p>
            <a:r>
              <a:rPr lang="en-GB" sz="2400" dirty="0"/>
              <a:t>The Quay Brothers DVD</a:t>
            </a:r>
          </a:p>
          <a:p>
            <a:r>
              <a:rPr lang="en-GB" sz="2400" dirty="0"/>
              <a:t>Project Perception mp4</a:t>
            </a:r>
          </a:p>
          <a:p>
            <a:r>
              <a:rPr lang="en-GB" sz="2400" dirty="0"/>
              <a:t>Clay spindle whorls</a:t>
            </a:r>
          </a:p>
          <a:p>
            <a:r>
              <a:rPr lang="en-GB" sz="2400" dirty="0"/>
              <a:t>Spinning wheel</a:t>
            </a:r>
          </a:p>
          <a:p>
            <a:r>
              <a:rPr lang="en-GB" sz="2400" dirty="0"/>
              <a:t>Pottery fragments </a:t>
            </a:r>
          </a:p>
          <a:p>
            <a:r>
              <a:rPr lang="en-GB" sz="2400" dirty="0"/>
              <a:t>The Arcades Project by Walter Benjamin</a:t>
            </a:r>
          </a:p>
          <a:p>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0854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DE256-B832-2FAB-B425-00C1FB33D78E}"/>
              </a:ext>
            </a:extLst>
          </p:cNvPr>
          <p:cNvSpPr>
            <a:spLocks noGrp="1"/>
          </p:cNvSpPr>
          <p:nvPr>
            <p:ph type="title"/>
          </p:nvPr>
        </p:nvSpPr>
        <p:spPr>
          <a:xfrm>
            <a:off x="1043631" y="809898"/>
            <a:ext cx="9942716" cy="1554480"/>
          </a:xfrm>
        </p:spPr>
        <p:txBody>
          <a:bodyPr anchor="ctr">
            <a:normAutofit/>
          </a:bodyPr>
          <a:lstStyle/>
          <a:p>
            <a:r>
              <a:rPr lang="en-GB" sz="4800" dirty="0"/>
              <a:t>Audience </a:t>
            </a:r>
          </a:p>
        </p:txBody>
      </p:sp>
      <p:sp>
        <p:nvSpPr>
          <p:cNvPr id="3" name="Content Placeholder 2">
            <a:extLst>
              <a:ext uri="{FF2B5EF4-FFF2-40B4-BE49-F238E27FC236}">
                <a16:creationId xmlns:a16="http://schemas.microsoft.com/office/drawing/2014/main" id="{AB7E2271-F76F-4630-312A-A1C8782BB9C5}"/>
              </a:ext>
            </a:extLst>
          </p:cNvPr>
          <p:cNvSpPr>
            <a:spLocks noGrp="1"/>
          </p:cNvSpPr>
          <p:nvPr>
            <p:ph idx="1"/>
          </p:nvPr>
        </p:nvSpPr>
        <p:spPr>
          <a:xfrm>
            <a:off x="1045028" y="3017522"/>
            <a:ext cx="9941319" cy="3124658"/>
          </a:xfrm>
        </p:spPr>
        <p:txBody>
          <a:bodyPr anchor="ctr">
            <a:normAutofit lnSpcReduction="10000"/>
          </a:bodyPr>
          <a:lstStyle/>
          <a:p>
            <a:pPr marL="0" indent="0">
              <a:buNone/>
            </a:pPr>
            <a:r>
              <a:rPr lang="en-US" sz="2400" dirty="0"/>
              <a:t>I plan to present my installation for a short period on the last day of the module. This limits my audience to peers and staff at UWTSD. This is a good thing. I want to distance my installation from a museum exhibition; as such, I do not want anything “untouchable”; however, many of the objects are fragile and require respectful handling. There will always be a risk of damage, but this is mitigated somewhat by the absence of children. </a:t>
            </a:r>
          </a:p>
          <a:p>
            <a:pPr marL="0" indent="0">
              <a:buNone/>
            </a:pPr>
            <a:r>
              <a:rPr lang="en-US" sz="2400" dirty="0"/>
              <a:t>Having people actively engaged in academia will also benefit the pottery sorting element as they will likely get a higher percentage in the correct period.</a:t>
            </a:r>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0995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DE256-B832-2FAB-B425-00C1FB33D78E}"/>
              </a:ext>
            </a:extLst>
          </p:cNvPr>
          <p:cNvSpPr>
            <a:spLocks noGrp="1"/>
          </p:cNvSpPr>
          <p:nvPr>
            <p:ph type="title"/>
          </p:nvPr>
        </p:nvSpPr>
        <p:spPr>
          <a:xfrm>
            <a:off x="1043631" y="809898"/>
            <a:ext cx="9942716" cy="1554480"/>
          </a:xfrm>
        </p:spPr>
        <p:txBody>
          <a:bodyPr anchor="ctr">
            <a:normAutofit/>
          </a:bodyPr>
          <a:lstStyle/>
          <a:p>
            <a:r>
              <a:rPr lang="en-US" sz="4800" dirty="0"/>
              <a:t>Organizing</a:t>
            </a:r>
            <a:endParaRPr lang="en-GB" sz="4800" dirty="0"/>
          </a:p>
        </p:txBody>
      </p:sp>
      <p:sp>
        <p:nvSpPr>
          <p:cNvPr id="3" name="Content Placeholder 2">
            <a:extLst>
              <a:ext uri="{FF2B5EF4-FFF2-40B4-BE49-F238E27FC236}">
                <a16:creationId xmlns:a16="http://schemas.microsoft.com/office/drawing/2014/main" id="{AB7E2271-F76F-4630-312A-A1C8782BB9C5}"/>
              </a:ext>
            </a:extLst>
          </p:cNvPr>
          <p:cNvSpPr>
            <a:spLocks noGrp="1"/>
          </p:cNvSpPr>
          <p:nvPr>
            <p:ph idx="1"/>
          </p:nvPr>
        </p:nvSpPr>
        <p:spPr>
          <a:xfrm>
            <a:off x="1045028" y="3017522"/>
            <a:ext cx="9941319" cy="3124658"/>
          </a:xfrm>
        </p:spPr>
        <p:txBody>
          <a:bodyPr anchor="ctr">
            <a:normAutofit fontScale="92500" lnSpcReduction="10000"/>
          </a:bodyPr>
          <a:lstStyle/>
          <a:p>
            <a:pPr marL="0" indent="0">
              <a:buNone/>
            </a:pPr>
            <a:r>
              <a:rPr lang="en-US" sz="2400" dirty="0"/>
              <a:t>I need a space I know will be undisturbed for at least two days (Thursday, 15</a:t>
            </a:r>
            <a:r>
              <a:rPr lang="en-US" sz="2400" baseline="30000" dirty="0"/>
              <a:t>th</a:t>
            </a:r>
            <a:r>
              <a:rPr lang="en-US" sz="2400" dirty="0"/>
              <a:t> &amp; Friday, 16</a:t>
            </a:r>
            <a:r>
              <a:rPr lang="en-US" sz="2400" baseline="30000" dirty="0"/>
              <a:t>th</a:t>
            </a:r>
            <a:r>
              <a:rPr lang="en-US" sz="2400" dirty="0"/>
              <a:t> Nov). I have booked room 014 in the Canterbury building for those days. I will need to have most of the set-up finished on Thursday to allow the installation to be active for longer. I will have 2 cameras set up to record; one focused on the book in the middle to show how people interact with it and one that takes in more of the room to see how people engage with the objects.</a:t>
            </a:r>
          </a:p>
          <a:p>
            <a:pPr marL="0" indent="0">
              <a:buNone/>
            </a:pPr>
            <a:endParaRPr lang="en-US" sz="2400" dirty="0"/>
          </a:p>
          <a:p>
            <a:pPr marL="0" indent="0">
              <a:buNone/>
            </a:pPr>
            <a:r>
              <a:rPr lang="en-US" sz="2400" dirty="0"/>
              <a:t>Some objects are quite large and fragile, such as the buffalo skull. I will need to be careful when transporting such items. Conversely, there are also some tiny objects, like the flint flakes. It is essential that these do not get lost. </a:t>
            </a:r>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8759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32CC8-0A2A-1BBA-4955-62E81054C350}"/>
              </a:ext>
            </a:extLst>
          </p:cNvPr>
          <p:cNvSpPr>
            <a:spLocks noGrp="1"/>
          </p:cNvSpPr>
          <p:nvPr>
            <p:ph type="title"/>
          </p:nvPr>
        </p:nvSpPr>
        <p:spPr>
          <a:xfrm>
            <a:off x="1043631" y="809898"/>
            <a:ext cx="9942716" cy="1554480"/>
          </a:xfrm>
        </p:spPr>
        <p:txBody>
          <a:bodyPr anchor="ctr">
            <a:normAutofit/>
          </a:bodyPr>
          <a:lstStyle/>
          <a:p>
            <a:r>
              <a:rPr lang="en-GB" sz="4800" dirty="0"/>
              <a:t>Set Backs</a:t>
            </a:r>
          </a:p>
        </p:txBody>
      </p:sp>
      <p:sp>
        <p:nvSpPr>
          <p:cNvPr id="3" name="Content Placeholder 2">
            <a:extLst>
              <a:ext uri="{FF2B5EF4-FFF2-40B4-BE49-F238E27FC236}">
                <a16:creationId xmlns:a16="http://schemas.microsoft.com/office/drawing/2014/main" id="{D12F846D-5AA3-9C0E-D291-F9F260B0E9BD}"/>
              </a:ext>
            </a:extLst>
          </p:cNvPr>
          <p:cNvSpPr>
            <a:spLocks noGrp="1"/>
          </p:cNvSpPr>
          <p:nvPr>
            <p:ph idx="1"/>
          </p:nvPr>
        </p:nvSpPr>
        <p:spPr>
          <a:xfrm>
            <a:off x="1045028" y="3017522"/>
            <a:ext cx="9941319" cy="3124658"/>
          </a:xfrm>
        </p:spPr>
        <p:txBody>
          <a:bodyPr anchor="ctr">
            <a:normAutofit fontScale="85000" lnSpcReduction="20000"/>
          </a:bodyPr>
          <a:lstStyle/>
          <a:p>
            <a:pPr marL="0" indent="0">
              <a:buNone/>
            </a:pPr>
            <a:r>
              <a:rPr lang="en-US" sz="2400" dirty="0"/>
              <a:t>The snow came. This meant I could not get to the university to create the installation. </a:t>
            </a:r>
          </a:p>
          <a:p>
            <a:pPr marL="0" indent="0">
              <a:buNone/>
            </a:pPr>
            <a:r>
              <a:rPr lang="en-US" sz="2400" dirty="0"/>
              <a:t>Another plan I had was to create a virtual exhibition. During the Covid-19 lockdown, people became accustomed to Teams and Zoom. Instead of taking the objects to the university, I could leave the objects where they are and broadcast a “deep map tour”. It would require some changes; for example, I would need a digital scrapbook everyone could browse at their leisure and a short introduction to the house before asking people what threads they would like to follow. All the objects would be connected to the computer via handspun wool. This will also make it easier to share audio/visual aspects.</a:t>
            </a:r>
          </a:p>
          <a:p>
            <a:pPr marL="0" indent="0">
              <a:buNone/>
            </a:pPr>
            <a:endParaRPr lang="en-US" sz="2400" dirty="0"/>
          </a:p>
          <a:p>
            <a:pPr marL="0" indent="0">
              <a:buNone/>
            </a:pPr>
            <a:r>
              <a:rPr lang="en-US" sz="2400" dirty="0"/>
              <a:t>Unfortunately, my house is shared, and I must respect everyone’s wishes. We are currently renovating the house, and as such, it is not presentable. Perhaps in the future, this will be possible. </a:t>
            </a:r>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68956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32CC8-0A2A-1BBA-4955-62E81054C350}"/>
              </a:ext>
            </a:extLst>
          </p:cNvPr>
          <p:cNvSpPr>
            <a:spLocks noGrp="1"/>
          </p:cNvSpPr>
          <p:nvPr>
            <p:ph type="title"/>
          </p:nvPr>
        </p:nvSpPr>
        <p:spPr>
          <a:xfrm>
            <a:off x="1043631" y="809898"/>
            <a:ext cx="9942716" cy="1554480"/>
          </a:xfrm>
        </p:spPr>
        <p:txBody>
          <a:bodyPr anchor="ctr">
            <a:normAutofit/>
          </a:bodyPr>
          <a:lstStyle/>
          <a:p>
            <a:r>
              <a:rPr lang="en-GB" sz="4800" dirty="0"/>
              <a:t>Plans not Achieved</a:t>
            </a:r>
          </a:p>
        </p:txBody>
      </p:sp>
      <p:sp>
        <p:nvSpPr>
          <p:cNvPr id="3" name="Content Placeholder 2">
            <a:extLst>
              <a:ext uri="{FF2B5EF4-FFF2-40B4-BE49-F238E27FC236}">
                <a16:creationId xmlns:a16="http://schemas.microsoft.com/office/drawing/2014/main" id="{D12F846D-5AA3-9C0E-D291-F9F260B0E9BD}"/>
              </a:ext>
            </a:extLst>
          </p:cNvPr>
          <p:cNvSpPr>
            <a:spLocks noGrp="1"/>
          </p:cNvSpPr>
          <p:nvPr>
            <p:ph idx="1"/>
          </p:nvPr>
        </p:nvSpPr>
        <p:spPr>
          <a:xfrm>
            <a:off x="1045028" y="3017522"/>
            <a:ext cx="9941319" cy="3124658"/>
          </a:xfrm>
        </p:spPr>
        <p:txBody>
          <a:bodyPr anchor="ctr">
            <a:normAutofit fontScale="92500" lnSpcReduction="20000"/>
          </a:bodyPr>
          <a:lstStyle/>
          <a:p>
            <a:pPr marL="0" indent="0">
              <a:buNone/>
            </a:pPr>
            <a:r>
              <a:rPr lang="en-US" sz="2400" dirty="0"/>
              <a:t>My initial plan was to record a convocation between myself and my </a:t>
            </a:r>
            <a:r>
              <a:rPr lang="en-US" sz="2400" dirty="0" err="1"/>
              <a:t>neighbour</a:t>
            </a:r>
            <a:r>
              <a:rPr lang="en-US" sz="2400" dirty="0"/>
              <a:t> (a geologist) about the formation of the land; however, this never came to pass. I was unable to meet with him in time. I could complete this part of the deep map if I had more time.</a:t>
            </a:r>
          </a:p>
          <a:p>
            <a:pPr marL="0" indent="0">
              <a:buNone/>
            </a:pPr>
            <a:r>
              <a:rPr lang="en-US" sz="2400" dirty="0"/>
              <a:t>I wanted to have many different media types in my deep map, such as a latex cast of the trace fossils we have found. However, the first experiment failed, and I needed more time to try again for this assignment. </a:t>
            </a:r>
          </a:p>
          <a:p>
            <a:pPr marL="0" indent="0">
              <a:buNone/>
            </a:pPr>
            <a:r>
              <a:rPr lang="en-US" sz="2400" dirty="0"/>
              <a:t>When I first thought of the online exhibition, I was planning to make the final product a CD. The CD would include the recording of the show, the digital “scrapbook”, and a digital workbook and be presented in a knitted sleeve created from the yarn used in the installation.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99022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32CC8-0A2A-1BBA-4955-62E81054C350}"/>
              </a:ext>
            </a:extLst>
          </p:cNvPr>
          <p:cNvSpPr>
            <a:spLocks noGrp="1"/>
          </p:cNvSpPr>
          <p:nvPr>
            <p:ph type="title"/>
          </p:nvPr>
        </p:nvSpPr>
        <p:spPr>
          <a:xfrm>
            <a:off x="1043631" y="809898"/>
            <a:ext cx="9942716" cy="1554480"/>
          </a:xfrm>
        </p:spPr>
        <p:txBody>
          <a:bodyPr anchor="ctr">
            <a:normAutofit/>
          </a:bodyPr>
          <a:lstStyle/>
          <a:p>
            <a:r>
              <a:rPr lang="en-GB" sz="4800" dirty="0"/>
              <a:t>A Final Product</a:t>
            </a:r>
          </a:p>
        </p:txBody>
      </p:sp>
      <p:sp>
        <p:nvSpPr>
          <p:cNvPr id="3" name="Content Placeholder 2">
            <a:extLst>
              <a:ext uri="{FF2B5EF4-FFF2-40B4-BE49-F238E27FC236}">
                <a16:creationId xmlns:a16="http://schemas.microsoft.com/office/drawing/2014/main" id="{D12F846D-5AA3-9C0E-D291-F9F260B0E9BD}"/>
              </a:ext>
            </a:extLst>
          </p:cNvPr>
          <p:cNvSpPr>
            <a:spLocks noGrp="1"/>
          </p:cNvSpPr>
          <p:nvPr>
            <p:ph idx="1"/>
          </p:nvPr>
        </p:nvSpPr>
        <p:spPr>
          <a:xfrm>
            <a:off x="4242013" y="2988604"/>
            <a:ext cx="3703617" cy="3124658"/>
          </a:xfrm>
        </p:spPr>
        <p:txBody>
          <a:bodyPr anchor="ctr">
            <a:normAutofit fontScale="85000" lnSpcReduction="20000"/>
          </a:bodyPr>
          <a:lstStyle/>
          <a:p>
            <a:pPr marL="0" indent="0">
              <a:buNone/>
            </a:pPr>
            <a:r>
              <a:rPr lang="en-GB" sz="2400" dirty="0"/>
              <a:t>In the end, I created the central “scrapbook” and attached photos and scans of the objects I planned to use in the installation. There are blank. In order to reflect how I intended it to be presented, I have attached the images to the scrapbook with pieces of </a:t>
            </a:r>
            <a:r>
              <a:rPr lang="en-GB" sz="2400" dirty="0" err="1"/>
              <a:t>handspun</a:t>
            </a:r>
            <a:r>
              <a:rPr lang="en-GB" sz="2400" dirty="0"/>
              <a:t> yarn. The final “scrapbook” has empty pages for people to write on. I hope to fulfil my ambition of creating my deep map installation in the future.</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ext&#10;&#10;Description automatically generated">
            <a:extLst>
              <a:ext uri="{FF2B5EF4-FFF2-40B4-BE49-F238E27FC236}">
                <a16:creationId xmlns:a16="http://schemas.microsoft.com/office/drawing/2014/main" id="{8E3507B0-E123-3699-CC8F-BE328814106B}"/>
              </a:ext>
            </a:extLst>
          </p:cNvPr>
          <p:cNvPicPr>
            <a:picLocks noChangeAspect="1"/>
          </p:cNvPicPr>
          <p:nvPr/>
        </p:nvPicPr>
        <p:blipFill rotWithShape="1">
          <a:blip r:embed="rId2">
            <a:extLst>
              <a:ext uri="{28A0092B-C50C-407E-A947-70E740481C1C}">
                <a14:useLocalDpi xmlns:a14="http://schemas.microsoft.com/office/drawing/2010/main" val="0"/>
              </a:ext>
            </a:extLst>
          </a:blip>
          <a:srcRect t="19242" b="27121"/>
          <a:stretch/>
        </p:blipFill>
        <p:spPr>
          <a:xfrm>
            <a:off x="838200" y="2657500"/>
            <a:ext cx="3084091" cy="3678382"/>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A0D2D14F-0CDF-9F0A-9AAB-282F40651955}"/>
              </a:ext>
            </a:extLst>
          </p:cNvPr>
          <p:cNvPicPr>
            <a:picLocks noChangeAspect="1"/>
          </p:cNvPicPr>
          <p:nvPr/>
        </p:nvPicPr>
        <p:blipFill rotWithShape="1">
          <a:blip r:embed="rId3">
            <a:extLst>
              <a:ext uri="{28A0092B-C50C-407E-A947-70E740481C1C}">
                <a14:useLocalDpi xmlns:a14="http://schemas.microsoft.com/office/drawing/2010/main" val="0"/>
              </a:ext>
            </a:extLst>
          </a:blip>
          <a:srcRect t="10172" b="23918"/>
          <a:stretch/>
        </p:blipFill>
        <p:spPr>
          <a:xfrm rot="16200000">
            <a:off x="8521486" y="2738277"/>
            <a:ext cx="2473599" cy="3625311"/>
          </a:xfrm>
          <a:prstGeom prst="rect">
            <a:avLst/>
          </a:prstGeom>
        </p:spPr>
      </p:pic>
    </p:spTree>
    <p:extLst>
      <p:ext uri="{BB962C8B-B14F-4D97-AF65-F5344CB8AC3E}">
        <p14:creationId xmlns:p14="http://schemas.microsoft.com/office/powerpoint/2010/main" val="4176654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9F11CF-0331-0158-DEAD-A3B07355CC19}"/>
              </a:ext>
            </a:extLst>
          </p:cNvPr>
          <p:cNvSpPr>
            <a:spLocks noGrp="1"/>
          </p:cNvSpPr>
          <p:nvPr>
            <p:ph type="title"/>
          </p:nvPr>
        </p:nvSpPr>
        <p:spPr>
          <a:xfrm>
            <a:off x="1153618" y="1239927"/>
            <a:ext cx="4008586" cy="4680583"/>
          </a:xfrm>
        </p:spPr>
        <p:txBody>
          <a:bodyPr anchor="ctr">
            <a:normAutofit/>
          </a:bodyPr>
          <a:lstStyle/>
          <a:p>
            <a:r>
              <a:rPr lang="en-GB" sz="5200" dirty="0"/>
              <a:t>Possibilities </a:t>
            </a:r>
          </a:p>
        </p:txBody>
      </p:sp>
      <p:sp>
        <p:nvSpPr>
          <p:cNvPr id="3" name="Content Placeholder 2">
            <a:extLst>
              <a:ext uri="{FF2B5EF4-FFF2-40B4-BE49-F238E27FC236}">
                <a16:creationId xmlns:a16="http://schemas.microsoft.com/office/drawing/2014/main" id="{94D65FA5-7AC1-8A55-EB79-784122121451}"/>
              </a:ext>
            </a:extLst>
          </p:cNvPr>
          <p:cNvSpPr>
            <a:spLocks noGrp="1"/>
          </p:cNvSpPr>
          <p:nvPr>
            <p:ph idx="1"/>
          </p:nvPr>
        </p:nvSpPr>
        <p:spPr>
          <a:xfrm>
            <a:off x="6291923" y="1239927"/>
            <a:ext cx="4971824" cy="4680583"/>
          </a:xfrm>
        </p:spPr>
        <p:txBody>
          <a:bodyPr anchor="ctr">
            <a:normAutofit lnSpcReduction="10000"/>
          </a:bodyPr>
          <a:lstStyle/>
          <a:p>
            <a:pPr marL="0" indent="0">
              <a:buNone/>
            </a:pPr>
            <a:r>
              <a:rPr lang="en-GB" sz="2000" dirty="0"/>
              <a:t>This project has enabled me to explore </a:t>
            </a:r>
            <a:r>
              <a:rPr lang="en-US" sz="2000" dirty="0"/>
              <a:t>how to present my deep map, even if it is</a:t>
            </a:r>
            <a:r>
              <a:rPr lang="en-GB" sz="2000" dirty="0"/>
              <a:t> not possible in the time frame of the module. These are some of the “impossible right now” ideas:</a:t>
            </a:r>
          </a:p>
          <a:p>
            <a:r>
              <a:rPr lang="en-GB" sz="2000" dirty="0"/>
              <a:t>A completely virtual experience where objects have been 3D scanned.</a:t>
            </a:r>
          </a:p>
          <a:p>
            <a:r>
              <a:rPr lang="en-GB" sz="2000" dirty="0"/>
              <a:t>A partially exploded, to-scale model of the house objects and information attached to the model.</a:t>
            </a:r>
          </a:p>
          <a:p>
            <a:r>
              <a:rPr lang="en-GB" sz="2000" dirty="0"/>
              <a:t>A Teams/Zoom-based exhibition where the curator (me) acts as the cursor for people to explore the space.</a:t>
            </a:r>
          </a:p>
          <a:p>
            <a:r>
              <a:rPr lang="en-GB" sz="2000" dirty="0"/>
              <a:t>An open-source, online database with all the information we have gathered that others can add to. </a:t>
            </a:r>
          </a:p>
        </p:txBody>
      </p:sp>
    </p:spTree>
    <p:extLst>
      <p:ext uri="{BB962C8B-B14F-4D97-AF65-F5344CB8AC3E}">
        <p14:creationId xmlns:p14="http://schemas.microsoft.com/office/powerpoint/2010/main" val="19568422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9F11CF-0331-0158-DEAD-A3B07355CC19}"/>
              </a:ext>
            </a:extLst>
          </p:cNvPr>
          <p:cNvSpPr>
            <a:spLocks noGrp="1"/>
          </p:cNvSpPr>
          <p:nvPr>
            <p:ph type="title"/>
          </p:nvPr>
        </p:nvSpPr>
        <p:spPr>
          <a:xfrm>
            <a:off x="1153618" y="1239927"/>
            <a:ext cx="4008586" cy="4680583"/>
          </a:xfrm>
        </p:spPr>
        <p:txBody>
          <a:bodyPr anchor="ctr">
            <a:normAutofit/>
          </a:bodyPr>
          <a:lstStyle/>
          <a:p>
            <a:r>
              <a:rPr lang="en-GB" sz="5200" dirty="0"/>
              <a:t>Conclusion </a:t>
            </a:r>
          </a:p>
        </p:txBody>
      </p:sp>
      <p:sp>
        <p:nvSpPr>
          <p:cNvPr id="3" name="Content Placeholder 2">
            <a:extLst>
              <a:ext uri="{FF2B5EF4-FFF2-40B4-BE49-F238E27FC236}">
                <a16:creationId xmlns:a16="http://schemas.microsoft.com/office/drawing/2014/main" id="{94D65FA5-7AC1-8A55-EB79-784122121451}"/>
              </a:ext>
            </a:extLst>
          </p:cNvPr>
          <p:cNvSpPr>
            <a:spLocks noGrp="1"/>
          </p:cNvSpPr>
          <p:nvPr>
            <p:ph idx="1"/>
          </p:nvPr>
        </p:nvSpPr>
        <p:spPr>
          <a:xfrm>
            <a:off x="4301836" y="1239927"/>
            <a:ext cx="6961911" cy="4680583"/>
          </a:xfrm>
        </p:spPr>
        <p:txBody>
          <a:bodyPr anchor="ctr">
            <a:normAutofit fontScale="85000" lnSpcReduction="20000"/>
          </a:bodyPr>
          <a:lstStyle/>
          <a:p>
            <a:pPr marL="0" indent="0">
              <a:buNone/>
            </a:pPr>
            <a:r>
              <a:rPr lang="en-GB" sz="2000" dirty="0"/>
              <a:t>	Deep maps serve an important role in breaking down the boundaries between archaeology, art and performance. By presenting narratives in a multi-media format, a deep map enables the audience to engage with a specific site in an exciting and interactive way. However, the chaotic nature of this process lends itself more to art than academia. While a deep map is beautiful, the creative process can detract from the presented information. There is less control over what the audience takes away from the experience. </a:t>
            </a:r>
          </a:p>
          <a:p>
            <a:pPr marL="0" indent="0">
              <a:buNone/>
            </a:pPr>
            <a:r>
              <a:rPr lang="en-GB" sz="2000" dirty="0"/>
              <a:t>	It is tough to make a deep map without making it personal. Going into this project, I was full of enthusiasm and confidence, but I quickly found all the information overwhelming. It became easier to sort through the various objects, stories and documents based on what I knew and was interested in. This has caused the deep map to have some very detailed areas and some very empty ones. </a:t>
            </a:r>
          </a:p>
          <a:p>
            <a:pPr marL="0" indent="0">
              <a:buNone/>
            </a:pPr>
            <a:r>
              <a:rPr lang="en-GB" sz="2000" dirty="0"/>
              <a:t>	McLucas’s point that deep maps should be slow is correct, even in creating one. I thought I had surmounted this by taking on a project I had been researching for years; however, bringing it all together in such a short space of time proved to be a challenge. The deep map I have created is true to the nature of deep maps, as it is fragmentary and unfinished, but it is far from what I envisaged when I started.</a:t>
            </a:r>
          </a:p>
          <a:p>
            <a:pPr marL="0" indent="0">
              <a:buNone/>
            </a:pPr>
            <a:r>
              <a:rPr lang="en-GB" sz="2000" dirty="0"/>
              <a:t>	</a:t>
            </a:r>
          </a:p>
        </p:txBody>
      </p:sp>
    </p:spTree>
    <p:extLst>
      <p:ext uri="{BB962C8B-B14F-4D97-AF65-F5344CB8AC3E}">
        <p14:creationId xmlns:p14="http://schemas.microsoft.com/office/powerpoint/2010/main" val="35604767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6BB3C-AB89-99C5-CB45-9FD9A3D434C6}"/>
              </a:ext>
            </a:extLst>
          </p:cNvPr>
          <p:cNvSpPr>
            <a:spLocks noGrp="1"/>
          </p:cNvSpPr>
          <p:nvPr>
            <p:ph type="title"/>
          </p:nvPr>
        </p:nvSpPr>
        <p:spPr>
          <a:xfrm>
            <a:off x="838200" y="365125"/>
            <a:ext cx="10515600" cy="831663"/>
          </a:xfrm>
        </p:spPr>
        <p:txBody>
          <a:bodyPr/>
          <a:lstStyle/>
          <a:p>
            <a:r>
              <a:rPr lang="en-GB" dirty="0"/>
              <a:t>Bibliography</a:t>
            </a:r>
          </a:p>
        </p:txBody>
      </p:sp>
      <p:sp>
        <p:nvSpPr>
          <p:cNvPr id="3" name="Content Placeholder 2">
            <a:extLst>
              <a:ext uri="{FF2B5EF4-FFF2-40B4-BE49-F238E27FC236}">
                <a16:creationId xmlns:a16="http://schemas.microsoft.com/office/drawing/2014/main" id="{EB8D19E2-E3F4-5735-02B2-17C6B5A967C6}"/>
              </a:ext>
            </a:extLst>
          </p:cNvPr>
          <p:cNvSpPr>
            <a:spLocks noGrp="1"/>
          </p:cNvSpPr>
          <p:nvPr>
            <p:ph idx="1"/>
          </p:nvPr>
        </p:nvSpPr>
        <p:spPr>
          <a:xfrm>
            <a:off x="149629" y="1196788"/>
            <a:ext cx="12042371" cy="5536521"/>
          </a:xfrm>
        </p:spPr>
        <p:txBody>
          <a:bodyPr>
            <a:normAutofit fontScale="77500" lnSpcReduction="20000"/>
          </a:bodyPr>
          <a:lstStyle/>
          <a:p>
            <a:pPr marL="714375" indent="-714375">
              <a:buNone/>
            </a:pPr>
            <a:r>
              <a:rPr lang="en-US" dirty="0">
                <a:effectLst/>
              </a:rPr>
              <a:t>Brown, P. (no date) </a:t>
            </a:r>
            <a:r>
              <a:rPr lang="en-US" i="1" dirty="0">
                <a:effectLst/>
              </a:rPr>
              <a:t>Home</a:t>
            </a:r>
            <a:r>
              <a:rPr lang="en-US" dirty="0">
                <a:effectLst/>
              </a:rPr>
              <a:t>, </a:t>
            </a:r>
            <a:r>
              <a:rPr lang="en-US" i="1" dirty="0">
                <a:effectLst/>
              </a:rPr>
              <a:t>Charles William "Carlos" Thurlow Craig - A Source Of My Bushcraft Inspiration</a:t>
            </a:r>
            <a:r>
              <a:rPr lang="en-US" dirty="0">
                <a:effectLst/>
              </a:rPr>
              <a:t>. Available at: https://www.badgerbushcraft.com/blog/friends/73-charles-william-carlos-thurlow-craig-a-source-of-my-bushcraft-inspiration [Accessed on: December 23, 2022]. </a:t>
            </a:r>
            <a:endParaRPr lang="en-US" b="0" dirty="0">
              <a:effectLst/>
              <a:latin typeface="-apple-system"/>
            </a:endParaRPr>
          </a:p>
          <a:p>
            <a:pPr marL="714375" indent="-714375">
              <a:buNone/>
            </a:pPr>
            <a:r>
              <a:rPr lang="en-US" b="0" dirty="0">
                <a:effectLst/>
                <a:latin typeface="-apple-system"/>
              </a:rPr>
              <a:t>Deep mapping </a:t>
            </a:r>
            <a:r>
              <a:rPr lang="en-US" b="0" i="0" dirty="0">
                <a:effectLst/>
                <a:latin typeface="-apple-system"/>
              </a:rPr>
              <a:t>(no date) </a:t>
            </a:r>
            <a:r>
              <a:rPr lang="en-US" b="0" i="1" dirty="0">
                <a:effectLst/>
                <a:latin typeface="-apple-system"/>
              </a:rPr>
              <a:t>Clifford McLucas - Deep Mapping</a:t>
            </a:r>
            <a:r>
              <a:rPr lang="en-US" b="0" i="0" dirty="0">
                <a:effectLst/>
                <a:latin typeface="-apple-system"/>
              </a:rPr>
              <a:t>. Available at: </a:t>
            </a:r>
            <a:r>
              <a:rPr lang="en-US" b="0" i="0" u="none" strike="noStrike" dirty="0">
                <a:effectLst/>
                <a:latin typeface="-apple-system"/>
              </a:rPr>
              <a:t>https://web.archive.org/web/20180824104128/http://cliffordmclucas.info/deep-mapping.html</a:t>
            </a:r>
            <a:r>
              <a:rPr lang="en-US" b="0" i="0" dirty="0">
                <a:effectLst/>
                <a:latin typeface="-apple-system"/>
              </a:rPr>
              <a:t> [Accessed on: December 22, 2022].</a:t>
            </a:r>
          </a:p>
          <a:p>
            <a:pPr marL="714375" indent="-714375">
              <a:buNone/>
            </a:pPr>
            <a:r>
              <a:rPr lang="en-US" dirty="0">
                <a:effectLst/>
              </a:rPr>
              <a:t>Hughes, L. (no date) </a:t>
            </a:r>
            <a:r>
              <a:rPr lang="en-US" i="1" dirty="0">
                <a:effectLst/>
              </a:rPr>
              <a:t>Dashing Don Carlos</a:t>
            </a:r>
            <a:r>
              <a:rPr lang="en-US" dirty="0">
                <a:effectLst/>
              </a:rPr>
              <a:t>. Available at: http://www.thelongridersguild.com/thurlow-craig.htm [Accessed on: December 23, 2022]. </a:t>
            </a:r>
            <a:endParaRPr lang="en-US" dirty="0"/>
          </a:p>
          <a:p>
            <a:pPr marL="0" indent="0">
              <a:buNone/>
            </a:pPr>
            <a:r>
              <a:rPr lang="en-US" dirty="0"/>
              <a:t>Pearson, M. and Shanks, M. (2001) </a:t>
            </a:r>
            <a:r>
              <a:rPr lang="en-US" i="1" dirty="0"/>
              <a:t>Theatre/Archaeology. </a:t>
            </a:r>
            <a:r>
              <a:rPr lang="en-US" dirty="0"/>
              <a:t> London: Routledge.</a:t>
            </a:r>
          </a:p>
          <a:p>
            <a:pPr marL="0" indent="0">
              <a:buNone/>
            </a:pPr>
            <a:r>
              <a:rPr lang="en-US" dirty="0">
                <a:effectLst/>
              </a:rPr>
              <a:t>Pearson, M. (2010) </a:t>
            </a:r>
            <a:r>
              <a:rPr lang="en-US" i="1" dirty="0">
                <a:effectLst/>
              </a:rPr>
              <a:t>In Comes I. </a:t>
            </a:r>
            <a:r>
              <a:rPr lang="en-US" dirty="0">
                <a:effectLst/>
              </a:rPr>
              <a:t>Exeter: University of Exeter Press. </a:t>
            </a:r>
          </a:p>
          <a:p>
            <a:pPr marL="712788" indent="-712788">
              <a:buNone/>
            </a:pPr>
            <a:r>
              <a:rPr lang="en-US" dirty="0">
                <a:effectLst/>
              </a:rPr>
              <a:t>Shanks, M. (no date) </a:t>
            </a:r>
            <a:r>
              <a:rPr lang="en-US" i="1" dirty="0">
                <a:effectLst/>
              </a:rPr>
              <a:t>Deep-mapping</a:t>
            </a:r>
            <a:r>
              <a:rPr lang="en-US" dirty="0">
                <a:effectLst/>
              </a:rPr>
              <a:t>. Available at: http://web.stanford.edu/~mshanks/MichaelShanks/51.html [Accessed on: 05/12/2022]. </a:t>
            </a:r>
          </a:p>
          <a:p>
            <a:pPr marL="712788" indent="-712788">
              <a:buNone/>
            </a:pPr>
            <a:r>
              <a:rPr lang="en-US" dirty="0">
                <a:effectLst/>
              </a:rPr>
              <a:t>Site record (no date) </a:t>
            </a:r>
            <a:r>
              <a:rPr lang="en-US" i="1" dirty="0" err="1">
                <a:effectLst/>
              </a:rPr>
              <a:t>Coflein</a:t>
            </a:r>
            <a:r>
              <a:rPr lang="en-US" dirty="0">
                <a:effectLst/>
              </a:rPr>
              <a:t>. Available at: https://coflein.gov.uk/en/site/92307 [Accessed on: December 23, 2022]. </a:t>
            </a:r>
          </a:p>
          <a:p>
            <a:pPr marL="712788" indent="-712788">
              <a:buNone/>
            </a:pPr>
            <a:r>
              <a:rPr lang="en-US" dirty="0" err="1"/>
              <a:t>Springett</a:t>
            </a:r>
            <a:r>
              <a:rPr lang="en-US" dirty="0"/>
              <a:t>, S. (2015) Going Deeper or Flatter: Connecting Deep Mapping, Flat Ontologies and the Democratizing of Knowledge. In </a:t>
            </a:r>
            <a:r>
              <a:rPr lang="en-US" i="1" dirty="0"/>
              <a:t>humanities; Vol 4. </a:t>
            </a:r>
            <a:r>
              <a:rPr lang="en-US" dirty="0"/>
              <a:t>Pp 623-636.</a:t>
            </a:r>
          </a:p>
          <a:p>
            <a:pPr marL="712788" indent="-712788">
              <a:buNone/>
            </a:pPr>
            <a:r>
              <a:rPr lang="en-US" dirty="0">
                <a:effectLst/>
              </a:rPr>
              <a:t>Whitewash (2022) </a:t>
            </a:r>
            <a:r>
              <a:rPr lang="en-US" i="1" dirty="0">
                <a:effectLst/>
              </a:rPr>
              <a:t>Early Tourists in Wales</a:t>
            </a:r>
            <a:r>
              <a:rPr lang="en-US" dirty="0">
                <a:effectLst/>
              </a:rPr>
              <a:t>. Available at: https://sublimewales.wordpress.com/material-culture/whitewash/ </a:t>
            </a:r>
            <a:r>
              <a:rPr lang="en-US" dirty="0"/>
              <a:t>[</a:t>
            </a:r>
            <a:r>
              <a:rPr lang="en-US" dirty="0">
                <a:effectLst/>
              </a:rPr>
              <a:t>Accessed on: December 23, 2022]. </a:t>
            </a:r>
            <a:endParaRPr lang="en-US" dirty="0"/>
          </a:p>
        </p:txBody>
      </p:sp>
    </p:spTree>
    <p:extLst>
      <p:ext uri="{BB962C8B-B14F-4D97-AF65-F5344CB8AC3E}">
        <p14:creationId xmlns:p14="http://schemas.microsoft.com/office/powerpoint/2010/main" val="1202858407"/>
      </p:ext>
    </p:extLst>
  </p:cSld>
  <p:clrMapOvr>
    <a:masterClrMapping/>
  </p:clrMapOvr>
</p:sld>
</file>

<file path=ppt/theme/theme1.xml><?xml version="1.0" encoding="utf-8"?>
<a:theme xmlns:a="http://schemas.openxmlformats.org/drawingml/2006/main" name="Office Them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4189</TotalTime>
  <Words>3177</Words>
  <Application>Microsoft Office PowerPoint</Application>
  <PresentationFormat>Widescreen</PresentationFormat>
  <Paragraphs>113</Paragraphs>
  <Slides>19</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-apple-system</vt:lpstr>
      <vt:lpstr>Arial</vt:lpstr>
      <vt:lpstr>Calibri</vt:lpstr>
      <vt:lpstr>Calibri Light</vt:lpstr>
      <vt:lpstr>Office Theme</vt:lpstr>
      <vt:lpstr>Debby’s  Deep Map of  Pantffynnon Las</vt:lpstr>
      <vt:lpstr>Choosing a Deep Map</vt:lpstr>
      <vt:lpstr>What is a deep map?</vt:lpstr>
      <vt:lpstr>MY deep map</vt:lpstr>
      <vt:lpstr>Let in creativity</vt:lpstr>
      <vt:lpstr>Referencing</vt:lpstr>
      <vt:lpstr>The Presentation</vt:lpstr>
      <vt:lpstr>PowerPoint Presentation</vt:lpstr>
      <vt:lpstr>Presenting with objects</vt:lpstr>
      <vt:lpstr>The Installation…</vt:lpstr>
      <vt:lpstr>List of Objects</vt:lpstr>
      <vt:lpstr>Audience </vt:lpstr>
      <vt:lpstr>Organizing</vt:lpstr>
      <vt:lpstr>Set Backs</vt:lpstr>
      <vt:lpstr>Plans not Achieved</vt:lpstr>
      <vt:lpstr>A Final Product</vt:lpstr>
      <vt:lpstr>Possibilities </vt:lpstr>
      <vt:lpstr>Conclusion </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Debby’s  Deep Map of  Pantffynnon Las</dc:title>
  <dc:creator>Deborah Mercer (1902778)</dc:creator>
  <cp:lastModifiedBy>Deborah Mercer</cp:lastModifiedBy>
  <cp:revision>29</cp:revision>
  <dcterms:created xsi:type="dcterms:W3CDTF">2022-12-20T10:34:12Z</dcterms:created>
  <dcterms:modified xsi:type="dcterms:W3CDTF">2022-12-23T15:08:03Z</dcterms:modified>
</cp:coreProperties>
</file>