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339" r:id="rId2"/>
    <p:sldId id="313" r:id="rId3"/>
    <p:sldId id="314" r:id="rId4"/>
    <p:sldId id="315" r:id="rId5"/>
    <p:sldId id="316" r:id="rId6"/>
    <p:sldId id="317" r:id="rId7"/>
    <p:sldId id="318" r:id="rId8"/>
    <p:sldId id="319" r:id="rId9"/>
    <p:sldId id="320" r:id="rId10"/>
    <p:sldId id="340" r:id="rId11"/>
    <p:sldId id="321" r:id="rId12"/>
    <p:sldId id="341" r:id="rId13"/>
    <p:sldId id="324" r:id="rId14"/>
    <p:sldId id="322" r:id="rId15"/>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aven widin" initials="s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8B1AB-2C76-4C01-A7C1-C572786B03FC}" v="29" dt="2023-02-25T16:52:16.9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58" autoAdjust="0"/>
    <p:restoredTop sz="93372" autoAdjust="0"/>
  </p:normalViewPr>
  <p:slideViewPr>
    <p:cSldViewPr>
      <p:cViewPr varScale="1">
        <p:scale>
          <a:sx n="113" d="100"/>
          <a:sy n="113" d="100"/>
        </p:scale>
        <p:origin x="504" y="18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vana Rozic" userId="3146e45c-111e-47f4-abdb-d162ebf290e2" providerId="ADAL" clId="{AAB8B1AB-2C76-4C01-A7C1-C572786B03FC}"/>
    <pc:docChg chg="undo redo custSel addSld modSld sldOrd">
      <pc:chgData name="Ivana Rozic" userId="3146e45c-111e-47f4-abdb-d162ebf290e2" providerId="ADAL" clId="{AAB8B1AB-2C76-4C01-A7C1-C572786B03FC}" dt="2023-02-25T18:36:41.359" v="1773" actId="20577"/>
      <pc:docMkLst>
        <pc:docMk/>
      </pc:docMkLst>
      <pc:sldChg chg="modSp mod">
        <pc:chgData name="Ivana Rozic" userId="3146e45c-111e-47f4-abdb-d162ebf290e2" providerId="ADAL" clId="{AAB8B1AB-2C76-4C01-A7C1-C572786B03FC}" dt="2023-02-25T14:59:01.944" v="1" actId="113"/>
        <pc:sldMkLst>
          <pc:docMk/>
          <pc:sldMk cId="2802757062" sldId="313"/>
        </pc:sldMkLst>
        <pc:spChg chg="mod">
          <ac:chgData name="Ivana Rozic" userId="3146e45c-111e-47f4-abdb-d162ebf290e2" providerId="ADAL" clId="{AAB8B1AB-2C76-4C01-A7C1-C572786B03FC}" dt="2023-02-25T14:59:01.944" v="1" actId="113"/>
          <ac:spMkLst>
            <pc:docMk/>
            <pc:sldMk cId="2802757062" sldId="313"/>
            <ac:spMk id="33795" creationId="{00000000-0000-0000-0000-000000000000}"/>
          </ac:spMkLst>
        </pc:spChg>
      </pc:sldChg>
      <pc:sldChg chg="modSp mod">
        <pc:chgData name="Ivana Rozic" userId="3146e45c-111e-47f4-abdb-d162ebf290e2" providerId="ADAL" clId="{AAB8B1AB-2C76-4C01-A7C1-C572786B03FC}" dt="2023-02-25T18:24:10.401" v="1742" actId="20577"/>
        <pc:sldMkLst>
          <pc:docMk/>
          <pc:sldMk cId="3067461868" sldId="314"/>
        </pc:sldMkLst>
        <pc:spChg chg="mod">
          <ac:chgData name="Ivana Rozic" userId="3146e45c-111e-47f4-abdb-d162ebf290e2" providerId="ADAL" clId="{AAB8B1AB-2C76-4C01-A7C1-C572786B03FC}" dt="2023-02-25T18:24:10.401" v="1742" actId="20577"/>
          <ac:spMkLst>
            <pc:docMk/>
            <pc:sldMk cId="3067461868" sldId="314"/>
            <ac:spMk id="34819" creationId="{00000000-0000-0000-0000-000000000000}"/>
          </ac:spMkLst>
        </pc:spChg>
      </pc:sldChg>
      <pc:sldChg chg="modSp mod">
        <pc:chgData name="Ivana Rozic" userId="3146e45c-111e-47f4-abdb-d162ebf290e2" providerId="ADAL" clId="{AAB8B1AB-2C76-4C01-A7C1-C572786B03FC}" dt="2023-02-25T18:36:41.359" v="1773" actId="20577"/>
        <pc:sldMkLst>
          <pc:docMk/>
          <pc:sldMk cId="885507391" sldId="316"/>
        </pc:sldMkLst>
        <pc:spChg chg="mod">
          <ac:chgData name="Ivana Rozic" userId="3146e45c-111e-47f4-abdb-d162ebf290e2" providerId="ADAL" clId="{AAB8B1AB-2C76-4C01-A7C1-C572786B03FC}" dt="2023-02-25T18:36:41.359" v="1773" actId="20577"/>
          <ac:spMkLst>
            <pc:docMk/>
            <pc:sldMk cId="885507391" sldId="316"/>
            <ac:spMk id="16392" creationId="{00000000-0000-0000-0000-000000000000}"/>
          </ac:spMkLst>
        </pc:spChg>
      </pc:sldChg>
      <pc:sldChg chg="modSp mod">
        <pc:chgData name="Ivana Rozic" userId="3146e45c-111e-47f4-abdb-d162ebf290e2" providerId="ADAL" clId="{AAB8B1AB-2C76-4C01-A7C1-C572786B03FC}" dt="2023-02-25T18:36:02.818" v="1755" actId="20577"/>
        <pc:sldMkLst>
          <pc:docMk/>
          <pc:sldMk cId="3074608308" sldId="319"/>
        </pc:sldMkLst>
        <pc:spChg chg="mod">
          <ac:chgData name="Ivana Rozic" userId="3146e45c-111e-47f4-abdb-d162ebf290e2" providerId="ADAL" clId="{AAB8B1AB-2C76-4C01-A7C1-C572786B03FC}" dt="2023-02-25T18:36:02.818" v="1755" actId="20577"/>
          <ac:spMkLst>
            <pc:docMk/>
            <pc:sldMk cId="3074608308" sldId="319"/>
            <ac:spMk id="39939" creationId="{00000000-0000-0000-0000-000000000000}"/>
          </ac:spMkLst>
        </pc:spChg>
      </pc:sldChg>
      <pc:sldChg chg="addSp delSp modSp mod">
        <pc:chgData name="Ivana Rozic" userId="3146e45c-111e-47f4-abdb-d162ebf290e2" providerId="ADAL" clId="{AAB8B1AB-2C76-4C01-A7C1-C572786B03FC}" dt="2023-02-25T16:51:53.824" v="1704" actId="313"/>
        <pc:sldMkLst>
          <pc:docMk/>
          <pc:sldMk cId="1486550806" sldId="320"/>
        </pc:sldMkLst>
        <pc:spChg chg="add del">
          <ac:chgData name="Ivana Rozic" userId="3146e45c-111e-47f4-abdb-d162ebf290e2" providerId="ADAL" clId="{AAB8B1AB-2C76-4C01-A7C1-C572786B03FC}" dt="2023-02-25T15:11:10.815" v="9"/>
          <ac:spMkLst>
            <pc:docMk/>
            <pc:sldMk cId="1486550806" sldId="320"/>
            <ac:spMk id="2" creationId="{4B770005-698E-7824-ACF5-48BA22793DD4}"/>
          </ac:spMkLst>
        </pc:spChg>
        <pc:spChg chg="add del">
          <ac:chgData name="Ivana Rozic" userId="3146e45c-111e-47f4-abdb-d162ebf290e2" providerId="ADAL" clId="{AAB8B1AB-2C76-4C01-A7C1-C572786B03FC}" dt="2023-02-25T15:11:10.815" v="9"/>
          <ac:spMkLst>
            <pc:docMk/>
            <pc:sldMk cId="1486550806" sldId="320"/>
            <ac:spMk id="3" creationId="{B451385A-A249-6233-6D2F-8FE40788CA8D}"/>
          </ac:spMkLst>
        </pc:spChg>
        <pc:spChg chg="add del">
          <ac:chgData name="Ivana Rozic" userId="3146e45c-111e-47f4-abdb-d162ebf290e2" providerId="ADAL" clId="{AAB8B1AB-2C76-4C01-A7C1-C572786B03FC}" dt="2023-02-25T15:11:10.815" v="9"/>
          <ac:spMkLst>
            <pc:docMk/>
            <pc:sldMk cId="1486550806" sldId="320"/>
            <ac:spMk id="4" creationId="{729210FE-9972-944F-BCC1-56BFAF8B6B05}"/>
          </ac:spMkLst>
        </pc:spChg>
        <pc:spChg chg="add del">
          <ac:chgData name="Ivana Rozic" userId="3146e45c-111e-47f4-abdb-d162ebf290e2" providerId="ADAL" clId="{AAB8B1AB-2C76-4C01-A7C1-C572786B03FC}" dt="2023-02-25T15:11:10.815" v="9"/>
          <ac:spMkLst>
            <pc:docMk/>
            <pc:sldMk cId="1486550806" sldId="320"/>
            <ac:spMk id="5" creationId="{31457117-03B9-2608-5E58-2E83014D7C74}"/>
          </ac:spMkLst>
        </pc:spChg>
        <pc:spChg chg="add del">
          <ac:chgData name="Ivana Rozic" userId="3146e45c-111e-47f4-abdb-d162ebf290e2" providerId="ADAL" clId="{AAB8B1AB-2C76-4C01-A7C1-C572786B03FC}" dt="2023-02-25T15:11:10.815" v="9"/>
          <ac:spMkLst>
            <pc:docMk/>
            <pc:sldMk cId="1486550806" sldId="320"/>
            <ac:spMk id="6" creationId="{75C3368C-4FED-1BB0-CF8E-A013DFB4F261}"/>
          </ac:spMkLst>
        </pc:spChg>
        <pc:spChg chg="add del">
          <ac:chgData name="Ivana Rozic" userId="3146e45c-111e-47f4-abdb-d162ebf290e2" providerId="ADAL" clId="{AAB8B1AB-2C76-4C01-A7C1-C572786B03FC}" dt="2023-02-25T15:11:10.815" v="9"/>
          <ac:spMkLst>
            <pc:docMk/>
            <pc:sldMk cId="1486550806" sldId="320"/>
            <ac:spMk id="7" creationId="{EF497B01-AB31-E0ED-17FF-6C1BCA440790}"/>
          </ac:spMkLst>
        </pc:spChg>
        <pc:spChg chg="mod">
          <ac:chgData name="Ivana Rozic" userId="3146e45c-111e-47f4-abdb-d162ebf290e2" providerId="ADAL" clId="{AAB8B1AB-2C76-4C01-A7C1-C572786B03FC}" dt="2023-02-25T16:51:53.824" v="1704" actId="313"/>
          <ac:spMkLst>
            <pc:docMk/>
            <pc:sldMk cId="1486550806" sldId="320"/>
            <ac:spMk id="40963" creationId="{00000000-0000-0000-0000-000000000000}"/>
          </ac:spMkLst>
        </pc:spChg>
        <pc:picChg chg="add del">
          <ac:chgData name="Ivana Rozic" userId="3146e45c-111e-47f4-abdb-d162ebf290e2" providerId="ADAL" clId="{AAB8B1AB-2C76-4C01-A7C1-C572786B03FC}" dt="2023-02-25T15:11:10.815" v="9"/>
          <ac:picMkLst>
            <pc:docMk/>
            <pc:sldMk cId="1486550806" sldId="320"/>
            <ac:picMk id="1025" creationId="{083660BF-5503-0364-EB8C-00DFB3B6EAA9}"/>
          </ac:picMkLst>
        </pc:picChg>
        <pc:picChg chg="add del">
          <ac:chgData name="Ivana Rozic" userId="3146e45c-111e-47f4-abdb-d162ebf290e2" providerId="ADAL" clId="{AAB8B1AB-2C76-4C01-A7C1-C572786B03FC}" dt="2023-02-25T15:11:10.815" v="9"/>
          <ac:picMkLst>
            <pc:docMk/>
            <pc:sldMk cId="1486550806" sldId="320"/>
            <ac:picMk id="1026" creationId="{01062823-A2FB-C3C3-C647-66D22305DA67}"/>
          </ac:picMkLst>
        </pc:picChg>
        <pc:picChg chg="add del">
          <ac:chgData name="Ivana Rozic" userId="3146e45c-111e-47f4-abdb-d162ebf290e2" providerId="ADAL" clId="{AAB8B1AB-2C76-4C01-A7C1-C572786B03FC}" dt="2023-02-25T15:11:10.815" v="9"/>
          <ac:picMkLst>
            <pc:docMk/>
            <pc:sldMk cId="1486550806" sldId="320"/>
            <ac:picMk id="1027" creationId="{F6510AA4-8649-05AB-49F5-A90C87088137}"/>
          </ac:picMkLst>
        </pc:picChg>
        <pc:picChg chg="add del">
          <ac:chgData name="Ivana Rozic" userId="3146e45c-111e-47f4-abdb-d162ebf290e2" providerId="ADAL" clId="{AAB8B1AB-2C76-4C01-A7C1-C572786B03FC}" dt="2023-02-25T15:11:10.815" v="9"/>
          <ac:picMkLst>
            <pc:docMk/>
            <pc:sldMk cId="1486550806" sldId="320"/>
            <ac:picMk id="1028" creationId="{96F80609-019F-4F9E-8170-5A7F3C376959}"/>
          </ac:picMkLst>
        </pc:picChg>
        <pc:picChg chg="add del">
          <ac:chgData name="Ivana Rozic" userId="3146e45c-111e-47f4-abdb-d162ebf290e2" providerId="ADAL" clId="{AAB8B1AB-2C76-4C01-A7C1-C572786B03FC}" dt="2023-02-25T15:11:10.815" v="9"/>
          <ac:picMkLst>
            <pc:docMk/>
            <pc:sldMk cId="1486550806" sldId="320"/>
            <ac:picMk id="1029" creationId="{E0189007-D613-A2E2-AE4F-99941D0FBC56}"/>
          </ac:picMkLst>
        </pc:picChg>
      </pc:sldChg>
      <pc:sldChg chg="modSp mod">
        <pc:chgData name="Ivana Rozic" userId="3146e45c-111e-47f4-abdb-d162ebf290e2" providerId="ADAL" clId="{AAB8B1AB-2C76-4C01-A7C1-C572786B03FC}" dt="2023-02-25T16:46:29.263" v="1683" actId="404"/>
        <pc:sldMkLst>
          <pc:docMk/>
          <pc:sldMk cId="3219879202" sldId="321"/>
        </pc:sldMkLst>
        <pc:spChg chg="mod">
          <ac:chgData name="Ivana Rozic" userId="3146e45c-111e-47f4-abdb-d162ebf290e2" providerId="ADAL" clId="{AAB8B1AB-2C76-4C01-A7C1-C572786B03FC}" dt="2023-02-25T16:46:29.263" v="1683" actId="404"/>
          <ac:spMkLst>
            <pc:docMk/>
            <pc:sldMk cId="3219879202" sldId="321"/>
            <ac:spMk id="43011" creationId="{00000000-0000-0000-0000-000000000000}"/>
          </ac:spMkLst>
        </pc:spChg>
      </pc:sldChg>
      <pc:sldChg chg="modSp mod ord">
        <pc:chgData name="Ivana Rozic" userId="3146e45c-111e-47f4-abdb-d162ebf290e2" providerId="ADAL" clId="{AAB8B1AB-2C76-4C01-A7C1-C572786B03FC}" dt="2023-02-25T15:46:09.272" v="484" actId="207"/>
        <pc:sldMkLst>
          <pc:docMk/>
          <pc:sldMk cId="4108072040" sldId="322"/>
        </pc:sldMkLst>
        <pc:spChg chg="mod">
          <ac:chgData name="Ivana Rozic" userId="3146e45c-111e-47f4-abdb-d162ebf290e2" providerId="ADAL" clId="{AAB8B1AB-2C76-4C01-A7C1-C572786B03FC}" dt="2023-02-25T15:46:09.272" v="484" actId="207"/>
          <ac:spMkLst>
            <pc:docMk/>
            <pc:sldMk cId="4108072040" sldId="322"/>
            <ac:spMk id="41989" creationId="{00000000-0000-0000-0000-000000000000}"/>
          </ac:spMkLst>
        </pc:spChg>
        <pc:spChg chg="mod">
          <ac:chgData name="Ivana Rozic" userId="3146e45c-111e-47f4-abdb-d162ebf290e2" providerId="ADAL" clId="{AAB8B1AB-2C76-4C01-A7C1-C572786B03FC}" dt="2023-02-25T15:06:01.243" v="5" actId="313"/>
          <ac:spMkLst>
            <pc:docMk/>
            <pc:sldMk cId="4108072040" sldId="322"/>
            <ac:spMk id="41990" creationId="{00000000-0000-0000-0000-000000000000}"/>
          </ac:spMkLst>
        </pc:spChg>
      </pc:sldChg>
      <pc:sldChg chg="modSp mod">
        <pc:chgData name="Ivana Rozic" userId="3146e45c-111e-47f4-abdb-d162ebf290e2" providerId="ADAL" clId="{AAB8B1AB-2C76-4C01-A7C1-C572786B03FC}" dt="2023-02-25T18:32:35.046" v="1746" actId="20577"/>
        <pc:sldMkLst>
          <pc:docMk/>
          <pc:sldMk cId="2703691370" sldId="324"/>
        </pc:sldMkLst>
        <pc:graphicFrameChg chg="mod modGraphic">
          <ac:chgData name="Ivana Rozic" userId="3146e45c-111e-47f4-abdb-d162ebf290e2" providerId="ADAL" clId="{AAB8B1AB-2C76-4C01-A7C1-C572786B03FC}" dt="2023-02-25T18:32:35.046" v="1746" actId="20577"/>
          <ac:graphicFrameMkLst>
            <pc:docMk/>
            <pc:sldMk cId="2703691370" sldId="324"/>
            <ac:graphicFrameMk id="4" creationId="{00000000-0000-0000-0000-000000000000}"/>
          </ac:graphicFrameMkLst>
        </pc:graphicFrameChg>
      </pc:sldChg>
      <pc:sldChg chg="addSp delSp modSp add mod">
        <pc:chgData name="Ivana Rozic" userId="3146e45c-111e-47f4-abdb-d162ebf290e2" providerId="ADAL" clId="{AAB8B1AB-2C76-4C01-A7C1-C572786B03FC}" dt="2023-02-25T16:53:24.987" v="1713" actId="1076"/>
        <pc:sldMkLst>
          <pc:docMk/>
          <pc:sldMk cId="268288494" sldId="340"/>
        </pc:sldMkLst>
        <pc:spChg chg="add mod">
          <ac:chgData name="Ivana Rozic" userId="3146e45c-111e-47f4-abdb-d162ebf290e2" providerId="ADAL" clId="{AAB8B1AB-2C76-4C01-A7C1-C572786B03FC}" dt="2023-02-25T16:45:20.239" v="1670" actId="571"/>
          <ac:spMkLst>
            <pc:docMk/>
            <pc:sldMk cId="268288494" sldId="340"/>
            <ac:spMk id="4" creationId="{56E7FE3E-E90D-4760-15F7-F66D72F81F1A}"/>
          </ac:spMkLst>
        </pc:spChg>
        <pc:spChg chg="add del mod">
          <ac:chgData name="Ivana Rozic" userId="3146e45c-111e-47f4-abdb-d162ebf290e2" providerId="ADAL" clId="{AAB8B1AB-2C76-4C01-A7C1-C572786B03FC}" dt="2023-02-25T15:23:51.137" v="421"/>
          <ac:spMkLst>
            <pc:docMk/>
            <pc:sldMk cId="268288494" sldId="340"/>
            <ac:spMk id="4" creationId="{7A19E4E9-15F0-8CE0-C693-2E99B06BEE33}"/>
          </ac:spMkLst>
        </pc:spChg>
        <pc:spChg chg="add mod">
          <ac:chgData name="Ivana Rozic" userId="3146e45c-111e-47f4-abdb-d162ebf290e2" providerId="ADAL" clId="{AAB8B1AB-2C76-4C01-A7C1-C572786B03FC}" dt="2023-02-25T16:46:05.085" v="1682" actId="1076"/>
          <ac:spMkLst>
            <pc:docMk/>
            <pc:sldMk cId="268288494" sldId="340"/>
            <ac:spMk id="6" creationId="{F83A8896-3D67-8231-F977-1584EA7325EE}"/>
          </ac:spMkLst>
        </pc:spChg>
        <pc:spChg chg="mod">
          <ac:chgData name="Ivana Rozic" userId="3146e45c-111e-47f4-abdb-d162ebf290e2" providerId="ADAL" clId="{AAB8B1AB-2C76-4C01-A7C1-C572786B03FC}" dt="2023-02-25T15:12:27.983" v="52" actId="6549"/>
          <ac:spMkLst>
            <pc:docMk/>
            <pc:sldMk cId="268288494" sldId="340"/>
            <ac:spMk id="40962" creationId="{00000000-0000-0000-0000-000000000000}"/>
          </ac:spMkLst>
        </pc:spChg>
        <pc:spChg chg="mod">
          <ac:chgData name="Ivana Rozic" userId="3146e45c-111e-47f4-abdb-d162ebf290e2" providerId="ADAL" clId="{AAB8B1AB-2C76-4C01-A7C1-C572786B03FC}" dt="2023-02-25T15:24:51.539" v="422" actId="1076"/>
          <ac:spMkLst>
            <pc:docMk/>
            <pc:sldMk cId="268288494" sldId="340"/>
            <ac:spMk id="40963" creationId="{00000000-0000-0000-0000-000000000000}"/>
          </ac:spMkLst>
        </pc:spChg>
        <pc:graphicFrameChg chg="add del mod modGraphic">
          <ac:chgData name="Ivana Rozic" userId="3146e45c-111e-47f4-abdb-d162ebf290e2" providerId="ADAL" clId="{AAB8B1AB-2C76-4C01-A7C1-C572786B03FC}" dt="2023-02-25T15:14:26.752" v="174" actId="478"/>
          <ac:graphicFrameMkLst>
            <pc:docMk/>
            <pc:sldMk cId="268288494" sldId="340"/>
            <ac:graphicFrameMk id="2" creationId="{B1C71DE2-F42B-7972-0871-2483D87D1BFC}"/>
          </ac:graphicFrameMkLst>
        </pc:graphicFrameChg>
        <pc:graphicFrameChg chg="add del mod modGraphic">
          <ac:chgData name="Ivana Rozic" userId="3146e45c-111e-47f4-abdb-d162ebf290e2" providerId="ADAL" clId="{AAB8B1AB-2C76-4C01-A7C1-C572786B03FC}" dt="2023-02-25T16:53:24.987" v="1713" actId="1076"/>
          <ac:graphicFrameMkLst>
            <pc:docMk/>
            <pc:sldMk cId="268288494" sldId="340"/>
            <ac:graphicFrameMk id="2" creationId="{B2DDB444-D068-1816-4893-19ADB8FB7E18}"/>
          </ac:graphicFrameMkLst>
        </pc:graphicFrameChg>
        <pc:graphicFrameChg chg="add mod modGraphic">
          <ac:chgData name="Ivana Rozic" userId="3146e45c-111e-47f4-abdb-d162ebf290e2" providerId="ADAL" clId="{AAB8B1AB-2C76-4C01-A7C1-C572786B03FC}" dt="2023-02-25T16:45:57.662" v="1679" actId="14100"/>
          <ac:graphicFrameMkLst>
            <pc:docMk/>
            <pc:sldMk cId="268288494" sldId="340"/>
            <ac:graphicFrameMk id="3" creationId="{388F7CA7-8147-3667-C26C-5D0866BBD57F}"/>
          </ac:graphicFrameMkLst>
        </pc:graphicFrameChg>
      </pc:sldChg>
      <pc:sldChg chg="addSp delSp modSp add mod">
        <pc:chgData name="Ivana Rozic" userId="3146e45c-111e-47f4-abdb-d162ebf290e2" providerId="ADAL" clId="{AAB8B1AB-2C76-4C01-A7C1-C572786B03FC}" dt="2023-02-25T18:23:30.703" v="1741" actId="122"/>
        <pc:sldMkLst>
          <pc:docMk/>
          <pc:sldMk cId="3123445847" sldId="341"/>
        </pc:sldMkLst>
        <pc:spChg chg="mod">
          <ac:chgData name="Ivana Rozic" userId="3146e45c-111e-47f4-abdb-d162ebf290e2" providerId="ADAL" clId="{AAB8B1AB-2C76-4C01-A7C1-C572786B03FC}" dt="2023-02-25T18:23:30.703" v="1741" actId="122"/>
          <ac:spMkLst>
            <pc:docMk/>
            <pc:sldMk cId="3123445847" sldId="341"/>
            <ac:spMk id="6" creationId="{F83A8896-3D67-8231-F977-1584EA7325EE}"/>
          </ac:spMkLst>
        </pc:spChg>
        <pc:graphicFrameChg chg="add del mod modGraphic">
          <ac:chgData name="Ivana Rozic" userId="3146e45c-111e-47f4-abdb-d162ebf290e2" providerId="ADAL" clId="{AAB8B1AB-2C76-4C01-A7C1-C572786B03FC}" dt="2023-02-25T16:13:42.693" v="1006" actId="6549"/>
          <ac:graphicFrameMkLst>
            <pc:docMk/>
            <pc:sldMk cId="3123445847" sldId="341"/>
            <ac:graphicFrameMk id="3" creationId="{388F7CA7-8147-3667-C26C-5D0866BBD57F}"/>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7708EB7-2A54-4C95-90F5-05EE3C616A54}" type="slidenum">
              <a:rPr lang="en-GB" altLang="en-US"/>
              <a:pPr/>
              <a:t>1</a:t>
            </a:fld>
            <a:endParaRPr lang="en-GB" altLang="en-US"/>
          </a:p>
        </p:txBody>
      </p:sp>
      <p:sp>
        <p:nvSpPr>
          <p:cNvPr id="60419" name="Rectangle 2"/>
          <p:cNvSpPr>
            <a:spLocks noGrp="1" noRot="1" noChangeAspect="1" noChangeArrowheads="1" noTextEdit="1"/>
          </p:cNvSpPr>
          <p:nvPr>
            <p:ph type="sldImg"/>
          </p:nvPr>
        </p:nvSpPr>
        <p:spPr>
          <a:xfrm>
            <a:off x="82550" y="730250"/>
            <a:ext cx="6503988" cy="3659188"/>
          </a:xfrm>
          <a:ln/>
        </p:spPr>
      </p:sp>
      <p:sp>
        <p:nvSpPr>
          <p:cNvPr id="6042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5617909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28/11/2024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28/11/2024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28/11/2024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28/11/2024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28/11/2024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28/11/2024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28/11/2024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28/11/2024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28/11/2024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28/11/2024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28/11/2024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28/11/2024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ctrTitle"/>
          </p:nvPr>
        </p:nvSpPr>
        <p:spPr>
          <a:xfrm>
            <a:off x="407368" y="1196752"/>
            <a:ext cx="11089232" cy="2816730"/>
          </a:xfrm>
        </p:spPr>
        <p:txBody>
          <a:bodyPr wrap="square" numCol="1" anchorCtr="0" compatLnSpc="1">
            <a:prstTxWarp prst="textNoShape">
              <a:avLst/>
            </a:prstTxWarp>
          </a:bodyPr>
          <a:lstStyle/>
          <a:p>
            <a:pPr eaLnBrk="1" hangingPunct="1">
              <a:defRPr/>
            </a:pPr>
            <a:r>
              <a:rPr lang="en-GB" sz="6000" dirty="0">
                <a:solidFill>
                  <a:schemeClr val="accent2"/>
                </a:solidFill>
                <a:ea typeface="ＭＳ Ｐゴシック" charset="0"/>
              </a:rPr>
              <a:t>LCBB5011</a:t>
            </a:r>
            <a:br>
              <a:rPr lang="en-GB" sz="6000" dirty="0">
                <a:solidFill>
                  <a:schemeClr val="accent2"/>
                </a:solidFill>
                <a:ea typeface="ＭＳ Ｐゴシック" charset="0"/>
              </a:rPr>
            </a:br>
            <a:r>
              <a:rPr lang="en-GB" sz="6000" b="1" dirty="0">
                <a:solidFill>
                  <a:schemeClr val="accent2"/>
                </a:solidFill>
                <a:ea typeface="ＭＳ Ｐゴシック" charset="0"/>
              </a:rPr>
              <a:t>Essentials of Accounting &amp; Finance</a:t>
            </a:r>
            <a:br>
              <a:rPr lang="en-GB" b="1" dirty="0">
                <a:solidFill>
                  <a:schemeClr val="accent2"/>
                </a:solidFill>
                <a:ea typeface="ＭＳ Ｐゴシック" charset="0"/>
              </a:rPr>
            </a:br>
            <a:r>
              <a:rPr lang="en-GB" sz="4000" dirty="0">
                <a:solidFill>
                  <a:schemeClr val="accent2"/>
                </a:solidFill>
                <a:ea typeface="ＭＳ Ｐゴシック" charset="0"/>
              </a:rPr>
              <a:t>Week 3 Session 2</a:t>
            </a:r>
            <a:endParaRPr lang="en-GB" cap="none" dirty="0">
              <a:ea typeface="ＭＳ Ｐゴシック" charset="0"/>
            </a:endParaRPr>
          </a:p>
        </p:txBody>
      </p:sp>
      <p:sp>
        <p:nvSpPr>
          <p:cNvPr id="59396"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ea typeface="MS PGothic" panose="020B0600070205080204" pitchFamily="34" charset="-128"/>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ea typeface="MS PGothic" panose="020B0600070205080204" pitchFamily="34" charset="-128"/>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ea typeface="MS PGothic" panose="020B0600070205080204" pitchFamily="34" charset="-128"/>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ea typeface="MS PGothic" panose="020B0600070205080204" pitchFamily="34" charset="-128"/>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ea typeface="MS PGothic" panose="020B0600070205080204" pitchFamily="34" charset="-128"/>
              </a:defRPr>
            </a:lvl5pPr>
            <a:lvl6pPr marL="2514600" indent="-2286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ea typeface="MS PGothic" panose="020B0600070205080204" pitchFamily="34" charset="-128"/>
              </a:defRPr>
            </a:lvl6pPr>
            <a:lvl7pPr marL="2971800" indent="-2286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ea typeface="MS PGothic" panose="020B0600070205080204" pitchFamily="34" charset="-128"/>
              </a:defRPr>
            </a:lvl7pPr>
            <a:lvl8pPr marL="3429000" indent="-2286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ea typeface="MS PGothic" panose="020B0600070205080204" pitchFamily="34" charset="-128"/>
              </a:defRPr>
            </a:lvl8pPr>
            <a:lvl9pPr marL="3886200" indent="-2286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ea typeface="MS PGothic" panose="020B0600070205080204" pitchFamily="34" charset="-128"/>
              </a:defRPr>
            </a:lvl9pPr>
          </a:lstStyle>
          <a:p>
            <a:pPr>
              <a:lnSpc>
                <a:spcPct val="100000"/>
              </a:lnSpc>
              <a:spcBef>
                <a:spcPct val="0"/>
              </a:spcBef>
              <a:buClrTx/>
              <a:buFontTx/>
              <a:buNone/>
            </a:pPr>
            <a:fld id="{17E1BED7-626F-4D44-8A1C-B8671DBD5705}" type="slidenum">
              <a:rPr lang="en-GB" altLang="en-US" sz="1000">
                <a:solidFill>
                  <a:schemeClr val="tx1"/>
                </a:solidFill>
                <a:latin typeface="Arial" panose="020B0604020202020204" pitchFamily="34" charset="0"/>
              </a:rPr>
              <a:pPr>
                <a:lnSpc>
                  <a:spcPct val="100000"/>
                </a:lnSpc>
                <a:spcBef>
                  <a:spcPct val="0"/>
                </a:spcBef>
                <a:buClrTx/>
                <a:buFontTx/>
                <a:buNone/>
              </a:pPr>
              <a:t>1</a:t>
            </a:fld>
            <a:endParaRPr lang="en-GB" altLang="en-US" sz="1000">
              <a:solidFill>
                <a:schemeClr val="tx1"/>
              </a:solidFill>
              <a:latin typeface="Arial" panose="020B0604020202020204" pitchFamily="34" charset="0"/>
            </a:endParaRPr>
          </a:p>
        </p:txBody>
      </p:sp>
      <p:sp>
        <p:nvSpPr>
          <p:cNvPr id="2" name="Subtitle 1">
            <a:extLst>
              <a:ext uri="{FF2B5EF4-FFF2-40B4-BE49-F238E27FC236}">
                <a16:creationId xmlns:a16="http://schemas.microsoft.com/office/drawing/2014/main" id="{3A5521FE-B377-A2AC-430A-4B0D8CC79EDE}"/>
              </a:ext>
            </a:extLst>
          </p:cNvPr>
          <p:cNvSpPr>
            <a:spLocks noGrp="1"/>
          </p:cNvSpPr>
          <p:nvPr>
            <p:ph type="subTitle" idx="1"/>
          </p:nvPr>
        </p:nvSpPr>
        <p:spPr>
          <a:xfrm>
            <a:off x="2371564" y="4189504"/>
            <a:ext cx="7448871" cy="1008112"/>
          </a:xfrm>
        </p:spPr>
        <p:txBody>
          <a:bodyPr/>
          <a:lstStyle/>
          <a:p>
            <a:r>
              <a:rPr lang="en-GB" b="1" cap="none" dirty="0">
                <a:solidFill>
                  <a:schemeClr val="accent2"/>
                </a:solidFill>
                <a:ea typeface="ＭＳ Ｐゴシック" charset="0"/>
              </a:rPr>
              <a:t> </a:t>
            </a:r>
            <a:r>
              <a:rPr lang="en-GB" b="1" dirty="0">
                <a:solidFill>
                  <a:srgbClr val="FFFF00"/>
                </a:solidFill>
              </a:rPr>
              <a:t>The Basic Accounting Model: </a:t>
            </a:r>
            <a:br>
              <a:rPr lang="en-GB" b="1" dirty="0">
                <a:solidFill>
                  <a:srgbClr val="FFFF00"/>
                </a:solidFill>
              </a:rPr>
            </a:br>
            <a:r>
              <a:rPr lang="en-GB" altLang="en-US" b="1" dirty="0">
                <a:solidFill>
                  <a:srgbClr val="FFFF00"/>
                </a:solidFill>
              </a:rPr>
              <a:t>Statement of financial position</a:t>
            </a:r>
            <a:r>
              <a:rPr lang="en-GB" b="1" dirty="0">
                <a:solidFill>
                  <a:srgbClr val="FFFF00"/>
                </a:solidFill>
              </a:rPr>
              <a:t> and Income statement</a:t>
            </a:r>
            <a:endParaRPr lang="en-GB" sz="4000" b="1" dirty="0">
              <a:solidFill>
                <a:schemeClr val="accent2"/>
              </a:solidFill>
              <a:ea typeface="ＭＳ Ｐゴシック" charset="0"/>
            </a:endParaRPr>
          </a:p>
        </p:txBody>
      </p:sp>
    </p:spTree>
    <p:extLst>
      <p:ext uri="{BB962C8B-B14F-4D97-AF65-F5344CB8AC3E}">
        <p14:creationId xmlns:p14="http://schemas.microsoft.com/office/powerpoint/2010/main" val="1954859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9"/>
          <p:cNvSpPr>
            <a:spLocks noGrp="1"/>
          </p:cNvSpPr>
          <p:nvPr>
            <p:ph type="title"/>
          </p:nvPr>
        </p:nvSpPr>
        <p:spPr>
          <a:xfrm>
            <a:off x="1981200" y="332656"/>
            <a:ext cx="7772400" cy="609600"/>
          </a:xfrm>
          <a:noFill/>
        </p:spPr>
        <p:txBody>
          <a:bodyPr/>
          <a:lstStyle/>
          <a:p>
            <a:pPr eaLnBrk="1" hangingPunct="1"/>
            <a:r>
              <a:rPr lang="en-US" altLang="en-US" sz="2800" b="1" dirty="0"/>
              <a:t>Example 1</a:t>
            </a:r>
          </a:p>
        </p:txBody>
      </p:sp>
      <p:sp>
        <p:nvSpPr>
          <p:cNvPr id="33795" name="Rectangle 20"/>
          <p:cNvSpPr>
            <a:spLocks noGrp="1"/>
          </p:cNvSpPr>
          <p:nvPr>
            <p:ph idx="1"/>
          </p:nvPr>
        </p:nvSpPr>
        <p:spPr>
          <a:xfrm>
            <a:off x="551384" y="1124744"/>
            <a:ext cx="10945215" cy="3581400"/>
          </a:xfrm>
        </p:spPr>
        <p:txBody>
          <a:bodyPr/>
          <a:lstStyle/>
          <a:p>
            <a:pPr marL="0" indent="0" algn="just" defTabSz="285750" eaLnBrk="1" hangingPunct="1">
              <a:buNone/>
            </a:pPr>
            <a:r>
              <a:rPr lang="en-US" altLang="en-US" sz="2400" dirty="0"/>
              <a:t>Paul was unemployed and unable to find a job. He therefore decided to embark on a business venture. Christmas was approaching, and so he decided to buy gift wrapping paper from a local supplier and to sell it on the corner of his local high street. He felt that the price of wrapping paper in the high street shops was excessive, and that this provided him with a useful business opportunity.</a:t>
            </a:r>
          </a:p>
          <a:p>
            <a:pPr marL="0" indent="0" algn="just" defTabSz="285750" eaLnBrk="1" hangingPunct="1">
              <a:buNone/>
            </a:pPr>
            <a:endParaRPr lang="en-US" altLang="en-US" sz="2400" dirty="0"/>
          </a:p>
          <a:p>
            <a:pPr marL="0" indent="0" algn="just" defTabSz="285750" eaLnBrk="1" hangingPunct="1">
              <a:buNone/>
            </a:pPr>
            <a:r>
              <a:rPr lang="en-US" altLang="en-US" sz="2400" dirty="0"/>
              <a:t>He began the venture with </a:t>
            </a:r>
            <a:r>
              <a:rPr lang="en-US" altLang="en-US" sz="2400" i="1" dirty="0"/>
              <a:t>£</a:t>
            </a:r>
            <a:r>
              <a:rPr lang="en-US" altLang="en-US" sz="2400" dirty="0"/>
              <a:t>40 in cash. On the first day of trading, he purchased wrapping paper for </a:t>
            </a:r>
            <a:r>
              <a:rPr lang="en-US" altLang="en-US" sz="2400" i="1" dirty="0"/>
              <a:t>£</a:t>
            </a:r>
            <a:r>
              <a:rPr lang="en-US" altLang="en-US" sz="2400" dirty="0"/>
              <a:t>40 and sold three-quarters of his stock for </a:t>
            </a:r>
            <a:r>
              <a:rPr lang="en-US" altLang="en-US" sz="2400" i="1" dirty="0"/>
              <a:t>£</a:t>
            </a:r>
            <a:r>
              <a:rPr lang="en-US" altLang="en-US" sz="2400" dirty="0"/>
              <a:t>45 cash.</a:t>
            </a:r>
          </a:p>
        </p:txBody>
      </p:sp>
    </p:spTree>
    <p:extLst>
      <p:ext uri="{BB962C8B-B14F-4D97-AF65-F5344CB8AC3E}">
        <p14:creationId xmlns:p14="http://schemas.microsoft.com/office/powerpoint/2010/main" val="28027570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6"/>
          <p:cNvSpPr>
            <a:spLocks noChangeArrowheads="1"/>
          </p:cNvSpPr>
          <p:nvPr/>
        </p:nvSpPr>
        <p:spPr bwMode="auto">
          <a:xfrm>
            <a:off x="2124075" y="476672"/>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2600" b="1" dirty="0">
                <a:solidFill>
                  <a:schemeClr val="tx2"/>
                </a:solidFill>
                <a:latin typeface="+mn-lt"/>
              </a:rPr>
              <a:t>Example</a:t>
            </a:r>
            <a:r>
              <a:rPr lang="en-US" altLang="en-US" sz="2600" b="1" dirty="0">
                <a:solidFill>
                  <a:schemeClr val="tx2"/>
                </a:solidFill>
                <a:latin typeface="Arial" panose="020B0604020202020204" pitchFamily="34" charset="0"/>
              </a:rPr>
              <a:t> 1</a:t>
            </a:r>
          </a:p>
        </p:txBody>
      </p:sp>
      <p:sp>
        <p:nvSpPr>
          <p:cNvPr id="34819" name="Rectangle 7"/>
          <p:cNvSpPr>
            <a:spLocks noChangeArrowheads="1"/>
          </p:cNvSpPr>
          <p:nvPr/>
        </p:nvSpPr>
        <p:spPr bwMode="auto">
          <a:xfrm>
            <a:off x="911424" y="1185862"/>
            <a:ext cx="10297144" cy="3919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just" eaLnBrk="1" hangingPunct="1">
              <a:lnSpc>
                <a:spcPct val="90000"/>
              </a:lnSpc>
              <a:spcBef>
                <a:spcPct val="20000"/>
              </a:spcBef>
              <a:buClrTx/>
              <a:buSzPct val="150000"/>
              <a:buFontTx/>
              <a:buNone/>
            </a:pPr>
            <a:r>
              <a:rPr lang="en-US" altLang="en-US" sz="2000" u="sng" dirty="0">
                <a:solidFill>
                  <a:schemeClr val="tx1"/>
                </a:solidFill>
                <a:latin typeface="+mn-lt"/>
              </a:rPr>
              <a:t>What cash movements took place during the first day of trading?</a:t>
            </a:r>
          </a:p>
          <a:p>
            <a:pPr algn="just" eaLnBrk="1" hangingPunct="1">
              <a:lnSpc>
                <a:spcPct val="90000"/>
              </a:lnSpc>
              <a:spcBef>
                <a:spcPct val="20000"/>
              </a:spcBef>
              <a:buClrTx/>
              <a:buSzPct val="150000"/>
              <a:buFontTx/>
              <a:buNone/>
            </a:pPr>
            <a:endParaRPr lang="en-US" altLang="en-US" sz="2000" u="sng" dirty="0">
              <a:solidFill>
                <a:schemeClr val="tx1"/>
              </a:solidFill>
              <a:latin typeface="+mn-lt"/>
            </a:endParaRPr>
          </a:p>
          <a:p>
            <a:pPr algn="just" eaLnBrk="1" hangingPunct="1">
              <a:spcBef>
                <a:spcPct val="20000"/>
              </a:spcBef>
              <a:buClrTx/>
              <a:buSzTx/>
              <a:buFontTx/>
              <a:buNone/>
            </a:pPr>
            <a:r>
              <a:rPr lang="en-US" altLang="en-US" dirty="0">
                <a:solidFill>
                  <a:schemeClr val="tx1"/>
                </a:solidFill>
                <a:latin typeface="+mn-lt"/>
              </a:rPr>
              <a:t>On the first day of trading, </a:t>
            </a:r>
            <a:r>
              <a:rPr lang="en-US" altLang="en-US" i="1" dirty="0">
                <a:solidFill>
                  <a:schemeClr val="tx1"/>
                </a:solidFill>
                <a:latin typeface="+mn-lt"/>
              </a:rPr>
              <a:t>a cash flow statement</a:t>
            </a:r>
            <a:r>
              <a:rPr lang="en-US" altLang="en-US" dirty="0">
                <a:solidFill>
                  <a:schemeClr val="tx1"/>
                </a:solidFill>
                <a:latin typeface="+mn-lt"/>
              </a:rPr>
              <a:t> showing the cash movements for the day can be prepared as follows:</a:t>
            </a:r>
          </a:p>
          <a:p>
            <a:pPr algn="just" eaLnBrk="1" hangingPunct="1">
              <a:spcBef>
                <a:spcPct val="20000"/>
              </a:spcBef>
              <a:buClrTx/>
              <a:buSzTx/>
              <a:buFontTx/>
              <a:buNone/>
            </a:pPr>
            <a:endParaRPr lang="en-US" altLang="en-US" dirty="0">
              <a:solidFill>
                <a:schemeClr val="tx1"/>
              </a:solidFill>
              <a:latin typeface="+mn-lt"/>
            </a:endParaRPr>
          </a:p>
          <a:p>
            <a:pPr algn="just" eaLnBrk="1" hangingPunct="1">
              <a:spcBef>
                <a:spcPct val="20000"/>
              </a:spcBef>
              <a:buClrTx/>
              <a:buSzTx/>
              <a:buFontTx/>
              <a:buNone/>
            </a:pPr>
            <a:r>
              <a:rPr lang="en-US" altLang="en-US" dirty="0">
                <a:solidFill>
                  <a:schemeClr val="tx1"/>
                </a:solidFill>
                <a:latin typeface="+mn-lt"/>
              </a:rPr>
              <a:t>		</a:t>
            </a:r>
            <a:r>
              <a:rPr lang="en-US" altLang="en-US" b="1" u="sng" dirty="0">
                <a:solidFill>
                  <a:schemeClr val="tx1"/>
                </a:solidFill>
                <a:latin typeface="+mn-lt"/>
              </a:rPr>
              <a:t>Cash flow statement for day 1</a:t>
            </a:r>
          </a:p>
          <a:p>
            <a:pPr algn="just" eaLnBrk="1" hangingPunct="1">
              <a:spcBef>
                <a:spcPct val="20000"/>
              </a:spcBef>
              <a:buClrTx/>
              <a:buSzTx/>
              <a:buFontTx/>
              <a:buNone/>
            </a:pPr>
            <a:r>
              <a:rPr lang="en-US" altLang="en-US" dirty="0">
                <a:solidFill>
                  <a:schemeClr val="tx1"/>
                </a:solidFill>
                <a:latin typeface="+mn-lt"/>
              </a:rPr>
              <a:t>						 £</a:t>
            </a:r>
          </a:p>
          <a:p>
            <a:pPr algn="just" eaLnBrk="1" hangingPunct="1">
              <a:spcBef>
                <a:spcPct val="20000"/>
              </a:spcBef>
              <a:buClrTx/>
              <a:buSzTx/>
              <a:buFontTx/>
              <a:buNone/>
            </a:pPr>
            <a:r>
              <a:rPr lang="en-US" altLang="en-US" dirty="0">
                <a:solidFill>
                  <a:schemeClr val="tx1"/>
                </a:solidFill>
                <a:latin typeface="+mn-lt"/>
              </a:rPr>
              <a:t>	Opening balance (cash introduced)		40</a:t>
            </a:r>
          </a:p>
          <a:p>
            <a:pPr algn="just" eaLnBrk="1" hangingPunct="1">
              <a:spcBef>
                <a:spcPct val="20000"/>
              </a:spcBef>
              <a:buClrTx/>
              <a:buSzTx/>
              <a:buFontTx/>
              <a:buNone/>
            </a:pPr>
            <a:r>
              <a:rPr lang="en-US" altLang="en-US" dirty="0">
                <a:solidFill>
                  <a:schemeClr val="tx1"/>
                </a:solidFill>
                <a:latin typeface="+mn-lt"/>
              </a:rPr>
              <a:t>	</a:t>
            </a:r>
            <a:r>
              <a:rPr lang="en-US" altLang="en-US" i="1" dirty="0">
                <a:solidFill>
                  <a:schemeClr val="tx1"/>
                </a:solidFill>
                <a:latin typeface="+mn-lt"/>
              </a:rPr>
              <a:t>Add</a:t>
            </a:r>
            <a:r>
              <a:rPr lang="en-US" altLang="en-US" dirty="0">
                <a:solidFill>
                  <a:schemeClr val="tx1"/>
                </a:solidFill>
                <a:latin typeface="+mn-lt"/>
              </a:rPr>
              <a:t> Cash from sales of wrapping paper	</a:t>
            </a:r>
            <a:r>
              <a:rPr lang="en-US" altLang="en-US" u="sng" dirty="0">
                <a:solidFill>
                  <a:schemeClr val="tx1"/>
                </a:solidFill>
                <a:latin typeface="+mn-lt"/>
              </a:rPr>
              <a:t>45</a:t>
            </a:r>
          </a:p>
          <a:p>
            <a:pPr algn="just" eaLnBrk="1" hangingPunct="1">
              <a:spcBef>
                <a:spcPct val="20000"/>
              </a:spcBef>
              <a:buClrTx/>
              <a:buSzTx/>
              <a:buFontTx/>
              <a:buNone/>
            </a:pPr>
            <a:r>
              <a:rPr lang="en-US" altLang="en-US" dirty="0">
                <a:solidFill>
                  <a:schemeClr val="tx1"/>
                </a:solidFill>
                <a:latin typeface="+mn-lt"/>
              </a:rPr>
              <a:t>						85</a:t>
            </a:r>
          </a:p>
          <a:p>
            <a:pPr algn="just" eaLnBrk="1" hangingPunct="1">
              <a:spcBef>
                <a:spcPct val="20000"/>
              </a:spcBef>
              <a:buClrTx/>
              <a:buSzTx/>
              <a:buFontTx/>
              <a:buNone/>
            </a:pPr>
            <a:r>
              <a:rPr lang="en-US" altLang="en-US" dirty="0">
                <a:solidFill>
                  <a:schemeClr val="tx1"/>
                </a:solidFill>
                <a:latin typeface="+mn-lt"/>
              </a:rPr>
              <a:t>	</a:t>
            </a:r>
            <a:r>
              <a:rPr lang="en-US" altLang="en-US" i="1" dirty="0">
                <a:solidFill>
                  <a:schemeClr val="tx1"/>
                </a:solidFill>
                <a:latin typeface="+mn-lt"/>
              </a:rPr>
              <a:t>Less</a:t>
            </a:r>
            <a:r>
              <a:rPr lang="en-US" altLang="en-US" dirty="0">
                <a:solidFill>
                  <a:schemeClr val="tx1"/>
                </a:solidFill>
                <a:latin typeface="+mn-lt"/>
              </a:rPr>
              <a:t> Cash paid to purchase wrapping paper	40</a:t>
            </a:r>
          </a:p>
          <a:p>
            <a:pPr algn="just" eaLnBrk="1" hangingPunct="1">
              <a:spcBef>
                <a:spcPct val="20000"/>
              </a:spcBef>
              <a:buClrTx/>
              <a:buSzTx/>
              <a:buFontTx/>
              <a:buNone/>
            </a:pPr>
            <a:r>
              <a:rPr lang="en-US" altLang="en-US" dirty="0">
                <a:solidFill>
                  <a:schemeClr val="tx1"/>
                </a:solidFill>
                <a:latin typeface="+mn-lt"/>
              </a:rPr>
              <a:t>	Closing balance of cash			</a:t>
            </a:r>
            <a:r>
              <a:rPr lang="en-US" altLang="en-US" u="sng" dirty="0">
                <a:solidFill>
                  <a:schemeClr val="tx1"/>
                </a:solidFill>
                <a:latin typeface="+mn-lt"/>
              </a:rPr>
              <a:t>45</a:t>
            </a:r>
          </a:p>
          <a:p>
            <a:pPr eaLnBrk="1" hangingPunct="1">
              <a:spcBef>
                <a:spcPct val="20000"/>
              </a:spcBef>
              <a:buClrTx/>
              <a:buSzTx/>
              <a:buFontTx/>
              <a:buNone/>
            </a:pPr>
            <a:endParaRPr lang="en-US" altLang="en-US" dirty="0">
              <a:solidFill>
                <a:schemeClr val="tx1"/>
              </a:solidFill>
              <a:latin typeface="+mn-lt"/>
            </a:endParaRPr>
          </a:p>
        </p:txBody>
      </p:sp>
      <p:sp>
        <p:nvSpPr>
          <p:cNvPr id="34820" name="Line 9"/>
          <p:cNvSpPr>
            <a:spLocks noChangeShapeType="1"/>
          </p:cNvSpPr>
          <p:nvPr/>
        </p:nvSpPr>
        <p:spPr bwMode="auto">
          <a:xfrm>
            <a:off x="7696200" y="5105400"/>
            <a:ext cx="228600" cy="0"/>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3067461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2"/>
          <p:cNvSpPr>
            <a:spLocks noChangeArrowheads="1"/>
          </p:cNvSpPr>
          <p:nvPr/>
        </p:nvSpPr>
        <p:spPr bwMode="auto">
          <a:xfrm>
            <a:off x="2122485" y="32524"/>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2600" b="1" dirty="0">
                <a:solidFill>
                  <a:schemeClr val="tx2"/>
                </a:solidFill>
                <a:latin typeface="+mn-lt"/>
              </a:rPr>
              <a:t>Example 1 continued</a:t>
            </a:r>
          </a:p>
        </p:txBody>
      </p:sp>
      <p:sp>
        <p:nvSpPr>
          <p:cNvPr id="15373" name="Rectangle 13"/>
          <p:cNvSpPr>
            <a:spLocks noChangeArrowheads="1"/>
          </p:cNvSpPr>
          <p:nvPr/>
        </p:nvSpPr>
        <p:spPr bwMode="auto">
          <a:xfrm>
            <a:off x="659396" y="642124"/>
            <a:ext cx="10873208" cy="4248472"/>
          </a:xfrm>
          <a:prstGeom prst="rect">
            <a:avLst/>
          </a:prstGeom>
          <a:noFill/>
          <a:ln>
            <a:noFill/>
          </a:ln>
        </p:spPr>
        <p:txBody>
          <a:bodyPr/>
          <a:lstStyle/>
          <a:p>
            <a:pPr algn="just" eaLnBrk="1" hangingPunct="1">
              <a:lnSpc>
                <a:spcPct val="90000"/>
              </a:lnSpc>
              <a:spcBef>
                <a:spcPct val="20000"/>
              </a:spcBef>
              <a:buSzPct val="150000"/>
              <a:defRPr/>
            </a:pPr>
            <a:r>
              <a:rPr lang="en-US" sz="2000" u="sng" dirty="0">
                <a:latin typeface="+mj-lt"/>
              </a:rPr>
              <a:t>How much wealth (that is, profit) was generated by the business during the first day of trading?</a:t>
            </a:r>
          </a:p>
          <a:p>
            <a:pPr algn="just" eaLnBrk="1" hangingPunct="1">
              <a:lnSpc>
                <a:spcPct val="90000"/>
              </a:lnSpc>
              <a:spcBef>
                <a:spcPts val="600"/>
              </a:spcBef>
              <a:buSzPct val="150000"/>
              <a:defRPr/>
            </a:pPr>
            <a:r>
              <a:rPr lang="en-US" dirty="0">
                <a:latin typeface="+mj-lt"/>
              </a:rPr>
              <a:t>Income statement can be prepared to show the wealth (profit) generated on the first day. The wealth generated will represent the difference between the value of the sales made and the cost of the goods (that is, wrapping paper) sold:</a:t>
            </a:r>
          </a:p>
          <a:p>
            <a:pPr marL="193675" indent="-193675" algn="just" eaLnBrk="1" hangingPunct="1">
              <a:spcBef>
                <a:spcPct val="20000"/>
              </a:spcBef>
              <a:defRPr/>
            </a:pPr>
            <a:endParaRPr lang="en-US" sz="1600" dirty="0">
              <a:latin typeface="+mj-lt"/>
            </a:endParaRPr>
          </a:p>
          <a:p>
            <a:pPr marL="193675" indent="-193675" eaLnBrk="1" hangingPunct="1">
              <a:spcBef>
                <a:spcPct val="20000"/>
              </a:spcBef>
              <a:defRPr/>
            </a:pPr>
            <a:r>
              <a:rPr lang="en-US" sz="1600" dirty="0">
                <a:latin typeface="+mj-lt"/>
              </a:rPr>
              <a:t>			</a:t>
            </a:r>
            <a:r>
              <a:rPr lang="en-US" sz="2000" b="1" u="sng" dirty="0">
                <a:latin typeface="+mj-lt"/>
              </a:rPr>
              <a:t>Income statement for day 1</a:t>
            </a:r>
          </a:p>
          <a:p>
            <a:pPr marL="193675" indent="-193675" algn="just" eaLnBrk="1" hangingPunct="1">
              <a:spcBef>
                <a:spcPct val="20000"/>
              </a:spcBef>
              <a:defRPr/>
            </a:pPr>
            <a:r>
              <a:rPr lang="en-US" sz="2000" dirty="0">
                <a:latin typeface="+mj-lt"/>
              </a:rPr>
              <a:t>								 £</a:t>
            </a:r>
          </a:p>
          <a:p>
            <a:pPr marL="193675" indent="-193675" algn="just" eaLnBrk="1" hangingPunct="1">
              <a:spcBef>
                <a:spcPct val="20000"/>
              </a:spcBef>
              <a:defRPr/>
            </a:pPr>
            <a:r>
              <a:rPr lang="en-US" sz="2000" dirty="0">
                <a:latin typeface="+mj-lt"/>
              </a:rPr>
              <a:t>		Sales revenue					45</a:t>
            </a:r>
          </a:p>
          <a:p>
            <a:pPr marL="193675" indent="-193675" algn="just" eaLnBrk="1" hangingPunct="1">
              <a:spcBef>
                <a:spcPct val="20000"/>
              </a:spcBef>
              <a:defRPr/>
            </a:pPr>
            <a:r>
              <a:rPr lang="en-US" sz="2000" dirty="0">
                <a:latin typeface="+mj-lt"/>
              </a:rPr>
              <a:t>		</a:t>
            </a:r>
            <a:r>
              <a:rPr lang="en-US" sz="2000" i="1" dirty="0">
                <a:latin typeface="+mj-lt"/>
              </a:rPr>
              <a:t>Less</a:t>
            </a:r>
            <a:r>
              <a:rPr lang="en-US" sz="2000" dirty="0">
                <a:latin typeface="+mj-lt"/>
              </a:rPr>
              <a:t> Cost of goods sold (¾ of £40)		30</a:t>
            </a:r>
          </a:p>
          <a:p>
            <a:pPr marL="193675" indent="-193675" algn="just" eaLnBrk="1" hangingPunct="1">
              <a:spcBef>
                <a:spcPct val="20000"/>
              </a:spcBef>
              <a:defRPr/>
            </a:pPr>
            <a:r>
              <a:rPr lang="en-US" sz="2000" dirty="0">
                <a:latin typeface="+mj-lt"/>
              </a:rPr>
              <a:t>		Profit						</a:t>
            </a:r>
            <a:r>
              <a:rPr lang="en-US" sz="2000" u="sng" dirty="0">
                <a:latin typeface="+mj-lt"/>
              </a:rPr>
              <a:t>15</a:t>
            </a:r>
          </a:p>
          <a:p>
            <a:pPr marL="193675" indent="-193675" algn="just" eaLnBrk="1" hangingPunct="1">
              <a:spcBef>
                <a:spcPct val="20000"/>
              </a:spcBef>
              <a:defRPr/>
            </a:pPr>
            <a:endParaRPr lang="en-US" sz="1600" u="sng" dirty="0">
              <a:latin typeface="+mj-lt"/>
            </a:endParaRPr>
          </a:p>
          <a:p>
            <a:pPr algn="just" eaLnBrk="1" hangingPunct="1">
              <a:spcBef>
                <a:spcPct val="20000"/>
              </a:spcBef>
              <a:defRPr/>
            </a:pPr>
            <a:r>
              <a:rPr lang="en-US" dirty="0">
                <a:latin typeface="+mj-lt"/>
              </a:rPr>
              <a:t>Note that it is only the </a:t>
            </a:r>
            <a:r>
              <a:rPr lang="en-US" i="1" dirty="0">
                <a:latin typeface="+mj-lt"/>
              </a:rPr>
              <a:t>cost</a:t>
            </a:r>
            <a:r>
              <a:rPr lang="en-US" dirty="0">
                <a:latin typeface="+mj-lt"/>
              </a:rPr>
              <a:t> of the wrapping paper sold that is matched against the sales revenue in order to find the profit, and not the whole cost of wrapping paper acquired. Any unsold stock (in this case ¼ of </a:t>
            </a:r>
            <a:r>
              <a:rPr lang="en-US" i="1" dirty="0">
                <a:latin typeface="+mj-lt"/>
              </a:rPr>
              <a:t>£</a:t>
            </a:r>
            <a:r>
              <a:rPr lang="en-US" dirty="0">
                <a:latin typeface="+mj-lt"/>
              </a:rPr>
              <a:t>40 = </a:t>
            </a:r>
            <a:r>
              <a:rPr lang="en-US" i="1" dirty="0">
                <a:latin typeface="+mj-lt"/>
              </a:rPr>
              <a:t>£</a:t>
            </a:r>
            <a:r>
              <a:rPr lang="en-US" dirty="0">
                <a:latin typeface="+mj-lt"/>
              </a:rPr>
              <a:t>10) will be charged against the future sales revenue that it generates.</a:t>
            </a:r>
          </a:p>
          <a:p>
            <a:pPr marL="193675" indent="-193675" algn="just" eaLnBrk="1" hangingPunct="1">
              <a:spcBef>
                <a:spcPct val="20000"/>
              </a:spcBef>
              <a:defRPr/>
            </a:pPr>
            <a:endParaRPr lang="en-US" dirty="0">
              <a:latin typeface="+mj-lt"/>
            </a:endParaRPr>
          </a:p>
        </p:txBody>
      </p:sp>
    </p:spTree>
    <p:extLst>
      <p:ext uri="{BB962C8B-B14F-4D97-AF65-F5344CB8AC3E}">
        <p14:creationId xmlns:p14="http://schemas.microsoft.com/office/powerpoint/2010/main" val="1426399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ChangeArrowheads="1"/>
          </p:cNvSpPr>
          <p:nvPr/>
        </p:nvSpPr>
        <p:spPr bwMode="auto">
          <a:xfrm>
            <a:off x="767408" y="582676"/>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2600" b="1" dirty="0">
                <a:solidFill>
                  <a:schemeClr val="tx2"/>
                </a:solidFill>
                <a:latin typeface="+mj-lt"/>
              </a:rPr>
              <a:t>Example 1 continued</a:t>
            </a:r>
          </a:p>
        </p:txBody>
      </p:sp>
      <p:sp>
        <p:nvSpPr>
          <p:cNvPr id="16392" name="Rectangle 8"/>
          <p:cNvSpPr>
            <a:spLocks noChangeArrowheads="1"/>
          </p:cNvSpPr>
          <p:nvPr/>
        </p:nvSpPr>
        <p:spPr bwMode="auto">
          <a:xfrm>
            <a:off x="767408" y="1196752"/>
            <a:ext cx="10225136" cy="3600450"/>
          </a:xfrm>
          <a:prstGeom prst="rect">
            <a:avLst/>
          </a:prstGeom>
          <a:noFill/>
          <a:ln>
            <a:noFill/>
          </a:ln>
        </p:spPr>
        <p:txBody>
          <a:bodyPr/>
          <a:lstStyle/>
          <a:p>
            <a:pPr algn="just" eaLnBrk="1" hangingPunct="1">
              <a:lnSpc>
                <a:spcPct val="90000"/>
              </a:lnSpc>
              <a:spcBef>
                <a:spcPct val="20000"/>
              </a:spcBef>
              <a:buSzPct val="150000"/>
              <a:defRPr/>
            </a:pPr>
            <a:endParaRPr lang="en-US" u="sng" dirty="0">
              <a:latin typeface="+mj-lt"/>
            </a:endParaRPr>
          </a:p>
          <a:p>
            <a:pPr algn="just" eaLnBrk="1" hangingPunct="1">
              <a:lnSpc>
                <a:spcPct val="90000"/>
              </a:lnSpc>
              <a:spcBef>
                <a:spcPct val="20000"/>
              </a:spcBef>
              <a:buSzPct val="150000"/>
              <a:defRPr/>
            </a:pPr>
            <a:r>
              <a:rPr lang="en-US" u="sng" dirty="0">
                <a:latin typeface="+mj-lt"/>
              </a:rPr>
              <a:t>What is the accumulated wealth at the end of the first day?</a:t>
            </a:r>
          </a:p>
          <a:p>
            <a:pPr algn="just" eaLnBrk="1" hangingPunct="1">
              <a:lnSpc>
                <a:spcPct val="90000"/>
              </a:lnSpc>
              <a:spcBef>
                <a:spcPct val="20000"/>
              </a:spcBef>
              <a:buSzPct val="150000"/>
              <a:defRPr/>
            </a:pPr>
            <a:endParaRPr lang="en-US" u="sng" dirty="0">
              <a:latin typeface="+mj-lt"/>
            </a:endParaRPr>
          </a:p>
          <a:p>
            <a:pPr marL="193675" indent="-193675" algn="just" eaLnBrk="1" hangingPunct="1">
              <a:spcBef>
                <a:spcPct val="20000"/>
              </a:spcBef>
              <a:defRPr/>
            </a:pPr>
            <a:endParaRPr lang="en-US" sz="2000" dirty="0">
              <a:latin typeface="+mj-lt"/>
            </a:endParaRPr>
          </a:p>
          <a:p>
            <a:pPr marL="193675" indent="-193675" algn="just" eaLnBrk="1" hangingPunct="1">
              <a:spcBef>
                <a:spcPct val="20000"/>
              </a:spcBef>
              <a:defRPr/>
            </a:pPr>
            <a:r>
              <a:rPr lang="en-US" sz="2000" dirty="0">
                <a:latin typeface="+mj-lt"/>
              </a:rPr>
              <a:t>				</a:t>
            </a:r>
            <a:r>
              <a:rPr lang="en-US" sz="2000" b="1" u="sng" dirty="0">
                <a:latin typeface="+mj-lt"/>
              </a:rPr>
              <a:t>SOFP at the end of day 1</a:t>
            </a:r>
          </a:p>
          <a:p>
            <a:pPr marL="193675" indent="-193675" algn="just" eaLnBrk="1" hangingPunct="1">
              <a:spcBef>
                <a:spcPct val="20000"/>
              </a:spcBef>
              <a:defRPr/>
            </a:pPr>
            <a:r>
              <a:rPr lang="en-US" sz="2000" dirty="0">
                <a:latin typeface="+mj-lt"/>
              </a:rPr>
              <a:t>								 £</a:t>
            </a:r>
          </a:p>
          <a:p>
            <a:pPr marL="193675" indent="-193675" algn="just" eaLnBrk="1" hangingPunct="1">
              <a:spcBef>
                <a:spcPct val="20000"/>
              </a:spcBef>
              <a:defRPr/>
            </a:pPr>
            <a:r>
              <a:rPr lang="en-US" sz="2000" dirty="0">
                <a:latin typeface="+mj-lt"/>
              </a:rPr>
              <a:t>		Cash (closing balance)				45</a:t>
            </a:r>
          </a:p>
          <a:p>
            <a:pPr marL="193675" indent="-193675" algn="just" eaLnBrk="1" hangingPunct="1">
              <a:spcBef>
                <a:spcPct val="20000"/>
              </a:spcBef>
              <a:defRPr/>
            </a:pPr>
            <a:r>
              <a:rPr lang="en-US" sz="2000" dirty="0">
                <a:latin typeface="+mj-lt"/>
              </a:rPr>
              <a:t>		Stock of goods for resale (¼ of £40)		</a:t>
            </a:r>
            <a:r>
              <a:rPr lang="en-US" sz="2000" u="sng" dirty="0">
                <a:latin typeface="+mj-lt"/>
              </a:rPr>
              <a:t>10</a:t>
            </a:r>
          </a:p>
          <a:p>
            <a:pPr marL="193675" indent="-193675" algn="just" eaLnBrk="1" hangingPunct="1">
              <a:spcBef>
                <a:spcPct val="20000"/>
              </a:spcBef>
              <a:defRPr/>
            </a:pPr>
            <a:r>
              <a:rPr lang="en-US" sz="2000" dirty="0">
                <a:latin typeface="+mj-lt"/>
              </a:rPr>
              <a:t>		Equity 						</a:t>
            </a:r>
            <a:r>
              <a:rPr lang="en-US" sz="2000" u="sng" dirty="0">
                <a:latin typeface="+mj-lt"/>
              </a:rPr>
              <a:t>55</a:t>
            </a:r>
          </a:p>
          <a:p>
            <a:pPr marL="193675" indent="-193675" algn="just" eaLnBrk="1" hangingPunct="1">
              <a:spcBef>
                <a:spcPct val="20000"/>
              </a:spcBef>
              <a:defRPr/>
            </a:pPr>
            <a:r>
              <a:rPr lang="en-US" sz="2000" dirty="0">
                <a:latin typeface="+mj-lt"/>
              </a:rPr>
              <a:t>	</a:t>
            </a:r>
            <a:endParaRPr lang="en-US" sz="2400" dirty="0">
              <a:latin typeface="+mj-lt"/>
            </a:endParaRPr>
          </a:p>
        </p:txBody>
      </p:sp>
    </p:spTree>
    <p:extLst>
      <p:ext uri="{BB962C8B-B14F-4D97-AF65-F5344CB8AC3E}">
        <p14:creationId xmlns:p14="http://schemas.microsoft.com/office/powerpoint/2010/main" val="885507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ChangeArrowheads="1"/>
          </p:cNvSpPr>
          <p:nvPr/>
        </p:nvSpPr>
        <p:spPr bwMode="auto">
          <a:xfrm>
            <a:off x="695400" y="476673"/>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2600" b="1" dirty="0">
                <a:solidFill>
                  <a:schemeClr val="tx2"/>
                </a:solidFill>
                <a:latin typeface="+mj-lt"/>
              </a:rPr>
              <a:t>Example 1 continued</a:t>
            </a:r>
          </a:p>
        </p:txBody>
      </p:sp>
      <p:sp>
        <p:nvSpPr>
          <p:cNvPr id="37891" name="Rectangle 8"/>
          <p:cNvSpPr>
            <a:spLocks noChangeArrowheads="1"/>
          </p:cNvSpPr>
          <p:nvPr/>
        </p:nvSpPr>
        <p:spPr bwMode="auto">
          <a:xfrm>
            <a:off x="623392" y="1086273"/>
            <a:ext cx="10873208" cy="410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just" eaLnBrk="1" hangingPunct="1">
              <a:spcBef>
                <a:spcPct val="20000"/>
              </a:spcBef>
              <a:buClrTx/>
              <a:buSzPct val="150000"/>
              <a:buFontTx/>
              <a:buNone/>
            </a:pPr>
            <a:r>
              <a:rPr lang="en-US" altLang="en-US" sz="2000" dirty="0">
                <a:solidFill>
                  <a:schemeClr val="tx1"/>
                </a:solidFill>
                <a:latin typeface="+mj-lt"/>
              </a:rPr>
              <a:t>On the second day of trading, Paul purchased more wrapping paper for </a:t>
            </a:r>
            <a:r>
              <a:rPr lang="en-US" altLang="en-US" sz="2000" i="1" dirty="0">
                <a:solidFill>
                  <a:schemeClr val="tx1"/>
                </a:solidFill>
                <a:latin typeface="+mj-lt"/>
              </a:rPr>
              <a:t>£</a:t>
            </a:r>
            <a:r>
              <a:rPr lang="en-US" altLang="en-US" sz="2000" dirty="0">
                <a:solidFill>
                  <a:schemeClr val="tx1"/>
                </a:solidFill>
                <a:latin typeface="+mj-lt"/>
              </a:rPr>
              <a:t>20 cash. He managed to sell all of the new stock and all of the earlier stock, for a total of </a:t>
            </a:r>
            <a:r>
              <a:rPr lang="en-US" altLang="en-US" sz="2000" i="1" dirty="0">
                <a:solidFill>
                  <a:schemeClr val="tx1"/>
                </a:solidFill>
                <a:latin typeface="+mj-lt"/>
              </a:rPr>
              <a:t>£</a:t>
            </a:r>
            <a:r>
              <a:rPr lang="en-US" altLang="en-US" sz="2000" dirty="0">
                <a:solidFill>
                  <a:schemeClr val="tx1"/>
                </a:solidFill>
                <a:latin typeface="+mj-lt"/>
              </a:rPr>
              <a:t>48.</a:t>
            </a:r>
          </a:p>
          <a:p>
            <a:pPr algn="just" eaLnBrk="1" hangingPunct="1">
              <a:spcBef>
                <a:spcPct val="20000"/>
              </a:spcBef>
              <a:buClrTx/>
              <a:buSzTx/>
              <a:buFontTx/>
              <a:buNone/>
            </a:pPr>
            <a:r>
              <a:rPr lang="en-US" altLang="en-US" sz="1600" dirty="0">
                <a:solidFill>
                  <a:schemeClr val="tx1"/>
                </a:solidFill>
                <a:latin typeface="+mj-lt"/>
              </a:rPr>
              <a:t> </a:t>
            </a:r>
          </a:p>
          <a:p>
            <a:pPr algn="just" eaLnBrk="1" hangingPunct="1">
              <a:spcBef>
                <a:spcPct val="20000"/>
              </a:spcBef>
              <a:buClrTx/>
              <a:buSzTx/>
              <a:buFontTx/>
              <a:buNone/>
            </a:pPr>
            <a:r>
              <a:rPr lang="en-US" altLang="en-US" sz="1600" dirty="0">
                <a:solidFill>
                  <a:schemeClr val="tx1"/>
                </a:solidFill>
                <a:latin typeface="+mj-lt"/>
              </a:rPr>
              <a:t>			</a:t>
            </a:r>
          </a:p>
          <a:p>
            <a:pPr algn="just" eaLnBrk="1" hangingPunct="1">
              <a:spcBef>
                <a:spcPct val="20000"/>
              </a:spcBef>
              <a:buClrTx/>
              <a:buSzTx/>
              <a:buFontTx/>
              <a:buNone/>
            </a:pPr>
            <a:r>
              <a:rPr lang="en-US" altLang="en-US" sz="1600" dirty="0">
                <a:solidFill>
                  <a:schemeClr val="tx1"/>
                </a:solidFill>
                <a:latin typeface="+mj-lt"/>
              </a:rPr>
              <a:t>	</a:t>
            </a:r>
            <a:r>
              <a:rPr lang="en-US" altLang="en-US" sz="2000" dirty="0">
                <a:solidFill>
                  <a:schemeClr val="tx1"/>
                </a:solidFill>
                <a:latin typeface="+mj-lt"/>
              </a:rPr>
              <a:t>	</a:t>
            </a:r>
            <a:r>
              <a:rPr lang="en-US" altLang="en-US" sz="2000" b="1" u="sng" dirty="0">
                <a:solidFill>
                  <a:schemeClr val="tx1"/>
                </a:solidFill>
                <a:latin typeface="+mj-lt"/>
              </a:rPr>
              <a:t>Cash flow statement for day 2</a:t>
            </a:r>
          </a:p>
          <a:p>
            <a:pPr algn="just" eaLnBrk="1" hangingPunct="1">
              <a:spcBef>
                <a:spcPct val="20000"/>
              </a:spcBef>
              <a:buClrTx/>
              <a:buSzTx/>
              <a:buFontTx/>
              <a:buNone/>
            </a:pPr>
            <a:r>
              <a:rPr lang="en-US" altLang="en-US" sz="2000" dirty="0">
                <a:solidFill>
                  <a:schemeClr val="tx1"/>
                </a:solidFill>
                <a:latin typeface="+mj-lt"/>
              </a:rPr>
              <a:t>						 	£</a:t>
            </a:r>
          </a:p>
          <a:p>
            <a:pPr algn="just" eaLnBrk="1" hangingPunct="1">
              <a:spcBef>
                <a:spcPct val="20000"/>
              </a:spcBef>
              <a:buClrTx/>
              <a:buSzTx/>
              <a:buFontTx/>
              <a:buNone/>
            </a:pPr>
            <a:r>
              <a:rPr lang="en-US" altLang="en-US" sz="2000" dirty="0">
                <a:solidFill>
                  <a:schemeClr val="tx1"/>
                </a:solidFill>
                <a:latin typeface="+mj-lt"/>
              </a:rPr>
              <a:t>	Opening balance (from the end of day 1)		45</a:t>
            </a:r>
          </a:p>
          <a:p>
            <a:pPr algn="just" eaLnBrk="1" hangingPunct="1">
              <a:spcBef>
                <a:spcPct val="20000"/>
              </a:spcBef>
              <a:buClrTx/>
              <a:buSzTx/>
              <a:buFontTx/>
              <a:buNone/>
            </a:pPr>
            <a:r>
              <a:rPr lang="en-US" altLang="en-US" sz="2000" dirty="0">
                <a:solidFill>
                  <a:schemeClr val="tx1"/>
                </a:solidFill>
                <a:latin typeface="+mj-lt"/>
              </a:rPr>
              <a:t>	</a:t>
            </a:r>
            <a:r>
              <a:rPr lang="en-US" altLang="en-US" sz="2000" i="1" dirty="0">
                <a:solidFill>
                  <a:schemeClr val="tx1"/>
                </a:solidFill>
                <a:latin typeface="+mj-lt"/>
              </a:rPr>
              <a:t>Add</a:t>
            </a:r>
            <a:r>
              <a:rPr lang="en-US" altLang="en-US" sz="2000" dirty="0">
                <a:solidFill>
                  <a:schemeClr val="tx1"/>
                </a:solidFill>
                <a:latin typeface="+mj-lt"/>
              </a:rPr>
              <a:t> Cash from sales of wrapping paper		</a:t>
            </a:r>
            <a:r>
              <a:rPr lang="en-US" altLang="en-US" sz="2000" u="sng" dirty="0">
                <a:solidFill>
                  <a:schemeClr val="tx1"/>
                </a:solidFill>
                <a:latin typeface="+mj-lt"/>
              </a:rPr>
              <a:t>48</a:t>
            </a:r>
          </a:p>
          <a:p>
            <a:pPr algn="just" eaLnBrk="1" hangingPunct="1">
              <a:spcBef>
                <a:spcPct val="20000"/>
              </a:spcBef>
              <a:buClrTx/>
              <a:buSzTx/>
              <a:buFontTx/>
              <a:buNone/>
            </a:pPr>
            <a:r>
              <a:rPr lang="en-US" altLang="en-US" sz="2000" dirty="0">
                <a:solidFill>
                  <a:schemeClr val="tx1"/>
                </a:solidFill>
                <a:latin typeface="+mj-lt"/>
              </a:rPr>
              <a:t>							93</a:t>
            </a:r>
          </a:p>
          <a:p>
            <a:pPr algn="just" eaLnBrk="1" hangingPunct="1">
              <a:spcBef>
                <a:spcPct val="20000"/>
              </a:spcBef>
              <a:buClrTx/>
              <a:buSzTx/>
              <a:buFontTx/>
              <a:buNone/>
            </a:pPr>
            <a:r>
              <a:rPr lang="en-US" altLang="en-US" sz="2000" dirty="0">
                <a:solidFill>
                  <a:schemeClr val="tx1"/>
                </a:solidFill>
                <a:latin typeface="+mj-lt"/>
              </a:rPr>
              <a:t>	</a:t>
            </a:r>
            <a:r>
              <a:rPr lang="en-US" altLang="en-US" sz="2000" i="1" dirty="0">
                <a:solidFill>
                  <a:schemeClr val="tx1"/>
                </a:solidFill>
                <a:latin typeface="+mj-lt"/>
              </a:rPr>
              <a:t>Less</a:t>
            </a:r>
            <a:r>
              <a:rPr lang="en-US" altLang="en-US" sz="2000" dirty="0">
                <a:solidFill>
                  <a:schemeClr val="tx1"/>
                </a:solidFill>
                <a:latin typeface="+mj-lt"/>
              </a:rPr>
              <a:t> Cash paid to purchase wrapping paper	</a:t>
            </a:r>
            <a:r>
              <a:rPr lang="en-US" altLang="en-US" sz="2000" u="sng" dirty="0">
                <a:solidFill>
                  <a:schemeClr val="tx1"/>
                </a:solidFill>
                <a:latin typeface="+mj-lt"/>
              </a:rPr>
              <a:t>20</a:t>
            </a:r>
          </a:p>
          <a:p>
            <a:pPr algn="just" eaLnBrk="1" hangingPunct="1">
              <a:spcBef>
                <a:spcPct val="20000"/>
              </a:spcBef>
              <a:buClrTx/>
              <a:buSzTx/>
              <a:buFontTx/>
              <a:buNone/>
            </a:pPr>
            <a:r>
              <a:rPr lang="en-US" altLang="en-US" sz="2000" dirty="0">
                <a:solidFill>
                  <a:schemeClr val="tx1"/>
                </a:solidFill>
                <a:latin typeface="+mj-lt"/>
              </a:rPr>
              <a:t>	Closing balance					</a:t>
            </a:r>
            <a:r>
              <a:rPr lang="en-US" altLang="en-US" sz="2000" u="sng" dirty="0">
                <a:solidFill>
                  <a:schemeClr val="tx1"/>
                </a:solidFill>
                <a:latin typeface="+mj-lt"/>
              </a:rPr>
              <a:t>73</a:t>
            </a:r>
          </a:p>
        </p:txBody>
      </p:sp>
    </p:spTree>
    <p:extLst>
      <p:ext uri="{BB962C8B-B14F-4D97-AF65-F5344CB8AC3E}">
        <p14:creationId xmlns:p14="http://schemas.microsoft.com/office/powerpoint/2010/main" val="11143480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13"/>
          <p:cNvSpPr>
            <a:spLocks noChangeArrowheads="1"/>
          </p:cNvSpPr>
          <p:nvPr/>
        </p:nvSpPr>
        <p:spPr bwMode="auto">
          <a:xfrm>
            <a:off x="695400" y="548680"/>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2600" b="1" dirty="0">
                <a:solidFill>
                  <a:schemeClr val="tx2"/>
                </a:solidFill>
                <a:latin typeface="+mj-lt"/>
              </a:rPr>
              <a:t>Example 1 continued</a:t>
            </a:r>
          </a:p>
        </p:txBody>
      </p:sp>
      <p:sp>
        <p:nvSpPr>
          <p:cNvPr id="38915" name="Rectangle 14"/>
          <p:cNvSpPr>
            <a:spLocks noChangeArrowheads="1"/>
          </p:cNvSpPr>
          <p:nvPr/>
        </p:nvSpPr>
        <p:spPr bwMode="auto">
          <a:xfrm>
            <a:off x="695400" y="1340768"/>
            <a:ext cx="9432851" cy="3744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20000"/>
              </a:spcBef>
              <a:buClrTx/>
              <a:buSzPct val="150000"/>
              <a:buFontTx/>
              <a:buNone/>
            </a:pPr>
            <a:r>
              <a:rPr lang="en-US" altLang="en-US" sz="2000" dirty="0">
                <a:solidFill>
                  <a:schemeClr val="tx1"/>
                </a:solidFill>
                <a:latin typeface="+mj-lt"/>
              </a:rPr>
              <a:t>Income statement for day 2 will be as follows:</a:t>
            </a:r>
          </a:p>
          <a:p>
            <a:pPr eaLnBrk="1" hangingPunct="1">
              <a:spcBef>
                <a:spcPct val="20000"/>
              </a:spcBef>
              <a:buClrTx/>
              <a:buSzTx/>
              <a:buFontTx/>
              <a:buNone/>
            </a:pPr>
            <a:r>
              <a:rPr lang="en-US" altLang="en-US" sz="1600" dirty="0">
                <a:solidFill>
                  <a:schemeClr val="tx1"/>
                </a:solidFill>
                <a:latin typeface="+mj-lt"/>
              </a:rPr>
              <a:t>					</a:t>
            </a:r>
          </a:p>
          <a:p>
            <a:pPr eaLnBrk="1" hangingPunct="1">
              <a:spcBef>
                <a:spcPct val="20000"/>
              </a:spcBef>
              <a:buClrTx/>
              <a:buSzTx/>
              <a:buFontTx/>
              <a:buNone/>
            </a:pPr>
            <a:endParaRPr lang="en-US" altLang="en-US" sz="1600" b="1" u="sng" dirty="0">
              <a:solidFill>
                <a:schemeClr val="tx1"/>
              </a:solidFill>
              <a:latin typeface="+mj-lt"/>
            </a:endParaRPr>
          </a:p>
          <a:p>
            <a:pPr algn="ctr" eaLnBrk="1" hangingPunct="1">
              <a:spcBef>
                <a:spcPct val="20000"/>
              </a:spcBef>
              <a:buClrTx/>
              <a:buSzTx/>
              <a:buFontTx/>
              <a:buNone/>
            </a:pPr>
            <a:r>
              <a:rPr lang="en-US" altLang="en-US" sz="2000" b="1" u="sng" dirty="0">
                <a:solidFill>
                  <a:schemeClr val="tx1"/>
                </a:solidFill>
                <a:latin typeface="+mj-lt"/>
              </a:rPr>
              <a:t>Income statement for day 2</a:t>
            </a:r>
          </a:p>
          <a:p>
            <a:pPr eaLnBrk="1" hangingPunct="1">
              <a:spcBef>
                <a:spcPct val="20000"/>
              </a:spcBef>
              <a:buClrTx/>
              <a:buSzTx/>
              <a:buFontTx/>
              <a:buNone/>
            </a:pPr>
            <a:r>
              <a:rPr lang="en-US" altLang="en-US" sz="2000" dirty="0">
                <a:solidFill>
                  <a:schemeClr val="tx1"/>
                </a:solidFill>
                <a:latin typeface="+mj-lt"/>
              </a:rPr>
              <a:t>							 £</a:t>
            </a:r>
          </a:p>
          <a:p>
            <a:pPr eaLnBrk="1" hangingPunct="1">
              <a:spcBef>
                <a:spcPct val="20000"/>
              </a:spcBef>
              <a:buClrTx/>
              <a:buSzTx/>
              <a:buFontTx/>
              <a:buNone/>
            </a:pPr>
            <a:r>
              <a:rPr lang="en-US" altLang="en-US" sz="2000" dirty="0">
                <a:solidFill>
                  <a:schemeClr val="tx1"/>
                </a:solidFill>
                <a:latin typeface="+mj-lt"/>
              </a:rPr>
              <a:t>		Sales revenue				48</a:t>
            </a:r>
          </a:p>
          <a:p>
            <a:pPr eaLnBrk="1" hangingPunct="1">
              <a:spcBef>
                <a:spcPct val="20000"/>
              </a:spcBef>
              <a:buClrTx/>
              <a:buSzTx/>
              <a:buFontTx/>
              <a:buNone/>
            </a:pPr>
            <a:r>
              <a:rPr lang="en-US" altLang="en-US" sz="2000" dirty="0">
                <a:solidFill>
                  <a:schemeClr val="tx1"/>
                </a:solidFill>
                <a:latin typeface="+mj-lt"/>
              </a:rPr>
              <a:t>		</a:t>
            </a:r>
            <a:r>
              <a:rPr lang="en-US" altLang="en-US" sz="2000" i="1" dirty="0">
                <a:solidFill>
                  <a:schemeClr val="tx1"/>
                </a:solidFill>
                <a:latin typeface="+mj-lt"/>
              </a:rPr>
              <a:t>Less</a:t>
            </a:r>
            <a:r>
              <a:rPr lang="en-US" altLang="en-US" sz="2000" dirty="0">
                <a:solidFill>
                  <a:schemeClr val="tx1"/>
                </a:solidFill>
                <a:latin typeface="+mj-lt"/>
              </a:rPr>
              <a:t> Cost of goods sold (£20 + £10)	</a:t>
            </a:r>
            <a:r>
              <a:rPr lang="en-US" altLang="en-US" sz="2000" u="sng" dirty="0">
                <a:solidFill>
                  <a:schemeClr val="tx1"/>
                </a:solidFill>
                <a:latin typeface="+mj-lt"/>
              </a:rPr>
              <a:t>30</a:t>
            </a:r>
          </a:p>
          <a:p>
            <a:pPr eaLnBrk="1" hangingPunct="1">
              <a:spcBef>
                <a:spcPct val="20000"/>
              </a:spcBef>
              <a:buClrTx/>
              <a:buSzTx/>
              <a:buFontTx/>
              <a:buNone/>
            </a:pPr>
            <a:r>
              <a:rPr lang="en-US" altLang="en-US" sz="2000" dirty="0">
                <a:solidFill>
                  <a:schemeClr val="tx1"/>
                </a:solidFill>
                <a:latin typeface="+mj-lt"/>
              </a:rPr>
              <a:t>		Profit					</a:t>
            </a:r>
            <a:r>
              <a:rPr lang="en-US" altLang="en-US" sz="2000" u="sng" dirty="0">
                <a:solidFill>
                  <a:schemeClr val="tx1"/>
                </a:solidFill>
                <a:latin typeface="+mj-lt"/>
              </a:rPr>
              <a:t>18</a:t>
            </a:r>
          </a:p>
          <a:p>
            <a:pPr eaLnBrk="1" hangingPunct="1">
              <a:spcBef>
                <a:spcPct val="20000"/>
              </a:spcBef>
              <a:buClrTx/>
              <a:buSzTx/>
              <a:buFontTx/>
              <a:buNone/>
            </a:pPr>
            <a:r>
              <a:rPr lang="en-US" altLang="en-US" sz="2000" dirty="0">
                <a:solidFill>
                  <a:schemeClr val="tx1"/>
                </a:solidFill>
                <a:latin typeface="+mj-lt"/>
              </a:rPr>
              <a:t>			</a:t>
            </a:r>
          </a:p>
        </p:txBody>
      </p:sp>
    </p:spTree>
    <p:extLst>
      <p:ext uri="{BB962C8B-B14F-4D97-AF65-F5344CB8AC3E}">
        <p14:creationId xmlns:p14="http://schemas.microsoft.com/office/powerpoint/2010/main" val="2168375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6"/>
          <p:cNvSpPr>
            <a:spLocks noChangeArrowheads="1"/>
          </p:cNvSpPr>
          <p:nvPr/>
        </p:nvSpPr>
        <p:spPr bwMode="auto">
          <a:xfrm>
            <a:off x="695400" y="548680"/>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2600" b="1" dirty="0">
                <a:solidFill>
                  <a:schemeClr val="tx2"/>
                </a:solidFill>
                <a:latin typeface="+mj-lt"/>
              </a:rPr>
              <a:t>Example 1 continued</a:t>
            </a:r>
          </a:p>
        </p:txBody>
      </p:sp>
      <p:sp>
        <p:nvSpPr>
          <p:cNvPr id="39939" name="Rectangle 7"/>
          <p:cNvSpPr>
            <a:spLocks noChangeArrowheads="1"/>
          </p:cNvSpPr>
          <p:nvPr/>
        </p:nvSpPr>
        <p:spPr bwMode="auto">
          <a:xfrm>
            <a:off x="695400" y="1340769"/>
            <a:ext cx="9072489" cy="3673475"/>
          </a:xfrm>
          <a:prstGeom prst="rect">
            <a:avLst/>
          </a:prstGeom>
          <a:noFill/>
          <a:ln>
            <a:noFill/>
          </a:ln>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20000"/>
              </a:spcBef>
              <a:buClrTx/>
              <a:buSzPct val="150000"/>
              <a:buFontTx/>
              <a:buNone/>
              <a:defRPr/>
            </a:pPr>
            <a:r>
              <a:rPr lang="en-US" altLang="en-US" sz="2000" dirty="0">
                <a:solidFill>
                  <a:schemeClr val="tx1"/>
                </a:solidFill>
                <a:latin typeface="+mj-lt"/>
              </a:rPr>
              <a:t>The </a:t>
            </a:r>
            <a:r>
              <a:rPr lang="en-US" altLang="en-US" sz="2000" dirty="0">
                <a:solidFill>
                  <a:schemeClr val="tx1"/>
                </a:solidFill>
                <a:highlight>
                  <a:srgbClr val="FFFF00"/>
                </a:highlight>
                <a:latin typeface="+mj-lt"/>
              </a:rPr>
              <a:t>SOFP</a:t>
            </a:r>
            <a:r>
              <a:rPr lang="en-US" altLang="en-US" sz="2000" dirty="0">
                <a:solidFill>
                  <a:schemeClr val="tx1"/>
                </a:solidFill>
                <a:latin typeface="+mj-lt"/>
              </a:rPr>
              <a:t> at the end of day 2 will be:</a:t>
            </a:r>
          </a:p>
          <a:p>
            <a:pPr eaLnBrk="1" hangingPunct="1">
              <a:spcBef>
                <a:spcPct val="20000"/>
              </a:spcBef>
              <a:buClrTx/>
              <a:buSzTx/>
              <a:buFontTx/>
              <a:buNone/>
              <a:defRPr/>
            </a:pPr>
            <a:r>
              <a:rPr lang="en-US" altLang="en-US" sz="2000" dirty="0">
                <a:solidFill>
                  <a:schemeClr val="tx1"/>
                </a:solidFill>
                <a:latin typeface="+mj-lt"/>
              </a:rPr>
              <a:t>					</a:t>
            </a:r>
          </a:p>
          <a:p>
            <a:pPr eaLnBrk="1" hangingPunct="1">
              <a:spcBef>
                <a:spcPct val="20000"/>
              </a:spcBef>
              <a:buClrTx/>
              <a:buSzTx/>
              <a:buFontTx/>
              <a:buNone/>
              <a:defRPr/>
            </a:pPr>
            <a:r>
              <a:rPr lang="en-US" altLang="en-US" sz="2000" dirty="0">
                <a:solidFill>
                  <a:schemeClr val="tx1"/>
                </a:solidFill>
                <a:latin typeface="+mj-lt"/>
              </a:rPr>
              <a:t>		</a:t>
            </a:r>
            <a:r>
              <a:rPr lang="en-US" altLang="en-US" sz="2000" b="1" u="sng" dirty="0">
                <a:solidFill>
                  <a:schemeClr val="tx1"/>
                </a:solidFill>
                <a:highlight>
                  <a:srgbClr val="FFFF00"/>
                </a:highlight>
                <a:latin typeface="+mj-lt"/>
              </a:rPr>
              <a:t>SOF</a:t>
            </a:r>
            <a:r>
              <a:rPr lang="en-US" altLang="en-US" sz="2000" b="1" u="sng" dirty="0">
                <a:solidFill>
                  <a:schemeClr val="tx1"/>
                </a:solidFill>
                <a:latin typeface="+mj-lt"/>
              </a:rPr>
              <a:t>P at the end of day 2</a:t>
            </a:r>
          </a:p>
          <a:p>
            <a:pPr eaLnBrk="1" hangingPunct="1">
              <a:spcBef>
                <a:spcPct val="20000"/>
              </a:spcBef>
              <a:buClrTx/>
              <a:buSzTx/>
              <a:buFontTx/>
              <a:buNone/>
              <a:defRPr/>
            </a:pPr>
            <a:r>
              <a:rPr lang="en-US" altLang="en-US" sz="2000" dirty="0">
                <a:solidFill>
                  <a:schemeClr val="tx1"/>
                </a:solidFill>
                <a:latin typeface="+mj-lt"/>
              </a:rPr>
              <a:t>						 £</a:t>
            </a:r>
          </a:p>
          <a:p>
            <a:pPr eaLnBrk="1" hangingPunct="1">
              <a:spcBef>
                <a:spcPct val="20000"/>
              </a:spcBef>
              <a:buClrTx/>
              <a:buSzTx/>
              <a:buFontTx/>
              <a:buNone/>
              <a:defRPr/>
            </a:pPr>
            <a:r>
              <a:rPr lang="en-US" altLang="en-US" sz="2000" dirty="0">
                <a:solidFill>
                  <a:schemeClr val="tx1"/>
                </a:solidFill>
                <a:latin typeface="+mj-lt"/>
              </a:rPr>
              <a:t>	Cash (closing balance)			73</a:t>
            </a:r>
          </a:p>
          <a:p>
            <a:pPr eaLnBrk="1" hangingPunct="1">
              <a:spcBef>
                <a:spcPct val="20000"/>
              </a:spcBef>
              <a:buClrTx/>
              <a:buSzTx/>
              <a:buFontTx/>
              <a:buNone/>
              <a:defRPr/>
            </a:pPr>
            <a:r>
              <a:rPr lang="en-US" altLang="en-US" sz="2000" dirty="0">
                <a:solidFill>
                  <a:schemeClr val="tx1"/>
                </a:solidFill>
                <a:latin typeface="+mj-lt"/>
              </a:rPr>
              <a:t>	Stock of goods for resale		</a:t>
            </a:r>
            <a:r>
              <a:rPr lang="en-US" altLang="en-US" sz="2000" u="sng" dirty="0">
                <a:solidFill>
                  <a:schemeClr val="tx1"/>
                </a:solidFill>
                <a:latin typeface="+mj-lt"/>
              </a:rPr>
              <a:t> -</a:t>
            </a:r>
          </a:p>
          <a:p>
            <a:pPr eaLnBrk="1" hangingPunct="1">
              <a:spcBef>
                <a:spcPct val="20000"/>
              </a:spcBef>
              <a:buClrTx/>
              <a:buSzTx/>
              <a:buFontTx/>
              <a:buNone/>
              <a:defRPr/>
            </a:pPr>
            <a:r>
              <a:rPr lang="en-US" altLang="en-US" sz="2000" dirty="0">
                <a:solidFill>
                  <a:schemeClr val="tx1"/>
                </a:solidFill>
                <a:latin typeface="+mj-lt"/>
              </a:rPr>
              <a:t>	Equity					</a:t>
            </a:r>
            <a:r>
              <a:rPr lang="en-US" altLang="en-US" sz="2000" u="sng" dirty="0">
                <a:solidFill>
                  <a:schemeClr val="tx1"/>
                </a:solidFill>
                <a:latin typeface="+mj-lt"/>
              </a:rPr>
              <a:t>73</a:t>
            </a:r>
          </a:p>
          <a:p>
            <a:pPr eaLnBrk="1" hangingPunct="1">
              <a:spcBef>
                <a:spcPct val="20000"/>
              </a:spcBef>
              <a:buClrTx/>
              <a:buSzTx/>
              <a:buFontTx/>
              <a:buNone/>
              <a:defRPr/>
            </a:pPr>
            <a:r>
              <a:rPr lang="en-US" altLang="en-US" sz="2000" dirty="0">
                <a:solidFill>
                  <a:schemeClr val="tx1"/>
                </a:solidFill>
                <a:latin typeface="+mj-lt"/>
              </a:rPr>
              <a:t>		</a:t>
            </a:r>
          </a:p>
          <a:p>
            <a:pPr eaLnBrk="1" hangingPunct="1">
              <a:spcBef>
                <a:spcPct val="20000"/>
              </a:spcBef>
              <a:buClrTx/>
              <a:buSzTx/>
              <a:buFontTx/>
              <a:buNone/>
              <a:defRPr/>
            </a:pPr>
            <a:endParaRPr lang="en-US" altLang="en-US" sz="2000" dirty="0">
              <a:solidFill>
                <a:schemeClr val="tx1"/>
              </a:solidFill>
              <a:latin typeface="+mj-lt"/>
            </a:endParaRPr>
          </a:p>
          <a:p>
            <a:pPr eaLnBrk="1" hangingPunct="1">
              <a:spcBef>
                <a:spcPct val="20000"/>
              </a:spcBef>
              <a:buClrTx/>
              <a:buSzTx/>
              <a:buFontTx/>
              <a:buNone/>
              <a:defRPr/>
            </a:pPr>
            <a:r>
              <a:rPr lang="en-US" altLang="en-US" sz="1600" dirty="0">
                <a:solidFill>
                  <a:schemeClr val="tx1"/>
                </a:solidFill>
                <a:latin typeface="+mj-lt"/>
              </a:rPr>
              <a:t>	</a:t>
            </a:r>
          </a:p>
        </p:txBody>
      </p:sp>
    </p:spTree>
    <p:extLst>
      <p:ext uri="{BB962C8B-B14F-4D97-AF65-F5344CB8AC3E}">
        <p14:creationId xmlns:p14="http://schemas.microsoft.com/office/powerpoint/2010/main" val="3074608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6"/>
          <p:cNvSpPr>
            <a:spLocks noChangeArrowheads="1"/>
          </p:cNvSpPr>
          <p:nvPr/>
        </p:nvSpPr>
        <p:spPr bwMode="auto">
          <a:xfrm>
            <a:off x="839416" y="685362"/>
            <a:ext cx="7772400" cy="609600"/>
          </a:xfrm>
          <a:prstGeom prst="rect">
            <a:avLst/>
          </a:prstGeom>
          <a:noFill/>
          <a:ln>
            <a:noFill/>
          </a:ln>
          <a:effec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defRPr/>
            </a:pPr>
            <a:r>
              <a:rPr lang="en-US" altLang="en-US" sz="2600" b="1" dirty="0">
                <a:solidFill>
                  <a:schemeClr val="tx2"/>
                </a:solidFill>
                <a:latin typeface="+mj-lt"/>
              </a:rPr>
              <a:t>Example 2- </a:t>
            </a:r>
            <a:r>
              <a:rPr lang="en-US" altLang="en-US" sz="2600" b="1" dirty="0">
                <a:solidFill>
                  <a:schemeClr val="tx2"/>
                </a:solidFill>
                <a:highlight>
                  <a:srgbClr val="FFFF00"/>
                </a:highlight>
                <a:latin typeface="+mj-lt"/>
              </a:rPr>
              <a:t>5MINS</a:t>
            </a:r>
          </a:p>
        </p:txBody>
      </p:sp>
      <p:sp>
        <p:nvSpPr>
          <p:cNvPr id="40963" name="Rectangle 7"/>
          <p:cNvSpPr>
            <a:spLocks noChangeArrowheads="1"/>
          </p:cNvSpPr>
          <p:nvPr/>
        </p:nvSpPr>
        <p:spPr bwMode="auto">
          <a:xfrm>
            <a:off x="839416" y="1261296"/>
            <a:ext cx="10513167"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just" eaLnBrk="1" hangingPunct="1">
              <a:lnSpc>
                <a:spcPct val="120000"/>
              </a:lnSpc>
              <a:spcBef>
                <a:spcPct val="20000"/>
              </a:spcBef>
              <a:buClrTx/>
              <a:buSzPct val="150000"/>
              <a:buFontTx/>
              <a:buNone/>
            </a:pPr>
            <a:endParaRPr lang="en-US" altLang="en-US" sz="1600" dirty="0">
              <a:solidFill>
                <a:schemeClr val="tx1"/>
              </a:solidFill>
              <a:latin typeface="+mj-lt"/>
            </a:endParaRPr>
          </a:p>
          <a:p>
            <a:pPr algn="just" eaLnBrk="1" hangingPunct="1">
              <a:lnSpc>
                <a:spcPct val="120000"/>
              </a:lnSpc>
              <a:spcBef>
                <a:spcPct val="20000"/>
              </a:spcBef>
              <a:buClrTx/>
              <a:buSzPct val="150000"/>
              <a:buFontTx/>
              <a:buNone/>
            </a:pPr>
            <a:r>
              <a:rPr lang="en-US" altLang="en-US" sz="2400" dirty="0">
                <a:solidFill>
                  <a:schemeClr val="tx1"/>
                </a:solidFill>
                <a:latin typeface="+mj-lt"/>
              </a:rPr>
              <a:t>Jerry and Co. deposits </a:t>
            </a:r>
            <a:r>
              <a:rPr lang="en-US" altLang="en-US" sz="2400" i="1" dirty="0">
                <a:solidFill>
                  <a:schemeClr val="tx1"/>
                </a:solidFill>
                <a:latin typeface="+mj-lt"/>
              </a:rPr>
              <a:t>£</a:t>
            </a:r>
            <a:r>
              <a:rPr lang="en-US" altLang="en-US" sz="2400" dirty="0">
                <a:solidFill>
                  <a:schemeClr val="tx1"/>
                </a:solidFill>
                <a:latin typeface="+mj-lt"/>
              </a:rPr>
              <a:t>20,000 in a bank account on 1 March in order to commence business. Let us assume that the cash is supplied by the owner (</a:t>
            </a:r>
            <a:r>
              <a:rPr lang="en-US" altLang="en-US" sz="2400" i="1" dirty="0">
                <a:solidFill>
                  <a:schemeClr val="tx1"/>
                </a:solidFill>
                <a:latin typeface="+mj-lt"/>
              </a:rPr>
              <a:t>£</a:t>
            </a:r>
            <a:r>
              <a:rPr lang="en-US" altLang="en-US" sz="2400" dirty="0">
                <a:solidFill>
                  <a:schemeClr val="tx1"/>
                </a:solidFill>
                <a:latin typeface="+mj-lt"/>
              </a:rPr>
              <a:t>6,000) and by a lender (</a:t>
            </a:r>
            <a:r>
              <a:rPr lang="en-US" altLang="en-US" sz="2400" i="1" dirty="0">
                <a:solidFill>
                  <a:schemeClr val="tx1"/>
                </a:solidFill>
                <a:latin typeface="+mj-lt"/>
              </a:rPr>
              <a:t>£</a:t>
            </a:r>
            <a:r>
              <a:rPr lang="en-US" altLang="en-US" sz="2400" dirty="0">
                <a:solidFill>
                  <a:schemeClr val="tx1"/>
                </a:solidFill>
                <a:latin typeface="+mj-lt"/>
              </a:rPr>
              <a:t>14,000) and paid into the business bank account.</a:t>
            </a:r>
          </a:p>
          <a:p>
            <a:pPr algn="just" eaLnBrk="1" hangingPunct="1">
              <a:lnSpc>
                <a:spcPct val="120000"/>
              </a:lnSpc>
              <a:spcBef>
                <a:spcPct val="20000"/>
              </a:spcBef>
              <a:buClrTx/>
              <a:buSzPct val="150000"/>
              <a:buFontTx/>
              <a:buNone/>
            </a:pPr>
            <a:endParaRPr lang="en-US" altLang="en-US" sz="2400" dirty="0">
              <a:solidFill>
                <a:schemeClr val="tx1"/>
              </a:solidFill>
              <a:latin typeface="+mj-lt"/>
            </a:endParaRPr>
          </a:p>
          <a:p>
            <a:pPr algn="just" eaLnBrk="1" hangingPunct="1">
              <a:lnSpc>
                <a:spcPct val="120000"/>
              </a:lnSpc>
              <a:spcBef>
                <a:spcPct val="20000"/>
              </a:spcBef>
              <a:buClrTx/>
              <a:buSzPct val="150000"/>
              <a:buNone/>
              <a:defRPr/>
            </a:pPr>
            <a:r>
              <a:rPr lang="en-GB" sz="2400" dirty="0">
                <a:solidFill>
                  <a:schemeClr val="tx1"/>
                </a:solidFill>
                <a:latin typeface="+mj-lt"/>
              </a:rPr>
              <a:t>Show and explain how does this affect the accounting equation? And show the statement of financial position after the end of each day and at the end after all of these transactions have been reflected.</a:t>
            </a:r>
            <a:endParaRPr lang="en-US" sz="2400" dirty="0">
              <a:solidFill>
                <a:schemeClr val="tx1"/>
              </a:solidFill>
              <a:latin typeface="+mj-lt"/>
            </a:endParaRPr>
          </a:p>
        </p:txBody>
      </p:sp>
    </p:spTree>
    <p:extLst>
      <p:ext uri="{BB962C8B-B14F-4D97-AF65-F5344CB8AC3E}">
        <p14:creationId xmlns:p14="http://schemas.microsoft.com/office/powerpoint/2010/main" val="14865508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6"/>
          <p:cNvSpPr>
            <a:spLocks noChangeArrowheads="1"/>
          </p:cNvSpPr>
          <p:nvPr/>
        </p:nvSpPr>
        <p:spPr bwMode="auto">
          <a:xfrm>
            <a:off x="2153854" y="620688"/>
            <a:ext cx="7772400" cy="609600"/>
          </a:xfrm>
          <a:prstGeom prst="rect">
            <a:avLst/>
          </a:prstGeom>
          <a:noFill/>
          <a:ln>
            <a:noFill/>
          </a:ln>
          <a:effec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defRPr/>
            </a:pPr>
            <a:endParaRPr lang="en-US" altLang="en-US" sz="2600" b="1" dirty="0">
              <a:solidFill>
                <a:schemeClr val="tx2"/>
              </a:solidFill>
              <a:highlight>
                <a:srgbClr val="FFFF00"/>
              </a:highlight>
              <a:latin typeface="+mj-lt"/>
            </a:endParaRPr>
          </a:p>
        </p:txBody>
      </p:sp>
      <p:sp>
        <p:nvSpPr>
          <p:cNvPr id="40963" name="Rectangle 7"/>
          <p:cNvSpPr>
            <a:spLocks noChangeArrowheads="1"/>
          </p:cNvSpPr>
          <p:nvPr/>
        </p:nvSpPr>
        <p:spPr bwMode="auto">
          <a:xfrm>
            <a:off x="2037967" y="1266259"/>
            <a:ext cx="8004175"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just" eaLnBrk="1" hangingPunct="1">
              <a:lnSpc>
                <a:spcPct val="120000"/>
              </a:lnSpc>
              <a:spcBef>
                <a:spcPct val="20000"/>
              </a:spcBef>
              <a:buClrTx/>
              <a:buSzPct val="150000"/>
              <a:buFontTx/>
              <a:buNone/>
            </a:pPr>
            <a:endParaRPr lang="en-US" altLang="en-US" sz="1600" dirty="0">
              <a:solidFill>
                <a:schemeClr val="tx1"/>
              </a:solidFill>
              <a:latin typeface="+mj-lt"/>
            </a:endParaRPr>
          </a:p>
          <a:p>
            <a:pPr algn="just" eaLnBrk="1" hangingPunct="1">
              <a:lnSpc>
                <a:spcPct val="120000"/>
              </a:lnSpc>
              <a:spcBef>
                <a:spcPct val="20000"/>
              </a:spcBef>
              <a:buClrTx/>
              <a:buSzPct val="150000"/>
              <a:buFontTx/>
              <a:buNone/>
            </a:pPr>
            <a:endParaRPr lang="en-US" altLang="en-US" sz="2400" dirty="0">
              <a:solidFill>
                <a:schemeClr val="tx1"/>
              </a:solidFill>
              <a:latin typeface="+mj-lt"/>
            </a:endParaRPr>
          </a:p>
        </p:txBody>
      </p:sp>
      <p:graphicFrame>
        <p:nvGraphicFramePr>
          <p:cNvPr id="3" name="Table 3">
            <a:extLst>
              <a:ext uri="{FF2B5EF4-FFF2-40B4-BE49-F238E27FC236}">
                <a16:creationId xmlns:a16="http://schemas.microsoft.com/office/drawing/2014/main" id="{388F7CA7-8147-3667-C26C-5D0866BBD57F}"/>
              </a:ext>
            </a:extLst>
          </p:cNvPr>
          <p:cNvGraphicFramePr>
            <a:graphicFrameLocks noGrp="1"/>
          </p:cNvGraphicFramePr>
          <p:nvPr>
            <p:extLst>
              <p:ext uri="{D42A27DB-BD31-4B8C-83A1-F6EECF244321}">
                <p14:modId xmlns:p14="http://schemas.microsoft.com/office/powerpoint/2010/main" val="1534078757"/>
              </p:ext>
            </p:extLst>
          </p:nvPr>
        </p:nvGraphicFramePr>
        <p:xfrm>
          <a:off x="1415480" y="274906"/>
          <a:ext cx="8924370" cy="1641926"/>
        </p:xfrm>
        <a:graphic>
          <a:graphicData uri="http://schemas.openxmlformats.org/drawingml/2006/table">
            <a:tbl>
              <a:tblPr firstRow="1" bandRow="1">
                <a:tableStyleId>{3C2FFA5D-87B4-456A-9821-1D502468CF0F}</a:tableStyleId>
              </a:tblPr>
              <a:tblGrid>
                <a:gridCol w="1487395">
                  <a:extLst>
                    <a:ext uri="{9D8B030D-6E8A-4147-A177-3AD203B41FA5}">
                      <a16:colId xmlns:a16="http://schemas.microsoft.com/office/drawing/2014/main" val="2049000149"/>
                    </a:ext>
                  </a:extLst>
                </a:gridCol>
                <a:gridCol w="1487395">
                  <a:extLst>
                    <a:ext uri="{9D8B030D-6E8A-4147-A177-3AD203B41FA5}">
                      <a16:colId xmlns:a16="http://schemas.microsoft.com/office/drawing/2014/main" val="2297774967"/>
                    </a:ext>
                  </a:extLst>
                </a:gridCol>
                <a:gridCol w="1487395">
                  <a:extLst>
                    <a:ext uri="{9D8B030D-6E8A-4147-A177-3AD203B41FA5}">
                      <a16:colId xmlns:a16="http://schemas.microsoft.com/office/drawing/2014/main" val="2144904700"/>
                    </a:ext>
                  </a:extLst>
                </a:gridCol>
                <a:gridCol w="1487395">
                  <a:extLst>
                    <a:ext uri="{9D8B030D-6E8A-4147-A177-3AD203B41FA5}">
                      <a16:colId xmlns:a16="http://schemas.microsoft.com/office/drawing/2014/main" val="2097624872"/>
                    </a:ext>
                  </a:extLst>
                </a:gridCol>
                <a:gridCol w="1487395">
                  <a:extLst>
                    <a:ext uri="{9D8B030D-6E8A-4147-A177-3AD203B41FA5}">
                      <a16:colId xmlns:a16="http://schemas.microsoft.com/office/drawing/2014/main" val="1144227615"/>
                    </a:ext>
                  </a:extLst>
                </a:gridCol>
                <a:gridCol w="1487395">
                  <a:extLst>
                    <a:ext uri="{9D8B030D-6E8A-4147-A177-3AD203B41FA5}">
                      <a16:colId xmlns:a16="http://schemas.microsoft.com/office/drawing/2014/main" val="263234459"/>
                    </a:ext>
                  </a:extLst>
                </a:gridCol>
              </a:tblGrid>
              <a:tr h="706658">
                <a:tc>
                  <a:txBody>
                    <a:bodyPr/>
                    <a:lstStyle/>
                    <a:p>
                      <a:pPr algn="ctr"/>
                      <a:r>
                        <a:rPr lang="en-GB" dirty="0"/>
                        <a:t>Transaction</a:t>
                      </a:r>
                    </a:p>
                  </a:txBody>
                  <a:tcPr/>
                </a:tc>
                <a:tc>
                  <a:txBody>
                    <a:bodyPr/>
                    <a:lstStyle/>
                    <a:p>
                      <a:pPr algn="ctr"/>
                      <a:r>
                        <a:rPr lang="en-GB" dirty="0"/>
                        <a:t>Assets</a:t>
                      </a:r>
                    </a:p>
                  </a:txBody>
                  <a:tcPr/>
                </a:tc>
                <a:tc>
                  <a:txBody>
                    <a:bodyPr/>
                    <a:lstStyle/>
                    <a:p>
                      <a:pPr algn="ctr"/>
                      <a:r>
                        <a:rPr lang="en-GB" dirty="0"/>
                        <a:t>=</a:t>
                      </a:r>
                    </a:p>
                  </a:txBody>
                  <a:tcPr/>
                </a:tc>
                <a:tc>
                  <a:txBody>
                    <a:bodyPr/>
                    <a:lstStyle/>
                    <a:p>
                      <a:pPr algn="ctr"/>
                      <a:r>
                        <a:rPr lang="en-GB" dirty="0"/>
                        <a:t>Liabilities</a:t>
                      </a:r>
                    </a:p>
                  </a:txBody>
                  <a:tcPr/>
                </a:tc>
                <a:tc>
                  <a:txBody>
                    <a:bodyPr/>
                    <a:lstStyle/>
                    <a:p>
                      <a:pPr algn="ctr"/>
                      <a:r>
                        <a:rPr lang="en-GB" dirty="0"/>
                        <a:t>+</a:t>
                      </a:r>
                    </a:p>
                  </a:txBody>
                  <a:tcPr/>
                </a:tc>
                <a:tc>
                  <a:txBody>
                    <a:bodyPr/>
                    <a:lstStyle/>
                    <a:p>
                      <a:pPr algn="ctr"/>
                      <a:r>
                        <a:rPr lang="en-GB" dirty="0"/>
                        <a:t>Capital</a:t>
                      </a:r>
                    </a:p>
                  </a:txBody>
                  <a:tcPr/>
                </a:tc>
                <a:extLst>
                  <a:ext uri="{0D108BD9-81ED-4DB2-BD59-A6C34878D82A}">
                    <a16:rowId xmlns:a16="http://schemas.microsoft.com/office/drawing/2014/main" val="197587403"/>
                  </a:ext>
                </a:extLst>
              </a:tr>
              <a:tr h="935268">
                <a:tc>
                  <a:txBody>
                    <a:bodyPr/>
                    <a:lstStyle/>
                    <a:p>
                      <a:pPr algn="ctr"/>
                      <a:r>
                        <a:rPr lang="en-GB" dirty="0"/>
                        <a:t>1 March</a:t>
                      </a:r>
                    </a:p>
                  </a:txBody>
                  <a:tcPr/>
                </a:tc>
                <a:tc>
                  <a:txBody>
                    <a:bodyPr/>
                    <a:lstStyle/>
                    <a:p>
                      <a:pPr algn="ctr"/>
                      <a:r>
                        <a:rPr lang="en-GB" dirty="0"/>
                        <a:t>Bank £20,000</a:t>
                      </a:r>
                    </a:p>
                  </a:txBody>
                  <a:tcPr/>
                </a:tc>
                <a:tc>
                  <a:txBody>
                    <a:bodyPr/>
                    <a:lstStyle/>
                    <a:p>
                      <a:pPr algn="ctr"/>
                      <a:endParaRPr lang="en-GB" dirty="0"/>
                    </a:p>
                  </a:txBody>
                  <a:tcPr/>
                </a:tc>
                <a:tc>
                  <a:txBody>
                    <a:bodyPr/>
                    <a:lstStyle/>
                    <a:p>
                      <a:pPr algn="ctr"/>
                      <a:r>
                        <a:rPr lang="en-GB" dirty="0"/>
                        <a:t>Borrowings</a:t>
                      </a:r>
                      <a:br>
                        <a:rPr lang="en-GB" dirty="0"/>
                      </a:br>
                      <a:r>
                        <a:rPr lang="en-GB" dirty="0"/>
                        <a:t>£14,000</a:t>
                      </a:r>
                    </a:p>
                  </a:txBody>
                  <a:tcPr/>
                </a:tc>
                <a:tc>
                  <a:txBody>
                    <a:bodyPr/>
                    <a:lstStyle/>
                    <a:p>
                      <a:pPr algn="ctr"/>
                      <a:endParaRPr lang="en-GB" dirty="0"/>
                    </a:p>
                  </a:txBody>
                  <a:tcPr/>
                </a:tc>
                <a:tc>
                  <a:txBody>
                    <a:bodyPr/>
                    <a:lstStyle/>
                    <a:p>
                      <a:pPr algn="ctr"/>
                      <a:r>
                        <a:rPr lang="en-GB" dirty="0"/>
                        <a:t>Equity</a:t>
                      </a:r>
                      <a:br>
                        <a:rPr lang="en-GB" dirty="0"/>
                      </a:br>
                      <a:r>
                        <a:rPr lang="en-GB" dirty="0"/>
                        <a:t>£6,000</a:t>
                      </a:r>
                    </a:p>
                  </a:txBody>
                  <a:tcPr/>
                </a:tc>
                <a:extLst>
                  <a:ext uri="{0D108BD9-81ED-4DB2-BD59-A6C34878D82A}">
                    <a16:rowId xmlns:a16="http://schemas.microsoft.com/office/drawing/2014/main" val="1313927663"/>
                  </a:ext>
                </a:extLst>
              </a:tr>
            </a:tbl>
          </a:graphicData>
        </a:graphic>
      </p:graphicFrame>
      <p:sp>
        <p:nvSpPr>
          <p:cNvPr id="6" name="TextBox 5">
            <a:extLst>
              <a:ext uri="{FF2B5EF4-FFF2-40B4-BE49-F238E27FC236}">
                <a16:creationId xmlns:a16="http://schemas.microsoft.com/office/drawing/2014/main" id="{F83A8896-3D67-8231-F977-1584EA7325EE}"/>
              </a:ext>
            </a:extLst>
          </p:cNvPr>
          <p:cNvSpPr txBox="1"/>
          <p:nvPr/>
        </p:nvSpPr>
        <p:spPr>
          <a:xfrm>
            <a:off x="2455794" y="5257323"/>
            <a:ext cx="7280412" cy="646331"/>
          </a:xfrm>
          <a:prstGeom prst="rect">
            <a:avLst/>
          </a:prstGeom>
          <a:noFill/>
        </p:spPr>
        <p:txBody>
          <a:bodyPr wrap="square">
            <a:spAutoFit/>
          </a:bodyPr>
          <a:lstStyle/>
          <a:p>
            <a:pPr algn="ctr"/>
            <a:r>
              <a:rPr lang="en-GB" dirty="0">
                <a:highlight>
                  <a:srgbClr val="FFFF00"/>
                </a:highlight>
              </a:rPr>
              <a:t>The accounting equation and the SOFP shows that the total claims are the same as the total assets. </a:t>
            </a:r>
          </a:p>
        </p:txBody>
      </p:sp>
      <p:graphicFrame>
        <p:nvGraphicFramePr>
          <p:cNvPr id="2" name="Table 3">
            <a:extLst>
              <a:ext uri="{FF2B5EF4-FFF2-40B4-BE49-F238E27FC236}">
                <a16:creationId xmlns:a16="http://schemas.microsoft.com/office/drawing/2014/main" id="{B2DDB444-D068-1816-4893-19ADB8FB7E18}"/>
              </a:ext>
            </a:extLst>
          </p:cNvPr>
          <p:cNvGraphicFramePr>
            <a:graphicFrameLocks noGrp="1"/>
          </p:cNvGraphicFramePr>
          <p:nvPr>
            <p:extLst>
              <p:ext uri="{D42A27DB-BD31-4B8C-83A1-F6EECF244321}">
                <p14:modId xmlns:p14="http://schemas.microsoft.com/office/powerpoint/2010/main" val="2344573862"/>
              </p:ext>
            </p:extLst>
          </p:nvPr>
        </p:nvGraphicFramePr>
        <p:xfrm>
          <a:off x="3647728" y="2051430"/>
          <a:ext cx="4896544" cy="3204389"/>
        </p:xfrm>
        <a:graphic>
          <a:graphicData uri="http://schemas.openxmlformats.org/drawingml/2006/table">
            <a:tbl>
              <a:tblPr firstRow="1" bandRow="1">
                <a:tableStyleId>{5C22544A-7EE6-4342-B048-85BDC9FD1C3A}</a:tableStyleId>
              </a:tblPr>
              <a:tblGrid>
                <a:gridCol w="2448272">
                  <a:extLst>
                    <a:ext uri="{9D8B030D-6E8A-4147-A177-3AD203B41FA5}">
                      <a16:colId xmlns:a16="http://schemas.microsoft.com/office/drawing/2014/main" val="265038114"/>
                    </a:ext>
                  </a:extLst>
                </a:gridCol>
                <a:gridCol w="2448272">
                  <a:extLst>
                    <a:ext uri="{9D8B030D-6E8A-4147-A177-3AD203B41FA5}">
                      <a16:colId xmlns:a16="http://schemas.microsoft.com/office/drawing/2014/main" val="9441369"/>
                    </a:ext>
                  </a:extLst>
                </a:gridCol>
              </a:tblGrid>
              <a:tr h="773102">
                <a:tc gridSpan="2">
                  <a:txBody>
                    <a:bodyPr/>
                    <a:lstStyle/>
                    <a:p>
                      <a:pPr algn="ctr"/>
                      <a:r>
                        <a:rPr lang="en-GB" sz="1600" dirty="0"/>
                        <a:t>Jerry and Co.</a:t>
                      </a:r>
                      <a:br>
                        <a:rPr lang="en-GB" sz="1600" dirty="0"/>
                      </a:br>
                      <a:r>
                        <a:rPr lang="en-GB" sz="1600" dirty="0"/>
                        <a:t>Statement of financial position as at 1 March</a:t>
                      </a:r>
                    </a:p>
                  </a:txBody>
                  <a:tcPr anchor="ctr"/>
                </a:tc>
                <a:tc hMerge="1">
                  <a:txBody>
                    <a:bodyPr/>
                    <a:lstStyle/>
                    <a:p>
                      <a:pPr algn="ctr"/>
                      <a:endParaRPr lang="en-GB" sz="1600" dirty="0"/>
                    </a:p>
                  </a:txBody>
                  <a:tcPr anchor="ctr"/>
                </a:tc>
                <a:extLst>
                  <a:ext uri="{0D108BD9-81ED-4DB2-BD59-A6C34878D82A}">
                    <a16:rowId xmlns:a16="http://schemas.microsoft.com/office/drawing/2014/main" val="2346404303"/>
                  </a:ext>
                </a:extLst>
              </a:tr>
              <a:tr h="348373">
                <a:tc>
                  <a:txBody>
                    <a:bodyPr/>
                    <a:lstStyle/>
                    <a:p>
                      <a:endParaRPr lang="en-GB" sz="1600" dirty="0"/>
                    </a:p>
                  </a:txBody>
                  <a:tcPr/>
                </a:tc>
                <a:tc>
                  <a:txBody>
                    <a:bodyPr/>
                    <a:lstStyle/>
                    <a:p>
                      <a:pPr algn="ctr"/>
                      <a:r>
                        <a:rPr lang="en-GB" sz="1600" b="1" dirty="0"/>
                        <a:t>£</a:t>
                      </a:r>
                    </a:p>
                  </a:txBody>
                  <a:tcPr/>
                </a:tc>
                <a:extLst>
                  <a:ext uri="{0D108BD9-81ED-4DB2-BD59-A6C34878D82A}">
                    <a16:rowId xmlns:a16="http://schemas.microsoft.com/office/drawing/2014/main" val="587314103"/>
                  </a:ext>
                </a:extLst>
              </a:tr>
              <a:tr h="341049">
                <a:tc>
                  <a:txBody>
                    <a:bodyPr/>
                    <a:lstStyle/>
                    <a:p>
                      <a:r>
                        <a:rPr lang="en-GB" sz="1600" b="1" dirty="0"/>
                        <a:t>ASSETS</a:t>
                      </a:r>
                    </a:p>
                  </a:txBody>
                  <a:tcPr/>
                </a:tc>
                <a:tc>
                  <a:txBody>
                    <a:bodyPr/>
                    <a:lstStyle/>
                    <a:p>
                      <a:pPr algn="ctr"/>
                      <a:endParaRPr lang="en-GB" sz="1600" dirty="0"/>
                    </a:p>
                  </a:txBody>
                  <a:tcPr/>
                </a:tc>
                <a:extLst>
                  <a:ext uri="{0D108BD9-81ED-4DB2-BD59-A6C34878D82A}">
                    <a16:rowId xmlns:a16="http://schemas.microsoft.com/office/drawing/2014/main" val="2131910590"/>
                  </a:ext>
                </a:extLst>
              </a:tr>
              <a:tr h="348373">
                <a:tc>
                  <a:txBody>
                    <a:bodyPr/>
                    <a:lstStyle/>
                    <a:p>
                      <a:r>
                        <a:rPr lang="en-GB" sz="1600" dirty="0"/>
                        <a:t>Bank</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dirty="0"/>
                        <a:t>20,000</a:t>
                      </a:r>
                    </a:p>
                  </a:txBody>
                  <a:tcPr/>
                </a:tc>
                <a:extLst>
                  <a:ext uri="{0D108BD9-81ED-4DB2-BD59-A6C34878D82A}">
                    <a16:rowId xmlns:a16="http://schemas.microsoft.com/office/drawing/2014/main" val="2048715384"/>
                  </a:ext>
                </a:extLst>
              </a:tr>
              <a:tr h="348373">
                <a:tc>
                  <a:txBody>
                    <a:bodyPr/>
                    <a:lstStyle/>
                    <a:p>
                      <a:r>
                        <a:rPr lang="en-GB" sz="1600" b="1" dirty="0"/>
                        <a:t>LIABILITIES</a:t>
                      </a:r>
                    </a:p>
                  </a:txBody>
                  <a:tcPr/>
                </a:tc>
                <a:tc>
                  <a:txBody>
                    <a:bodyPr/>
                    <a:lstStyle/>
                    <a:p>
                      <a:pPr algn="ctr"/>
                      <a:endParaRPr lang="en-GB" sz="1600" dirty="0"/>
                    </a:p>
                  </a:txBody>
                  <a:tcPr/>
                </a:tc>
                <a:extLst>
                  <a:ext uri="{0D108BD9-81ED-4DB2-BD59-A6C34878D82A}">
                    <a16:rowId xmlns:a16="http://schemas.microsoft.com/office/drawing/2014/main" val="722841791"/>
                  </a:ext>
                </a:extLst>
              </a:tr>
              <a:tr h="348373">
                <a:tc>
                  <a:txBody>
                    <a:bodyPr/>
                    <a:lstStyle/>
                    <a:p>
                      <a:r>
                        <a:rPr lang="en-GB" sz="1600" dirty="0"/>
                        <a:t>Borrowings</a:t>
                      </a:r>
                    </a:p>
                  </a:txBody>
                  <a:tcPr/>
                </a:tc>
                <a:tc>
                  <a:txBody>
                    <a:bodyPr/>
                    <a:lstStyle/>
                    <a:p>
                      <a:pPr algn="ctr"/>
                      <a:r>
                        <a:rPr lang="en-GB" sz="1600" dirty="0"/>
                        <a:t>14,000</a:t>
                      </a:r>
                    </a:p>
                  </a:txBody>
                  <a:tcPr/>
                </a:tc>
                <a:extLst>
                  <a:ext uri="{0D108BD9-81ED-4DB2-BD59-A6C34878D82A}">
                    <a16:rowId xmlns:a16="http://schemas.microsoft.com/office/drawing/2014/main" val="4062191135"/>
                  </a:ext>
                </a:extLst>
              </a:tr>
              <a:tr h="348373">
                <a:tc>
                  <a:txBody>
                    <a:bodyPr/>
                    <a:lstStyle/>
                    <a:p>
                      <a:r>
                        <a:rPr lang="en-GB" sz="1600" b="1" dirty="0"/>
                        <a:t>EQUITY</a:t>
                      </a:r>
                    </a:p>
                  </a:txBody>
                  <a:tcPr/>
                </a:tc>
                <a:tc>
                  <a:txBody>
                    <a:bodyPr/>
                    <a:lstStyle/>
                    <a:p>
                      <a:pPr algn="ctr"/>
                      <a:endParaRPr lang="en-GB" sz="1600" dirty="0"/>
                    </a:p>
                  </a:txBody>
                  <a:tcPr/>
                </a:tc>
                <a:extLst>
                  <a:ext uri="{0D108BD9-81ED-4DB2-BD59-A6C34878D82A}">
                    <a16:rowId xmlns:a16="http://schemas.microsoft.com/office/drawing/2014/main" val="1106847785"/>
                  </a:ext>
                </a:extLst>
              </a:tr>
              <a:tr h="348373">
                <a:tc>
                  <a:txBody>
                    <a:bodyPr/>
                    <a:lstStyle/>
                    <a:p>
                      <a:r>
                        <a:rPr lang="en-GB" sz="1600" dirty="0"/>
                        <a:t>Share capital</a:t>
                      </a:r>
                    </a:p>
                  </a:txBody>
                  <a:tcPr/>
                </a:tc>
                <a:tc>
                  <a:txBody>
                    <a:bodyPr/>
                    <a:lstStyle/>
                    <a:p>
                      <a:pPr algn="ctr"/>
                      <a:r>
                        <a:rPr lang="en-GB" sz="1600" dirty="0"/>
                        <a:t>6,000</a:t>
                      </a:r>
                    </a:p>
                  </a:txBody>
                  <a:tcPr/>
                </a:tc>
                <a:extLst>
                  <a:ext uri="{0D108BD9-81ED-4DB2-BD59-A6C34878D82A}">
                    <a16:rowId xmlns:a16="http://schemas.microsoft.com/office/drawing/2014/main" val="1662926596"/>
                  </a:ext>
                </a:extLst>
              </a:tr>
            </a:tbl>
          </a:graphicData>
        </a:graphic>
      </p:graphicFrame>
    </p:spTree>
    <p:extLst>
      <p:ext uri="{BB962C8B-B14F-4D97-AF65-F5344CB8AC3E}">
        <p14:creationId xmlns:p14="http://schemas.microsoft.com/office/powerpoint/2010/main" val="268288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4"/>
          <p:cNvSpPr>
            <a:spLocks noChangeArrowheads="1"/>
          </p:cNvSpPr>
          <p:nvPr/>
        </p:nvSpPr>
        <p:spPr bwMode="auto">
          <a:xfrm>
            <a:off x="695400" y="548680"/>
            <a:ext cx="7772400" cy="609600"/>
          </a:xfrm>
          <a:prstGeom prst="rect">
            <a:avLst/>
          </a:prstGeom>
          <a:noFill/>
          <a:ln>
            <a:noFill/>
          </a:ln>
          <a:effec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defRPr/>
            </a:pPr>
            <a:r>
              <a:rPr lang="en-US" altLang="en-US" sz="2600" b="1" dirty="0">
                <a:solidFill>
                  <a:schemeClr val="tx2"/>
                </a:solidFill>
                <a:latin typeface="+mj-lt"/>
              </a:rPr>
              <a:t>Example 2 continued- </a:t>
            </a:r>
            <a:r>
              <a:rPr lang="en-US" altLang="en-US" sz="2600" b="1" dirty="0">
                <a:solidFill>
                  <a:schemeClr val="tx2"/>
                </a:solidFill>
                <a:highlight>
                  <a:srgbClr val="FFFF00"/>
                </a:highlight>
                <a:latin typeface="+mj-lt"/>
              </a:rPr>
              <a:t>10MINS</a:t>
            </a:r>
          </a:p>
        </p:txBody>
      </p:sp>
      <p:sp>
        <p:nvSpPr>
          <p:cNvPr id="43011" name="Rectangle 5"/>
          <p:cNvSpPr>
            <a:spLocks noChangeArrowheads="1"/>
          </p:cNvSpPr>
          <p:nvPr/>
        </p:nvSpPr>
        <p:spPr bwMode="auto">
          <a:xfrm>
            <a:off x="695400" y="1304764"/>
            <a:ext cx="9577064"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lnSpc>
                <a:spcPct val="120000"/>
              </a:lnSpc>
              <a:spcBef>
                <a:spcPct val="20000"/>
              </a:spcBef>
              <a:buClrTx/>
              <a:buSzPct val="150000"/>
              <a:buFontTx/>
              <a:buNone/>
            </a:pPr>
            <a:r>
              <a:rPr lang="en-GB" altLang="en-US" sz="2000" dirty="0">
                <a:solidFill>
                  <a:schemeClr val="tx1"/>
                </a:solidFill>
                <a:latin typeface="+mj-lt"/>
              </a:rPr>
              <a:t>Now consider the following transactions for Jerry and Co and show the effect of each transaction on the financial position. Prepare the SOFP after each transaction and at the end to reflect all the transactions</a:t>
            </a:r>
            <a:r>
              <a:rPr lang="en-GB" altLang="en-US" sz="2400" dirty="0">
                <a:solidFill>
                  <a:schemeClr val="tx1"/>
                </a:solidFill>
                <a:latin typeface="+mj-lt"/>
              </a:rPr>
              <a:t>.</a:t>
            </a:r>
          </a:p>
          <a:p>
            <a:pPr algn="just" eaLnBrk="1" hangingPunct="1">
              <a:lnSpc>
                <a:spcPct val="120000"/>
              </a:lnSpc>
              <a:spcBef>
                <a:spcPct val="20000"/>
              </a:spcBef>
              <a:buClrTx/>
              <a:buSzPct val="150000"/>
              <a:buNone/>
              <a:tabLst>
                <a:tab pos="893763" algn="l"/>
                <a:tab pos="1073150" algn="l"/>
              </a:tabLst>
            </a:pPr>
            <a:r>
              <a:rPr lang="en-US" altLang="en-US" sz="2000" dirty="0">
                <a:solidFill>
                  <a:schemeClr val="tx1"/>
                </a:solidFill>
                <a:latin typeface="+mj-lt"/>
              </a:rPr>
              <a:t>2 March	Purchased a motor van for </a:t>
            </a:r>
            <a:r>
              <a:rPr lang="en-US" altLang="en-US" sz="2000" i="1" dirty="0">
                <a:solidFill>
                  <a:schemeClr val="tx1"/>
                </a:solidFill>
                <a:latin typeface="+mj-lt"/>
              </a:rPr>
              <a:t>£</a:t>
            </a:r>
            <a:r>
              <a:rPr lang="en-US" altLang="en-US" sz="2000" dirty="0">
                <a:solidFill>
                  <a:schemeClr val="tx1"/>
                </a:solidFill>
                <a:latin typeface="+mj-lt"/>
              </a:rPr>
              <a:t>5,000, paying by cheque.</a:t>
            </a:r>
          </a:p>
          <a:p>
            <a:pPr eaLnBrk="1" hangingPunct="1">
              <a:lnSpc>
                <a:spcPct val="120000"/>
              </a:lnSpc>
              <a:spcBef>
                <a:spcPct val="20000"/>
              </a:spcBef>
              <a:buClrTx/>
              <a:buSzPct val="150000"/>
              <a:buNone/>
              <a:tabLst>
                <a:tab pos="893763" algn="l"/>
                <a:tab pos="1073150" algn="l"/>
              </a:tabLst>
            </a:pPr>
            <a:r>
              <a:rPr lang="en-US" altLang="en-US" sz="2000" dirty="0">
                <a:solidFill>
                  <a:schemeClr val="tx1"/>
                </a:solidFill>
                <a:latin typeface="+mj-lt"/>
              </a:rPr>
              <a:t>3 March 	Purchased stock in trade (that is, goods to be sold) on credit for </a:t>
            </a:r>
            <a:r>
              <a:rPr lang="en-US" altLang="en-US" sz="2000" i="1" dirty="0">
                <a:solidFill>
                  <a:schemeClr val="tx1"/>
                </a:solidFill>
                <a:latin typeface="+mj-lt"/>
              </a:rPr>
              <a:t>£</a:t>
            </a:r>
            <a:r>
              <a:rPr lang="en-US" altLang="en-US" sz="2000" dirty="0">
                <a:solidFill>
                  <a:schemeClr val="tx1"/>
                </a:solidFill>
                <a:latin typeface="+mj-lt"/>
              </a:rPr>
              <a:t>3,000. (record as inventory) </a:t>
            </a:r>
          </a:p>
          <a:p>
            <a:pPr algn="just" eaLnBrk="1" hangingPunct="1">
              <a:lnSpc>
                <a:spcPct val="120000"/>
              </a:lnSpc>
              <a:spcBef>
                <a:spcPct val="20000"/>
              </a:spcBef>
              <a:buClrTx/>
              <a:buSzPct val="150000"/>
              <a:buNone/>
              <a:tabLst>
                <a:tab pos="893763" algn="l"/>
                <a:tab pos="1073150" algn="l"/>
              </a:tabLst>
            </a:pPr>
            <a:r>
              <a:rPr lang="en-US" altLang="en-US" sz="2000" dirty="0">
                <a:solidFill>
                  <a:schemeClr val="tx1"/>
                </a:solidFill>
                <a:latin typeface="+mj-lt"/>
              </a:rPr>
              <a:t>4 March	Repaid </a:t>
            </a:r>
            <a:r>
              <a:rPr lang="en-US" altLang="en-US" sz="2000" i="1" dirty="0">
                <a:solidFill>
                  <a:schemeClr val="tx1"/>
                </a:solidFill>
                <a:latin typeface="+mj-lt"/>
              </a:rPr>
              <a:t>£</a:t>
            </a:r>
            <a:r>
              <a:rPr lang="en-US" altLang="en-US" sz="2000" dirty="0">
                <a:solidFill>
                  <a:schemeClr val="tx1"/>
                </a:solidFill>
                <a:latin typeface="+mj-lt"/>
              </a:rPr>
              <a:t>2,000 of the loan from the lender by cheque.</a:t>
            </a:r>
          </a:p>
          <a:p>
            <a:pPr eaLnBrk="1" hangingPunct="1">
              <a:lnSpc>
                <a:spcPct val="120000"/>
              </a:lnSpc>
              <a:spcBef>
                <a:spcPct val="20000"/>
              </a:spcBef>
              <a:buClrTx/>
              <a:buSzPct val="150000"/>
              <a:buNone/>
              <a:tabLst>
                <a:tab pos="893763" algn="l"/>
                <a:tab pos="1073150" algn="l"/>
              </a:tabLst>
            </a:pPr>
            <a:r>
              <a:rPr lang="en-US" altLang="en-US" sz="2000" dirty="0">
                <a:solidFill>
                  <a:schemeClr val="tx1"/>
                </a:solidFill>
                <a:latin typeface="+mj-lt"/>
              </a:rPr>
              <a:t>6 March	Owner introduced another </a:t>
            </a:r>
            <a:r>
              <a:rPr lang="en-US" altLang="en-US" sz="2000" i="1" dirty="0">
                <a:solidFill>
                  <a:schemeClr val="tx1"/>
                </a:solidFill>
                <a:latin typeface="+mj-lt"/>
              </a:rPr>
              <a:t>£</a:t>
            </a:r>
            <a:r>
              <a:rPr lang="en-US" altLang="en-US" sz="2000" dirty="0">
                <a:solidFill>
                  <a:schemeClr val="tx1"/>
                </a:solidFill>
                <a:latin typeface="+mj-lt"/>
              </a:rPr>
              <a:t>4,000 into the business bank account.	</a:t>
            </a:r>
            <a:r>
              <a:rPr lang="en-US" altLang="en-US" sz="1600" dirty="0">
                <a:solidFill>
                  <a:schemeClr val="tx1"/>
                </a:solidFill>
                <a:latin typeface="+mj-lt"/>
              </a:rPr>
              <a:t>	</a:t>
            </a:r>
          </a:p>
        </p:txBody>
      </p:sp>
    </p:spTree>
    <p:extLst>
      <p:ext uri="{BB962C8B-B14F-4D97-AF65-F5344CB8AC3E}">
        <p14:creationId xmlns:p14="http://schemas.microsoft.com/office/powerpoint/2010/main" val="32198792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6"/>
          <p:cNvSpPr>
            <a:spLocks noChangeArrowheads="1"/>
          </p:cNvSpPr>
          <p:nvPr/>
        </p:nvSpPr>
        <p:spPr bwMode="auto">
          <a:xfrm>
            <a:off x="2153854" y="620688"/>
            <a:ext cx="7772400" cy="609600"/>
          </a:xfrm>
          <a:prstGeom prst="rect">
            <a:avLst/>
          </a:prstGeom>
          <a:noFill/>
          <a:ln>
            <a:noFill/>
          </a:ln>
          <a:effec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defRPr/>
            </a:pPr>
            <a:endParaRPr lang="en-US" altLang="en-US" sz="2600" b="1" dirty="0">
              <a:solidFill>
                <a:schemeClr val="tx2"/>
              </a:solidFill>
              <a:highlight>
                <a:srgbClr val="FFFF00"/>
              </a:highlight>
              <a:latin typeface="+mj-lt"/>
            </a:endParaRPr>
          </a:p>
        </p:txBody>
      </p:sp>
      <p:sp>
        <p:nvSpPr>
          <p:cNvPr id="40963" name="Rectangle 7"/>
          <p:cNvSpPr>
            <a:spLocks noChangeArrowheads="1"/>
          </p:cNvSpPr>
          <p:nvPr/>
        </p:nvSpPr>
        <p:spPr bwMode="auto">
          <a:xfrm>
            <a:off x="2037967" y="1266259"/>
            <a:ext cx="8004175"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just" eaLnBrk="1" hangingPunct="1">
              <a:lnSpc>
                <a:spcPct val="120000"/>
              </a:lnSpc>
              <a:spcBef>
                <a:spcPct val="20000"/>
              </a:spcBef>
              <a:buClrTx/>
              <a:buSzPct val="150000"/>
              <a:buFontTx/>
              <a:buNone/>
            </a:pPr>
            <a:endParaRPr lang="en-US" altLang="en-US" sz="1600" dirty="0">
              <a:solidFill>
                <a:schemeClr val="tx1"/>
              </a:solidFill>
              <a:latin typeface="+mj-lt"/>
            </a:endParaRPr>
          </a:p>
          <a:p>
            <a:pPr algn="just" eaLnBrk="1" hangingPunct="1">
              <a:lnSpc>
                <a:spcPct val="120000"/>
              </a:lnSpc>
              <a:spcBef>
                <a:spcPct val="20000"/>
              </a:spcBef>
              <a:buClrTx/>
              <a:buSzPct val="150000"/>
              <a:buFontTx/>
              <a:buNone/>
            </a:pPr>
            <a:endParaRPr lang="en-US" altLang="en-US" sz="2400" dirty="0">
              <a:solidFill>
                <a:schemeClr val="tx1"/>
              </a:solidFill>
              <a:latin typeface="+mj-lt"/>
            </a:endParaRPr>
          </a:p>
        </p:txBody>
      </p:sp>
      <p:graphicFrame>
        <p:nvGraphicFramePr>
          <p:cNvPr id="3" name="Table 3">
            <a:extLst>
              <a:ext uri="{FF2B5EF4-FFF2-40B4-BE49-F238E27FC236}">
                <a16:creationId xmlns:a16="http://schemas.microsoft.com/office/drawing/2014/main" id="{388F7CA7-8147-3667-C26C-5D0866BBD57F}"/>
              </a:ext>
            </a:extLst>
          </p:cNvPr>
          <p:cNvGraphicFramePr>
            <a:graphicFrameLocks noGrp="1"/>
          </p:cNvGraphicFramePr>
          <p:nvPr>
            <p:extLst>
              <p:ext uri="{D42A27DB-BD31-4B8C-83A1-F6EECF244321}">
                <p14:modId xmlns:p14="http://schemas.microsoft.com/office/powerpoint/2010/main" val="224081848"/>
              </p:ext>
            </p:extLst>
          </p:nvPr>
        </p:nvGraphicFramePr>
        <p:xfrm>
          <a:off x="1779796" y="260648"/>
          <a:ext cx="8673090" cy="4667984"/>
        </p:xfrm>
        <a:graphic>
          <a:graphicData uri="http://schemas.openxmlformats.org/drawingml/2006/table">
            <a:tbl>
              <a:tblPr firstRow="1" bandRow="1">
                <a:tableStyleId>{3C2FFA5D-87B4-456A-9821-1D502468CF0F}</a:tableStyleId>
              </a:tblPr>
              <a:tblGrid>
                <a:gridCol w="1445515">
                  <a:extLst>
                    <a:ext uri="{9D8B030D-6E8A-4147-A177-3AD203B41FA5}">
                      <a16:colId xmlns:a16="http://schemas.microsoft.com/office/drawing/2014/main" val="3194115539"/>
                    </a:ext>
                  </a:extLst>
                </a:gridCol>
                <a:gridCol w="1445515">
                  <a:extLst>
                    <a:ext uri="{9D8B030D-6E8A-4147-A177-3AD203B41FA5}">
                      <a16:colId xmlns:a16="http://schemas.microsoft.com/office/drawing/2014/main" val="1609500277"/>
                    </a:ext>
                  </a:extLst>
                </a:gridCol>
                <a:gridCol w="1445515">
                  <a:extLst>
                    <a:ext uri="{9D8B030D-6E8A-4147-A177-3AD203B41FA5}">
                      <a16:colId xmlns:a16="http://schemas.microsoft.com/office/drawing/2014/main" val="2144904700"/>
                    </a:ext>
                  </a:extLst>
                </a:gridCol>
                <a:gridCol w="1445515">
                  <a:extLst>
                    <a:ext uri="{9D8B030D-6E8A-4147-A177-3AD203B41FA5}">
                      <a16:colId xmlns:a16="http://schemas.microsoft.com/office/drawing/2014/main" val="2097624872"/>
                    </a:ext>
                  </a:extLst>
                </a:gridCol>
                <a:gridCol w="1445515">
                  <a:extLst>
                    <a:ext uri="{9D8B030D-6E8A-4147-A177-3AD203B41FA5}">
                      <a16:colId xmlns:a16="http://schemas.microsoft.com/office/drawing/2014/main" val="1144227615"/>
                    </a:ext>
                  </a:extLst>
                </a:gridCol>
                <a:gridCol w="1445515">
                  <a:extLst>
                    <a:ext uri="{9D8B030D-6E8A-4147-A177-3AD203B41FA5}">
                      <a16:colId xmlns:a16="http://schemas.microsoft.com/office/drawing/2014/main" val="263234459"/>
                    </a:ext>
                  </a:extLst>
                </a:gridCol>
              </a:tblGrid>
              <a:tr h="553184">
                <a:tc>
                  <a:txBody>
                    <a:bodyPr/>
                    <a:lstStyle/>
                    <a:p>
                      <a:pPr algn="ctr"/>
                      <a:r>
                        <a:rPr lang="en-GB" dirty="0"/>
                        <a:t>Transaction </a:t>
                      </a:r>
                    </a:p>
                  </a:txBody>
                  <a:tcPr/>
                </a:tc>
                <a:tc>
                  <a:txBody>
                    <a:bodyPr/>
                    <a:lstStyle/>
                    <a:p>
                      <a:pPr algn="ctr"/>
                      <a:r>
                        <a:rPr lang="en-GB" dirty="0"/>
                        <a:t>Assets</a:t>
                      </a:r>
                    </a:p>
                  </a:txBody>
                  <a:tcPr/>
                </a:tc>
                <a:tc>
                  <a:txBody>
                    <a:bodyPr/>
                    <a:lstStyle/>
                    <a:p>
                      <a:pPr algn="ctr"/>
                      <a:r>
                        <a:rPr lang="en-GB" dirty="0"/>
                        <a:t>=</a:t>
                      </a:r>
                    </a:p>
                  </a:txBody>
                  <a:tcPr/>
                </a:tc>
                <a:tc>
                  <a:txBody>
                    <a:bodyPr/>
                    <a:lstStyle/>
                    <a:p>
                      <a:pPr algn="ctr"/>
                      <a:r>
                        <a:rPr lang="en-GB" dirty="0"/>
                        <a:t>Liabilities</a:t>
                      </a:r>
                    </a:p>
                  </a:txBody>
                  <a:tcPr/>
                </a:tc>
                <a:tc>
                  <a:txBody>
                    <a:bodyPr/>
                    <a:lstStyle/>
                    <a:p>
                      <a:pPr algn="ctr"/>
                      <a:r>
                        <a:rPr lang="en-GB" dirty="0"/>
                        <a:t>+</a:t>
                      </a:r>
                    </a:p>
                  </a:txBody>
                  <a:tcPr/>
                </a:tc>
                <a:tc>
                  <a:txBody>
                    <a:bodyPr/>
                    <a:lstStyle/>
                    <a:p>
                      <a:pPr algn="ctr"/>
                      <a:r>
                        <a:rPr lang="en-GB" dirty="0"/>
                        <a:t>Capital</a:t>
                      </a:r>
                    </a:p>
                  </a:txBody>
                  <a:tcPr/>
                </a:tc>
                <a:extLst>
                  <a:ext uri="{0D108BD9-81ED-4DB2-BD59-A6C34878D82A}">
                    <a16:rowId xmlns:a16="http://schemas.microsoft.com/office/drawing/2014/main" val="197587403"/>
                  </a:ext>
                </a:extLst>
              </a:tr>
              <a:tr h="592103">
                <a:tc>
                  <a:txBody>
                    <a:bodyPr/>
                    <a:lstStyle/>
                    <a:p>
                      <a:pPr algn="ctr"/>
                      <a:r>
                        <a:rPr lang="en-GB" dirty="0"/>
                        <a:t>Initial investment</a:t>
                      </a:r>
                    </a:p>
                  </a:txBody>
                  <a:tcPr/>
                </a:tc>
                <a:tc>
                  <a:txBody>
                    <a:bodyPr/>
                    <a:lstStyle/>
                    <a:p>
                      <a:pPr algn="ctr"/>
                      <a:r>
                        <a:rPr lang="en-GB" dirty="0"/>
                        <a:t>Bank £20,000</a:t>
                      </a:r>
                    </a:p>
                  </a:txBody>
                  <a:tcPr/>
                </a:tc>
                <a:tc>
                  <a:txBody>
                    <a:bodyPr/>
                    <a:lstStyle/>
                    <a:p>
                      <a:pPr algn="ctr"/>
                      <a:r>
                        <a:rPr lang="en-GB" dirty="0"/>
                        <a:t>=</a:t>
                      </a:r>
                    </a:p>
                  </a:txBody>
                  <a:tcPr/>
                </a:tc>
                <a:tc>
                  <a:txBody>
                    <a:bodyPr/>
                    <a:lstStyle/>
                    <a:p>
                      <a:pPr algn="ctr"/>
                      <a:r>
                        <a:rPr lang="en-GB" dirty="0"/>
                        <a:t>Loan</a:t>
                      </a:r>
                      <a:br>
                        <a:rPr lang="en-GB" dirty="0"/>
                      </a:br>
                      <a:r>
                        <a:rPr lang="en-GB" dirty="0"/>
                        <a:t>£14,000</a:t>
                      </a:r>
                    </a:p>
                  </a:txBody>
                  <a:tcPr/>
                </a:tc>
                <a:tc>
                  <a:txBody>
                    <a:bodyPr/>
                    <a:lstStyle/>
                    <a:p>
                      <a:pPr algn="ctr"/>
                      <a:r>
                        <a:rPr lang="en-GB" dirty="0"/>
                        <a:t>+</a:t>
                      </a:r>
                    </a:p>
                  </a:txBody>
                  <a:tcPr/>
                </a:tc>
                <a:tc>
                  <a:txBody>
                    <a:bodyPr/>
                    <a:lstStyle/>
                    <a:p>
                      <a:pPr algn="ctr"/>
                      <a:r>
                        <a:rPr lang="en-GB" dirty="0"/>
                        <a:t>Capital</a:t>
                      </a:r>
                      <a:br>
                        <a:rPr lang="en-GB" dirty="0"/>
                      </a:br>
                      <a:r>
                        <a:rPr lang="en-GB" dirty="0"/>
                        <a:t>£6,000</a:t>
                      </a:r>
                    </a:p>
                  </a:txBody>
                  <a:tcPr/>
                </a:tc>
                <a:extLst>
                  <a:ext uri="{0D108BD9-81ED-4DB2-BD59-A6C34878D82A}">
                    <a16:rowId xmlns:a16="http://schemas.microsoft.com/office/drawing/2014/main" val="2627586501"/>
                  </a:ext>
                </a:extLst>
              </a:tr>
              <a:tr h="1183413">
                <a:tc>
                  <a:txBody>
                    <a:bodyPr/>
                    <a:lstStyle/>
                    <a:p>
                      <a:pPr algn="ctr"/>
                      <a:r>
                        <a:rPr lang="en-GB" dirty="0"/>
                        <a:t>2 March</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Van</a:t>
                      </a:r>
                      <a:br>
                        <a:rPr lang="en-GB" dirty="0"/>
                      </a:br>
                      <a:r>
                        <a:rPr lang="en-GB" dirty="0"/>
                        <a:t>£5,000</a:t>
                      </a:r>
                      <a:br>
                        <a:rPr lang="en-GB" dirty="0"/>
                      </a:br>
                      <a:r>
                        <a:rPr lang="en-GB" dirty="0"/>
                        <a:t>Bank </a:t>
                      </a:r>
                      <a:br>
                        <a:rPr lang="en-GB" dirty="0"/>
                      </a:br>
                      <a:r>
                        <a:rPr lang="en-GB" dirty="0"/>
                        <a:t>-£5,000</a:t>
                      </a:r>
                    </a:p>
                  </a:txBody>
                  <a:tcPr/>
                </a:tc>
                <a:tc>
                  <a:txBody>
                    <a:bodyPr/>
                    <a:lstStyle/>
                    <a:p>
                      <a:pPr algn="ctr"/>
                      <a:r>
                        <a:rPr lang="en-GB" dirty="0"/>
                        <a:t>=</a:t>
                      </a:r>
                    </a:p>
                  </a:txBody>
                  <a:tcPr/>
                </a:tc>
                <a:tc>
                  <a:txBody>
                    <a:bodyPr/>
                    <a:lstStyle/>
                    <a:p>
                      <a:pPr algn="ctr"/>
                      <a:r>
                        <a:rPr lang="en-GB" dirty="0"/>
                        <a:t>0</a:t>
                      </a:r>
                    </a:p>
                  </a:txBody>
                  <a:tcPr/>
                </a:tc>
                <a:tc>
                  <a:txBody>
                    <a:bodyPr/>
                    <a:lstStyle/>
                    <a:p>
                      <a:pPr algn="ctr"/>
                      <a:r>
                        <a:rPr lang="en-GB" dirty="0"/>
                        <a:t>+</a:t>
                      </a:r>
                    </a:p>
                  </a:txBody>
                  <a:tcPr/>
                </a:tc>
                <a:tc>
                  <a:txBody>
                    <a:bodyPr/>
                    <a:lstStyle/>
                    <a:p>
                      <a:pPr algn="ctr"/>
                      <a:r>
                        <a:rPr lang="en-GB" dirty="0"/>
                        <a:t>0</a:t>
                      </a:r>
                    </a:p>
                  </a:txBody>
                  <a:tcPr/>
                </a:tc>
                <a:extLst>
                  <a:ext uri="{0D108BD9-81ED-4DB2-BD59-A6C34878D82A}">
                    <a16:rowId xmlns:a16="http://schemas.microsoft.com/office/drawing/2014/main" val="1313927663"/>
                  </a:ext>
                </a:extLst>
              </a:tr>
              <a:tr h="592103">
                <a:tc>
                  <a:txBody>
                    <a:bodyPr/>
                    <a:lstStyle/>
                    <a:p>
                      <a:pPr algn="ctr"/>
                      <a:r>
                        <a:rPr lang="en-GB" dirty="0"/>
                        <a:t>3 March</a:t>
                      </a:r>
                    </a:p>
                  </a:txBody>
                  <a:tcPr/>
                </a:tc>
                <a:tc>
                  <a:txBody>
                    <a:bodyPr/>
                    <a:lstStyle/>
                    <a:p>
                      <a:pPr algn="ctr"/>
                      <a:r>
                        <a:rPr lang="en-GB" dirty="0"/>
                        <a:t>Inventory </a:t>
                      </a:r>
                      <a:br>
                        <a:rPr lang="en-GB" dirty="0"/>
                      </a:br>
                      <a:r>
                        <a:rPr lang="en-GB" dirty="0"/>
                        <a:t>£3,000</a:t>
                      </a:r>
                    </a:p>
                  </a:txBody>
                  <a:tcPr/>
                </a:tc>
                <a:tc>
                  <a:txBody>
                    <a:bodyPr/>
                    <a:lstStyle/>
                    <a:p>
                      <a:pPr algn="ctr"/>
                      <a:r>
                        <a:rPr lang="en-GB" dirty="0"/>
                        <a:t>=</a:t>
                      </a:r>
                    </a:p>
                  </a:txBody>
                  <a:tcPr/>
                </a:tc>
                <a:tc>
                  <a:txBody>
                    <a:bodyPr/>
                    <a:lstStyle/>
                    <a:p>
                      <a:pPr algn="ctr"/>
                      <a:r>
                        <a:rPr lang="en-GB" dirty="0"/>
                        <a:t>Supplier</a:t>
                      </a:r>
                      <a:br>
                        <a:rPr lang="en-GB" dirty="0"/>
                      </a:br>
                      <a:r>
                        <a:rPr lang="en-GB" dirty="0"/>
                        <a:t>£3,000</a:t>
                      </a:r>
                    </a:p>
                  </a:txBody>
                  <a:tcPr/>
                </a:tc>
                <a:tc>
                  <a:txBody>
                    <a:bodyPr/>
                    <a:lstStyle/>
                    <a:p>
                      <a:pPr algn="ctr"/>
                      <a:r>
                        <a:rPr lang="en-GB" dirty="0"/>
                        <a:t>+</a:t>
                      </a:r>
                    </a:p>
                  </a:txBody>
                  <a:tcPr/>
                </a:tc>
                <a:tc>
                  <a:txBody>
                    <a:bodyPr/>
                    <a:lstStyle/>
                    <a:p>
                      <a:pPr algn="ctr"/>
                      <a:r>
                        <a:rPr lang="en-GB" dirty="0"/>
                        <a:t>0</a:t>
                      </a:r>
                    </a:p>
                  </a:txBody>
                  <a:tcPr/>
                </a:tc>
                <a:extLst>
                  <a:ext uri="{0D108BD9-81ED-4DB2-BD59-A6C34878D82A}">
                    <a16:rowId xmlns:a16="http://schemas.microsoft.com/office/drawing/2014/main" val="2811218304"/>
                  </a:ext>
                </a:extLst>
              </a:tr>
              <a:tr h="592103">
                <a:tc>
                  <a:txBody>
                    <a:bodyPr/>
                    <a:lstStyle/>
                    <a:p>
                      <a:pPr algn="ctr"/>
                      <a:r>
                        <a:rPr lang="en-GB" dirty="0"/>
                        <a:t>4 March</a:t>
                      </a:r>
                    </a:p>
                  </a:txBody>
                  <a:tcPr/>
                </a:tc>
                <a:tc>
                  <a:txBody>
                    <a:bodyPr/>
                    <a:lstStyle/>
                    <a:p>
                      <a:pPr algn="ctr"/>
                      <a:r>
                        <a:rPr lang="en-GB" dirty="0"/>
                        <a:t>Bank </a:t>
                      </a:r>
                      <a:br>
                        <a:rPr lang="en-GB" dirty="0"/>
                      </a:br>
                      <a:r>
                        <a:rPr lang="en-GB" dirty="0"/>
                        <a:t>-£2,000</a:t>
                      </a:r>
                    </a:p>
                  </a:txBody>
                  <a:tcPr/>
                </a:tc>
                <a:tc>
                  <a:txBody>
                    <a:bodyPr/>
                    <a:lstStyle/>
                    <a:p>
                      <a:pPr algn="ctr"/>
                      <a:r>
                        <a:rPr lang="en-GB" dirty="0"/>
                        <a:t>=</a:t>
                      </a:r>
                    </a:p>
                  </a:txBody>
                  <a:tcPr/>
                </a:tc>
                <a:tc>
                  <a:txBody>
                    <a:bodyPr/>
                    <a:lstStyle/>
                    <a:p>
                      <a:pPr algn="ctr"/>
                      <a:r>
                        <a:rPr lang="en-GB" dirty="0"/>
                        <a:t>Loan </a:t>
                      </a:r>
                      <a:br>
                        <a:rPr lang="en-GB" dirty="0"/>
                      </a:br>
                      <a:r>
                        <a:rPr lang="en-GB" dirty="0"/>
                        <a:t>-£2,000</a:t>
                      </a:r>
                    </a:p>
                  </a:txBody>
                  <a:tcPr/>
                </a:tc>
                <a:tc>
                  <a:txBody>
                    <a:bodyPr/>
                    <a:lstStyle/>
                    <a:p>
                      <a:pPr algn="ctr"/>
                      <a:r>
                        <a:rPr lang="en-GB" dirty="0"/>
                        <a:t>+</a:t>
                      </a:r>
                    </a:p>
                  </a:txBody>
                  <a:tcPr/>
                </a:tc>
                <a:tc>
                  <a:txBody>
                    <a:bodyPr/>
                    <a:lstStyle/>
                    <a:p>
                      <a:pPr algn="ctr"/>
                      <a:r>
                        <a:rPr lang="en-GB" dirty="0"/>
                        <a:t>0</a:t>
                      </a:r>
                    </a:p>
                  </a:txBody>
                  <a:tcPr/>
                </a:tc>
                <a:extLst>
                  <a:ext uri="{0D108BD9-81ED-4DB2-BD59-A6C34878D82A}">
                    <a16:rowId xmlns:a16="http://schemas.microsoft.com/office/drawing/2014/main" val="1114634284"/>
                  </a:ext>
                </a:extLst>
              </a:tr>
              <a:tr h="592103">
                <a:tc>
                  <a:txBody>
                    <a:bodyPr/>
                    <a:lstStyle/>
                    <a:p>
                      <a:pPr algn="ctr"/>
                      <a:r>
                        <a:rPr lang="en-GB" dirty="0"/>
                        <a:t>6 March</a:t>
                      </a:r>
                    </a:p>
                  </a:txBody>
                  <a:tcPr/>
                </a:tc>
                <a:tc>
                  <a:txBody>
                    <a:bodyPr/>
                    <a:lstStyle/>
                    <a:p>
                      <a:pPr algn="ctr"/>
                      <a:r>
                        <a:rPr lang="en-GB" dirty="0"/>
                        <a:t>Bank</a:t>
                      </a:r>
                      <a:br>
                        <a:rPr lang="en-GB" dirty="0"/>
                      </a:br>
                      <a:r>
                        <a:rPr lang="en-GB" dirty="0"/>
                        <a:t>£4,000</a:t>
                      </a:r>
                    </a:p>
                  </a:txBody>
                  <a:tcPr/>
                </a:tc>
                <a:tc>
                  <a:txBody>
                    <a:bodyPr/>
                    <a:lstStyle/>
                    <a:p>
                      <a:pPr algn="ctr"/>
                      <a:r>
                        <a:rPr lang="en-GB" dirty="0"/>
                        <a:t>=</a:t>
                      </a:r>
                    </a:p>
                  </a:txBody>
                  <a:tcPr/>
                </a:tc>
                <a:tc>
                  <a:txBody>
                    <a:bodyPr/>
                    <a:lstStyle/>
                    <a:p>
                      <a:pPr algn="ctr"/>
                      <a:r>
                        <a:rPr lang="en-GB" dirty="0"/>
                        <a:t>0</a:t>
                      </a:r>
                    </a:p>
                    <a:p>
                      <a:pPr algn="ctr"/>
                      <a:endParaRPr lang="en-GB" dirty="0"/>
                    </a:p>
                  </a:txBody>
                  <a:tcPr/>
                </a:tc>
                <a:tc>
                  <a:txBody>
                    <a:bodyPr/>
                    <a:lstStyle/>
                    <a:p>
                      <a:pPr algn="ctr"/>
                      <a:r>
                        <a:rPr lang="en-GB" dirty="0"/>
                        <a:t>+</a:t>
                      </a:r>
                    </a:p>
                  </a:txBody>
                  <a:tcPr/>
                </a:tc>
                <a:tc>
                  <a:txBody>
                    <a:bodyPr/>
                    <a:lstStyle/>
                    <a:p>
                      <a:pPr algn="ctr"/>
                      <a:r>
                        <a:rPr lang="en-GB" dirty="0"/>
                        <a:t>Capital</a:t>
                      </a:r>
                      <a:br>
                        <a:rPr lang="en-GB" dirty="0"/>
                      </a:br>
                      <a:r>
                        <a:rPr lang="en-GB" dirty="0"/>
                        <a:t>£4,000</a:t>
                      </a:r>
                    </a:p>
                  </a:txBody>
                  <a:tcPr/>
                </a:tc>
                <a:extLst>
                  <a:ext uri="{0D108BD9-81ED-4DB2-BD59-A6C34878D82A}">
                    <a16:rowId xmlns:a16="http://schemas.microsoft.com/office/drawing/2014/main" val="3715468847"/>
                  </a:ext>
                </a:extLst>
              </a:tr>
              <a:tr h="338344">
                <a:tc>
                  <a:txBody>
                    <a:bodyPr/>
                    <a:lstStyle/>
                    <a:p>
                      <a:pPr algn="ctr"/>
                      <a:r>
                        <a:rPr lang="en-GB" b="1" dirty="0"/>
                        <a:t>TOTALS</a:t>
                      </a:r>
                    </a:p>
                  </a:txBody>
                  <a:tcPr/>
                </a:tc>
                <a:tc>
                  <a:txBody>
                    <a:bodyPr/>
                    <a:lstStyle/>
                    <a:p>
                      <a:pPr algn="ctr"/>
                      <a:r>
                        <a:rPr lang="en-GB" b="1" dirty="0"/>
                        <a:t>£25,000</a:t>
                      </a:r>
                    </a:p>
                  </a:txBody>
                  <a:tcPr/>
                </a:tc>
                <a:tc>
                  <a:txBody>
                    <a:bodyPr/>
                    <a:lstStyle/>
                    <a:p>
                      <a:pPr algn="ctr"/>
                      <a:r>
                        <a:rPr lang="en-GB" b="1" dirty="0"/>
                        <a:t>=</a:t>
                      </a:r>
                    </a:p>
                  </a:txBody>
                  <a:tcPr/>
                </a:tc>
                <a:tc>
                  <a:txBody>
                    <a:bodyPr/>
                    <a:lstStyle/>
                    <a:p>
                      <a:pPr algn="ctr"/>
                      <a:r>
                        <a:rPr lang="en-GB" b="1" dirty="0"/>
                        <a:t>£15,000</a:t>
                      </a:r>
                    </a:p>
                  </a:txBody>
                  <a:tcPr/>
                </a:tc>
                <a:tc>
                  <a:txBody>
                    <a:bodyPr/>
                    <a:lstStyle/>
                    <a:p>
                      <a:pPr algn="ctr"/>
                      <a:r>
                        <a:rPr lang="en-GB" b="1" dirty="0"/>
                        <a:t>+</a:t>
                      </a:r>
                    </a:p>
                  </a:txBody>
                  <a:tcPr/>
                </a:tc>
                <a:tc>
                  <a:txBody>
                    <a:bodyPr/>
                    <a:lstStyle/>
                    <a:p>
                      <a:pPr algn="ctr"/>
                      <a:r>
                        <a:rPr lang="en-GB" b="1" dirty="0"/>
                        <a:t>£10,000</a:t>
                      </a:r>
                    </a:p>
                  </a:txBody>
                  <a:tcPr/>
                </a:tc>
                <a:extLst>
                  <a:ext uri="{0D108BD9-81ED-4DB2-BD59-A6C34878D82A}">
                    <a16:rowId xmlns:a16="http://schemas.microsoft.com/office/drawing/2014/main" val="107663845"/>
                  </a:ext>
                </a:extLst>
              </a:tr>
            </a:tbl>
          </a:graphicData>
        </a:graphic>
      </p:graphicFrame>
      <p:sp>
        <p:nvSpPr>
          <p:cNvPr id="6" name="TextBox 5">
            <a:extLst>
              <a:ext uri="{FF2B5EF4-FFF2-40B4-BE49-F238E27FC236}">
                <a16:creationId xmlns:a16="http://schemas.microsoft.com/office/drawing/2014/main" id="{F83A8896-3D67-8231-F977-1584EA7325EE}"/>
              </a:ext>
            </a:extLst>
          </p:cNvPr>
          <p:cNvSpPr txBox="1"/>
          <p:nvPr/>
        </p:nvSpPr>
        <p:spPr>
          <a:xfrm>
            <a:off x="1759456" y="5085186"/>
            <a:ext cx="8693430" cy="646331"/>
          </a:xfrm>
          <a:prstGeom prst="rect">
            <a:avLst/>
          </a:prstGeom>
          <a:noFill/>
        </p:spPr>
        <p:txBody>
          <a:bodyPr wrap="square">
            <a:spAutoFit/>
          </a:bodyPr>
          <a:lstStyle/>
          <a:p>
            <a:pPr algn="ctr"/>
            <a:r>
              <a:rPr lang="en-GB" dirty="0">
                <a:highlight>
                  <a:srgbClr val="FFFF00"/>
                </a:highlight>
              </a:rPr>
              <a:t>The accounting equation shows that the total claims are the same as the total assets. </a:t>
            </a:r>
          </a:p>
        </p:txBody>
      </p:sp>
    </p:spTree>
    <p:extLst>
      <p:ext uri="{BB962C8B-B14F-4D97-AF65-F5344CB8AC3E}">
        <p14:creationId xmlns:p14="http://schemas.microsoft.com/office/powerpoint/2010/main" val="31234458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pPr>
              <a:defRPr/>
            </a:pPr>
            <a:fld id="{AA1819AB-B9DA-41D7-8C91-5DE9528F5AA4}" type="slidenum">
              <a:rPr lang="en-GB" altLang="en-US" smtClean="0"/>
              <a:pPr>
                <a:defRPr/>
              </a:pPr>
              <a:t>13</a:t>
            </a:fld>
            <a:endParaRPr lang="en-GB" altLang="en-US"/>
          </a:p>
        </p:txBody>
      </p:sp>
      <p:graphicFrame>
        <p:nvGraphicFramePr>
          <p:cNvPr id="4" name="Group 269"/>
          <p:cNvGraphicFramePr>
            <a:graphicFrameLocks/>
          </p:cNvGraphicFramePr>
          <p:nvPr>
            <p:extLst>
              <p:ext uri="{D42A27DB-BD31-4B8C-83A1-F6EECF244321}">
                <p14:modId xmlns:p14="http://schemas.microsoft.com/office/powerpoint/2010/main" val="1387266397"/>
              </p:ext>
            </p:extLst>
          </p:nvPr>
        </p:nvGraphicFramePr>
        <p:xfrm>
          <a:off x="407368" y="54819"/>
          <a:ext cx="11377265" cy="6748362"/>
        </p:xfrm>
        <a:graphic>
          <a:graphicData uri="http://schemas.openxmlformats.org/drawingml/2006/table">
            <a:tbl>
              <a:tblPr/>
              <a:tblGrid>
                <a:gridCol w="7382159">
                  <a:extLst>
                    <a:ext uri="{9D8B030D-6E8A-4147-A177-3AD203B41FA5}">
                      <a16:colId xmlns:a16="http://schemas.microsoft.com/office/drawing/2014/main" val="20000"/>
                    </a:ext>
                  </a:extLst>
                </a:gridCol>
                <a:gridCol w="1997553">
                  <a:extLst>
                    <a:ext uri="{9D8B030D-6E8A-4147-A177-3AD203B41FA5}">
                      <a16:colId xmlns:a16="http://schemas.microsoft.com/office/drawing/2014/main" val="20001"/>
                    </a:ext>
                  </a:extLst>
                </a:gridCol>
                <a:gridCol w="1997553">
                  <a:extLst>
                    <a:ext uri="{9D8B030D-6E8A-4147-A177-3AD203B41FA5}">
                      <a16:colId xmlns:a16="http://schemas.microsoft.com/office/drawing/2014/main" val="20002"/>
                    </a:ext>
                  </a:extLst>
                </a:gridCol>
              </a:tblGrid>
              <a:tr h="949478">
                <a:tc gridSpan="3">
                  <a: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lang="en-GB" sz="1800" dirty="0"/>
                        <a:t>Jerry and Co.</a:t>
                      </a:r>
                      <a:br>
                        <a:rPr lang="en-GB" sz="1800" dirty="0"/>
                      </a:br>
                      <a:r>
                        <a:rPr lang="en-GB" sz="1800" dirty="0"/>
                        <a:t>Statement of financial position as at  March</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sng" strike="noStrike" cap="none" normalizeH="0" baseline="0" dirty="0">
                          <a:ln>
                            <a:noFill/>
                          </a:ln>
                          <a:solidFill>
                            <a:schemeClr val="tx1"/>
                          </a:solidFill>
                          <a:effectLst/>
                          <a:latin typeface="+mn-lt"/>
                        </a:rPr>
                        <a:t>ASSETS</a:t>
                      </a:r>
                    </a:p>
                  </a:txBody>
                  <a:tcPr marL="91433" marR="91433" marT="45723" marB="45723" horzOverflow="overflow">
                    <a:lnL>
                      <a:noFill/>
                    </a:lnL>
                    <a:lnR>
                      <a:noFill/>
                    </a:lnR>
                    <a:lnT>
                      <a:noFill/>
                    </a:lnT>
                    <a:lnB>
                      <a:noFill/>
                    </a:lnB>
                    <a:lnTlToBr>
                      <a:noFill/>
                    </a:lnTlToBr>
                    <a:lnBlToTr>
                      <a:noFill/>
                    </a:lnBlToTr>
                    <a:solidFill>
                      <a:schemeClr val="bg1"/>
                    </a:solidFill>
                  </a:tcPr>
                </a:tc>
                <a:tc hMerge="1">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hMerge="1">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0"/>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a:ln>
                            <a:noFill/>
                          </a:ln>
                          <a:solidFill>
                            <a:schemeClr val="tx1"/>
                          </a:solidFill>
                          <a:effectLst/>
                          <a:latin typeface="+mn-lt"/>
                        </a:rPr>
                        <a:t>Non current assets</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1"/>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a:ln>
                            <a:noFill/>
                          </a:ln>
                          <a:solidFill>
                            <a:schemeClr val="tx1"/>
                          </a:solidFill>
                          <a:effectLst/>
                          <a:latin typeface="+mn-lt"/>
                        </a:rPr>
                        <a:t>Van</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a:ln>
                            <a:noFill/>
                          </a:ln>
                          <a:solidFill>
                            <a:schemeClr val="tx1"/>
                          </a:solidFill>
                          <a:effectLst/>
                          <a:latin typeface="+mn-lt"/>
                        </a:rPr>
                        <a:t>5,000</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2"/>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800" b="0" i="0" u="none" strike="noStrike" cap="none" normalizeH="0" baseline="0" dirty="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1800" b="0" i="0" u="sng" strike="noStrike" cap="none" normalizeH="0" baseline="0" dirty="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a:ln>
                            <a:noFill/>
                          </a:ln>
                          <a:solidFill>
                            <a:schemeClr val="tx1"/>
                          </a:solidFill>
                          <a:effectLst/>
                          <a:latin typeface="+mn-lt"/>
                        </a:rPr>
                        <a:t>5,000</a:t>
                      </a: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3"/>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a:ln>
                            <a:noFill/>
                          </a:ln>
                          <a:solidFill>
                            <a:schemeClr val="tx1"/>
                          </a:solidFill>
                          <a:effectLst/>
                          <a:latin typeface="+mn-lt"/>
                        </a:rPr>
                        <a:t>Current assets</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4"/>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a:ln>
                            <a:noFill/>
                          </a:ln>
                          <a:solidFill>
                            <a:schemeClr val="tx1"/>
                          </a:solidFill>
                          <a:effectLst/>
                          <a:latin typeface="+mn-lt"/>
                        </a:rPr>
                        <a:t>Inventories</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a:ln>
                            <a:noFill/>
                          </a:ln>
                          <a:solidFill>
                            <a:schemeClr val="tx1"/>
                          </a:solidFill>
                          <a:effectLst/>
                          <a:latin typeface="+mn-lt"/>
                        </a:rPr>
                        <a:t>3,000</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5"/>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a:ln>
                            <a:noFill/>
                          </a:ln>
                          <a:solidFill>
                            <a:schemeClr val="tx1"/>
                          </a:solidFill>
                          <a:effectLst/>
                          <a:latin typeface="+mn-lt"/>
                        </a:rPr>
                        <a:t>Bank</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a:ln>
                            <a:noFill/>
                          </a:ln>
                          <a:solidFill>
                            <a:schemeClr val="tx1"/>
                          </a:solidFill>
                          <a:effectLst/>
                          <a:latin typeface="+mn-lt"/>
                        </a:rPr>
                        <a:t>17,000</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6"/>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800" b="0" i="0" u="none" strike="noStrike" cap="none" normalizeH="0" baseline="0" dirty="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1800" b="0" i="0" u="sng" strike="noStrike" cap="none" normalizeH="0" baseline="0" dirty="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800" b="1" i="0" u="sng" strike="noStrike" cap="none" normalizeH="0" baseline="0" dirty="0">
                          <a:ln>
                            <a:noFill/>
                          </a:ln>
                          <a:solidFill>
                            <a:schemeClr val="tx1"/>
                          </a:solidFill>
                          <a:effectLst/>
                          <a:latin typeface="+mn-lt"/>
                        </a:rPr>
                        <a:t>20,000</a:t>
                      </a: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7"/>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a:ln>
                            <a:noFill/>
                          </a:ln>
                          <a:solidFill>
                            <a:srgbClr val="0070C0"/>
                          </a:solidFill>
                          <a:effectLst/>
                          <a:latin typeface="+mn-lt"/>
                        </a:rPr>
                        <a:t>Total assets</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1" i="0" u="none" strike="noStrike" cap="none" normalizeH="0" baseline="0" dirty="0">
                        <a:ln>
                          <a:noFill/>
                        </a:ln>
                        <a:solidFill>
                          <a:srgbClr val="0070C0"/>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800" b="1" i="0" u="sng" strike="noStrike" cap="none" normalizeH="0" baseline="0" dirty="0">
                          <a:ln>
                            <a:noFill/>
                          </a:ln>
                          <a:solidFill>
                            <a:srgbClr val="0070C0"/>
                          </a:solidFill>
                          <a:effectLst/>
                          <a:latin typeface="+mn-lt"/>
                        </a:rPr>
                        <a:t>25,000</a:t>
                      </a: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8"/>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sng" strike="noStrike" cap="none" normalizeH="0" baseline="0" dirty="0">
                          <a:ln>
                            <a:noFill/>
                          </a:ln>
                          <a:solidFill>
                            <a:schemeClr val="tx1"/>
                          </a:solidFill>
                          <a:effectLst/>
                          <a:latin typeface="+mn-lt"/>
                        </a:rPr>
                        <a:t>LIABILITIES</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9"/>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a:ln>
                            <a:noFill/>
                          </a:ln>
                          <a:solidFill>
                            <a:schemeClr val="tx1"/>
                          </a:solidFill>
                          <a:effectLst/>
                          <a:latin typeface="+mn-lt"/>
                        </a:rPr>
                        <a:t>Current liabilities</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a:ln>
                            <a:noFill/>
                          </a:ln>
                          <a:solidFill>
                            <a:schemeClr val="tx1"/>
                          </a:solidFill>
                          <a:effectLst/>
                          <a:latin typeface="+mn-lt"/>
                        </a:rPr>
                        <a:t>3,000</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10"/>
                  </a:ext>
                </a:extLst>
              </a:tr>
              <a:tr h="6807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a:ln>
                            <a:noFill/>
                          </a:ln>
                          <a:solidFill>
                            <a:schemeClr val="tx1"/>
                          </a:solidFill>
                          <a:effectLst/>
                          <a:latin typeface="+mn-lt"/>
                        </a:rPr>
                        <a:t>Non current liabilities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800" b="1" i="0" u="none" strike="noStrike" cap="none" normalizeH="0" baseline="0" dirty="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a:ln>
                            <a:noFill/>
                          </a:ln>
                          <a:solidFill>
                            <a:schemeClr val="tx1"/>
                          </a:solidFill>
                          <a:effectLst/>
                          <a:latin typeface="+mn-lt"/>
                        </a:rPr>
                        <a:t>12,000</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11"/>
                  </a:ext>
                </a:extLst>
              </a:tr>
              <a:tr h="6807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kern="1200" cap="none" normalizeH="0" baseline="0" dirty="0">
                          <a:ln>
                            <a:noFill/>
                          </a:ln>
                          <a:solidFill>
                            <a:srgbClr val="FF0000"/>
                          </a:solidFill>
                          <a:effectLst/>
                          <a:latin typeface="+mn-lt"/>
                          <a:ea typeface="+mn-ea"/>
                          <a:cs typeface="+mn-cs"/>
                        </a:rPr>
                        <a:t>Total liabilities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800" b="1" i="0" u="none" strike="noStrike" kern="1200" cap="none" normalizeH="0" baseline="0" dirty="0">
                        <a:ln>
                          <a:noFill/>
                        </a:ln>
                        <a:solidFill>
                          <a:srgbClr val="FF0000"/>
                        </a:solidFill>
                        <a:effectLst/>
                        <a:latin typeface="+mn-lt"/>
                        <a:ea typeface="+mn-ea"/>
                        <a:cs typeface="+mn-cs"/>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800" b="1" i="0" u="none" strike="noStrike" kern="1200" cap="none" normalizeH="0" baseline="0" dirty="0">
                          <a:ln>
                            <a:noFill/>
                          </a:ln>
                          <a:solidFill>
                            <a:srgbClr val="FF0000"/>
                          </a:solidFill>
                          <a:effectLst/>
                          <a:latin typeface="+mn-lt"/>
                          <a:ea typeface="+mn-ea"/>
                          <a:cs typeface="+mn-cs"/>
                        </a:rPr>
                        <a:t>15,000</a:t>
                      </a: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12"/>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kern="1200" cap="none" normalizeH="0" baseline="0" dirty="0">
                          <a:ln>
                            <a:noFill/>
                          </a:ln>
                          <a:solidFill>
                            <a:srgbClr val="00B050"/>
                          </a:solidFill>
                          <a:effectLst/>
                          <a:latin typeface="+mn-lt"/>
                          <a:ea typeface="+mn-ea"/>
                          <a:cs typeface="+mn-cs"/>
                        </a:rPr>
                        <a:t>Capital</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1" i="0" u="none" strike="noStrike" kern="1200" cap="none" normalizeH="0" baseline="0" dirty="0">
                        <a:ln>
                          <a:noFill/>
                        </a:ln>
                        <a:solidFill>
                          <a:srgbClr val="C00000"/>
                        </a:solidFill>
                        <a:effectLst/>
                        <a:latin typeface="+mn-lt"/>
                        <a:ea typeface="+mn-ea"/>
                        <a:cs typeface="+mn-cs"/>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800" b="1" i="0" u="none" strike="noStrike" kern="1200" cap="none" normalizeH="0" baseline="0" dirty="0">
                          <a:ln>
                            <a:noFill/>
                          </a:ln>
                          <a:solidFill>
                            <a:srgbClr val="00B050"/>
                          </a:solidFill>
                          <a:effectLst/>
                          <a:latin typeface="+mn-lt"/>
                          <a:ea typeface="+mn-ea"/>
                          <a:cs typeface="+mn-cs"/>
                        </a:rPr>
                        <a:t>10,000</a:t>
                      </a: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15"/>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a:ln>
                            <a:noFill/>
                          </a:ln>
                          <a:solidFill>
                            <a:srgbClr val="FFC000"/>
                          </a:solidFill>
                          <a:effectLst/>
                          <a:latin typeface="+mn-lt"/>
                        </a:rPr>
                        <a:t>Total liabilities and capital</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rgbClr val="FFC000"/>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800" b="1" i="0" u="sng" strike="noStrike" kern="1200" cap="none" normalizeH="0" baseline="0" dirty="0">
                          <a:ln>
                            <a:noFill/>
                          </a:ln>
                          <a:solidFill>
                            <a:srgbClr val="FFC000"/>
                          </a:solidFill>
                          <a:effectLst/>
                          <a:latin typeface="+mn-lt"/>
                          <a:ea typeface="+mn-ea"/>
                          <a:cs typeface="+mn-cs"/>
                        </a:rPr>
                        <a:t>25,000</a:t>
                      </a: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20"/>
                  </a:ext>
                </a:extLst>
              </a:tr>
            </a:tbl>
          </a:graphicData>
        </a:graphic>
      </p:graphicFrame>
    </p:spTree>
    <p:extLst>
      <p:ext uri="{BB962C8B-B14F-4D97-AF65-F5344CB8AC3E}">
        <p14:creationId xmlns:p14="http://schemas.microsoft.com/office/powerpoint/2010/main" val="27036913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ChangeArrowheads="1"/>
          </p:cNvSpPr>
          <p:nvPr/>
        </p:nvSpPr>
        <p:spPr bwMode="auto">
          <a:xfrm>
            <a:off x="3107668" y="2509849"/>
            <a:ext cx="5976663" cy="514592"/>
          </a:xfrm>
          <a:prstGeom prst="rect">
            <a:avLst/>
          </a:prstGeom>
          <a:solidFill>
            <a:schemeClr val="accent6">
              <a:lumMod val="40000"/>
              <a:lumOff val="60000"/>
            </a:schemeClr>
          </a:solidFill>
          <a:ln w="9525">
            <a:solidFill>
              <a:schemeClr val="tx1"/>
            </a:solidFill>
            <a:miter lim="800000"/>
            <a:headEnd/>
            <a:tailEnd/>
          </a:ln>
          <a:effec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Arial" panose="020B0604020202020204" pitchFamily="34" charset="0"/>
            </a:endParaRPr>
          </a:p>
        </p:txBody>
      </p:sp>
      <p:sp>
        <p:nvSpPr>
          <p:cNvPr id="41987" name="Rectangle 3"/>
          <p:cNvSpPr>
            <a:spLocks noChangeArrowheads="1"/>
          </p:cNvSpPr>
          <p:nvPr/>
        </p:nvSpPr>
        <p:spPr bwMode="auto">
          <a:xfrm>
            <a:off x="2124075" y="498475"/>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2600" b="1" dirty="0">
                <a:solidFill>
                  <a:schemeClr val="tx2"/>
                </a:solidFill>
                <a:latin typeface="+mj-lt"/>
              </a:rPr>
              <a:t>Example 2 continued</a:t>
            </a:r>
          </a:p>
        </p:txBody>
      </p:sp>
      <p:sp>
        <p:nvSpPr>
          <p:cNvPr id="41988" name="Rectangle 4"/>
          <p:cNvSpPr>
            <a:spLocks noChangeArrowheads="1"/>
          </p:cNvSpPr>
          <p:nvPr/>
        </p:nvSpPr>
        <p:spPr bwMode="auto">
          <a:xfrm>
            <a:off x="623392" y="1377123"/>
            <a:ext cx="10225136" cy="720725"/>
          </a:xfrm>
          <a:prstGeom prst="rect">
            <a:avLst/>
          </a:prstGeom>
          <a:noFill/>
          <a:ln>
            <a:noFill/>
          </a:ln>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just" eaLnBrk="1" hangingPunct="1">
              <a:lnSpc>
                <a:spcPct val="120000"/>
              </a:lnSpc>
              <a:spcBef>
                <a:spcPct val="20000"/>
              </a:spcBef>
              <a:buClrTx/>
              <a:buSzPct val="150000"/>
              <a:buFontTx/>
              <a:buNone/>
              <a:defRPr/>
            </a:pPr>
            <a:r>
              <a:rPr lang="en-US" altLang="en-US" sz="2400" dirty="0">
                <a:solidFill>
                  <a:schemeClr val="tx1"/>
                </a:solidFill>
                <a:latin typeface="+mj-lt"/>
                <a:cs typeface="Myanmar Text" panose="020B0502040204020203" pitchFamily="34" charset="0"/>
              </a:rPr>
              <a:t>We can see from the </a:t>
            </a:r>
            <a:r>
              <a:rPr lang="en-US" altLang="en-US" sz="2400" dirty="0">
                <a:solidFill>
                  <a:schemeClr val="tx1"/>
                </a:solidFill>
                <a:highlight>
                  <a:srgbClr val="FFFF00"/>
                </a:highlight>
                <a:latin typeface="+mj-lt"/>
                <a:cs typeface="Myanmar Text" panose="020B0502040204020203" pitchFamily="34" charset="0"/>
              </a:rPr>
              <a:t>SOFP</a:t>
            </a:r>
            <a:r>
              <a:rPr lang="en-US" altLang="en-US" sz="2400" dirty="0">
                <a:solidFill>
                  <a:schemeClr val="tx1"/>
                </a:solidFill>
                <a:latin typeface="+mj-lt"/>
                <a:cs typeface="Myanmar Text" panose="020B0502040204020203" pitchFamily="34" charset="0"/>
              </a:rPr>
              <a:t> that has been prepared that the total claims are the same as the total assets. Thus:		</a:t>
            </a:r>
          </a:p>
        </p:txBody>
      </p:sp>
      <p:sp>
        <p:nvSpPr>
          <p:cNvPr id="41989" name="Rectangle 8"/>
          <p:cNvSpPr>
            <a:spLocks noChangeArrowheads="1"/>
          </p:cNvSpPr>
          <p:nvPr/>
        </p:nvSpPr>
        <p:spPr bwMode="auto">
          <a:xfrm>
            <a:off x="3518752" y="2439666"/>
            <a:ext cx="5371983"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3200" dirty="0">
                <a:solidFill>
                  <a:srgbClr val="0070C0"/>
                </a:solidFill>
                <a:latin typeface="+mj-lt"/>
              </a:rPr>
              <a:t>Assets</a:t>
            </a:r>
            <a:r>
              <a:rPr lang="en-US" altLang="en-US" sz="3200" dirty="0">
                <a:solidFill>
                  <a:schemeClr val="tx1"/>
                </a:solidFill>
                <a:latin typeface="+mj-lt"/>
              </a:rPr>
              <a:t> = </a:t>
            </a:r>
            <a:r>
              <a:rPr lang="en-US" altLang="en-US" sz="3200" dirty="0">
                <a:solidFill>
                  <a:srgbClr val="FF0000"/>
                </a:solidFill>
                <a:latin typeface="+mj-lt"/>
              </a:rPr>
              <a:t>Liabilities </a:t>
            </a:r>
            <a:r>
              <a:rPr lang="en-US" altLang="en-US" sz="3200" dirty="0">
                <a:solidFill>
                  <a:schemeClr val="tx1"/>
                </a:solidFill>
                <a:latin typeface="+mj-lt"/>
              </a:rPr>
              <a:t>+</a:t>
            </a:r>
            <a:r>
              <a:rPr lang="en-US" altLang="en-US" sz="3200" dirty="0">
                <a:solidFill>
                  <a:srgbClr val="FF0000"/>
                </a:solidFill>
                <a:latin typeface="+mj-lt"/>
              </a:rPr>
              <a:t> </a:t>
            </a:r>
            <a:r>
              <a:rPr lang="en-US" altLang="en-US" sz="3200" dirty="0">
                <a:solidFill>
                  <a:srgbClr val="00B050"/>
                </a:solidFill>
                <a:latin typeface="+mj-lt"/>
              </a:rPr>
              <a:t>Capital</a:t>
            </a:r>
            <a:endParaRPr lang="en-US" altLang="en-US" sz="3200" dirty="0">
              <a:solidFill>
                <a:srgbClr val="FF0000"/>
              </a:solidFill>
              <a:latin typeface="+mj-lt"/>
            </a:endParaRPr>
          </a:p>
        </p:txBody>
      </p:sp>
      <p:sp>
        <p:nvSpPr>
          <p:cNvPr id="41990" name="Rectangle 9"/>
          <p:cNvSpPr>
            <a:spLocks noChangeArrowheads="1"/>
          </p:cNvSpPr>
          <p:nvPr/>
        </p:nvSpPr>
        <p:spPr bwMode="auto">
          <a:xfrm>
            <a:off x="623392" y="3650217"/>
            <a:ext cx="10369152" cy="1008063"/>
          </a:xfrm>
          <a:prstGeom prst="rect">
            <a:avLst/>
          </a:prstGeom>
          <a:noFill/>
          <a:ln>
            <a:noFill/>
          </a:ln>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just" eaLnBrk="1" hangingPunct="1">
              <a:lnSpc>
                <a:spcPct val="120000"/>
              </a:lnSpc>
              <a:spcBef>
                <a:spcPct val="20000"/>
              </a:spcBef>
              <a:buClrTx/>
              <a:buSzPct val="150000"/>
              <a:buFontTx/>
              <a:buNone/>
              <a:defRPr/>
            </a:pPr>
            <a:r>
              <a:rPr lang="en-US" altLang="en-US" sz="2400" dirty="0">
                <a:solidFill>
                  <a:schemeClr val="tx1"/>
                </a:solidFill>
                <a:latin typeface="+mj-lt"/>
              </a:rPr>
              <a:t>Whatever changes that may occur to the assets of the business or the claims against the business, there will be compensating changes elsewhere that will ensure that the </a:t>
            </a:r>
            <a:r>
              <a:rPr lang="en-US" altLang="en-US" sz="2400" b="1" dirty="0">
                <a:solidFill>
                  <a:schemeClr val="tx1"/>
                </a:solidFill>
                <a:highlight>
                  <a:srgbClr val="FFFF00"/>
                </a:highlight>
                <a:latin typeface="+mj-lt"/>
              </a:rPr>
              <a:t>SOFP always ‘balances.</a:t>
            </a:r>
            <a:r>
              <a:rPr lang="en-US" altLang="en-US" sz="2400" dirty="0">
                <a:solidFill>
                  <a:schemeClr val="tx1"/>
                </a:solidFill>
                <a:latin typeface="+mj-lt"/>
              </a:rPr>
              <a:t>		</a:t>
            </a:r>
          </a:p>
        </p:txBody>
      </p:sp>
    </p:spTree>
    <p:extLst>
      <p:ext uri="{BB962C8B-B14F-4D97-AF65-F5344CB8AC3E}">
        <p14:creationId xmlns:p14="http://schemas.microsoft.com/office/powerpoint/2010/main" val="41080720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4100</TotalTime>
  <Words>1238</Words>
  <Application>Microsoft Macintosh PowerPoint</Application>
  <PresentationFormat>Widescreen</PresentationFormat>
  <Paragraphs>180</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ＭＳ Ｐゴシック</vt:lpstr>
      <vt:lpstr>Arial</vt:lpstr>
      <vt:lpstr>Myriad Pro</vt:lpstr>
      <vt:lpstr>Verdana</vt:lpstr>
      <vt:lpstr>20140311PresentationUWTSDTemplate</vt:lpstr>
      <vt:lpstr>LCBB5011 Essentials of Accounting &amp; Finance Week 3 Session 2</vt:lpstr>
      <vt:lpstr>Example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Winifred Soribe</cp:lastModifiedBy>
  <cp:revision>172</cp:revision>
  <cp:lastPrinted>2018-07-09T15:27:01Z</cp:lastPrinted>
  <dcterms:created xsi:type="dcterms:W3CDTF">2002-10-07T19:43:58Z</dcterms:created>
  <dcterms:modified xsi:type="dcterms:W3CDTF">2024-11-28T12:50:37Z</dcterms:modified>
</cp:coreProperties>
</file>