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3"/>
  </p:notesMasterIdLst>
  <p:sldIdLst>
    <p:sldId id="256" r:id="rId2"/>
    <p:sldId id="258" r:id="rId3"/>
    <p:sldId id="259" r:id="rId4"/>
    <p:sldId id="262" r:id="rId5"/>
    <p:sldId id="271" r:id="rId6"/>
    <p:sldId id="272" r:id="rId7"/>
    <p:sldId id="274" r:id="rId8"/>
    <p:sldId id="260" r:id="rId9"/>
    <p:sldId id="261" r:id="rId10"/>
    <p:sldId id="273" r:id="rId11"/>
    <p:sldId id="268" r:id="rId12"/>
    <p:sldId id="267" r:id="rId13"/>
    <p:sldId id="275" r:id="rId14"/>
    <p:sldId id="270" r:id="rId15"/>
    <p:sldId id="276" r:id="rId16"/>
    <p:sldId id="263" r:id="rId17"/>
    <p:sldId id="277" r:id="rId18"/>
    <p:sldId id="278" r:id="rId19"/>
    <p:sldId id="264" r:id="rId20"/>
    <p:sldId id="279" r:id="rId21"/>
    <p:sldId id="280" r:id="rId22"/>
    <p:sldId id="281" r:id="rId23"/>
    <p:sldId id="282" r:id="rId24"/>
    <p:sldId id="265" r:id="rId25"/>
    <p:sldId id="283" r:id="rId26"/>
    <p:sldId id="284" r:id="rId27"/>
    <p:sldId id="285" r:id="rId28"/>
    <p:sldId id="286" r:id="rId29"/>
    <p:sldId id="287" r:id="rId30"/>
    <p:sldId id="266" r:id="rId31"/>
    <p:sldId id="269" r:id="rId32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512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A3DA6B-E314-4859-819A-C6A23391C8D9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AA79D7-8BEA-4762-B291-171F1C4559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481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AA79D7-8BEA-4762-B291-171F1C45594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7656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F3AF20-A7C0-A8AE-B05A-1110F05B3C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F0967F-18A2-F479-3396-AA5DEA11ED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5FF007-2EA6-A9E0-3492-F51951339E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498320-D8E9-529B-4CE8-969777DA23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AA79D7-8BEA-4762-B291-171F1C45594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3618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E699A4-DDC9-7016-99B3-74E2CA2185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8617FB-CC2C-288F-9FCD-AEB914406C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3811A5-2A2B-D061-DB2D-37A98AAEAB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C44701-A9EC-4120-43A2-F127C7787D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AA79D7-8BEA-4762-B291-171F1C45594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3095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FD9C62-6BC2-F212-3B69-C7AC546FB4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5BDEBD-822B-EC0B-3F3D-C4FC3120B3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7B3FD6-3C47-5661-F3EE-7FFC71357E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C8C44-F4E4-458C-28A6-7E7A0DDEE0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AA79D7-8BEA-4762-B291-171F1C45594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3337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1002D9-0E07-ACBC-62E5-8F8FB63D22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AB5DCB-1047-E247-C768-540D81ED7D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43C330-0693-D17A-5C5D-A631F6A348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90044B-D5D4-EE15-3452-EA0833F4D0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AA79D7-8BEA-4762-B291-171F1C45594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1889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9173F6-0B09-60DA-9815-A36ABAD4FD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9F187A-D9FC-F9F8-3772-CEE52FB32F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F5D8D4-F981-F476-29C5-34DA02E8C3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F78687-1BE1-1F6C-5FC3-5004DFAE71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AA79D7-8BEA-4762-B291-171F1C45594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8358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A6F2B5-7871-24E4-8D29-79341D689A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270616-EBAF-0B79-6206-4DFC2D3E61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BDFD9E-EF26-AD2B-D818-5D0DC8318B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01F928-4FFA-4844-00A2-4F6A762E64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AA79D7-8BEA-4762-B291-171F1C45594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4634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B774F4-60B6-99F1-5992-5530BA1ADC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F7C0A0-4836-FC71-4EA7-EEEFA424BD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6530CE-AE0B-AADB-F3CC-0C063C5B14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E018F2-2537-B8DB-967F-55F3A487F5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AA79D7-8BEA-4762-B291-171F1C45594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0293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9715C5-2CF9-878D-0D21-ACA1594918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16FF1F-F62D-7CEE-2803-813784B586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B53744-2FB7-8DFE-818C-26FAB040F5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4E2CC4-5F65-4914-D4A4-1E13B8A899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AA79D7-8BEA-4762-B291-171F1C45594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0712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973202-A313-522F-36EB-D3C6D63204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CB78E3-7DD5-6D60-87F2-FF10ACD69C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8FE0BB-908F-1D48-B2AA-B720551A75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CF3E1C-078E-19B4-1A90-E90D1C41BD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AA79D7-8BEA-4762-B291-171F1C45594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6595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4114800" cy="685800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274320" y="365760"/>
            <a:ext cx="3566160" cy="292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sz="1300" b="1" i="0" dirty="0">
              <a:solidFill>
                <a:srgbClr val="FFFFFF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74320" y="777240"/>
            <a:ext cx="356616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0" i="0" dirty="0">
                <a:solidFill>
                  <a:srgbClr val="FFFFFF"/>
                </a:solidFill>
              </a:rPr>
              <a:t>Enterprise Network Security</a:t>
            </a:r>
          </a:p>
        </p:txBody>
      </p:sp>
      <p:sp>
        <p:nvSpPr>
          <p:cNvPr id="6" name="Rectangle 5"/>
          <p:cNvSpPr/>
          <p:nvPr/>
        </p:nvSpPr>
        <p:spPr>
          <a:xfrm>
            <a:off x="274320" y="1417320"/>
            <a:ext cx="2286000" cy="36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274320" y="1600200"/>
            <a:ext cx="3566160" cy="292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300" b="0" i="0" dirty="0">
                <a:solidFill>
                  <a:srgbClr val="FFFFFF"/>
                </a:solidFill>
              </a:rPr>
              <a:t>Muhammad Waleed</a:t>
            </a:r>
            <a:endParaRPr sz="1300" b="0" i="0" dirty="0">
              <a:solidFill>
                <a:srgbClr val="FFFFFF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74320" y="1920240"/>
            <a:ext cx="356616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C8F0EB"/>
                </a:solidFill>
              </a:rPr>
              <a:t>MSc Cybersecurity &amp; Digital Forensics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74320" y="2240280"/>
            <a:ext cx="35661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C8F0EB"/>
                </a:solidFill>
              </a:rPr>
              <a:t>Lecturer: Renuga Jayakumar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480560" y="1280160"/>
            <a:ext cx="7132320" cy="1828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800" b="1" i="0">
                <a:solidFill>
                  <a:srgbClr val="FFFFFF"/>
                </a:solidFill>
              </a:rPr>
              <a:t>Securing the
Enterprise Network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480560" y="3246120"/>
            <a:ext cx="713232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0" i="0" dirty="0">
                <a:solidFill>
                  <a:srgbClr val="B4D2E6"/>
                </a:solidFill>
              </a:rPr>
              <a:t>Implementation of a Network Security Solution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480560" y="4023360"/>
            <a:ext cx="2286000" cy="822960"/>
          </a:xfrm>
          <a:prstGeom prst="rect">
            <a:avLst/>
          </a:prstGeom>
          <a:solidFill>
            <a:srgbClr val="164E6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572000" y="4069080"/>
            <a:ext cx="21031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009688"/>
                </a:solidFill>
              </a:rPr>
              <a:t>Task 1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72000" y="4370832"/>
            <a:ext cx="210312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0" i="0">
                <a:solidFill>
                  <a:srgbClr val="FFFFFF"/>
                </a:solidFill>
              </a:rPr>
              <a:t>Check Point Infrastructure</a:t>
            </a:r>
          </a:p>
        </p:txBody>
      </p:sp>
      <p:sp>
        <p:nvSpPr>
          <p:cNvPr id="15" name="Rectangle 14"/>
          <p:cNvSpPr/>
          <p:nvPr/>
        </p:nvSpPr>
        <p:spPr>
          <a:xfrm>
            <a:off x="6995160" y="4023360"/>
            <a:ext cx="2286000" cy="822960"/>
          </a:xfrm>
          <a:prstGeom prst="rect">
            <a:avLst/>
          </a:prstGeom>
          <a:solidFill>
            <a:srgbClr val="164E6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7086600" y="4069080"/>
            <a:ext cx="21031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009688"/>
                </a:solidFill>
              </a:rPr>
              <a:t>Task 2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086600" y="4370832"/>
            <a:ext cx="210312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0" i="0">
                <a:solidFill>
                  <a:srgbClr val="FFFFFF"/>
                </a:solidFill>
              </a:rPr>
              <a:t>Firewall Policy &amp; Testing</a:t>
            </a:r>
          </a:p>
        </p:txBody>
      </p:sp>
      <p:sp>
        <p:nvSpPr>
          <p:cNvPr id="18" name="Rectangle 17"/>
          <p:cNvSpPr/>
          <p:nvPr/>
        </p:nvSpPr>
        <p:spPr>
          <a:xfrm>
            <a:off x="9509760" y="4023360"/>
            <a:ext cx="2286000" cy="822960"/>
          </a:xfrm>
          <a:prstGeom prst="rect">
            <a:avLst/>
          </a:prstGeom>
          <a:solidFill>
            <a:srgbClr val="164E6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9601200" y="4069080"/>
            <a:ext cx="21031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009688"/>
                </a:solidFill>
              </a:rPr>
              <a:t>Task 3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601200" y="4370832"/>
            <a:ext cx="210312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0" i="0">
                <a:solidFill>
                  <a:srgbClr val="FFFFFF"/>
                </a:solidFill>
              </a:rPr>
              <a:t>IPS · Identity · Anti-Malware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4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84048"/>
            <a:ext cx="10058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600" b="1" i="0" dirty="0">
                <a:solidFill>
                  <a:srgbClr val="101B3E"/>
                </a:solidFill>
              </a:rPr>
              <a:t>Introduction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411480" y="1097280"/>
            <a:ext cx="5303520" cy="51206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411480" y="1097280"/>
            <a:ext cx="5303520" cy="41148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594360" y="1143000"/>
            <a:ext cx="493776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 i="0">
                <a:solidFill>
                  <a:srgbClr val="FFFFFF"/>
                </a:solidFill>
              </a:rPr>
              <a:t>Project Scope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60" y="1627632"/>
            <a:ext cx="4937760" cy="13157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spcBef>
                <a:spcPts val="300"/>
              </a:spcBef>
              <a:buChar char="▸"/>
            </a:pPr>
            <a:r>
              <a:rPr lang="en-US" sz="1200" dirty="0"/>
              <a:t>Develop, deploy, and critically evaluate a robust network security framework tailored to the operational requirements of the SWANSEA.ACCA enterprise environment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200" b="0" dirty="0">
                <a:solidFill>
                  <a:srgbClr val="1E293B"/>
                </a:solidFill>
              </a:rPr>
              <a:t>Built infrastructure: AD DS, DNS, DHCP, VPN, IIS across two sites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200" b="0" dirty="0">
                <a:solidFill>
                  <a:srgbClr val="1E293B"/>
                </a:solidFill>
              </a:rPr>
              <a:t>Focus: hardening enterprise perimeter using Check Point GAIA R81.20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200" b="0" dirty="0">
                <a:solidFill>
                  <a:srgbClr val="1E293B"/>
                </a:solidFill>
              </a:rPr>
              <a:t>Aligned with NIST CSF and CIS Critical Security Controls v8</a:t>
            </a:r>
          </a:p>
        </p:txBody>
      </p:sp>
      <p:sp>
        <p:nvSpPr>
          <p:cNvPr id="10" name="Rectangle 9"/>
          <p:cNvSpPr/>
          <p:nvPr/>
        </p:nvSpPr>
        <p:spPr>
          <a:xfrm>
            <a:off x="6035040" y="1097280"/>
            <a:ext cx="5742432" cy="51206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035040" y="1097280"/>
            <a:ext cx="5742432" cy="41148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217920" y="1143000"/>
            <a:ext cx="539496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400" b="1" i="0" dirty="0" err="1">
                <a:solidFill>
                  <a:srgbClr val="FFFFFF"/>
                </a:solidFill>
              </a:rPr>
              <a:t>DiD</a:t>
            </a:r>
            <a:r>
              <a:rPr sz="1400" b="1" i="0" dirty="0">
                <a:solidFill>
                  <a:srgbClr val="FFFFFF"/>
                </a:solidFill>
              </a:rPr>
              <a:t> Approach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035040" y="1691640"/>
            <a:ext cx="1005840" cy="50292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035040" y="1783080"/>
            <a:ext cx="10058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</a:rPr>
              <a:t>A-SMS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178040" y="1764792"/>
            <a:ext cx="438912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Centralised policy management via Security Management Server</a:t>
            </a:r>
          </a:p>
        </p:txBody>
      </p:sp>
      <p:sp>
        <p:nvSpPr>
          <p:cNvPr id="16" name="Rectangle 15"/>
          <p:cNvSpPr/>
          <p:nvPr/>
        </p:nvSpPr>
        <p:spPr>
          <a:xfrm>
            <a:off x="6035040" y="2560320"/>
            <a:ext cx="1005840" cy="50292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6035040" y="2651760"/>
            <a:ext cx="10058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</a:rPr>
              <a:t>A-GW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178040" y="2633472"/>
            <a:ext cx="438912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Stateful packet inspection &amp; filtering via Security Gateway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035040" y="3429000"/>
            <a:ext cx="1005840" cy="50292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035040" y="3520440"/>
            <a:ext cx="10058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</a:rPr>
              <a:t>IPS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178040" y="3502152"/>
            <a:ext cx="438912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Intrusion Prevention — inline real-time threat blocking</a:t>
            </a:r>
          </a:p>
        </p:txBody>
      </p:sp>
      <p:sp>
        <p:nvSpPr>
          <p:cNvPr id="22" name="Rectangle 21"/>
          <p:cNvSpPr/>
          <p:nvPr/>
        </p:nvSpPr>
        <p:spPr>
          <a:xfrm>
            <a:off x="6035040" y="4297679"/>
            <a:ext cx="1005840" cy="50292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6035040" y="4389119"/>
            <a:ext cx="10058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</a:rPr>
              <a:t>Identity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178040" y="4370831"/>
            <a:ext cx="438912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AD-based RBAC — users, not just IP addresses</a:t>
            </a:r>
          </a:p>
        </p:txBody>
      </p:sp>
      <p:sp>
        <p:nvSpPr>
          <p:cNvPr id="25" name="Rectangle 24"/>
          <p:cNvSpPr/>
          <p:nvPr/>
        </p:nvSpPr>
        <p:spPr>
          <a:xfrm>
            <a:off x="6035040" y="5166360"/>
            <a:ext cx="1005840" cy="50292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6035040" y="5257800"/>
            <a:ext cx="10058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</a:rPr>
              <a:t>Anti-Malware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178040" y="5239512"/>
            <a:ext cx="438912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ThreatCloud-powered malware &amp; C2 detection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4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84048"/>
            <a:ext cx="10058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600" b="1" i="0" dirty="0">
                <a:solidFill>
                  <a:srgbClr val="101B3E"/>
                </a:solidFill>
              </a:rPr>
              <a:t>Check Point Infrastructure Deployment</a:t>
            </a:r>
          </a:p>
        </p:txBody>
      </p:sp>
      <p:sp>
        <p:nvSpPr>
          <p:cNvPr id="6" name="Rectangle 5"/>
          <p:cNvSpPr/>
          <p:nvPr/>
        </p:nvSpPr>
        <p:spPr>
          <a:xfrm>
            <a:off x="411480" y="1143000"/>
            <a:ext cx="5577840" cy="24231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411480" y="1143000"/>
            <a:ext cx="5577840" cy="41148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548640" y="1197864"/>
            <a:ext cx="18288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>
                <a:solidFill>
                  <a:srgbClr val="FFFFFF"/>
                </a:solidFill>
              </a:rPr>
              <a:t>A-SMS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8640" y="1618488"/>
            <a:ext cx="53035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 dirty="0">
                <a:solidFill>
                  <a:srgbClr val="009688"/>
                </a:solidFill>
              </a:rPr>
              <a:t>Security Management Server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48640" y="1920240"/>
            <a:ext cx="5303520" cy="1554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spcBef>
                <a:spcPts val="300"/>
              </a:spcBef>
              <a:buChar char="▸"/>
            </a:pPr>
            <a:r>
              <a:rPr sz="1100" b="0" dirty="0">
                <a:solidFill>
                  <a:srgbClr val="1E293B"/>
                </a:solidFill>
              </a:rPr>
              <a:t>Full installation &amp; First Time Config Wizard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100" b="0" dirty="0">
                <a:solidFill>
                  <a:srgbClr val="1E293B"/>
                </a:solidFill>
              </a:rPr>
              <a:t>Central policy management hub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100" b="0" dirty="0">
                <a:solidFill>
                  <a:srgbClr val="1E293B"/>
                </a:solidFill>
              </a:rPr>
              <a:t>SIC (Secure Internal Communication) established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100" b="0" dirty="0">
                <a:solidFill>
                  <a:srgbClr val="1E293B"/>
                </a:solidFill>
              </a:rPr>
              <a:t>IP: 10.1.1.101 | OS: GAIA R81.20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309360" y="1143000"/>
            <a:ext cx="5577840" cy="24231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309360" y="1143000"/>
            <a:ext cx="5577840" cy="41148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446520" y="1197864"/>
            <a:ext cx="18288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>
                <a:solidFill>
                  <a:srgbClr val="FFFFFF"/>
                </a:solidFill>
              </a:rPr>
              <a:t>A-GW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46520" y="1618488"/>
            <a:ext cx="53035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009688"/>
                </a:solidFill>
              </a:rPr>
              <a:t>Security Gateway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46520" y="1920240"/>
            <a:ext cx="5303520" cy="1554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spcBef>
                <a:spcPts val="300"/>
              </a:spcBef>
              <a:buChar char="▸"/>
            </a:pPr>
            <a:r>
              <a:rPr sz="1100" b="0">
                <a:solidFill>
                  <a:srgbClr val="1E293B"/>
                </a:solidFill>
              </a:rPr>
              <a:t>Gateway installation &amp; First Time Config Wizard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100" b="0">
                <a:solidFill>
                  <a:srgbClr val="1E293B"/>
                </a:solidFill>
              </a:rPr>
              <a:t>Registered to A-SMS via SIC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100" b="0">
                <a:solidFill>
                  <a:srgbClr val="1E293B"/>
                </a:solidFill>
              </a:rPr>
              <a:t>IP: 10.1.1.1 | OS: GAIA R81.20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100" b="0">
                <a:solidFill>
                  <a:srgbClr val="1E293B"/>
                </a:solidFill>
              </a:rPr>
              <a:t>All traffic enforced through this gateway</a:t>
            </a:r>
          </a:p>
        </p:txBody>
      </p:sp>
      <p:sp>
        <p:nvSpPr>
          <p:cNvPr id="16" name="Rectangle 15"/>
          <p:cNvSpPr/>
          <p:nvPr/>
        </p:nvSpPr>
        <p:spPr>
          <a:xfrm>
            <a:off x="411480" y="3703320"/>
            <a:ext cx="5577840" cy="24231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411480" y="3703320"/>
            <a:ext cx="5577840" cy="41148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548640" y="3758183"/>
            <a:ext cx="18288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>
                <a:solidFill>
                  <a:srgbClr val="FFFFFF"/>
                </a:solidFill>
              </a:rPr>
              <a:t>SmartConsole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48640" y="4178808"/>
            <a:ext cx="53035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009688"/>
                </a:solidFill>
              </a:rPr>
              <a:t>Management GUI (A-GUI)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48640" y="4480559"/>
            <a:ext cx="5303520" cy="1554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spcBef>
                <a:spcPts val="300"/>
              </a:spcBef>
              <a:buChar char="▸"/>
            </a:pPr>
            <a:r>
              <a:rPr sz="1100" b="0">
                <a:solidFill>
                  <a:srgbClr val="1E293B"/>
                </a:solidFill>
              </a:rPr>
              <a:t>Installed on A-GUI workstation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100" b="0">
                <a:solidFill>
                  <a:srgbClr val="1E293B"/>
                </a:solidFill>
              </a:rPr>
              <a:t>Used for all policy creation &amp; monitoring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100" b="0">
                <a:solidFill>
                  <a:srgbClr val="1E293B"/>
                </a:solidFill>
              </a:rPr>
              <a:t>VirtualBox network adapter configured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100" b="0">
                <a:solidFill>
                  <a:srgbClr val="1E293B"/>
                </a:solidFill>
              </a:rPr>
              <a:t>Licensing managed via SmartUpdate</a:t>
            </a:r>
          </a:p>
        </p:txBody>
      </p:sp>
      <p:sp>
        <p:nvSpPr>
          <p:cNvPr id="21" name="Rectangle 20"/>
          <p:cNvSpPr/>
          <p:nvPr/>
        </p:nvSpPr>
        <p:spPr>
          <a:xfrm>
            <a:off x="6309360" y="3703320"/>
            <a:ext cx="5577840" cy="24231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6309360" y="3703320"/>
            <a:ext cx="5577840" cy="41148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6446520" y="3758183"/>
            <a:ext cx="18288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>
                <a:solidFill>
                  <a:srgbClr val="FFFFFF"/>
                </a:solidFill>
              </a:rPr>
              <a:t>Licensing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446520" y="4178808"/>
            <a:ext cx="53035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009688"/>
                </a:solidFill>
              </a:rPr>
              <a:t>Software Blades &amp; Service Contracts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446520" y="4480559"/>
            <a:ext cx="5303520" cy="1554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spcBef>
                <a:spcPts val="300"/>
              </a:spcBef>
              <a:buChar char="▸"/>
            </a:pPr>
            <a:r>
              <a:rPr sz="1100" b="0">
                <a:solidFill>
                  <a:srgbClr val="1E293B"/>
                </a:solidFill>
              </a:rPr>
              <a:t>Blades: Firewall, IPS, Anti-Malware, Identity Awareness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100" b="0">
                <a:solidFill>
                  <a:srgbClr val="1E293B"/>
                </a:solidFill>
              </a:rPr>
              <a:t>ServiceContract.xml imported from Moodle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100" b="0">
                <a:solidFill>
                  <a:srgbClr val="1E293B"/>
                </a:solidFill>
              </a:rPr>
              <a:t>Status confirmed: Attached — both A-SMS &amp; A-GW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100" b="0">
                <a:solidFill>
                  <a:srgbClr val="1E293B"/>
                </a:solidFill>
              </a:rPr>
              <a:t>Expiry verified in SmartUpdate License Repository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402336"/>
            <a:ext cx="10058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600" b="1" dirty="0">
                <a:solidFill>
                  <a:srgbClr val="101B3E"/>
                </a:solidFill>
              </a:rPr>
              <a:t>Check Point Infrastructure Deployment(Screenshot)</a:t>
            </a:r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A452545D-E48A-670F-7E19-A6D0AB9736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8379" y="1042714"/>
            <a:ext cx="8502444" cy="531236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4C9E83-8223-37AC-78F8-3D72442068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D861D72-9D20-7038-BE4F-C60CCF6345F8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C023C4-70A2-143B-5B59-35207EBDF8C2}"/>
              </a:ext>
            </a:extLst>
          </p:cNvPr>
          <p:cNvSpPr txBox="1"/>
          <p:nvPr/>
        </p:nvSpPr>
        <p:spPr>
          <a:xfrm>
            <a:off x="594360" y="402336"/>
            <a:ext cx="10058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600" b="1" dirty="0">
                <a:solidFill>
                  <a:srgbClr val="101B3E"/>
                </a:solidFill>
              </a:rPr>
              <a:t>Check Point Infrastructure Deployment(Screenshot)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F6A583-19CD-FFB6-CA8C-7F93A206D1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6482" y="1037170"/>
            <a:ext cx="9396278" cy="566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5162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AC6E13-3C64-A006-29BB-66292021AA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989C43C-7F77-BE54-82F2-8EA17873AEF2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23DD41-778D-47E4-8281-27ED91F5E1BC}"/>
              </a:ext>
            </a:extLst>
          </p:cNvPr>
          <p:cNvSpPr txBox="1"/>
          <p:nvPr/>
        </p:nvSpPr>
        <p:spPr>
          <a:xfrm>
            <a:off x="594360" y="402336"/>
            <a:ext cx="10058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600" b="1" dirty="0">
                <a:solidFill>
                  <a:srgbClr val="101B3E"/>
                </a:solidFill>
              </a:rPr>
              <a:t>Check Point Infrastructure Deployment(Screenshot)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7B06F6-2691-C743-BE31-DDD88BF01E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2498" y="992582"/>
            <a:ext cx="9383828" cy="5463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057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133143-1CB4-27E1-90A1-B1D3278C43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D313AEB-C651-C0EC-893F-26EAFA67EC27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1248EF-71D3-087F-8E7A-D0DFF6C2CF33}"/>
              </a:ext>
            </a:extLst>
          </p:cNvPr>
          <p:cNvSpPr txBox="1"/>
          <p:nvPr/>
        </p:nvSpPr>
        <p:spPr>
          <a:xfrm>
            <a:off x="594360" y="402336"/>
            <a:ext cx="10058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600" b="1" dirty="0">
                <a:solidFill>
                  <a:srgbClr val="101B3E"/>
                </a:solidFill>
              </a:rPr>
              <a:t>Check Point Infrastructure Deployment(Screenshot)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D75677-89C5-68B8-5769-2CDE52C089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5033" y="1105587"/>
            <a:ext cx="9400021" cy="5350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8361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4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70332"/>
            <a:ext cx="10058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600" b="1" i="0" dirty="0">
                <a:solidFill>
                  <a:srgbClr val="101B3E"/>
                </a:solidFill>
              </a:rPr>
              <a:t>Firewall Rule Base Design</a:t>
            </a:r>
          </a:p>
        </p:txBody>
      </p:sp>
      <p:sp>
        <p:nvSpPr>
          <p:cNvPr id="6" name="Rectangle 5"/>
          <p:cNvSpPr/>
          <p:nvPr/>
        </p:nvSpPr>
        <p:spPr>
          <a:xfrm>
            <a:off x="411480" y="1097280"/>
            <a:ext cx="4114800" cy="51663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411480" y="1097280"/>
            <a:ext cx="4114800" cy="41148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594360" y="1152144"/>
            <a:ext cx="3840480" cy="329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>
                <a:solidFill>
                  <a:srgbClr val="FFFFFF"/>
                </a:solidFill>
              </a:rPr>
              <a:t>Design Principles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60" y="1627632"/>
            <a:ext cx="379476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spcBef>
                <a:spcPts val="300"/>
              </a:spcBef>
              <a:buChar char="▸"/>
            </a:pPr>
            <a:r>
              <a:rPr lang="en-US" sz="1100" dirty="0">
                <a:solidFill>
                  <a:srgbClr val="1E293B"/>
                </a:solidFill>
              </a:rPr>
              <a:t>All traffic is blocked by default - only allowed if there is a specific rule for it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lang="en-US" sz="1100" dirty="0">
                <a:solidFill>
                  <a:srgbClr val="1E293B"/>
                </a:solidFill>
              </a:rPr>
              <a:t>Users and systems only get access to what they actually need, nothing more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lang="en-US" sz="1100" dirty="0">
                <a:solidFill>
                  <a:srgbClr val="1E293B"/>
                </a:solidFill>
              </a:rPr>
              <a:t>Firewall checks rules in order from top to bottom and stops at the first one that matches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lang="en-US" sz="1100" dirty="0">
                <a:solidFill>
                  <a:srgbClr val="1E293B"/>
                </a:solidFill>
              </a:rPr>
              <a:t>Every rule records what happened, so we can track activity and investigate incidents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lang="en-US" sz="1100" dirty="0">
                <a:solidFill>
                  <a:srgbClr val="1E293B"/>
                </a:solidFill>
              </a:rPr>
              <a:t>Fewer open connections means fewer ways for attackers to get in - this supports our layered security approach</a:t>
            </a:r>
            <a:endParaRPr sz="1100" b="0" dirty="0">
              <a:solidFill>
                <a:srgbClr val="1E293B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48640" y="3715033"/>
            <a:ext cx="38404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i="0" dirty="0">
                <a:solidFill>
                  <a:srgbClr val="009688"/>
                </a:solidFill>
              </a:rPr>
              <a:t>Legacy Protocol Risks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1500" y="4035073"/>
            <a:ext cx="3794760" cy="11849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spcBef>
                <a:spcPts val="300"/>
              </a:spcBef>
              <a:buChar char="▸"/>
            </a:pPr>
            <a:r>
              <a:rPr lang="en-US" sz="1100" dirty="0">
                <a:solidFill>
                  <a:srgbClr val="1E293B"/>
                </a:solidFill>
              </a:rPr>
              <a:t>Telnet sends usernames and passwords as plain readable text - anyone on the network can intercept them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lang="en-US" sz="1100" dirty="0">
                <a:solidFill>
                  <a:srgbClr val="1E293B"/>
                </a:solidFill>
              </a:rPr>
              <a:t>FTP is an outdated file transfer protocol that has been officially retired and is no longer considered safe to use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lang="en-US" sz="1100" dirty="0">
                <a:solidFill>
                  <a:srgbClr val="1E293B"/>
                </a:solidFill>
              </a:rPr>
              <a:t>Both protocols make it easy for an attacker sitting anywhere on the network path to steal login credentials</a:t>
            </a:r>
            <a:endParaRPr sz="1100" b="0" dirty="0">
              <a:solidFill>
                <a:srgbClr val="1E293B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4800600" y="1097280"/>
            <a:ext cx="6995160" cy="51663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800600" y="1097280"/>
            <a:ext cx="6995160" cy="41148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983480" y="1152144"/>
            <a:ext cx="6720840" cy="329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>
                <a:solidFill>
                  <a:srgbClr val="FFFFFF"/>
                </a:solidFill>
              </a:rPr>
              <a:t>Asymmetric Protocol Handling</a:t>
            </a:r>
          </a:p>
        </p:txBody>
      </p:sp>
      <p:sp>
        <p:nvSpPr>
          <p:cNvPr id="15" name="Rectangle 14"/>
          <p:cNvSpPr/>
          <p:nvPr/>
        </p:nvSpPr>
        <p:spPr>
          <a:xfrm>
            <a:off x="4800600" y="1691640"/>
            <a:ext cx="1554480" cy="68580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4846320" y="1828800"/>
            <a:ext cx="1463040" cy="438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</a:rPr>
              <a:t>SSH (TCP 22)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492240" y="1764792"/>
            <a:ext cx="51206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ALLOW outbound — encrypted admin access
BLOCK inbound — prevents brute-force attacks</a:t>
            </a:r>
          </a:p>
        </p:txBody>
      </p:sp>
      <p:sp>
        <p:nvSpPr>
          <p:cNvPr id="18" name="Rectangle 17"/>
          <p:cNvSpPr/>
          <p:nvPr/>
        </p:nvSpPr>
        <p:spPr>
          <a:xfrm>
            <a:off x="4800600" y="2606040"/>
            <a:ext cx="1554480" cy="685800"/>
          </a:xfrm>
          <a:prstGeom prst="rect">
            <a:avLst/>
          </a:prstGeom>
          <a:solidFill>
            <a:srgbClr val="0E749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4846320" y="2743200"/>
            <a:ext cx="1463040" cy="438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</a:rPr>
              <a:t>ICMP (Ping)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92240" y="2679192"/>
            <a:ext cx="51206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ALLOW outbound — internal diagnostics
BLOCK inbound — prevents network discovery</a:t>
            </a:r>
          </a:p>
        </p:txBody>
      </p:sp>
      <p:sp>
        <p:nvSpPr>
          <p:cNvPr id="21" name="Rectangle 20"/>
          <p:cNvSpPr/>
          <p:nvPr/>
        </p:nvSpPr>
        <p:spPr>
          <a:xfrm>
            <a:off x="4800600" y="3520440"/>
            <a:ext cx="1554480" cy="68580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4846320" y="3657600"/>
            <a:ext cx="1463040" cy="438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</a:rPr>
              <a:t>DNS (UDP 53)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492240" y="3593592"/>
            <a:ext cx="51206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ALLOW only to S-DC (192.168.1.1)
Blocks DNS tunnelling to external resolvers</a:t>
            </a:r>
          </a:p>
        </p:txBody>
      </p:sp>
      <p:sp>
        <p:nvSpPr>
          <p:cNvPr id="24" name="Rectangle 23"/>
          <p:cNvSpPr/>
          <p:nvPr/>
        </p:nvSpPr>
        <p:spPr>
          <a:xfrm>
            <a:off x="4800600" y="4434840"/>
            <a:ext cx="1554480" cy="685800"/>
          </a:xfrm>
          <a:prstGeom prst="rect">
            <a:avLst/>
          </a:prstGeom>
          <a:solidFill>
            <a:srgbClr val="0E749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4846320" y="4572000"/>
            <a:ext cx="1463040" cy="438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</a:rPr>
              <a:t>HTTP/HTTPS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492240" y="4507992"/>
            <a:ext cx="51206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ALLOW both TCP 80 &amp; 443 for web operations
Required for business web access</a:t>
            </a:r>
          </a:p>
        </p:txBody>
      </p:sp>
      <p:sp>
        <p:nvSpPr>
          <p:cNvPr id="27" name="Rectangle 26"/>
          <p:cNvSpPr/>
          <p:nvPr/>
        </p:nvSpPr>
        <p:spPr>
          <a:xfrm>
            <a:off x="4800600" y="5349240"/>
            <a:ext cx="1554480" cy="68580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4846320" y="5486400"/>
            <a:ext cx="1463040" cy="438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</a:rPr>
              <a:t>Cleanup Rule 10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492240" y="5422392"/>
            <a:ext cx="51206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Implicit DENY on ALL unmatched traffic
Ensures no traffic bypasses the policy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4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97764"/>
            <a:ext cx="10058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600" b="1" i="0" dirty="0">
                <a:solidFill>
                  <a:srgbClr val="101B3E"/>
                </a:solidFill>
              </a:rPr>
              <a:t>Firewall Rule Base (All 10 Rules)</a:t>
            </a:r>
          </a:p>
        </p:txBody>
      </p:sp>
      <p:sp>
        <p:nvSpPr>
          <p:cNvPr id="6" name="Rectangle 5"/>
          <p:cNvSpPr/>
          <p:nvPr/>
        </p:nvSpPr>
        <p:spPr>
          <a:xfrm>
            <a:off x="411480" y="1143000"/>
            <a:ext cx="411480" cy="41148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457200" y="1234440"/>
            <a:ext cx="36576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i="0">
                <a:solidFill>
                  <a:srgbClr val="FFFFFF"/>
                </a:solidFill>
              </a:rPr>
              <a:t>#</a:t>
            </a:r>
          </a:p>
        </p:txBody>
      </p:sp>
      <p:sp>
        <p:nvSpPr>
          <p:cNvPr id="8" name="Rectangle 7"/>
          <p:cNvSpPr/>
          <p:nvPr/>
        </p:nvSpPr>
        <p:spPr>
          <a:xfrm>
            <a:off x="822960" y="1143000"/>
            <a:ext cx="2468880" cy="41148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68680" y="1234440"/>
            <a:ext cx="242316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i="0">
                <a:solidFill>
                  <a:srgbClr val="FFFFFF"/>
                </a:solidFill>
              </a:rPr>
              <a:t>Rule Name</a:t>
            </a:r>
          </a:p>
        </p:txBody>
      </p:sp>
      <p:sp>
        <p:nvSpPr>
          <p:cNvPr id="10" name="Rectangle 9"/>
          <p:cNvSpPr/>
          <p:nvPr/>
        </p:nvSpPr>
        <p:spPr>
          <a:xfrm>
            <a:off x="3291840" y="1143000"/>
            <a:ext cx="1645920" cy="41148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3337560" y="1234440"/>
            <a:ext cx="1600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i="0">
                <a:solidFill>
                  <a:srgbClr val="FFFFFF"/>
                </a:solidFill>
              </a:rPr>
              <a:t>Source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937760" y="1143000"/>
            <a:ext cx="1645920" cy="41148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983480" y="1234440"/>
            <a:ext cx="1600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i="0">
                <a:solidFill>
                  <a:srgbClr val="FFFFFF"/>
                </a:solidFill>
              </a:rPr>
              <a:t>Destination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583680" y="1143000"/>
            <a:ext cx="1280160" cy="41148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629400" y="1234440"/>
            <a:ext cx="1234439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i="0">
                <a:solidFill>
                  <a:srgbClr val="FFFFFF"/>
                </a:solidFill>
              </a:rPr>
              <a:t>Service</a:t>
            </a:r>
          </a:p>
        </p:txBody>
      </p:sp>
      <p:sp>
        <p:nvSpPr>
          <p:cNvPr id="16" name="Rectangle 15"/>
          <p:cNvSpPr/>
          <p:nvPr/>
        </p:nvSpPr>
        <p:spPr>
          <a:xfrm>
            <a:off x="7863840" y="1143000"/>
            <a:ext cx="1005840" cy="41148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7909560" y="1234440"/>
            <a:ext cx="9601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i="0">
                <a:solidFill>
                  <a:srgbClr val="FFFFFF"/>
                </a:solidFill>
              </a:rPr>
              <a:t>Action</a:t>
            </a:r>
          </a:p>
        </p:txBody>
      </p:sp>
      <p:sp>
        <p:nvSpPr>
          <p:cNvPr id="18" name="Rectangle 17"/>
          <p:cNvSpPr/>
          <p:nvPr/>
        </p:nvSpPr>
        <p:spPr>
          <a:xfrm>
            <a:off x="411480" y="1591056"/>
            <a:ext cx="411480" cy="411480"/>
          </a:xfrm>
          <a:prstGeom prst="rect">
            <a:avLst/>
          </a:prstGeom>
          <a:solidFill>
            <a:srgbClr val="FFEB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457200" y="1682496"/>
            <a:ext cx="3383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0" i="0">
                <a:solidFill>
                  <a:srgbClr val="1E293B"/>
                </a:solidFill>
              </a:rPr>
              <a:t>1</a:t>
            </a:r>
          </a:p>
        </p:txBody>
      </p:sp>
      <p:sp>
        <p:nvSpPr>
          <p:cNvPr id="20" name="Rectangle 19"/>
          <p:cNvSpPr/>
          <p:nvPr/>
        </p:nvSpPr>
        <p:spPr>
          <a:xfrm>
            <a:off x="822960" y="1591056"/>
            <a:ext cx="246888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68680" y="1682496"/>
            <a:ext cx="23957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Block Telnet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291840" y="1591056"/>
            <a:ext cx="164592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3337560" y="1682496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Any</a:t>
            </a:r>
          </a:p>
        </p:txBody>
      </p:sp>
      <p:sp>
        <p:nvSpPr>
          <p:cNvPr id="24" name="Rectangle 23"/>
          <p:cNvSpPr/>
          <p:nvPr/>
        </p:nvSpPr>
        <p:spPr>
          <a:xfrm>
            <a:off x="4937760" y="1591056"/>
            <a:ext cx="164592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4983480" y="1682496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Any</a:t>
            </a:r>
          </a:p>
        </p:txBody>
      </p:sp>
      <p:sp>
        <p:nvSpPr>
          <p:cNvPr id="26" name="Rectangle 25"/>
          <p:cNvSpPr/>
          <p:nvPr/>
        </p:nvSpPr>
        <p:spPr>
          <a:xfrm>
            <a:off x="6583680" y="1591056"/>
            <a:ext cx="128016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6629400" y="1682496"/>
            <a:ext cx="1207007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TCP 23</a:t>
            </a:r>
          </a:p>
        </p:txBody>
      </p:sp>
      <p:sp>
        <p:nvSpPr>
          <p:cNvPr id="28" name="Rectangle 27"/>
          <p:cNvSpPr/>
          <p:nvPr/>
        </p:nvSpPr>
        <p:spPr>
          <a:xfrm>
            <a:off x="7863840" y="1591056"/>
            <a:ext cx="100584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7909560" y="1682496"/>
            <a:ext cx="93268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DC2626"/>
                </a:solidFill>
              </a:rPr>
              <a:t>DROP</a:t>
            </a:r>
          </a:p>
        </p:txBody>
      </p:sp>
      <p:sp>
        <p:nvSpPr>
          <p:cNvPr id="30" name="Rectangle 29"/>
          <p:cNvSpPr/>
          <p:nvPr/>
        </p:nvSpPr>
        <p:spPr>
          <a:xfrm>
            <a:off x="411480" y="2039112"/>
            <a:ext cx="411480" cy="411480"/>
          </a:xfrm>
          <a:prstGeom prst="rect">
            <a:avLst/>
          </a:prstGeom>
          <a:solidFill>
            <a:srgbClr val="FFEB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457200" y="2130552"/>
            <a:ext cx="3383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0" i="0">
                <a:solidFill>
                  <a:srgbClr val="1E293B"/>
                </a:solidFill>
              </a:rPr>
              <a:t>2</a:t>
            </a:r>
          </a:p>
        </p:txBody>
      </p:sp>
      <p:sp>
        <p:nvSpPr>
          <p:cNvPr id="32" name="Rectangle 31"/>
          <p:cNvSpPr/>
          <p:nvPr/>
        </p:nvSpPr>
        <p:spPr>
          <a:xfrm>
            <a:off x="822960" y="2039112"/>
            <a:ext cx="246888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868680" y="2130552"/>
            <a:ext cx="23957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Block FTP</a:t>
            </a:r>
          </a:p>
        </p:txBody>
      </p:sp>
      <p:sp>
        <p:nvSpPr>
          <p:cNvPr id="34" name="Rectangle 33"/>
          <p:cNvSpPr/>
          <p:nvPr/>
        </p:nvSpPr>
        <p:spPr>
          <a:xfrm>
            <a:off x="3291840" y="2039112"/>
            <a:ext cx="164592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3337560" y="2130552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Any</a:t>
            </a:r>
          </a:p>
        </p:txBody>
      </p:sp>
      <p:sp>
        <p:nvSpPr>
          <p:cNvPr id="36" name="Rectangle 35"/>
          <p:cNvSpPr/>
          <p:nvPr/>
        </p:nvSpPr>
        <p:spPr>
          <a:xfrm>
            <a:off x="4937760" y="2039112"/>
            <a:ext cx="164592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TextBox 36"/>
          <p:cNvSpPr txBox="1"/>
          <p:nvPr/>
        </p:nvSpPr>
        <p:spPr>
          <a:xfrm>
            <a:off x="4983480" y="2130552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Any</a:t>
            </a:r>
          </a:p>
        </p:txBody>
      </p:sp>
      <p:sp>
        <p:nvSpPr>
          <p:cNvPr id="38" name="Rectangle 37"/>
          <p:cNvSpPr/>
          <p:nvPr/>
        </p:nvSpPr>
        <p:spPr>
          <a:xfrm>
            <a:off x="6583680" y="2039112"/>
            <a:ext cx="128016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TextBox 38"/>
          <p:cNvSpPr txBox="1"/>
          <p:nvPr/>
        </p:nvSpPr>
        <p:spPr>
          <a:xfrm>
            <a:off x="6629400" y="2130552"/>
            <a:ext cx="1207007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TCP 21</a:t>
            </a:r>
          </a:p>
        </p:txBody>
      </p:sp>
      <p:sp>
        <p:nvSpPr>
          <p:cNvPr id="40" name="Rectangle 39"/>
          <p:cNvSpPr/>
          <p:nvPr/>
        </p:nvSpPr>
        <p:spPr>
          <a:xfrm>
            <a:off x="7863840" y="2039112"/>
            <a:ext cx="100584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TextBox 40"/>
          <p:cNvSpPr txBox="1"/>
          <p:nvPr/>
        </p:nvSpPr>
        <p:spPr>
          <a:xfrm>
            <a:off x="7909560" y="2130552"/>
            <a:ext cx="93268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DC2626"/>
                </a:solidFill>
              </a:rPr>
              <a:t>DROP</a:t>
            </a:r>
          </a:p>
        </p:txBody>
      </p:sp>
      <p:sp>
        <p:nvSpPr>
          <p:cNvPr id="42" name="Rectangle 41"/>
          <p:cNvSpPr/>
          <p:nvPr/>
        </p:nvSpPr>
        <p:spPr>
          <a:xfrm>
            <a:off x="411480" y="2487168"/>
            <a:ext cx="411480" cy="411480"/>
          </a:xfrm>
          <a:prstGeom prst="rect">
            <a:avLst/>
          </a:prstGeom>
          <a:solidFill>
            <a:srgbClr val="FFEB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TextBox 42"/>
          <p:cNvSpPr txBox="1"/>
          <p:nvPr/>
        </p:nvSpPr>
        <p:spPr>
          <a:xfrm>
            <a:off x="457200" y="2578608"/>
            <a:ext cx="3383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0" i="0">
                <a:solidFill>
                  <a:srgbClr val="1E293B"/>
                </a:solidFill>
              </a:rPr>
              <a:t>3</a:t>
            </a:r>
          </a:p>
        </p:txBody>
      </p:sp>
      <p:sp>
        <p:nvSpPr>
          <p:cNvPr id="44" name="Rectangle 43"/>
          <p:cNvSpPr/>
          <p:nvPr/>
        </p:nvSpPr>
        <p:spPr>
          <a:xfrm>
            <a:off x="822960" y="2487168"/>
            <a:ext cx="246888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TextBox 44"/>
          <p:cNvSpPr txBox="1"/>
          <p:nvPr/>
        </p:nvSpPr>
        <p:spPr>
          <a:xfrm>
            <a:off x="868680" y="2578608"/>
            <a:ext cx="23957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Block Inbound SSH</a:t>
            </a:r>
          </a:p>
        </p:txBody>
      </p:sp>
      <p:sp>
        <p:nvSpPr>
          <p:cNvPr id="46" name="Rectangle 45"/>
          <p:cNvSpPr/>
          <p:nvPr/>
        </p:nvSpPr>
        <p:spPr>
          <a:xfrm>
            <a:off x="3291840" y="2487168"/>
            <a:ext cx="164592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TextBox 46"/>
          <p:cNvSpPr txBox="1"/>
          <p:nvPr/>
        </p:nvSpPr>
        <p:spPr>
          <a:xfrm>
            <a:off x="3337560" y="2578608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Any</a:t>
            </a:r>
          </a:p>
        </p:txBody>
      </p:sp>
      <p:sp>
        <p:nvSpPr>
          <p:cNvPr id="48" name="Rectangle 47"/>
          <p:cNvSpPr/>
          <p:nvPr/>
        </p:nvSpPr>
        <p:spPr>
          <a:xfrm>
            <a:off x="4937760" y="2487168"/>
            <a:ext cx="164592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9" name="TextBox 48"/>
          <p:cNvSpPr txBox="1"/>
          <p:nvPr/>
        </p:nvSpPr>
        <p:spPr>
          <a:xfrm>
            <a:off x="4983480" y="2578608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InternalNet</a:t>
            </a:r>
          </a:p>
        </p:txBody>
      </p:sp>
      <p:sp>
        <p:nvSpPr>
          <p:cNvPr id="50" name="Rectangle 49"/>
          <p:cNvSpPr/>
          <p:nvPr/>
        </p:nvSpPr>
        <p:spPr>
          <a:xfrm>
            <a:off x="6583680" y="2487168"/>
            <a:ext cx="128016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1" name="TextBox 50"/>
          <p:cNvSpPr txBox="1"/>
          <p:nvPr/>
        </p:nvSpPr>
        <p:spPr>
          <a:xfrm>
            <a:off x="6629400" y="2578608"/>
            <a:ext cx="1207007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TCP 22</a:t>
            </a:r>
          </a:p>
        </p:txBody>
      </p:sp>
      <p:sp>
        <p:nvSpPr>
          <p:cNvPr id="52" name="Rectangle 51"/>
          <p:cNvSpPr/>
          <p:nvPr/>
        </p:nvSpPr>
        <p:spPr>
          <a:xfrm>
            <a:off x="7863840" y="2487168"/>
            <a:ext cx="100584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3" name="TextBox 52"/>
          <p:cNvSpPr txBox="1"/>
          <p:nvPr/>
        </p:nvSpPr>
        <p:spPr>
          <a:xfrm>
            <a:off x="7909560" y="2578608"/>
            <a:ext cx="93268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DC2626"/>
                </a:solidFill>
              </a:rPr>
              <a:t>DROP</a:t>
            </a:r>
          </a:p>
        </p:txBody>
      </p:sp>
      <p:sp>
        <p:nvSpPr>
          <p:cNvPr id="54" name="Rectangle 53"/>
          <p:cNvSpPr/>
          <p:nvPr/>
        </p:nvSpPr>
        <p:spPr>
          <a:xfrm>
            <a:off x="411480" y="2935224"/>
            <a:ext cx="411480" cy="411480"/>
          </a:xfrm>
          <a:prstGeom prst="rect">
            <a:avLst/>
          </a:prstGeom>
          <a:solidFill>
            <a:srgbClr val="DCF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5" name="TextBox 54"/>
          <p:cNvSpPr txBox="1"/>
          <p:nvPr/>
        </p:nvSpPr>
        <p:spPr>
          <a:xfrm>
            <a:off x="457200" y="3026664"/>
            <a:ext cx="3383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0" i="0">
                <a:solidFill>
                  <a:srgbClr val="1E293B"/>
                </a:solidFill>
              </a:rPr>
              <a:t>4</a:t>
            </a:r>
          </a:p>
        </p:txBody>
      </p:sp>
      <p:sp>
        <p:nvSpPr>
          <p:cNvPr id="56" name="Rectangle 55"/>
          <p:cNvSpPr/>
          <p:nvPr/>
        </p:nvSpPr>
        <p:spPr>
          <a:xfrm>
            <a:off x="822960" y="2935224"/>
            <a:ext cx="246888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7" name="TextBox 56"/>
          <p:cNvSpPr txBox="1"/>
          <p:nvPr/>
        </p:nvSpPr>
        <p:spPr>
          <a:xfrm>
            <a:off x="868680" y="3026664"/>
            <a:ext cx="23957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Allow Outbound SSH</a:t>
            </a:r>
          </a:p>
        </p:txBody>
      </p:sp>
      <p:sp>
        <p:nvSpPr>
          <p:cNvPr id="58" name="Rectangle 57"/>
          <p:cNvSpPr/>
          <p:nvPr/>
        </p:nvSpPr>
        <p:spPr>
          <a:xfrm>
            <a:off x="3291840" y="2935224"/>
            <a:ext cx="164592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9" name="TextBox 58"/>
          <p:cNvSpPr txBox="1"/>
          <p:nvPr/>
        </p:nvSpPr>
        <p:spPr>
          <a:xfrm>
            <a:off x="3337560" y="3026664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InternalNet</a:t>
            </a:r>
          </a:p>
        </p:txBody>
      </p:sp>
      <p:sp>
        <p:nvSpPr>
          <p:cNvPr id="60" name="Rectangle 59"/>
          <p:cNvSpPr/>
          <p:nvPr/>
        </p:nvSpPr>
        <p:spPr>
          <a:xfrm>
            <a:off x="4937760" y="2935224"/>
            <a:ext cx="164592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1" name="TextBox 60"/>
          <p:cNvSpPr txBox="1"/>
          <p:nvPr/>
        </p:nvSpPr>
        <p:spPr>
          <a:xfrm>
            <a:off x="4983480" y="3026664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Any</a:t>
            </a:r>
          </a:p>
        </p:txBody>
      </p:sp>
      <p:sp>
        <p:nvSpPr>
          <p:cNvPr id="62" name="Rectangle 61"/>
          <p:cNvSpPr/>
          <p:nvPr/>
        </p:nvSpPr>
        <p:spPr>
          <a:xfrm>
            <a:off x="6583680" y="2935224"/>
            <a:ext cx="128016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TextBox 62"/>
          <p:cNvSpPr txBox="1"/>
          <p:nvPr/>
        </p:nvSpPr>
        <p:spPr>
          <a:xfrm>
            <a:off x="6629400" y="3026664"/>
            <a:ext cx="1207007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TCP 22</a:t>
            </a:r>
          </a:p>
        </p:txBody>
      </p:sp>
      <p:sp>
        <p:nvSpPr>
          <p:cNvPr id="64" name="Rectangle 63"/>
          <p:cNvSpPr/>
          <p:nvPr/>
        </p:nvSpPr>
        <p:spPr>
          <a:xfrm>
            <a:off x="7863840" y="2935224"/>
            <a:ext cx="100584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5" name="TextBox 64"/>
          <p:cNvSpPr txBox="1"/>
          <p:nvPr/>
        </p:nvSpPr>
        <p:spPr>
          <a:xfrm>
            <a:off x="7909560" y="3026664"/>
            <a:ext cx="93268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16A34A"/>
                </a:solidFill>
              </a:rPr>
              <a:t>ACCEPT</a:t>
            </a:r>
          </a:p>
        </p:txBody>
      </p:sp>
      <p:sp>
        <p:nvSpPr>
          <p:cNvPr id="66" name="Rectangle 65"/>
          <p:cNvSpPr/>
          <p:nvPr/>
        </p:nvSpPr>
        <p:spPr>
          <a:xfrm>
            <a:off x="411480" y="3383280"/>
            <a:ext cx="411480" cy="411480"/>
          </a:xfrm>
          <a:prstGeom prst="rect">
            <a:avLst/>
          </a:prstGeom>
          <a:solidFill>
            <a:srgbClr val="FFEB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TextBox 66"/>
          <p:cNvSpPr txBox="1"/>
          <p:nvPr/>
        </p:nvSpPr>
        <p:spPr>
          <a:xfrm>
            <a:off x="457200" y="3474720"/>
            <a:ext cx="3383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0" i="0">
                <a:solidFill>
                  <a:srgbClr val="1E293B"/>
                </a:solidFill>
              </a:rPr>
              <a:t>5</a:t>
            </a:r>
          </a:p>
        </p:txBody>
      </p:sp>
      <p:sp>
        <p:nvSpPr>
          <p:cNvPr id="68" name="Rectangle 67"/>
          <p:cNvSpPr/>
          <p:nvPr/>
        </p:nvSpPr>
        <p:spPr>
          <a:xfrm>
            <a:off x="822960" y="3383280"/>
            <a:ext cx="246888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9" name="TextBox 68"/>
          <p:cNvSpPr txBox="1"/>
          <p:nvPr/>
        </p:nvSpPr>
        <p:spPr>
          <a:xfrm>
            <a:off x="868680" y="3474720"/>
            <a:ext cx="23957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Block Inbound ICMP</a:t>
            </a:r>
          </a:p>
        </p:txBody>
      </p:sp>
      <p:sp>
        <p:nvSpPr>
          <p:cNvPr id="70" name="Rectangle 69"/>
          <p:cNvSpPr/>
          <p:nvPr/>
        </p:nvSpPr>
        <p:spPr>
          <a:xfrm>
            <a:off x="3291840" y="3383280"/>
            <a:ext cx="164592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TextBox 70"/>
          <p:cNvSpPr txBox="1"/>
          <p:nvPr/>
        </p:nvSpPr>
        <p:spPr>
          <a:xfrm>
            <a:off x="3337560" y="3474720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Any</a:t>
            </a:r>
          </a:p>
        </p:txBody>
      </p:sp>
      <p:sp>
        <p:nvSpPr>
          <p:cNvPr id="72" name="Rectangle 71"/>
          <p:cNvSpPr/>
          <p:nvPr/>
        </p:nvSpPr>
        <p:spPr>
          <a:xfrm>
            <a:off x="4937760" y="3383280"/>
            <a:ext cx="164592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TextBox 72"/>
          <p:cNvSpPr txBox="1"/>
          <p:nvPr/>
        </p:nvSpPr>
        <p:spPr>
          <a:xfrm>
            <a:off x="4983480" y="3474720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InternalNet</a:t>
            </a:r>
          </a:p>
        </p:txBody>
      </p:sp>
      <p:sp>
        <p:nvSpPr>
          <p:cNvPr id="74" name="Rectangle 73"/>
          <p:cNvSpPr/>
          <p:nvPr/>
        </p:nvSpPr>
        <p:spPr>
          <a:xfrm>
            <a:off x="6583680" y="3383280"/>
            <a:ext cx="128016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5" name="TextBox 74"/>
          <p:cNvSpPr txBox="1"/>
          <p:nvPr/>
        </p:nvSpPr>
        <p:spPr>
          <a:xfrm>
            <a:off x="6629400" y="3474720"/>
            <a:ext cx="1207007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ICMP</a:t>
            </a:r>
          </a:p>
        </p:txBody>
      </p:sp>
      <p:sp>
        <p:nvSpPr>
          <p:cNvPr id="76" name="Rectangle 75"/>
          <p:cNvSpPr/>
          <p:nvPr/>
        </p:nvSpPr>
        <p:spPr>
          <a:xfrm>
            <a:off x="7863840" y="3383280"/>
            <a:ext cx="100584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TextBox 76"/>
          <p:cNvSpPr txBox="1"/>
          <p:nvPr/>
        </p:nvSpPr>
        <p:spPr>
          <a:xfrm>
            <a:off x="7909560" y="3474720"/>
            <a:ext cx="93268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DC2626"/>
                </a:solidFill>
              </a:rPr>
              <a:t>DROP</a:t>
            </a:r>
          </a:p>
        </p:txBody>
      </p:sp>
      <p:sp>
        <p:nvSpPr>
          <p:cNvPr id="78" name="Rectangle 77"/>
          <p:cNvSpPr/>
          <p:nvPr/>
        </p:nvSpPr>
        <p:spPr>
          <a:xfrm>
            <a:off x="411480" y="3831336"/>
            <a:ext cx="411480" cy="411480"/>
          </a:xfrm>
          <a:prstGeom prst="rect">
            <a:avLst/>
          </a:prstGeom>
          <a:solidFill>
            <a:srgbClr val="DCF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9" name="TextBox 78"/>
          <p:cNvSpPr txBox="1"/>
          <p:nvPr/>
        </p:nvSpPr>
        <p:spPr>
          <a:xfrm>
            <a:off x="457200" y="3922776"/>
            <a:ext cx="3383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0" i="0">
                <a:solidFill>
                  <a:srgbClr val="1E293B"/>
                </a:solidFill>
              </a:rPr>
              <a:t>6</a:t>
            </a:r>
          </a:p>
        </p:txBody>
      </p:sp>
      <p:sp>
        <p:nvSpPr>
          <p:cNvPr id="80" name="Rectangle 79"/>
          <p:cNvSpPr/>
          <p:nvPr/>
        </p:nvSpPr>
        <p:spPr>
          <a:xfrm>
            <a:off x="822960" y="3831336"/>
            <a:ext cx="246888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1" name="TextBox 80"/>
          <p:cNvSpPr txBox="1"/>
          <p:nvPr/>
        </p:nvSpPr>
        <p:spPr>
          <a:xfrm>
            <a:off x="868680" y="3922776"/>
            <a:ext cx="23957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Allow Outbound ICMP</a:t>
            </a:r>
          </a:p>
        </p:txBody>
      </p:sp>
      <p:sp>
        <p:nvSpPr>
          <p:cNvPr id="82" name="Rectangle 81"/>
          <p:cNvSpPr/>
          <p:nvPr/>
        </p:nvSpPr>
        <p:spPr>
          <a:xfrm>
            <a:off x="3291840" y="3831336"/>
            <a:ext cx="164592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TextBox 82"/>
          <p:cNvSpPr txBox="1"/>
          <p:nvPr/>
        </p:nvSpPr>
        <p:spPr>
          <a:xfrm>
            <a:off x="3337560" y="3922776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InternalNet</a:t>
            </a:r>
          </a:p>
        </p:txBody>
      </p:sp>
      <p:sp>
        <p:nvSpPr>
          <p:cNvPr id="84" name="Rectangle 83"/>
          <p:cNvSpPr/>
          <p:nvPr/>
        </p:nvSpPr>
        <p:spPr>
          <a:xfrm>
            <a:off x="4937760" y="3831336"/>
            <a:ext cx="164592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TextBox 84"/>
          <p:cNvSpPr txBox="1"/>
          <p:nvPr/>
        </p:nvSpPr>
        <p:spPr>
          <a:xfrm>
            <a:off x="4983480" y="3922776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Any</a:t>
            </a:r>
          </a:p>
        </p:txBody>
      </p:sp>
      <p:sp>
        <p:nvSpPr>
          <p:cNvPr id="86" name="Rectangle 85"/>
          <p:cNvSpPr/>
          <p:nvPr/>
        </p:nvSpPr>
        <p:spPr>
          <a:xfrm>
            <a:off x="6583680" y="3831336"/>
            <a:ext cx="128016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7" name="TextBox 86"/>
          <p:cNvSpPr txBox="1"/>
          <p:nvPr/>
        </p:nvSpPr>
        <p:spPr>
          <a:xfrm>
            <a:off x="6629400" y="3922776"/>
            <a:ext cx="1207007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ICMP</a:t>
            </a:r>
          </a:p>
        </p:txBody>
      </p:sp>
      <p:sp>
        <p:nvSpPr>
          <p:cNvPr id="88" name="Rectangle 87"/>
          <p:cNvSpPr/>
          <p:nvPr/>
        </p:nvSpPr>
        <p:spPr>
          <a:xfrm>
            <a:off x="7863840" y="3831336"/>
            <a:ext cx="100584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TextBox 88"/>
          <p:cNvSpPr txBox="1"/>
          <p:nvPr/>
        </p:nvSpPr>
        <p:spPr>
          <a:xfrm>
            <a:off x="7909560" y="3922776"/>
            <a:ext cx="93268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16A34A"/>
                </a:solidFill>
              </a:rPr>
              <a:t>ACCEPT</a:t>
            </a:r>
          </a:p>
        </p:txBody>
      </p:sp>
      <p:sp>
        <p:nvSpPr>
          <p:cNvPr id="90" name="Rectangle 89"/>
          <p:cNvSpPr/>
          <p:nvPr/>
        </p:nvSpPr>
        <p:spPr>
          <a:xfrm>
            <a:off x="411480" y="4279392"/>
            <a:ext cx="411480" cy="411480"/>
          </a:xfrm>
          <a:prstGeom prst="rect">
            <a:avLst/>
          </a:prstGeom>
          <a:solidFill>
            <a:srgbClr val="DCF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1" name="TextBox 90"/>
          <p:cNvSpPr txBox="1"/>
          <p:nvPr/>
        </p:nvSpPr>
        <p:spPr>
          <a:xfrm>
            <a:off x="457200" y="4370831"/>
            <a:ext cx="3383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0" i="0">
                <a:solidFill>
                  <a:srgbClr val="1E293B"/>
                </a:solidFill>
              </a:rPr>
              <a:t>7</a:t>
            </a:r>
          </a:p>
        </p:txBody>
      </p:sp>
      <p:sp>
        <p:nvSpPr>
          <p:cNvPr id="92" name="Rectangle 91"/>
          <p:cNvSpPr/>
          <p:nvPr/>
        </p:nvSpPr>
        <p:spPr>
          <a:xfrm>
            <a:off x="822960" y="4279392"/>
            <a:ext cx="246888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3" name="TextBox 92"/>
          <p:cNvSpPr txBox="1"/>
          <p:nvPr/>
        </p:nvSpPr>
        <p:spPr>
          <a:xfrm>
            <a:off x="868680" y="4370831"/>
            <a:ext cx="23957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Allow HTTP</a:t>
            </a:r>
          </a:p>
        </p:txBody>
      </p:sp>
      <p:sp>
        <p:nvSpPr>
          <p:cNvPr id="94" name="Rectangle 93"/>
          <p:cNvSpPr/>
          <p:nvPr/>
        </p:nvSpPr>
        <p:spPr>
          <a:xfrm>
            <a:off x="3291840" y="4279392"/>
            <a:ext cx="164592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TextBox 94"/>
          <p:cNvSpPr txBox="1"/>
          <p:nvPr/>
        </p:nvSpPr>
        <p:spPr>
          <a:xfrm>
            <a:off x="3337560" y="4370831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Any</a:t>
            </a:r>
          </a:p>
        </p:txBody>
      </p:sp>
      <p:sp>
        <p:nvSpPr>
          <p:cNvPr id="96" name="Rectangle 95"/>
          <p:cNvSpPr/>
          <p:nvPr/>
        </p:nvSpPr>
        <p:spPr>
          <a:xfrm>
            <a:off x="4937760" y="4279392"/>
            <a:ext cx="164592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7" name="TextBox 96"/>
          <p:cNvSpPr txBox="1"/>
          <p:nvPr/>
        </p:nvSpPr>
        <p:spPr>
          <a:xfrm>
            <a:off x="4983480" y="4370831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Any</a:t>
            </a:r>
          </a:p>
        </p:txBody>
      </p:sp>
      <p:sp>
        <p:nvSpPr>
          <p:cNvPr id="98" name="Rectangle 97"/>
          <p:cNvSpPr/>
          <p:nvPr/>
        </p:nvSpPr>
        <p:spPr>
          <a:xfrm>
            <a:off x="6583680" y="4279392"/>
            <a:ext cx="128016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9" name="TextBox 98"/>
          <p:cNvSpPr txBox="1"/>
          <p:nvPr/>
        </p:nvSpPr>
        <p:spPr>
          <a:xfrm>
            <a:off x="6629400" y="4370831"/>
            <a:ext cx="1207007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TCP 80</a:t>
            </a:r>
          </a:p>
        </p:txBody>
      </p:sp>
      <p:sp>
        <p:nvSpPr>
          <p:cNvPr id="100" name="Rectangle 99"/>
          <p:cNvSpPr/>
          <p:nvPr/>
        </p:nvSpPr>
        <p:spPr>
          <a:xfrm>
            <a:off x="7863840" y="4279392"/>
            <a:ext cx="100584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1" name="TextBox 100"/>
          <p:cNvSpPr txBox="1"/>
          <p:nvPr/>
        </p:nvSpPr>
        <p:spPr>
          <a:xfrm>
            <a:off x="7909560" y="4370831"/>
            <a:ext cx="93268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16A34A"/>
                </a:solidFill>
              </a:rPr>
              <a:t>ACCEPT</a:t>
            </a:r>
          </a:p>
        </p:txBody>
      </p:sp>
      <p:sp>
        <p:nvSpPr>
          <p:cNvPr id="102" name="Rectangle 101"/>
          <p:cNvSpPr/>
          <p:nvPr/>
        </p:nvSpPr>
        <p:spPr>
          <a:xfrm>
            <a:off x="411480" y="4727448"/>
            <a:ext cx="411480" cy="411480"/>
          </a:xfrm>
          <a:prstGeom prst="rect">
            <a:avLst/>
          </a:prstGeom>
          <a:solidFill>
            <a:srgbClr val="DCF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3" name="TextBox 102"/>
          <p:cNvSpPr txBox="1"/>
          <p:nvPr/>
        </p:nvSpPr>
        <p:spPr>
          <a:xfrm>
            <a:off x="457200" y="4818888"/>
            <a:ext cx="3383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0" i="0">
                <a:solidFill>
                  <a:srgbClr val="1E293B"/>
                </a:solidFill>
              </a:rPr>
              <a:t>8</a:t>
            </a:r>
          </a:p>
        </p:txBody>
      </p:sp>
      <p:sp>
        <p:nvSpPr>
          <p:cNvPr id="104" name="Rectangle 103"/>
          <p:cNvSpPr/>
          <p:nvPr/>
        </p:nvSpPr>
        <p:spPr>
          <a:xfrm>
            <a:off x="822960" y="4727448"/>
            <a:ext cx="246888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5" name="TextBox 104"/>
          <p:cNvSpPr txBox="1"/>
          <p:nvPr/>
        </p:nvSpPr>
        <p:spPr>
          <a:xfrm>
            <a:off x="868680" y="4818888"/>
            <a:ext cx="23957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Allow HTTPS</a:t>
            </a:r>
          </a:p>
        </p:txBody>
      </p:sp>
      <p:sp>
        <p:nvSpPr>
          <p:cNvPr id="106" name="Rectangle 105"/>
          <p:cNvSpPr/>
          <p:nvPr/>
        </p:nvSpPr>
        <p:spPr>
          <a:xfrm>
            <a:off x="3291840" y="4727448"/>
            <a:ext cx="164592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7" name="TextBox 106"/>
          <p:cNvSpPr txBox="1"/>
          <p:nvPr/>
        </p:nvSpPr>
        <p:spPr>
          <a:xfrm>
            <a:off x="3337560" y="4818888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Any</a:t>
            </a:r>
          </a:p>
        </p:txBody>
      </p:sp>
      <p:sp>
        <p:nvSpPr>
          <p:cNvPr id="108" name="Rectangle 107"/>
          <p:cNvSpPr/>
          <p:nvPr/>
        </p:nvSpPr>
        <p:spPr>
          <a:xfrm>
            <a:off x="4937760" y="4727448"/>
            <a:ext cx="164592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9" name="TextBox 108"/>
          <p:cNvSpPr txBox="1"/>
          <p:nvPr/>
        </p:nvSpPr>
        <p:spPr>
          <a:xfrm>
            <a:off x="4983480" y="4818888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Any</a:t>
            </a:r>
          </a:p>
        </p:txBody>
      </p:sp>
      <p:sp>
        <p:nvSpPr>
          <p:cNvPr id="110" name="Rectangle 109"/>
          <p:cNvSpPr/>
          <p:nvPr/>
        </p:nvSpPr>
        <p:spPr>
          <a:xfrm>
            <a:off x="6583680" y="4727448"/>
            <a:ext cx="128016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1" name="TextBox 110"/>
          <p:cNvSpPr txBox="1"/>
          <p:nvPr/>
        </p:nvSpPr>
        <p:spPr>
          <a:xfrm>
            <a:off x="6629400" y="4818888"/>
            <a:ext cx="1207007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TCP 443</a:t>
            </a:r>
          </a:p>
        </p:txBody>
      </p:sp>
      <p:sp>
        <p:nvSpPr>
          <p:cNvPr id="112" name="Rectangle 111"/>
          <p:cNvSpPr/>
          <p:nvPr/>
        </p:nvSpPr>
        <p:spPr>
          <a:xfrm>
            <a:off x="7863840" y="4727448"/>
            <a:ext cx="100584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3" name="TextBox 112"/>
          <p:cNvSpPr txBox="1"/>
          <p:nvPr/>
        </p:nvSpPr>
        <p:spPr>
          <a:xfrm>
            <a:off x="7909560" y="4818888"/>
            <a:ext cx="93268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16A34A"/>
                </a:solidFill>
              </a:rPr>
              <a:t>ACCEPT</a:t>
            </a:r>
          </a:p>
        </p:txBody>
      </p:sp>
      <p:sp>
        <p:nvSpPr>
          <p:cNvPr id="114" name="Rectangle 113"/>
          <p:cNvSpPr/>
          <p:nvPr/>
        </p:nvSpPr>
        <p:spPr>
          <a:xfrm>
            <a:off x="411480" y="5175504"/>
            <a:ext cx="411480" cy="411480"/>
          </a:xfrm>
          <a:prstGeom prst="rect">
            <a:avLst/>
          </a:prstGeom>
          <a:solidFill>
            <a:srgbClr val="DCF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5" name="TextBox 114"/>
          <p:cNvSpPr txBox="1"/>
          <p:nvPr/>
        </p:nvSpPr>
        <p:spPr>
          <a:xfrm>
            <a:off x="457200" y="5266944"/>
            <a:ext cx="3383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0" i="0">
                <a:solidFill>
                  <a:srgbClr val="1E293B"/>
                </a:solidFill>
              </a:rPr>
              <a:t>9</a:t>
            </a:r>
          </a:p>
        </p:txBody>
      </p:sp>
      <p:sp>
        <p:nvSpPr>
          <p:cNvPr id="116" name="Rectangle 115"/>
          <p:cNvSpPr/>
          <p:nvPr/>
        </p:nvSpPr>
        <p:spPr>
          <a:xfrm>
            <a:off x="822960" y="5175504"/>
            <a:ext cx="246888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7" name="TextBox 116"/>
          <p:cNvSpPr txBox="1"/>
          <p:nvPr/>
        </p:nvSpPr>
        <p:spPr>
          <a:xfrm>
            <a:off x="868680" y="5266944"/>
            <a:ext cx="23957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Allow DNS</a:t>
            </a:r>
          </a:p>
        </p:txBody>
      </p:sp>
      <p:sp>
        <p:nvSpPr>
          <p:cNvPr id="118" name="Rectangle 117"/>
          <p:cNvSpPr/>
          <p:nvPr/>
        </p:nvSpPr>
        <p:spPr>
          <a:xfrm>
            <a:off x="3291840" y="5175504"/>
            <a:ext cx="164592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9" name="TextBox 118"/>
          <p:cNvSpPr txBox="1"/>
          <p:nvPr/>
        </p:nvSpPr>
        <p:spPr>
          <a:xfrm>
            <a:off x="3337560" y="5266944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Any</a:t>
            </a:r>
          </a:p>
        </p:txBody>
      </p:sp>
      <p:sp>
        <p:nvSpPr>
          <p:cNvPr id="120" name="Rectangle 119"/>
          <p:cNvSpPr/>
          <p:nvPr/>
        </p:nvSpPr>
        <p:spPr>
          <a:xfrm>
            <a:off x="4937760" y="5175504"/>
            <a:ext cx="164592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1" name="TextBox 120"/>
          <p:cNvSpPr txBox="1"/>
          <p:nvPr/>
        </p:nvSpPr>
        <p:spPr>
          <a:xfrm>
            <a:off x="4983480" y="5266944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S-DC</a:t>
            </a:r>
          </a:p>
        </p:txBody>
      </p:sp>
      <p:sp>
        <p:nvSpPr>
          <p:cNvPr id="122" name="Rectangle 121"/>
          <p:cNvSpPr/>
          <p:nvPr/>
        </p:nvSpPr>
        <p:spPr>
          <a:xfrm>
            <a:off x="6583680" y="5175504"/>
            <a:ext cx="128016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3" name="TextBox 122"/>
          <p:cNvSpPr txBox="1"/>
          <p:nvPr/>
        </p:nvSpPr>
        <p:spPr>
          <a:xfrm>
            <a:off x="6629400" y="5266944"/>
            <a:ext cx="1207007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UDP 53</a:t>
            </a:r>
          </a:p>
        </p:txBody>
      </p:sp>
      <p:sp>
        <p:nvSpPr>
          <p:cNvPr id="124" name="Rectangle 123"/>
          <p:cNvSpPr/>
          <p:nvPr/>
        </p:nvSpPr>
        <p:spPr>
          <a:xfrm>
            <a:off x="7863840" y="5175504"/>
            <a:ext cx="1005840" cy="411480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5" name="TextBox 124"/>
          <p:cNvSpPr txBox="1"/>
          <p:nvPr/>
        </p:nvSpPr>
        <p:spPr>
          <a:xfrm>
            <a:off x="7909560" y="5266944"/>
            <a:ext cx="93268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16A34A"/>
                </a:solidFill>
              </a:rPr>
              <a:t>ACCEPT</a:t>
            </a:r>
          </a:p>
        </p:txBody>
      </p:sp>
      <p:sp>
        <p:nvSpPr>
          <p:cNvPr id="126" name="Rectangle 125"/>
          <p:cNvSpPr/>
          <p:nvPr/>
        </p:nvSpPr>
        <p:spPr>
          <a:xfrm>
            <a:off x="411480" y="5623560"/>
            <a:ext cx="411480" cy="411480"/>
          </a:xfrm>
          <a:prstGeom prst="rect">
            <a:avLst/>
          </a:prstGeom>
          <a:solidFill>
            <a:srgbClr val="FFEB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7" name="TextBox 126"/>
          <p:cNvSpPr txBox="1"/>
          <p:nvPr/>
        </p:nvSpPr>
        <p:spPr>
          <a:xfrm>
            <a:off x="457200" y="5715000"/>
            <a:ext cx="3383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0" i="0">
                <a:solidFill>
                  <a:srgbClr val="1E293B"/>
                </a:solidFill>
              </a:rPr>
              <a:t>10</a:t>
            </a:r>
          </a:p>
        </p:txBody>
      </p:sp>
      <p:sp>
        <p:nvSpPr>
          <p:cNvPr id="128" name="Rectangle 127"/>
          <p:cNvSpPr/>
          <p:nvPr/>
        </p:nvSpPr>
        <p:spPr>
          <a:xfrm>
            <a:off x="822960" y="5623560"/>
            <a:ext cx="246888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9" name="TextBox 128"/>
          <p:cNvSpPr txBox="1"/>
          <p:nvPr/>
        </p:nvSpPr>
        <p:spPr>
          <a:xfrm>
            <a:off x="868680" y="5715000"/>
            <a:ext cx="239572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Cleanup Rule</a:t>
            </a:r>
          </a:p>
        </p:txBody>
      </p:sp>
      <p:sp>
        <p:nvSpPr>
          <p:cNvPr id="130" name="Rectangle 129"/>
          <p:cNvSpPr/>
          <p:nvPr/>
        </p:nvSpPr>
        <p:spPr>
          <a:xfrm>
            <a:off x="3291840" y="5623560"/>
            <a:ext cx="164592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1" name="TextBox 130"/>
          <p:cNvSpPr txBox="1"/>
          <p:nvPr/>
        </p:nvSpPr>
        <p:spPr>
          <a:xfrm>
            <a:off x="3337560" y="5715000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Any</a:t>
            </a:r>
          </a:p>
        </p:txBody>
      </p:sp>
      <p:sp>
        <p:nvSpPr>
          <p:cNvPr id="132" name="Rectangle 131"/>
          <p:cNvSpPr/>
          <p:nvPr/>
        </p:nvSpPr>
        <p:spPr>
          <a:xfrm>
            <a:off x="4937760" y="5623560"/>
            <a:ext cx="164592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3" name="TextBox 132"/>
          <p:cNvSpPr txBox="1"/>
          <p:nvPr/>
        </p:nvSpPr>
        <p:spPr>
          <a:xfrm>
            <a:off x="4983480" y="5715000"/>
            <a:ext cx="157276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Any</a:t>
            </a:r>
          </a:p>
        </p:txBody>
      </p:sp>
      <p:sp>
        <p:nvSpPr>
          <p:cNvPr id="134" name="Rectangle 133"/>
          <p:cNvSpPr/>
          <p:nvPr/>
        </p:nvSpPr>
        <p:spPr>
          <a:xfrm>
            <a:off x="6583680" y="5623560"/>
            <a:ext cx="128016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5" name="TextBox 134"/>
          <p:cNvSpPr txBox="1"/>
          <p:nvPr/>
        </p:nvSpPr>
        <p:spPr>
          <a:xfrm>
            <a:off x="6629400" y="5715000"/>
            <a:ext cx="1207007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Any</a:t>
            </a:r>
          </a:p>
        </p:txBody>
      </p:sp>
      <p:sp>
        <p:nvSpPr>
          <p:cNvPr id="136" name="Rectangle 135"/>
          <p:cNvSpPr/>
          <p:nvPr/>
        </p:nvSpPr>
        <p:spPr>
          <a:xfrm>
            <a:off x="7863840" y="5623560"/>
            <a:ext cx="1005840" cy="411480"/>
          </a:xfrm>
          <a:prstGeom prst="rect">
            <a:avLst/>
          </a:prstGeom>
          <a:solidFill>
            <a:srgbClr val="FF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7" name="TextBox 136"/>
          <p:cNvSpPr txBox="1"/>
          <p:nvPr/>
        </p:nvSpPr>
        <p:spPr>
          <a:xfrm>
            <a:off x="7909560" y="5715000"/>
            <a:ext cx="932688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i="0">
                <a:solidFill>
                  <a:srgbClr val="DC2626"/>
                </a:solidFill>
              </a:rPr>
              <a:t>DROP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533E92-A838-3A15-9DC4-98547A434C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2FCDCF9-0C46-3E8F-4768-9345CC27F514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7A71F3-02C8-DED2-C8BE-3220F4E14F62}"/>
              </a:ext>
            </a:extLst>
          </p:cNvPr>
          <p:cNvSpPr txBox="1"/>
          <p:nvPr/>
        </p:nvSpPr>
        <p:spPr>
          <a:xfrm>
            <a:off x="594360" y="402336"/>
            <a:ext cx="10058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600" b="1" dirty="0">
                <a:solidFill>
                  <a:srgbClr val="101B3E"/>
                </a:solidFill>
              </a:rPr>
              <a:t>Firewall Rule Base (All 10 Rules Screenshot)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82478C-978C-5635-3FDA-12C0115FE7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4425" y="905256"/>
            <a:ext cx="9719973" cy="5719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7518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8973D6-4F77-E7EA-C0F8-517C547502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2627F27-30A7-18D5-3320-1DF1703DF2C5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D8ECE1-89F6-F7C1-ED2A-0A51CDACFCF8}"/>
              </a:ext>
            </a:extLst>
          </p:cNvPr>
          <p:cNvSpPr txBox="1"/>
          <p:nvPr/>
        </p:nvSpPr>
        <p:spPr>
          <a:xfrm>
            <a:off x="594360" y="402336"/>
            <a:ext cx="1005840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600" b="1" dirty="0">
                <a:solidFill>
                  <a:srgbClr val="101B3E"/>
                </a:solidFill>
              </a:rPr>
              <a:t>Firewall Rule Base ( Policy Installation Screenshot)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8772A0-3615-50AE-596F-8DC6612BCC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950" y="973274"/>
            <a:ext cx="10112924" cy="5590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0160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37E9D4-86EC-01DA-D363-044719BD6A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6E9AFD6-0D22-2A13-7DF3-E3F55AFB8567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4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9BF9C35-3EE6-6E8E-4875-6545E4548266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5A40FB-2028-61C2-5889-AA0487662979}"/>
              </a:ext>
            </a:extLst>
          </p:cNvPr>
          <p:cNvSpPr txBox="1"/>
          <p:nvPr/>
        </p:nvSpPr>
        <p:spPr>
          <a:xfrm>
            <a:off x="594360" y="402336"/>
            <a:ext cx="10058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600" b="1" i="0" dirty="0">
                <a:solidFill>
                  <a:srgbClr val="101B3E"/>
                </a:solidFill>
              </a:rPr>
              <a:t>Policy Testing Results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3F9CDB-E546-AB0A-1547-7B9A96D93F3D}"/>
              </a:ext>
            </a:extLst>
          </p:cNvPr>
          <p:cNvSpPr/>
          <p:nvPr/>
        </p:nvSpPr>
        <p:spPr>
          <a:xfrm>
            <a:off x="411480" y="1188720"/>
            <a:ext cx="2743200" cy="41148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E179AC-BBA6-65D9-9141-4AE8F838EBF2}"/>
              </a:ext>
            </a:extLst>
          </p:cNvPr>
          <p:cNvSpPr txBox="1"/>
          <p:nvPr/>
        </p:nvSpPr>
        <p:spPr>
          <a:xfrm>
            <a:off x="484632" y="1280160"/>
            <a:ext cx="265176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>
                <a:solidFill>
                  <a:srgbClr val="FFFFFF"/>
                </a:solidFill>
              </a:rPr>
              <a:t>Test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A7F9CFD-205D-818A-D706-8509B8C47008}"/>
              </a:ext>
            </a:extLst>
          </p:cNvPr>
          <p:cNvSpPr/>
          <p:nvPr/>
        </p:nvSpPr>
        <p:spPr>
          <a:xfrm>
            <a:off x="3154680" y="1188720"/>
            <a:ext cx="1645920" cy="41148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F77825-7797-F2F8-438B-7AAC303EA1F9}"/>
              </a:ext>
            </a:extLst>
          </p:cNvPr>
          <p:cNvSpPr txBox="1"/>
          <p:nvPr/>
        </p:nvSpPr>
        <p:spPr>
          <a:xfrm>
            <a:off x="3227832" y="1280160"/>
            <a:ext cx="15544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>
                <a:solidFill>
                  <a:srgbClr val="FFFFFF"/>
                </a:solidFill>
              </a:rPr>
              <a:t>From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02EA7CE-4D37-A0FE-53EB-3D16897E3520}"/>
              </a:ext>
            </a:extLst>
          </p:cNvPr>
          <p:cNvSpPr/>
          <p:nvPr/>
        </p:nvSpPr>
        <p:spPr>
          <a:xfrm>
            <a:off x="4800600" y="1188720"/>
            <a:ext cx="5029200" cy="41148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2AC1AFA-637B-E39D-782A-8DAFAE2FEE63}"/>
              </a:ext>
            </a:extLst>
          </p:cNvPr>
          <p:cNvSpPr txBox="1"/>
          <p:nvPr/>
        </p:nvSpPr>
        <p:spPr>
          <a:xfrm>
            <a:off x="4873752" y="1280160"/>
            <a:ext cx="493776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>
                <a:solidFill>
                  <a:srgbClr val="FFFFFF"/>
                </a:solidFill>
              </a:rPr>
              <a:t>Command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3B1A1BC-CEEB-B548-0C9C-F3738837D403}"/>
              </a:ext>
            </a:extLst>
          </p:cNvPr>
          <p:cNvSpPr/>
          <p:nvPr/>
        </p:nvSpPr>
        <p:spPr>
          <a:xfrm>
            <a:off x="9829800" y="1188720"/>
            <a:ext cx="1828800" cy="41148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08511AD-4826-1A39-00BA-7755AD389BAF}"/>
              </a:ext>
            </a:extLst>
          </p:cNvPr>
          <p:cNvSpPr txBox="1"/>
          <p:nvPr/>
        </p:nvSpPr>
        <p:spPr>
          <a:xfrm>
            <a:off x="9902952" y="1280160"/>
            <a:ext cx="173736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>
                <a:solidFill>
                  <a:srgbClr val="FFFFFF"/>
                </a:solidFill>
              </a:rPr>
              <a:t>Result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E4621E6-C9D4-CA21-D3AC-F2D591906193}"/>
              </a:ext>
            </a:extLst>
          </p:cNvPr>
          <p:cNvSpPr/>
          <p:nvPr/>
        </p:nvSpPr>
        <p:spPr>
          <a:xfrm>
            <a:off x="411480" y="1600200"/>
            <a:ext cx="2743200" cy="530352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0095912-23D4-79B6-E9FE-C94E566E82BD}"/>
              </a:ext>
            </a:extLst>
          </p:cNvPr>
          <p:cNvSpPr txBox="1"/>
          <p:nvPr/>
        </p:nvSpPr>
        <p:spPr>
          <a:xfrm>
            <a:off x="484632" y="1728216"/>
            <a:ext cx="26334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Telnet Blocked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8663E39-7EA0-F30B-E02C-40EC8B1C4279}"/>
              </a:ext>
            </a:extLst>
          </p:cNvPr>
          <p:cNvSpPr/>
          <p:nvPr/>
        </p:nvSpPr>
        <p:spPr>
          <a:xfrm>
            <a:off x="3154680" y="1600200"/>
            <a:ext cx="1645920" cy="530352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8E1FBA8-3262-2560-BF44-61AE3994E531}"/>
              </a:ext>
            </a:extLst>
          </p:cNvPr>
          <p:cNvSpPr txBox="1"/>
          <p:nvPr/>
        </p:nvSpPr>
        <p:spPr>
          <a:xfrm>
            <a:off x="3227832" y="1728216"/>
            <a:ext cx="153619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ClientS1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B7F1A9-6629-E922-3C74-8F1E6EB3CAE1}"/>
              </a:ext>
            </a:extLst>
          </p:cNvPr>
          <p:cNvSpPr/>
          <p:nvPr/>
        </p:nvSpPr>
        <p:spPr>
          <a:xfrm>
            <a:off x="4800600" y="1600200"/>
            <a:ext cx="5029200" cy="530352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F6883A9-F396-8D9F-E8FE-6317664C93C9}"/>
              </a:ext>
            </a:extLst>
          </p:cNvPr>
          <p:cNvSpPr txBox="1"/>
          <p:nvPr/>
        </p:nvSpPr>
        <p:spPr>
          <a:xfrm>
            <a:off x="4873752" y="1728216"/>
            <a:ext cx="49194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telnet 192.168.2.1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64DF224-780A-BAD6-1622-D91F08143D31}"/>
              </a:ext>
            </a:extLst>
          </p:cNvPr>
          <p:cNvSpPr/>
          <p:nvPr/>
        </p:nvSpPr>
        <p:spPr>
          <a:xfrm>
            <a:off x="9829800" y="1600200"/>
            <a:ext cx="1828800" cy="530352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4D061C2-FF53-7A78-4A93-14A4D3108D8C}"/>
              </a:ext>
            </a:extLst>
          </p:cNvPr>
          <p:cNvSpPr txBox="1"/>
          <p:nvPr/>
        </p:nvSpPr>
        <p:spPr>
          <a:xfrm>
            <a:off x="9902952" y="1728216"/>
            <a:ext cx="17190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 i="0">
                <a:solidFill>
                  <a:srgbClr val="16A34A"/>
                </a:solidFill>
              </a:rPr>
              <a:t>✓  PASS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1238584-1FE1-AEF4-577B-C1B5DDB7BD86}"/>
              </a:ext>
            </a:extLst>
          </p:cNvPr>
          <p:cNvSpPr/>
          <p:nvPr/>
        </p:nvSpPr>
        <p:spPr>
          <a:xfrm>
            <a:off x="411480" y="2167128"/>
            <a:ext cx="2743200" cy="5303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BB6A1C-9460-0A03-6A5D-9D926E28A9D5}"/>
              </a:ext>
            </a:extLst>
          </p:cNvPr>
          <p:cNvSpPr txBox="1"/>
          <p:nvPr/>
        </p:nvSpPr>
        <p:spPr>
          <a:xfrm>
            <a:off x="484632" y="2295144"/>
            <a:ext cx="26334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FTP Blocked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F5BE341-2F1D-94EF-E149-B819E0FE3BA7}"/>
              </a:ext>
            </a:extLst>
          </p:cNvPr>
          <p:cNvSpPr/>
          <p:nvPr/>
        </p:nvSpPr>
        <p:spPr>
          <a:xfrm>
            <a:off x="3154680" y="2167128"/>
            <a:ext cx="1645920" cy="5303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001E346-EBDD-655A-580C-BB73E0AD45C7}"/>
              </a:ext>
            </a:extLst>
          </p:cNvPr>
          <p:cNvSpPr txBox="1"/>
          <p:nvPr/>
        </p:nvSpPr>
        <p:spPr>
          <a:xfrm>
            <a:off x="3227832" y="2295144"/>
            <a:ext cx="153619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ClientS1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6A6EDD5-47B8-11E7-BA29-0E1E939FB276}"/>
              </a:ext>
            </a:extLst>
          </p:cNvPr>
          <p:cNvSpPr/>
          <p:nvPr/>
        </p:nvSpPr>
        <p:spPr>
          <a:xfrm>
            <a:off x="4800600" y="2167128"/>
            <a:ext cx="5029200" cy="5303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96571D1-71D5-29EA-739D-7EC8BC757E04}"/>
              </a:ext>
            </a:extLst>
          </p:cNvPr>
          <p:cNvSpPr txBox="1"/>
          <p:nvPr/>
        </p:nvSpPr>
        <p:spPr>
          <a:xfrm>
            <a:off x="4873752" y="2295144"/>
            <a:ext cx="49194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ftp 192.168.2.1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FF98777-E89C-0041-1E6A-1ACD712B35C7}"/>
              </a:ext>
            </a:extLst>
          </p:cNvPr>
          <p:cNvSpPr/>
          <p:nvPr/>
        </p:nvSpPr>
        <p:spPr>
          <a:xfrm>
            <a:off x="9829800" y="2167128"/>
            <a:ext cx="1828800" cy="5303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0F40EBD-4A36-1F0C-583E-8DA1613DA024}"/>
              </a:ext>
            </a:extLst>
          </p:cNvPr>
          <p:cNvSpPr txBox="1"/>
          <p:nvPr/>
        </p:nvSpPr>
        <p:spPr>
          <a:xfrm>
            <a:off x="9902952" y="2295144"/>
            <a:ext cx="17190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 i="0">
                <a:solidFill>
                  <a:srgbClr val="16A34A"/>
                </a:solidFill>
              </a:rPr>
              <a:t>✓  PASS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B28A8B1-2965-0C6B-3D39-CE368A2DBF6F}"/>
              </a:ext>
            </a:extLst>
          </p:cNvPr>
          <p:cNvSpPr/>
          <p:nvPr/>
        </p:nvSpPr>
        <p:spPr>
          <a:xfrm>
            <a:off x="411480" y="2734056"/>
            <a:ext cx="2743200" cy="530352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D67C10C-67C4-D461-1244-BE63CD30A5CE}"/>
              </a:ext>
            </a:extLst>
          </p:cNvPr>
          <p:cNvSpPr txBox="1"/>
          <p:nvPr/>
        </p:nvSpPr>
        <p:spPr>
          <a:xfrm>
            <a:off x="484632" y="2862072"/>
            <a:ext cx="26334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SSH Inbound Blocked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B16057D-6AF8-BE6D-1159-78DE83918C5B}"/>
              </a:ext>
            </a:extLst>
          </p:cNvPr>
          <p:cNvSpPr/>
          <p:nvPr/>
        </p:nvSpPr>
        <p:spPr>
          <a:xfrm>
            <a:off x="3154680" y="2734056"/>
            <a:ext cx="1645920" cy="530352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1632364-2D0D-0203-337D-632326A70908}"/>
              </a:ext>
            </a:extLst>
          </p:cNvPr>
          <p:cNvSpPr txBox="1"/>
          <p:nvPr/>
        </p:nvSpPr>
        <p:spPr>
          <a:xfrm>
            <a:off x="3227832" y="2862072"/>
            <a:ext cx="153619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External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A295263-F097-EECB-0813-6BBC753085BC}"/>
              </a:ext>
            </a:extLst>
          </p:cNvPr>
          <p:cNvSpPr/>
          <p:nvPr/>
        </p:nvSpPr>
        <p:spPr>
          <a:xfrm>
            <a:off x="4800600" y="2734056"/>
            <a:ext cx="5029200" cy="530352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D1CE28C-921F-B5D4-A5A3-43073644A50A}"/>
              </a:ext>
            </a:extLst>
          </p:cNvPr>
          <p:cNvSpPr txBox="1"/>
          <p:nvPr/>
        </p:nvSpPr>
        <p:spPr>
          <a:xfrm>
            <a:off x="4873752" y="2862072"/>
            <a:ext cx="49194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ssh admin@192.168.1.1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B6F438C-EE4F-67C2-30D0-5387284245BC}"/>
              </a:ext>
            </a:extLst>
          </p:cNvPr>
          <p:cNvSpPr/>
          <p:nvPr/>
        </p:nvSpPr>
        <p:spPr>
          <a:xfrm>
            <a:off x="9829800" y="2734056"/>
            <a:ext cx="1828800" cy="530352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B65497D-F476-22D6-50B5-579A7B2086EB}"/>
              </a:ext>
            </a:extLst>
          </p:cNvPr>
          <p:cNvSpPr txBox="1"/>
          <p:nvPr/>
        </p:nvSpPr>
        <p:spPr>
          <a:xfrm>
            <a:off x="9902952" y="2862072"/>
            <a:ext cx="17190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 i="0">
                <a:solidFill>
                  <a:srgbClr val="16A34A"/>
                </a:solidFill>
              </a:rPr>
              <a:t>✓  PASS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9887607-BBA8-2840-80BE-7D65313E31E6}"/>
              </a:ext>
            </a:extLst>
          </p:cNvPr>
          <p:cNvSpPr/>
          <p:nvPr/>
        </p:nvSpPr>
        <p:spPr>
          <a:xfrm>
            <a:off x="411480" y="3300984"/>
            <a:ext cx="2743200" cy="5303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6781765A-02F3-8B80-F76C-D8D2A52319CF}"/>
              </a:ext>
            </a:extLst>
          </p:cNvPr>
          <p:cNvSpPr txBox="1"/>
          <p:nvPr/>
        </p:nvSpPr>
        <p:spPr>
          <a:xfrm>
            <a:off x="484632" y="3429000"/>
            <a:ext cx="26334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ICMP Outbound Allowed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65BD17C4-43AD-5155-991D-79A699053D45}"/>
              </a:ext>
            </a:extLst>
          </p:cNvPr>
          <p:cNvSpPr/>
          <p:nvPr/>
        </p:nvSpPr>
        <p:spPr>
          <a:xfrm>
            <a:off x="3154680" y="3300984"/>
            <a:ext cx="1645920" cy="5303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2CADD44-DB0C-FFCE-1BFD-07F00AA88F20}"/>
              </a:ext>
            </a:extLst>
          </p:cNvPr>
          <p:cNvSpPr txBox="1"/>
          <p:nvPr/>
        </p:nvSpPr>
        <p:spPr>
          <a:xfrm>
            <a:off x="3227832" y="3429000"/>
            <a:ext cx="153619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ClientS1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6F934B5-FA9D-E8E6-59B2-A04CDAD6BD84}"/>
              </a:ext>
            </a:extLst>
          </p:cNvPr>
          <p:cNvSpPr/>
          <p:nvPr/>
        </p:nvSpPr>
        <p:spPr>
          <a:xfrm>
            <a:off x="4800600" y="3300984"/>
            <a:ext cx="5029200" cy="5303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C3DD5714-A42A-4878-543F-69C4618019AF}"/>
              </a:ext>
            </a:extLst>
          </p:cNvPr>
          <p:cNvSpPr txBox="1"/>
          <p:nvPr/>
        </p:nvSpPr>
        <p:spPr>
          <a:xfrm>
            <a:off x="4873752" y="3429000"/>
            <a:ext cx="49194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ping 8.8.8.8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E5A0658-9EFC-81CF-DBAF-149043E9FABB}"/>
              </a:ext>
            </a:extLst>
          </p:cNvPr>
          <p:cNvSpPr/>
          <p:nvPr/>
        </p:nvSpPr>
        <p:spPr>
          <a:xfrm>
            <a:off x="9829800" y="3300984"/>
            <a:ext cx="1828800" cy="5303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17D1575-05EA-15BA-E108-95D99032895D}"/>
              </a:ext>
            </a:extLst>
          </p:cNvPr>
          <p:cNvSpPr txBox="1"/>
          <p:nvPr/>
        </p:nvSpPr>
        <p:spPr>
          <a:xfrm>
            <a:off x="9902952" y="3429000"/>
            <a:ext cx="17190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 i="0">
                <a:solidFill>
                  <a:srgbClr val="16A34A"/>
                </a:solidFill>
              </a:rPr>
              <a:t>✓  PASS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17B7693-830C-244D-231B-994E4E7C0F30}"/>
              </a:ext>
            </a:extLst>
          </p:cNvPr>
          <p:cNvSpPr/>
          <p:nvPr/>
        </p:nvSpPr>
        <p:spPr>
          <a:xfrm>
            <a:off x="411480" y="3867912"/>
            <a:ext cx="2743200" cy="530352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7A7F22D9-65A4-ECD5-2961-A983B15AD281}"/>
              </a:ext>
            </a:extLst>
          </p:cNvPr>
          <p:cNvSpPr txBox="1"/>
          <p:nvPr/>
        </p:nvSpPr>
        <p:spPr>
          <a:xfrm>
            <a:off x="484632" y="3995928"/>
            <a:ext cx="26334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ICMP Inbound Blocked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B41B970F-A96D-B355-6005-D940FA323A96}"/>
              </a:ext>
            </a:extLst>
          </p:cNvPr>
          <p:cNvSpPr/>
          <p:nvPr/>
        </p:nvSpPr>
        <p:spPr>
          <a:xfrm>
            <a:off x="3154680" y="3867912"/>
            <a:ext cx="1645920" cy="530352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6C539A3C-2442-F111-9A46-7D49D894BDA1}"/>
              </a:ext>
            </a:extLst>
          </p:cNvPr>
          <p:cNvSpPr txBox="1"/>
          <p:nvPr/>
        </p:nvSpPr>
        <p:spPr>
          <a:xfrm>
            <a:off x="3227832" y="3995928"/>
            <a:ext cx="153619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External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ADC95C50-F8EB-2B3C-8425-F39B6C2ED2DA}"/>
              </a:ext>
            </a:extLst>
          </p:cNvPr>
          <p:cNvSpPr/>
          <p:nvPr/>
        </p:nvSpPr>
        <p:spPr>
          <a:xfrm>
            <a:off x="4800600" y="3867912"/>
            <a:ext cx="5029200" cy="530352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C4B0B60F-2EBA-101A-BA3A-03796ABB0F40}"/>
              </a:ext>
            </a:extLst>
          </p:cNvPr>
          <p:cNvSpPr txBox="1"/>
          <p:nvPr/>
        </p:nvSpPr>
        <p:spPr>
          <a:xfrm>
            <a:off x="4873752" y="3995928"/>
            <a:ext cx="49194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ping 192.168.1.1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8114932-582F-1EC9-70D6-593FC3E36D47}"/>
              </a:ext>
            </a:extLst>
          </p:cNvPr>
          <p:cNvSpPr/>
          <p:nvPr/>
        </p:nvSpPr>
        <p:spPr>
          <a:xfrm>
            <a:off x="9829800" y="3867912"/>
            <a:ext cx="1828800" cy="530352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559AA2A4-E37D-F645-8539-9EE2C1CA12B4}"/>
              </a:ext>
            </a:extLst>
          </p:cNvPr>
          <p:cNvSpPr txBox="1"/>
          <p:nvPr/>
        </p:nvSpPr>
        <p:spPr>
          <a:xfrm>
            <a:off x="9902952" y="3995928"/>
            <a:ext cx="17190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 i="0">
                <a:solidFill>
                  <a:srgbClr val="16A34A"/>
                </a:solidFill>
              </a:rPr>
              <a:t>✓  PASS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24154CB3-9D86-020A-F317-6CC4BBBB83BF}"/>
              </a:ext>
            </a:extLst>
          </p:cNvPr>
          <p:cNvSpPr/>
          <p:nvPr/>
        </p:nvSpPr>
        <p:spPr>
          <a:xfrm>
            <a:off x="411480" y="4434840"/>
            <a:ext cx="2743200" cy="5303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F6FC954C-B0BB-5E8D-DD89-97C4A4DCB28E}"/>
              </a:ext>
            </a:extLst>
          </p:cNvPr>
          <p:cNvSpPr txBox="1"/>
          <p:nvPr/>
        </p:nvSpPr>
        <p:spPr>
          <a:xfrm>
            <a:off x="484632" y="4562855"/>
            <a:ext cx="26334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HTTP/HTTPS Allowed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447D1B45-734C-D668-0352-E85CADEB7660}"/>
              </a:ext>
            </a:extLst>
          </p:cNvPr>
          <p:cNvSpPr/>
          <p:nvPr/>
        </p:nvSpPr>
        <p:spPr>
          <a:xfrm>
            <a:off x="3154680" y="4434840"/>
            <a:ext cx="1645920" cy="5303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4559009D-0CEC-2936-8109-7514884CDCC7}"/>
              </a:ext>
            </a:extLst>
          </p:cNvPr>
          <p:cNvSpPr txBox="1"/>
          <p:nvPr/>
        </p:nvSpPr>
        <p:spPr>
          <a:xfrm>
            <a:off x="3227832" y="4562855"/>
            <a:ext cx="153619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ClientS1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4383F1F3-ECE1-D122-4721-427F6D5990A8}"/>
              </a:ext>
            </a:extLst>
          </p:cNvPr>
          <p:cNvSpPr/>
          <p:nvPr/>
        </p:nvSpPr>
        <p:spPr>
          <a:xfrm>
            <a:off x="4800600" y="4434840"/>
            <a:ext cx="5029200" cy="5303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3917B8BD-D5B7-7533-A3F1-3F13D522F857}"/>
              </a:ext>
            </a:extLst>
          </p:cNvPr>
          <p:cNvSpPr txBox="1"/>
          <p:nvPr/>
        </p:nvSpPr>
        <p:spPr>
          <a:xfrm>
            <a:off x="4873752" y="4562855"/>
            <a:ext cx="49194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http/https://example.com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FFBD0BED-7804-1F69-0F90-BE7159EB8C98}"/>
              </a:ext>
            </a:extLst>
          </p:cNvPr>
          <p:cNvSpPr/>
          <p:nvPr/>
        </p:nvSpPr>
        <p:spPr>
          <a:xfrm>
            <a:off x="9829800" y="4434840"/>
            <a:ext cx="1828800" cy="5303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1D5D94A5-2086-A250-BB4A-14683B057205}"/>
              </a:ext>
            </a:extLst>
          </p:cNvPr>
          <p:cNvSpPr txBox="1"/>
          <p:nvPr/>
        </p:nvSpPr>
        <p:spPr>
          <a:xfrm>
            <a:off x="9902952" y="4562855"/>
            <a:ext cx="17190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 i="0">
                <a:solidFill>
                  <a:srgbClr val="16A34A"/>
                </a:solidFill>
              </a:rPr>
              <a:t>✓  PASS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DAF97640-D595-E994-4070-5A30F4CD498A}"/>
              </a:ext>
            </a:extLst>
          </p:cNvPr>
          <p:cNvSpPr/>
          <p:nvPr/>
        </p:nvSpPr>
        <p:spPr>
          <a:xfrm>
            <a:off x="411480" y="5001768"/>
            <a:ext cx="2743200" cy="530352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DC7D3496-FA9F-019A-D496-D369702D32FF}"/>
              </a:ext>
            </a:extLst>
          </p:cNvPr>
          <p:cNvSpPr txBox="1"/>
          <p:nvPr/>
        </p:nvSpPr>
        <p:spPr>
          <a:xfrm>
            <a:off x="484632" y="5129783"/>
            <a:ext cx="26334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DNS Resolution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B4C7F883-FE59-2213-312E-53A3CB2C975D}"/>
              </a:ext>
            </a:extLst>
          </p:cNvPr>
          <p:cNvSpPr/>
          <p:nvPr/>
        </p:nvSpPr>
        <p:spPr>
          <a:xfrm>
            <a:off x="3154680" y="5001768"/>
            <a:ext cx="1645920" cy="530352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C4C62331-5C3A-EB5D-0A50-2061878DD00C}"/>
              </a:ext>
            </a:extLst>
          </p:cNvPr>
          <p:cNvSpPr txBox="1"/>
          <p:nvPr/>
        </p:nvSpPr>
        <p:spPr>
          <a:xfrm>
            <a:off x="3227832" y="5129783"/>
            <a:ext cx="153619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ClientS1</a:t>
            </a: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BDD59B6F-41F4-A8F2-23DE-E826B2EFF902}"/>
              </a:ext>
            </a:extLst>
          </p:cNvPr>
          <p:cNvSpPr/>
          <p:nvPr/>
        </p:nvSpPr>
        <p:spPr>
          <a:xfrm>
            <a:off x="4800600" y="5001768"/>
            <a:ext cx="5029200" cy="530352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561307C3-4423-8168-169D-F0F7B2496DE0}"/>
              </a:ext>
            </a:extLst>
          </p:cNvPr>
          <p:cNvSpPr txBox="1"/>
          <p:nvPr/>
        </p:nvSpPr>
        <p:spPr>
          <a:xfrm>
            <a:off x="4873752" y="5129783"/>
            <a:ext cx="49194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nslookup swansea.acca</a:t>
            </a: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E1DEBC59-D08A-EF5E-7714-CA2AE1EBE3F9}"/>
              </a:ext>
            </a:extLst>
          </p:cNvPr>
          <p:cNvSpPr/>
          <p:nvPr/>
        </p:nvSpPr>
        <p:spPr>
          <a:xfrm>
            <a:off x="9829800" y="5001768"/>
            <a:ext cx="1828800" cy="530352"/>
          </a:xfrm>
          <a:prstGeom prst="rect">
            <a:avLst/>
          </a:prstGeom>
          <a:solidFill>
            <a:srgbClr val="F0FF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21438988-F7B5-9D86-0BB3-7D29E4445BDD}"/>
              </a:ext>
            </a:extLst>
          </p:cNvPr>
          <p:cNvSpPr txBox="1"/>
          <p:nvPr/>
        </p:nvSpPr>
        <p:spPr>
          <a:xfrm>
            <a:off x="9902952" y="5129783"/>
            <a:ext cx="1719072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 i="0">
                <a:solidFill>
                  <a:srgbClr val="16A34A"/>
                </a:solidFill>
              </a:rPr>
              <a:t>✓  PASS</a:t>
            </a:r>
          </a:p>
        </p:txBody>
      </p:sp>
    </p:spTree>
    <p:extLst>
      <p:ext uri="{BB962C8B-B14F-4D97-AF65-F5344CB8AC3E}">
        <p14:creationId xmlns:p14="http://schemas.microsoft.com/office/powerpoint/2010/main" val="22257050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06477D-57B4-9AAC-75AC-FD22FE84AF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0B4687C-1DF4-B9E8-0B23-934FB8E98A41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047335-C993-9643-CF92-DB5E869A756B}"/>
              </a:ext>
            </a:extLst>
          </p:cNvPr>
          <p:cNvSpPr txBox="1"/>
          <p:nvPr/>
        </p:nvSpPr>
        <p:spPr>
          <a:xfrm>
            <a:off x="594360" y="402336"/>
            <a:ext cx="1005840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600" b="1">
                <a:solidFill>
                  <a:srgbClr val="101B3E"/>
                </a:solidFill>
              </a:rPr>
              <a:t>Policy Testing Results(Screenshot)</a:t>
            </a:r>
            <a:endParaRPr lang="en-US" sz="2600" b="1" dirty="0">
              <a:solidFill>
                <a:srgbClr val="101B3E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A4ABBA-B081-C558-A674-B7EEC464BA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3589" y="1138988"/>
            <a:ext cx="9821646" cy="5347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9458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09E982-5E6F-8236-3322-C2A2796A65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307B6AB-5805-88C3-5074-5D1684B18A8F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87CA11-06CD-B8BC-555C-1F19C00987B7}"/>
              </a:ext>
            </a:extLst>
          </p:cNvPr>
          <p:cNvSpPr txBox="1"/>
          <p:nvPr/>
        </p:nvSpPr>
        <p:spPr>
          <a:xfrm>
            <a:off x="594360" y="402336"/>
            <a:ext cx="1005840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600" b="1" i="0" dirty="0">
                <a:solidFill>
                  <a:srgbClr val="101B3E"/>
                </a:solidFill>
              </a:rPr>
              <a:t>Policy Testing Results</a:t>
            </a:r>
            <a:r>
              <a:rPr lang="en-US" sz="2600" b="1" dirty="0">
                <a:solidFill>
                  <a:srgbClr val="101B3E"/>
                </a:solidFill>
              </a:rPr>
              <a:t>(Outbound ICMP Test Screenshot)</a:t>
            </a:r>
            <a:endParaRPr lang="en-US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C6ECA4-4EB5-531D-9CA3-362EB9FE80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2642" y="1155031"/>
            <a:ext cx="9783540" cy="5336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2174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7F911F-D8B1-32B6-B23D-7AB8FB6455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A900326-8BB2-19ED-1679-DABED19C8A9D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86A907-D861-8185-CFD3-7BCC9BC19CEC}"/>
              </a:ext>
            </a:extLst>
          </p:cNvPr>
          <p:cNvSpPr txBox="1"/>
          <p:nvPr/>
        </p:nvSpPr>
        <p:spPr>
          <a:xfrm>
            <a:off x="594360" y="402336"/>
            <a:ext cx="1005840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600" b="1" i="0" dirty="0">
                <a:solidFill>
                  <a:srgbClr val="101B3E"/>
                </a:solidFill>
              </a:rPr>
              <a:t>Policy Testing Results</a:t>
            </a:r>
            <a:r>
              <a:rPr lang="en-US" sz="2600" b="1" dirty="0">
                <a:solidFill>
                  <a:srgbClr val="101B3E"/>
                </a:solidFill>
              </a:rPr>
              <a:t>(Telnet Block Test Screenshot)</a:t>
            </a:r>
            <a:endParaRPr lang="en-US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812967-4D75-D612-DA09-E57EC753ED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116" y="1171073"/>
            <a:ext cx="9802593" cy="5320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5852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4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25780" y="352044"/>
            <a:ext cx="10058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600" b="1" i="0" dirty="0">
                <a:solidFill>
                  <a:srgbClr val="101B3E"/>
                </a:solidFill>
              </a:rPr>
              <a:t>Intrusion Prevention System (IPS)</a:t>
            </a:r>
          </a:p>
        </p:txBody>
      </p:sp>
      <p:sp>
        <p:nvSpPr>
          <p:cNvPr id="6" name="Rectangle 5"/>
          <p:cNvSpPr/>
          <p:nvPr/>
        </p:nvSpPr>
        <p:spPr>
          <a:xfrm>
            <a:off x="411480" y="1097280"/>
            <a:ext cx="5303520" cy="51663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411480" y="1097280"/>
            <a:ext cx="5303520" cy="41148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594360" y="1152144"/>
            <a:ext cx="5029200" cy="329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>
                <a:solidFill>
                  <a:srgbClr val="FFFFFF"/>
                </a:solidFill>
              </a:rPr>
              <a:t>How IPS Works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60" y="1627632"/>
            <a:ext cx="4937760" cy="2092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spcBef>
                <a:spcPts val="300"/>
              </a:spcBef>
              <a:buChar char="▸"/>
            </a:pPr>
            <a:r>
              <a:rPr lang="en-US" sz="1200" dirty="0">
                <a:solidFill>
                  <a:srgbClr val="1E293B"/>
                </a:solidFill>
              </a:rPr>
              <a:t>Every packet passing through the gateway is inspected live as it travels through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lang="en-US" sz="1200" dirty="0">
                <a:solidFill>
                  <a:srgbClr val="1E293B"/>
                </a:solidFill>
              </a:rPr>
              <a:t>Traffic is checked against a signature database that is constantly kept up to date with new threats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lang="en-US" sz="1200" dirty="0">
                <a:solidFill>
                  <a:srgbClr val="1E293B"/>
                </a:solidFill>
              </a:rPr>
              <a:t>It can spot unusual protocol </a:t>
            </a:r>
            <a:r>
              <a:rPr lang="en-US" sz="1200" dirty="0" err="1">
                <a:solidFill>
                  <a:srgbClr val="1E293B"/>
                </a:solidFill>
              </a:rPr>
              <a:t>behaviour</a:t>
            </a:r>
            <a:r>
              <a:rPr lang="en-US" sz="1200" dirty="0">
                <a:solidFill>
                  <a:srgbClr val="1E293B"/>
                </a:solidFill>
              </a:rPr>
              <a:t> and </a:t>
            </a:r>
            <a:r>
              <a:rPr lang="en-US" sz="1200" dirty="0" err="1">
                <a:solidFill>
                  <a:srgbClr val="1E293B"/>
                </a:solidFill>
              </a:rPr>
              <a:t>recognise</a:t>
            </a:r>
            <a:r>
              <a:rPr lang="en-US" sz="1200" dirty="0">
                <a:solidFill>
                  <a:srgbClr val="1E293B"/>
                </a:solidFill>
              </a:rPr>
              <a:t> known attack patterns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lang="en-US" sz="1200" dirty="0">
                <a:solidFill>
                  <a:srgbClr val="1E293B"/>
                </a:solidFill>
              </a:rPr>
              <a:t>Threats are stopped at the gateway before they ever reach any internal machine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lang="en-US" sz="1200" dirty="0">
                <a:solidFill>
                  <a:srgbClr val="1E293B"/>
                </a:solidFill>
              </a:rPr>
              <a:t>Normal business traffic is not affected or slowed down by this inspection</a:t>
            </a:r>
            <a:endParaRPr sz="1200" b="0" dirty="0">
              <a:solidFill>
                <a:srgbClr val="1E293B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17220" y="3762755"/>
            <a:ext cx="49377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i="0" dirty="0">
                <a:solidFill>
                  <a:srgbClr val="009688"/>
                </a:solidFill>
              </a:rPr>
              <a:t>Deployment Configuration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1500" y="4014215"/>
            <a:ext cx="4937760" cy="2194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spcBef>
                <a:spcPts val="300"/>
              </a:spcBef>
              <a:buChar char="▸"/>
            </a:pPr>
            <a:r>
              <a:rPr sz="1200" b="0" dirty="0">
                <a:solidFill>
                  <a:srgbClr val="1E293B"/>
                </a:solidFill>
              </a:rPr>
              <a:t>Profile selected: </a:t>
            </a:r>
            <a:r>
              <a:rPr sz="1200" b="0" dirty="0" err="1">
                <a:solidFill>
                  <a:srgbClr val="1E293B"/>
                </a:solidFill>
              </a:rPr>
              <a:t>Optimised</a:t>
            </a:r>
            <a:r>
              <a:rPr sz="1200" b="0" dirty="0">
                <a:solidFill>
                  <a:srgbClr val="1E293B"/>
                </a:solidFill>
              </a:rPr>
              <a:t> Protection — low false-positive rate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200" b="0" dirty="0">
                <a:solidFill>
                  <a:srgbClr val="1E293B"/>
                </a:solidFill>
              </a:rPr>
              <a:t>Activated via A-GW General Properties → Threat Prevention tab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200" b="0" dirty="0">
                <a:solidFill>
                  <a:srgbClr val="1E293B"/>
                </a:solidFill>
              </a:rPr>
              <a:t>Threat Prevention policy created and applied to A-GW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200" b="0" dirty="0">
                <a:solidFill>
                  <a:srgbClr val="1E293B"/>
                </a:solidFill>
              </a:rPr>
              <a:t>Production note: Strict profile evaluated after baselining period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035040" y="1097280"/>
            <a:ext cx="5742432" cy="51663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035040" y="1097280"/>
            <a:ext cx="5742432" cy="41148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217920" y="1152144"/>
            <a:ext cx="5394960" cy="329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>
                <a:solidFill>
                  <a:srgbClr val="FFFFFF"/>
                </a:solidFill>
              </a:rPr>
              <a:t>Optimised Protection Profile — Details</a:t>
            </a:r>
          </a:p>
        </p:txBody>
      </p:sp>
      <p:sp>
        <p:nvSpPr>
          <p:cNvPr id="15" name="Rectangle 14"/>
          <p:cNvSpPr/>
          <p:nvPr/>
        </p:nvSpPr>
        <p:spPr>
          <a:xfrm>
            <a:off x="6035040" y="1691640"/>
            <a:ext cx="1920240" cy="530352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6080760" y="1801368"/>
            <a:ext cx="18288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FFFFFF"/>
                </a:solidFill>
              </a:rPr>
              <a:t>Protected Scope</a:t>
            </a:r>
          </a:p>
        </p:txBody>
      </p:sp>
      <p:sp>
        <p:nvSpPr>
          <p:cNvPr id="17" name="Rectangle 16"/>
          <p:cNvSpPr/>
          <p:nvPr/>
        </p:nvSpPr>
        <p:spPr>
          <a:xfrm>
            <a:off x="7973568" y="1691640"/>
            <a:ext cx="3803904" cy="530352"/>
          </a:xfrm>
          <a:prstGeom prst="rect">
            <a:avLst/>
          </a:prstGeom>
          <a:solidFill>
            <a:srgbClr val="F5F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046720" y="1819656"/>
            <a:ext cx="3657600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All — inbound &amp; outbound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035040" y="2350008"/>
            <a:ext cx="1920240" cy="530352"/>
          </a:xfrm>
          <a:prstGeom prst="rect">
            <a:avLst/>
          </a:prstGeom>
          <a:solidFill>
            <a:srgbClr val="1432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080760" y="2459736"/>
            <a:ext cx="18288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FFFFFF"/>
                </a:solidFill>
              </a:rPr>
              <a:t>Action</a:t>
            </a:r>
          </a:p>
        </p:txBody>
      </p:sp>
      <p:sp>
        <p:nvSpPr>
          <p:cNvPr id="21" name="Rectangle 20"/>
          <p:cNvSpPr/>
          <p:nvPr/>
        </p:nvSpPr>
        <p:spPr>
          <a:xfrm>
            <a:off x="7973568" y="2350008"/>
            <a:ext cx="3803904" cy="5303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8046720" y="2478024"/>
            <a:ext cx="3657600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Prevent (block + log)</a:t>
            </a:r>
          </a:p>
        </p:txBody>
      </p:sp>
      <p:sp>
        <p:nvSpPr>
          <p:cNvPr id="23" name="Rectangle 22"/>
          <p:cNvSpPr/>
          <p:nvPr/>
        </p:nvSpPr>
        <p:spPr>
          <a:xfrm>
            <a:off x="6035040" y="3008376"/>
            <a:ext cx="1920240" cy="530352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6080760" y="3118104"/>
            <a:ext cx="18288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FFFFFF"/>
                </a:solidFill>
              </a:rPr>
              <a:t>Track</a:t>
            </a:r>
          </a:p>
        </p:txBody>
      </p:sp>
      <p:sp>
        <p:nvSpPr>
          <p:cNvPr id="25" name="Rectangle 24"/>
          <p:cNvSpPr/>
          <p:nvPr/>
        </p:nvSpPr>
        <p:spPr>
          <a:xfrm>
            <a:off x="7973568" y="3008376"/>
            <a:ext cx="3803904" cy="530352"/>
          </a:xfrm>
          <a:prstGeom prst="rect">
            <a:avLst/>
          </a:prstGeom>
          <a:solidFill>
            <a:srgbClr val="F5F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8046720" y="3136392"/>
            <a:ext cx="3657600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Log + Packet Capture + Forensics</a:t>
            </a:r>
          </a:p>
        </p:txBody>
      </p:sp>
      <p:sp>
        <p:nvSpPr>
          <p:cNvPr id="27" name="Rectangle 26"/>
          <p:cNvSpPr/>
          <p:nvPr/>
        </p:nvSpPr>
        <p:spPr>
          <a:xfrm>
            <a:off x="6035040" y="3666744"/>
            <a:ext cx="1920240" cy="530352"/>
          </a:xfrm>
          <a:prstGeom prst="rect">
            <a:avLst/>
          </a:prstGeom>
          <a:solidFill>
            <a:srgbClr val="1432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6080760" y="3776472"/>
            <a:ext cx="18288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FFFFFF"/>
                </a:solidFill>
              </a:rPr>
              <a:t>Performance</a:t>
            </a:r>
          </a:p>
        </p:txBody>
      </p:sp>
      <p:sp>
        <p:nvSpPr>
          <p:cNvPr id="29" name="Rectangle 28"/>
          <p:cNvSpPr/>
          <p:nvPr/>
        </p:nvSpPr>
        <p:spPr>
          <a:xfrm>
            <a:off x="7973568" y="3666744"/>
            <a:ext cx="3803904" cy="5303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8046720" y="3794759"/>
            <a:ext cx="3657600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Medium or lower impact signatures</a:t>
            </a:r>
          </a:p>
        </p:txBody>
      </p:sp>
      <p:sp>
        <p:nvSpPr>
          <p:cNvPr id="31" name="Rectangle 30"/>
          <p:cNvSpPr/>
          <p:nvPr/>
        </p:nvSpPr>
        <p:spPr>
          <a:xfrm>
            <a:off x="6035040" y="4325112"/>
            <a:ext cx="1920240" cy="530352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6080760" y="4434840"/>
            <a:ext cx="18288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FFFFFF"/>
                </a:solidFill>
              </a:rPr>
              <a:t>Severity</a:t>
            </a:r>
          </a:p>
        </p:txBody>
      </p:sp>
      <p:sp>
        <p:nvSpPr>
          <p:cNvPr id="33" name="Rectangle 32"/>
          <p:cNvSpPr/>
          <p:nvPr/>
        </p:nvSpPr>
        <p:spPr>
          <a:xfrm>
            <a:off x="7973568" y="4325112"/>
            <a:ext cx="3803904" cy="530352"/>
          </a:xfrm>
          <a:prstGeom prst="rect">
            <a:avLst/>
          </a:prstGeom>
          <a:solidFill>
            <a:srgbClr val="F5F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8046720" y="4453128"/>
            <a:ext cx="3657600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Medium or above</a:t>
            </a:r>
          </a:p>
        </p:txBody>
      </p:sp>
      <p:sp>
        <p:nvSpPr>
          <p:cNvPr id="35" name="Rectangle 34"/>
          <p:cNvSpPr/>
          <p:nvPr/>
        </p:nvSpPr>
        <p:spPr>
          <a:xfrm>
            <a:off x="6035040" y="4983479"/>
            <a:ext cx="1920240" cy="530352"/>
          </a:xfrm>
          <a:prstGeom prst="rect">
            <a:avLst/>
          </a:prstGeom>
          <a:solidFill>
            <a:srgbClr val="1432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6080760" y="5093207"/>
            <a:ext cx="18288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FFFFFF"/>
                </a:solidFill>
              </a:rPr>
              <a:t>Confidence</a:t>
            </a:r>
          </a:p>
        </p:txBody>
      </p:sp>
      <p:sp>
        <p:nvSpPr>
          <p:cNvPr id="37" name="Rectangle 36"/>
          <p:cNvSpPr/>
          <p:nvPr/>
        </p:nvSpPr>
        <p:spPr>
          <a:xfrm>
            <a:off x="7973568" y="4983479"/>
            <a:ext cx="3803904" cy="5303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TextBox 37"/>
          <p:cNvSpPr txBox="1"/>
          <p:nvPr/>
        </p:nvSpPr>
        <p:spPr>
          <a:xfrm>
            <a:off x="8046720" y="5111495"/>
            <a:ext cx="3657600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Low, Medium, High — all Prevent</a:t>
            </a:r>
          </a:p>
        </p:txBody>
      </p:sp>
      <p:sp>
        <p:nvSpPr>
          <p:cNvPr id="39" name="Rectangle 38"/>
          <p:cNvSpPr/>
          <p:nvPr/>
        </p:nvSpPr>
        <p:spPr>
          <a:xfrm>
            <a:off x="6035040" y="5641848"/>
            <a:ext cx="1920240" cy="530352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/>
          <p:cNvSpPr txBox="1"/>
          <p:nvPr/>
        </p:nvSpPr>
        <p:spPr>
          <a:xfrm>
            <a:off x="6080760" y="5751576"/>
            <a:ext cx="18288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FFFFFF"/>
                </a:solidFill>
              </a:rPr>
              <a:t>Installed On</a:t>
            </a:r>
          </a:p>
        </p:txBody>
      </p:sp>
      <p:sp>
        <p:nvSpPr>
          <p:cNvPr id="41" name="Rectangle 40"/>
          <p:cNvSpPr/>
          <p:nvPr/>
        </p:nvSpPr>
        <p:spPr>
          <a:xfrm>
            <a:off x="7973568" y="5641848"/>
            <a:ext cx="3803904" cy="530352"/>
          </a:xfrm>
          <a:prstGeom prst="rect">
            <a:avLst/>
          </a:prstGeom>
          <a:solidFill>
            <a:srgbClr val="F5F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TextBox 41"/>
          <p:cNvSpPr txBox="1"/>
          <p:nvPr/>
        </p:nvSpPr>
        <p:spPr>
          <a:xfrm>
            <a:off x="8046720" y="5769864"/>
            <a:ext cx="3657600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Policy Targets (A-GW)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7B7E03-1B37-BD37-437D-40415E8B5E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1BC10DE-6AC8-57D8-3EDD-5E45F81CD5E9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EEB6D4-52BD-71B7-3D42-9A5163CDBF98}"/>
              </a:ext>
            </a:extLst>
          </p:cNvPr>
          <p:cNvSpPr txBox="1"/>
          <p:nvPr/>
        </p:nvSpPr>
        <p:spPr>
          <a:xfrm>
            <a:off x="525780" y="352044"/>
            <a:ext cx="10058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600" b="1" i="0" dirty="0">
                <a:solidFill>
                  <a:srgbClr val="101B3E"/>
                </a:solidFill>
              </a:rPr>
              <a:t>Intrusion Prevention System </a:t>
            </a:r>
            <a:r>
              <a:rPr lang="en-US" sz="2600" b="1" i="0" dirty="0">
                <a:solidFill>
                  <a:srgbClr val="101B3E"/>
                </a:solidFill>
              </a:rPr>
              <a:t>(</a:t>
            </a:r>
            <a:r>
              <a:rPr lang="en-US" sz="2600" b="1" dirty="0">
                <a:solidFill>
                  <a:srgbClr val="101B3E"/>
                </a:solidFill>
              </a:rPr>
              <a:t>IPS Software Blade Enabled on A-GW</a:t>
            </a:r>
            <a:r>
              <a:rPr sz="2600" b="1" i="0" dirty="0">
                <a:solidFill>
                  <a:srgbClr val="101B3E"/>
                </a:solidFill>
              </a:rPr>
              <a:t>)</a:t>
            </a:r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13E7F41A-FA88-6F21-0557-632336EF2E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1695" y="1171075"/>
            <a:ext cx="9745435" cy="5334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6408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3AB17B-9D13-919B-550C-F9FD9ADA59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591A190-5523-5172-8351-91918A2D5C4C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DBFA1C-C46E-D1CA-349E-6100B389F88E}"/>
              </a:ext>
            </a:extLst>
          </p:cNvPr>
          <p:cNvSpPr txBox="1"/>
          <p:nvPr/>
        </p:nvSpPr>
        <p:spPr>
          <a:xfrm>
            <a:off x="525780" y="170944"/>
            <a:ext cx="10058400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600" b="1" i="0" dirty="0">
                <a:solidFill>
                  <a:srgbClr val="101B3E"/>
                </a:solidFill>
              </a:rPr>
              <a:t>Intrusion Prevention System (</a:t>
            </a:r>
            <a:r>
              <a:rPr lang="en-US" sz="2600" b="1" dirty="0">
                <a:solidFill>
                  <a:srgbClr val="101B3E"/>
                </a:solidFill>
              </a:rPr>
              <a:t>Threat Prevention Optimized Protection Profile Configured</a:t>
            </a:r>
            <a:r>
              <a:rPr sz="2600" b="1" i="0" dirty="0">
                <a:solidFill>
                  <a:srgbClr val="101B3E"/>
                </a:solidFill>
              </a:rPr>
              <a:t>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055707-010E-8BFB-C5E1-4596274C9D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0247" y="1395663"/>
            <a:ext cx="9888330" cy="5119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2873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4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79476"/>
            <a:ext cx="10058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600" b="1" i="0" dirty="0">
                <a:solidFill>
                  <a:srgbClr val="101B3E"/>
                </a:solidFill>
              </a:rPr>
              <a:t>Identity Awareness (RBAC)</a:t>
            </a:r>
          </a:p>
        </p:txBody>
      </p:sp>
      <p:sp>
        <p:nvSpPr>
          <p:cNvPr id="6" name="Rectangle 5"/>
          <p:cNvSpPr/>
          <p:nvPr/>
        </p:nvSpPr>
        <p:spPr>
          <a:xfrm>
            <a:off x="411480" y="1097280"/>
            <a:ext cx="5303520" cy="51663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411480" y="1097280"/>
            <a:ext cx="5303520" cy="41148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594360" y="1152144"/>
            <a:ext cx="5029200" cy="329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>
                <a:solidFill>
                  <a:srgbClr val="FFFFFF"/>
                </a:solidFill>
              </a:rPr>
              <a:t>What It Does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60" y="1627632"/>
            <a:ext cx="4937760" cy="1685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spcBef>
                <a:spcPts val="300"/>
              </a:spcBef>
              <a:buChar char="▸"/>
            </a:pPr>
            <a:r>
              <a:rPr lang="en-US" sz="1200" dirty="0">
                <a:solidFill>
                  <a:srgbClr val="1E293B"/>
                </a:solidFill>
              </a:rPr>
              <a:t>Instead of just checking IP addresses, the firewall now also checks who the actual user is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lang="en-US" sz="1200" dirty="0">
                <a:solidFill>
                  <a:srgbClr val="1E293B"/>
                </a:solidFill>
              </a:rPr>
              <a:t>Access is granted based on which Active Directory group a user belongs to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lang="en-US" sz="1200" dirty="0">
                <a:solidFill>
                  <a:srgbClr val="1E293B"/>
                </a:solidFill>
              </a:rPr>
              <a:t>No user gets access to anything without first being verified - this follows the Zero Trust principle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lang="en-US" sz="1200" dirty="0">
                <a:solidFill>
                  <a:srgbClr val="1E293B"/>
                </a:solidFill>
              </a:rPr>
              <a:t>As an example, only users in the </a:t>
            </a:r>
            <a:r>
              <a:rPr lang="en-US" sz="1200" dirty="0" err="1">
                <a:solidFill>
                  <a:srgbClr val="1E293B"/>
                </a:solidFill>
              </a:rPr>
              <a:t>IT_Admins</a:t>
            </a:r>
            <a:r>
              <a:rPr lang="en-US" sz="1200" dirty="0">
                <a:solidFill>
                  <a:srgbClr val="1E293B"/>
                </a:solidFill>
              </a:rPr>
              <a:t> group are allowed to use SSH - everyone else is blocked</a:t>
            </a:r>
            <a:endParaRPr sz="1200" b="0" dirty="0">
              <a:solidFill>
                <a:srgbClr val="1E293B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94360" y="3358414"/>
            <a:ext cx="49377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i="0" dirty="0">
                <a:solidFill>
                  <a:srgbClr val="009688"/>
                </a:solidFill>
              </a:rPr>
              <a:t>Implementation Steps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94360" y="3676048"/>
            <a:ext cx="4937760" cy="2092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spcBef>
                <a:spcPts val="300"/>
              </a:spcBef>
              <a:buChar char="▸"/>
            </a:pPr>
            <a:r>
              <a:rPr lang="en-US" sz="1200" dirty="0">
                <a:solidFill>
                  <a:srgbClr val="1E293B"/>
                </a:solidFill>
              </a:rPr>
              <a:t>The Identity Awareness feature was turned on inside the gateway settings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lang="en-US" sz="1200" dirty="0">
                <a:solidFill>
                  <a:srgbClr val="1E293B"/>
                </a:solidFill>
              </a:rPr>
              <a:t>The gateway was connected to the domain controller at 192.168.1.1 using admin credentials so it can look up users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lang="en-US" sz="1200" dirty="0">
                <a:solidFill>
                  <a:srgbClr val="1E293B"/>
                </a:solidFill>
              </a:rPr>
              <a:t>Two access role objects were created — one for IT admins and one for standard users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lang="en-US" sz="1200" dirty="0">
                <a:solidFill>
                  <a:srgbClr val="1E293B"/>
                </a:solidFill>
              </a:rPr>
              <a:t>The SSH rule was updated so that only the </a:t>
            </a:r>
            <a:r>
              <a:rPr lang="en-US" sz="1200" dirty="0" err="1">
                <a:solidFill>
                  <a:srgbClr val="1E293B"/>
                </a:solidFill>
              </a:rPr>
              <a:t>IT_Admins</a:t>
            </a:r>
            <a:r>
              <a:rPr lang="en-US" sz="1200" dirty="0">
                <a:solidFill>
                  <a:srgbClr val="1E293B"/>
                </a:solidFill>
              </a:rPr>
              <a:t> role is listed as an allowed source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lang="en-US" sz="1200" dirty="0">
                <a:solidFill>
                  <a:srgbClr val="1E293B"/>
                </a:solidFill>
              </a:rPr>
              <a:t>Domain used is </a:t>
            </a:r>
            <a:r>
              <a:rPr lang="en-US" sz="1200" dirty="0" err="1">
                <a:solidFill>
                  <a:srgbClr val="1E293B"/>
                </a:solidFill>
              </a:rPr>
              <a:t>swansea.acca</a:t>
            </a:r>
            <a:r>
              <a:rPr lang="en-US" sz="1200" dirty="0">
                <a:solidFill>
                  <a:srgbClr val="1E293B"/>
                </a:solidFill>
              </a:rPr>
              <a:t> and the domain controller is at 192.168.1.1</a:t>
            </a:r>
            <a:endParaRPr sz="1200" b="0" dirty="0">
              <a:solidFill>
                <a:srgbClr val="1E293B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035040" y="1097280"/>
            <a:ext cx="5742432" cy="51663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035040" y="1097280"/>
            <a:ext cx="5742432" cy="41148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217920" y="1152144"/>
            <a:ext cx="5394960" cy="329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>
                <a:solidFill>
                  <a:srgbClr val="FFFFFF"/>
                </a:solidFill>
              </a:rPr>
              <a:t>AD Integration &amp; Access Role Config</a:t>
            </a:r>
          </a:p>
        </p:txBody>
      </p:sp>
      <p:sp>
        <p:nvSpPr>
          <p:cNvPr id="15" name="Rectangle 14"/>
          <p:cNvSpPr/>
          <p:nvPr/>
        </p:nvSpPr>
        <p:spPr>
          <a:xfrm>
            <a:off x="6035040" y="1691640"/>
            <a:ext cx="2286000" cy="530352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6080760" y="1801368"/>
            <a:ext cx="21945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FFFFFF"/>
                </a:solidFill>
              </a:rPr>
              <a:t>AD Query Method</a:t>
            </a:r>
          </a:p>
        </p:txBody>
      </p:sp>
      <p:sp>
        <p:nvSpPr>
          <p:cNvPr id="17" name="Rectangle 16"/>
          <p:cNvSpPr/>
          <p:nvPr/>
        </p:nvSpPr>
        <p:spPr>
          <a:xfrm>
            <a:off x="8339327" y="1691640"/>
            <a:ext cx="3438144" cy="530352"/>
          </a:xfrm>
          <a:prstGeom prst="rect">
            <a:avLst/>
          </a:prstGeom>
          <a:solidFill>
            <a:srgbClr val="F5F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412480" y="1819656"/>
            <a:ext cx="3291840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Seamlessly identifies AD users &amp; computers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035040" y="2350008"/>
            <a:ext cx="2286000" cy="530352"/>
          </a:xfrm>
          <a:prstGeom prst="rect">
            <a:avLst/>
          </a:prstGeom>
          <a:solidFill>
            <a:srgbClr val="1432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080760" y="2459736"/>
            <a:ext cx="21945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FFFFFF"/>
                </a:solidFill>
              </a:rPr>
              <a:t>Domain Name</a:t>
            </a:r>
          </a:p>
        </p:txBody>
      </p:sp>
      <p:sp>
        <p:nvSpPr>
          <p:cNvPr id="21" name="Rectangle 20"/>
          <p:cNvSpPr/>
          <p:nvPr/>
        </p:nvSpPr>
        <p:spPr>
          <a:xfrm>
            <a:off x="8339327" y="2350008"/>
            <a:ext cx="3438144" cy="5303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8412480" y="2478024"/>
            <a:ext cx="3291840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swansea.acca</a:t>
            </a:r>
          </a:p>
        </p:txBody>
      </p:sp>
      <p:sp>
        <p:nvSpPr>
          <p:cNvPr id="23" name="Rectangle 22"/>
          <p:cNvSpPr/>
          <p:nvPr/>
        </p:nvSpPr>
        <p:spPr>
          <a:xfrm>
            <a:off x="6035040" y="3008376"/>
            <a:ext cx="2286000" cy="530352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6080760" y="3118104"/>
            <a:ext cx="21945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FFFFFF"/>
                </a:solidFill>
              </a:rPr>
              <a:t>Domain Controller</a:t>
            </a:r>
          </a:p>
        </p:txBody>
      </p:sp>
      <p:sp>
        <p:nvSpPr>
          <p:cNvPr id="25" name="Rectangle 24"/>
          <p:cNvSpPr/>
          <p:nvPr/>
        </p:nvSpPr>
        <p:spPr>
          <a:xfrm>
            <a:off x="8339327" y="3008376"/>
            <a:ext cx="3438144" cy="530352"/>
          </a:xfrm>
          <a:prstGeom prst="rect">
            <a:avLst/>
          </a:prstGeom>
          <a:solidFill>
            <a:srgbClr val="F5F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8412480" y="3136392"/>
            <a:ext cx="3291840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192.168.1.1 (S-DC)</a:t>
            </a:r>
          </a:p>
        </p:txBody>
      </p:sp>
      <p:sp>
        <p:nvSpPr>
          <p:cNvPr id="27" name="Rectangle 26"/>
          <p:cNvSpPr/>
          <p:nvPr/>
        </p:nvSpPr>
        <p:spPr>
          <a:xfrm>
            <a:off x="6035040" y="3666744"/>
            <a:ext cx="2286000" cy="530352"/>
          </a:xfrm>
          <a:prstGeom prst="rect">
            <a:avLst/>
          </a:prstGeom>
          <a:solidFill>
            <a:srgbClr val="1432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6080760" y="3776472"/>
            <a:ext cx="21945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FFFFFF"/>
                </a:solidFill>
              </a:rPr>
              <a:t>Credentials</a:t>
            </a:r>
          </a:p>
        </p:txBody>
      </p:sp>
      <p:sp>
        <p:nvSpPr>
          <p:cNvPr id="29" name="Rectangle 28"/>
          <p:cNvSpPr/>
          <p:nvPr/>
        </p:nvSpPr>
        <p:spPr>
          <a:xfrm>
            <a:off x="8339327" y="3666744"/>
            <a:ext cx="3438144" cy="5303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8412480" y="3794759"/>
            <a:ext cx="3291840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Domain Administrator</a:t>
            </a:r>
          </a:p>
        </p:txBody>
      </p:sp>
      <p:sp>
        <p:nvSpPr>
          <p:cNvPr id="31" name="Rectangle 30"/>
          <p:cNvSpPr/>
          <p:nvPr/>
        </p:nvSpPr>
        <p:spPr>
          <a:xfrm>
            <a:off x="6035040" y="4325112"/>
            <a:ext cx="2286000" cy="530352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6080760" y="4434840"/>
            <a:ext cx="21945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FFFFFF"/>
                </a:solidFill>
              </a:rPr>
              <a:t>IT_Admins Role</a:t>
            </a:r>
          </a:p>
        </p:txBody>
      </p:sp>
      <p:sp>
        <p:nvSpPr>
          <p:cNvPr id="33" name="Rectangle 32"/>
          <p:cNvSpPr/>
          <p:nvPr/>
        </p:nvSpPr>
        <p:spPr>
          <a:xfrm>
            <a:off x="8339327" y="4325112"/>
            <a:ext cx="3438144" cy="530352"/>
          </a:xfrm>
          <a:prstGeom prst="rect">
            <a:avLst/>
          </a:prstGeom>
          <a:solidFill>
            <a:srgbClr val="F5F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8412480" y="4453128"/>
            <a:ext cx="3291840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SSH access permitted — outbound only</a:t>
            </a:r>
          </a:p>
        </p:txBody>
      </p:sp>
      <p:sp>
        <p:nvSpPr>
          <p:cNvPr id="35" name="Rectangle 34"/>
          <p:cNvSpPr/>
          <p:nvPr/>
        </p:nvSpPr>
        <p:spPr>
          <a:xfrm>
            <a:off x="6035040" y="4983479"/>
            <a:ext cx="2286000" cy="530352"/>
          </a:xfrm>
          <a:prstGeom prst="rect">
            <a:avLst/>
          </a:prstGeom>
          <a:solidFill>
            <a:srgbClr val="1432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6080760" y="5093207"/>
            <a:ext cx="21945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FFFFFF"/>
                </a:solidFill>
              </a:rPr>
              <a:t>Standard_Users Role</a:t>
            </a:r>
          </a:p>
        </p:txBody>
      </p:sp>
      <p:sp>
        <p:nvSpPr>
          <p:cNvPr id="37" name="Rectangle 36"/>
          <p:cNvSpPr/>
          <p:nvPr/>
        </p:nvSpPr>
        <p:spPr>
          <a:xfrm>
            <a:off x="8339327" y="4983479"/>
            <a:ext cx="3438144" cy="5303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TextBox 37"/>
          <p:cNvSpPr txBox="1"/>
          <p:nvPr/>
        </p:nvSpPr>
        <p:spPr>
          <a:xfrm>
            <a:off x="8412480" y="5111495"/>
            <a:ext cx="3291840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Web &amp; DNS only — SSH blocked</a:t>
            </a:r>
          </a:p>
        </p:txBody>
      </p:sp>
      <p:sp>
        <p:nvSpPr>
          <p:cNvPr id="39" name="Rectangle 38"/>
          <p:cNvSpPr/>
          <p:nvPr/>
        </p:nvSpPr>
        <p:spPr>
          <a:xfrm>
            <a:off x="6035040" y="5641848"/>
            <a:ext cx="2286000" cy="530352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/>
          <p:cNvSpPr txBox="1"/>
          <p:nvPr/>
        </p:nvSpPr>
        <p:spPr>
          <a:xfrm>
            <a:off x="6080760" y="5751576"/>
            <a:ext cx="21945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 i="0">
                <a:solidFill>
                  <a:srgbClr val="FFFFFF"/>
                </a:solidFill>
              </a:rPr>
              <a:t>Logs</a:t>
            </a:r>
          </a:p>
        </p:txBody>
      </p:sp>
      <p:sp>
        <p:nvSpPr>
          <p:cNvPr id="41" name="Rectangle 40"/>
          <p:cNvSpPr/>
          <p:nvPr/>
        </p:nvSpPr>
        <p:spPr>
          <a:xfrm>
            <a:off x="8339327" y="5641848"/>
            <a:ext cx="3438144" cy="530352"/>
          </a:xfrm>
          <a:prstGeom prst="rect">
            <a:avLst/>
          </a:prstGeom>
          <a:solidFill>
            <a:srgbClr val="F5F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TextBox 41"/>
          <p:cNvSpPr txBox="1"/>
          <p:nvPr/>
        </p:nvSpPr>
        <p:spPr>
          <a:xfrm>
            <a:off x="8412480" y="5769864"/>
            <a:ext cx="3291840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Identity-tagged entries in SmartConsole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C11CF3-7760-38B8-A473-E764467D4B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AF80069-76F7-0EF8-2696-6A3070BD6FAC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18844F-2D5B-8F08-AA9E-2C5203770484}"/>
              </a:ext>
            </a:extLst>
          </p:cNvPr>
          <p:cNvSpPr txBox="1"/>
          <p:nvPr/>
        </p:nvSpPr>
        <p:spPr>
          <a:xfrm>
            <a:off x="594360" y="379476"/>
            <a:ext cx="1005840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600" b="1" i="0" dirty="0">
                <a:solidFill>
                  <a:srgbClr val="101B3E"/>
                </a:solidFill>
              </a:rPr>
              <a:t>Identity Awareness (</a:t>
            </a:r>
            <a:r>
              <a:rPr lang="en-US" sz="2600" b="1" dirty="0">
                <a:solidFill>
                  <a:srgbClr val="101B3E"/>
                </a:solidFill>
              </a:rPr>
              <a:t>Identity Awareness Blade Enabled on A-GW</a:t>
            </a:r>
            <a:r>
              <a:rPr sz="2600" b="1" i="0" dirty="0">
                <a:solidFill>
                  <a:srgbClr val="101B3E"/>
                </a:solidFill>
              </a:rPr>
              <a:t>)</a:t>
            </a:r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9E52B484-3026-4F8A-18C9-A7129D3010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7879" y="1106906"/>
            <a:ext cx="9793067" cy="5334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990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4DB8AC-0CC1-0A31-42C0-CD41B9C58B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C32E845-F864-6191-524E-B25FBCEFC8A2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D5F9E2-FD26-629B-48C2-DF4A07E2730C}"/>
              </a:ext>
            </a:extLst>
          </p:cNvPr>
          <p:cNvSpPr txBox="1"/>
          <p:nvPr/>
        </p:nvSpPr>
        <p:spPr>
          <a:xfrm>
            <a:off x="594360" y="379476"/>
            <a:ext cx="1005840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600" b="1" i="0" dirty="0">
                <a:solidFill>
                  <a:srgbClr val="101B3E"/>
                </a:solidFill>
              </a:rPr>
              <a:t>Identity Awareness (</a:t>
            </a:r>
            <a:r>
              <a:rPr lang="en-US" sz="2600" b="1" dirty="0">
                <a:solidFill>
                  <a:srgbClr val="101B3E"/>
                </a:solidFill>
              </a:rPr>
              <a:t>AD Query Integrating with SWANSEA.ACCA</a:t>
            </a:r>
            <a:r>
              <a:rPr sz="2600" b="1" i="0" dirty="0">
                <a:solidFill>
                  <a:srgbClr val="101B3E"/>
                </a:solidFill>
              </a:rPr>
              <a:t>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B2A4669-6A91-1D1E-B7B9-4A33CDE020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2168" y="1187117"/>
            <a:ext cx="9764488" cy="5337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4136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3B50E0-9D48-F791-D66C-82B9106605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6C30ED2-EBC7-F4FE-A1F6-5912A45BCC5B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715FA4-D266-1994-4C70-17FF3F685FB0}"/>
              </a:ext>
            </a:extLst>
          </p:cNvPr>
          <p:cNvSpPr txBox="1"/>
          <p:nvPr/>
        </p:nvSpPr>
        <p:spPr>
          <a:xfrm>
            <a:off x="594360" y="379476"/>
            <a:ext cx="1005840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600" b="1" i="0" dirty="0">
                <a:solidFill>
                  <a:srgbClr val="101B3E"/>
                </a:solidFill>
              </a:rPr>
              <a:t>Identity Awareness (</a:t>
            </a:r>
            <a:r>
              <a:rPr lang="en-US" sz="2600" b="1" dirty="0">
                <a:solidFill>
                  <a:srgbClr val="101B3E"/>
                </a:solidFill>
              </a:rPr>
              <a:t>Access Role Object </a:t>
            </a:r>
            <a:r>
              <a:rPr lang="en-US" sz="2600" b="1" dirty="0" err="1">
                <a:solidFill>
                  <a:srgbClr val="101B3E"/>
                </a:solidFill>
              </a:rPr>
              <a:t>IT_Admins</a:t>
            </a:r>
            <a:r>
              <a:rPr lang="en-US" sz="2600" b="1" dirty="0">
                <a:solidFill>
                  <a:srgbClr val="101B3E"/>
                </a:solidFill>
              </a:rPr>
              <a:t> Security Group</a:t>
            </a:r>
            <a:r>
              <a:rPr sz="2600" b="1" i="0" dirty="0">
                <a:solidFill>
                  <a:srgbClr val="101B3E"/>
                </a:solidFill>
              </a:rPr>
              <a:t>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D38352-FF19-64C5-6A41-9309670610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2168" y="1251284"/>
            <a:ext cx="9764488" cy="5264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0752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D25470-DDEE-CBD2-5AC7-FF97A8B606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6215FBF-4227-68F2-6166-04947EB951FE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84BBBE-E1F8-0553-E2B9-6F452275FB69}"/>
              </a:ext>
            </a:extLst>
          </p:cNvPr>
          <p:cNvSpPr txBox="1"/>
          <p:nvPr/>
        </p:nvSpPr>
        <p:spPr>
          <a:xfrm>
            <a:off x="594360" y="379476"/>
            <a:ext cx="1005840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600" b="1" i="0" dirty="0">
                <a:solidFill>
                  <a:srgbClr val="101B3E"/>
                </a:solidFill>
              </a:rPr>
              <a:t>Identity Awareness (</a:t>
            </a:r>
            <a:r>
              <a:rPr lang="en-US" sz="2600" b="1" dirty="0">
                <a:solidFill>
                  <a:srgbClr val="101B3E"/>
                </a:solidFill>
              </a:rPr>
              <a:t>SSH Restricted to IT-Admins</a:t>
            </a:r>
            <a:r>
              <a:rPr sz="2600" b="1" i="0" dirty="0">
                <a:solidFill>
                  <a:srgbClr val="101B3E"/>
                </a:solidFill>
              </a:rPr>
              <a:t>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0B347C-F8D4-A588-3DC1-8C71E463FA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7405" y="1219199"/>
            <a:ext cx="9774014" cy="5272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1483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4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99529"/>
            <a:ext cx="100584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600" b="1" i="0" dirty="0">
                <a:solidFill>
                  <a:srgbClr val="101B3E"/>
                </a:solidFill>
              </a:rPr>
              <a:t>Anti-Malware &amp; Anti-Bot Protection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411480" y="1097280"/>
            <a:ext cx="5303520" cy="51663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411480" y="1097280"/>
            <a:ext cx="5303520" cy="41148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594360" y="1152144"/>
            <a:ext cx="5029200" cy="329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>
                <a:solidFill>
                  <a:srgbClr val="FFFFFF"/>
                </a:solidFill>
              </a:rPr>
              <a:t>Anti-Malware Blade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60" y="1627632"/>
            <a:ext cx="4937760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spcBef>
                <a:spcPts val="300"/>
              </a:spcBef>
              <a:buChar char="▸"/>
            </a:pPr>
            <a:r>
              <a:rPr sz="1200" b="0" dirty="0">
                <a:solidFill>
                  <a:srgbClr val="1E293B"/>
                </a:solidFill>
              </a:rPr>
              <a:t>Inspects traffic &amp; files against Check Point </a:t>
            </a:r>
            <a:r>
              <a:rPr sz="1200" b="0" dirty="0" err="1">
                <a:solidFill>
                  <a:srgbClr val="1E293B"/>
                </a:solidFill>
              </a:rPr>
              <a:t>ThreatCloud</a:t>
            </a:r>
            <a:r>
              <a:rPr sz="1200" b="0" dirty="0">
                <a:solidFill>
                  <a:srgbClr val="1E293B"/>
                </a:solidFill>
              </a:rPr>
              <a:t> database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200" b="0" dirty="0">
                <a:solidFill>
                  <a:srgbClr val="1E293B"/>
                </a:solidFill>
              </a:rPr>
              <a:t>Continuously updated signatures for known malicious content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200" b="0" dirty="0">
                <a:solidFill>
                  <a:srgbClr val="1E293B"/>
                </a:solidFill>
              </a:rPr>
              <a:t>Gateway-level malware inspection </a:t>
            </a:r>
            <a:r>
              <a:rPr lang="en-US" sz="1200" b="0" dirty="0">
                <a:solidFill>
                  <a:srgbClr val="1E293B"/>
                </a:solidFill>
              </a:rPr>
              <a:t>-</a:t>
            </a:r>
            <a:r>
              <a:rPr sz="1200" b="0" dirty="0">
                <a:solidFill>
                  <a:srgbClr val="1E293B"/>
                </a:solidFill>
              </a:rPr>
              <a:t> critical per Verizon DBIR 2023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200" b="0" dirty="0">
                <a:solidFill>
                  <a:srgbClr val="1E293B"/>
                </a:solidFill>
              </a:rPr>
              <a:t>Configured to Block and log ALL detections for incident response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200" b="0" dirty="0">
                <a:solidFill>
                  <a:srgbClr val="1E293B"/>
                </a:solidFill>
              </a:rPr>
              <a:t>Catches viruses, worms, Trojans before they reach endpoints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94360" y="3703320"/>
            <a:ext cx="49377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i="0">
                <a:solidFill>
                  <a:srgbClr val="009688"/>
                </a:solidFill>
              </a:rPr>
              <a:t>Test Evidence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94360" y="4069080"/>
            <a:ext cx="493776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1E293B"/>
                </a:solidFill>
              </a:rPr>
              <a:t>EICAR test file download attempted via browser → blocked at gateway
SmartConsole Threat Prevention Logs: malicious traffic detected &amp; blocked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035040" y="1097280"/>
            <a:ext cx="5742432" cy="51663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035040" y="1097280"/>
            <a:ext cx="5742432" cy="41148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217920" y="1152144"/>
            <a:ext cx="5394960" cy="329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>
                <a:solidFill>
                  <a:srgbClr val="FFFFFF"/>
                </a:solidFill>
              </a:rPr>
              <a:t>Anti-Bot Blade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217920" y="1627632"/>
            <a:ext cx="5394960" cy="2286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spcBef>
                <a:spcPts val="300"/>
              </a:spcBef>
              <a:buChar char="▸"/>
            </a:pPr>
            <a:r>
              <a:rPr sz="1200" b="0">
                <a:solidFill>
                  <a:srgbClr val="1E293B"/>
                </a:solidFill>
              </a:rPr>
              <a:t>Identifies outbound C2 (command &amp; control) communications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200" b="0">
                <a:solidFill>
                  <a:srgbClr val="1E293B"/>
                </a:solidFill>
              </a:rPr>
              <a:t>Detects active infections even if initial delivery was missed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200" b="0">
                <a:solidFill>
                  <a:srgbClr val="1E293B"/>
                </a:solidFill>
              </a:rPr>
              <a:t>Monitors for botnet infrastructure connections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200" b="0">
                <a:solidFill>
                  <a:srgbClr val="1E293B"/>
                </a:solidFill>
              </a:rPr>
              <a:t>Full logging in SmartConsole for rapid investigation</a:t>
            </a:r>
          </a:p>
          <a:p>
            <a:pPr marL="342900" indent="-228600">
              <a:spcBef>
                <a:spcPts val="300"/>
              </a:spcBef>
              <a:buChar char="▸"/>
            </a:pPr>
            <a:r>
              <a:rPr sz="1200" b="0">
                <a:solidFill>
                  <a:srgbClr val="1E293B"/>
                </a:solidFill>
              </a:rPr>
              <a:t>Works alongside Anti-Malware for layered protection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217920" y="3703320"/>
            <a:ext cx="53949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i="0">
                <a:solidFill>
                  <a:srgbClr val="101B3E"/>
                </a:solidFill>
              </a:rPr>
              <a:t>Policy Configuration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035040" y="4114800"/>
            <a:ext cx="1828800" cy="384048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6080760" y="4187952"/>
            <a:ext cx="173736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1" i="0">
                <a:solidFill>
                  <a:srgbClr val="FFFFFF"/>
                </a:solidFill>
              </a:rPr>
              <a:t>Active Blades</a:t>
            </a:r>
          </a:p>
        </p:txBody>
      </p:sp>
      <p:sp>
        <p:nvSpPr>
          <p:cNvPr id="19" name="Rectangle 18"/>
          <p:cNvSpPr/>
          <p:nvPr/>
        </p:nvSpPr>
        <p:spPr>
          <a:xfrm>
            <a:off x="7882127" y="4114800"/>
            <a:ext cx="3895344" cy="384048"/>
          </a:xfrm>
          <a:prstGeom prst="rect">
            <a:avLst/>
          </a:prstGeom>
          <a:solidFill>
            <a:srgbClr val="F5F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7955279" y="4197096"/>
            <a:ext cx="3749039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IPS, Anti-Bot, Anti-Virus, Threat Emulation</a:t>
            </a:r>
          </a:p>
        </p:txBody>
      </p:sp>
      <p:sp>
        <p:nvSpPr>
          <p:cNvPr id="21" name="Rectangle 20"/>
          <p:cNvSpPr/>
          <p:nvPr/>
        </p:nvSpPr>
        <p:spPr>
          <a:xfrm>
            <a:off x="6035040" y="4535424"/>
            <a:ext cx="1828800" cy="384048"/>
          </a:xfrm>
          <a:prstGeom prst="rect">
            <a:avLst/>
          </a:prstGeom>
          <a:solidFill>
            <a:srgbClr val="1432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080760" y="4608576"/>
            <a:ext cx="173736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1" i="0">
                <a:solidFill>
                  <a:srgbClr val="FFFFFF"/>
                </a:solidFill>
              </a:rPr>
              <a:t>Performance</a:t>
            </a:r>
          </a:p>
        </p:txBody>
      </p:sp>
      <p:sp>
        <p:nvSpPr>
          <p:cNvPr id="23" name="Rectangle 22"/>
          <p:cNvSpPr/>
          <p:nvPr/>
        </p:nvSpPr>
        <p:spPr>
          <a:xfrm>
            <a:off x="7882127" y="4535424"/>
            <a:ext cx="3895344" cy="38404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7955279" y="4617720"/>
            <a:ext cx="3749039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Medium or lower impact</a:t>
            </a:r>
          </a:p>
        </p:txBody>
      </p:sp>
      <p:sp>
        <p:nvSpPr>
          <p:cNvPr id="25" name="Rectangle 24"/>
          <p:cNvSpPr/>
          <p:nvPr/>
        </p:nvSpPr>
        <p:spPr>
          <a:xfrm>
            <a:off x="6035040" y="4956048"/>
            <a:ext cx="1828800" cy="384048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6080760" y="5029200"/>
            <a:ext cx="173736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1" i="0">
                <a:solidFill>
                  <a:srgbClr val="FFFFFF"/>
                </a:solidFill>
              </a:rPr>
              <a:t>Severity</a:t>
            </a:r>
          </a:p>
        </p:txBody>
      </p:sp>
      <p:sp>
        <p:nvSpPr>
          <p:cNvPr id="27" name="Rectangle 26"/>
          <p:cNvSpPr/>
          <p:nvPr/>
        </p:nvSpPr>
        <p:spPr>
          <a:xfrm>
            <a:off x="7882127" y="4956048"/>
            <a:ext cx="3895344" cy="384048"/>
          </a:xfrm>
          <a:prstGeom prst="rect">
            <a:avLst/>
          </a:prstGeom>
          <a:solidFill>
            <a:srgbClr val="F5F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7955279" y="5038344"/>
            <a:ext cx="3749039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Medium or above</a:t>
            </a:r>
          </a:p>
        </p:txBody>
      </p:sp>
      <p:sp>
        <p:nvSpPr>
          <p:cNvPr id="29" name="Rectangle 28"/>
          <p:cNvSpPr/>
          <p:nvPr/>
        </p:nvSpPr>
        <p:spPr>
          <a:xfrm>
            <a:off x="6035040" y="5376672"/>
            <a:ext cx="1828800" cy="384048"/>
          </a:xfrm>
          <a:prstGeom prst="rect">
            <a:avLst/>
          </a:prstGeom>
          <a:solidFill>
            <a:srgbClr val="1432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6080760" y="5449824"/>
            <a:ext cx="173736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1" i="0">
                <a:solidFill>
                  <a:srgbClr val="FFFFFF"/>
                </a:solidFill>
              </a:rPr>
              <a:t>Action</a:t>
            </a:r>
          </a:p>
        </p:txBody>
      </p:sp>
      <p:sp>
        <p:nvSpPr>
          <p:cNvPr id="31" name="Rectangle 30"/>
          <p:cNvSpPr/>
          <p:nvPr/>
        </p:nvSpPr>
        <p:spPr>
          <a:xfrm>
            <a:off x="7882127" y="5376672"/>
            <a:ext cx="3895344" cy="38404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7955279" y="5458968"/>
            <a:ext cx="3749039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Detect + Prevent + Prevent</a:t>
            </a:r>
          </a:p>
        </p:txBody>
      </p:sp>
      <p:sp>
        <p:nvSpPr>
          <p:cNvPr id="33" name="Rectangle 32"/>
          <p:cNvSpPr/>
          <p:nvPr/>
        </p:nvSpPr>
        <p:spPr>
          <a:xfrm>
            <a:off x="6035040" y="5797296"/>
            <a:ext cx="1828800" cy="384048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6080760" y="5870448"/>
            <a:ext cx="173736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1" i="0">
                <a:solidFill>
                  <a:srgbClr val="FFFFFF"/>
                </a:solidFill>
              </a:rPr>
              <a:t>Track</a:t>
            </a:r>
          </a:p>
        </p:txBody>
      </p:sp>
      <p:sp>
        <p:nvSpPr>
          <p:cNvPr id="35" name="Rectangle 34"/>
          <p:cNvSpPr/>
          <p:nvPr/>
        </p:nvSpPr>
        <p:spPr>
          <a:xfrm>
            <a:off x="7882127" y="5797296"/>
            <a:ext cx="3895344" cy="384048"/>
          </a:xfrm>
          <a:prstGeom prst="rect">
            <a:avLst/>
          </a:prstGeom>
          <a:solidFill>
            <a:srgbClr val="F5F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7955279" y="5879592"/>
            <a:ext cx="3749039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 i="0">
                <a:solidFill>
                  <a:srgbClr val="1E293B"/>
                </a:solidFill>
              </a:rPr>
              <a:t>Log + Packet Capture + Forensics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EEB9FA-9DC9-C6E2-076E-B9D4148FE0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C4481C3-1143-9FD1-C3EF-9C3B7A7FBD80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36FF4E-AE5F-02CD-DE8D-DB36394EEA49}"/>
              </a:ext>
            </a:extLst>
          </p:cNvPr>
          <p:cNvSpPr txBox="1"/>
          <p:nvPr/>
        </p:nvSpPr>
        <p:spPr>
          <a:xfrm>
            <a:off x="594360" y="170944"/>
            <a:ext cx="10058400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600" b="1" dirty="0">
                <a:solidFill>
                  <a:srgbClr val="101B3E"/>
                </a:solidFill>
              </a:rPr>
              <a:t>Anti-Malware &amp; Anti-Bot Protection(Anti-Malware &amp; Anti-Bot Blades Enabled on A-GW)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0BDF8A-CE95-C44F-83A1-01FE163D55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7405" y="1063495"/>
            <a:ext cx="9774014" cy="5428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6506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8149B1-ED19-4BE3-023B-3E92617772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4B61D1A-5B58-FDF8-AC6D-635CD8230204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8ED099-7511-3186-BB46-2D43BA6C0058}"/>
              </a:ext>
            </a:extLst>
          </p:cNvPr>
          <p:cNvSpPr txBox="1"/>
          <p:nvPr/>
        </p:nvSpPr>
        <p:spPr>
          <a:xfrm>
            <a:off x="594360" y="170944"/>
            <a:ext cx="10058400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600" b="1" dirty="0">
                <a:solidFill>
                  <a:srgbClr val="101B3E"/>
                </a:solidFill>
              </a:rPr>
              <a:t>Anti-Malware &amp; Anti-Bot Protection(Threat Prevention Logs  Malicious Traffic Detected &amp; Blocked)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3F0D1DA-4658-F9A4-4E95-007ECF3BCE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7878" y="1299410"/>
            <a:ext cx="9793067" cy="5187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79832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CDE987-49B3-C24B-6121-4852EB2BF5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45BD67D-F235-3E86-7C5C-DCC2F53582AF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8273B0-E0E1-C599-4BB7-55D6F9FA1DD7}"/>
              </a:ext>
            </a:extLst>
          </p:cNvPr>
          <p:cNvSpPr txBox="1"/>
          <p:nvPr/>
        </p:nvSpPr>
        <p:spPr>
          <a:xfrm>
            <a:off x="594360" y="170944"/>
            <a:ext cx="10058400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600" b="1" dirty="0">
                <a:solidFill>
                  <a:srgbClr val="101B3E"/>
                </a:solidFill>
              </a:rPr>
              <a:t>Anti-Malware &amp; Anti-Bot Protection(Anti-Malware &amp; Anti-Bot Policy Configuration)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5478D37-15C7-67A2-04B5-BBBB8A112E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2642" y="1491916"/>
            <a:ext cx="9783540" cy="5052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29396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8F95C8-EFDA-43BC-EDA6-8AE4560E4A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44CB072-658A-6E47-D839-10A140872BEC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2D8925-E267-3997-A9AF-82D5A230EEC8}"/>
              </a:ext>
            </a:extLst>
          </p:cNvPr>
          <p:cNvSpPr txBox="1"/>
          <p:nvPr/>
        </p:nvSpPr>
        <p:spPr>
          <a:xfrm>
            <a:off x="594360" y="370998"/>
            <a:ext cx="1005840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600" b="1" dirty="0">
                <a:solidFill>
                  <a:srgbClr val="101B3E"/>
                </a:solidFill>
              </a:rPr>
              <a:t>Security Logs &amp; Monitoring Evidence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BA6770-D276-047C-2D1C-D85170ADCC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6932" y="1042737"/>
            <a:ext cx="9754961" cy="5307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7911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89A7BC-B56E-8F01-D2A2-E5F07D4D6E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6F9342F-89FE-BDB0-1187-151A6740E14F}"/>
              </a:ext>
            </a:extLst>
          </p:cNvPr>
          <p:cNvSpPr/>
          <p:nvPr/>
        </p:nvSpPr>
        <p:spPr>
          <a:xfrm>
            <a:off x="411480" y="320040"/>
            <a:ext cx="73152" cy="59436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9EA0D2-4A47-ED8E-5E88-EABBD770582E}"/>
              </a:ext>
            </a:extLst>
          </p:cNvPr>
          <p:cNvSpPr txBox="1"/>
          <p:nvPr/>
        </p:nvSpPr>
        <p:spPr>
          <a:xfrm>
            <a:off x="594360" y="370998"/>
            <a:ext cx="1005840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600" b="1" dirty="0">
                <a:solidFill>
                  <a:srgbClr val="101B3E"/>
                </a:solidFill>
              </a:rPr>
              <a:t>Security Logs &amp; Monitoring Evidence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6B7F0A-1D22-C968-0B26-95EC72646F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2168" y="1012371"/>
            <a:ext cx="9764488" cy="5512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8346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101B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20040"/>
            <a:ext cx="1097280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000" b="1" i="0" dirty="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548640" y="914400"/>
            <a:ext cx="3200400" cy="36576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411480" y="1143000"/>
            <a:ext cx="3703320" cy="4937760"/>
          </a:xfrm>
          <a:prstGeom prst="rect">
            <a:avLst/>
          </a:prstGeom>
          <a:solidFill>
            <a:srgbClr val="0F1E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411480" y="1143000"/>
            <a:ext cx="3703320" cy="457200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521208" y="1188720"/>
            <a:ext cx="109728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 i="0">
                <a:solidFill>
                  <a:srgbClr val="FFFFFF"/>
                </a:solidFill>
              </a:rPr>
              <a:t>Task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21208" y="1737360"/>
            <a:ext cx="35204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>
                <a:solidFill>
                  <a:srgbClr val="009688"/>
                </a:solidFill>
              </a:rPr>
              <a:t>Check Point Deployment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21208" y="2148840"/>
            <a:ext cx="352044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C8DCF0"/>
                </a:solidFill>
              </a:rPr>
              <a:t>A-SMS, A-GW, SmartConsole fully installed &amp; configured.
SIC verified. Both appliances licensed via SmartUpdate with Service Contracts.</a:t>
            </a:r>
          </a:p>
        </p:txBody>
      </p:sp>
      <p:sp>
        <p:nvSpPr>
          <p:cNvPr id="10" name="Rectangle 9"/>
          <p:cNvSpPr/>
          <p:nvPr/>
        </p:nvSpPr>
        <p:spPr>
          <a:xfrm>
            <a:off x="4343400" y="1143000"/>
            <a:ext cx="3703320" cy="4937760"/>
          </a:xfrm>
          <a:prstGeom prst="rect">
            <a:avLst/>
          </a:prstGeom>
          <a:solidFill>
            <a:srgbClr val="0F1E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43400" y="1143000"/>
            <a:ext cx="3703320" cy="457200"/>
          </a:xfrm>
          <a:prstGeom prst="rect">
            <a:avLst/>
          </a:prstGeom>
          <a:solidFill>
            <a:srgbClr val="0E749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453128" y="1188720"/>
            <a:ext cx="109728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 i="0">
                <a:solidFill>
                  <a:srgbClr val="FFFFFF"/>
                </a:solidFill>
              </a:rPr>
              <a:t>Task 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453128" y="1737360"/>
            <a:ext cx="35204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 dirty="0">
                <a:solidFill>
                  <a:srgbClr val="0E7490"/>
                </a:solidFill>
              </a:rPr>
              <a:t>Firewall Policy &amp; Testing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453128" y="2148840"/>
            <a:ext cx="352044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C8DCF0"/>
                </a:solidFill>
              </a:rPr>
              <a:t>10-rule policy based on least privilege (NIST SP 800-41).
Telnet &amp; FTP blocked; SSH &amp; ICMP asymmetrically managed.
All 7 tests PASSED — verified with live SmartConsole traffic logs.</a:t>
            </a:r>
          </a:p>
        </p:txBody>
      </p:sp>
      <p:sp>
        <p:nvSpPr>
          <p:cNvPr id="15" name="Rectangle 14"/>
          <p:cNvSpPr/>
          <p:nvPr/>
        </p:nvSpPr>
        <p:spPr>
          <a:xfrm>
            <a:off x="8275319" y="1143000"/>
            <a:ext cx="3703320" cy="4937760"/>
          </a:xfrm>
          <a:prstGeom prst="rect">
            <a:avLst/>
          </a:prstGeom>
          <a:solidFill>
            <a:srgbClr val="0F1E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8275319" y="1143000"/>
            <a:ext cx="3703320" cy="457200"/>
          </a:xfrm>
          <a:prstGeom prst="rect">
            <a:avLst/>
          </a:prstGeom>
          <a:solidFill>
            <a:srgbClr val="0094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385047" y="1188720"/>
            <a:ext cx="109728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 i="0">
                <a:solidFill>
                  <a:srgbClr val="FFFFFF"/>
                </a:solidFill>
              </a:rPr>
              <a:t>Task 3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385047" y="1737360"/>
            <a:ext cx="35204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>
                <a:solidFill>
                  <a:srgbClr val="009485"/>
                </a:solidFill>
              </a:rPr>
              <a:t>Advanced Threat Prevention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385047" y="2148840"/>
            <a:ext cx="352044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i="0">
                <a:solidFill>
                  <a:srgbClr val="C8DCF0"/>
                </a:solidFill>
              </a:rPr>
              <a:t>IPS (Optimised Protection Profile) — inline blocking active.
Identity Awareness — AD-integrated RBAC (Zero Trust, NIST SP 800-207).
Anti-Malware &amp; Anti-Bot — ThreatCloud blocking malware &amp; C2 traffic.</a:t>
            </a:r>
          </a:p>
        </p:txBody>
      </p:sp>
      <p:sp>
        <p:nvSpPr>
          <p:cNvPr id="20" name="Rectangle 19"/>
          <p:cNvSpPr/>
          <p:nvPr/>
        </p:nvSpPr>
        <p:spPr>
          <a:xfrm>
            <a:off x="411480" y="6263640"/>
            <a:ext cx="11430000" cy="36576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0F2AB5-4138-BCF5-94B4-ECB9CF9F6A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72420877-8EDA-9EA8-E225-372E37291968}"/>
              </a:ext>
            </a:extLst>
          </p:cNvPr>
          <p:cNvSpPr/>
          <p:nvPr/>
        </p:nvSpPr>
        <p:spPr>
          <a:xfrm>
            <a:off x="411480" y="6263640"/>
            <a:ext cx="11430000" cy="36576"/>
          </a:xfrm>
          <a:prstGeom prst="rect">
            <a:avLst/>
          </a:prstGeom>
          <a:solidFill>
            <a:srgbClr val="0096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8939677-ABA0-C635-9128-6E64DCE74CAE}"/>
              </a:ext>
            </a:extLst>
          </p:cNvPr>
          <p:cNvSpPr txBox="1"/>
          <p:nvPr/>
        </p:nvSpPr>
        <p:spPr>
          <a:xfrm>
            <a:off x="256674" y="1395663"/>
            <a:ext cx="8887326" cy="1862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1500" b="1" i="0" dirty="0">
                <a:solidFill>
                  <a:srgbClr val="0E7490"/>
                </a:solidFill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3376482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1502</Words>
  <Application>Microsoft Office PowerPoint</Application>
  <PresentationFormat>Custom</PresentationFormat>
  <Paragraphs>297</Paragraphs>
  <Slides>31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Muhammad Waleed (2430361)</cp:lastModifiedBy>
  <cp:revision>7</cp:revision>
  <dcterms:created xsi:type="dcterms:W3CDTF">2013-01-27T09:14:16Z</dcterms:created>
  <dcterms:modified xsi:type="dcterms:W3CDTF">2026-04-29T12:42:27Z</dcterms:modified>
  <cp:category/>
</cp:coreProperties>
</file>