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6" r:id="rId1"/>
  </p:sldMasterIdLst>
  <p:notesMasterIdLst>
    <p:notesMasterId r:id="rId13"/>
  </p:notesMasterIdLst>
  <p:sldIdLst>
    <p:sldId id="256" r:id="rId2"/>
    <p:sldId id="257" r:id="rId3"/>
    <p:sldId id="261" r:id="rId4"/>
    <p:sldId id="263" r:id="rId5"/>
    <p:sldId id="268" r:id="rId6"/>
    <p:sldId id="258" r:id="rId7"/>
    <p:sldId id="269" r:id="rId8"/>
    <p:sldId id="270" r:id="rId9"/>
    <p:sldId id="275" r:id="rId10"/>
    <p:sldId id="273" r:id="rId11"/>
    <p:sldId id="259"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0CAAD5-C5FB-4B4A-8EE0-6B572DF7FE66}" v="98" dt="2025-11-03T07:12:09.8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ndsay Dyble (2405244)" userId="de2c50fa-9fd2-47d2-b818-83068196086d" providerId="ADAL" clId="{540CAAD5-C5FB-4B4A-8EE0-6B572DF7FE66}"/>
    <pc:docChg chg="undo custSel addSld delSld modSld sldOrd">
      <pc:chgData name="Lindsay Dyble (2405244)" userId="de2c50fa-9fd2-47d2-b818-83068196086d" providerId="ADAL" clId="{540CAAD5-C5FB-4B4A-8EE0-6B572DF7FE66}" dt="2025-11-03T07:12:15.483" v="6260" actId="1076"/>
      <pc:docMkLst>
        <pc:docMk/>
      </pc:docMkLst>
      <pc:sldChg chg="modSp mod">
        <pc:chgData name="Lindsay Dyble (2405244)" userId="de2c50fa-9fd2-47d2-b818-83068196086d" providerId="ADAL" clId="{540CAAD5-C5FB-4B4A-8EE0-6B572DF7FE66}" dt="2025-11-01T14:22:39.093" v="6157" actId="1076"/>
        <pc:sldMkLst>
          <pc:docMk/>
          <pc:sldMk cId="1014074333" sldId="256"/>
        </pc:sldMkLst>
        <pc:spChg chg="mod">
          <ac:chgData name="Lindsay Dyble (2405244)" userId="de2c50fa-9fd2-47d2-b818-83068196086d" providerId="ADAL" clId="{540CAAD5-C5FB-4B4A-8EE0-6B572DF7FE66}" dt="2025-11-01T14:22:39.093" v="6157" actId="1076"/>
          <ac:spMkLst>
            <pc:docMk/>
            <pc:sldMk cId="1014074333" sldId="256"/>
            <ac:spMk id="2" creationId="{E642DC15-B37D-68F7-65F4-52E1AA9A083E}"/>
          </ac:spMkLst>
        </pc:spChg>
      </pc:sldChg>
      <pc:sldChg chg="delSp modSp mod delAnim">
        <pc:chgData name="Lindsay Dyble (2405244)" userId="de2c50fa-9fd2-47d2-b818-83068196086d" providerId="ADAL" clId="{540CAAD5-C5FB-4B4A-8EE0-6B572DF7FE66}" dt="2025-11-03T06:56:21.511" v="6245" actId="1076"/>
        <pc:sldMkLst>
          <pc:docMk/>
          <pc:sldMk cId="1066342751" sldId="257"/>
        </pc:sldMkLst>
        <pc:spChg chg="mod">
          <ac:chgData name="Lindsay Dyble (2405244)" userId="de2c50fa-9fd2-47d2-b818-83068196086d" providerId="ADAL" clId="{540CAAD5-C5FB-4B4A-8EE0-6B572DF7FE66}" dt="2025-11-01T14:30:49.753" v="6193"/>
          <ac:spMkLst>
            <pc:docMk/>
            <pc:sldMk cId="1066342751" sldId="257"/>
            <ac:spMk id="2" creationId="{AB5EDBE7-E6E9-4E89-869F-EE4D9D0A281B}"/>
          </ac:spMkLst>
        </pc:spChg>
        <pc:spChg chg="mod">
          <ac:chgData name="Lindsay Dyble (2405244)" userId="de2c50fa-9fd2-47d2-b818-83068196086d" providerId="ADAL" clId="{540CAAD5-C5FB-4B4A-8EE0-6B572DF7FE66}" dt="2025-11-01T14:29:52.443" v="6169" actId="27636"/>
          <ac:spMkLst>
            <pc:docMk/>
            <pc:sldMk cId="1066342751" sldId="257"/>
            <ac:spMk id="3" creationId="{1E528F97-F429-1980-6624-09999B35CC4C}"/>
          </ac:spMkLst>
        </pc:spChg>
        <pc:picChg chg="del">
          <ac:chgData name="Lindsay Dyble (2405244)" userId="de2c50fa-9fd2-47d2-b818-83068196086d" providerId="ADAL" clId="{540CAAD5-C5FB-4B4A-8EE0-6B572DF7FE66}" dt="2025-11-03T06:55:11.684" v="6244" actId="478"/>
          <ac:picMkLst>
            <pc:docMk/>
            <pc:sldMk cId="1066342751" sldId="257"/>
            <ac:picMk id="4" creationId="{10A68B47-6A06-CD42-C80C-681A4084470E}"/>
          </ac:picMkLst>
        </pc:picChg>
        <pc:picChg chg="mod">
          <ac:chgData name="Lindsay Dyble (2405244)" userId="de2c50fa-9fd2-47d2-b818-83068196086d" providerId="ADAL" clId="{540CAAD5-C5FB-4B4A-8EE0-6B572DF7FE66}" dt="2025-11-03T06:56:21.511" v="6245" actId="1076"/>
          <ac:picMkLst>
            <pc:docMk/>
            <pc:sldMk cId="1066342751" sldId="257"/>
            <ac:picMk id="5" creationId="{5698269C-70FE-AFB5-DFE1-D73F71CEB80A}"/>
          </ac:picMkLst>
        </pc:picChg>
      </pc:sldChg>
      <pc:sldChg chg="addSp modSp mod">
        <pc:chgData name="Lindsay Dyble (2405244)" userId="de2c50fa-9fd2-47d2-b818-83068196086d" providerId="ADAL" clId="{540CAAD5-C5FB-4B4A-8EE0-6B572DF7FE66}" dt="2025-11-01T14:30:49.753" v="6193"/>
        <pc:sldMkLst>
          <pc:docMk/>
          <pc:sldMk cId="1696152878" sldId="258"/>
        </pc:sldMkLst>
        <pc:spChg chg="mod">
          <ac:chgData name="Lindsay Dyble (2405244)" userId="de2c50fa-9fd2-47d2-b818-83068196086d" providerId="ADAL" clId="{540CAAD5-C5FB-4B4A-8EE0-6B572DF7FE66}" dt="2025-11-01T14:30:49.753" v="6193"/>
          <ac:spMkLst>
            <pc:docMk/>
            <pc:sldMk cId="1696152878" sldId="258"/>
            <ac:spMk id="2" creationId="{36B4C6EC-13D6-0854-B74D-C2850EECBC7F}"/>
          </ac:spMkLst>
        </pc:spChg>
        <pc:spChg chg="mod">
          <ac:chgData name="Lindsay Dyble (2405244)" userId="de2c50fa-9fd2-47d2-b818-83068196086d" providerId="ADAL" clId="{540CAAD5-C5FB-4B4A-8EE0-6B572DF7FE66}" dt="2025-11-01T14:29:52.694" v="6175" actId="27636"/>
          <ac:spMkLst>
            <pc:docMk/>
            <pc:sldMk cId="1696152878" sldId="258"/>
            <ac:spMk id="3" creationId="{47EE3A32-5CAA-45E7-1ADD-4605C2E30763}"/>
          </ac:spMkLst>
        </pc:spChg>
        <pc:picChg chg="add mod modCrop">
          <ac:chgData name="Lindsay Dyble (2405244)" userId="de2c50fa-9fd2-47d2-b818-83068196086d" providerId="ADAL" clId="{540CAAD5-C5FB-4B4A-8EE0-6B572DF7FE66}" dt="2025-11-01T14:05:37.804" v="6016" actId="1076"/>
          <ac:picMkLst>
            <pc:docMk/>
            <pc:sldMk cId="1696152878" sldId="258"/>
            <ac:picMk id="6" creationId="{69AFAA1B-BD5B-4FE3-7A2F-25ACDDB241FA}"/>
          </ac:picMkLst>
        </pc:picChg>
      </pc:sldChg>
      <pc:sldChg chg="modSp mod">
        <pc:chgData name="Lindsay Dyble (2405244)" userId="de2c50fa-9fd2-47d2-b818-83068196086d" providerId="ADAL" clId="{540CAAD5-C5FB-4B4A-8EE0-6B572DF7FE66}" dt="2025-11-01T14:31:51.784" v="6207" actId="14100"/>
        <pc:sldMkLst>
          <pc:docMk/>
          <pc:sldMk cId="1908423007" sldId="259"/>
        </pc:sldMkLst>
        <pc:spChg chg="mod">
          <ac:chgData name="Lindsay Dyble (2405244)" userId="de2c50fa-9fd2-47d2-b818-83068196086d" providerId="ADAL" clId="{540CAAD5-C5FB-4B4A-8EE0-6B572DF7FE66}" dt="2025-11-01T14:12:48.455" v="6155" actId="1076"/>
          <ac:spMkLst>
            <pc:docMk/>
            <pc:sldMk cId="1908423007" sldId="259"/>
            <ac:spMk id="2" creationId="{3121E145-4CBB-FA88-1570-8A714D28763F}"/>
          </ac:spMkLst>
        </pc:spChg>
        <pc:spChg chg="mod">
          <ac:chgData name="Lindsay Dyble (2405244)" userId="de2c50fa-9fd2-47d2-b818-83068196086d" providerId="ADAL" clId="{540CAAD5-C5FB-4B4A-8EE0-6B572DF7FE66}" dt="2025-11-01T14:31:51.784" v="6207" actId="14100"/>
          <ac:spMkLst>
            <pc:docMk/>
            <pc:sldMk cId="1908423007" sldId="259"/>
            <ac:spMk id="3" creationId="{5603FCCE-B601-49F2-F884-60703B008E1B}"/>
          </ac:spMkLst>
        </pc:spChg>
      </pc:sldChg>
      <pc:sldChg chg="modSp mod">
        <pc:chgData name="Lindsay Dyble (2405244)" userId="de2c50fa-9fd2-47d2-b818-83068196086d" providerId="ADAL" clId="{540CAAD5-C5FB-4B4A-8EE0-6B572DF7FE66}" dt="2025-11-01T14:30:49.753" v="6193"/>
        <pc:sldMkLst>
          <pc:docMk/>
          <pc:sldMk cId="444383568" sldId="261"/>
        </pc:sldMkLst>
        <pc:spChg chg="mod">
          <ac:chgData name="Lindsay Dyble (2405244)" userId="de2c50fa-9fd2-47d2-b818-83068196086d" providerId="ADAL" clId="{540CAAD5-C5FB-4B4A-8EE0-6B572DF7FE66}" dt="2025-11-01T14:30:49.753" v="6193"/>
          <ac:spMkLst>
            <pc:docMk/>
            <pc:sldMk cId="444383568" sldId="261"/>
            <ac:spMk id="2" creationId="{6E692AF0-6DDC-A975-F588-9A4A3579BC33}"/>
          </ac:spMkLst>
        </pc:spChg>
        <pc:spChg chg="mod">
          <ac:chgData name="Lindsay Dyble (2405244)" userId="de2c50fa-9fd2-47d2-b818-83068196086d" providerId="ADAL" clId="{540CAAD5-C5FB-4B4A-8EE0-6B572DF7FE66}" dt="2025-11-01T14:29:52.518" v="6170" actId="27636"/>
          <ac:spMkLst>
            <pc:docMk/>
            <pc:sldMk cId="444383568" sldId="261"/>
            <ac:spMk id="3" creationId="{E8A9C42B-B022-DC8E-21F8-83864A48D0B9}"/>
          </ac:spMkLst>
        </pc:spChg>
        <pc:spChg chg="mod">
          <ac:chgData name="Lindsay Dyble (2405244)" userId="de2c50fa-9fd2-47d2-b818-83068196086d" providerId="ADAL" clId="{540CAAD5-C5FB-4B4A-8EE0-6B572DF7FE66}" dt="2025-11-01T14:29:52.525" v="6171" actId="27636"/>
          <ac:spMkLst>
            <pc:docMk/>
            <pc:sldMk cId="444383568" sldId="261"/>
            <ac:spMk id="4" creationId="{1C5E88C9-1206-F5E1-5D39-B495B3E07BB4}"/>
          </ac:spMkLst>
        </pc:spChg>
      </pc:sldChg>
      <pc:sldChg chg="modSp mod ord">
        <pc:chgData name="Lindsay Dyble (2405244)" userId="de2c50fa-9fd2-47d2-b818-83068196086d" providerId="ADAL" clId="{540CAAD5-C5FB-4B4A-8EE0-6B572DF7FE66}" dt="2025-11-01T14:30:49.753" v="6193"/>
        <pc:sldMkLst>
          <pc:docMk/>
          <pc:sldMk cId="2208213225" sldId="263"/>
        </pc:sldMkLst>
        <pc:spChg chg="mod">
          <ac:chgData name="Lindsay Dyble (2405244)" userId="de2c50fa-9fd2-47d2-b818-83068196086d" providerId="ADAL" clId="{540CAAD5-C5FB-4B4A-8EE0-6B572DF7FE66}" dt="2025-11-01T14:30:49.753" v="6193"/>
          <ac:spMkLst>
            <pc:docMk/>
            <pc:sldMk cId="2208213225" sldId="263"/>
            <ac:spMk id="2" creationId="{91082E48-4A1E-D0A3-EAC4-53A118A4FB57}"/>
          </ac:spMkLst>
        </pc:spChg>
        <pc:spChg chg="mod">
          <ac:chgData name="Lindsay Dyble (2405244)" userId="de2c50fa-9fd2-47d2-b818-83068196086d" providerId="ADAL" clId="{540CAAD5-C5FB-4B4A-8EE0-6B572DF7FE66}" dt="2025-11-01T14:29:52.614" v="6173" actId="27636"/>
          <ac:spMkLst>
            <pc:docMk/>
            <pc:sldMk cId="2208213225" sldId="263"/>
            <ac:spMk id="3" creationId="{D89DC202-C00E-F549-0677-C94A76CE8F24}"/>
          </ac:spMkLst>
        </pc:spChg>
        <pc:spChg chg="mod">
          <ac:chgData name="Lindsay Dyble (2405244)" userId="de2c50fa-9fd2-47d2-b818-83068196086d" providerId="ADAL" clId="{540CAAD5-C5FB-4B4A-8EE0-6B572DF7FE66}" dt="2025-11-01T14:30:49.753" v="6193"/>
          <ac:spMkLst>
            <pc:docMk/>
            <pc:sldMk cId="2208213225" sldId="263"/>
            <ac:spMk id="4" creationId="{52A785EA-5040-345B-19FE-C77C0C496BE6}"/>
          </ac:spMkLst>
        </pc:spChg>
      </pc:sldChg>
      <pc:sldChg chg="addSp delSp modSp mod">
        <pc:chgData name="Lindsay Dyble (2405244)" userId="de2c50fa-9fd2-47d2-b818-83068196086d" providerId="ADAL" clId="{540CAAD5-C5FB-4B4A-8EE0-6B572DF7FE66}" dt="2025-11-02T13:12:42.513" v="6243" actId="27636"/>
        <pc:sldMkLst>
          <pc:docMk/>
          <pc:sldMk cId="531651759" sldId="268"/>
        </pc:sldMkLst>
        <pc:spChg chg="mod">
          <ac:chgData name="Lindsay Dyble (2405244)" userId="de2c50fa-9fd2-47d2-b818-83068196086d" providerId="ADAL" clId="{540CAAD5-C5FB-4B4A-8EE0-6B572DF7FE66}" dt="2025-11-02T13:12:42.513" v="6243" actId="27636"/>
          <ac:spMkLst>
            <pc:docMk/>
            <pc:sldMk cId="531651759" sldId="268"/>
            <ac:spMk id="2" creationId="{5E824F4D-911B-9696-9C0A-C0545B0E35D8}"/>
          </ac:spMkLst>
        </pc:spChg>
        <pc:spChg chg="mod">
          <ac:chgData name="Lindsay Dyble (2405244)" userId="de2c50fa-9fd2-47d2-b818-83068196086d" providerId="ADAL" clId="{540CAAD5-C5FB-4B4A-8EE0-6B572DF7FE66}" dt="2025-11-02T13:12:27.403" v="6240" actId="20577"/>
          <ac:spMkLst>
            <pc:docMk/>
            <pc:sldMk cId="531651759" sldId="268"/>
            <ac:spMk id="4" creationId="{D7A32539-041E-08C5-33D0-478F09DFB8DC}"/>
          </ac:spMkLst>
        </pc:spChg>
        <pc:spChg chg="add del">
          <ac:chgData name="Lindsay Dyble (2405244)" userId="de2c50fa-9fd2-47d2-b818-83068196086d" providerId="ADAL" clId="{540CAAD5-C5FB-4B4A-8EE0-6B572DF7FE66}" dt="2025-11-02T13:07:47.321" v="6212" actId="22"/>
          <ac:spMkLst>
            <pc:docMk/>
            <pc:sldMk cId="531651759" sldId="268"/>
            <ac:spMk id="6" creationId="{93B31B64-D6C8-74CE-FCCB-752D1193202A}"/>
          </ac:spMkLst>
        </pc:spChg>
        <pc:spChg chg="add del mod">
          <ac:chgData name="Lindsay Dyble (2405244)" userId="de2c50fa-9fd2-47d2-b818-83068196086d" providerId="ADAL" clId="{540CAAD5-C5FB-4B4A-8EE0-6B572DF7FE66}" dt="2025-11-02T13:09:51.177" v="6214" actId="931"/>
          <ac:spMkLst>
            <pc:docMk/>
            <pc:sldMk cId="531651759" sldId="268"/>
            <ac:spMk id="7" creationId="{EA34DC82-1D18-516F-60F9-278C0B572A13}"/>
          </ac:spMkLst>
        </pc:spChg>
        <pc:spChg chg="add del mod">
          <ac:chgData name="Lindsay Dyble (2405244)" userId="de2c50fa-9fd2-47d2-b818-83068196086d" providerId="ADAL" clId="{540CAAD5-C5FB-4B4A-8EE0-6B572DF7FE66}" dt="2025-11-02T13:10:55.724" v="6224" actId="931"/>
          <ac:spMkLst>
            <pc:docMk/>
            <pc:sldMk cId="531651759" sldId="268"/>
            <ac:spMk id="11" creationId="{9FBACABB-6DDB-7276-32D3-82D6EDC81EB0}"/>
          </ac:spMkLst>
        </pc:spChg>
        <pc:spChg chg="add del mod">
          <ac:chgData name="Lindsay Dyble (2405244)" userId="de2c50fa-9fd2-47d2-b818-83068196086d" providerId="ADAL" clId="{540CAAD5-C5FB-4B4A-8EE0-6B572DF7FE66}" dt="2025-11-02T13:11:52.495" v="6234" actId="931"/>
          <ac:spMkLst>
            <pc:docMk/>
            <pc:sldMk cId="531651759" sldId="268"/>
            <ac:spMk id="15" creationId="{24A3487A-148E-2109-3F26-9D3C54321243}"/>
          </ac:spMkLst>
        </pc:spChg>
        <pc:picChg chg="mod">
          <ac:chgData name="Lindsay Dyble (2405244)" userId="de2c50fa-9fd2-47d2-b818-83068196086d" providerId="ADAL" clId="{540CAAD5-C5FB-4B4A-8EE0-6B572DF7FE66}" dt="2025-11-02T13:12:33.130" v="6241" actId="1076"/>
          <ac:picMkLst>
            <pc:docMk/>
            <pc:sldMk cId="531651759" sldId="268"/>
            <ac:picMk id="5" creationId="{5CF3C08D-861E-0E8A-B922-1151A6348290}"/>
          </ac:picMkLst>
        </pc:picChg>
        <pc:picChg chg="add del mod">
          <ac:chgData name="Lindsay Dyble (2405244)" userId="de2c50fa-9fd2-47d2-b818-83068196086d" providerId="ADAL" clId="{540CAAD5-C5FB-4B4A-8EE0-6B572DF7FE66}" dt="2025-11-02T13:10:15.581" v="6218" actId="478"/>
          <ac:picMkLst>
            <pc:docMk/>
            <pc:sldMk cId="531651759" sldId="268"/>
            <ac:picMk id="9" creationId="{0F0620F6-E95A-F766-4E58-8E96DBCDF2A0}"/>
          </ac:picMkLst>
        </pc:picChg>
        <pc:picChg chg="add del mod">
          <ac:chgData name="Lindsay Dyble (2405244)" userId="de2c50fa-9fd2-47d2-b818-83068196086d" providerId="ADAL" clId="{540CAAD5-C5FB-4B4A-8EE0-6B572DF7FE66}" dt="2025-11-02T13:11:28.776" v="6230" actId="478"/>
          <ac:picMkLst>
            <pc:docMk/>
            <pc:sldMk cId="531651759" sldId="268"/>
            <ac:picMk id="13" creationId="{610051AB-0540-DE2B-A793-EB335AEE92E4}"/>
          </ac:picMkLst>
        </pc:picChg>
        <pc:picChg chg="add mod">
          <ac:chgData name="Lindsay Dyble (2405244)" userId="de2c50fa-9fd2-47d2-b818-83068196086d" providerId="ADAL" clId="{540CAAD5-C5FB-4B4A-8EE0-6B572DF7FE66}" dt="2025-11-02T13:11:52.991" v="6236" actId="962"/>
          <ac:picMkLst>
            <pc:docMk/>
            <pc:sldMk cId="531651759" sldId="268"/>
            <ac:picMk id="17" creationId="{BB1F7678-2052-2E1A-05AF-1D3C943E67CA}"/>
          </ac:picMkLst>
        </pc:picChg>
        <pc:picChg chg="add del mod">
          <ac:chgData name="Lindsay Dyble (2405244)" userId="de2c50fa-9fd2-47d2-b818-83068196086d" providerId="ADAL" clId="{540CAAD5-C5FB-4B4A-8EE0-6B572DF7FE66}" dt="2025-11-02T13:09:31.650" v="6213" actId="478"/>
          <ac:picMkLst>
            <pc:docMk/>
            <pc:sldMk cId="531651759" sldId="268"/>
            <ac:picMk id="2050" creationId="{724F9EDF-6553-DA95-02C0-001D7E182BC9}"/>
          </ac:picMkLst>
        </pc:picChg>
      </pc:sldChg>
      <pc:sldChg chg="addSp modSp mod ord">
        <pc:chgData name="Lindsay Dyble (2405244)" userId="de2c50fa-9fd2-47d2-b818-83068196086d" providerId="ADAL" clId="{540CAAD5-C5FB-4B4A-8EE0-6B572DF7FE66}" dt="2025-11-03T07:01:02.636" v="6255" actId="20577"/>
        <pc:sldMkLst>
          <pc:docMk/>
          <pc:sldMk cId="581792987" sldId="269"/>
        </pc:sldMkLst>
        <pc:spChg chg="mod">
          <ac:chgData name="Lindsay Dyble (2405244)" userId="de2c50fa-9fd2-47d2-b818-83068196086d" providerId="ADAL" clId="{540CAAD5-C5FB-4B4A-8EE0-6B572DF7FE66}" dt="2025-11-03T07:01:02.636" v="6255" actId="20577"/>
          <ac:spMkLst>
            <pc:docMk/>
            <pc:sldMk cId="581792987" sldId="269"/>
            <ac:spMk id="3" creationId="{4C7617B7-AF85-8745-E3F9-9A3A404C5448}"/>
          </ac:spMkLst>
        </pc:spChg>
        <pc:picChg chg="mod">
          <ac:chgData name="Lindsay Dyble (2405244)" userId="de2c50fa-9fd2-47d2-b818-83068196086d" providerId="ADAL" clId="{540CAAD5-C5FB-4B4A-8EE0-6B572DF7FE66}" dt="2025-11-01T14:07:52.102" v="6089" actId="1076"/>
          <ac:picMkLst>
            <pc:docMk/>
            <pc:sldMk cId="581792987" sldId="269"/>
            <ac:picMk id="4" creationId="{C18AC82F-9DFA-EE1B-1921-337A58B6FB12}"/>
          </ac:picMkLst>
        </pc:picChg>
        <pc:picChg chg="add mod">
          <ac:chgData name="Lindsay Dyble (2405244)" userId="de2c50fa-9fd2-47d2-b818-83068196086d" providerId="ADAL" clId="{540CAAD5-C5FB-4B4A-8EE0-6B572DF7FE66}" dt="2025-11-01T14:07:44.193" v="6073" actId="1076"/>
          <ac:picMkLst>
            <pc:docMk/>
            <pc:sldMk cId="581792987" sldId="269"/>
            <ac:picMk id="5" creationId="{D026E49E-E4BD-8034-5C06-6DF434AB02A1}"/>
          </ac:picMkLst>
        </pc:picChg>
      </pc:sldChg>
      <pc:sldChg chg="modSp mod">
        <pc:chgData name="Lindsay Dyble (2405244)" userId="de2c50fa-9fd2-47d2-b818-83068196086d" providerId="ADAL" clId="{540CAAD5-C5FB-4B4A-8EE0-6B572DF7FE66}" dt="2025-11-01T14:08:32.503" v="6133" actId="1076"/>
        <pc:sldMkLst>
          <pc:docMk/>
          <pc:sldMk cId="3818687815" sldId="270"/>
        </pc:sldMkLst>
        <pc:spChg chg="mod">
          <ac:chgData name="Lindsay Dyble (2405244)" userId="de2c50fa-9fd2-47d2-b818-83068196086d" providerId="ADAL" clId="{540CAAD5-C5FB-4B4A-8EE0-6B572DF7FE66}" dt="2025-10-28T16:18:07.033" v="114" actId="207"/>
          <ac:spMkLst>
            <pc:docMk/>
            <pc:sldMk cId="3818687815" sldId="270"/>
            <ac:spMk id="2" creationId="{9DE015F6-F082-0C14-AD42-D04BA7B529E8}"/>
          </ac:spMkLst>
        </pc:spChg>
        <pc:spChg chg="mod">
          <ac:chgData name="Lindsay Dyble (2405244)" userId="de2c50fa-9fd2-47d2-b818-83068196086d" providerId="ADAL" clId="{540CAAD5-C5FB-4B4A-8EE0-6B572DF7FE66}" dt="2025-11-01T14:08:32.503" v="6133" actId="1076"/>
          <ac:spMkLst>
            <pc:docMk/>
            <pc:sldMk cId="3818687815" sldId="270"/>
            <ac:spMk id="3" creationId="{BE1D8324-7943-FDD4-24E7-313DDCE4D600}"/>
          </ac:spMkLst>
        </pc:spChg>
      </pc:sldChg>
      <pc:sldChg chg="delSp modSp new mod ord delAnim">
        <pc:chgData name="Lindsay Dyble (2405244)" userId="de2c50fa-9fd2-47d2-b818-83068196086d" providerId="ADAL" clId="{540CAAD5-C5FB-4B4A-8EE0-6B572DF7FE66}" dt="2025-11-03T07:12:15.483" v="6260" actId="1076"/>
        <pc:sldMkLst>
          <pc:docMk/>
          <pc:sldMk cId="791612932" sldId="273"/>
        </pc:sldMkLst>
        <pc:spChg chg="mod">
          <ac:chgData name="Lindsay Dyble (2405244)" userId="de2c50fa-9fd2-47d2-b818-83068196086d" providerId="ADAL" clId="{540CAAD5-C5FB-4B4A-8EE0-6B572DF7FE66}" dt="2025-10-29T08:17:42.128" v="2164" actId="1076"/>
          <ac:spMkLst>
            <pc:docMk/>
            <pc:sldMk cId="791612932" sldId="273"/>
            <ac:spMk id="2" creationId="{63F607B9-5739-F488-CC99-FA48371678C1}"/>
          </ac:spMkLst>
        </pc:spChg>
        <pc:spChg chg="mod">
          <ac:chgData name="Lindsay Dyble (2405244)" userId="de2c50fa-9fd2-47d2-b818-83068196086d" providerId="ADAL" clId="{540CAAD5-C5FB-4B4A-8EE0-6B572DF7FE66}" dt="2025-11-03T07:07:29.371" v="6257" actId="20577"/>
          <ac:spMkLst>
            <pc:docMk/>
            <pc:sldMk cId="791612932" sldId="273"/>
            <ac:spMk id="3" creationId="{64E1B28F-9969-45A7-2975-CC5FC487ADA2}"/>
          </ac:spMkLst>
        </pc:spChg>
        <pc:picChg chg="del">
          <ac:chgData name="Lindsay Dyble (2405244)" userId="de2c50fa-9fd2-47d2-b818-83068196086d" providerId="ADAL" clId="{540CAAD5-C5FB-4B4A-8EE0-6B572DF7FE66}" dt="2025-11-03T07:07:54.598" v="6258" actId="478"/>
          <ac:picMkLst>
            <pc:docMk/>
            <pc:sldMk cId="791612932" sldId="273"/>
            <ac:picMk id="4" creationId="{1F481F52-D160-3579-3094-D12D6F009EF3}"/>
          </ac:picMkLst>
        </pc:picChg>
        <pc:picChg chg="del">
          <ac:chgData name="Lindsay Dyble (2405244)" userId="de2c50fa-9fd2-47d2-b818-83068196086d" providerId="ADAL" clId="{540CAAD5-C5FB-4B4A-8EE0-6B572DF7FE66}" dt="2025-11-03T07:09:50.830" v="6259" actId="478"/>
          <ac:picMkLst>
            <pc:docMk/>
            <pc:sldMk cId="791612932" sldId="273"/>
            <ac:picMk id="5" creationId="{14BC6DC2-B8A5-9CA8-C9A8-187B56DCD32C}"/>
          </ac:picMkLst>
        </pc:picChg>
        <pc:picChg chg="mod">
          <ac:chgData name="Lindsay Dyble (2405244)" userId="de2c50fa-9fd2-47d2-b818-83068196086d" providerId="ADAL" clId="{540CAAD5-C5FB-4B4A-8EE0-6B572DF7FE66}" dt="2025-11-03T07:12:15.483" v="6260" actId="1076"/>
          <ac:picMkLst>
            <pc:docMk/>
            <pc:sldMk cId="791612932" sldId="273"/>
            <ac:picMk id="6" creationId="{E2837B93-7E9E-0287-BF66-C6FE8748F37C}"/>
          </ac:picMkLst>
        </pc:picChg>
      </pc:sldChg>
      <pc:sldChg chg="delSp modSp new mod ord delAnim">
        <pc:chgData name="Lindsay Dyble (2405244)" userId="de2c50fa-9fd2-47d2-b818-83068196086d" providerId="ADAL" clId="{540CAAD5-C5FB-4B4A-8EE0-6B572DF7FE66}" dt="2025-11-01T14:32:10.349" v="6208" actId="1076"/>
        <pc:sldMkLst>
          <pc:docMk/>
          <pc:sldMk cId="1944141444" sldId="275"/>
        </pc:sldMkLst>
        <pc:spChg chg="mod">
          <ac:chgData name="Lindsay Dyble (2405244)" userId="de2c50fa-9fd2-47d2-b818-83068196086d" providerId="ADAL" clId="{540CAAD5-C5FB-4B4A-8EE0-6B572DF7FE66}" dt="2025-11-01T14:08:58.311" v="6136" actId="1076"/>
          <ac:spMkLst>
            <pc:docMk/>
            <pc:sldMk cId="1944141444" sldId="275"/>
            <ac:spMk id="2" creationId="{9A6A8151-4F9E-7BCB-A19D-B34E464E43FC}"/>
          </ac:spMkLst>
        </pc:spChg>
        <pc:spChg chg="mod">
          <ac:chgData name="Lindsay Dyble (2405244)" userId="de2c50fa-9fd2-47d2-b818-83068196086d" providerId="ADAL" clId="{540CAAD5-C5FB-4B4A-8EE0-6B572DF7FE66}" dt="2025-11-01T14:32:10.349" v="6208" actId="1076"/>
          <ac:spMkLst>
            <pc:docMk/>
            <pc:sldMk cId="1944141444" sldId="275"/>
            <ac:spMk id="3" creationId="{28893122-DB1C-5D95-E11C-1806150057C8}"/>
          </ac:spMkLst>
        </pc:spChg>
        <pc:spChg chg="mod">
          <ac:chgData name="Lindsay Dyble (2405244)" userId="de2c50fa-9fd2-47d2-b818-83068196086d" providerId="ADAL" clId="{540CAAD5-C5FB-4B4A-8EE0-6B572DF7FE66}" dt="2025-11-01T14:29:52.759" v="6177" actId="27636"/>
          <ac:spMkLst>
            <pc:docMk/>
            <pc:sldMk cId="1944141444" sldId="275"/>
            <ac:spMk id="4" creationId="{35B40165-4BFC-A5D1-2C63-43A7EBCDDB6E}"/>
          </ac:spMkLst>
        </pc:spChg>
        <pc:spChg chg="mod">
          <ac:chgData name="Lindsay Dyble (2405244)" userId="de2c50fa-9fd2-47d2-b818-83068196086d" providerId="ADAL" clId="{540CAAD5-C5FB-4B4A-8EE0-6B572DF7FE66}" dt="2025-11-01T14:09:12.727" v="6138" actId="1076"/>
          <ac:spMkLst>
            <pc:docMk/>
            <pc:sldMk cId="1944141444" sldId="275"/>
            <ac:spMk id="5" creationId="{50CD2C20-371F-F650-63DE-34A3C17CEF87}"/>
          </ac:spMkLst>
        </pc:spChg>
        <pc:spChg chg="mod">
          <ac:chgData name="Lindsay Dyble (2405244)" userId="de2c50fa-9fd2-47d2-b818-83068196086d" providerId="ADAL" clId="{540CAAD5-C5FB-4B4A-8EE0-6B572DF7FE66}" dt="2025-11-01T14:29:52.745" v="6176" actId="27636"/>
          <ac:spMkLst>
            <pc:docMk/>
            <pc:sldMk cId="1944141444" sldId="275"/>
            <ac:spMk id="6" creationId="{9FB9BD35-7E9B-AC95-701F-E786A4A1B18D}"/>
          </ac:spMkLst>
        </pc:spChg>
        <pc:picChg chg="mod">
          <ac:chgData name="Lindsay Dyble (2405244)" userId="de2c50fa-9fd2-47d2-b818-83068196086d" providerId="ADAL" clId="{540CAAD5-C5FB-4B4A-8EE0-6B572DF7FE66}" dt="2025-10-29T10:12:48.787" v="4423" actId="1076"/>
          <ac:picMkLst>
            <pc:docMk/>
            <pc:sldMk cId="1944141444" sldId="275"/>
            <ac:picMk id="9" creationId="{9FEDC0F7-68B4-56A3-7BB8-1EC1CF6EDE88}"/>
          </ac:picMkLst>
        </pc:picChg>
      </pc:sldChg>
    </pc:docChg>
  </pc:docChgLst>
  <pc:docChgLst>
    <pc:chgData name="Lindsay Dyble (2405244)" userId="S::2405244@student.uwtsd.ac.uk::de2c50fa-9fd2-47d2-b818-83068196086d" providerId="AD" clId="Web-{473082A4-775C-956A-0380-98DCC77AB14C}"/>
    <pc:docChg chg="modSld">
      <pc:chgData name="Lindsay Dyble (2405244)" userId="S::2405244@student.uwtsd.ac.uk::de2c50fa-9fd2-47d2-b818-83068196086d" providerId="AD" clId="Web-{473082A4-775C-956A-0380-98DCC77AB14C}" dt="2025-11-01T14:37:22.200" v="0" actId="1076"/>
      <pc:docMkLst>
        <pc:docMk/>
      </pc:docMkLst>
      <pc:sldChg chg="modSp">
        <pc:chgData name="Lindsay Dyble (2405244)" userId="S::2405244@student.uwtsd.ac.uk::de2c50fa-9fd2-47d2-b818-83068196086d" providerId="AD" clId="Web-{473082A4-775C-956A-0380-98DCC77AB14C}" dt="2025-11-01T14:37:22.200" v="0" actId="1076"/>
        <pc:sldMkLst>
          <pc:docMk/>
          <pc:sldMk cId="531651759" sldId="26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B3BA3D-FD8A-4A70-9EB9-2CE2FE39A667}" type="datetimeFigureOut">
              <a:rPr lang="en-GB" smtClean="0"/>
              <a:t>03/11/2025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8520D3-E92E-4EEE-9DB9-50D585582233}" type="slidenum">
              <a:rPr lang="en-GB" smtClean="0"/>
              <a:t>‹#›</a:t>
            </a:fld>
            <a:endParaRPr lang="en-GB"/>
          </a:p>
        </p:txBody>
      </p:sp>
    </p:spTree>
    <p:extLst>
      <p:ext uri="{BB962C8B-B14F-4D97-AF65-F5344CB8AC3E}">
        <p14:creationId xmlns:p14="http://schemas.microsoft.com/office/powerpoint/2010/main" val="7578756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8520D3-E92E-4EEE-9DB9-50D585582233}" type="slidenum">
              <a:rPr lang="en-GB" smtClean="0"/>
              <a:t>7</a:t>
            </a:fld>
            <a:endParaRPr lang="en-GB"/>
          </a:p>
        </p:txBody>
      </p:sp>
    </p:spTree>
    <p:extLst>
      <p:ext uri="{BB962C8B-B14F-4D97-AF65-F5344CB8AC3E}">
        <p14:creationId xmlns:p14="http://schemas.microsoft.com/office/powerpoint/2010/main" val="8424737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8520D3-E92E-4EEE-9DB9-50D585582233}" type="slidenum">
              <a:rPr lang="en-GB" smtClean="0"/>
              <a:t>10</a:t>
            </a:fld>
            <a:endParaRPr lang="en-GB"/>
          </a:p>
        </p:txBody>
      </p:sp>
    </p:spTree>
    <p:extLst>
      <p:ext uri="{BB962C8B-B14F-4D97-AF65-F5344CB8AC3E}">
        <p14:creationId xmlns:p14="http://schemas.microsoft.com/office/powerpoint/2010/main" val="3560382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GB"/>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72B6AB35-8302-4830-B851-1F7486E7D6C5}" type="datetimeFigureOut">
              <a:rPr lang="en-GB" smtClean="0"/>
              <a:t>03/11/2025</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A51972D9-5C5E-409B-93E5-E2CBD96E4511}" type="slidenum">
              <a:rPr lang="en-GB" smtClean="0"/>
              <a:t>‹#›</a:t>
            </a:fld>
            <a:endParaRPr lang="en-GB"/>
          </a:p>
        </p:txBody>
      </p:sp>
    </p:spTree>
    <p:extLst>
      <p:ext uri="{BB962C8B-B14F-4D97-AF65-F5344CB8AC3E}">
        <p14:creationId xmlns:p14="http://schemas.microsoft.com/office/powerpoint/2010/main" val="2872882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2B6AB35-8302-4830-B851-1F7486E7D6C5}"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A51972D9-5C5E-409B-93E5-E2CBD96E4511}" type="slidenum">
              <a:rPr lang="en-GB" smtClean="0"/>
              <a:t>‹#›</a:t>
            </a:fld>
            <a:endParaRPr lang="en-GB"/>
          </a:p>
        </p:txBody>
      </p:sp>
    </p:spTree>
    <p:extLst>
      <p:ext uri="{BB962C8B-B14F-4D97-AF65-F5344CB8AC3E}">
        <p14:creationId xmlns:p14="http://schemas.microsoft.com/office/powerpoint/2010/main" val="33958367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2B6AB35-8302-4830-B851-1F7486E7D6C5}"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1972D9-5C5E-409B-93E5-E2CBD96E4511}" type="slidenum">
              <a:rPr lang="en-GB" smtClean="0"/>
              <a:t>‹#›</a:t>
            </a:fld>
            <a:endParaRPr lang="en-GB"/>
          </a:p>
        </p:txBody>
      </p:sp>
    </p:spTree>
    <p:extLst>
      <p:ext uri="{BB962C8B-B14F-4D97-AF65-F5344CB8AC3E}">
        <p14:creationId xmlns:p14="http://schemas.microsoft.com/office/powerpoint/2010/main" val="20004211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2B6AB35-8302-4830-B851-1F7486E7D6C5}" type="datetimeFigureOut">
              <a:rPr lang="en-GB" smtClean="0"/>
              <a:t>03/11/2025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1972D9-5C5E-409B-93E5-E2CBD96E4511}" type="slidenum">
              <a:rPr lang="en-GB" smtClean="0"/>
              <a:t>‹#›</a:t>
            </a:fld>
            <a:endParaRPr lang="en-GB"/>
          </a:p>
        </p:txBody>
      </p:sp>
    </p:spTree>
    <p:extLst>
      <p:ext uri="{BB962C8B-B14F-4D97-AF65-F5344CB8AC3E}">
        <p14:creationId xmlns:p14="http://schemas.microsoft.com/office/powerpoint/2010/main" val="38417174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2B6AB35-8302-4830-B851-1F7486E7D6C5}" type="datetimeFigureOut">
              <a:rPr lang="en-GB" smtClean="0"/>
              <a:t>03/11/2025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51972D9-5C5E-409B-93E5-E2CBD96E4511}" type="slidenum">
              <a:rPr lang="en-GB" smtClean="0"/>
              <a:t>‹#›</a:t>
            </a:fld>
            <a:endParaRPr lang="en-GB"/>
          </a:p>
        </p:txBody>
      </p:sp>
    </p:spTree>
    <p:extLst>
      <p:ext uri="{BB962C8B-B14F-4D97-AF65-F5344CB8AC3E}">
        <p14:creationId xmlns:p14="http://schemas.microsoft.com/office/powerpoint/2010/main" val="9812241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2B6AB35-8302-4830-B851-1F7486E7D6C5}" type="datetimeFigureOut">
              <a:rPr lang="en-GB" smtClean="0"/>
              <a:t>03/11/2025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51972D9-5C5E-409B-93E5-E2CBD96E4511}" type="slidenum">
              <a:rPr lang="en-GB" smtClean="0"/>
              <a:t>‹#›</a:t>
            </a:fld>
            <a:endParaRPr lang="en-GB"/>
          </a:p>
        </p:txBody>
      </p:sp>
    </p:spTree>
    <p:extLst>
      <p:ext uri="{BB962C8B-B14F-4D97-AF65-F5344CB8AC3E}">
        <p14:creationId xmlns:p14="http://schemas.microsoft.com/office/powerpoint/2010/main" val="36413447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B6AB35-8302-4830-B851-1F7486E7D6C5}" type="datetimeFigureOut">
              <a:rPr lang="en-GB" smtClean="0"/>
              <a:t>03/11/2025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51972D9-5C5E-409B-93E5-E2CBD96E4511}" type="slidenum">
              <a:rPr lang="en-GB" smtClean="0"/>
              <a:t>‹#›</a:t>
            </a:fld>
            <a:endParaRPr lang="en-GB"/>
          </a:p>
        </p:txBody>
      </p:sp>
    </p:spTree>
    <p:extLst>
      <p:ext uri="{BB962C8B-B14F-4D97-AF65-F5344CB8AC3E}">
        <p14:creationId xmlns:p14="http://schemas.microsoft.com/office/powerpoint/2010/main" val="11697811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2B6AB35-8302-4830-B851-1F7486E7D6C5}" type="datetimeFigureOut">
              <a:rPr lang="en-GB" smtClean="0"/>
              <a:t>03/11/2025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1972D9-5C5E-409B-93E5-E2CBD96E4511}" type="slidenum">
              <a:rPr lang="en-GB" smtClean="0"/>
              <a:t>‹#›</a:t>
            </a:fld>
            <a:endParaRPr lang="en-GB"/>
          </a:p>
        </p:txBody>
      </p:sp>
    </p:spTree>
    <p:extLst>
      <p:ext uri="{BB962C8B-B14F-4D97-AF65-F5344CB8AC3E}">
        <p14:creationId xmlns:p14="http://schemas.microsoft.com/office/powerpoint/2010/main" val="16442093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2B6AB35-8302-4830-B851-1F7486E7D6C5}" type="datetimeFigureOut">
              <a:rPr lang="en-GB" smtClean="0"/>
              <a:t>03/11/2025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1972D9-5C5E-409B-93E5-E2CBD96E4511}" type="slidenum">
              <a:rPr lang="en-GB" smtClean="0"/>
              <a:t>‹#›</a:t>
            </a:fld>
            <a:endParaRPr lang="en-GB"/>
          </a:p>
        </p:txBody>
      </p:sp>
    </p:spTree>
    <p:extLst>
      <p:ext uri="{BB962C8B-B14F-4D97-AF65-F5344CB8AC3E}">
        <p14:creationId xmlns:p14="http://schemas.microsoft.com/office/powerpoint/2010/main" val="35090200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2B6AB35-8302-4830-B851-1F7486E7D6C5}" type="datetimeFigureOut">
              <a:rPr lang="en-GB" smtClean="0"/>
              <a:t>03/11/2025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1972D9-5C5E-409B-93E5-E2CBD96E4511}" type="slidenum">
              <a:rPr lang="en-GB" smtClean="0"/>
              <a:t>‹#›</a:t>
            </a:fld>
            <a:endParaRPr lang="en-GB"/>
          </a:p>
        </p:txBody>
      </p:sp>
    </p:spTree>
    <p:extLst>
      <p:ext uri="{BB962C8B-B14F-4D97-AF65-F5344CB8AC3E}">
        <p14:creationId xmlns:p14="http://schemas.microsoft.com/office/powerpoint/2010/main" val="42596268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2B6AB35-8302-4830-B851-1F7486E7D6C5}"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1972D9-5C5E-409B-93E5-E2CBD96E4511}" type="slidenum">
              <a:rPr lang="en-GB" smtClean="0"/>
              <a:t>‹#›</a:t>
            </a:fld>
            <a:endParaRPr lang="en-GB"/>
          </a:p>
        </p:txBody>
      </p:sp>
    </p:spTree>
    <p:extLst>
      <p:ext uri="{BB962C8B-B14F-4D97-AF65-F5344CB8AC3E}">
        <p14:creationId xmlns:p14="http://schemas.microsoft.com/office/powerpoint/2010/main" val="8872107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2B6AB35-8302-4830-B851-1F7486E7D6C5}"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1972D9-5C5E-409B-93E5-E2CBD96E4511}" type="slidenum">
              <a:rPr lang="en-GB" smtClean="0"/>
              <a:t>‹#›</a:t>
            </a:fld>
            <a:endParaRPr lang="en-GB"/>
          </a:p>
        </p:txBody>
      </p:sp>
    </p:spTree>
    <p:extLst>
      <p:ext uri="{BB962C8B-B14F-4D97-AF65-F5344CB8AC3E}">
        <p14:creationId xmlns:p14="http://schemas.microsoft.com/office/powerpoint/2010/main" val="31080220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2B6AB35-8302-4830-B851-1F7486E7D6C5}"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1972D9-5C5E-409B-93E5-E2CBD96E4511}" type="slidenum">
              <a:rPr lang="en-GB" smtClean="0"/>
              <a:t>‹#›</a:t>
            </a:fld>
            <a:endParaRPr lang="en-GB"/>
          </a:p>
        </p:txBody>
      </p:sp>
    </p:spTree>
    <p:extLst>
      <p:ext uri="{BB962C8B-B14F-4D97-AF65-F5344CB8AC3E}">
        <p14:creationId xmlns:p14="http://schemas.microsoft.com/office/powerpoint/2010/main" val="34398833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2B6AB35-8302-4830-B851-1F7486E7D6C5}"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1972D9-5C5E-409B-93E5-E2CBD96E4511}" type="slidenum">
              <a:rPr lang="en-GB" smtClean="0"/>
              <a:t>‹#›</a:t>
            </a:fld>
            <a:endParaRPr lang="en-GB"/>
          </a:p>
        </p:txBody>
      </p:sp>
    </p:spTree>
    <p:extLst>
      <p:ext uri="{BB962C8B-B14F-4D97-AF65-F5344CB8AC3E}">
        <p14:creationId xmlns:p14="http://schemas.microsoft.com/office/powerpoint/2010/main" val="16062628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2B6AB35-8302-4830-B851-1F7486E7D6C5}"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1972D9-5C5E-409B-93E5-E2CBD96E4511}" type="slidenum">
              <a:rPr lang="en-GB" smtClean="0"/>
              <a:t>‹#›</a:t>
            </a:fld>
            <a:endParaRPr lang="en-GB"/>
          </a:p>
        </p:txBody>
      </p:sp>
    </p:spTree>
    <p:extLst>
      <p:ext uri="{BB962C8B-B14F-4D97-AF65-F5344CB8AC3E}">
        <p14:creationId xmlns:p14="http://schemas.microsoft.com/office/powerpoint/2010/main" val="33099213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2B6AB35-8302-4830-B851-1F7486E7D6C5}"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1972D9-5C5E-409B-93E5-E2CBD96E4511}" type="slidenum">
              <a:rPr lang="en-GB" smtClean="0"/>
              <a:t>‹#›</a:t>
            </a:fld>
            <a:endParaRPr lang="en-GB"/>
          </a:p>
        </p:txBody>
      </p:sp>
    </p:spTree>
    <p:extLst>
      <p:ext uri="{BB962C8B-B14F-4D97-AF65-F5344CB8AC3E}">
        <p14:creationId xmlns:p14="http://schemas.microsoft.com/office/powerpoint/2010/main" val="5450688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2B6AB35-8302-4830-B851-1F7486E7D6C5}"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1972D9-5C5E-409B-93E5-E2CBD96E4511}" type="slidenum">
              <a:rPr lang="en-GB" smtClean="0"/>
              <a:t>‹#›</a:t>
            </a:fld>
            <a:endParaRPr lang="en-GB"/>
          </a:p>
        </p:txBody>
      </p:sp>
    </p:spTree>
    <p:extLst>
      <p:ext uri="{BB962C8B-B14F-4D97-AF65-F5344CB8AC3E}">
        <p14:creationId xmlns:p14="http://schemas.microsoft.com/office/powerpoint/2010/main" val="38563425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2B6AB35-8302-4830-B851-1F7486E7D6C5}" type="datetimeFigureOut">
              <a:rPr lang="en-GB" smtClean="0"/>
              <a:t>03/11/2025</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51972D9-5C5E-409B-93E5-E2CBD96E4511}" type="slidenum">
              <a:rPr lang="en-GB" smtClean="0"/>
              <a:t>‹#›</a:t>
            </a:fld>
            <a:endParaRPr lang="en-GB"/>
          </a:p>
        </p:txBody>
      </p:sp>
    </p:spTree>
    <p:extLst>
      <p:ext uri="{BB962C8B-B14F-4D97-AF65-F5344CB8AC3E}">
        <p14:creationId xmlns:p14="http://schemas.microsoft.com/office/powerpoint/2010/main" val="3749870855"/>
      </p:ext>
    </p:extLst>
  </p:cSld>
  <p:clrMap bg1="lt1" tx1="dk1" bg2="lt2" tx2="dk2" accent1="accent1" accent2="accent2" accent3="accent3" accent4="accent4" accent5="accent5" accent6="accent6" hlink="hlink" folHlink="folHlink"/>
  <p:sldLayoutIdLst>
    <p:sldLayoutId id="2147483857" r:id="rId1"/>
    <p:sldLayoutId id="2147483858" r:id="rId2"/>
    <p:sldLayoutId id="2147483859" r:id="rId3"/>
    <p:sldLayoutId id="2147483860" r:id="rId4"/>
    <p:sldLayoutId id="2147483861" r:id="rId5"/>
    <p:sldLayoutId id="2147483862" r:id="rId6"/>
    <p:sldLayoutId id="2147483863" r:id="rId7"/>
    <p:sldLayoutId id="2147483864" r:id="rId8"/>
    <p:sldLayoutId id="2147483865" r:id="rId9"/>
    <p:sldLayoutId id="2147483866" r:id="rId10"/>
    <p:sldLayoutId id="2147483867" r:id="rId11"/>
    <p:sldLayoutId id="2147483868" r:id="rId12"/>
    <p:sldLayoutId id="2147483869" r:id="rId13"/>
    <p:sldLayoutId id="2147483870" r:id="rId14"/>
    <p:sldLayoutId id="2147483871" r:id="rId15"/>
    <p:sldLayoutId id="2147483872" r:id="rId16"/>
    <p:sldLayoutId id="2147483873"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4.jp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5.png"/><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11.xml.rels><?xml version="1.0" encoding="UTF-8" standalone="yes"?>
<Relationships xmlns="http://schemas.openxmlformats.org/package/2006/relationships"><Relationship Id="rId8" Type="http://schemas.openxmlformats.org/officeDocument/2006/relationships/hyperlink" Target="https://grottepastenaecollepardo.org/" TargetMode="External"/><Relationship Id="rId13" Type="http://schemas.openxmlformats.org/officeDocument/2006/relationships/hyperlink" Target="https://news.harvard.edu/gazette/story/2025/10/the-gum-disease-diabetes-connection/" TargetMode="External"/><Relationship Id="rId3" Type="http://schemas.openxmlformats.org/officeDocument/2006/relationships/hyperlink" Target="https://www.stroke.org/en/help-and-support/resource-library/lets-talk-about-stroke/diabetes" TargetMode="External"/><Relationship Id="rId7" Type="http://schemas.openxmlformats.org/officeDocument/2006/relationships/hyperlink" Target="https://www.diabetes.org.uk/about-diabetes/types-of-diabetes#Type1diabetes" TargetMode="External"/><Relationship Id="rId12" Type="http://schemas.openxmlformats.org/officeDocument/2006/relationships/hyperlink" Target="https://www.nhs.uk/live-well/quit-smoking/nhs-stop-smoking-services-help-you-quit/" TargetMode="External"/><Relationship Id="rId2" Type="http://schemas.openxmlformats.org/officeDocument/2006/relationships/hyperlink" Target="https://www.alamy.com/stock-photo-llustration-of-insulin-and-glucose-production-in-type-2-diabetes-insulin-103991740.html" TargetMode="External"/><Relationship Id="rId16" Type="http://schemas.openxmlformats.org/officeDocument/2006/relationships/hyperlink" Target="https://www.healthcentral.com/condition/diabetes/pancreas-and-diabetes" TargetMode="External"/><Relationship Id="rId1" Type="http://schemas.openxmlformats.org/officeDocument/2006/relationships/slideLayout" Target="../slideLayouts/slideLayout2.xml"/><Relationship Id="rId6" Type="http://schemas.openxmlformats.org/officeDocument/2006/relationships/hyperlink" Target="https://www.diabetes.org.uk/living-with-diabetes/eating/10-ways-to-eat-well-with-diabetes" TargetMode="External"/><Relationship Id="rId11" Type="http://schemas.openxmlformats.org/officeDocument/2006/relationships/hyperlink" Target="https://www.nhs.uk/conditions/type-2-diabetes/complications/" TargetMode="External"/><Relationship Id="rId5" Type="http://schemas.openxmlformats.org/officeDocument/2006/relationships/hyperlink" Target="https://www.diabetes.org.uk/about-diabetes/looking-after-diabetes/complications/cardiovascular-disease" TargetMode="External"/><Relationship Id="rId15" Type="http://schemas.openxmlformats.org/officeDocument/2006/relationships/hyperlink" Target="https://pubmed.ncbi.nlm.nih.gov/38751247/" TargetMode="External"/><Relationship Id="rId10" Type="http://schemas.openxmlformats.org/officeDocument/2006/relationships/hyperlink" Target="https://www.kidneyresearchuk.org/conditions-symptoms/diabetes/" TargetMode="External"/><Relationship Id="rId4" Type="http://schemas.openxmlformats.org/officeDocument/2006/relationships/hyperlink" Target="https://pubmed.ncbi.nlm.nih.gov/31722562/" TargetMode="External"/><Relationship Id="rId9" Type="http://schemas.openxmlformats.org/officeDocument/2006/relationships/hyperlink" Target="https://kidneycareuk.org/kidney-disease-information/about-kidney-health/facts-about-your-kidneys/" TargetMode="External"/><Relationship Id="rId14" Type="http://schemas.openxmlformats.org/officeDocument/2006/relationships/hyperlink" Target="https://globalbioethicsenquiry.com/wp-content/uploads/2021/02/1f710ba87717424ead24b1789d7ad70f.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2DC15-B37D-68F7-65F4-52E1AA9A083E}"/>
              </a:ext>
            </a:extLst>
          </p:cNvPr>
          <p:cNvSpPr>
            <a:spLocks noGrp="1"/>
          </p:cNvSpPr>
          <p:nvPr>
            <p:ph type="ctrTitle"/>
          </p:nvPr>
        </p:nvSpPr>
        <p:spPr>
          <a:xfrm>
            <a:off x="1993139" y="343580"/>
            <a:ext cx="9742715" cy="3085420"/>
          </a:xfrm>
        </p:spPr>
        <p:txBody>
          <a:bodyPr>
            <a:noAutofit/>
          </a:bodyPr>
          <a:lstStyle/>
          <a:p>
            <a:r>
              <a:rPr lang="en-GB" sz="2400" b="1" dirty="0">
                <a:solidFill>
                  <a:schemeClr val="accent5">
                    <a:lumMod val="75000"/>
                  </a:schemeClr>
                </a:solidFill>
              </a:rPr>
              <a:t>Name </a:t>
            </a:r>
            <a:r>
              <a:rPr lang="en-GB" sz="2400" dirty="0">
                <a:solidFill>
                  <a:schemeClr val="accent5">
                    <a:lumMod val="75000"/>
                  </a:schemeClr>
                </a:solidFill>
              </a:rPr>
              <a:t>Lindsay Dyble​</a:t>
            </a:r>
            <a:br>
              <a:rPr lang="en-GB" sz="2400" dirty="0">
                <a:solidFill>
                  <a:schemeClr val="accent5">
                    <a:lumMod val="75000"/>
                  </a:schemeClr>
                </a:solidFill>
              </a:rPr>
            </a:br>
            <a:r>
              <a:rPr lang="en-GB" sz="2400" b="1" dirty="0">
                <a:solidFill>
                  <a:schemeClr val="accent5">
                    <a:lumMod val="75000"/>
                  </a:schemeClr>
                </a:solidFill>
              </a:rPr>
              <a:t>Student ID </a:t>
            </a:r>
            <a:r>
              <a:rPr lang="en-GB" sz="2400" dirty="0">
                <a:solidFill>
                  <a:schemeClr val="accent5">
                    <a:lumMod val="75000"/>
                  </a:schemeClr>
                </a:solidFill>
              </a:rPr>
              <a:t>2405244​</a:t>
            </a:r>
            <a:br>
              <a:rPr lang="en-GB" sz="2400" dirty="0">
                <a:solidFill>
                  <a:schemeClr val="accent5">
                    <a:lumMod val="75000"/>
                  </a:schemeClr>
                </a:solidFill>
              </a:rPr>
            </a:br>
            <a:r>
              <a:rPr lang="en-GB" sz="2400" b="1" dirty="0">
                <a:solidFill>
                  <a:schemeClr val="accent5">
                    <a:lumMod val="75000"/>
                  </a:schemeClr>
                </a:solidFill>
              </a:rPr>
              <a:t>Module </a:t>
            </a:r>
            <a:r>
              <a:rPr lang="en-GB" sz="2400" dirty="0">
                <a:solidFill>
                  <a:schemeClr val="accent5">
                    <a:lumMod val="75000"/>
                  </a:schemeClr>
                </a:solidFill>
              </a:rPr>
              <a:t>BMHP5023</a:t>
            </a:r>
            <a:br>
              <a:rPr lang="en-GB" sz="2400" dirty="0">
                <a:solidFill>
                  <a:schemeClr val="accent5">
                    <a:lumMod val="75000"/>
                  </a:schemeClr>
                </a:solidFill>
              </a:rPr>
            </a:br>
            <a:r>
              <a:rPr lang="en-GB" sz="2400" b="1" dirty="0">
                <a:solidFill>
                  <a:schemeClr val="accent5">
                    <a:lumMod val="75000"/>
                  </a:schemeClr>
                </a:solidFill>
              </a:rPr>
              <a:t>Module Title </a:t>
            </a:r>
            <a:r>
              <a:rPr lang="en-GB" sz="2400" dirty="0">
                <a:solidFill>
                  <a:schemeClr val="accent5">
                    <a:lumMod val="75000"/>
                  </a:schemeClr>
                </a:solidFill>
              </a:rPr>
              <a:t>Introduction to Physiology​</a:t>
            </a:r>
            <a:br>
              <a:rPr lang="en-GB" sz="2400" dirty="0">
                <a:solidFill>
                  <a:schemeClr val="accent5">
                    <a:lumMod val="75000"/>
                  </a:schemeClr>
                </a:solidFill>
              </a:rPr>
            </a:br>
            <a:r>
              <a:rPr lang="en-GB" sz="2400" b="1" dirty="0">
                <a:solidFill>
                  <a:schemeClr val="accent5">
                    <a:lumMod val="75000"/>
                  </a:schemeClr>
                </a:solidFill>
              </a:rPr>
              <a:t>Assignment Tile </a:t>
            </a:r>
            <a:r>
              <a:rPr lang="en-GB" sz="2400" dirty="0">
                <a:solidFill>
                  <a:schemeClr val="accent5">
                    <a:lumMod val="75000"/>
                  </a:schemeClr>
                </a:solidFill>
              </a:rPr>
              <a:t>Component 2 – Presentation (Power point with Voice over)​</a:t>
            </a:r>
            <a:br>
              <a:rPr lang="en-GB" sz="2400" dirty="0">
                <a:solidFill>
                  <a:schemeClr val="accent5">
                    <a:lumMod val="75000"/>
                  </a:schemeClr>
                </a:solidFill>
              </a:rPr>
            </a:br>
            <a:r>
              <a:rPr lang="en-GB" sz="2400" b="1" dirty="0">
                <a:solidFill>
                  <a:schemeClr val="accent5">
                    <a:lumMod val="75000"/>
                  </a:schemeClr>
                </a:solidFill>
              </a:rPr>
              <a:t>Lecturer </a:t>
            </a:r>
            <a:r>
              <a:rPr lang="en-GB" sz="2400" dirty="0">
                <a:solidFill>
                  <a:schemeClr val="accent5">
                    <a:lumMod val="75000"/>
                  </a:schemeClr>
                </a:solidFill>
              </a:rPr>
              <a:t>Robert </a:t>
            </a:r>
            <a:r>
              <a:rPr lang="en-GB" sz="2400" dirty="0" err="1">
                <a:solidFill>
                  <a:schemeClr val="accent5">
                    <a:lumMod val="75000"/>
                  </a:schemeClr>
                </a:solidFill>
              </a:rPr>
              <a:t>Nartowski</a:t>
            </a:r>
            <a:r>
              <a:rPr lang="en-GB" sz="2400" dirty="0">
                <a:solidFill>
                  <a:schemeClr val="accent5">
                    <a:lumMod val="75000"/>
                  </a:schemeClr>
                </a:solidFill>
              </a:rPr>
              <a:t>​</a:t>
            </a:r>
            <a:br>
              <a:rPr lang="en-GB" sz="2400" dirty="0">
                <a:solidFill>
                  <a:schemeClr val="accent5">
                    <a:lumMod val="75000"/>
                  </a:schemeClr>
                </a:solidFill>
              </a:rPr>
            </a:br>
            <a:r>
              <a:rPr lang="en-GB" sz="2400" b="1" dirty="0">
                <a:solidFill>
                  <a:schemeClr val="accent5">
                    <a:lumMod val="75000"/>
                  </a:schemeClr>
                </a:solidFill>
              </a:rPr>
              <a:t>Date </a:t>
            </a:r>
            <a:r>
              <a:rPr lang="en-GB" sz="2400" dirty="0">
                <a:solidFill>
                  <a:schemeClr val="accent5">
                    <a:lumMod val="75000"/>
                  </a:schemeClr>
                </a:solidFill>
              </a:rPr>
              <a:t>17th November 2025</a:t>
            </a:r>
          </a:p>
        </p:txBody>
      </p:sp>
    </p:spTree>
    <p:extLst>
      <p:ext uri="{BB962C8B-B14F-4D97-AF65-F5344CB8AC3E}">
        <p14:creationId xmlns:p14="http://schemas.microsoft.com/office/powerpoint/2010/main" val="10140743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EDBE7-E6E9-4E89-869F-EE4D9D0A281B}"/>
              </a:ext>
            </a:extLst>
          </p:cNvPr>
          <p:cNvSpPr>
            <a:spLocks noGrp="1"/>
          </p:cNvSpPr>
          <p:nvPr>
            <p:ph type="title"/>
          </p:nvPr>
        </p:nvSpPr>
        <p:spPr/>
        <p:txBody>
          <a:bodyPr/>
          <a:lstStyle/>
          <a:p>
            <a:r>
              <a:rPr lang="en-GB" dirty="0">
                <a:solidFill>
                  <a:schemeClr val="accent5">
                    <a:lumMod val="75000"/>
                  </a:schemeClr>
                </a:solidFill>
              </a:rPr>
              <a:t>What is Diabetes</a:t>
            </a:r>
          </a:p>
        </p:txBody>
      </p:sp>
      <p:sp>
        <p:nvSpPr>
          <p:cNvPr id="3" name="Content Placeholder 2">
            <a:extLst>
              <a:ext uri="{FF2B5EF4-FFF2-40B4-BE49-F238E27FC236}">
                <a16:creationId xmlns:a16="http://schemas.microsoft.com/office/drawing/2014/main" id="{1E528F97-F429-1980-6624-09999B35CC4C}"/>
              </a:ext>
            </a:extLst>
          </p:cNvPr>
          <p:cNvSpPr>
            <a:spLocks noGrp="1"/>
          </p:cNvSpPr>
          <p:nvPr>
            <p:ph idx="1"/>
          </p:nvPr>
        </p:nvSpPr>
        <p:spPr>
          <a:xfrm>
            <a:off x="2034917" y="1959077"/>
            <a:ext cx="10018713" cy="3124201"/>
          </a:xfrm>
        </p:spPr>
        <p:txBody>
          <a:bodyPr>
            <a:normAutofit/>
          </a:bodyPr>
          <a:lstStyle/>
          <a:p>
            <a:pPr fontAlgn="base"/>
            <a:endParaRPr lang="en-GB" dirty="0"/>
          </a:p>
          <a:p>
            <a:pPr fontAlgn="base"/>
            <a:r>
              <a:rPr lang="en-GB" dirty="0">
                <a:solidFill>
                  <a:schemeClr val="accent5">
                    <a:lumMod val="75000"/>
                  </a:schemeClr>
                </a:solidFill>
              </a:rPr>
              <a:t>Diabetes is a chronic condition where blood glucose levels stay too high.</a:t>
            </a:r>
            <a:r>
              <a:rPr lang="en-US" dirty="0">
                <a:solidFill>
                  <a:schemeClr val="accent5">
                    <a:lumMod val="75000"/>
                  </a:schemeClr>
                </a:solidFill>
              </a:rPr>
              <a:t>​</a:t>
            </a:r>
          </a:p>
          <a:p>
            <a:pPr fontAlgn="base"/>
            <a:r>
              <a:rPr lang="en-GB" dirty="0">
                <a:solidFill>
                  <a:schemeClr val="accent5">
                    <a:lumMod val="75000"/>
                  </a:schemeClr>
                </a:solidFill>
              </a:rPr>
              <a:t>During this presentation I will explore why this happens.</a:t>
            </a:r>
            <a:r>
              <a:rPr lang="en-US" dirty="0">
                <a:solidFill>
                  <a:schemeClr val="accent5">
                    <a:lumMod val="75000"/>
                  </a:schemeClr>
                </a:solidFill>
              </a:rPr>
              <a:t>​</a:t>
            </a:r>
          </a:p>
          <a:p>
            <a:pPr fontAlgn="base"/>
            <a:r>
              <a:rPr lang="en-GB" dirty="0">
                <a:solidFill>
                  <a:schemeClr val="accent5">
                    <a:lumMod val="75000"/>
                  </a:schemeClr>
                </a:solidFill>
              </a:rPr>
              <a:t>The effects diabetes has on the body.</a:t>
            </a:r>
            <a:r>
              <a:rPr lang="en-US" dirty="0">
                <a:solidFill>
                  <a:schemeClr val="accent5">
                    <a:lumMod val="75000"/>
                  </a:schemeClr>
                </a:solidFill>
              </a:rPr>
              <a:t>​</a:t>
            </a:r>
          </a:p>
          <a:p>
            <a:pPr fontAlgn="base"/>
            <a:r>
              <a:rPr lang="en-GB" dirty="0">
                <a:solidFill>
                  <a:schemeClr val="accent5">
                    <a:lumMod val="75000"/>
                  </a:schemeClr>
                </a:solidFill>
              </a:rPr>
              <a:t>Management of the condition.</a:t>
            </a:r>
          </a:p>
          <a:p>
            <a:pPr fontAlgn="base"/>
            <a:r>
              <a:rPr lang="en-GB" dirty="0">
                <a:solidFill>
                  <a:schemeClr val="accent5">
                    <a:lumMod val="75000"/>
                  </a:schemeClr>
                </a:solidFill>
              </a:rPr>
              <a:t>There are two types of diabetes.</a:t>
            </a:r>
            <a:endParaRPr lang="en-US" dirty="0">
              <a:solidFill>
                <a:schemeClr val="accent5">
                  <a:lumMod val="75000"/>
                </a:schemeClr>
              </a:solidFill>
            </a:endParaRPr>
          </a:p>
          <a:p>
            <a:endParaRPr lang="en-GB" dirty="0"/>
          </a:p>
        </p:txBody>
      </p:sp>
      <p:pic>
        <p:nvPicPr>
          <p:cNvPr id="5" name="9">
            <a:hlinkClick r:id="" action="ppaction://media"/>
            <a:extLst>
              <a:ext uri="{FF2B5EF4-FFF2-40B4-BE49-F238E27FC236}">
                <a16:creationId xmlns:a16="http://schemas.microsoft.com/office/drawing/2014/main" id="{5698269C-70FE-AFB5-DFE1-D73F71CEB80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797151" y="5684837"/>
            <a:ext cx="487363" cy="487363"/>
          </a:xfrm>
          <a:prstGeom prst="rect">
            <a:avLst/>
          </a:prstGeom>
        </p:spPr>
      </p:pic>
    </p:spTree>
    <p:extLst>
      <p:ext uri="{BB962C8B-B14F-4D97-AF65-F5344CB8AC3E}">
        <p14:creationId xmlns:p14="http://schemas.microsoft.com/office/powerpoint/2010/main" val="1066342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47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92AF0-6DDC-A975-F588-9A4A3579BC33}"/>
              </a:ext>
            </a:extLst>
          </p:cNvPr>
          <p:cNvSpPr>
            <a:spLocks noGrp="1"/>
          </p:cNvSpPr>
          <p:nvPr>
            <p:ph type="title"/>
          </p:nvPr>
        </p:nvSpPr>
        <p:spPr/>
        <p:txBody>
          <a:bodyPr>
            <a:normAutofit/>
          </a:bodyPr>
          <a:lstStyle/>
          <a:p>
            <a:r>
              <a:rPr lang="en-GB" dirty="0">
                <a:solidFill>
                  <a:schemeClr val="accent5">
                    <a:lumMod val="50000"/>
                  </a:schemeClr>
                </a:solidFill>
              </a:rPr>
              <a:t>Types of Diabetes</a:t>
            </a:r>
          </a:p>
        </p:txBody>
      </p:sp>
      <p:sp>
        <p:nvSpPr>
          <p:cNvPr id="3" name="Content Placeholder 2">
            <a:extLst>
              <a:ext uri="{FF2B5EF4-FFF2-40B4-BE49-F238E27FC236}">
                <a16:creationId xmlns:a16="http://schemas.microsoft.com/office/drawing/2014/main" id="{E8A9C42B-B022-DC8E-21F8-83864A48D0B9}"/>
              </a:ext>
            </a:extLst>
          </p:cNvPr>
          <p:cNvSpPr>
            <a:spLocks noGrp="1"/>
          </p:cNvSpPr>
          <p:nvPr>
            <p:ph sz="half" idx="1"/>
          </p:nvPr>
        </p:nvSpPr>
        <p:spPr>
          <a:xfrm>
            <a:off x="1821067" y="1798073"/>
            <a:ext cx="4895055" cy="3124201"/>
          </a:xfrm>
        </p:spPr>
        <p:txBody>
          <a:bodyPr>
            <a:normAutofit fontScale="70000" lnSpcReduction="20000"/>
          </a:bodyPr>
          <a:lstStyle/>
          <a:p>
            <a:r>
              <a:rPr lang="en-GB" sz="2400" dirty="0">
                <a:solidFill>
                  <a:schemeClr val="accent5">
                    <a:lumMod val="50000"/>
                  </a:schemeClr>
                </a:solidFill>
              </a:rPr>
              <a:t>Type 1</a:t>
            </a:r>
          </a:p>
          <a:p>
            <a:r>
              <a:rPr lang="en-GB" sz="2400" dirty="0">
                <a:solidFill>
                  <a:schemeClr val="accent5">
                    <a:lumMod val="50000"/>
                  </a:schemeClr>
                </a:solidFill>
              </a:rPr>
              <a:t>Occurs because your body cannot make enough insulin, and your blood sugar levels are too high.</a:t>
            </a:r>
          </a:p>
          <a:p>
            <a:r>
              <a:rPr lang="en-GB" sz="2400" dirty="0">
                <a:solidFill>
                  <a:schemeClr val="accent5">
                    <a:lumMod val="50000"/>
                  </a:schemeClr>
                </a:solidFill>
              </a:rPr>
              <a:t>This happens because your body attacks the cells in the pancreas that make the insulin, meaning that you can’t produce any insulin at all.</a:t>
            </a:r>
          </a:p>
          <a:p>
            <a:r>
              <a:rPr lang="en-GB" sz="2400" dirty="0">
                <a:solidFill>
                  <a:schemeClr val="accent5">
                    <a:lumMod val="50000"/>
                  </a:schemeClr>
                </a:solidFill>
              </a:rPr>
              <a:t>We all need insulin to live.</a:t>
            </a:r>
          </a:p>
        </p:txBody>
      </p:sp>
      <p:sp>
        <p:nvSpPr>
          <p:cNvPr id="4" name="Content Placeholder 3">
            <a:extLst>
              <a:ext uri="{FF2B5EF4-FFF2-40B4-BE49-F238E27FC236}">
                <a16:creationId xmlns:a16="http://schemas.microsoft.com/office/drawing/2014/main" id="{1C5E88C9-1206-F5E1-5D39-B495B3E07BB4}"/>
              </a:ext>
            </a:extLst>
          </p:cNvPr>
          <p:cNvSpPr>
            <a:spLocks noGrp="1"/>
          </p:cNvSpPr>
          <p:nvPr>
            <p:ph sz="half" idx="2"/>
          </p:nvPr>
        </p:nvSpPr>
        <p:spPr>
          <a:xfrm>
            <a:off x="6607968" y="2438399"/>
            <a:ext cx="4895056" cy="3124200"/>
          </a:xfrm>
        </p:spPr>
        <p:txBody>
          <a:bodyPr>
            <a:normAutofit fontScale="70000" lnSpcReduction="20000"/>
          </a:bodyPr>
          <a:lstStyle/>
          <a:p>
            <a:r>
              <a:rPr lang="en-GB" sz="2400" dirty="0">
                <a:solidFill>
                  <a:schemeClr val="accent5">
                    <a:lumMod val="50000"/>
                  </a:schemeClr>
                </a:solidFill>
              </a:rPr>
              <a:t>Type 2</a:t>
            </a:r>
          </a:p>
          <a:p>
            <a:r>
              <a:rPr lang="en-GB" sz="2400" dirty="0">
                <a:solidFill>
                  <a:schemeClr val="accent5">
                    <a:lumMod val="50000"/>
                  </a:schemeClr>
                </a:solidFill>
              </a:rPr>
              <a:t>Occurs when your pancreas can’t make enough insulin.</a:t>
            </a:r>
          </a:p>
          <a:p>
            <a:r>
              <a:rPr lang="en-GB" sz="2400" dirty="0">
                <a:solidFill>
                  <a:schemeClr val="accent5">
                    <a:lumMod val="50000"/>
                  </a:schemeClr>
                </a:solidFill>
              </a:rPr>
              <a:t>Or the insulin that the pancreas does make doesn’t work properly.</a:t>
            </a:r>
          </a:p>
          <a:p>
            <a:r>
              <a:rPr lang="en-GB" sz="2400" dirty="0">
                <a:solidFill>
                  <a:schemeClr val="accent5">
                    <a:lumMod val="50000"/>
                  </a:schemeClr>
                </a:solidFill>
              </a:rPr>
              <a:t>Type 2 diabetes without treatment can seriously damage other parts of your body.</a:t>
            </a:r>
          </a:p>
          <a:p>
            <a:r>
              <a:rPr lang="en-GB" sz="2400" dirty="0">
                <a:solidFill>
                  <a:schemeClr val="accent5">
                    <a:lumMod val="50000"/>
                  </a:schemeClr>
                </a:solidFill>
              </a:rPr>
              <a:t>During this presentation, my focus will be on type 2 diabetes.</a:t>
            </a:r>
          </a:p>
          <a:p>
            <a:r>
              <a:rPr lang="en-GB" sz="2400" dirty="0">
                <a:solidFill>
                  <a:schemeClr val="accent5">
                    <a:lumMod val="50000"/>
                  </a:schemeClr>
                </a:solidFill>
              </a:rPr>
              <a:t>(Diabetes UK, 2017)</a:t>
            </a:r>
          </a:p>
          <a:p>
            <a:endParaRPr lang="en-GB" sz="2400" dirty="0"/>
          </a:p>
          <a:p>
            <a:endParaRPr lang="en-GB" dirty="0"/>
          </a:p>
        </p:txBody>
      </p:sp>
      <p:pic>
        <p:nvPicPr>
          <p:cNvPr id="5" name="SLIDE 3">
            <a:hlinkClick r:id="" action="ppaction://media"/>
            <a:extLst>
              <a:ext uri="{FF2B5EF4-FFF2-40B4-BE49-F238E27FC236}">
                <a16:creationId xmlns:a16="http://schemas.microsoft.com/office/drawing/2014/main" id="{FE9192BC-9EE5-C054-7E8B-24BEA42D9AE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53800" y="6075022"/>
            <a:ext cx="487363" cy="487363"/>
          </a:xfrm>
          <a:prstGeom prst="rect">
            <a:avLst/>
          </a:prstGeom>
        </p:spPr>
      </p:pic>
    </p:spTree>
    <p:extLst>
      <p:ext uri="{BB962C8B-B14F-4D97-AF65-F5344CB8AC3E}">
        <p14:creationId xmlns:p14="http://schemas.microsoft.com/office/powerpoint/2010/main" val="444383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943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82E48-4A1E-D0A3-EAC4-53A118A4FB57}"/>
              </a:ext>
            </a:extLst>
          </p:cNvPr>
          <p:cNvSpPr>
            <a:spLocks noGrp="1"/>
          </p:cNvSpPr>
          <p:nvPr>
            <p:ph type="title"/>
          </p:nvPr>
        </p:nvSpPr>
        <p:spPr/>
        <p:txBody>
          <a:bodyPr/>
          <a:lstStyle/>
          <a:p>
            <a:r>
              <a:rPr lang="en-GB" dirty="0"/>
              <a:t>Complications with Type 2 Diabetes</a:t>
            </a:r>
          </a:p>
        </p:txBody>
      </p:sp>
      <p:sp>
        <p:nvSpPr>
          <p:cNvPr id="3" name="Content Placeholder 2">
            <a:extLst>
              <a:ext uri="{FF2B5EF4-FFF2-40B4-BE49-F238E27FC236}">
                <a16:creationId xmlns:a16="http://schemas.microsoft.com/office/drawing/2014/main" id="{D89DC202-C00E-F549-0677-C94A76CE8F24}"/>
              </a:ext>
            </a:extLst>
          </p:cNvPr>
          <p:cNvSpPr>
            <a:spLocks noGrp="1"/>
          </p:cNvSpPr>
          <p:nvPr>
            <p:ph sz="half" idx="1"/>
          </p:nvPr>
        </p:nvSpPr>
        <p:spPr>
          <a:xfrm>
            <a:off x="1484311" y="2438399"/>
            <a:ext cx="4895055" cy="3124201"/>
          </a:xfrm>
        </p:spPr>
        <p:txBody>
          <a:bodyPr>
            <a:normAutofit fontScale="92500" lnSpcReduction="10000"/>
          </a:bodyPr>
          <a:lstStyle/>
          <a:p>
            <a:r>
              <a:rPr lang="en-GB" sz="2400" dirty="0">
                <a:solidFill>
                  <a:schemeClr val="accent5">
                    <a:lumMod val="75000"/>
                  </a:schemeClr>
                </a:solidFill>
              </a:rPr>
              <a:t>The body doesn’t produce enough insulin.</a:t>
            </a:r>
          </a:p>
          <a:p>
            <a:r>
              <a:rPr lang="en-GB" sz="2400" dirty="0">
                <a:solidFill>
                  <a:schemeClr val="accent5">
                    <a:lumMod val="75000"/>
                  </a:schemeClr>
                </a:solidFill>
              </a:rPr>
              <a:t>The body’s cells become resistant to insulin.</a:t>
            </a:r>
          </a:p>
          <a:p>
            <a:r>
              <a:rPr lang="en-GB" sz="2400" dirty="0">
                <a:solidFill>
                  <a:schemeClr val="accent5">
                    <a:lumMod val="75000"/>
                  </a:schemeClr>
                </a:solidFill>
              </a:rPr>
              <a:t>As a result, glucose builds up in the blood stream instead of being taken up by cells.</a:t>
            </a:r>
          </a:p>
        </p:txBody>
      </p:sp>
      <p:sp>
        <p:nvSpPr>
          <p:cNvPr id="4" name="Content Placeholder 3">
            <a:extLst>
              <a:ext uri="{FF2B5EF4-FFF2-40B4-BE49-F238E27FC236}">
                <a16:creationId xmlns:a16="http://schemas.microsoft.com/office/drawing/2014/main" id="{52A785EA-5040-345B-19FE-C77C0C496BE6}"/>
              </a:ext>
            </a:extLst>
          </p:cNvPr>
          <p:cNvSpPr>
            <a:spLocks noGrp="1"/>
          </p:cNvSpPr>
          <p:nvPr>
            <p:ph sz="half" idx="2"/>
          </p:nvPr>
        </p:nvSpPr>
        <p:spPr/>
        <p:txBody>
          <a:bodyPr>
            <a:normAutofit fontScale="92500" lnSpcReduction="10000"/>
          </a:bodyPr>
          <a:lstStyle/>
          <a:p>
            <a:r>
              <a:rPr lang="en-GB" sz="2400" dirty="0">
                <a:solidFill>
                  <a:schemeClr val="accent5">
                    <a:lumMod val="50000"/>
                  </a:schemeClr>
                </a:solidFill>
              </a:rPr>
              <a:t>Damage to your blood vessels which can cause cardiovascular problems.</a:t>
            </a:r>
          </a:p>
          <a:p>
            <a:r>
              <a:rPr lang="en-GB" sz="2400" dirty="0">
                <a:solidFill>
                  <a:schemeClr val="accent5">
                    <a:lumMod val="50000"/>
                  </a:schemeClr>
                </a:solidFill>
              </a:rPr>
              <a:t>Stroke.</a:t>
            </a:r>
          </a:p>
          <a:p>
            <a:r>
              <a:rPr lang="en-GB" sz="2400" dirty="0">
                <a:solidFill>
                  <a:schemeClr val="accent5">
                    <a:lumMod val="50000"/>
                  </a:schemeClr>
                </a:solidFill>
              </a:rPr>
              <a:t>Sight problems.</a:t>
            </a:r>
          </a:p>
          <a:p>
            <a:r>
              <a:rPr lang="en-GB" sz="2400" dirty="0">
                <a:solidFill>
                  <a:schemeClr val="accent5">
                    <a:lumMod val="50000"/>
                  </a:schemeClr>
                </a:solidFill>
              </a:rPr>
              <a:t>Kidney problems.</a:t>
            </a:r>
          </a:p>
          <a:p>
            <a:r>
              <a:rPr lang="en-GB" sz="2400" dirty="0">
                <a:solidFill>
                  <a:schemeClr val="accent5">
                    <a:lumMod val="50000"/>
                  </a:schemeClr>
                </a:solidFill>
              </a:rPr>
              <a:t>Gum Disease.</a:t>
            </a:r>
          </a:p>
          <a:p>
            <a:r>
              <a:rPr lang="en-GB" sz="2400" dirty="0">
                <a:solidFill>
                  <a:schemeClr val="accent5">
                    <a:lumMod val="50000"/>
                  </a:schemeClr>
                </a:solidFill>
              </a:rPr>
              <a:t>(National Health service, 2025</a:t>
            </a:r>
            <a:r>
              <a:rPr lang="en-GB" dirty="0">
                <a:solidFill>
                  <a:schemeClr val="accent5">
                    <a:lumMod val="50000"/>
                  </a:schemeClr>
                </a:solidFill>
              </a:rPr>
              <a:t>)</a:t>
            </a:r>
          </a:p>
          <a:p>
            <a:endParaRPr lang="en-GB" dirty="0"/>
          </a:p>
        </p:txBody>
      </p:sp>
      <p:pic>
        <p:nvPicPr>
          <p:cNvPr id="5" name="slide 5">
            <a:hlinkClick r:id="" action="ppaction://media"/>
            <a:extLst>
              <a:ext uri="{FF2B5EF4-FFF2-40B4-BE49-F238E27FC236}">
                <a16:creationId xmlns:a16="http://schemas.microsoft.com/office/drawing/2014/main" id="{F6E7E76B-0EBB-7F36-02A8-8D43914EC25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997066" y="5612039"/>
            <a:ext cx="487363" cy="487363"/>
          </a:xfrm>
          <a:prstGeom prst="rect">
            <a:avLst/>
          </a:prstGeom>
        </p:spPr>
      </p:pic>
    </p:spTree>
    <p:extLst>
      <p:ext uri="{BB962C8B-B14F-4D97-AF65-F5344CB8AC3E}">
        <p14:creationId xmlns:p14="http://schemas.microsoft.com/office/powerpoint/2010/main" val="2208213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32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24F4D-911B-9696-9C0A-C0545B0E35D8}"/>
              </a:ext>
            </a:extLst>
          </p:cNvPr>
          <p:cNvSpPr>
            <a:spLocks noGrp="1"/>
          </p:cNvSpPr>
          <p:nvPr>
            <p:ph type="title"/>
          </p:nvPr>
        </p:nvSpPr>
        <p:spPr>
          <a:xfrm>
            <a:off x="1828232" y="315687"/>
            <a:ext cx="5887583" cy="474264"/>
          </a:xfrm>
        </p:spPr>
        <p:txBody>
          <a:bodyPr>
            <a:normAutofit fontScale="90000"/>
          </a:bodyPr>
          <a:lstStyle/>
          <a:p>
            <a:r>
              <a:rPr lang="en-GB" sz="4400" dirty="0">
                <a:solidFill>
                  <a:schemeClr val="accent5">
                    <a:lumMod val="75000"/>
                  </a:schemeClr>
                </a:solidFill>
              </a:rPr>
              <a:t>The Kidneys</a:t>
            </a:r>
          </a:p>
        </p:txBody>
      </p:sp>
      <p:sp>
        <p:nvSpPr>
          <p:cNvPr id="4" name="Text Placeholder 3">
            <a:extLst>
              <a:ext uri="{FF2B5EF4-FFF2-40B4-BE49-F238E27FC236}">
                <a16:creationId xmlns:a16="http://schemas.microsoft.com/office/drawing/2014/main" id="{D7A32539-041E-08C5-33D0-478F09DFB8DC}"/>
              </a:ext>
            </a:extLst>
          </p:cNvPr>
          <p:cNvSpPr>
            <a:spLocks noGrp="1"/>
          </p:cNvSpPr>
          <p:nvPr>
            <p:ph type="body" sz="half" idx="2"/>
          </p:nvPr>
        </p:nvSpPr>
        <p:spPr>
          <a:xfrm>
            <a:off x="736826" y="789951"/>
            <a:ext cx="5887583" cy="5278097"/>
          </a:xfrm>
        </p:spPr>
        <p:txBody>
          <a:bodyPr>
            <a:normAutofit/>
          </a:bodyPr>
          <a:lstStyle/>
          <a:p>
            <a:r>
              <a:rPr lang="en-GB" sz="1600" dirty="0"/>
              <a:t>Your Kidneys are located on either side of the spine, just</a:t>
            </a:r>
          </a:p>
          <a:p>
            <a:r>
              <a:rPr lang="en-GB" sz="1600" dirty="0"/>
              <a:t> below the rib cage.</a:t>
            </a:r>
          </a:p>
          <a:p>
            <a:r>
              <a:rPr lang="en-GB" sz="1600" dirty="0"/>
              <a:t>They are approximately the size of an adult fist and are shaped </a:t>
            </a:r>
          </a:p>
          <a:p>
            <a:r>
              <a:rPr lang="en-GB" sz="1600" dirty="0"/>
              <a:t>like beans.</a:t>
            </a:r>
          </a:p>
          <a:p>
            <a:r>
              <a:rPr lang="en-GB" sz="1600" dirty="0"/>
              <a:t>Your kidneys are responsible for filtering your blood.</a:t>
            </a:r>
          </a:p>
          <a:p>
            <a:r>
              <a:rPr lang="en-GB" sz="1600" dirty="0"/>
              <a:t>The kidneys dispose of waste fluids through your urine.</a:t>
            </a:r>
          </a:p>
          <a:p>
            <a:r>
              <a:rPr lang="en-GB" sz="1600" dirty="0"/>
              <a:t>Kidneys are part of the urinary tract which are all of the organs involved in making and disposing of urine. </a:t>
            </a:r>
          </a:p>
          <a:p>
            <a:r>
              <a:rPr lang="en-GB" sz="1600" dirty="0"/>
              <a:t>The diagram on the right describes the different parts of the</a:t>
            </a:r>
          </a:p>
          <a:p>
            <a:r>
              <a:rPr lang="en-GB" sz="1600" dirty="0"/>
              <a:t> urinary tract.</a:t>
            </a:r>
          </a:p>
          <a:p>
            <a:r>
              <a:rPr lang="en-GB" sz="1600" dirty="0"/>
              <a:t>High blood glucose levels can damage the filtering system inside the kidneys.</a:t>
            </a:r>
          </a:p>
          <a:p>
            <a:r>
              <a:rPr lang="en-GB" sz="1600" dirty="0"/>
              <a:t>Tests for kidney disease should be included in annual check ups</a:t>
            </a:r>
          </a:p>
          <a:p>
            <a:r>
              <a:rPr lang="en-GB" sz="1600" dirty="0"/>
              <a:t> for diabetes patients.</a:t>
            </a:r>
          </a:p>
          <a:p>
            <a:r>
              <a:rPr lang="en-GB" sz="1600" dirty="0"/>
              <a:t>(Kidney Care UK, 2023) (Kidney Research UK, 2023)</a:t>
            </a:r>
          </a:p>
        </p:txBody>
      </p:sp>
      <p:pic>
        <p:nvPicPr>
          <p:cNvPr id="5" name="Slide 5">
            <a:hlinkClick r:id="" action="ppaction://media"/>
            <a:extLst>
              <a:ext uri="{FF2B5EF4-FFF2-40B4-BE49-F238E27FC236}">
                <a16:creationId xmlns:a16="http://schemas.microsoft.com/office/drawing/2014/main" id="{5CF3C08D-861E-0E8A-B922-1151A634829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11492" y="6068048"/>
            <a:ext cx="487363" cy="487363"/>
          </a:xfrm>
          <a:prstGeom prst="rect">
            <a:avLst/>
          </a:prstGeom>
        </p:spPr>
      </p:pic>
      <p:pic>
        <p:nvPicPr>
          <p:cNvPr id="17" name="Picture Placeholder 16" descr="A diagram of the internal organs&#10;&#10;AI-generated content may be incorrect.">
            <a:extLst>
              <a:ext uri="{FF2B5EF4-FFF2-40B4-BE49-F238E27FC236}">
                <a16:creationId xmlns:a16="http://schemas.microsoft.com/office/drawing/2014/main" id="{BB1F7678-2052-2E1A-05AF-1D3C943E67CA}"/>
              </a:ext>
            </a:extLst>
          </p:cNvPr>
          <p:cNvPicPr>
            <a:picLocks noGrp="1" noChangeAspect="1"/>
          </p:cNvPicPr>
          <p:nvPr>
            <p:ph type="pic" idx="1"/>
          </p:nvPr>
        </p:nvPicPr>
        <p:blipFill>
          <a:blip r:embed="rId5">
            <a:extLst>
              <a:ext uri="{28A0092B-C50C-407E-A947-70E740481C1C}">
                <a14:useLocalDpi xmlns:a14="http://schemas.microsoft.com/office/drawing/2010/main" val="0"/>
              </a:ext>
            </a:extLst>
          </a:blip>
          <a:srcRect l="9537" r="9537"/>
          <a:stretch>
            <a:fillRect/>
          </a:stretch>
        </p:blipFill>
        <p:spPr>
          <a:xfrm>
            <a:off x="6505575" y="1284288"/>
            <a:ext cx="5686425" cy="4202112"/>
          </a:xfrm>
        </p:spPr>
      </p:pic>
    </p:spTree>
    <p:extLst>
      <p:ext uri="{BB962C8B-B14F-4D97-AF65-F5344CB8AC3E}">
        <p14:creationId xmlns:p14="http://schemas.microsoft.com/office/powerpoint/2010/main" val="531651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327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4C6EC-13D6-0854-B74D-C2850EECBC7F}"/>
              </a:ext>
            </a:extLst>
          </p:cNvPr>
          <p:cNvSpPr>
            <a:spLocks noGrp="1"/>
          </p:cNvSpPr>
          <p:nvPr>
            <p:ph type="title"/>
          </p:nvPr>
        </p:nvSpPr>
        <p:spPr/>
        <p:txBody>
          <a:bodyPr/>
          <a:lstStyle/>
          <a:p>
            <a:r>
              <a:rPr lang="en-GB" dirty="0">
                <a:solidFill>
                  <a:schemeClr val="accent5">
                    <a:lumMod val="75000"/>
                  </a:schemeClr>
                </a:solidFill>
              </a:rPr>
              <a:t>The Pancreas</a:t>
            </a:r>
          </a:p>
        </p:txBody>
      </p:sp>
      <p:sp>
        <p:nvSpPr>
          <p:cNvPr id="3" name="Content Placeholder 2">
            <a:extLst>
              <a:ext uri="{FF2B5EF4-FFF2-40B4-BE49-F238E27FC236}">
                <a16:creationId xmlns:a16="http://schemas.microsoft.com/office/drawing/2014/main" id="{47EE3A32-5CAA-45E7-1ADD-4605C2E30763}"/>
              </a:ext>
            </a:extLst>
          </p:cNvPr>
          <p:cNvSpPr>
            <a:spLocks noGrp="1"/>
          </p:cNvSpPr>
          <p:nvPr>
            <p:ph idx="1"/>
          </p:nvPr>
        </p:nvSpPr>
        <p:spPr>
          <a:xfrm>
            <a:off x="1229032" y="1386348"/>
            <a:ext cx="10770879" cy="5240594"/>
          </a:xfrm>
        </p:spPr>
        <p:txBody>
          <a:bodyPr>
            <a:normAutofit fontScale="92500"/>
          </a:bodyPr>
          <a:lstStyle/>
          <a:p>
            <a:pPr marL="0" indent="0">
              <a:buNone/>
            </a:pPr>
            <a:endParaRPr lang="en-GB" sz="1500" dirty="0"/>
          </a:p>
          <a:p>
            <a:r>
              <a:rPr lang="en-GB" sz="1500" dirty="0"/>
              <a:t>When you eat carbohydrates are broken down into glucose, which enters the bloodstream.</a:t>
            </a:r>
          </a:p>
          <a:p>
            <a:r>
              <a:rPr lang="en-GB" sz="1500" dirty="0"/>
              <a:t>The pancreas then releases a hormone called insulin, that allows glucose to enter the body’s cells from the blood stream, where it can be used for energy.</a:t>
            </a:r>
          </a:p>
          <a:p>
            <a:r>
              <a:rPr lang="en-GB" sz="1500" dirty="0"/>
              <a:t>In people without diabetes, after a meal the blood glucose rises- The pancreas releases insulin- Glucose enters the cells- Blood glucose level returns to normal.</a:t>
            </a:r>
          </a:p>
          <a:p>
            <a:r>
              <a:rPr lang="en-GB" sz="1500" dirty="0"/>
              <a:t>Type 2 diabetes is a condition of insulin resistance, meaning that your tissues can no longer readily accept the insulin the pancreas is making.</a:t>
            </a:r>
          </a:p>
          <a:p>
            <a:r>
              <a:rPr lang="en-GB" sz="1500" dirty="0"/>
              <a:t>The pancreas’s insulin production may also decrease which then results in high blood sugar levels.</a:t>
            </a:r>
          </a:p>
          <a:p>
            <a:r>
              <a:rPr lang="en-GB" sz="1500" dirty="0"/>
              <a:t>During the early stages of insulin resistance, the pancreas may try to compensate for the high glucose levels and produce more insulin.</a:t>
            </a:r>
          </a:p>
          <a:p>
            <a:r>
              <a:rPr lang="en-GB" sz="1500" dirty="0"/>
              <a:t>Over time this can damage other parts of the body.</a:t>
            </a:r>
          </a:p>
          <a:p>
            <a:r>
              <a:rPr lang="en-GB" sz="1500" dirty="0"/>
              <a:t>(Zaman, 2025)</a:t>
            </a:r>
          </a:p>
          <a:p>
            <a:endParaRPr lang="en-GB" sz="2000" dirty="0"/>
          </a:p>
          <a:p>
            <a:endParaRPr lang="en-GB" sz="2000" dirty="0"/>
          </a:p>
          <a:p>
            <a:endParaRPr lang="en-GB" sz="2000" dirty="0"/>
          </a:p>
          <a:p>
            <a:r>
              <a:rPr lang="en-GB" sz="2000" dirty="0"/>
              <a:t>                                                                                                                              </a:t>
            </a:r>
            <a:r>
              <a:rPr lang="en-GB" sz="1600" dirty="0"/>
              <a:t>(</a:t>
            </a:r>
            <a:r>
              <a:rPr lang="en-GB" sz="1600" dirty="0" err="1"/>
              <a:t>Alamy</a:t>
            </a:r>
            <a:r>
              <a:rPr lang="en-GB" sz="1600" dirty="0"/>
              <a:t> Limited, 2025)</a:t>
            </a:r>
          </a:p>
        </p:txBody>
      </p:sp>
      <p:pic>
        <p:nvPicPr>
          <p:cNvPr id="5" name="slide 4">
            <a:hlinkClick r:id="" action="ppaction://media"/>
            <a:extLst>
              <a:ext uri="{FF2B5EF4-FFF2-40B4-BE49-F238E27FC236}">
                <a16:creationId xmlns:a16="http://schemas.microsoft.com/office/drawing/2014/main" id="{40CA5296-C77B-7AAC-0C74-068D534A4DC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897303" y="5716666"/>
            <a:ext cx="487363" cy="487363"/>
          </a:xfrm>
          <a:prstGeom prst="rect">
            <a:avLst/>
          </a:prstGeom>
        </p:spPr>
      </p:pic>
      <p:pic>
        <p:nvPicPr>
          <p:cNvPr id="6" name="Picture 5" descr="A diagram of diabetes&#10;&#10;AI-generated content may be incorrect.">
            <a:extLst>
              <a:ext uri="{FF2B5EF4-FFF2-40B4-BE49-F238E27FC236}">
                <a16:creationId xmlns:a16="http://schemas.microsoft.com/office/drawing/2014/main" id="{69AFAA1B-BD5B-4FE3-7A2F-25ACDDB241FA}"/>
              </a:ext>
            </a:extLst>
          </p:cNvPr>
          <p:cNvPicPr>
            <a:picLocks noChangeAspect="1"/>
          </p:cNvPicPr>
          <p:nvPr/>
        </p:nvPicPr>
        <p:blipFill>
          <a:blip r:embed="rId5">
            <a:extLst>
              <a:ext uri="{28A0092B-C50C-407E-A947-70E740481C1C}">
                <a14:useLocalDpi xmlns:a14="http://schemas.microsoft.com/office/drawing/2010/main" val="0"/>
              </a:ext>
            </a:extLst>
          </a:blip>
          <a:srcRect b="9538"/>
          <a:stretch>
            <a:fillRect/>
          </a:stretch>
        </p:blipFill>
        <p:spPr>
          <a:xfrm>
            <a:off x="7534453" y="4285199"/>
            <a:ext cx="2405291" cy="1887001"/>
          </a:xfrm>
          <a:prstGeom prst="rect">
            <a:avLst/>
          </a:prstGeom>
        </p:spPr>
      </p:pic>
    </p:spTree>
    <p:extLst>
      <p:ext uri="{BB962C8B-B14F-4D97-AF65-F5344CB8AC3E}">
        <p14:creationId xmlns:p14="http://schemas.microsoft.com/office/powerpoint/2010/main" val="1696152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314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006A6-C475-6B7A-8F5E-BBA4D2D789D6}"/>
              </a:ext>
            </a:extLst>
          </p:cNvPr>
          <p:cNvSpPr>
            <a:spLocks noGrp="1"/>
          </p:cNvSpPr>
          <p:nvPr>
            <p:ph type="title"/>
          </p:nvPr>
        </p:nvSpPr>
        <p:spPr>
          <a:xfrm>
            <a:off x="838200" y="-113846"/>
            <a:ext cx="10515600" cy="1325563"/>
          </a:xfrm>
        </p:spPr>
        <p:txBody>
          <a:bodyPr/>
          <a:lstStyle/>
          <a:p>
            <a:r>
              <a:rPr lang="en-GB" dirty="0">
                <a:solidFill>
                  <a:schemeClr val="accent5">
                    <a:lumMod val="75000"/>
                  </a:schemeClr>
                </a:solidFill>
              </a:rPr>
              <a:t>The Heart</a:t>
            </a:r>
          </a:p>
        </p:txBody>
      </p:sp>
      <p:sp>
        <p:nvSpPr>
          <p:cNvPr id="3" name="Content Placeholder 2">
            <a:extLst>
              <a:ext uri="{FF2B5EF4-FFF2-40B4-BE49-F238E27FC236}">
                <a16:creationId xmlns:a16="http://schemas.microsoft.com/office/drawing/2014/main" id="{4C7617B7-AF85-8745-E3F9-9A3A404C5448}"/>
              </a:ext>
            </a:extLst>
          </p:cNvPr>
          <p:cNvSpPr>
            <a:spLocks noGrp="1"/>
          </p:cNvSpPr>
          <p:nvPr>
            <p:ph idx="1"/>
          </p:nvPr>
        </p:nvSpPr>
        <p:spPr>
          <a:xfrm>
            <a:off x="1447800" y="947613"/>
            <a:ext cx="11491451" cy="5489576"/>
          </a:xfrm>
        </p:spPr>
        <p:txBody>
          <a:bodyPr>
            <a:normAutofit fontScale="92500" lnSpcReduction="10000"/>
          </a:bodyPr>
          <a:lstStyle/>
          <a:p>
            <a:r>
              <a:rPr lang="en-GB" sz="1400" dirty="0"/>
              <a:t>High blood sugar levels over a period of time can damage your blood vessels, this can lead to serious heart complications.</a:t>
            </a:r>
          </a:p>
          <a:p>
            <a:r>
              <a:rPr lang="en-GB" sz="1400" dirty="0"/>
              <a:t>When your blood sugar levels are high your body is unable to use up this sugar correctly so more of it can stick to your red blood cells.</a:t>
            </a:r>
          </a:p>
          <a:p>
            <a:r>
              <a:rPr lang="en-GB" sz="1400" dirty="0"/>
              <a:t>This can then lead to a blockage of the vessels carrying blood to and from your heart.</a:t>
            </a:r>
          </a:p>
          <a:p>
            <a:r>
              <a:rPr lang="en-GB" sz="1400" dirty="0"/>
              <a:t>This results in the heart not getting the oxygen and nutrients that it needs.</a:t>
            </a:r>
          </a:p>
          <a:p>
            <a:r>
              <a:rPr lang="en-GB" sz="1400" dirty="0"/>
              <a:t>People who develop heart disease are more likely to suffer a heart attack.</a:t>
            </a:r>
          </a:p>
          <a:p>
            <a:r>
              <a:rPr lang="en-GB" sz="1400" dirty="0"/>
              <a:t>Cardiovascular problems may appear earlier in life for people with diabetes, compared to those without diabetes.</a:t>
            </a:r>
          </a:p>
          <a:p>
            <a:r>
              <a:rPr lang="en-GB" sz="1400" dirty="0"/>
              <a:t>According to National Library of Medicine, adults with diabetes have a 2-4 times increased cardiovascular risk compared to those</a:t>
            </a:r>
          </a:p>
          <a:p>
            <a:pPr marL="0" indent="0">
              <a:buNone/>
            </a:pPr>
            <a:r>
              <a:rPr lang="en-GB" sz="1400" dirty="0"/>
              <a:t>        without diabetes.</a:t>
            </a:r>
          </a:p>
          <a:p>
            <a:r>
              <a:rPr lang="en-GB" sz="1400" dirty="0"/>
              <a:t>Population based studies suggest that mortality among individuals with diabetes are decreasing in high income countries,</a:t>
            </a:r>
          </a:p>
          <a:p>
            <a:r>
              <a:rPr lang="en-GB" sz="1400" dirty="0"/>
              <a:t>The economic and social burden of diabetes is expected to rise due to changing demographics and live style in </a:t>
            </a:r>
          </a:p>
          <a:p>
            <a:pPr marL="0" indent="0">
              <a:buNone/>
            </a:pPr>
            <a:r>
              <a:rPr lang="en-GB" sz="1400" dirty="0"/>
              <a:t>      middle to low-income countries.</a:t>
            </a:r>
          </a:p>
          <a:p>
            <a:r>
              <a:rPr lang="en-GB" sz="1400" dirty="0"/>
              <a:t>When people with diabetes live in low-income households their dietary choices can have an impact on their </a:t>
            </a:r>
          </a:p>
          <a:p>
            <a:pPr marL="0" indent="0">
              <a:buNone/>
            </a:pPr>
            <a:r>
              <a:rPr lang="en-GB" sz="1400" dirty="0"/>
              <a:t>      condition.</a:t>
            </a:r>
          </a:p>
          <a:p>
            <a:r>
              <a:rPr lang="en-GB" sz="1400" dirty="0"/>
              <a:t>(Diabetes UK, 2024) (Del Canto et al, 2019)</a:t>
            </a:r>
          </a:p>
          <a:p>
            <a:endParaRPr lang="en-GB" sz="1400" dirty="0"/>
          </a:p>
          <a:p>
            <a:endParaRPr lang="en-GB" sz="1400" dirty="0"/>
          </a:p>
          <a:p>
            <a:endParaRPr lang="en-GB" sz="1400" dirty="0"/>
          </a:p>
          <a:p>
            <a:r>
              <a:rPr lang="en-GB" sz="1200" dirty="0"/>
              <a:t>                                                                                                                                                                                                                                                                          (</a:t>
            </a:r>
            <a:r>
              <a:rPr lang="en-GB" sz="1200" dirty="0" err="1"/>
              <a:t>Grottepastenaecollepardo</a:t>
            </a:r>
            <a:r>
              <a:rPr lang="en-GB" sz="1200" dirty="0"/>
              <a:t>, n.d.)</a:t>
            </a:r>
          </a:p>
        </p:txBody>
      </p:sp>
      <p:pic>
        <p:nvPicPr>
          <p:cNvPr id="4" name="7">
            <a:hlinkClick r:id="" action="ppaction://media"/>
            <a:extLst>
              <a:ext uri="{FF2B5EF4-FFF2-40B4-BE49-F238E27FC236}">
                <a16:creationId xmlns:a16="http://schemas.microsoft.com/office/drawing/2014/main" id="{C18AC82F-9DFA-EE1B-1921-337A58B6FB1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07212" y="6193507"/>
            <a:ext cx="487363" cy="487363"/>
          </a:xfrm>
          <a:prstGeom prst="rect">
            <a:avLst/>
          </a:prstGeom>
        </p:spPr>
      </p:pic>
      <p:pic>
        <p:nvPicPr>
          <p:cNvPr id="5" name="Picture 4">
            <a:extLst>
              <a:ext uri="{FF2B5EF4-FFF2-40B4-BE49-F238E27FC236}">
                <a16:creationId xmlns:a16="http://schemas.microsoft.com/office/drawing/2014/main" id="{D026E49E-E4BD-8034-5C06-6DF434AB02A1}"/>
              </a:ext>
            </a:extLst>
          </p:cNvPr>
          <p:cNvPicPr>
            <a:picLocks noChangeAspect="1"/>
          </p:cNvPicPr>
          <p:nvPr/>
        </p:nvPicPr>
        <p:blipFill>
          <a:blip r:embed="rId6"/>
          <a:stretch>
            <a:fillRect/>
          </a:stretch>
        </p:blipFill>
        <p:spPr>
          <a:xfrm>
            <a:off x="9950245" y="4005496"/>
            <a:ext cx="1944330" cy="1944330"/>
          </a:xfrm>
          <a:prstGeom prst="rect">
            <a:avLst/>
          </a:prstGeom>
        </p:spPr>
      </p:pic>
    </p:spTree>
    <p:extLst>
      <p:ext uri="{BB962C8B-B14F-4D97-AF65-F5344CB8AC3E}">
        <p14:creationId xmlns:p14="http://schemas.microsoft.com/office/powerpoint/2010/main" val="581792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771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015F6-F082-0C14-AD42-D04BA7B529E8}"/>
              </a:ext>
            </a:extLst>
          </p:cNvPr>
          <p:cNvSpPr>
            <a:spLocks noGrp="1"/>
          </p:cNvSpPr>
          <p:nvPr>
            <p:ph type="title"/>
          </p:nvPr>
        </p:nvSpPr>
        <p:spPr>
          <a:xfrm>
            <a:off x="838200" y="-113846"/>
            <a:ext cx="10515600" cy="1325563"/>
          </a:xfrm>
        </p:spPr>
        <p:txBody>
          <a:bodyPr/>
          <a:lstStyle/>
          <a:p>
            <a:r>
              <a:rPr lang="en-GB" dirty="0">
                <a:solidFill>
                  <a:schemeClr val="accent5">
                    <a:lumMod val="50000"/>
                  </a:schemeClr>
                </a:solidFill>
              </a:rPr>
              <a:t>Diet and Healthy Choices</a:t>
            </a:r>
          </a:p>
        </p:txBody>
      </p:sp>
      <p:sp>
        <p:nvSpPr>
          <p:cNvPr id="3" name="Content Placeholder 2">
            <a:extLst>
              <a:ext uri="{FF2B5EF4-FFF2-40B4-BE49-F238E27FC236}">
                <a16:creationId xmlns:a16="http://schemas.microsoft.com/office/drawing/2014/main" id="{BE1D8324-7943-FDD4-24E7-313DDCE4D600}"/>
              </a:ext>
            </a:extLst>
          </p:cNvPr>
          <p:cNvSpPr>
            <a:spLocks noGrp="1"/>
          </p:cNvSpPr>
          <p:nvPr>
            <p:ph idx="1"/>
          </p:nvPr>
        </p:nvSpPr>
        <p:spPr>
          <a:xfrm>
            <a:off x="1477296" y="939317"/>
            <a:ext cx="10515600" cy="5652861"/>
          </a:xfrm>
        </p:spPr>
        <p:txBody>
          <a:bodyPr>
            <a:normAutofit/>
          </a:bodyPr>
          <a:lstStyle/>
          <a:p>
            <a:r>
              <a:rPr lang="en-GB" sz="1800" dirty="0"/>
              <a:t>Diabetes is a lifelong condition where your body cannot regulate blood sugar effectively. A healthy diet where the correct foods are eaten can help to control the condition and reduce the risk of complications.</a:t>
            </a:r>
          </a:p>
          <a:p>
            <a:r>
              <a:rPr lang="en-GB" sz="1800" dirty="0"/>
              <a:t>All carbohydrates effect blood glucose levels. Try to eat healthier sources of carbohydrates such as brown rice, vegetables, lentils and whole oats. For the dairy options choose milk and unsweetened yoghurt.</a:t>
            </a:r>
          </a:p>
          <a:p>
            <a:r>
              <a:rPr lang="en-GB" sz="1800" dirty="0"/>
              <a:t>Eat less red and processed meat as there are links between this type of meat and heart disease. Try and stick to poultry options such as chicken or turkey. </a:t>
            </a:r>
          </a:p>
          <a:p>
            <a:r>
              <a:rPr lang="en-GB" sz="1800" dirty="0"/>
              <a:t>Beans and lentils are high in fibre and don’t affect your glucose levels.</a:t>
            </a:r>
          </a:p>
          <a:p>
            <a:r>
              <a:rPr lang="en-GB" sz="1800" dirty="0"/>
              <a:t>Fish is a good option but especially oily fish such as salmon and Mackrell as they are high in omega 3 and omega 3 oil helps to protects your heart.</a:t>
            </a:r>
          </a:p>
          <a:p>
            <a:r>
              <a:rPr lang="en-GB" sz="1800" dirty="0"/>
              <a:t>Healthy fats are found in unsalted nuts, seeds and avocados. Try to avoid saturated fat in butter, lard or ghee or sweet treats such as biscuits or cakes.</a:t>
            </a:r>
          </a:p>
          <a:p>
            <a:r>
              <a:rPr lang="en-GB" sz="1800" dirty="0"/>
              <a:t>Physical activity with a balanced diet can help to control the Type 2 diabetes symptoms and can also reduce the risk of heart problems.</a:t>
            </a:r>
          </a:p>
          <a:p>
            <a:r>
              <a:rPr lang="en-GB" sz="1800" dirty="0"/>
              <a:t>(Diabetes UK, 2025)</a:t>
            </a:r>
          </a:p>
          <a:p>
            <a:endParaRPr lang="en-GB" sz="2000" dirty="0"/>
          </a:p>
          <a:p>
            <a:endParaRPr lang="en-GB" sz="2000" dirty="0"/>
          </a:p>
        </p:txBody>
      </p:sp>
      <p:pic>
        <p:nvPicPr>
          <p:cNvPr id="4" name="8">
            <a:hlinkClick r:id="" action="ppaction://media"/>
            <a:extLst>
              <a:ext uri="{FF2B5EF4-FFF2-40B4-BE49-F238E27FC236}">
                <a16:creationId xmlns:a16="http://schemas.microsoft.com/office/drawing/2014/main" id="{E38C7C0E-0E62-7890-C939-8DD9F2248C7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10118" y="5775325"/>
            <a:ext cx="487363" cy="487363"/>
          </a:xfrm>
          <a:prstGeom prst="rect">
            <a:avLst/>
          </a:prstGeom>
        </p:spPr>
      </p:pic>
    </p:spTree>
    <p:extLst>
      <p:ext uri="{BB962C8B-B14F-4D97-AF65-F5344CB8AC3E}">
        <p14:creationId xmlns:p14="http://schemas.microsoft.com/office/powerpoint/2010/main" val="3818687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528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A8151-4F9E-7BCB-A19D-B34E464E43FC}"/>
              </a:ext>
            </a:extLst>
          </p:cNvPr>
          <p:cNvSpPr>
            <a:spLocks noGrp="1"/>
          </p:cNvSpPr>
          <p:nvPr>
            <p:ph type="title"/>
          </p:nvPr>
        </p:nvSpPr>
        <p:spPr>
          <a:xfrm>
            <a:off x="739775" y="142568"/>
            <a:ext cx="10515600" cy="949300"/>
          </a:xfrm>
        </p:spPr>
        <p:txBody>
          <a:bodyPr/>
          <a:lstStyle/>
          <a:p>
            <a:r>
              <a:rPr lang="en-GB" dirty="0">
                <a:solidFill>
                  <a:schemeClr val="accent5"/>
                </a:solidFill>
              </a:rPr>
              <a:t>The patient</a:t>
            </a:r>
          </a:p>
        </p:txBody>
      </p:sp>
      <p:sp>
        <p:nvSpPr>
          <p:cNvPr id="3" name="Text Placeholder 2">
            <a:extLst>
              <a:ext uri="{FF2B5EF4-FFF2-40B4-BE49-F238E27FC236}">
                <a16:creationId xmlns:a16="http://schemas.microsoft.com/office/drawing/2014/main" id="{28893122-DB1C-5D95-E11C-1806150057C8}"/>
              </a:ext>
            </a:extLst>
          </p:cNvPr>
          <p:cNvSpPr>
            <a:spLocks noGrp="1"/>
          </p:cNvSpPr>
          <p:nvPr>
            <p:ph type="body" idx="1"/>
          </p:nvPr>
        </p:nvSpPr>
        <p:spPr>
          <a:xfrm>
            <a:off x="1712503" y="1003912"/>
            <a:ext cx="5157787" cy="509127"/>
          </a:xfrm>
        </p:spPr>
        <p:txBody>
          <a:bodyPr/>
          <a:lstStyle/>
          <a:p>
            <a:r>
              <a:rPr lang="en-GB" dirty="0">
                <a:solidFill>
                  <a:schemeClr val="accent5"/>
                </a:solidFill>
              </a:rPr>
              <a:t>Demographic area</a:t>
            </a:r>
          </a:p>
        </p:txBody>
      </p:sp>
      <p:sp>
        <p:nvSpPr>
          <p:cNvPr id="4" name="Content Placeholder 3">
            <a:extLst>
              <a:ext uri="{FF2B5EF4-FFF2-40B4-BE49-F238E27FC236}">
                <a16:creationId xmlns:a16="http://schemas.microsoft.com/office/drawing/2014/main" id="{35B40165-4BFC-A5D1-2C63-43A7EBCDDB6E}"/>
              </a:ext>
            </a:extLst>
          </p:cNvPr>
          <p:cNvSpPr>
            <a:spLocks noGrp="1"/>
          </p:cNvSpPr>
          <p:nvPr>
            <p:ph sz="half" idx="2"/>
          </p:nvPr>
        </p:nvSpPr>
        <p:spPr>
          <a:xfrm>
            <a:off x="1310046" y="1600995"/>
            <a:ext cx="5157787" cy="4842618"/>
          </a:xfrm>
        </p:spPr>
        <p:txBody>
          <a:bodyPr>
            <a:normAutofit/>
          </a:bodyPr>
          <a:lstStyle/>
          <a:p>
            <a:r>
              <a:rPr lang="en-GB" dirty="0"/>
              <a:t>Resides in a socioeconomically disadvantaged area.</a:t>
            </a:r>
          </a:p>
          <a:p>
            <a:r>
              <a:rPr lang="en-GB" dirty="0"/>
              <a:t>Individuals in low-income areas often face barriers to accessing healthcare.</a:t>
            </a:r>
          </a:p>
          <a:p>
            <a:r>
              <a:rPr lang="en-GB" dirty="0"/>
              <a:t>Including limited education on their nutritional choices. </a:t>
            </a:r>
          </a:p>
          <a:p>
            <a:r>
              <a:rPr lang="en-GB" dirty="0"/>
              <a:t>Limited access to healthy food options.</a:t>
            </a:r>
          </a:p>
          <a:p>
            <a:r>
              <a:rPr lang="en-GB" dirty="0"/>
              <a:t>Research suggests that substantial system level improvements are needed with regards to the quality of diabetes care.</a:t>
            </a:r>
          </a:p>
          <a:p>
            <a:r>
              <a:rPr lang="en-GB" dirty="0"/>
              <a:t>Supporting people with managing their long-term condition relates to improved health outcomes.</a:t>
            </a:r>
          </a:p>
          <a:p>
            <a:r>
              <a:rPr lang="en-GB" dirty="0"/>
              <a:t>(Woodward et al. ,2024)</a:t>
            </a:r>
          </a:p>
          <a:p>
            <a:endParaRPr lang="en-GB" sz="2000" dirty="0"/>
          </a:p>
        </p:txBody>
      </p:sp>
      <p:sp>
        <p:nvSpPr>
          <p:cNvPr id="5" name="Text Placeholder 4">
            <a:extLst>
              <a:ext uri="{FF2B5EF4-FFF2-40B4-BE49-F238E27FC236}">
                <a16:creationId xmlns:a16="http://schemas.microsoft.com/office/drawing/2014/main" id="{50CD2C20-371F-F650-63DE-34A3C17CEF87}"/>
              </a:ext>
            </a:extLst>
          </p:cNvPr>
          <p:cNvSpPr>
            <a:spLocks noGrp="1"/>
          </p:cNvSpPr>
          <p:nvPr>
            <p:ph type="body" sz="quarter" idx="3"/>
          </p:nvPr>
        </p:nvSpPr>
        <p:spPr>
          <a:xfrm>
            <a:off x="6870290" y="1091867"/>
            <a:ext cx="5183188" cy="509128"/>
          </a:xfrm>
        </p:spPr>
        <p:txBody>
          <a:bodyPr/>
          <a:lstStyle/>
          <a:p>
            <a:r>
              <a:rPr lang="en-GB" dirty="0">
                <a:solidFill>
                  <a:schemeClr val="accent5"/>
                </a:solidFill>
              </a:rPr>
              <a:t>Lifestyle</a:t>
            </a:r>
          </a:p>
        </p:txBody>
      </p:sp>
      <p:sp>
        <p:nvSpPr>
          <p:cNvPr id="6" name="Content Placeholder 5">
            <a:extLst>
              <a:ext uri="{FF2B5EF4-FFF2-40B4-BE49-F238E27FC236}">
                <a16:creationId xmlns:a16="http://schemas.microsoft.com/office/drawing/2014/main" id="{9FB9BD35-7E9B-AC95-701F-E786A4A1B18D}"/>
              </a:ext>
            </a:extLst>
          </p:cNvPr>
          <p:cNvSpPr>
            <a:spLocks noGrp="1"/>
          </p:cNvSpPr>
          <p:nvPr>
            <p:ph sz="quarter" idx="4"/>
          </p:nvPr>
        </p:nvSpPr>
        <p:spPr>
          <a:xfrm>
            <a:off x="6221694" y="1736570"/>
            <a:ext cx="5183188" cy="4316849"/>
          </a:xfrm>
        </p:spPr>
        <p:txBody>
          <a:bodyPr>
            <a:normAutofit/>
          </a:bodyPr>
          <a:lstStyle/>
          <a:p>
            <a:r>
              <a:rPr lang="en-GB" dirty="0"/>
              <a:t>The patient currently smokes and does not take regular physical exercise.</a:t>
            </a:r>
          </a:p>
          <a:p>
            <a:r>
              <a:rPr lang="en-GB" dirty="0"/>
              <a:t>Discuss with the patient all of the products available to support them to stop smoking, such as patches, gum and lozenges.</a:t>
            </a:r>
          </a:p>
          <a:p>
            <a:r>
              <a:rPr lang="en-GB" dirty="0"/>
              <a:t>According to the NHS if you attend the nicotine replacement therapy, it works out a third cheaper than purchasing the products from the pharmacy.</a:t>
            </a:r>
          </a:p>
          <a:p>
            <a:r>
              <a:rPr lang="en-GB" dirty="0"/>
              <a:t>Encourage the patient to explore community-based activities or regular walking to promote physical exercise.</a:t>
            </a:r>
          </a:p>
          <a:p>
            <a:r>
              <a:rPr lang="en-GB" dirty="0"/>
              <a:t>(NHS, 2022)</a:t>
            </a:r>
          </a:p>
        </p:txBody>
      </p:sp>
      <p:pic>
        <p:nvPicPr>
          <p:cNvPr id="9" name="6">
            <a:hlinkClick r:id="" action="ppaction://media"/>
            <a:extLst>
              <a:ext uri="{FF2B5EF4-FFF2-40B4-BE49-F238E27FC236}">
                <a16:creationId xmlns:a16="http://schemas.microsoft.com/office/drawing/2014/main" id="{9FEDC0F7-68B4-56A3-7BB8-1EC1CF6EDE8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55375" y="5809738"/>
            <a:ext cx="487363" cy="487363"/>
          </a:xfrm>
          <a:prstGeom prst="rect">
            <a:avLst/>
          </a:prstGeom>
        </p:spPr>
      </p:pic>
    </p:spTree>
    <p:extLst>
      <p:ext uri="{BB962C8B-B14F-4D97-AF65-F5344CB8AC3E}">
        <p14:creationId xmlns:p14="http://schemas.microsoft.com/office/powerpoint/2010/main" val="1944141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1698"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607B9-5739-F488-CC99-FA48371678C1}"/>
              </a:ext>
            </a:extLst>
          </p:cNvPr>
          <p:cNvSpPr>
            <a:spLocks noGrp="1"/>
          </p:cNvSpPr>
          <p:nvPr>
            <p:ph type="title"/>
          </p:nvPr>
        </p:nvSpPr>
        <p:spPr>
          <a:xfrm>
            <a:off x="838200" y="108154"/>
            <a:ext cx="10515600" cy="923772"/>
          </a:xfrm>
        </p:spPr>
        <p:txBody>
          <a:bodyPr/>
          <a:lstStyle/>
          <a:p>
            <a:r>
              <a:rPr lang="en-GB" dirty="0">
                <a:solidFill>
                  <a:schemeClr val="accent5">
                    <a:lumMod val="50000"/>
                  </a:schemeClr>
                </a:solidFill>
              </a:rPr>
              <a:t>The care plan</a:t>
            </a:r>
          </a:p>
        </p:txBody>
      </p:sp>
      <p:sp>
        <p:nvSpPr>
          <p:cNvPr id="3" name="Content Placeholder 2">
            <a:extLst>
              <a:ext uri="{FF2B5EF4-FFF2-40B4-BE49-F238E27FC236}">
                <a16:creationId xmlns:a16="http://schemas.microsoft.com/office/drawing/2014/main" id="{64E1B28F-9969-45A7-2975-CC5FC487ADA2}"/>
              </a:ext>
            </a:extLst>
          </p:cNvPr>
          <p:cNvSpPr>
            <a:spLocks noGrp="1"/>
          </p:cNvSpPr>
          <p:nvPr>
            <p:ph idx="1"/>
          </p:nvPr>
        </p:nvSpPr>
        <p:spPr>
          <a:xfrm>
            <a:off x="1516626" y="862064"/>
            <a:ext cx="10515600" cy="5799292"/>
          </a:xfrm>
        </p:spPr>
        <p:txBody>
          <a:bodyPr>
            <a:normAutofit fontScale="92500" lnSpcReduction="20000"/>
          </a:bodyPr>
          <a:lstStyle/>
          <a:p>
            <a:r>
              <a:rPr lang="en-GB" sz="1600" dirty="0"/>
              <a:t>Assessing a patient with Type 2 diabetes requires a comprehensive evaluation, to help Healthcare professionals to determine their specific needs for the care plan.</a:t>
            </a:r>
          </a:p>
          <a:p>
            <a:r>
              <a:rPr lang="en-GB" sz="1600" dirty="0"/>
              <a:t>The purpose of the care plan is to give personalised support outlining the individuals unique medical, social and psychological needs.</a:t>
            </a:r>
          </a:p>
          <a:p>
            <a:r>
              <a:rPr lang="en-GB" sz="1600" dirty="0"/>
              <a:t>Communication plays a crucial role in diabetes care.</a:t>
            </a:r>
          </a:p>
          <a:p>
            <a:r>
              <a:rPr lang="en-GB" sz="1600" dirty="0"/>
              <a:t>Healthcare professionals must work collaboratively with the patient to enhance medical adherence and lifestyle modifications. (NICE, 2022) consistency and coordination with the care plan ensure that everyone involved is providing consistent high-quality care.</a:t>
            </a:r>
          </a:p>
          <a:p>
            <a:r>
              <a:rPr lang="en-GB" sz="1600" dirty="0"/>
              <a:t>The National Health Service (NHS) have on offer a Healthier you, Diabetes prevention programme that the patient could be referred to and this will offer support on dietary choices, weight loss and exercise.</a:t>
            </a:r>
          </a:p>
          <a:p>
            <a:r>
              <a:rPr lang="en-GB" sz="1600" dirty="0"/>
              <a:t>Programmes such as the healthier you can help the patient to become more confident in discussing their dietary habits and physical health.</a:t>
            </a:r>
          </a:p>
          <a:p>
            <a:r>
              <a:rPr lang="en-GB" sz="1600" dirty="0"/>
              <a:t>Within the care plan there will be a structured care routine which includes, clear guidelines on the medication, dose and when it is required to be taken.</a:t>
            </a:r>
          </a:p>
          <a:p>
            <a:r>
              <a:rPr lang="en-GB" sz="1600" dirty="0"/>
              <a:t>The care plan documents health conditions, medication and other important information about the individual making the easily accessible for everyone on the care team.</a:t>
            </a:r>
          </a:p>
          <a:p>
            <a:r>
              <a:rPr lang="en-GB" sz="1600" dirty="0"/>
              <a:t>Healthcare professionals also need to emphasise the importance of the patient attending regular check ups to monitor their condition. This will ensure that they are receiving the correct doses of medication and the most up to date advice.</a:t>
            </a:r>
          </a:p>
          <a:p>
            <a:r>
              <a:rPr lang="en-GB" sz="1600" dirty="0"/>
              <a:t>Ethical considerations are vitally important in the care plan for ensuring informed consent and respecting the patient autonomy.</a:t>
            </a:r>
          </a:p>
          <a:p>
            <a:r>
              <a:rPr lang="en-GB" sz="1600" dirty="0"/>
              <a:t>Healthcare Professionals should provide clear and understandable information to the patient, ensuring the patient has access to the appropriate services and one major goal of diabetes care is to achieve a condition of wellbeing in the presence of chronic disease (Souza , 2017). </a:t>
            </a:r>
          </a:p>
          <a:p>
            <a:r>
              <a:rPr lang="en-GB" sz="1600" dirty="0"/>
              <a:t>  </a:t>
            </a:r>
          </a:p>
          <a:p>
            <a:endParaRPr lang="en-GB" sz="1600" dirty="0"/>
          </a:p>
        </p:txBody>
      </p:sp>
      <p:pic>
        <p:nvPicPr>
          <p:cNvPr id="6" name="0">
            <a:hlinkClick r:id="" action="ppaction://media"/>
            <a:extLst>
              <a:ext uri="{FF2B5EF4-FFF2-40B4-BE49-F238E27FC236}">
                <a16:creationId xmlns:a16="http://schemas.microsoft.com/office/drawing/2014/main" id="{E2837B93-7E9E-0287-BF66-C6FE8748F37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512015" y="5995936"/>
            <a:ext cx="487363" cy="487363"/>
          </a:xfrm>
          <a:prstGeom prst="rect">
            <a:avLst/>
          </a:prstGeom>
        </p:spPr>
      </p:pic>
    </p:spTree>
    <p:extLst>
      <p:ext uri="{BB962C8B-B14F-4D97-AF65-F5344CB8AC3E}">
        <p14:creationId xmlns:p14="http://schemas.microsoft.com/office/powerpoint/2010/main" val="791612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269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1E145-4CBB-FA88-1570-8A714D28763F}"/>
              </a:ext>
            </a:extLst>
          </p:cNvPr>
          <p:cNvSpPr>
            <a:spLocks noGrp="1"/>
          </p:cNvSpPr>
          <p:nvPr>
            <p:ph type="title"/>
          </p:nvPr>
        </p:nvSpPr>
        <p:spPr>
          <a:xfrm>
            <a:off x="1494143" y="0"/>
            <a:ext cx="9724463" cy="946355"/>
          </a:xfrm>
        </p:spPr>
        <p:txBody>
          <a:bodyPr/>
          <a:lstStyle/>
          <a:p>
            <a:r>
              <a:rPr lang="en-GB" dirty="0"/>
              <a:t>References</a:t>
            </a:r>
          </a:p>
        </p:txBody>
      </p:sp>
      <p:sp>
        <p:nvSpPr>
          <p:cNvPr id="3" name="Content Placeholder 2">
            <a:extLst>
              <a:ext uri="{FF2B5EF4-FFF2-40B4-BE49-F238E27FC236}">
                <a16:creationId xmlns:a16="http://schemas.microsoft.com/office/drawing/2014/main" id="{5603FCCE-B601-49F2-F884-60703B008E1B}"/>
              </a:ext>
            </a:extLst>
          </p:cNvPr>
          <p:cNvSpPr>
            <a:spLocks noGrp="1"/>
          </p:cNvSpPr>
          <p:nvPr>
            <p:ph idx="1"/>
          </p:nvPr>
        </p:nvSpPr>
        <p:spPr>
          <a:xfrm>
            <a:off x="1622323" y="946355"/>
            <a:ext cx="9596283" cy="4363064"/>
          </a:xfrm>
        </p:spPr>
        <p:txBody>
          <a:bodyPr>
            <a:normAutofit fontScale="25000" lnSpcReduction="20000"/>
          </a:bodyPr>
          <a:lstStyle/>
          <a:p>
            <a:endParaRPr lang="en-GB" sz="2000" dirty="0"/>
          </a:p>
          <a:p>
            <a:endParaRPr lang="en-GB" sz="2000" dirty="0"/>
          </a:p>
          <a:p>
            <a:pPr marL="0" indent="0">
              <a:buNone/>
            </a:pPr>
            <a:r>
              <a:rPr lang="en-GB" sz="2000" dirty="0"/>
              <a:t> </a:t>
            </a:r>
            <a:endParaRPr lang="en-GB" sz="2200" dirty="0"/>
          </a:p>
          <a:p>
            <a:pPr marL="0" indent="0">
              <a:buNone/>
            </a:pPr>
            <a:endParaRPr lang="en-GB" sz="2200" dirty="0"/>
          </a:p>
          <a:p>
            <a:r>
              <a:rPr lang="en-GB" sz="4000" dirty="0" err="1"/>
              <a:t>Alamy</a:t>
            </a:r>
            <a:r>
              <a:rPr lang="en-GB" sz="4000" dirty="0"/>
              <a:t> Limited (2025). </a:t>
            </a:r>
            <a:r>
              <a:rPr lang="en-GB" sz="4000" i="1" dirty="0"/>
              <a:t>llustration of insulin and glucose production in Type 2 diabetes. Insulin is produced by islet cells in the pancreas and acts in unison with glucose to regulate energy in the body’s cells. In Type 2 Diabetes, as shown here, the body develops high blood g</a:t>
            </a:r>
            <a:r>
              <a:rPr lang="en-GB" sz="4000" dirty="0"/>
              <a:t>. Alamy.com. Available at: </a:t>
            </a:r>
            <a:r>
              <a:rPr lang="en-GB" sz="4000" dirty="0">
                <a:hlinkClick r:id="rId2"/>
              </a:rPr>
              <a:t>https://www.alamy.com/stock-photo-llustration-of-insulin-and-glucose-production-in-type-2-diabetes-insulin-103991740.html</a:t>
            </a:r>
            <a:r>
              <a:rPr lang="en-GB" sz="4000" dirty="0"/>
              <a:t>. Accessed on 1</a:t>
            </a:r>
            <a:r>
              <a:rPr lang="en-GB" sz="4000" baseline="30000" dirty="0"/>
              <a:t>st</a:t>
            </a:r>
            <a:r>
              <a:rPr lang="en-GB" sz="4000" dirty="0"/>
              <a:t> November 2025.</a:t>
            </a:r>
            <a:endParaRPr lang="en-GB" sz="5400" dirty="0"/>
          </a:p>
          <a:p>
            <a:r>
              <a:rPr lang="en-GB" sz="4000" dirty="0"/>
              <a:t>American Stoke Association (2025) </a:t>
            </a:r>
            <a:r>
              <a:rPr lang="en-GB" sz="4000" i="1" dirty="0"/>
              <a:t>Let’s Talk About The Connection between Diabetes and Stroke. </a:t>
            </a:r>
            <a:r>
              <a:rPr lang="en-GB" sz="4000" dirty="0"/>
              <a:t>Available </a:t>
            </a:r>
            <a:r>
              <a:rPr lang="en-GB" sz="4000" dirty="0" err="1"/>
              <a:t>at:</a:t>
            </a:r>
            <a:r>
              <a:rPr lang="en-GB" sz="4000" dirty="0" err="1">
                <a:hlinkClick r:id="rId3"/>
              </a:rPr>
              <a:t>Let’s</a:t>
            </a:r>
            <a:r>
              <a:rPr lang="en-GB" sz="4000" dirty="0">
                <a:hlinkClick r:id="rId3"/>
              </a:rPr>
              <a:t> Talk About the Connection Between Diabetes and Stroke | American Stroke Association</a:t>
            </a:r>
            <a:r>
              <a:rPr lang="en-GB" sz="4000" dirty="0"/>
              <a:t>. Accessed on 28</a:t>
            </a:r>
            <a:r>
              <a:rPr lang="en-GB" sz="4000" baseline="30000" dirty="0"/>
              <a:t>th</a:t>
            </a:r>
            <a:r>
              <a:rPr lang="en-GB" sz="4000" dirty="0"/>
              <a:t> October 2025.</a:t>
            </a:r>
          </a:p>
          <a:p>
            <a:r>
              <a:rPr lang="en-GB" sz="4000" dirty="0"/>
              <a:t>Dal Canto, E., Ceriello, A., Rydén, L., Ferrini, M., Hansen, T.B., Schnell, O., </a:t>
            </a:r>
            <a:r>
              <a:rPr lang="en-GB" sz="4000" dirty="0" err="1"/>
              <a:t>Standl</a:t>
            </a:r>
            <a:r>
              <a:rPr lang="en-GB" sz="4000" dirty="0"/>
              <a:t>, E. and  Beulens, J.W. (2019) </a:t>
            </a:r>
            <a:r>
              <a:rPr lang="en-GB" sz="4000" i="1" dirty="0"/>
              <a:t>Diabetes as a Cardiovascular Risk Factor: An Overview of Global Trends of Macro and Micro vascular Complications</a:t>
            </a:r>
            <a:r>
              <a:rPr lang="en-GB" sz="4000" dirty="0"/>
              <a:t>. National Library of Medicine. Available </a:t>
            </a:r>
            <a:r>
              <a:rPr lang="en-GB" sz="4000" dirty="0" err="1"/>
              <a:t>at:</a:t>
            </a:r>
            <a:r>
              <a:rPr lang="en-GB" sz="4000" dirty="0" err="1">
                <a:hlinkClick r:id="rId4"/>
              </a:rPr>
              <a:t>Diabetes</a:t>
            </a:r>
            <a:r>
              <a:rPr lang="en-GB" sz="4000" dirty="0">
                <a:hlinkClick r:id="rId4"/>
              </a:rPr>
              <a:t> as a cardiovascular risk factor: An overview of global trends of macro and micro vascular complications – PubMed</a:t>
            </a:r>
            <a:r>
              <a:rPr lang="en-GB" sz="4000" dirty="0"/>
              <a:t>. Accessed 28</a:t>
            </a:r>
            <a:r>
              <a:rPr lang="en-GB" sz="4000" baseline="30000" dirty="0"/>
              <a:t>th</a:t>
            </a:r>
            <a:r>
              <a:rPr lang="en-GB" sz="4000" dirty="0"/>
              <a:t> October 2025</a:t>
            </a:r>
          </a:p>
          <a:p>
            <a:r>
              <a:rPr lang="en-GB" sz="4000" dirty="0"/>
              <a:t>Diabetes UK (2024) </a:t>
            </a:r>
            <a:r>
              <a:rPr lang="en-GB" sz="4000" i="1" dirty="0"/>
              <a:t>Diabetes and Heart Disease</a:t>
            </a:r>
            <a:r>
              <a:rPr lang="en-GB" sz="4000" dirty="0"/>
              <a:t>. Diabetes UK. Available </a:t>
            </a:r>
            <a:r>
              <a:rPr lang="en-GB" sz="4000" dirty="0" err="1"/>
              <a:t>at:</a:t>
            </a:r>
            <a:r>
              <a:rPr lang="en-GB" sz="4000" dirty="0" err="1">
                <a:hlinkClick r:id="rId5"/>
              </a:rPr>
              <a:t>Diabetes</a:t>
            </a:r>
            <a:r>
              <a:rPr lang="en-GB" sz="4000" dirty="0">
                <a:hlinkClick r:id="rId5"/>
              </a:rPr>
              <a:t> and heart disease | Cardiovascular disease | Diabetes UK</a:t>
            </a:r>
            <a:r>
              <a:rPr lang="en-GB" sz="4000" dirty="0"/>
              <a:t>. Accessed on 28</a:t>
            </a:r>
            <a:r>
              <a:rPr lang="en-GB" sz="4000" baseline="30000" dirty="0"/>
              <a:t>th</a:t>
            </a:r>
            <a:r>
              <a:rPr lang="en-GB" sz="4000" dirty="0"/>
              <a:t> October 2025.</a:t>
            </a:r>
          </a:p>
          <a:p>
            <a:r>
              <a:rPr lang="en-GB" sz="4000" dirty="0"/>
              <a:t>Diabetes UK (2025) </a:t>
            </a:r>
            <a:r>
              <a:rPr lang="en-GB" sz="4000" i="1" dirty="0"/>
              <a:t>10 Tips for Healthy Eating with Diabetes</a:t>
            </a:r>
            <a:r>
              <a:rPr lang="en-GB" sz="4000" dirty="0"/>
              <a:t>. Diabetes UK. Available at:</a:t>
            </a:r>
            <a:r>
              <a:rPr lang="en-GB" sz="4000" dirty="0">
                <a:hlinkClick r:id="rId6"/>
              </a:rPr>
              <a:t>10 tips for healthy eating with diabetes | Diabetes UK</a:t>
            </a:r>
            <a:r>
              <a:rPr lang="en-GB" sz="4000" dirty="0"/>
              <a:t>. Accessed on 28</a:t>
            </a:r>
            <a:r>
              <a:rPr lang="en-GB" sz="4000" baseline="30000" dirty="0"/>
              <a:t>th</a:t>
            </a:r>
            <a:r>
              <a:rPr lang="en-GB" sz="4000" dirty="0"/>
              <a:t> October 2025.</a:t>
            </a:r>
          </a:p>
          <a:p>
            <a:r>
              <a:rPr lang="en-GB" sz="4000" dirty="0"/>
              <a:t>Diabetes UK (2017). </a:t>
            </a:r>
            <a:r>
              <a:rPr lang="en-GB" sz="4000" i="1" dirty="0"/>
              <a:t>Types of diabetes</a:t>
            </a:r>
            <a:r>
              <a:rPr lang="en-GB" sz="4000" dirty="0"/>
              <a:t>. Available at: </a:t>
            </a:r>
            <a:r>
              <a:rPr lang="en-GB" sz="4000" dirty="0">
                <a:hlinkClick r:id="rId7"/>
              </a:rPr>
              <a:t>https://www.diabetes.org.uk/about-diabetes/types-of-diabetes#Type1diabetes</a:t>
            </a:r>
            <a:r>
              <a:rPr lang="en-GB" sz="4000" dirty="0"/>
              <a:t>. Accessed on 28</a:t>
            </a:r>
            <a:r>
              <a:rPr lang="en-GB" sz="4000" baseline="30000" dirty="0"/>
              <a:t>th</a:t>
            </a:r>
            <a:r>
              <a:rPr lang="en-GB" sz="4000" dirty="0"/>
              <a:t> October 2025.</a:t>
            </a:r>
          </a:p>
          <a:p>
            <a:r>
              <a:rPr lang="en-GB" sz="4400" dirty="0"/>
              <a:t>(</a:t>
            </a:r>
            <a:r>
              <a:rPr lang="en-GB" sz="4400" dirty="0" err="1"/>
              <a:t>Grottepastenaecollepardo</a:t>
            </a:r>
            <a:r>
              <a:rPr lang="en-GB" sz="4400" dirty="0"/>
              <a:t>,. How to detect Blocked Arteries. Image available at: </a:t>
            </a:r>
            <a:r>
              <a:rPr lang="en-GB" sz="4400" dirty="0">
                <a:hlinkClick r:id="rId8"/>
              </a:rPr>
              <a:t>What Everybody Ought To Know About How To Detect Blocked Arteries – </a:t>
            </a:r>
            <a:r>
              <a:rPr lang="en-GB" sz="4400" dirty="0" err="1">
                <a:hlinkClick r:id="rId8"/>
              </a:rPr>
              <a:t>Foodactive</a:t>
            </a:r>
            <a:r>
              <a:rPr lang="en-GB" sz="4400" dirty="0"/>
              <a:t>. Accessed 1</a:t>
            </a:r>
            <a:r>
              <a:rPr lang="en-GB" sz="4400" baseline="30000" dirty="0"/>
              <a:t>st</a:t>
            </a:r>
            <a:r>
              <a:rPr lang="en-GB" sz="4400" dirty="0"/>
              <a:t> November 2025</a:t>
            </a:r>
          </a:p>
          <a:p>
            <a:r>
              <a:rPr lang="en-GB" sz="4000" dirty="0"/>
              <a:t>Kidney Care UK (2023). </a:t>
            </a:r>
            <a:r>
              <a:rPr lang="en-GB" sz="4000" i="1" dirty="0"/>
              <a:t>Facts About Your Kidneys</a:t>
            </a:r>
            <a:r>
              <a:rPr lang="en-GB" sz="4000" dirty="0"/>
              <a:t>. Available at: </a:t>
            </a:r>
            <a:r>
              <a:rPr lang="en-GB" sz="4000" dirty="0">
                <a:hlinkClick r:id="rId9"/>
              </a:rPr>
              <a:t>Facts about your kidneys | Kidney Care UK</a:t>
            </a:r>
            <a:r>
              <a:rPr lang="en-GB" sz="4000" dirty="0"/>
              <a:t>. Accessed on 28</a:t>
            </a:r>
            <a:r>
              <a:rPr lang="en-GB" sz="4000" baseline="30000" dirty="0"/>
              <a:t>th</a:t>
            </a:r>
            <a:r>
              <a:rPr lang="en-GB" sz="4000" dirty="0"/>
              <a:t> October 2025.</a:t>
            </a:r>
          </a:p>
          <a:p>
            <a:r>
              <a:rPr lang="en-GB" sz="4000" dirty="0"/>
              <a:t>Kidney Research UK (2023) What is Diabetes. Kidney Research UK. Available </a:t>
            </a:r>
            <a:r>
              <a:rPr lang="en-GB" sz="4000" dirty="0" err="1"/>
              <a:t>at:</a:t>
            </a:r>
            <a:r>
              <a:rPr lang="en-GB" sz="4000" dirty="0" err="1">
                <a:hlinkClick r:id="rId10"/>
              </a:rPr>
              <a:t>Diabetes</a:t>
            </a:r>
            <a:r>
              <a:rPr lang="en-GB" sz="4000" dirty="0">
                <a:hlinkClick r:id="rId10"/>
              </a:rPr>
              <a:t> and kidney disease: how diabetes affects your kidneys</a:t>
            </a:r>
            <a:r>
              <a:rPr lang="en-GB" sz="4000" dirty="0"/>
              <a:t>. Accessed on 28</a:t>
            </a:r>
            <a:r>
              <a:rPr lang="en-GB" sz="4000" baseline="30000" dirty="0"/>
              <a:t>th</a:t>
            </a:r>
            <a:r>
              <a:rPr lang="en-GB" sz="4000" dirty="0"/>
              <a:t> October 2025.</a:t>
            </a:r>
          </a:p>
          <a:p>
            <a:r>
              <a:rPr lang="en-GB" sz="4000" dirty="0"/>
              <a:t>National Health Service (2025) . </a:t>
            </a:r>
            <a:r>
              <a:rPr lang="en-GB" sz="4000" i="1" dirty="0"/>
              <a:t>Complications of Type 2 Diabetes</a:t>
            </a:r>
            <a:r>
              <a:rPr lang="en-GB" sz="4000" dirty="0"/>
              <a:t>. NHS UK. Available at: </a:t>
            </a:r>
            <a:r>
              <a:rPr lang="en-GB" sz="4000" dirty="0">
                <a:hlinkClick r:id="rId11"/>
              </a:rPr>
              <a:t>Complications of type 2 diabetes – NHS</a:t>
            </a:r>
            <a:r>
              <a:rPr lang="en-GB" sz="4000" dirty="0"/>
              <a:t>. Accessed on 28</a:t>
            </a:r>
            <a:r>
              <a:rPr lang="en-GB" sz="4000" baseline="30000" dirty="0"/>
              <a:t>th</a:t>
            </a:r>
            <a:r>
              <a:rPr lang="en-GB" sz="4000" dirty="0"/>
              <a:t> October 2025.</a:t>
            </a:r>
          </a:p>
          <a:p>
            <a:r>
              <a:rPr lang="en-GB" sz="4000" dirty="0"/>
              <a:t>NHS (2022). </a:t>
            </a:r>
            <a:r>
              <a:rPr lang="en-GB" sz="4000" i="1" dirty="0"/>
              <a:t>NHS Stop Smoking Services Help You Quit - Quit Smoking</a:t>
            </a:r>
            <a:r>
              <a:rPr lang="en-GB" sz="4000" dirty="0"/>
              <a:t>. NHS. Available at: </a:t>
            </a:r>
            <a:r>
              <a:rPr lang="en-GB" sz="4000" dirty="0">
                <a:hlinkClick r:id="rId12"/>
              </a:rPr>
              <a:t>https://www.nhs.uk/live-well/quit-smoking/nhs-stop-smoking-services-help-you-quit/</a:t>
            </a:r>
            <a:r>
              <a:rPr lang="en-GB" sz="4000" dirty="0"/>
              <a:t>. Accessed 29</a:t>
            </a:r>
            <a:r>
              <a:rPr lang="en-GB" sz="4000" baseline="30000" dirty="0"/>
              <a:t>th</a:t>
            </a:r>
            <a:r>
              <a:rPr lang="en-GB" sz="4000" dirty="0"/>
              <a:t> October 2025.</a:t>
            </a:r>
          </a:p>
          <a:p>
            <a:r>
              <a:rPr lang="en-GB" sz="4000" dirty="0"/>
              <a:t>Refior, K. (2025) </a:t>
            </a:r>
            <a:r>
              <a:rPr lang="en-GB" sz="4000" i="1" dirty="0"/>
              <a:t>The Gum Disease, Diabetes Connection</a:t>
            </a:r>
            <a:r>
              <a:rPr lang="en-GB" sz="4000" dirty="0"/>
              <a:t>. Harvard Gazette. Available at: </a:t>
            </a:r>
            <a:r>
              <a:rPr lang="en-GB" sz="4000" dirty="0">
                <a:hlinkClick r:id="rId13"/>
              </a:rPr>
              <a:t>The gum disease, diabetes connection — Harvard Gazette</a:t>
            </a:r>
            <a:r>
              <a:rPr lang="en-GB" sz="4000" dirty="0"/>
              <a:t>. Accessed 28</a:t>
            </a:r>
            <a:r>
              <a:rPr lang="en-GB" sz="4000" baseline="30000" dirty="0"/>
              <a:t>th</a:t>
            </a:r>
            <a:r>
              <a:rPr lang="en-GB" sz="4000" dirty="0"/>
              <a:t> October 2025.</a:t>
            </a:r>
          </a:p>
          <a:p>
            <a:r>
              <a:rPr lang="en-GB" sz="4000" dirty="0" err="1"/>
              <a:t>Souza,R</a:t>
            </a:r>
            <a:r>
              <a:rPr lang="en-GB" sz="4000" dirty="0"/>
              <a:t>. (2017) </a:t>
            </a:r>
            <a:r>
              <a:rPr lang="en-GB" sz="4000" i="1" dirty="0"/>
              <a:t>Ethical Issues Associated with Diagnosing and Managing Diabetes. </a:t>
            </a:r>
            <a:r>
              <a:rPr lang="en-GB" sz="4000" dirty="0"/>
              <a:t>Available at:</a:t>
            </a:r>
            <a:r>
              <a:rPr lang="en-GB" sz="4000" dirty="0">
                <a:hlinkClick r:id="rId14"/>
              </a:rPr>
              <a:t>1f710ba87717424ead24b1789d7ad70f.pdf</a:t>
            </a:r>
            <a:r>
              <a:rPr lang="en-GB" sz="4000" dirty="0"/>
              <a:t>. Accessed on 29</a:t>
            </a:r>
            <a:r>
              <a:rPr lang="en-GB" sz="4000" baseline="30000" dirty="0"/>
              <a:t>th</a:t>
            </a:r>
            <a:r>
              <a:rPr lang="en-GB" sz="4000" dirty="0"/>
              <a:t> October 2025.</a:t>
            </a:r>
          </a:p>
          <a:p>
            <a:r>
              <a:rPr lang="en-GB" sz="4000" dirty="0"/>
              <a:t>Woodward, A., Walters, K., Davies, N., Nimmons, D., Protheroe, J., Chew‐Graham, C.A., Stevenson, F. and Armstrong, M. (2024). </a:t>
            </a:r>
            <a:r>
              <a:rPr lang="en-GB" sz="4000" i="1" dirty="0"/>
              <a:t>Barriers and facilitators of self‐management of Diabetes amongst people experiencing socioeconomic deprivation: A systematic review and qualitative synthesis. </a:t>
            </a:r>
            <a:r>
              <a:rPr lang="en-GB" sz="4000" dirty="0"/>
              <a:t>Health Expectations. Available at: </a:t>
            </a:r>
            <a:r>
              <a:rPr lang="en-GB" sz="4000" dirty="0">
                <a:hlinkClick r:id="rId15"/>
              </a:rPr>
              <a:t>Barriers and facilitators of self-management of diabetes amongst people experiencing socioeconomic deprivation: A systematic review and qualitative synthesis - PubMed </a:t>
            </a:r>
            <a:r>
              <a:rPr lang="en-GB" sz="4000" dirty="0"/>
              <a:t>Accessed on 29</a:t>
            </a:r>
            <a:r>
              <a:rPr lang="en-GB" sz="4000" baseline="30000" dirty="0"/>
              <a:t>th</a:t>
            </a:r>
            <a:r>
              <a:rPr lang="en-GB" sz="4000" dirty="0"/>
              <a:t> October 2025.</a:t>
            </a:r>
          </a:p>
          <a:p>
            <a:r>
              <a:rPr lang="en-GB" sz="4000" dirty="0"/>
              <a:t>Zaman, M.(2025</a:t>
            </a:r>
            <a:r>
              <a:rPr lang="en-GB" sz="4000" i="1" dirty="0"/>
              <a:t>) How the Pancreas Effects Blood Glucose Levels with Diabetes</a:t>
            </a:r>
            <a:r>
              <a:rPr lang="en-GB" sz="4000" dirty="0"/>
              <a:t>. Health Central. Available </a:t>
            </a:r>
            <a:r>
              <a:rPr lang="en-GB" sz="4000" dirty="0">
                <a:hlinkClick r:id="rId16"/>
              </a:rPr>
              <a:t>at: Pancreas and Diabetes: Role &amp; Impact on Blood Sugar</a:t>
            </a:r>
            <a:r>
              <a:rPr lang="en-GB" sz="4000" dirty="0"/>
              <a:t>. Accessed 28</a:t>
            </a:r>
            <a:r>
              <a:rPr lang="en-GB" sz="4000" baseline="30000" dirty="0"/>
              <a:t>th</a:t>
            </a:r>
            <a:r>
              <a:rPr lang="en-GB" sz="4000" dirty="0"/>
              <a:t> October 2025.</a:t>
            </a:r>
          </a:p>
          <a:p>
            <a:endParaRPr lang="en-GB" sz="4800" dirty="0"/>
          </a:p>
          <a:p>
            <a:endParaRPr lang="en-GB" sz="2000" dirty="0"/>
          </a:p>
        </p:txBody>
      </p:sp>
    </p:spTree>
    <p:extLst>
      <p:ext uri="{BB962C8B-B14F-4D97-AF65-F5344CB8AC3E}">
        <p14:creationId xmlns:p14="http://schemas.microsoft.com/office/powerpoint/2010/main" val="190842300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Parallax</Template>
  <TotalTime>562</TotalTime>
  <Words>2173</Words>
  <Application>Microsoft Office PowerPoint</Application>
  <PresentationFormat>Widescreen</PresentationFormat>
  <Paragraphs>135</Paragraphs>
  <Slides>11</Slides>
  <Notes>2</Notes>
  <HiddenSlides>0</HiddenSlides>
  <MMClips>9</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Arial</vt:lpstr>
      <vt:lpstr>Corbel</vt:lpstr>
      <vt:lpstr>Parallax</vt:lpstr>
      <vt:lpstr>Name Lindsay Dyble​ Student ID 2405244​ Module BMHP5023 Module Title Introduction to Physiology​ Assignment Tile Component 2 – Presentation (Power point with Voice over)​ Lecturer Robert Nartowski​ Date 17th November 2025</vt:lpstr>
      <vt:lpstr>What is Diabetes</vt:lpstr>
      <vt:lpstr>Types of Diabetes</vt:lpstr>
      <vt:lpstr>Complications with Type 2 Diabetes</vt:lpstr>
      <vt:lpstr>The Kidneys</vt:lpstr>
      <vt:lpstr>The Pancreas</vt:lpstr>
      <vt:lpstr>The Heart</vt:lpstr>
      <vt:lpstr>Diet and Healthy Choices</vt:lpstr>
      <vt:lpstr>The patient</vt:lpstr>
      <vt:lpstr>The care plan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Lindsay Dyble</dc:creator>
  <cp:lastModifiedBy>Lindsay Dyble (2405244)</cp:lastModifiedBy>
  <cp:revision>2</cp:revision>
  <dcterms:created xsi:type="dcterms:W3CDTF">2025-10-28T09:36:04Z</dcterms:created>
  <dcterms:modified xsi:type="dcterms:W3CDTF">2025-11-03T07:12:18Z</dcterms:modified>
</cp:coreProperties>
</file>