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4" r:id="rId1"/>
  </p:sldMasterIdLst>
  <p:sldIdLst>
    <p:sldId id="256" r:id="rId2"/>
    <p:sldId id="257" r:id="rId3"/>
    <p:sldId id="258" r:id="rId4"/>
    <p:sldId id="260" r:id="rId5"/>
    <p:sldId id="283" r:id="rId6"/>
    <p:sldId id="284" r:id="rId7"/>
    <p:sldId id="286" r:id="rId8"/>
    <p:sldId id="280" r:id="rId9"/>
    <p:sldId id="287" r:id="rId10"/>
    <p:sldId id="288" r:id="rId11"/>
    <p:sldId id="289" r:id="rId12"/>
    <p:sldId id="290" r:id="rId13"/>
    <p:sldId id="291" r:id="rId14"/>
    <p:sldId id="297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306" r:id="rId23"/>
    <p:sldId id="307" r:id="rId24"/>
    <p:sldId id="308" r:id="rId25"/>
    <p:sldId id="309" r:id="rId26"/>
    <p:sldId id="310" r:id="rId27"/>
    <p:sldId id="311" r:id="rId28"/>
    <p:sldId id="293" r:id="rId29"/>
    <p:sldId id="278" r:id="rId30"/>
    <p:sldId id="294" r:id="rId31"/>
    <p:sldId id="295" r:id="rId32"/>
    <p:sldId id="296" r:id="rId33"/>
    <p:sldId id="263" r:id="rId34"/>
    <p:sldId id="267" r:id="rId35"/>
    <p:sldId id="268" r:id="rId36"/>
    <p:sldId id="269" r:id="rId37"/>
    <p:sldId id="292" r:id="rId38"/>
    <p:sldId id="312" r:id="rId39"/>
    <p:sldId id="285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7" d="100"/>
          <a:sy n="77" d="100"/>
        </p:scale>
        <p:origin x="68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smtClean="0"/>
              <a:pPr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276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5653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957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42799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036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8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753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924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83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815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1911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3934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157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5334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796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745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59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12/3/2018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454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9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0817" y="540912"/>
            <a:ext cx="9144000" cy="1700011"/>
          </a:xfrm>
          <a:prstGeom prst="ellipse">
            <a:avLst/>
          </a:prstGeom>
          <a:ln>
            <a:noFill/>
          </a:ln>
          <a:effectLst>
            <a:reflection blurRad="6350" stA="50000" endA="300" endPos="90000" dir="5400000" sy="-100000" algn="bl" rotWithShape="0"/>
            <a:softEdge rad="112500"/>
          </a:effec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Enterprise Business Proposal: </a:t>
            </a:r>
            <a:br>
              <a:rPr lang="en-GB" dirty="0" smtClean="0"/>
            </a:br>
            <a:r>
              <a:rPr lang="en-GB" dirty="0" smtClean="0"/>
              <a:t>Translate 24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 smtClean="0"/>
              <a:t>Presented by </a:t>
            </a:r>
            <a:r>
              <a:rPr lang="en-GB" dirty="0" err="1" smtClean="0"/>
              <a:t>Manik</a:t>
            </a:r>
            <a:r>
              <a:rPr lang="en-GB" dirty="0" smtClean="0"/>
              <a:t> </a:t>
            </a:r>
            <a:r>
              <a:rPr lang="en-GB" dirty="0" err="1" smtClean="0"/>
              <a:t>miah</a:t>
            </a:r>
            <a:r>
              <a:rPr lang="en-GB" dirty="0" smtClean="0"/>
              <a:t>, Abdul </a:t>
            </a:r>
            <a:r>
              <a:rPr lang="en-GB" dirty="0" err="1" smtClean="0"/>
              <a:t>muhit</a:t>
            </a:r>
            <a:r>
              <a:rPr lang="en-GB" dirty="0" smtClean="0"/>
              <a:t>, </a:t>
            </a:r>
            <a:r>
              <a:rPr lang="en-GB" dirty="0" err="1" smtClean="0"/>
              <a:t>monika</a:t>
            </a:r>
            <a:r>
              <a:rPr lang="en-GB" dirty="0" smtClean="0"/>
              <a:t> </a:t>
            </a:r>
            <a:r>
              <a:rPr lang="en-GB" dirty="0" err="1" smtClean="0"/>
              <a:t>serafin</a:t>
            </a:r>
            <a:r>
              <a:rPr lang="en-GB" dirty="0" smtClean="0"/>
              <a:t>, </a:t>
            </a:r>
            <a:r>
              <a:rPr lang="en-GB" dirty="0" err="1" smtClean="0"/>
              <a:t>rabia</a:t>
            </a:r>
            <a:r>
              <a:rPr lang="en-GB" dirty="0" smtClean="0"/>
              <a:t> </a:t>
            </a:r>
            <a:r>
              <a:rPr lang="en-GB" dirty="0" err="1" smtClean="0"/>
              <a:t>hamed</a:t>
            </a:r>
            <a:r>
              <a:rPr lang="en-GB" dirty="0" smtClean="0"/>
              <a:t>, </a:t>
            </a:r>
            <a:r>
              <a:rPr lang="en-GB" dirty="0" err="1" smtClean="0"/>
              <a:t>angela</a:t>
            </a:r>
            <a:r>
              <a:rPr lang="en-GB" dirty="0" smtClean="0"/>
              <a:t> VISCIUN.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45364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Team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Layla: Overview of the Business</a:t>
            </a:r>
          </a:p>
          <a:p>
            <a:pPr marL="0" indent="0" algn="just">
              <a:buNone/>
            </a:pPr>
            <a:r>
              <a:rPr lang="en-GB" dirty="0" smtClean="0"/>
              <a:t>Angela</a:t>
            </a:r>
            <a:r>
              <a:rPr lang="en-GB" dirty="0" smtClean="0"/>
              <a:t>: Operations</a:t>
            </a:r>
            <a:endParaRPr lang="en-GB" dirty="0"/>
          </a:p>
          <a:p>
            <a:pPr marL="0" indent="0" algn="just">
              <a:buNone/>
            </a:pPr>
            <a:r>
              <a:rPr lang="en-GB" dirty="0" err="1"/>
              <a:t>M</a:t>
            </a:r>
            <a:r>
              <a:rPr lang="en-GB" dirty="0" err="1" smtClean="0"/>
              <a:t>anick</a:t>
            </a:r>
            <a:r>
              <a:rPr lang="en-GB" dirty="0" smtClean="0"/>
              <a:t>: </a:t>
            </a:r>
            <a:r>
              <a:rPr lang="en-GB" dirty="0" smtClean="0"/>
              <a:t>Marketing &amp; Promotions</a:t>
            </a:r>
          </a:p>
          <a:p>
            <a:pPr marL="0" indent="0" algn="just">
              <a:buNone/>
            </a:pPr>
            <a:r>
              <a:rPr lang="en-GB" dirty="0" smtClean="0"/>
              <a:t>Jazz</a:t>
            </a:r>
            <a:r>
              <a:rPr lang="en-GB" dirty="0" smtClean="0"/>
              <a:t>: Promotion Activities</a:t>
            </a:r>
          </a:p>
          <a:p>
            <a:pPr marL="0" indent="0" algn="just">
              <a:buNone/>
            </a:pPr>
            <a:r>
              <a:rPr lang="en-GB" dirty="0" smtClean="0"/>
              <a:t>Monika </a:t>
            </a:r>
            <a:r>
              <a:rPr lang="en-GB" dirty="0" smtClean="0"/>
              <a:t>: Financial Resources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5564" y="2852056"/>
            <a:ext cx="5381105" cy="358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68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Business Owner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lvl="0" indent="-285750"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</a:pPr>
            <a:r>
              <a:rPr lang="en-GB" sz="4000" dirty="0">
                <a:solidFill>
                  <a:prstClr val="black">
                    <a:lumMod val="85000"/>
                    <a:lumOff val="15000"/>
                  </a:prstClr>
                </a:solidFill>
                <a:latin typeface="Garamond" panose="02020404030301010803"/>
              </a:rPr>
              <a:t>Our Business structure is an equally partnership between Monika, Angela, </a:t>
            </a:r>
            <a:r>
              <a:rPr lang="en-GB" sz="4000" dirty="0" err="1">
                <a:solidFill>
                  <a:prstClr val="black">
                    <a:lumMod val="85000"/>
                    <a:lumOff val="15000"/>
                  </a:prstClr>
                </a:solidFill>
                <a:latin typeface="Garamond" panose="02020404030301010803"/>
              </a:rPr>
              <a:t>Manick</a:t>
            </a:r>
            <a:r>
              <a:rPr lang="en-GB" sz="4000" dirty="0">
                <a:solidFill>
                  <a:prstClr val="black">
                    <a:lumMod val="85000"/>
                    <a:lumOff val="15000"/>
                  </a:prstClr>
                </a:solidFill>
                <a:latin typeface="Garamond" panose="02020404030301010803"/>
              </a:rPr>
              <a:t>, Jazz and me (Layla)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161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Mission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Our Mission statement is to deliver effective and efficient translation </a:t>
            </a:r>
            <a:r>
              <a:rPr lang="en-GB" dirty="0" smtClean="0"/>
              <a:t>services at </a:t>
            </a:r>
            <a:r>
              <a:rPr lang="en-GB" dirty="0"/>
              <a:t>affordable prices.</a:t>
            </a:r>
          </a:p>
          <a:p>
            <a:r>
              <a:rPr lang="en-GB" dirty="0"/>
              <a:t>Aims: is to be the best translation Services in Swansea</a:t>
            </a:r>
          </a:p>
          <a:p>
            <a:r>
              <a:rPr lang="en-GB" dirty="0" smtClean="0"/>
              <a:t>Objective1: </a:t>
            </a:r>
            <a:r>
              <a:rPr lang="en-GB" dirty="0"/>
              <a:t>is to expand our business throughout Wales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Objective2: Increase revenue </a:t>
            </a:r>
          </a:p>
          <a:p>
            <a:r>
              <a:rPr lang="en-GB" dirty="0" smtClean="0"/>
              <a:t>Objective3: retention of Clientele   </a:t>
            </a:r>
            <a:endParaRPr lang="en-GB" dirty="0"/>
          </a:p>
          <a:p>
            <a:r>
              <a:rPr lang="en-GB" dirty="0"/>
              <a:t>Product &amp; Services: Speak/written translation services 24/7.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30466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Description of product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There is a need in todays modern multicultural diverse society to provide translation services to non English speaking U</a:t>
            </a:r>
            <a:r>
              <a:rPr lang="en-GB" dirty="0"/>
              <a:t>K</a:t>
            </a:r>
            <a:r>
              <a:rPr lang="en-GB" dirty="0" smtClean="0"/>
              <a:t> residents to support the spoken needs ( doctors, pharmacists, council matters, police matters, MOTs and servicing, utility bills </a:t>
            </a:r>
            <a:r>
              <a:rPr lang="en-GB" dirty="0" smtClean="0"/>
              <a:t>issues).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‘Unique’ Service: </a:t>
            </a:r>
            <a:r>
              <a:rPr lang="en-GB" dirty="0"/>
              <a:t>none of our competitors have Bengali and Punjabi translators in Swansea </a:t>
            </a:r>
            <a:endParaRPr lang="en-GB" dirty="0" smtClean="0"/>
          </a:p>
          <a:p>
            <a:r>
              <a:rPr lang="en-GB" dirty="0" smtClean="0"/>
              <a:t>Product: Spoken/written translation services.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The translation market gap is cover </a:t>
            </a:r>
            <a:r>
              <a:rPr lang="en-GB" dirty="0" smtClean="0"/>
              <a:t>by: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 offer a(24/7</a:t>
            </a:r>
            <a:r>
              <a:rPr lang="en-GB" dirty="0" smtClean="0"/>
              <a:t>) </a:t>
            </a:r>
            <a:r>
              <a:rPr lang="en-GB" dirty="0" smtClean="0"/>
              <a:t>flexible pick up service for our customers from their chosen location.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251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Qualification/Skills/Experience none required as we are all speaking fluently non UK-English languages with excellent Reading/Written and spoken English.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9615" y="3267040"/>
            <a:ext cx="4746568" cy="3316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1708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Operations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1804" y="3322721"/>
            <a:ext cx="7356763" cy="306976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54954" y="2953389"/>
            <a:ext cx="16630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3"/>
                </a:solidFill>
              </a:rPr>
              <a:t>TRANSLATE24</a:t>
            </a:r>
          </a:p>
        </p:txBody>
      </p:sp>
    </p:spTree>
    <p:extLst>
      <p:ext uri="{BB962C8B-B14F-4D97-AF65-F5344CB8AC3E}">
        <p14:creationId xmlns:p14="http://schemas.microsoft.com/office/powerpoint/2010/main" val="4203995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BUSINESS LOCATION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Our business is based </a:t>
            </a:r>
            <a:r>
              <a:rPr lang="en-GB" dirty="0"/>
              <a:t>in Swansea on 29 Singleton St, </a:t>
            </a:r>
            <a:r>
              <a:rPr lang="en-GB" dirty="0" smtClean="0"/>
              <a:t>SA1 3QN</a:t>
            </a:r>
          </a:p>
          <a:p>
            <a:r>
              <a:rPr lang="en-GB" dirty="0" smtClean="0"/>
              <a:t>We choose this location because one of our team member give us an opportunity to use his premises at low cost ( £50 weekly)</a:t>
            </a:r>
          </a:p>
          <a:p>
            <a:r>
              <a:rPr lang="en-GB" dirty="0" smtClean="0"/>
              <a:t>The benefit of the location is that is situated in the city centre, opposite to the Grand Theatre, next to Bus station.</a:t>
            </a:r>
          </a:p>
          <a:p>
            <a:endParaRPr lang="en-GB" dirty="0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5001488"/>
              </p:ext>
            </p:extLst>
          </p:nvPr>
        </p:nvGraphicFramePr>
        <p:xfrm>
          <a:off x="1358900" y="4411133"/>
          <a:ext cx="8761412" cy="1803420"/>
        </p:xfrm>
        <a:graphic>
          <a:graphicData uri="http://schemas.openxmlformats.org/drawingml/2006/table">
            <a:tbl>
              <a:tblPr/>
              <a:tblGrid>
                <a:gridCol w="4380706">
                  <a:extLst>
                    <a:ext uri="{9D8B030D-6E8A-4147-A177-3AD203B41FA5}">
                      <a16:colId xmlns:a16="http://schemas.microsoft.com/office/drawing/2014/main" val="3545229892"/>
                    </a:ext>
                  </a:extLst>
                </a:gridCol>
                <a:gridCol w="4380706">
                  <a:extLst>
                    <a:ext uri="{9D8B030D-6E8A-4147-A177-3AD203B41FA5}">
                      <a16:colId xmlns:a16="http://schemas.microsoft.com/office/drawing/2014/main" val="1500884819"/>
                    </a:ext>
                  </a:extLst>
                </a:gridCol>
              </a:tblGrid>
              <a:tr h="40953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Advantages</a:t>
                      </a:r>
                      <a:endParaRPr lang="en-GB" sz="150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Disadvantages</a:t>
                      </a:r>
                      <a:endParaRPr lang="en-GB" sz="150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7016267"/>
                  </a:ext>
                </a:extLst>
              </a:tr>
              <a:tr h="1393887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Close to ethnic community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Low rent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High foot Traffic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Basic office chairs and tables included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Main road</a:t>
                      </a:r>
                      <a:endParaRPr lang="en-GB" sz="1500" dirty="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Equipment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 lease</a:t>
                      </a:r>
                      <a:endParaRPr lang="en-GB" sz="15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Main road - parking</a:t>
                      </a:r>
                      <a:endParaRPr lang="en-GB" sz="1500" dirty="0">
                        <a:effectLst/>
                      </a:endParaRPr>
                    </a:p>
                    <a:p>
                      <a:pPr fontAlgn="t"/>
                      <a:r>
                        <a:rPr lang="en-GB" sz="1500" dirty="0">
                          <a:effectLst/>
                        </a:rPr>
                        <a:t/>
                      </a:r>
                      <a:br>
                        <a:rPr lang="en-GB" sz="1500" dirty="0">
                          <a:effectLst/>
                        </a:rPr>
                      </a:br>
                      <a:endParaRPr lang="en-GB" sz="1500" dirty="0">
                        <a:effectLst/>
                      </a:endParaRPr>
                    </a:p>
                  </a:txBody>
                  <a:tcPr marL="81124" marR="81124" marT="81124" marB="81124">
                    <a:lnL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E9E9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3609218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58900" y="4694238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504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Physical and Human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resources is used to define the people who work for a company or organization and the responsible part for running resources connected to employees.</a:t>
            </a:r>
          </a:p>
          <a:p>
            <a:r>
              <a:rPr lang="en-GB" dirty="0"/>
              <a:t>Physical resources of an organization include manufacturing equipment and tools, inventories, production, assembly, storage, and distribution </a:t>
            </a:r>
            <a:r>
              <a:rPr lang="en-GB" dirty="0" smtClean="0"/>
              <a:t>facilities.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4425213"/>
            <a:ext cx="8438802" cy="175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038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dirty="0" smtClean="0"/>
              <a:t>                Human </a:t>
            </a:r>
            <a:r>
              <a:rPr lang="en-GB" dirty="0"/>
              <a:t>resources!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Johnson &amp; Scholes' state that "Strategy is the </a:t>
            </a:r>
            <a:r>
              <a:rPr lang="en-GB" b="1" i="1" dirty="0"/>
              <a:t>direction </a:t>
            </a:r>
            <a:r>
              <a:rPr lang="en-GB" dirty="0"/>
              <a:t>and </a:t>
            </a:r>
            <a:r>
              <a:rPr lang="en-GB" b="1" i="1" dirty="0"/>
              <a:t>scope</a:t>
            </a:r>
            <a:r>
              <a:rPr lang="en-GB" dirty="0"/>
              <a:t> of an organisation over the </a:t>
            </a:r>
            <a:r>
              <a:rPr lang="en-GB" b="1" i="1" dirty="0"/>
              <a:t>long-term:</a:t>
            </a:r>
            <a:r>
              <a:rPr lang="en-GB" dirty="0"/>
              <a:t> which achieves </a:t>
            </a:r>
            <a:r>
              <a:rPr lang="en-GB" b="1" i="1" dirty="0"/>
              <a:t>advantage</a:t>
            </a:r>
            <a:r>
              <a:rPr lang="en-GB" dirty="0"/>
              <a:t> for the organisation through its configuration of </a:t>
            </a:r>
            <a:r>
              <a:rPr lang="en-GB" b="1" i="1" dirty="0"/>
              <a:t>resources</a:t>
            </a:r>
            <a:r>
              <a:rPr lang="en-GB" dirty="0"/>
              <a:t> within a challenging </a:t>
            </a:r>
            <a:r>
              <a:rPr lang="en-GB" b="1" i="1" dirty="0"/>
              <a:t>environment</a:t>
            </a:r>
            <a:r>
              <a:rPr lang="en-GB" dirty="0"/>
              <a:t>, to meet the needs of </a:t>
            </a:r>
            <a:r>
              <a:rPr lang="en-GB" b="1" i="1" dirty="0"/>
              <a:t>markets</a:t>
            </a:r>
            <a:r>
              <a:rPr lang="en-GB" dirty="0"/>
              <a:t> and to fulfil </a:t>
            </a:r>
            <a:r>
              <a:rPr lang="en-GB" b="1" i="1" dirty="0"/>
              <a:t>stakeholder</a:t>
            </a:r>
            <a:r>
              <a:rPr lang="en-GB" dirty="0"/>
              <a:t> expectations".</a:t>
            </a:r>
          </a:p>
          <a:p>
            <a:r>
              <a:rPr lang="en-GB" dirty="0"/>
              <a:t>Existing staffing resources define by quality of translation services, experience, overall standard of training and specific training standards in key roles.</a:t>
            </a:r>
          </a:p>
          <a:p>
            <a:pPr algn="just"/>
            <a:r>
              <a:rPr lang="en-GB" dirty="0"/>
              <a:t>Changes required to ensure quality of services: new locations, new translation services and legal translators.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7" y="615142"/>
            <a:ext cx="3928974" cy="160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5645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category of physical resources covers wide range of operational resources concerned with the physical capability to deliver a strategy. </a:t>
            </a:r>
          </a:p>
          <a:p>
            <a:r>
              <a:rPr lang="en-GB" dirty="0"/>
              <a:t>The facilities of physical resources for our translation business is the flat capacity and the maintenance requirements( limited costs). </a:t>
            </a:r>
          </a:p>
          <a:p>
            <a:r>
              <a:rPr lang="en-GB" b="1" dirty="0"/>
              <a:t>Translate 24: </a:t>
            </a:r>
            <a:r>
              <a:rPr lang="en-GB" dirty="0"/>
              <a:t>Current delivery process: quality, method and </a:t>
            </a:r>
            <a:r>
              <a:rPr lang="en-GB" dirty="0" smtClean="0"/>
              <a:t>organisation.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716" y="573579"/>
            <a:ext cx="8986059" cy="172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2499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5361803"/>
              </p:ext>
            </p:extLst>
          </p:nvPr>
        </p:nvGraphicFramePr>
        <p:xfrm>
          <a:off x="326967" y="822036"/>
          <a:ext cx="11181542" cy="582814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3" imgW="7313377" imgH="7814857" progId="Word.Document.12">
                  <p:embed/>
                </p:oleObj>
              </mc:Choice>
              <mc:Fallback>
                <p:oleObj name="Document" r:id="rId3" imgW="7313377" imgH="7814857" progId="Word.Document.12">
                  <p:embed/>
                  <p:pic>
                    <p:nvPicPr>
                      <p:cNvPr id="6" name="Object 5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6967" y="822036"/>
                        <a:ext cx="11181542" cy="582814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49352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6691" y="491552"/>
            <a:ext cx="9504218" cy="5994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20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Marketing &amp;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Marketing activities we have undertaken to better promote the business:</a:t>
            </a:r>
          </a:p>
          <a:p>
            <a:r>
              <a:rPr lang="en-GB" dirty="0"/>
              <a:t>Business Networking</a:t>
            </a:r>
          </a:p>
          <a:p>
            <a:r>
              <a:rPr lang="en-GB" dirty="0"/>
              <a:t>Business Card</a:t>
            </a:r>
          </a:p>
          <a:p>
            <a:r>
              <a:rPr lang="en-GB" dirty="0"/>
              <a:t>Leaflets</a:t>
            </a:r>
          </a:p>
          <a:p>
            <a:r>
              <a:rPr lang="en-GB" dirty="0"/>
              <a:t>Flyers</a:t>
            </a:r>
          </a:p>
          <a:p>
            <a:r>
              <a:rPr lang="en-GB" dirty="0"/>
              <a:t>Questionnaire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8106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Card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71221"/>
            <a:ext cx="4689764" cy="3737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4035" y="1671221"/>
            <a:ext cx="4689765" cy="3757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985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Leaflet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4797829" cy="43513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0511" y="1690688"/>
            <a:ext cx="525328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122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Flyers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690688"/>
            <a:ext cx="337103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4333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outside the local mosque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/>
              <a:t> </a:t>
            </a:r>
            <a:r>
              <a:rPr lang="en-GB" sz="2000" dirty="0"/>
              <a:t>159a St Helen's Rd, Swansea SA1 4DQ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34" y="3383280"/>
            <a:ext cx="7538258" cy="2793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4196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in a polish church</a:t>
            </a:r>
          </a:p>
          <a:p>
            <a:pPr marL="0" indent="0">
              <a:buNone/>
            </a:pPr>
            <a:r>
              <a:rPr lang="en-GB" sz="2000" dirty="0"/>
              <a:t>Our Lady of Lourdes R C Church</a:t>
            </a:r>
            <a:endParaRPr lang="en-GB" sz="2000" dirty="0" smtClean="0"/>
          </a:p>
          <a:p>
            <a:pPr marL="0" indent="0">
              <a:buNone/>
            </a:pPr>
            <a:r>
              <a:rPr lang="es-ES" sz="2000" dirty="0"/>
              <a:t>136 Pen-Y-</a:t>
            </a:r>
            <a:r>
              <a:rPr lang="es-ES" sz="2000" dirty="0" err="1"/>
              <a:t>Graig</a:t>
            </a:r>
            <a:r>
              <a:rPr lang="es-ES" sz="2000" dirty="0"/>
              <a:t> </a:t>
            </a:r>
            <a:r>
              <a:rPr lang="es-ES" sz="2000" dirty="0" err="1"/>
              <a:t>Rd</a:t>
            </a:r>
            <a:r>
              <a:rPr lang="es-ES" sz="2000" dirty="0"/>
              <a:t>, </a:t>
            </a:r>
            <a:r>
              <a:rPr lang="es-ES" sz="2000" dirty="0" err="1"/>
              <a:t>Mayhill</a:t>
            </a:r>
            <a:r>
              <a:rPr lang="es-ES" sz="2000" dirty="0"/>
              <a:t>, Swansea SA1 6LA</a:t>
            </a: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400512"/>
            <a:ext cx="7737601" cy="2776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200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in the local surgeries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000" dirty="0" smtClean="0"/>
              <a:t>33 Nicholl St, Swansea SA1 4HF 			The Kingsway Centre, 37 The Kingsway, City 									Centre, Swansea SA1 5LF</a:t>
            </a:r>
          </a:p>
          <a:p>
            <a:pPr marL="0" indent="0" algn="r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954" y="4533813"/>
            <a:ext cx="2327824" cy="232418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112" y="4533813"/>
            <a:ext cx="3093460" cy="2320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04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Networking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Promoting the business  in the local schools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000" dirty="0"/>
              <a:t>9 Vincent </a:t>
            </a:r>
            <a:r>
              <a:rPr lang="en-GB" sz="2000" dirty="0" smtClean="0"/>
              <a:t>St,</a:t>
            </a:r>
            <a:r>
              <a:rPr lang="en-GB" sz="2000" dirty="0"/>
              <a:t> </a:t>
            </a:r>
            <a:r>
              <a:rPr lang="en-GB" sz="2000" dirty="0" smtClean="0"/>
              <a:t>Swansea </a:t>
            </a:r>
            <a:r>
              <a:rPr lang="en-GB" sz="2000" dirty="0"/>
              <a:t>SA1 </a:t>
            </a:r>
            <a:r>
              <a:rPr lang="en-GB" sz="2000" dirty="0" smtClean="0"/>
              <a:t>3TY				Christ Church P. School Rodney St, </a:t>
            </a:r>
            <a:r>
              <a:rPr lang="en-GB" sz="2000" dirty="0" smtClean="0"/>
              <a:t>									Swansea</a:t>
            </a:r>
            <a:r>
              <a:rPr lang="en-GB" sz="2000" dirty="0" smtClean="0"/>
              <a:t>, SA1 3UA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48" y="4311650"/>
            <a:ext cx="3584171" cy="24279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7315" y="4311650"/>
            <a:ext cx="5276590" cy="242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0508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This is market research for our translation business. Please take your time to fill our form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sz="800" dirty="0"/>
              <a:t>1. Are you male or female?                                                                                          </a:t>
            </a:r>
            <a:r>
              <a:rPr lang="en-GB" sz="800" dirty="0" smtClean="0"/>
              <a:t>				[</a:t>
            </a:r>
            <a:r>
              <a:rPr lang="en-GB" sz="800" dirty="0"/>
              <a:t>male] [female] [other]</a:t>
            </a:r>
          </a:p>
          <a:p>
            <a:r>
              <a:rPr lang="en-GB" sz="800" dirty="0"/>
              <a:t>2. How old are you?                                                                                                      </a:t>
            </a:r>
            <a:r>
              <a:rPr lang="en-GB" sz="800" dirty="0" smtClean="0"/>
              <a:t>				[</a:t>
            </a:r>
            <a:r>
              <a:rPr lang="en-GB" sz="800" dirty="0"/>
              <a:t>20-30] [30-50] [50-80+]</a:t>
            </a:r>
          </a:p>
          <a:p>
            <a:r>
              <a:rPr lang="en-GB" sz="800" dirty="0"/>
              <a:t>3. Have you ever faced difficulties in your everyday life due to having a language barrier?                   		[ yes ] [ no ] [ other .........................]</a:t>
            </a:r>
          </a:p>
          <a:p>
            <a:r>
              <a:rPr lang="en-GB" sz="800" dirty="0"/>
              <a:t>4. Have you ever thought of hiring a professional  translator to help you with your daily needs?              		[ yes ] [ no ] [ other .........................]</a:t>
            </a:r>
          </a:p>
          <a:p>
            <a:r>
              <a:rPr lang="en-GB" sz="800" dirty="0"/>
              <a:t>5. Would you consider making an appointment with a translator of your spoken language </a:t>
            </a:r>
          </a:p>
          <a:p>
            <a:r>
              <a:rPr lang="en-GB" sz="800" dirty="0"/>
              <a:t> to help you with your doctors, hospital or any other appointments you may have?                                 		[ yes ] [ no ] [ other .........................]</a:t>
            </a:r>
          </a:p>
          <a:p>
            <a:r>
              <a:rPr lang="en-GB" sz="800" dirty="0"/>
              <a:t>6. Here at Transalte24 we are almost 25% cheaper than our competitors ,we provide the same </a:t>
            </a:r>
          </a:p>
          <a:p>
            <a:r>
              <a:rPr lang="en-GB" sz="800" dirty="0"/>
              <a:t> level of service, would that help you decide who you would choose?                                                       		[ yes ] [no ] [ other ..........................]</a:t>
            </a:r>
          </a:p>
          <a:p>
            <a:r>
              <a:rPr lang="en-GB" sz="800" dirty="0"/>
              <a:t>7. Would you like a translator to pick you up from your home or place of work </a:t>
            </a:r>
          </a:p>
          <a:p>
            <a:r>
              <a:rPr lang="en-GB" sz="800" dirty="0"/>
              <a:t>and take you to your required appointment?                                                                                                 		[ yes ] [ no ] [ other ..........................]         </a:t>
            </a:r>
          </a:p>
          <a:p>
            <a:r>
              <a:rPr lang="en-GB" sz="800" dirty="0"/>
              <a:t>8. How will you rate us  ?                                                                         			 		</a:t>
            </a:r>
            <a:r>
              <a:rPr lang="en-GB" sz="800" dirty="0" smtClean="0"/>
              <a:t>		………….</a:t>
            </a:r>
            <a:endParaRPr lang="en-GB" sz="800" dirty="0"/>
          </a:p>
          <a:p>
            <a:r>
              <a:rPr lang="en-GB" sz="800" dirty="0"/>
              <a:t>							</a:t>
            </a:r>
            <a:r>
              <a:rPr lang="en-GB" sz="800" dirty="0" smtClean="0"/>
              <a:t>	</a:t>
            </a:r>
            <a:r>
              <a:rPr lang="en-GB" sz="800" dirty="0" smtClean="0"/>
              <a:t>					(</a:t>
            </a:r>
            <a:r>
              <a:rPr lang="en-GB" sz="800" dirty="0"/>
              <a:t>1-5 : 1 means poor performance, 5 means excellent)</a:t>
            </a:r>
          </a:p>
          <a:p>
            <a:r>
              <a:rPr lang="en-GB" sz="800" dirty="0"/>
              <a:t>9. Will you use our services again?                                                  				</a:t>
            </a:r>
            <a:r>
              <a:rPr lang="en-GB" sz="800" dirty="0" smtClean="0"/>
              <a:t>	</a:t>
            </a:r>
            <a:r>
              <a:rPr lang="en-GB" sz="800" dirty="0" smtClean="0"/>
              <a:t>	[</a:t>
            </a:r>
            <a:r>
              <a:rPr lang="en-GB" sz="800" dirty="0"/>
              <a:t>yes] [no] </a:t>
            </a:r>
          </a:p>
          <a:p>
            <a:r>
              <a:rPr lang="en-GB" sz="800" dirty="0"/>
              <a:t>10. Will you recommend us to family and friends?                        				</a:t>
            </a:r>
            <a:r>
              <a:rPr lang="en-GB" sz="800" dirty="0" smtClean="0"/>
              <a:t>	</a:t>
            </a:r>
            <a:r>
              <a:rPr lang="en-GB" sz="800" dirty="0" smtClean="0"/>
              <a:t>	[</a:t>
            </a:r>
            <a:r>
              <a:rPr lang="en-GB" sz="800" dirty="0"/>
              <a:t>yes] [no]</a:t>
            </a:r>
          </a:p>
          <a:p>
            <a:pPr marL="0" indent="0">
              <a:buNone/>
            </a:pP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39031467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Results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654" y="1690687"/>
            <a:ext cx="3692762" cy="496063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369" y="1687168"/>
            <a:ext cx="3715262" cy="49641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3538" y="1688928"/>
            <a:ext cx="3678462" cy="496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5503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Results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462" y="1692448"/>
            <a:ext cx="4121063" cy="48103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524" y="1680632"/>
            <a:ext cx="4705126" cy="4812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1181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Research Results and 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Local Mosque Summary – Swansea Mosque</a:t>
            </a:r>
          </a:p>
          <a:p>
            <a:pPr marL="0" indent="0">
              <a:buNone/>
            </a:pPr>
            <a:r>
              <a:rPr lang="en-GB" sz="2000" dirty="0" smtClean="0"/>
              <a:t>High traffic area on Friday, a lot of people showing interest and a lot of b. card/leaflets distributed</a:t>
            </a:r>
          </a:p>
          <a:p>
            <a:pPr marL="0" indent="0">
              <a:buNone/>
            </a:pPr>
            <a:r>
              <a:rPr lang="en-GB" dirty="0" smtClean="0"/>
              <a:t>Polish Church Summary - </a:t>
            </a:r>
            <a:r>
              <a:rPr lang="en-GB" dirty="0"/>
              <a:t>Our Lady of Lourdes R C </a:t>
            </a:r>
            <a:r>
              <a:rPr lang="en-GB" dirty="0" smtClean="0"/>
              <a:t>Church</a:t>
            </a:r>
          </a:p>
          <a:p>
            <a:pPr marL="0" indent="0">
              <a:buNone/>
            </a:pPr>
            <a:r>
              <a:rPr lang="en-GB" sz="2000" dirty="0" smtClean="0"/>
              <a:t>High traffic area on Sunday, people showing interest, b. cards/leaflets taken and public engaging in conversation</a:t>
            </a:r>
          </a:p>
          <a:p>
            <a:pPr marL="0" indent="0">
              <a:buNone/>
            </a:pPr>
            <a:r>
              <a:rPr lang="en-GB" dirty="0" smtClean="0"/>
              <a:t>Local Surgeries Summary – Nichole St. Surgery, Kingsway Surgery</a:t>
            </a:r>
          </a:p>
          <a:p>
            <a:pPr marL="0" indent="0">
              <a:buNone/>
            </a:pPr>
            <a:r>
              <a:rPr lang="en-GB" sz="2000" dirty="0" smtClean="0"/>
              <a:t>Some b. card/leaflets taken, more interest shown in interaction and question with the businesses showing interest in a partnering operation</a:t>
            </a:r>
          </a:p>
          <a:p>
            <a:pPr marL="0" indent="0">
              <a:buNone/>
            </a:pPr>
            <a:r>
              <a:rPr lang="en-GB" dirty="0" smtClean="0"/>
              <a:t>Local Primary Schools Summary – St. Helens P. School, Christ Church P. School</a:t>
            </a:r>
          </a:p>
          <a:p>
            <a:pPr marL="0" indent="0">
              <a:buNone/>
            </a:pPr>
            <a:r>
              <a:rPr lang="en-GB" sz="2000" dirty="0"/>
              <a:t>Some b. card/leaflets taken, more interest shown in interaction and question with the businesses showing interest in a partnering operation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48414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Target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Primary Research Shows there is a growing demand for a translational business for the diverse local community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Secondary Research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After co-operating with a ethnic minority support business we have drawn a conclusion that a business in the fields of translation is a prosperous service with much rewards.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19167"/>
            <a:ext cx="10671440" cy="936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988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Pricing Strategy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With our prices we aim to be affordable and professional. Our strongest competitor is </a:t>
            </a:r>
            <a:r>
              <a:rPr lang="en-GB" dirty="0" err="1" smtClean="0"/>
              <a:t>Wolfestone</a:t>
            </a:r>
            <a:r>
              <a:rPr lang="en-GB" dirty="0" smtClean="0"/>
              <a:t> and we plan on undercutting their price with an added pick up service to maximise sales potential.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92063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Marketing and organizations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9136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Here at translate24 we will be using various different methods to promote and sell our services.</a:t>
            </a:r>
          </a:p>
          <a:p>
            <a:r>
              <a:rPr lang="en-US" dirty="0"/>
              <a:t>Online, Facebook ,Gumtree, Instagram</a:t>
            </a:r>
            <a:r>
              <a:rPr lang="en-US" dirty="0" smtClean="0"/>
              <a:t>, Twitter</a:t>
            </a:r>
            <a:r>
              <a:rPr lang="en-US" dirty="0"/>
              <a:t>, </a:t>
            </a:r>
            <a:r>
              <a:rPr lang="en-US" dirty="0" err="1"/>
              <a:t>Linkedln</a:t>
            </a:r>
            <a:r>
              <a:rPr lang="en-US" dirty="0"/>
              <a:t> and our own website will be used to advertise our business.</a:t>
            </a:r>
          </a:p>
          <a:p>
            <a:r>
              <a:rPr lang="en-US" dirty="0"/>
              <a:t>We will be distributing flyers to all the local community as well as dropping our portfolio to all the local police stations, hospital’s, schools and  various other places of public interest.</a:t>
            </a:r>
          </a:p>
          <a:p>
            <a:r>
              <a:rPr lang="en-US" dirty="0"/>
              <a:t>We will also be reviewing our own marketing strategy that include the 7 p’s on a regular basis to make improvements in any possible way.</a:t>
            </a:r>
          </a:p>
          <a:p>
            <a:r>
              <a:rPr lang="en-US" dirty="0"/>
              <a:t>We will look to the future of hiring more translators as well as moving to a bigger premises and to open a translate24 in every major city in the UK.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882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7 p’s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606107"/>
          </a:xfrm>
        </p:spPr>
        <p:txBody>
          <a:bodyPr/>
          <a:lstStyle/>
          <a:p>
            <a:r>
              <a:rPr lang="en-US" b="1" dirty="0">
                <a:latin typeface="Book Antiqua" panose="02040602050305030304" pitchFamily="18" charset="0"/>
                <a:cs typeface="Angsana New" panose="02020603050405020304" pitchFamily="18" charset="-34"/>
              </a:rPr>
              <a:t>The product we will be selling, the pricing strategy we will be using for the service we will be providing. The promotion strategy we will be using.</a:t>
            </a:r>
          </a:p>
          <a:p>
            <a:r>
              <a:rPr lang="en-US" b="1" dirty="0">
                <a:latin typeface="Book Antiqua" panose="02040602050305030304" pitchFamily="18" charset="0"/>
                <a:cs typeface="Angsana New" panose="02020603050405020304" pitchFamily="18" charset="-34"/>
              </a:rPr>
              <a:t>The positioning or location of our business, the packaging of our product should we need it.</a:t>
            </a:r>
          </a:p>
          <a:p>
            <a:r>
              <a:rPr lang="en-US" b="1" dirty="0">
                <a:latin typeface="Book Antiqua" panose="02040602050305030304" pitchFamily="18" charset="0"/>
                <a:cs typeface="Angsana New" panose="02020603050405020304" pitchFamily="18" charset="-34"/>
              </a:rPr>
              <a:t>The market position we will be in holding in the area of our business, and finally the people we will be selling our services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5848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296" y="973668"/>
            <a:ext cx="8287072" cy="706964"/>
          </a:xfrm>
        </p:spPr>
        <p:txBody>
          <a:bodyPr/>
          <a:lstStyle/>
          <a:p>
            <a:pPr algn="ctr"/>
            <a:r>
              <a:rPr lang="en-GB" dirty="0" smtClean="0"/>
              <a:t>Advertising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913678"/>
          </a:xfrm>
        </p:spPr>
        <p:txBody>
          <a:bodyPr>
            <a:normAutofit/>
          </a:bodyPr>
          <a:lstStyle/>
          <a:p>
            <a:r>
              <a:rPr lang="en-US" dirty="0"/>
              <a:t>Here at translate we firmly believe promoting our business through advertising Is the best way forward to increase our client base.</a:t>
            </a:r>
          </a:p>
          <a:p>
            <a:pPr marL="0" indent="0">
              <a:buNone/>
            </a:pPr>
            <a:r>
              <a:rPr lang="en-US" dirty="0"/>
              <a:t>   Advertising in the local papers, online and distributing flyers to the </a:t>
            </a:r>
          </a:p>
          <a:p>
            <a:pPr marL="0" indent="0">
              <a:buNone/>
            </a:pPr>
            <a:r>
              <a:rPr lang="en-US" dirty="0"/>
              <a:t>   local community.</a:t>
            </a:r>
          </a:p>
          <a:p>
            <a:pPr marL="0" indent="0">
              <a:buNone/>
            </a:pPr>
            <a:r>
              <a:rPr lang="en-US" dirty="0"/>
              <a:t>   Places best to  leave our flyers/ leaflets are at all the schools, local </a:t>
            </a:r>
          </a:p>
          <a:p>
            <a:pPr marL="0" indent="0">
              <a:buNone/>
            </a:pPr>
            <a:r>
              <a:rPr lang="en-US" dirty="0"/>
              <a:t>   hospitals, police stations, doctors surgery and various other public                                     </a:t>
            </a:r>
          </a:p>
          <a:p>
            <a:pPr marL="0" indent="0">
              <a:buNone/>
            </a:pPr>
            <a:r>
              <a:rPr lang="en-US" dirty="0"/>
              <a:t>   places of interest.</a:t>
            </a:r>
          </a:p>
          <a:p>
            <a:pPr marL="0" indent="0">
              <a:buNone/>
            </a:pPr>
            <a:r>
              <a:rPr lang="en-US" dirty="0"/>
              <a:t>   We will be promoting our business, targeting mainly </a:t>
            </a:r>
            <a:r>
              <a:rPr lang="en-US" dirty="0" smtClean="0"/>
              <a:t>foreign </a:t>
            </a:r>
            <a:r>
              <a:rPr lang="en-US" dirty="0"/>
              <a:t>students</a:t>
            </a:r>
          </a:p>
          <a:p>
            <a:pPr marL="0" indent="0">
              <a:buNone/>
            </a:pPr>
            <a:r>
              <a:rPr lang="en-US" dirty="0"/>
              <a:t>    people who have come to stay in the UK for work and who may have a </a:t>
            </a:r>
          </a:p>
          <a:p>
            <a:pPr marL="0" indent="0">
              <a:buNone/>
            </a:pPr>
            <a:r>
              <a:rPr lang="en-US" dirty="0"/>
              <a:t>    difficulty with the English language.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376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Advertising-continued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best to promote and advertise the business as soon as we </a:t>
            </a:r>
          </a:p>
          <a:p>
            <a:pPr marL="0" indent="0">
              <a:buNone/>
            </a:pPr>
            <a:r>
              <a:rPr lang="en-US" dirty="0"/>
              <a:t>   know of a start date.</a:t>
            </a:r>
          </a:p>
          <a:p>
            <a:pPr marL="0" indent="0">
              <a:buNone/>
            </a:pPr>
            <a:r>
              <a:rPr lang="en-US" dirty="0"/>
              <a:t>   The sooner we can start advertising the more chances are of getting </a:t>
            </a:r>
          </a:p>
          <a:p>
            <a:pPr marL="0" indent="0">
              <a:buNone/>
            </a:pPr>
            <a:r>
              <a:rPr lang="en-US" dirty="0"/>
              <a:t>   clients ready on to our database.</a:t>
            </a:r>
          </a:p>
          <a:p>
            <a:pPr marL="0" indent="0">
              <a:buNone/>
            </a:pPr>
            <a:r>
              <a:rPr lang="en-US" dirty="0"/>
              <a:t>   We will use online as well as making flyers and leaflets to advertise </a:t>
            </a:r>
          </a:p>
          <a:p>
            <a:pPr marL="0" indent="0">
              <a:buNone/>
            </a:pPr>
            <a:r>
              <a:rPr lang="en-US" dirty="0"/>
              <a:t>   our business. We will also run occasional special offers such as </a:t>
            </a:r>
          </a:p>
          <a:p>
            <a:pPr marL="0" indent="0">
              <a:buNone/>
            </a:pPr>
            <a:r>
              <a:rPr lang="en-US" dirty="0"/>
              <a:t>   offering discounts to new and regular clients.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2450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Advertising-continued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Here at translate 24 we will advertise all our products.</a:t>
            </a:r>
          </a:p>
          <a:p>
            <a:pPr marL="0" indent="0">
              <a:buNone/>
            </a:pPr>
            <a:r>
              <a:rPr lang="en-US" dirty="0"/>
              <a:t>   We believe if the customers know the product and service we are</a:t>
            </a:r>
          </a:p>
          <a:p>
            <a:pPr marL="0" indent="0">
              <a:buNone/>
            </a:pPr>
            <a:r>
              <a:rPr lang="en-US" dirty="0"/>
              <a:t>    offering then its that much easier for the clients to decide how our </a:t>
            </a:r>
          </a:p>
          <a:p>
            <a:pPr marL="0" indent="0">
              <a:buNone/>
            </a:pPr>
            <a:r>
              <a:rPr lang="en-US" dirty="0"/>
              <a:t>    business will be helping them to receive the service they are paying </a:t>
            </a:r>
          </a:p>
          <a:p>
            <a:pPr marL="0" indent="0">
              <a:buNone/>
            </a:pPr>
            <a:r>
              <a:rPr lang="en-US" dirty="0"/>
              <a:t>    for.</a:t>
            </a:r>
          </a:p>
          <a:p>
            <a:pPr marL="0" indent="0">
              <a:buNone/>
            </a:pPr>
            <a:r>
              <a:rPr lang="en-US" dirty="0"/>
              <a:t>    Costs for advertising will vary depending on when and how we </a:t>
            </a:r>
          </a:p>
          <a:p>
            <a:pPr marL="0" indent="0">
              <a:buNone/>
            </a:pPr>
            <a:r>
              <a:rPr lang="en-US" dirty="0"/>
              <a:t>    advertise, it will cost around £30 per thousand flyers using a </a:t>
            </a:r>
          </a:p>
          <a:p>
            <a:pPr marL="0" indent="0">
              <a:buNone/>
            </a:pPr>
            <a:r>
              <a:rPr lang="en-US" dirty="0"/>
              <a:t>    professional distributing company.</a:t>
            </a:r>
          </a:p>
          <a:p>
            <a:pPr marL="0" indent="0">
              <a:buNone/>
            </a:pPr>
            <a:r>
              <a:rPr lang="en-US" dirty="0"/>
              <a:t>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55643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1129452"/>
          </a:xfrm>
        </p:spPr>
        <p:txBody>
          <a:bodyPr/>
          <a:lstStyle/>
          <a:p>
            <a:pPr algn="ctr"/>
            <a:r>
              <a:rPr lang="en-GB" dirty="0" smtClean="0"/>
              <a:t>Financial Resources –Financial cost: start-up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402378"/>
            <a:ext cx="8825659" cy="43891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PRINTER			</a:t>
            </a:r>
            <a:r>
              <a:rPr lang="en-GB" dirty="0" smtClean="0"/>
              <a:t>       = </a:t>
            </a:r>
            <a:r>
              <a:rPr lang="en-GB" dirty="0"/>
              <a:t>£1,500		</a:t>
            </a:r>
          </a:p>
          <a:p>
            <a:r>
              <a:rPr lang="en-GB" dirty="0"/>
              <a:t>PAPER COSTS			= £20	</a:t>
            </a:r>
          </a:p>
          <a:p>
            <a:r>
              <a:rPr lang="en-GB" dirty="0"/>
              <a:t>INK FOR PRINTER		= £60</a:t>
            </a:r>
          </a:p>
          <a:p>
            <a:r>
              <a:rPr lang="en-GB" dirty="0"/>
              <a:t>BUSINESS CARDS		= £72</a:t>
            </a:r>
          </a:p>
          <a:p>
            <a:r>
              <a:rPr lang="en-GB" dirty="0"/>
              <a:t>LEAFLETS AND </a:t>
            </a:r>
            <a:r>
              <a:rPr lang="en-GB" dirty="0" smtClean="0"/>
              <a:t>FLYERS     = </a:t>
            </a:r>
            <a:r>
              <a:rPr lang="en-GB" dirty="0"/>
              <a:t>£40</a:t>
            </a:r>
          </a:p>
          <a:p>
            <a:r>
              <a:rPr lang="en-GB" dirty="0"/>
              <a:t>INITIAL RENT FOR SHOP	</a:t>
            </a:r>
            <a:r>
              <a:rPr lang="en-GB" dirty="0" smtClean="0"/>
              <a:t> = </a:t>
            </a:r>
            <a:r>
              <a:rPr lang="en-GB" dirty="0"/>
              <a:t>£100 (£50 DEPOSIT, £50 PER WEEK)</a:t>
            </a:r>
          </a:p>
          <a:p>
            <a:r>
              <a:rPr lang="en-GB" dirty="0"/>
              <a:t>SHOP INSURANCE		</a:t>
            </a:r>
            <a:r>
              <a:rPr lang="en-GB" dirty="0" smtClean="0"/>
              <a:t> = </a:t>
            </a:r>
            <a:r>
              <a:rPr lang="en-GB" dirty="0"/>
              <a:t>£110 (PER YEAR)</a:t>
            </a:r>
          </a:p>
          <a:p>
            <a:r>
              <a:rPr lang="en-GB" dirty="0"/>
              <a:t>SMALL BUSINESS INSURANCE	= £ 1150 (PER YEAR)</a:t>
            </a:r>
          </a:p>
          <a:p>
            <a:r>
              <a:rPr lang="en-GB" dirty="0"/>
              <a:t>VEHICLE LEASING                         = £310 (PER MONTH)</a:t>
            </a:r>
          </a:p>
          <a:p>
            <a:r>
              <a:rPr lang="en-GB" dirty="0"/>
              <a:t>TELEPHONE AND BROADBAND    =£ 50 (PER MONTH)</a:t>
            </a:r>
          </a:p>
          <a:p>
            <a:r>
              <a:rPr lang="en-GB" dirty="0"/>
              <a:t>UTILITIES                                           = £100 (PER MONTH)</a:t>
            </a:r>
          </a:p>
          <a:p>
            <a:pPr marL="0" indent="0">
              <a:buNone/>
            </a:pPr>
            <a:r>
              <a:rPr lang="en-GB" dirty="0"/>
              <a:t>				= </a:t>
            </a:r>
            <a:r>
              <a:rPr lang="en-GB" b="1" u="sng" dirty="0"/>
              <a:t>£ 3512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938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COSTS: Ongoing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SMALL BUSINESS INSURANCE = £1150 PER YEAR</a:t>
            </a:r>
          </a:p>
          <a:p>
            <a:r>
              <a:rPr lang="en-GB" dirty="0"/>
              <a:t>SHOP INSURANCE = £110 PER YEAR</a:t>
            </a:r>
          </a:p>
          <a:p>
            <a:r>
              <a:rPr lang="en-GB" dirty="0"/>
              <a:t>STATIONARY </a:t>
            </a:r>
            <a:r>
              <a:rPr lang="en-GB" dirty="0" err="1"/>
              <a:t>eg</a:t>
            </a:r>
            <a:r>
              <a:rPr lang="en-GB" dirty="0"/>
              <a:t> INK, PAPER, as required. *</a:t>
            </a:r>
            <a:r>
              <a:rPr lang="en-GB" i="1" dirty="0"/>
              <a:t>cost to be figured as time goes by</a:t>
            </a:r>
          </a:p>
          <a:p>
            <a:r>
              <a:rPr lang="en-GB" dirty="0"/>
              <a:t>LEAFLETS, as required. *</a:t>
            </a:r>
            <a:r>
              <a:rPr lang="en-GB" i="1" dirty="0"/>
              <a:t>cost to be figured as time goes by</a:t>
            </a:r>
          </a:p>
          <a:p>
            <a:r>
              <a:rPr lang="en-GB" dirty="0"/>
              <a:t>RENT £200 PER MONTH</a:t>
            </a:r>
          </a:p>
          <a:p>
            <a:r>
              <a:rPr lang="en-GB" dirty="0"/>
              <a:t>TELEPHONE AND BROADBAND= £50 per month</a:t>
            </a:r>
          </a:p>
          <a:p>
            <a:r>
              <a:rPr lang="en-GB" dirty="0"/>
              <a:t>VEHICLE LEASING= £310 per month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6456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 BANK LOAN NEEDED!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FIVE MEMBERS TO FINANCE ENTERPRISE, AT </a:t>
            </a:r>
            <a:r>
              <a:rPr lang="en-GB" dirty="0" smtClean="0"/>
              <a:t>£2000 </a:t>
            </a:r>
            <a:r>
              <a:rPr lang="en-GB" dirty="0"/>
              <a:t>EACH</a:t>
            </a:r>
          </a:p>
          <a:p>
            <a:pPr algn="ctr"/>
            <a:r>
              <a:rPr lang="en-GB" dirty="0"/>
              <a:t>FOR INITIAL </a:t>
            </a:r>
            <a:r>
              <a:rPr lang="en-GB" dirty="0" smtClean="0"/>
              <a:t>START-UP COST.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4392" y="3411138"/>
            <a:ext cx="4860261" cy="3232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7300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FUTURE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COURSE TO QUALIFY FOR ‘OFFICIAL TRANSLATOR’:</a:t>
            </a:r>
          </a:p>
          <a:p>
            <a:pPr>
              <a:buAutoNum type="arabicPeriod"/>
            </a:pPr>
            <a:r>
              <a:rPr lang="en-GB" dirty="0"/>
              <a:t>ATTEND A ‘DIPLOMA IN TRANSLATION’ (</a:t>
            </a:r>
            <a:r>
              <a:rPr lang="en-GB" dirty="0" err="1"/>
              <a:t>DipTrans</a:t>
            </a:r>
            <a:r>
              <a:rPr lang="en-GB" dirty="0"/>
              <a:t>) course:</a:t>
            </a:r>
          </a:p>
          <a:p>
            <a:pPr marL="0" indent="0">
              <a:buNone/>
            </a:pPr>
            <a:r>
              <a:rPr lang="en-GB" dirty="0"/>
              <a:t>	- SCHOOL OF MODERN LANGUAGE, CARDIFF UNIVERSITY. Course fee to be confirmed</a:t>
            </a:r>
          </a:p>
          <a:p>
            <a:pPr marL="0" indent="0">
              <a:buNone/>
            </a:pPr>
            <a:r>
              <a:rPr lang="en-GB" dirty="0"/>
              <a:t>2.  BECOME A REGISTERED MEMBER OF EITHER:</a:t>
            </a:r>
          </a:p>
          <a:p>
            <a:pPr marL="0" indent="0">
              <a:buNone/>
            </a:pPr>
            <a:r>
              <a:rPr lang="en-GB" dirty="0"/>
              <a:t>	A) THE UK INSTITUTE OF TRANSLATION AND INTERPRETING or</a:t>
            </a:r>
          </a:p>
          <a:p>
            <a:pPr marL="0" indent="0">
              <a:buNone/>
            </a:pPr>
            <a:r>
              <a:rPr lang="en-GB" dirty="0"/>
              <a:t>	B)THE CHARTERED INSTITUTE OF LINGUISTICS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THIS ENABLES TRANSLATING FOR:</a:t>
            </a:r>
          </a:p>
          <a:p>
            <a:pPr lvl="2"/>
            <a:r>
              <a:rPr lang="en-GB" dirty="0"/>
              <a:t>LEGAL WORK IN COURT</a:t>
            </a:r>
          </a:p>
          <a:p>
            <a:pPr lvl="2"/>
            <a:r>
              <a:rPr lang="en-GB" dirty="0"/>
              <a:t>TRANSLATOR FOR THE POLICE</a:t>
            </a:r>
          </a:p>
          <a:p>
            <a:pPr lvl="2"/>
            <a:r>
              <a:rPr lang="en-GB" dirty="0"/>
              <a:t>OFFICIAL TRANSCRIPT TRANSLATING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5450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3C8C4F5-FF5F-4E1F-AD13-40B8E9E1D6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52" y="1271847"/>
            <a:ext cx="10846721" cy="542407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724470" y="451258"/>
            <a:ext cx="56630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Cash flow for 12 month period</a:t>
            </a:r>
          </a:p>
        </p:txBody>
      </p:sp>
    </p:spTree>
    <p:extLst>
      <p:ext uri="{BB962C8B-B14F-4D97-AF65-F5344CB8AC3E}">
        <p14:creationId xmlns:p14="http://schemas.microsoft.com/office/powerpoint/2010/main" val="14774578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0792" y="1475200"/>
            <a:ext cx="9210416" cy="49256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490792" y="2094006"/>
            <a:ext cx="423117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Price</a:t>
            </a:r>
          </a:p>
          <a:p>
            <a:r>
              <a:rPr lang="en-GB" dirty="0"/>
              <a:t>Location</a:t>
            </a:r>
          </a:p>
          <a:p>
            <a:r>
              <a:rPr lang="en-GB" dirty="0"/>
              <a:t>Availability </a:t>
            </a:r>
            <a:r>
              <a:rPr lang="en-GB" dirty="0" smtClean="0"/>
              <a:t>24/7</a:t>
            </a:r>
          </a:p>
          <a:p>
            <a:r>
              <a:rPr lang="en-GB" dirty="0" smtClean="0"/>
              <a:t>Contacts With </a:t>
            </a:r>
            <a:r>
              <a:rPr lang="en-GB" dirty="0"/>
              <a:t>E</a:t>
            </a:r>
            <a:r>
              <a:rPr lang="en-GB" dirty="0" smtClean="0"/>
              <a:t>thnic </a:t>
            </a:r>
            <a:r>
              <a:rPr lang="en-GB" dirty="0"/>
              <a:t>C</a:t>
            </a:r>
            <a:r>
              <a:rPr lang="en-GB" dirty="0" smtClean="0"/>
              <a:t>ommunity</a:t>
            </a:r>
          </a:p>
          <a:p>
            <a:r>
              <a:rPr lang="en-GB" dirty="0" smtClean="0"/>
              <a:t>High Success Rate</a:t>
            </a:r>
          </a:p>
          <a:p>
            <a:r>
              <a:rPr lang="en-GB" dirty="0" smtClean="0"/>
              <a:t>Good Profit Margin and Growth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096000" y="2648003"/>
            <a:ext cx="33371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/>
            <a:r>
              <a:rPr lang="en-GB" dirty="0"/>
              <a:t>Limited languages at the moment</a:t>
            </a:r>
          </a:p>
          <a:p>
            <a:pPr fontAlgn="base"/>
            <a:r>
              <a:rPr lang="en-GB" dirty="0"/>
              <a:t>Not legal translator at this </a:t>
            </a:r>
            <a:r>
              <a:rPr lang="en-GB" dirty="0" smtClean="0"/>
              <a:t>point</a:t>
            </a:r>
          </a:p>
          <a:p>
            <a:pPr fontAlgn="base"/>
            <a:r>
              <a:rPr lang="en-GB" dirty="0" smtClean="0"/>
              <a:t>Limited Publicity of New Business</a:t>
            </a:r>
            <a:endParaRPr lang="en-GB" dirty="0"/>
          </a:p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669472" y="4164676"/>
            <a:ext cx="282423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/>
            <a:r>
              <a:rPr lang="en-GB" dirty="0"/>
              <a:t>Training provided </a:t>
            </a:r>
          </a:p>
          <a:p>
            <a:pPr fontAlgn="base"/>
            <a:r>
              <a:rPr lang="en-GB" dirty="0"/>
              <a:t>Expansion of business</a:t>
            </a:r>
          </a:p>
          <a:p>
            <a:pPr fontAlgn="base"/>
            <a:r>
              <a:rPr lang="en-GB" dirty="0"/>
              <a:t>Reduce the competition </a:t>
            </a:r>
            <a:endParaRPr lang="en-GB" dirty="0" smtClean="0"/>
          </a:p>
          <a:p>
            <a:pPr fontAlgn="base"/>
            <a:r>
              <a:rPr lang="en-GB" dirty="0" smtClean="0"/>
              <a:t>Attract New Skills and Ideas</a:t>
            </a: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6145274" y="4402330"/>
            <a:ext cx="26791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Competition</a:t>
            </a:r>
          </a:p>
          <a:p>
            <a:r>
              <a:rPr lang="en-GB" dirty="0" smtClean="0"/>
              <a:t>Limited clientele</a:t>
            </a:r>
          </a:p>
          <a:p>
            <a:r>
              <a:rPr lang="en-GB" dirty="0" smtClean="0"/>
              <a:t>Staff Turnover / Work Rate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Dissatisfied Customers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2760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GANTT chart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6785" y="2452254"/>
            <a:ext cx="8861368" cy="3998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4850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300</TotalTime>
  <Words>1432</Words>
  <Application>Microsoft Office PowerPoint</Application>
  <PresentationFormat>Widescreen</PresentationFormat>
  <Paragraphs>214</Paragraphs>
  <Slides>39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7" baseType="lpstr">
      <vt:lpstr>Angsana New</vt:lpstr>
      <vt:lpstr>Arial</vt:lpstr>
      <vt:lpstr>Book Antiqua</vt:lpstr>
      <vt:lpstr>Century Gothic</vt:lpstr>
      <vt:lpstr>Garamond</vt:lpstr>
      <vt:lpstr>Wingdings 3</vt:lpstr>
      <vt:lpstr>Ion Boardroom</vt:lpstr>
      <vt:lpstr>Document</vt:lpstr>
      <vt:lpstr>Enterprise Business Proposal:  Translate 24</vt:lpstr>
      <vt:lpstr>Team Introduction</vt:lpstr>
      <vt:lpstr>Business Owner</vt:lpstr>
      <vt:lpstr>Mission Statement</vt:lpstr>
      <vt:lpstr>Description of product</vt:lpstr>
      <vt:lpstr>Skills</vt:lpstr>
      <vt:lpstr>Operations</vt:lpstr>
      <vt:lpstr>BUSINESS LOCATION </vt:lpstr>
      <vt:lpstr>Physical and Human resources</vt:lpstr>
      <vt:lpstr>                 Human resources!</vt:lpstr>
      <vt:lpstr>PowerPoint Presentation</vt:lpstr>
      <vt:lpstr>PowerPoint Presentation</vt:lpstr>
      <vt:lpstr>PowerPoint Presentation</vt:lpstr>
      <vt:lpstr>Marketing &amp; Promotion</vt:lpstr>
      <vt:lpstr>Business Card</vt:lpstr>
      <vt:lpstr>Leaflet</vt:lpstr>
      <vt:lpstr>Flyers</vt:lpstr>
      <vt:lpstr>Business Networking</vt:lpstr>
      <vt:lpstr>Business Networking</vt:lpstr>
      <vt:lpstr>Business Networking</vt:lpstr>
      <vt:lpstr>Business Networking</vt:lpstr>
      <vt:lpstr>Questionnaire</vt:lpstr>
      <vt:lpstr>Questionnaire Results</vt:lpstr>
      <vt:lpstr>Questionnaire Results</vt:lpstr>
      <vt:lpstr>Primary Research Results and Summary </vt:lpstr>
      <vt:lpstr>Target Market</vt:lpstr>
      <vt:lpstr>Pricing Strategy Recap</vt:lpstr>
      <vt:lpstr>Marketing and organizations</vt:lpstr>
      <vt:lpstr>7 p’s</vt:lpstr>
      <vt:lpstr>Advertising</vt:lpstr>
      <vt:lpstr>Advertising-continued </vt:lpstr>
      <vt:lpstr>Advertising-continued</vt:lpstr>
      <vt:lpstr>Financial Resources –Financial cost: start-up</vt:lpstr>
      <vt:lpstr>FINANCIAL COSTS: Ongoing</vt:lpstr>
      <vt:lpstr>NO BANK LOAN NEEDED!</vt:lpstr>
      <vt:lpstr>FUTURE COSTS</vt:lpstr>
      <vt:lpstr>PowerPoint Presentation</vt:lpstr>
      <vt:lpstr>SWOT Analysis</vt:lpstr>
      <vt:lpstr>GANTT chart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Business Proposal:  Translate 24</dc:title>
  <dc:creator>SBSTablet28</dc:creator>
  <cp:lastModifiedBy>Monika Serafin (1710013)</cp:lastModifiedBy>
  <cp:revision>28</cp:revision>
  <dcterms:created xsi:type="dcterms:W3CDTF">2018-10-30T13:25:18Z</dcterms:created>
  <dcterms:modified xsi:type="dcterms:W3CDTF">2018-12-03T16:21:43Z</dcterms:modified>
</cp:coreProperties>
</file>