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304" r:id="rId2"/>
    <p:sldId id="306" r:id="rId3"/>
    <p:sldId id="305" r:id="rId4"/>
    <p:sldId id="307" r:id="rId5"/>
    <p:sldId id="308" r:id="rId6"/>
    <p:sldId id="337" r:id="rId7"/>
    <p:sldId id="338" r:id="rId8"/>
    <p:sldId id="311" r:id="rId9"/>
    <p:sldId id="312" r:id="rId10"/>
    <p:sldId id="313" r:id="rId11"/>
    <p:sldId id="336" r:id="rId12"/>
    <p:sldId id="318" r:id="rId13"/>
  </p:sldIdLst>
  <p:sldSz cx="12190413" cy="6859588"/>
  <p:notesSz cx="9144000" cy="6858000"/>
  <p:defaultTextStyle>
    <a:defPPr>
      <a:defRPr lang="zh-CN"/>
    </a:defPPr>
    <a:lvl1pPr marL="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06" autoAdjust="0"/>
    <p:restoredTop sz="86817" autoAdjust="0"/>
  </p:normalViewPr>
  <p:slideViewPr>
    <p:cSldViewPr>
      <p:cViewPr varScale="1">
        <p:scale>
          <a:sx n="99" d="100"/>
          <a:sy n="99" d="100"/>
        </p:scale>
        <p:origin x="198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252" y="59814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915022-A997-4DF3-8499-075E49A52474}" type="datetimeFigureOut">
              <a:rPr lang="zh-CN" altLang="en-US" smtClean="0"/>
              <a:t>2021/11/18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DF80B7-87AD-4D22-82DF-3074D172CF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731B-CE8C-46D1-AE18-5115C7560FE6}" type="datetimeFigureOut">
              <a:rPr lang="zh-CN" altLang="en-US" smtClean="0"/>
              <a:t>2021/11/18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287588" y="514350"/>
            <a:ext cx="4568825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63FA80-F00C-4A7E-884D-8773B4EA9B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332132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283" y="2130919"/>
            <a:ext cx="10361851" cy="147036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564" y="3887100"/>
            <a:ext cx="8533289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09EC-57E2-404F-85A6-5BD9FEAB1787}" type="datetime1">
              <a:rPr lang="zh-CN" altLang="en-US" smtClean="0"/>
              <a:t>2021/11/18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2" y="6230646"/>
            <a:ext cx="792089" cy="62894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</a:lstStyle>
          <a:p>
            <a:fld id="{7183A52F-D388-438E-A748-ED6C72307AC6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1EB6F-1D34-AB4D-AA80-22D269F95281}" type="datetime1">
              <a:rPr lang="zh-CN" altLang="en-US" smtClean="0"/>
              <a:t>2021/11/18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61" y="4407922"/>
            <a:ext cx="10361851" cy="1362390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61" y="2907388"/>
            <a:ext cx="10361851" cy="1500534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80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6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2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C24D9-D21A-7C40-A680-405A948FFC92}" type="datetime1">
              <a:rPr lang="zh-CN" altLang="en-US" smtClean="0"/>
              <a:t>2021/11/18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23" y="1600574"/>
            <a:ext cx="5384099" cy="45270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793" y="1600574"/>
            <a:ext cx="5384099" cy="45270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F7683-F025-B44E-AE06-E33914094DCF}" type="datetime1">
              <a:rPr lang="zh-CN" altLang="en-US" smtClean="0"/>
              <a:t>2021/11/18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471"/>
            <a:ext cx="5386216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100" b="1"/>
            </a:lvl4pPr>
            <a:lvl5pPr marL="2438400" indent="0">
              <a:buNone/>
              <a:defRPr sz="2100" b="1"/>
            </a:lvl5pPr>
            <a:lvl6pPr marL="3048000" indent="0">
              <a:buNone/>
              <a:defRPr sz="2100" b="1"/>
            </a:lvl6pPr>
            <a:lvl7pPr marL="3657600" indent="0">
              <a:buNone/>
              <a:defRPr sz="2100" b="1"/>
            </a:lvl7pPr>
            <a:lvl8pPr marL="4267200" indent="0">
              <a:buNone/>
              <a:defRPr sz="2100" b="1"/>
            </a:lvl8pPr>
            <a:lvl9pPr marL="4876800" indent="0">
              <a:buNone/>
              <a:defRPr sz="21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5380"/>
            <a:ext cx="5386216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2" y="1535471"/>
            <a:ext cx="5388332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100" b="1"/>
            </a:lvl4pPr>
            <a:lvl5pPr marL="2438400" indent="0">
              <a:buNone/>
              <a:defRPr sz="2100" b="1"/>
            </a:lvl5pPr>
            <a:lvl6pPr marL="3048000" indent="0">
              <a:buNone/>
              <a:defRPr sz="2100" b="1"/>
            </a:lvl6pPr>
            <a:lvl7pPr marL="3657600" indent="0">
              <a:buNone/>
              <a:defRPr sz="2100" b="1"/>
            </a:lvl7pPr>
            <a:lvl8pPr marL="4267200" indent="0">
              <a:buNone/>
              <a:defRPr sz="2100" b="1"/>
            </a:lvl8pPr>
            <a:lvl9pPr marL="4876800" indent="0">
              <a:buNone/>
              <a:defRPr sz="21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2" y="2175380"/>
            <a:ext cx="5388332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CD85D-A002-D84D-8524-D85E87E005ED}" type="datetime1">
              <a:rPr lang="zh-CN" altLang="en-US" smtClean="0"/>
              <a:t>2021/11/18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AC96D-1B80-A24D-973F-DCD017EFAAA7}" type="datetime1">
              <a:rPr lang="zh-CN" altLang="en-US" smtClean="0"/>
              <a:t>2021/11/18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DB423-F4EB-1244-AC62-4B4A08009BC0}" type="datetime1">
              <a:rPr lang="zh-CN" altLang="en-US" smtClean="0"/>
              <a:t>2021/11/18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3" y="273114"/>
            <a:ext cx="4010562" cy="116232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114"/>
            <a:ext cx="6814779" cy="5854469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3" y="1435436"/>
            <a:ext cx="4010562" cy="46921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3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A494E-93C7-DF40-A7EF-8902FB8B9286}" type="datetime1">
              <a:rPr lang="zh-CN" altLang="en-US" smtClean="0"/>
              <a:t>2021/11/18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1712"/>
            <a:ext cx="7314248" cy="56687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918"/>
            <a:ext cx="7314248" cy="4115753"/>
          </a:xfrm>
        </p:spPr>
        <p:txBody>
          <a:bodyPr/>
          <a:lstStyle>
            <a:lvl1pPr marL="0" indent="0">
              <a:buNone/>
              <a:defRPr sz="4300"/>
            </a:lvl1pPr>
            <a:lvl2pPr marL="609600" indent="0">
              <a:buNone/>
              <a:defRPr sz="3700"/>
            </a:lvl2pPr>
            <a:lvl3pPr marL="1219200" indent="0">
              <a:buNone/>
              <a:defRPr sz="3200"/>
            </a:lvl3pPr>
            <a:lvl4pPr marL="1828800" indent="0">
              <a:buNone/>
              <a:defRPr sz="2700"/>
            </a:lvl4pPr>
            <a:lvl5pPr marL="2438400" indent="0">
              <a:buNone/>
              <a:defRPr sz="2700"/>
            </a:lvl5pPr>
            <a:lvl6pPr marL="3048000" indent="0">
              <a:buNone/>
              <a:defRPr sz="2700"/>
            </a:lvl6pPr>
            <a:lvl7pPr marL="3657600" indent="0">
              <a:buNone/>
              <a:defRPr sz="2700"/>
            </a:lvl7pPr>
            <a:lvl8pPr marL="4267200" indent="0">
              <a:buNone/>
              <a:defRPr sz="2700"/>
            </a:lvl8pPr>
            <a:lvl9pPr marL="4876800" indent="0">
              <a:buNone/>
              <a:defRPr sz="27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8583"/>
            <a:ext cx="7314248" cy="8050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3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171EA-63BC-D448-8BB3-CC8128F1A6E9}" type="datetime1">
              <a:rPr lang="zh-CN" altLang="en-US" smtClean="0"/>
              <a:t>2021/11/18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Slide Number Placeholder 5"/>
          <p:cNvSpPr txBox="1"/>
          <p:nvPr userDrawn="1"/>
        </p:nvSpPr>
        <p:spPr>
          <a:xfrm>
            <a:off x="-62129" y="6238108"/>
            <a:ext cx="779665" cy="6214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>
              <a:defRPr sz="2800">
                <a:solidFill>
                  <a:schemeClr val="tx1"/>
                </a:solidFill>
              </a:defRPr>
            </a:lvl1pPr>
          </a:lstStyle>
          <a:p>
            <a:pPr marL="0" marR="0" lvl="0" indent="0" algn="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TW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4C8EF-C26B-584E-9CEF-AD13F86556E4}" type="datetime1">
              <a:rPr lang="zh-CN" altLang="en-US" smtClean="0"/>
              <a:t>2021/11/18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49" y="274702"/>
            <a:ext cx="2742843" cy="585288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3" y="274702"/>
            <a:ext cx="8025355" cy="585288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EA9FA-7BEF-1148-A3D2-9F0C72892EB9}" type="datetime1">
              <a:rPr lang="zh-CN" altLang="en-US" smtClean="0"/>
              <a:t>2021/11/18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521" y="274702"/>
            <a:ext cx="10971372" cy="1143265"/>
          </a:xfrm>
          <a:prstGeom prst="rect">
            <a:avLst/>
          </a:prstGeom>
        </p:spPr>
        <p:txBody>
          <a:bodyPr vert="horz" lIns="121917" tIns="60958" rIns="121917" bIns="60958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600574"/>
            <a:ext cx="10971372" cy="4527011"/>
          </a:xfrm>
          <a:prstGeom prst="rect">
            <a:avLst/>
          </a:prstGeom>
        </p:spPr>
        <p:txBody>
          <a:bodyPr vert="horz" lIns="121917" tIns="60958" rIns="121917" bIns="60958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521" y="6357822"/>
            <a:ext cx="2844430" cy="365210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EA20B-5F01-614A-AE90-09D6BDF5EBFA}" type="datetime1">
              <a:rPr lang="zh-CN" altLang="en-US" smtClean="0"/>
              <a:t>2021/11/18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060" y="6357822"/>
            <a:ext cx="3860297" cy="365210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 txBox="1"/>
          <p:nvPr userDrawn="1"/>
        </p:nvSpPr>
        <p:spPr>
          <a:xfrm>
            <a:off x="2" y="6230646"/>
            <a:ext cx="792089" cy="628942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l" defTabSz="12192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83A52F-D388-438E-A748-ED6C72307AC6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1219200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>
            <a:extLst>
              <a:ext uri="{FF2B5EF4-FFF2-40B4-BE49-F238E27FC236}">
                <a16:creationId xmlns:a16="http://schemas.microsoft.com/office/drawing/2014/main" id="{CAF409E0-1484-42B4-8245-0E53621B5173}"/>
              </a:ext>
            </a:extLst>
          </p:cNvPr>
          <p:cNvSpPr txBox="1"/>
          <p:nvPr/>
        </p:nvSpPr>
        <p:spPr>
          <a:xfrm>
            <a:off x="1918742" y="297446"/>
            <a:ext cx="3139321" cy="61926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</a:rPr>
              <a:t>菩薩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：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具名菩提薩埵 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Bodhisattva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，又曰摩訶</a:t>
            </a:r>
            <a:r>
              <a:rPr lang="zh-TW" altLang="en-US" b="1" u="sng" dirty="0">
                <a:solidFill>
                  <a:schemeClr val="bg1">
                    <a:lumMod val="95000"/>
                  </a:schemeClr>
                </a:solidFill>
              </a:rPr>
              <a:t>菩提質帝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薩埵 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(</a:t>
            </a:r>
            <a:r>
              <a:rPr lang="en-US" altLang="zh-TW" dirty="0" err="1">
                <a:solidFill>
                  <a:schemeClr val="bg1">
                    <a:lumMod val="95000"/>
                  </a:schemeClr>
                </a:solidFill>
              </a:rPr>
              <a:t>maha</a:t>
            </a:r>
            <a:r>
              <a:rPr lang="en-US" altLang="zh-TW" b="1" u="sng" dirty="0" err="1">
                <a:solidFill>
                  <a:schemeClr val="bg1">
                    <a:lumMod val="95000"/>
                  </a:schemeClr>
                </a:solidFill>
              </a:rPr>
              <a:t>bodhicitta</a:t>
            </a:r>
            <a:r>
              <a:rPr lang="en-US" altLang="zh-TW" dirty="0" err="1">
                <a:solidFill>
                  <a:schemeClr val="bg1">
                    <a:lumMod val="95000"/>
                  </a:schemeClr>
                </a:solidFill>
              </a:rPr>
              <a:t>sattva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)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。</a:t>
            </a:r>
            <a:r>
              <a:rPr lang="zh-TW" altLang="en-US" u="sng" dirty="0">
                <a:solidFill>
                  <a:schemeClr val="bg1">
                    <a:lumMod val="95000"/>
                  </a:schemeClr>
                </a:solidFill>
              </a:rPr>
              <a:t>舊譯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為大道心眾生等，</a:t>
            </a:r>
            <a:r>
              <a:rPr lang="zh-TW" altLang="en-US" u="sng" dirty="0">
                <a:solidFill>
                  <a:schemeClr val="bg1">
                    <a:lumMod val="95000"/>
                  </a:schemeClr>
                </a:solidFill>
              </a:rPr>
              <a:t>新譯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曰大覺有情 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(</a:t>
            </a:r>
            <a:r>
              <a:rPr lang="en-US" altLang="zh-TW" dirty="0" err="1">
                <a:solidFill>
                  <a:schemeClr val="bg1">
                    <a:lumMod val="95000"/>
                  </a:schemeClr>
                </a:solidFill>
              </a:rPr>
              <a:t>mahabodhisattva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) 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、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覺有情 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(Bodhisattva) 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等。謂是求道之大心人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故曰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大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道心眾生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。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求大覺之人，故曰大覺有情。又薩埵者勇猛之義，勇猛求菩提故名菩提薩埵。又譯作開士，始士，高士，大士等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義譯也。總名求佛果之大乘眾。</a:t>
            </a:r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EE49BFB6-B43D-4194-BDA0-91F96284EF2B}"/>
              </a:ext>
            </a:extLst>
          </p:cNvPr>
          <p:cNvSpPr txBox="1"/>
          <p:nvPr/>
        </p:nvSpPr>
        <p:spPr>
          <a:xfrm>
            <a:off x="9038242" y="297446"/>
            <a:ext cx="1292662" cy="61926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</a:rPr>
              <a:t>四眾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：一、比丘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</a:rPr>
              <a:t>Bhiksu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，二、比丘尼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</a:rPr>
              <a:t>Bhiksuni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，三、優婆塞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</a:rPr>
              <a:t>Upasaka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（近事男），四、優婆夷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</a:rPr>
              <a:t>Upasika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（近事女）。</a:t>
            </a:r>
            <a:endParaRPr lang="en-US" altLang="zh-CN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AA499EF0-E1B0-4A37-8971-B0FC17802272}"/>
              </a:ext>
            </a:extLst>
          </p:cNvPr>
          <p:cNvSpPr txBox="1"/>
          <p:nvPr/>
        </p:nvSpPr>
        <p:spPr>
          <a:xfrm>
            <a:off x="5816466" y="297446"/>
            <a:ext cx="2769989" cy="61926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</a:rPr>
              <a:t>七眾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：一、比丘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</a:rPr>
              <a:t>Bhiksu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，二、比丘尼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</a:rPr>
              <a:t>Bhiksuni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，是男女之受具足戒者。三、式叉摩那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</a:rPr>
              <a:t>Siksamana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，沙彌尼之學六法者。四、沙彌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</a:rPr>
              <a:t>Sramanera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，五、沙彌尼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</a:rPr>
              <a:t>Sramanerika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，男女之受小戒者。六、優婆塞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</a:rPr>
              <a:t>Upasaka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，七、優婆夷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</a:rPr>
              <a:t>Upasika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，男女之受五戒者。此中上五眾出家，下二眾在家。是諸經論通說之七眾也。</a:t>
            </a:r>
            <a:endParaRPr lang="en-US" altLang="zh-CN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匾額 6" descr="佛學概要十四講表 習講">
            <a:extLst>
              <a:ext uri="{FF2B5EF4-FFF2-40B4-BE49-F238E27FC236}">
                <a16:creationId xmlns:a16="http://schemas.microsoft.com/office/drawing/2014/main" id="{7462E6A6-1191-4C2F-A6A9-851898EDA852}"/>
              </a:ext>
            </a:extLst>
          </p:cNvPr>
          <p:cNvSpPr/>
          <p:nvPr/>
        </p:nvSpPr>
        <p:spPr>
          <a:xfrm>
            <a:off x="11233205" y="161527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十善業道經 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第五講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179130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>
            <a:extLst>
              <a:ext uri="{FF2B5EF4-FFF2-40B4-BE49-F238E27FC236}">
                <a16:creationId xmlns:a16="http://schemas.microsoft.com/office/drawing/2014/main" id="{4799D7AC-D80B-439B-ADED-2733BE129A15}"/>
              </a:ext>
            </a:extLst>
          </p:cNvPr>
          <p:cNvSpPr txBox="1"/>
          <p:nvPr/>
        </p:nvSpPr>
        <p:spPr>
          <a:xfrm>
            <a:off x="8816409" y="333450"/>
            <a:ext cx="2031325" cy="61926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</a:rPr>
              <a:t>摩訶薩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：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梵 </a:t>
            </a:r>
            <a:r>
              <a:rPr lang="en-US" altLang="zh-TW" dirty="0" err="1">
                <a:solidFill>
                  <a:schemeClr val="bg1">
                    <a:lumMod val="95000"/>
                  </a:schemeClr>
                </a:solidFill>
              </a:rPr>
              <a:t>mahasattva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，具稱：摩訶薩埵，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舊譯曰大心，又曰大眾生。新譯曰大有情。有作佛大心之眾生，即菩薩之通稱也。智度論五曰：「摩訶名大，薩埵名眾生，或名勇心。此人心能為大事，不退不還大勇心故為摩訶薩埵。」</a:t>
            </a:r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05C90567-7D7D-4829-8617-2C639A34CDBB}"/>
              </a:ext>
            </a:extLst>
          </p:cNvPr>
          <p:cNvSpPr txBox="1"/>
          <p:nvPr/>
        </p:nvSpPr>
        <p:spPr>
          <a:xfrm>
            <a:off x="5291617" y="333450"/>
            <a:ext cx="3139321" cy="626866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</a:rPr>
              <a:t>菩提心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（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bodhi-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</a:rPr>
              <a:t>citta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）：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菩提舊譯為道，求真道之心曰菩提心。新譯曰覺，求正覺之心曰菩提心。其意一也。維摩經佛國品曰：「菩提心是菩薩淨土。」智度論四十一曰：「菩薩初發心，緣無上道。我當作佛，是名菩提心。」觀經玄義分曰：「願以此功德，平等施一切，同發菩提心，往生安樂國。」大日經疏一曰：「菩提心，名為一向志求一切智智。」</a:t>
            </a:r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06FBBFDA-5E33-4D6E-8F80-F03819708F3F}"/>
              </a:ext>
            </a:extLst>
          </p:cNvPr>
          <p:cNvSpPr txBox="1"/>
          <p:nvPr/>
        </p:nvSpPr>
        <p:spPr>
          <a:xfrm>
            <a:off x="650760" y="303561"/>
            <a:ext cx="1661993" cy="626866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華嚴經云：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「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菩提心出生一切諸菩薩行，十方三世諸如來，皆從菩提心而出生故。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」</a:t>
            </a:r>
            <a:endParaRPr lang="en-US" altLang="zh-CN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「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菩提心是善中之王，能成就無上正等正覺故。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」「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忘失菩提心修諸善根，是為魔業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。」</a:t>
            </a:r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25704949-A4F0-4EAF-92F7-7E1307B8D85D}"/>
              </a:ext>
            </a:extLst>
          </p:cNvPr>
          <p:cNvSpPr txBox="1"/>
          <p:nvPr/>
        </p:nvSpPr>
        <p:spPr>
          <a:xfrm>
            <a:off x="2698224" y="333450"/>
            <a:ext cx="2400657" cy="626866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</a:rPr>
              <a:t>三種菩提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（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bodhi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）：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顯揚三卷十九頁云：菩提者：謂三種菩提。如經廣說。一、聲聞菩提。謂聲聞乘轉依所得寂滅，及趣寂滅道。二、獨覺菩提。謂獨覺乘轉依所得寂滅，及趣寂滅道。三、無上正等菩提。所謂大乘轉依所得寂滅，趣寂滅道；及作一切有情利益安樂道。</a:t>
            </a:r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9" name="匾額 8" descr="佛學概要十四講表 習講">
            <a:extLst>
              <a:ext uri="{FF2B5EF4-FFF2-40B4-BE49-F238E27FC236}">
                <a16:creationId xmlns:a16="http://schemas.microsoft.com/office/drawing/2014/main" id="{599244D7-DBE4-4996-AF7B-4D0217BE6701}"/>
              </a:ext>
            </a:extLst>
          </p:cNvPr>
          <p:cNvSpPr/>
          <p:nvPr/>
        </p:nvSpPr>
        <p:spPr>
          <a:xfrm>
            <a:off x="11233205" y="161527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十善業道經 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第五講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666762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字方塊 6">
            <a:extLst>
              <a:ext uri="{FF2B5EF4-FFF2-40B4-BE49-F238E27FC236}">
                <a16:creationId xmlns:a16="http://schemas.microsoft.com/office/drawing/2014/main" id="{843A4F99-88A5-4826-93C3-99D0BDC09F4E}"/>
              </a:ext>
            </a:extLst>
          </p:cNvPr>
          <p:cNvSpPr txBox="1"/>
          <p:nvPr/>
        </p:nvSpPr>
        <p:spPr>
          <a:xfrm>
            <a:off x="7010398" y="477466"/>
            <a:ext cx="2769989" cy="57606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此菩提心，諸善中王；必有因緣，方得發起。今言因緣，略有十種。何等為十？一者念佛重恩故。二者念父母恩故。三者念師長恩故。四者念施主恩故。五者念眾生恩故。六者念生死苦故。七者尊重己靈故。八者懺悔業障故。九者求生淨土故。十者為念正法得久住故。</a:t>
            </a:r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2AB1C5DA-A6B6-4FF8-A37E-8B0A97EDB610}"/>
              </a:ext>
            </a:extLst>
          </p:cNvPr>
          <p:cNvSpPr txBox="1"/>
          <p:nvPr/>
        </p:nvSpPr>
        <p:spPr>
          <a:xfrm>
            <a:off x="9996412" y="591510"/>
            <a:ext cx="923330" cy="626469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發菩提心十種因緣</a:t>
            </a:r>
            <a:endParaRPr lang="en-US" altLang="zh-CN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                  ——《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勸發菩提心文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省庵大師</a:t>
            </a:r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227345B6-0A52-4617-BBF1-8D41E3BC382D}"/>
              </a:ext>
            </a:extLst>
          </p:cNvPr>
          <p:cNvSpPr txBox="1"/>
          <p:nvPr/>
        </p:nvSpPr>
        <p:spPr>
          <a:xfrm>
            <a:off x="661805" y="477466"/>
            <a:ext cx="6093976" cy="57606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大方便佛報恩經發菩提心品第四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》</a:t>
            </a:r>
          </a:p>
          <a:p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爾時喜王菩薩復白佛言：「世尊！菩薩知恩，自發菩提心；菩薩報恩，教一切眾生令發菩提心者；如來世尊於生死時初發菩提心，因何事發？」</a:t>
            </a:r>
          </a:p>
          <a:p>
            <a:endParaRPr lang="zh-TW" altLang="en-US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佛言：「善男子！過去久遠不可計劫生死中，時以重煩惱，起身口意業故，墮在八大地獄，所謂：阿訶訶地獄、阿婆婆地獄、阿達多地獄、銅釜大銅釜、黑石大黑石，乃至火車地獄。我於爾時，墮在火車地獄中，共兩人竝挽火車。牛頭阿傍在車上坐，緘脣切齒，張目吹火，口眼耳鼻，煙炎俱起，身體殊大，臂脚盤結，其色赤黑，手執鐵杖，隨而鞭之。我時苦痛，努力挽車，力勵前進。 」</a:t>
            </a:r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9" name="匾額 8" descr="佛學概要十四講表 習講">
            <a:extLst>
              <a:ext uri="{FF2B5EF4-FFF2-40B4-BE49-F238E27FC236}">
                <a16:creationId xmlns:a16="http://schemas.microsoft.com/office/drawing/2014/main" id="{723592B0-F9E6-43E2-8DE5-13DD425A4CF6}"/>
              </a:ext>
            </a:extLst>
          </p:cNvPr>
          <p:cNvSpPr/>
          <p:nvPr/>
        </p:nvSpPr>
        <p:spPr>
          <a:xfrm>
            <a:off x="11233205" y="161527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十善業道經 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第五講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064312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>
            <a:extLst>
              <a:ext uri="{FF2B5EF4-FFF2-40B4-BE49-F238E27FC236}">
                <a16:creationId xmlns:a16="http://schemas.microsoft.com/office/drawing/2014/main" id="{FE450C87-356A-40D2-81CC-1076FE0B5165}"/>
              </a:ext>
            </a:extLst>
          </p:cNvPr>
          <p:cNvSpPr txBox="1"/>
          <p:nvPr/>
        </p:nvSpPr>
        <p:spPr>
          <a:xfrm>
            <a:off x="2710830" y="513470"/>
            <a:ext cx="8309967" cy="57606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「時我徒伴劣弱少力，劣弱在後。是時牛頭阿傍以鐵叉刺腹，鐵杖鞭背，血出沐浴，隨體而流。其人苦痛，高聲大喚，苦痛難忍，或稱父母，或稱妻子。雖作如是唱喚，無益於己。我時見是，受大苦惱，心生哀愍，因慈心生故，發菩提心。為此眾罪人故，勸請牛頭阿傍：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『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此罪人者，甚可憐愍。小復加哀，垂慈憐愍。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』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牛頭阿傍聞已，心生瞋恚，尋以鐵叉前刺我頸，尋時命終，即得脫於火車地獄百劫中罪。我以發阿耨多羅三藐三菩提心故，即脫火車地獄之罪。」</a:t>
            </a:r>
          </a:p>
          <a:p>
            <a:endParaRPr lang="zh-TW" altLang="en-US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佛告喜王：「挽火車者，今我身是。因發菩提心故，疾得成佛。是故當知，一切眾生發菩提心，其事非一：或因慈心，或因恚心；或因施心，或因慳心；或因歡喜，或因煩惱；或因恩愛別離，或因怨憎和合；或因親近善知識，或因惡友；或因見佛，或因聞法。是故當知，一切眾生發菩提心，各各不同。喜王！當知菩薩摩訶薩知恩報恩，其事如是。」</a:t>
            </a:r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0E8DFEA2-F60E-456B-A721-A286DE781E33}"/>
              </a:ext>
            </a:extLst>
          </p:cNvPr>
          <p:cNvSpPr txBox="1"/>
          <p:nvPr/>
        </p:nvSpPr>
        <p:spPr>
          <a:xfrm>
            <a:off x="766614" y="543980"/>
            <a:ext cx="1661993" cy="57606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華嚴經</a:t>
            </a:r>
            <a:r>
              <a:rPr lang="en-US" altLang="zh-CN" baseline="3000" dirty="0">
                <a:solidFill>
                  <a:schemeClr val="bg1">
                    <a:lumMod val="95000"/>
                  </a:schemeClr>
                </a:solidFill>
              </a:rPr>
              <a:t>•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普賢行願品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：</a:t>
            </a:r>
            <a:endParaRPr lang="en-US" altLang="zh-CN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「諸佛如來，以大悲心而為體故，因於眾生而起大悲，因於大悲生菩提心，因菩提心成等正覺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。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」</a:t>
            </a:r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匾額 6" descr="佛學概要十四講表 習講">
            <a:extLst>
              <a:ext uri="{FF2B5EF4-FFF2-40B4-BE49-F238E27FC236}">
                <a16:creationId xmlns:a16="http://schemas.microsoft.com/office/drawing/2014/main" id="{767E820F-C7F2-40B5-B8BC-7CD7077EB4CE}"/>
              </a:ext>
            </a:extLst>
          </p:cNvPr>
          <p:cNvSpPr/>
          <p:nvPr/>
        </p:nvSpPr>
        <p:spPr>
          <a:xfrm>
            <a:off x="11233205" y="161527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十善業道經 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第五講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019644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>
            <a:extLst>
              <a:ext uri="{FF2B5EF4-FFF2-40B4-BE49-F238E27FC236}">
                <a16:creationId xmlns:a16="http://schemas.microsoft.com/office/drawing/2014/main" id="{B1F5D186-9C40-452B-8192-9127D57EC242}"/>
              </a:ext>
            </a:extLst>
          </p:cNvPr>
          <p:cNvSpPr txBox="1"/>
          <p:nvPr/>
        </p:nvSpPr>
        <p:spPr>
          <a:xfrm>
            <a:off x="10364061" y="471705"/>
            <a:ext cx="553998" cy="176419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vert="eaVert" wrap="square" rtlCol="0">
            <a:spAutoFit/>
          </a:bodyPr>
          <a:lstStyle/>
          <a:p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三種菩提心</a:t>
            </a:r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A713A642-4283-454C-AF4A-D9C86395C0BD}"/>
              </a:ext>
            </a:extLst>
          </p:cNvPr>
          <p:cNvSpPr txBox="1"/>
          <p:nvPr/>
        </p:nvSpPr>
        <p:spPr>
          <a:xfrm>
            <a:off x="9523484" y="410185"/>
            <a:ext cx="553998" cy="57606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</a:rPr>
              <a:t>一、願菩提心</a:t>
            </a:r>
            <a:endParaRPr lang="en-US" altLang="zh-TW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AE5D4946-FF41-4C45-A584-396D5318B0C2}"/>
              </a:ext>
            </a:extLst>
          </p:cNvPr>
          <p:cNvSpPr txBox="1"/>
          <p:nvPr/>
        </p:nvSpPr>
        <p:spPr>
          <a:xfrm>
            <a:off x="7822294" y="471705"/>
            <a:ext cx="1292662" cy="57606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發大願，上求佛道，下化眾生。如四弘誓願：「眾生無邊誓願度，煩惱無盡誓願斷，法門無量誓願學，佛道無上誓願成」。</a:t>
            </a:r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2C756AFD-59B3-4F59-9C7E-54FFE1100610}"/>
              </a:ext>
            </a:extLst>
          </p:cNvPr>
          <p:cNvSpPr txBox="1"/>
          <p:nvPr/>
        </p:nvSpPr>
        <p:spPr>
          <a:xfrm>
            <a:off x="5389226" y="406609"/>
            <a:ext cx="1661993" cy="596721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dirty="0">
                <a:solidFill>
                  <a:srgbClr val="FFFF00"/>
                </a:solidFill>
              </a:rPr>
              <a:t>《</a:t>
            </a:r>
            <a:r>
              <a:rPr lang="zh-CN" altLang="en-US" dirty="0">
                <a:solidFill>
                  <a:srgbClr val="FFFF00"/>
                </a:solidFill>
              </a:rPr>
              <a:t>地藏經</a:t>
            </a:r>
            <a:r>
              <a:rPr lang="en-US" altLang="zh-CN" dirty="0">
                <a:solidFill>
                  <a:srgbClr val="FFFF00"/>
                </a:solidFill>
              </a:rPr>
              <a:t>》</a:t>
            </a:r>
            <a:r>
              <a:rPr lang="zh-TW" altLang="en-US" dirty="0">
                <a:solidFill>
                  <a:srgbClr val="FFFF00"/>
                </a:solidFill>
              </a:rPr>
              <a:t>：「</a:t>
            </a:r>
            <a:r>
              <a:rPr lang="zh-CN" altLang="en-US" dirty="0">
                <a:solidFill>
                  <a:srgbClr val="FFFF00"/>
                </a:solidFill>
              </a:rPr>
              <a:t>時長者子，因發願言：</a:t>
            </a:r>
            <a:r>
              <a:rPr lang="en-US" altLang="zh-CN" dirty="0">
                <a:solidFill>
                  <a:srgbClr val="FFFF00"/>
                </a:solidFill>
              </a:rPr>
              <a:t>『</a:t>
            </a:r>
            <a:r>
              <a:rPr lang="zh-CN" altLang="en-US" dirty="0">
                <a:solidFill>
                  <a:srgbClr val="FFFF00"/>
                </a:solidFill>
              </a:rPr>
              <a:t>我今盡未來際不可計劫，為是罪苦六道眾生，廣設方便，盡令解脫，而我自身，方成佛道。</a:t>
            </a:r>
            <a:r>
              <a:rPr lang="en-US" altLang="zh-CN" dirty="0">
                <a:solidFill>
                  <a:srgbClr val="FFFF00"/>
                </a:solidFill>
              </a:rPr>
              <a:t>』</a:t>
            </a:r>
            <a:r>
              <a:rPr lang="zh-TW" altLang="en-US" dirty="0">
                <a:solidFill>
                  <a:srgbClr val="FFFF00"/>
                </a:solidFill>
              </a:rPr>
              <a:t>」</a:t>
            </a:r>
            <a:endParaRPr lang="en-US" altLang="zh-TW" dirty="0">
              <a:solidFill>
                <a:srgbClr val="FFFF00"/>
              </a:solidFill>
            </a:endParaRP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DB02E9C9-8ED9-4FC3-8073-ADF6732B6C34}"/>
              </a:ext>
            </a:extLst>
          </p:cNvPr>
          <p:cNvSpPr txBox="1"/>
          <p:nvPr/>
        </p:nvSpPr>
        <p:spPr>
          <a:xfrm>
            <a:off x="1917179" y="417728"/>
            <a:ext cx="2769989" cy="57606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dirty="0">
                <a:solidFill>
                  <a:srgbClr val="FFFF00"/>
                </a:solidFill>
              </a:rPr>
              <a:t>《</a:t>
            </a:r>
            <a:r>
              <a:rPr lang="zh-CN" altLang="en-US" dirty="0">
                <a:solidFill>
                  <a:srgbClr val="FFFF00"/>
                </a:solidFill>
              </a:rPr>
              <a:t>無量壽經</a:t>
            </a:r>
            <a:r>
              <a:rPr lang="en-US" altLang="zh-CN" dirty="0">
                <a:solidFill>
                  <a:srgbClr val="FFFF00"/>
                </a:solidFill>
              </a:rPr>
              <a:t>》</a:t>
            </a:r>
            <a:r>
              <a:rPr lang="zh-TW" altLang="en-US" dirty="0">
                <a:solidFill>
                  <a:srgbClr val="FFFF00"/>
                </a:solidFill>
              </a:rPr>
              <a:t>：「願我得佛清淨聲</a:t>
            </a:r>
            <a:r>
              <a:rPr lang="zh-CN" altLang="en-US" dirty="0">
                <a:solidFill>
                  <a:srgbClr val="FFFF00"/>
                </a:solidFill>
              </a:rPr>
              <a:t>，</a:t>
            </a:r>
            <a:r>
              <a:rPr lang="zh-TW" altLang="en-US" dirty="0">
                <a:solidFill>
                  <a:srgbClr val="FFFF00"/>
                </a:solidFill>
              </a:rPr>
              <a:t>法音普及無邊界</a:t>
            </a:r>
            <a:r>
              <a:rPr lang="zh-CN" altLang="en-US" dirty="0">
                <a:solidFill>
                  <a:srgbClr val="FFFF00"/>
                </a:solidFill>
              </a:rPr>
              <a:t>，</a:t>
            </a:r>
            <a:r>
              <a:rPr lang="zh-TW" altLang="en-US" dirty="0">
                <a:solidFill>
                  <a:srgbClr val="FFFF00"/>
                </a:solidFill>
              </a:rPr>
              <a:t>宣揚戒定精進門</a:t>
            </a:r>
            <a:r>
              <a:rPr lang="zh-CN" altLang="en-US" dirty="0">
                <a:solidFill>
                  <a:srgbClr val="FFFF00"/>
                </a:solidFill>
              </a:rPr>
              <a:t>，</a:t>
            </a:r>
            <a:r>
              <a:rPr lang="zh-TW" altLang="en-US" dirty="0">
                <a:solidFill>
                  <a:srgbClr val="FFFF00"/>
                </a:solidFill>
              </a:rPr>
              <a:t>通達甚深微妙法</a:t>
            </a:r>
            <a:r>
              <a:rPr lang="zh-CN" altLang="en-US" dirty="0">
                <a:solidFill>
                  <a:srgbClr val="FFFF00"/>
                </a:solidFill>
              </a:rPr>
              <a:t>，</a:t>
            </a:r>
            <a:r>
              <a:rPr lang="zh-TW" altLang="en-US" dirty="0">
                <a:solidFill>
                  <a:srgbClr val="FFFF00"/>
                </a:solidFill>
              </a:rPr>
              <a:t>智慧廣大深如海</a:t>
            </a:r>
            <a:r>
              <a:rPr lang="zh-CN" altLang="en-US" dirty="0">
                <a:solidFill>
                  <a:srgbClr val="FFFF00"/>
                </a:solidFill>
              </a:rPr>
              <a:t>，</a:t>
            </a:r>
            <a:r>
              <a:rPr lang="zh-TW" altLang="en-US" dirty="0">
                <a:solidFill>
                  <a:srgbClr val="FFFF00"/>
                </a:solidFill>
              </a:rPr>
              <a:t>內心清淨絕塵勞</a:t>
            </a:r>
            <a:r>
              <a:rPr lang="zh-CN" altLang="en-US" dirty="0">
                <a:solidFill>
                  <a:srgbClr val="FFFF00"/>
                </a:solidFill>
              </a:rPr>
              <a:t>，</a:t>
            </a:r>
            <a:r>
              <a:rPr lang="zh-TW" altLang="en-US" dirty="0">
                <a:solidFill>
                  <a:srgbClr val="FFFF00"/>
                </a:solidFill>
              </a:rPr>
              <a:t>超過無邊惡趣門</a:t>
            </a:r>
            <a:r>
              <a:rPr lang="zh-CN" altLang="en-US" dirty="0">
                <a:solidFill>
                  <a:srgbClr val="FFFF00"/>
                </a:solidFill>
              </a:rPr>
              <a:t>，</a:t>
            </a:r>
            <a:r>
              <a:rPr lang="zh-TW" altLang="en-US" dirty="0">
                <a:solidFill>
                  <a:srgbClr val="FFFF00"/>
                </a:solidFill>
              </a:rPr>
              <a:t>速到菩提究竟岸</a:t>
            </a:r>
            <a:r>
              <a:rPr lang="zh-CN" altLang="en-US" dirty="0">
                <a:solidFill>
                  <a:srgbClr val="FFFF00"/>
                </a:solidFill>
              </a:rPr>
              <a:t>，</a:t>
            </a:r>
            <a:r>
              <a:rPr lang="zh-TW" altLang="en-US" dirty="0">
                <a:solidFill>
                  <a:srgbClr val="FFFF00"/>
                </a:solidFill>
              </a:rPr>
              <a:t>無明貪瞋皆永無</a:t>
            </a:r>
            <a:r>
              <a:rPr lang="zh-CN" altLang="en-US" dirty="0">
                <a:solidFill>
                  <a:srgbClr val="FFFF00"/>
                </a:solidFill>
              </a:rPr>
              <a:t>，</a:t>
            </a:r>
            <a:r>
              <a:rPr lang="zh-TW" altLang="en-US" dirty="0">
                <a:solidFill>
                  <a:srgbClr val="FFFF00"/>
                </a:solidFill>
              </a:rPr>
              <a:t>惑盡過亡三昧力</a:t>
            </a:r>
            <a:r>
              <a:rPr lang="zh-CN" altLang="en-US" dirty="0">
                <a:solidFill>
                  <a:srgbClr val="FFFF00"/>
                </a:solidFill>
              </a:rPr>
              <a:t>。</a:t>
            </a:r>
            <a:r>
              <a:rPr lang="zh-TW" altLang="en-US" dirty="0">
                <a:solidFill>
                  <a:srgbClr val="FFFF00"/>
                </a:solidFill>
              </a:rPr>
              <a:t>亦如過去無量佛</a:t>
            </a:r>
            <a:r>
              <a:rPr lang="zh-CN" altLang="en-US" dirty="0">
                <a:solidFill>
                  <a:srgbClr val="FFFF00"/>
                </a:solidFill>
              </a:rPr>
              <a:t>，</a:t>
            </a:r>
            <a:r>
              <a:rPr lang="zh-TW" altLang="en-US" dirty="0">
                <a:solidFill>
                  <a:srgbClr val="FFFF00"/>
                </a:solidFill>
              </a:rPr>
              <a:t>為彼羣生大導師</a:t>
            </a:r>
            <a:r>
              <a:rPr lang="zh-CN" altLang="en-US" dirty="0">
                <a:solidFill>
                  <a:srgbClr val="FFFF00"/>
                </a:solidFill>
              </a:rPr>
              <a:t>，</a:t>
            </a:r>
            <a:r>
              <a:rPr lang="zh-TW" altLang="en-US" dirty="0">
                <a:solidFill>
                  <a:srgbClr val="FFFF00"/>
                </a:solidFill>
              </a:rPr>
              <a:t>能救一切諸世間</a:t>
            </a:r>
            <a:r>
              <a:rPr lang="zh-CN" altLang="en-US" dirty="0">
                <a:solidFill>
                  <a:srgbClr val="FFFF00"/>
                </a:solidFill>
              </a:rPr>
              <a:t>，</a:t>
            </a:r>
            <a:r>
              <a:rPr lang="zh-TW" altLang="en-US" dirty="0">
                <a:solidFill>
                  <a:srgbClr val="FFFF00"/>
                </a:solidFill>
              </a:rPr>
              <a:t>生老病死眾苦惱</a:t>
            </a:r>
            <a:r>
              <a:rPr lang="zh-CN" altLang="en-US" dirty="0">
                <a:solidFill>
                  <a:srgbClr val="FFFF00"/>
                </a:solidFill>
              </a:rPr>
              <a:t>。</a:t>
            </a:r>
            <a:r>
              <a:rPr lang="zh-TW" altLang="en-US" dirty="0">
                <a:solidFill>
                  <a:srgbClr val="FFFF00"/>
                </a:solidFill>
              </a:rPr>
              <a:t>」</a:t>
            </a:r>
            <a:endParaRPr lang="en-US" altLang="zh-TW" dirty="0">
              <a:solidFill>
                <a:srgbClr val="FFFF00"/>
              </a:solidFill>
            </a:endParaRPr>
          </a:p>
        </p:txBody>
      </p:sp>
      <p:sp>
        <p:nvSpPr>
          <p:cNvPr id="14" name="匾額 13" descr="佛學概要十四講表 習講">
            <a:extLst>
              <a:ext uri="{FF2B5EF4-FFF2-40B4-BE49-F238E27FC236}">
                <a16:creationId xmlns:a16="http://schemas.microsoft.com/office/drawing/2014/main" id="{6182A04B-484E-4CDB-8626-287BEDE8DB99}"/>
              </a:ext>
            </a:extLst>
          </p:cNvPr>
          <p:cNvSpPr/>
          <p:nvPr/>
        </p:nvSpPr>
        <p:spPr>
          <a:xfrm>
            <a:off x="11233205" y="161527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十善業道經 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第五講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299414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字方塊 7">
            <a:extLst>
              <a:ext uri="{FF2B5EF4-FFF2-40B4-BE49-F238E27FC236}">
                <a16:creationId xmlns:a16="http://schemas.microsoft.com/office/drawing/2014/main" id="{F002ABC5-B3F5-4B50-BFC5-EBF78F643E60}"/>
              </a:ext>
            </a:extLst>
          </p:cNvPr>
          <p:cNvSpPr txBox="1"/>
          <p:nvPr/>
        </p:nvSpPr>
        <p:spPr>
          <a:xfrm>
            <a:off x="6534178" y="477465"/>
            <a:ext cx="1292662" cy="595177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dirty="0">
                <a:solidFill>
                  <a:srgbClr val="FFFF00"/>
                </a:solidFill>
              </a:rPr>
              <a:t>《</a:t>
            </a:r>
            <a:r>
              <a:rPr lang="zh-CN" altLang="en-US" dirty="0">
                <a:solidFill>
                  <a:srgbClr val="FFFF00"/>
                </a:solidFill>
              </a:rPr>
              <a:t>地藏經</a:t>
            </a:r>
            <a:r>
              <a:rPr lang="en-US" altLang="zh-CN" dirty="0">
                <a:solidFill>
                  <a:srgbClr val="FFFF00"/>
                </a:solidFill>
              </a:rPr>
              <a:t>》</a:t>
            </a:r>
            <a:r>
              <a:rPr lang="zh-TW" altLang="en-US" dirty="0">
                <a:solidFill>
                  <a:srgbClr val="FFFF00"/>
                </a:solidFill>
              </a:rPr>
              <a:t>：「</a:t>
            </a:r>
            <a:r>
              <a:rPr lang="zh-CN" altLang="en-US" dirty="0">
                <a:solidFill>
                  <a:srgbClr val="FFFF00"/>
                </a:solidFill>
              </a:rPr>
              <a:t>是諸眾等，久遠劫來，流浪生死，六道受苦，暫無休息。以地藏菩薩廣大慈悲，深誓願故，各獲果證。」</a:t>
            </a:r>
            <a:endParaRPr lang="en-US" altLang="zh-TW" dirty="0">
              <a:solidFill>
                <a:srgbClr val="FFFF00"/>
              </a:solidFill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A22196F0-74B3-4D8C-8D04-5372F6990E2F}"/>
              </a:ext>
            </a:extLst>
          </p:cNvPr>
          <p:cNvSpPr txBox="1"/>
          <p:nvPr/>
        </p:nvSpPr>
        <p:spPr>
          <a:xfrm>
            <a:off x="-169490" y="462944"/>
            <a:ext cx="6405842" cy="595177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dirty="0">
                <a:solidFill>
                  <a:srgbClr val="FFFF00"/>
                </a:solidFill>
              </a:rPr>
              <a:t>《</a:t>
            </a:r>
            <a:r>
              <a:rPr lang="zh-CN" altLang="en-US" dirty="0">
                <a:solidFill>
                  <a:srgbClr val="FFFF00"/>
                </a:solidFill>
              </a:rPr>
              <a:t>無量壽經</a:t>
            </a:r>
            <a:r>
              <a:rPr lang="en-US" altLang="zh-CN" dirty="0">
                <a:solidFill>
                  <a:srgbClr val="FFFF00"/>
                </a:solidFill>
              </a:rPr>
              <a:t>》</a:t>
            </a:r>
            <a:r>
              <a:rPr lang="zh-TW" altLang="en-US" dirty="0">
                <a:solidFill>
                  <a:srgbClr val="FFFF00"/>
                </a:solidFill>
              </a:rPr>
              <a:t>：「法藏比丘於世自在王如來前，及諸天人大眾之中，發斯弘誓願已，住真實慧，勇猛精進</a:t>
            </a:r>
            <a:r>
              <a:rPr lang="en-US" altLang="zh-CN" dirty="0">
                <a:solidFill>
                  <a:srgbClr val="FFFF00"/>
                </a:solidFill>
              </a:rPr>
              <a:t>……</a:t>
            </a:r>
            <a:r>
              <a:rPr lang="zh-TW" altLang="en-US" dirty="0">
                <a:solidFill>
                  <a:srgbClr val="FFFF00"/>
                </a:solidFill>
              </a:rPr>
              <a:t>於無量劫，積植德行，不起貪瞋癡欲諸想；不著色聲香味觸法。但樂憶念過去諸佛，所修善根。行寂靜行，遠離虛妄。依真諦門，植眾德本。不計眾苦，少欲知足。專求白法，惠利羣生。志願無倦，忍力成就。於諸有情，常懷慈忍，和顏愛語，勸諭策進。恭敬三寶，奉事師長。無有虛偽諂曲之心。莊嚴眾行，軌範具足。觀法如化，三昧常寂。善護口業，不譏他過。善護身業，不失律儀。善護意業，清淨無染。所有國城、聚落、眷屬、珍寶，都無所著。恆以布施、持戒、忍辱、精進、禪定、智慧，六度之行，教化安立眾生，住於無上真正之道。</a:t>
            </a:r>
            <a:r>
              <a:rPr lang="zh-CN" altLang="en-US" dirty="0">
                <a:solidFill>
                  <a:srgbClr val="FFFF00"/>
                </a:solidFill>
              </a:rPr>
              <a:t>」</a:t>
            </a:r>
            <a:endParaRPr lang="en-US" altLang="zh-TW" dirty="0">
              <a:solidFill>
                <a:srgbClr val="FFFF00"/>
              </a:solidFill>
            </a:endParaRPr>
          </a:p>
        </p:txBody>
      </p:sp>
      <p:sp>
        <p:nvSpPr>
          <p:cNvPr id="10" name="匾額 9" descr="佛學概要十四講表 習講">
            <a:extLst>
              <a:ext uri="{FF2B5EF4-FFF2-40B4-BE49-F238E27FC236}">
                <a16:creationId xmlns:a16="http://schemas.microsoft.com/office/drawing/2014/main" id="{EC5EDD29-3299-4FAB-81A7-9AAAD23BC0F4}"/>
              </a:ext>
            </a:extLst>
          </p:cNvPr>
          <p:cNvSpPr/>
          <p:nvPr/>
        </p:nvSpPr>
        <p:spPr>
          <a:xfrm>
            <a:off x="11233205" y="161527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十善業道經 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第五講</a:t>
            </a:r>
            <a:endParaRPr lang="zh-TW" altLang="en-US" dirty="0"/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B8ADA5EA-4F2D-4425-B717-8F6C3CFB035C}"/>
              </a:ext>
            </a:extLst>
          </p:cNvPr>
          <p:cNvSpPr txBox="1"/>
          <p:nvPr/>
        </p:nvSpPr>
        <p:spPr>
          <a:xfrm>
            <a:off x="10063818" y="460826"/>
            <a:ext cx="553998" cy="57606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</a:rPr>
              <a:t>二、行菩提心</a:t>
            </a:r>
            <a:endParaRPr lang="en-US" altLang="zh-TW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1D784822-E55E-46F3-9B2C-2FE679B520DD}"/>
              </a:ext>
            </a:extLst>
          </p:cNvPr>
          <p:cNvSpPr txBox="1"/>
          <p:nvPr/>
        </p:nvSpPr>
        <p:spPr>
          <a:xfrm>
            <a:off x="8124666" y="477464"/>
            <a:ext cx="1661993" cy="589167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行四攝六度一切萬行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。菩薩當利益無餘之有情界，願彼得安樂，觀十方含識猶如己身，又於大悲門中拯救，隨眾生之願給付，乃至不惜身命。</a:t>
            </a:r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77417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30487EC5-6CD6-4F61-8D5A-2B42CFEA5283}"/>
              </a:ext>
            </a:extLst>
          </p:cNvPr>
          <p:cNvSpPr txBox="1"/>
          <p:nvPr/>
        </p:nvSpPr>
        <p:spPr>
          <a:xfrm>
            <a:off x="10005704" y="513470"/>
            <a:ext cx="553998" cy="57606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</a:rPr>
              <a:t>三、勝義菩提心</a:t>
            </a:r>
            <a:endParaRPr lang="en-US" altLang="zh-TW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46A19C38-EC26-4592-A408-77A3578409F8}"/>
              </a:ext>
            </a:extLst>
          </p:cNvPr>
          <p:cNvSpPr txBox="1"/>
          <p:nvPr/>
        </p:nvSpPr>
        <p:spPr>
          <a:xfrm>
            <a:off x="7751390" y="549474"/>
            <a:ext cx="2031325" cy="57606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又作深般若心。菩薩暸知一切法無自性，亦即觀勝義空佛性，以求菩提之心。悟入無生法忍，轉識成智，證得真如實相。這種境界是無法用語言所表達的無上智慧，不生不滅，涅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槃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寂靜。</a:t>
            </a:r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匾額 6" descr="佛學概要十四講表 習講">
            <a:extLst>
              <a:ext uri="{FF2B5EF4-FFF2-40B4-BE49-F238E27FC236}">
                <a16:creationId xmlns:a16="http://schemas.microsoft.com/office/drawing/2014/main" id="{E5227A63-A53F-4711-8B02-BBC2B12D73F8}"/>
              </a:ext>
            </a:extLst>
          </p:cNvPr>
          <p:cNvSpPr/>
          <p:nvPr/>
        </p:nvSpPr>
        <p:spPr>
          <a:xfrm>
            <a:off x="11233205" y="161527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十善業道經 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第五講</a:t>
            </a:r>
            <a:endParaRPr lang="zh-TW" altLang="en-US" dirty="0"/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F3F68EEA-0AC6-463D-B3D5-EC6A125207F9}"/>
              </a:ext>
            </a:extLst>
          </p:cNvPr>
          <p:cNvSpPr txBox="1"/>
          <p:nvPr/>
        </p:nvSpPr>
        <p:spPr>
          <a:xfrm>
            <a:off x="2670298" y="549474"/>
            <a:ext cx="2031325" cy="57606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dirty="0">
                <a:solidFill>
                  <a:srgbClr val="FFFF00"/>
                </a:solidFill>
              </a:rPr>
              <a:t>《</a:t>
            </a:r>
            <a:r>
              <a:rPr lang="zh-CN" altLang="en-US" dirty="0">
                <a:solidFill>
                  <a:srgbClr val="FFFF00"/>
                </a:solidFill>
              </a:rPr>
              <a:t>無量壽經</a:t>
            </a:r>
            <a:r>
              <a:rPr lang="en-US" altLang="zh-CN" dirty="0">
                <a:solidFill>
                  <a:srgbClr val="FFFF00"/>
                </a:solidFill>
              </a:rPr>
              <a:t>》</a:t>
            </a:r>
            <a:r>
              <a:rPr lang="zh-TW" altLang="en-US" dirty="0">
                <a:solidFill>
                  <a:srgbClr val="FFFF00"/>
                </a:solidFill>
              </a:rPr>
              <a:t>：「</a:t>
            </a:r>
            <a:r>
              <a:rPr lang="en-US" altLang="zh-CN" dirty="0">
                <a:solidFill>
                  <a:srgbClr val="FFFF00"/>
                </a:solidFill>
              </a:rPr>
              <a:t>……</a:t>
            </a:r>
            <a:r>
              <a:rPr lang="zh-TW" altLang="en-US" dirty="0">
                <a:solidFill>
                  <a:srgbClr val="FFFF00"/>
                </a:solidFill>
              </a:rPr>
              <a:t>隨所生處，色相端嚴。三十二相、八十種好，悉皆具足。手中常出無盡之寶，莊嚴之具，一切所須，最上之物，利樂有情。由是因緣，能令無量眾生，皆發阿耨多羅三藐三菩提心。</a:t>
            </a:r>
            <a:r>
              <a:rPr lang="zh-CN" altLang="en-US" dirty="0">
                <a:solidFill>
                  <a:srgbClr val="FFFF00"/>
                </a:solidFill>
              </a:rPr>
              <a:t>」</a:t>
            </a:r>
            <a:endParaRPr lang="en-US" altLang="zh-TW" dirty="0">
              <a:solidFill>
                <a:srgbClr val="FFFF00"/>
              </a:solidFill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E20B61FF-22D2-467A-8F4F-BCB372D0F2B4}"/>
              </a:ext>
            </a:extLst>
          </p:cNvPr>
          <p:cNvSpPr txBox="1"/>
          <p:nvPr/>
        </p:nvSpPr>
        <p:spPr>
          <a:xfrm>
            <a:off x="5153156" y="549474"/>
            <a:ext cx="2031325" cy="561662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dirty="0">
                <a:solidFill>
                  <a:srgbClr val="FFFF00"/>
                </a:solidFill>
              </a:rPr>
              <a:t>《</a:t>
            </a:r>
            <a:r>
              <a:rPr lang="zh-CN" altLang="en-US" dirty="0">
                <a:solidFill>
                  <a:srgbClr val="FFFF00"/>
                </a:solidFill>
              </a:rPr>
              <a:t>地藏經</a:t>
            </a:r>
            <a:r>
              <a:rPr lang="en-US" altLang="zh-CN" dirty="0">
                <a:solidFill>
                  <a:srgbClr val="FFFF00"/>
                </a:solidFill>
              </a:rPr>
              <a:t>》</a:t>
            </a:r>
            <a:r>
              <a:rPr lang="zh-TW" altLang="en-US" dirty="0">
                <a:solidFill>
                  <a:srgbClr val="FFFF00"/>
                </a:solidFill>
              </a:rPr>
              <a:t>：「我從久遠劫來，蒙佛接引，使獲不可思議神力，具大智慧。我所分身，遍滿百千萬億恆河沙世界，每一世界化百千萬億身，每一身度百千萬億人，令歸敬三寶，永離生死，至涅槃樂。</a:t>
            </a:r>
            <a:r>
              <a:rPr lang="zh-CN" altLang="en-US" dirty="0">
                <a:solidFill>
                  <a:srgbClr val="FFFF00"/>
                </a:solidFill>
              </a:rPr>
              <a:t>」</a:t>
            </a:r>
            <a:endParaRPr lang="en-US" altLang="zh-TW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9721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>
            <a:extLst>
              <a:ext uri="{FF2B5EF4-FFF2-40B4-BE49-F238E27FC236}">
                <a16:creationId xmlns:a16="http://schemas.microsoft.com/office/drawing/2014/main" id="{1FA0396C-6061-4C91-A51A-1F59E09EDD8A}"/>
              </a:ext>
            </a:extLst>
          </p:cNvPr>
          <p:cNvSpPr txBox="1"/>
          <p:nvPr/>
        </p:nvSpPr>
        <p:spPr>
          <a:xfrm>
            <a:off x="10545739" y="333450"/>
            <a:ext cx="553998" cy="633670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</a:rPr>
              <a:t>發起序（別序）</a:t>
            </a:r>
            <a:endParaRPr lang="zh-TW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EEDC7C7D-63F3-4D3B-8B3D-EF400235B8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6167" y="117426"/>
            <a:ext cx="2494781" cy="6624736"/>
          </a:xfrm>
          <a:prstGeom prst="rect">
            <a:avLst/>
          </a:prstGeom>
        </p:spPr>
      </p:pic>
      <p:sp>
        <p:nvSpPr>
          <p:cNvPr id="9" name="文字方塊 8">
            <a:extLst>
              <a:ext uri="{FF2B5EF4-FFF2-40B4-BE49-F238E27FC236}">
                <a16:creationId xmlns:a16="http://schemas.microsoft.com/office/drawing/2014/main" id="{6B19CACC-12B4-4486-B8D4-305DAE6632FB}"/>
              </a:ext>
            </a:extLst>
          </p:cNvPr>
          <p:cNvSpPr txBox="1"/>
          <p:nvPr/>
        </p:nvSpPr>
        <p:spPr>
          <a:xfrm>
            <a:off x="6816296" y="261442"/>
            <a:ext cx="923330" cy="60486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b="1" dirty="0">
                <a:solidFill>
                  <a:schemeClr val="bg1">
                    <a:lumMod val="95000"/>
                  </a:schemeClr>
                </a:solidFill>
              </a:rPr>
              <a:t> 爾時世尊告龍王言：「一切眾生心想異故，造業亦異，由是故有諸趣輪轉。</a:t>
            </a:r>
            <a:endParaRPr lang="zh-TW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530FB40F-82CC-409E-BF3B-0011F068A539}"/>
              </a:ext>
            </a:extLst>
          </p:cNvPr>
          <p:cNvSpPr txBox="1"/>
          <p:nvPr/>
        </p:nvSpPr>
        <p:spPr>
          <a:xfrm>
            <a:off x="5885634" y="333450"/>
            <a:ext cx="553998" cy="583264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vert="eaVert" wrap="square" rtlCol="0">
            <a:spAutoFit/>
          </a:bodyPr>
          <a:lstStyle/>
          <a:p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</a:rPr>
              <a:t>如來十號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（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The ten epithets of the Buddha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）</a:t>
            </a:r>
            <a:endParaRPr lang="zh-TW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96B70E2C-7CE2-451F-BE88-7032D606E109}"/>
              </a:ext>
            </a:extLst>
          </p:cNvPr>
          <p:cNvSpPr txBox="1"/>
          <p:nvPr/>
        </p:nvSpPr>
        <p:spPr>
          <a:xfrm>
            <a:off x="4542477" y="333450"/>
            <a:ext cx="923330" cy="60486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一、</a:t>
            </a:r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</a:rPr>
              <a:t>如來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：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梵 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tathagata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，英 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Thus-Come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，謂乘如實之道而來，而成正覺之意。</a:t>
            </a: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2B53AA5D-C101-4A71-944F-208DF4BA2904}"/>
              </a:ext>
            </a:extLst>
          </p:cNvPr>
          <p:cNvSpPr txBox="1"/>
          <p:nvPr/>
        </p:nvSpPr>
        <p:spPr>
          <a:xfrm>
            <a:off x="3404379" y="333450"/>
            <a:ext cx="923330" cy="60486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二、</a:t>
            </a:r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</a:rPr>
              <a:t>應供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：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梵 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arhat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，英 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Worthy of Respect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，音譯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阿羅訶、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阿羅漢，意指應受人天之供養。</a:t>
            </a: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E0395FF0-D723-4371-8661-7FA47004A141}"/>
              </a:ext>
            </a:extLst>
          </p:cNvPr>
          <p:cNvSpPr txBox="1"/>
          <p:nvPr/>
        </p:nvSpPr>
        <p:spPr>
          <a:xfrm>
            <a:off x="2003680" y="333450"/>
            <a:ext cx="1292662" cy="60486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三、</a:t>
            </a:r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</a:rPr>
              <a:t>正遍知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：梵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</a:rPr>
              <a:t>samyak-sambuddha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Correctly Enlightened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，音譯三藐三佛陀，能正遍暸知一切之法。</a:t>
            </a:r>
            <a:endParaRPr lang="zh-TW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F4E247F9-5A5F-42A3-B7A9-A3BAE7BB763B}"/>
              </a:ext>
            </a:extLst>
          </p:cNvPr>
          <p:cNvSpPr txBox="1"/>
          <p:nvPr/>
        </p:nvSpPr>
        <p:spPr>
          <a:xfrm>
            <a:off x="526791" y="333450"/>
            <a:ext cx="1292662" cy="60486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四、</a:t>
            </a:r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</a:rPr>
              <a:t>明行足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：梵 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vidya-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</a:rPr>
              <a:t>carana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-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</a:rPr>
              <a:t>sampanna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，英 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Perfected in Wisdom and Action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，即天眼、宿命、漏盡三明及身口之行業悉圓滿具足。</a:t>
            </a:r>
            <a:endParaRPr lang="zh-TW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39C81C4C-EAD0-4FDE-BF4F-0C43AAD27EF2}"/>
              </a:ext>
            </a:extLst>
          </p:cNvPr>
          <p:cNvSpPr/>
          <p:nvPr/>
        </p:nvSpPr>
        <p:spPr>
          <a:xfrm>
            <a:off x="8255446" y="2637706"/>
            <a:ext cx="792088" cy="4032448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匾額 15" descr="佛學概要十四講表 習講">
            <a:extLst>
              <a:ext uri="{FF2B5EF4-FFF2-40B4-BE49-F238E27FC236}">
                <a16:creationId xmlns:a16="http://schemas.microsoft.com/office/drawing/2014/main" id="{075FE6B1-61B6-4B97-A3C6-598B80EAAD35}"/>
              </a:ext>
            </a:extLst>
          </p:cNvPr>
          <p:cNvSpPr/>
          <p:nvPr/>
        </p:nvSpPr>
        <p:spPr>
          <a:xfrm>
            <a:off x="11233205" y="161527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十善業道經 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第五講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184578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1" grpId="0"/>
      <p:bldP spid="12" grpId="0"/>
      <p:bldP spid="13" grpId="0"/>
      <p:bldP spid="14" grpId="0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35220B74-4A33-4519-9F58-2407E99749E5}"/>
              </a:ext>
            </a:extLst>
          </p:cNvPr>
          <p:cNvSpPr txBox="1"/>
          <p:nvPr/>
        </p:nvSpPr>
        <p:spPr>
          <a:xfrm>
            <a:off x="10068420" y="405458"/>
            <a:ext cx="923330" cy="60486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五、</a:t>
            </a:r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</a:rPr>
              <a:t>善逝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：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梵 </a:t>
            </a:r>
            <a:r>
              <a:rPr lang="en-US" altLang="zh-TW" dirty="0" err="1">
                <a:solidFill>
                  <a:schemeClr val="bg1">
                    <a:lumMod val="95000"/>
                  </a:schemeClr>
                </a:solidFill>
              </a:rPr>
              <a:t>sugata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，英 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Well-Gone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，乃以一切智為大車，行八正道而入涅槃。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17A57E6B-7370-4A0B-A80F-CC0E15CE01B9}"/>
              </a:ext>
            </a:extLst>
          </p:cNvPr>
          <p:cNvSpPr txBox="1"/>
          <p:nvPr/>
        </p:nvSpPr>
        <p:spPr>
          <a:xfrm>
            <a:off x="8640791" y="405458"/>
            <a:ext cx="1292662" cy="60486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六、</a:t>
            </a:r>
            <a:r>
              <a:rPr lang="zh-TW" altLang="en-US" b="1" dirty="0">
                <a:solidFill>
                  <a:schemeClr val="bg1">
                    <a:lumMod val="95000"/>
                  </a:schemeClr>
                </a:solidFill>
              </a:rPr>
              <a:t>世間解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：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梵 </a:t>
            </a:r>
            <a:r>
              <a:rPr lang="en-US" altLang="zh-TW" dirty="0" err="1">
                <a:solidFill>
                  <a:schemeClr val="bg1">
                    <a:lumMod val="95000"/>
                  </a:schemeClr>
                </a:solidFill>
              </a:rPr>
              <a:t>loka-vid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</a:rPr>
              <a:t>u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，英 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Knower of the Secular World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，暸知眾生、非眾生兩種世間，故知世間滅及出世間之道。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B86E7600-4332-4795-AE35-672E82FD6E64}"/>
              </a:ext>
            </a:extLst>
          </p:cNvPr>
          <p:cNvSpPr txBox="1"/>
          <p:nvPr/>
        </p:nvSpPr>
        <p:spPr>
          <a:xfrm>
            <a:off x="7270539" y="367678"/>
            <a:ext cx="1292662" cy="60486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七、</a:t>
            </a:r>
            <a:r>
              <a:rPr lang="zh-TW" altLang="en-US" b="1" dirty="0">
                <a:solidFill>
                  <a:schemeClr val="bg1">
                    <a:lumMod val="95000"/>
                  </a:schemeClr>
                </a:solidFill>
              </a:rPr>
              <a:t>無上士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：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梵 </a:t>
            </a:r>
            <a:r>
              <a:rPr lang="en-US" altLang="zh-TW" dirty="0" err="1">
                <a:solidFill>
                  <a:schemeClr val="bg1">
                    <a:lumMod val="95000"/>
                  </a:schemeClr>
                </a:solidFill>
              </a:rPr>
              <a:t>anuttara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，英 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Unsurpassed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，如諸法中，涅槃無上；在一切眾生中，佛亦無上。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CE380AD9-639E-45BE-9594-A34417738C71}"/>
              </a:ext>
            </a:extLst>
          </p:cNvPr>
          <p:cNvSpPr txBox="1"/>
          <p:nvPr/>
        </p:nvSpPr>
        <p:spPr>
          <a:xfrm>
            <a:off x="5502264" y="367678"/>
            <a:ext cx="1661993" cy="60486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八、</a:t>
            </a:r>
            <a:r>
              <a:rPr lang="zh-TW" altLang="en-US" b="1" dirty="0">
                <a:solidFill>
                  <a:schemeClr val="bg1">
                    <a:lumMod val="95000"/>
                  </a:schemeClr>
                </a:solidFill>
              </a:rPr>
              <a:t>調</a:t>
            </a:r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</a:rPr>
              <a:t>御</a:t>
            </a:r>
            <a:r>
              <a:rPr lang="zh-TW" altLang="en-US" b="1" dirty="0">
                <a:solidFill>
                  <a:schemeClr val="bg1">
                    <a:lumMod val="95000"/>
                  </a:schemeClr>
                </a:solidFill>
              </a:rPr>
              <a:t>丈夫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：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梵 </a:t>
            </a:r>
            <a:r>
              <a:rPr lang="en-US" altLang="zh-TW" dirty="0" err="1">
                <a:solidFill>
                  <a:schemeClr val="bg1">
                    <a:lumMod val="95000"/>
                  </a:schemeClr>
                </a:solidFill>
              </a:rPr>
              <a:t>purusa-damya-sarathi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，英 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Tamer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，佛大慈大智，時或軟美語，時或悲切語、雜語等，以種種方便調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御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修行者（丈夫），使往涅槃。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851C6B10-E9EC-4EB3-898B-32B59B72DC61}"/>
              </a:ext>
            </a:extLst>
          </p:cNvPr>
          <p:cNvSpPr txBox="1"/>
          <p:nvPr/>
        </p:nvSpPr>
        <p:spPr>
          <a:xfrm>
            <a:off x="4101590" y="367678"/>
            <a:ext cx="1292662" cy="60486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九、</a:t>
            </a:r>
            <a:r>
              <a:rPr lang="zh-TW" altLang="en-US" b="1" dirty="0">
                <a:solidFill>
                  <a:schemeClr val="bg1">
                    <a:lumMod val="95000"/>
                  </a:schemeClr>
                </a:solidFill>
              </a:rPr>
              <a:t>天人師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：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梵 </a:t>
            </a:r>
            <a:r>
              <a:rPr lang="en-US" altLang="zh-TW" dirty="0" err="1">
                <a:solidFill>
                  <a:schemeClr val="bg1">
                    <a:lumMod val="95000"/>
                  </a:schemeClr>
                </a:solidFill>
              </a:rPr>
              <a:t>sasta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 deva-</a:t>
            </a:r>
            <a:r>
              <a:rPr lang="en-US" altLang="zh-TW" dirty="0" err="1">
                <a:solidFill>
                  <a:schemeClr val="bg1">
                    <a:lumMod val="95000"/>
                  </a:schemeClr>
                </a:solidFill>
              </a:rPr>
              <a:t>manusyanam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，英 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Teacher of Gods and Men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，示導眾生何者應作何者不應作、是善是不善，令彼等解脫煩惱。</a:t>
            </a: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43C36FD1-4D7D-426B-B83A-3219E71F1AF0}"/>
              </a:ext>
            </a:extLst>
          </p:cNvPr>
          <p:cNvSpPr txBox="1"/>
          <p:nvPr/>
        </p:nvSpPr>
        <p:spPr>
          <a:xfrm>
            <a:off x="2980981" y="376001"/>
            <a:ext cx="923330" cy="60486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十、</a:t>
            </a:r>
            <a:r>
              <a:rPr lang="zh-TW" altLang="en-US" b="1" dirty="0">
                <a:solidFill>
                  <a:schemeClr val="bg1">
                    <a:lumMod val="95000"/>
                  </a:schemeClr>
                </a:solidFill>
              </a:rPr>
              <a:t>佛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：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梵 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buddha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，即自覺、覺他、覺行圓滿，知見三世一切諸法。</a:t>
            </a: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35F94A3E-57F0-41A2-A17B-F99F79E9CFF9}"/>
              </a:ext>
            </a:extLst>
          </p:cNvPr>
          <p:cNvSpPr txBox="1"/>
          <p:nvPr/>
        </p:nvSpPr>
        <p:spPr>
          <a:xfrm>
            <a:off x="1853078" y="405458"/>
            <a:ext cx="923330" cy="60486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十一、</a:t>
            </a:r>
            <a:r>
              <a:rPr lang="zh-TW" altLang="en-US" b="1" dirty="0">
                <a:solidFill>
                  <a:schemeClr val="bg1">
                    <a:lumMod val="95000"/>
                  </a:schemeClr>
                </a:solidFill>
              </a:rPr>
              <a:t>世尊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：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梵 </a:t>
            </a:r>
            <a:r>
              <a:rPr lang="en-US" altLang="zh-TW" dirty="0" err="1">
                <a:solidFill>
                  <a:schemeClr val="bg1">
                    <a:lumMod val="95000"/>
                  </a:schemeClr>
                </a:solidFill>
              </a:rPr>
              <a:t>bhagavat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，英 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World Honored One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，即具備眾德而為世人所尊重恭敬。</a:t>
            </a: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5B6925E1-FFA2-4C61-AE9D-EAB9323FC835}"/>
              </a:ext>
            </a:extLst>
          </p:cNvPr>
          <p:cNvSpPr txBox="1"/>
          <p:nvPr/>
        </p:nvSpPr>
        <p:spPr>
          <a:xfrm>
            <a:off x="344392" y="549474"/>
            <a:ext cx="1292662" cy="60486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諸經論中亦有僅列舉十號者，即將世間解、無上士合為一號，或將佛、世尊合為一號，或將無上士、調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御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丈夫合為一號等諸說。</a:t>
            </a:r>
          </a:p>
        </p:txBody>
      </p:sp>
      <p:sp>
        <p:nvSpPr>
          <p:cNvPr id="14" name="匾額 13" descr="佛學概要十四講表 習講">
            <a:extLst>
              <a:ext uri="{FF2B5EF4-FFF2-40B4-BE49-F238E27FC236}">
                <a16:creationId xmlns:a16="http://schemas.microsoft.com/office/drawing/2014/main" id="{DD3BDC6A-289C-4BE7-843D-F1801A1C9179}"/>
              </a:ext>
            </a:extLst>
          </p:cNvPr>
          <p:cNvSpPr/>
          <p:nvPr/>
        </p:nvSpPr>
        <p:spPr>
          <a:xfrm>
            <a:off x="11233205" y="161527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十善業道經 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第五講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240402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C327099B-ACDB-48CF-AD00-C03F603D122C}"/>
              </a:ext>
            </a:extLst>
          </p:cNvPr>
          <p:cNvSpPr txBox="1"/>
          <p:nvPr/>
        </p:nvSpPr>
        <p:spPr>
          <a:xfrm>
            <a:off x="9186588" y="413555"/>
            <a:ext cx="923330" cy="60486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華嚴經 卷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十九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•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夜摩宮中偈讚品第二十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，覺林菩薩偈：</a:t>
            </a:r>
            <a:endParaRPr lang="zh-TW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B795C9EB-D7B4-4F8B-A95B-18FD083D6304}"/>
              </a:ext>
            </a:extLst>
          </p:cNvPr>
          <p:cNvSpPr txBox="1"/>
          <p:nvPr/>
        </p:nvSpPr>
        <p:spPr>
          <a:xfrm>
            <a:off x="4956820" y="923405"/>
            <a:ext cx="4247317" cy="60486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「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心如工畫師，能畫諸世間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</a:t>
            </a:r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五蘊悉從生，無法而不造。</a:t>
            </a:r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  <a:p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如心佛亦爾，如佛眾生然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</a:t>
            </a:r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應知佛與心，體性皆無盡。</a:t>
            </a:r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  <a:p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若人知心行，普造諸世間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</a:t>
            </a:r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是人則見佛，了佛真實性。</a:t>
            </a:r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  <a:p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心不住於身，身亦不住心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</a:t>
            </a:r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而能作佛事，自在未曾有。</a:t>
            </a:r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  <a:p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若人欲了知，三世一切佛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</a:t>
            </a:r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應觀法界性，一切唯心造。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」</a:t>
            </a:r>
            <a:endParaRPr lang="zh-TW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椭圆 15">
            <a:extLst>
              <a:ext uri="{FF2B5EF4-FFF2-40B4-BE49-F238E27FC236}">
                <a16:creationId xmlns:a16="http://schemas.microsoft.com/office/drawing/2014/main" id="{87874D41-023B-4A64-B743-D82C588C2BC3}"/>
              </a:ext>
            </a:extLst>
          </p:cNvPr>
          <p:cNvSpPr/>
          <p:nvPr/>
        </p:nvSpPr>
        <p:spPr>
          <a:xfrm>
            <a:off x="979746" y="1931616"/>
            <a:ext cx="2016125" cy="2016125"/>
          </a:xfrm>
          <a:prstGeom prst="ellipse">
            <a:avLst/>
          </a:prstGeom>
          <a:solidFill>
            <a:srgbClr val="0000C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16">
            <a:extLst>
              <a:ext uri="{FF2B5EF4-FFF2-40B4-BE49-F238E27FC236}">
                <a16:creationId xmlns:a16="http://schemas.microsoft.com/office/drawing/2014/main" id="{CDE80DE8-E1D7-47B5-BE72-C3CAE254F426}"/>
              </a:ext>
            </a:extLst>
          </p:cNvPr>
          <p:cNvCxnSpPr>
            <a:stCxn id="8" idx="2"/>
            <a:endCxn id="8" idx="6"/>
          </p:cNvCxnSpPr>
          <p:nvPr/>
        </p:nvCxnSpPr>
        <p:spPr>
          <a:xfrm>
            <a:off x="979746" y="2939996"/>
            <a:ext cx="201612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9">
            <a:extLst>
              <a:ext uri="{FF2B5EF4-FFF2-40B4-BE49-F238E27FC236}">
                <a16:creationId xmlns:a16="http://schemas.microsoft.com/office/drawing/2014/main" id="{E18F6A91-3C45-4C47-B9F1-126D404F8261}"/>
              </a:ext>
            </a:extLst>
          </p:cNvPr>
          <p:cNvCxnSpPr/>
          <p:nvPr/>
        </p:nvCxnSpPr>
        <p:spPr>
          <a:xfrm flipH="1">
            <a:off x="1406466" y="2104971"/>
            <a:ext cx="1121410" cy="165862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20">
            <a:extLst>
              <a:ext uri="{FF2B5EF4-FFF2-40B4-BE49-F238E27FC236}">
                <a16:creationId xmlns:a16="http://schemas.microsoft.com/office/drawing/2014/main" id="{4DD70DE8-0CA6-422B-86DC-FAD8B91BA8CE}"/>
              </a:ext>
            </a:extLst>
          </p:cNvPr>
          <p:cNvCxnSpPr/>
          <p:nvPr/>
        </p:nvCxnSpPr>
        <p:spPr>
          <a:xfrm>
            <a:off x="1473776" y="2104971"/>
            <a:ext cx="1054100" cy="16986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22">
            <a:extLst>
              <a:ext uri="{FF2B5EF4-FFF2-40B4-BE49-F238E27FC236}">
                <a16:creationId xmlns:a16="http://schemas.microsoft.com/office/drawing/2014/main" id="{7325897E-33E2-4C01-A044-F1B586161269}"/>
              </a:ext>
            </a:extLst>
          </p:cNvPr>
          <p:cNvSpPr txBox="1"/>
          <p:nvPr/>
        </p:nvSpPr>
        <p:spPr>
          <a:xfrm>
            <a:off x="1695391" y="1969716"/>
            <a:ext cx="548640" cy="535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uFillTx/>
              </a:rPr>
              <a:t>天</a:t>
            </a:r>
          </a:p>
        </p:txBody>
      </p:sp>
      <p:sp>
        <p:nvSpPr>
          <p:cNvPr id="14" name="文本框 23">
            <a:extLst>
              <a:ext uri="{FF2B5EF4-FFF2-40B4-BE49-F238E27FC236}">
                <a16:creationId xmlns:a16="http://schemas.microsoft.com/office/drawing/2014/main" id="{9D206724-8FDC-4BB4-9390-F6894BEB0857}"/>
              </a:ext>
            </a:extLst>
          </p:cNvPr>
          <p:cNvSpPr txBox="1"/>
          <p:nvPr/>
        </p:nvSpPr>
        <p:spPr>
          <a:xfrm>
            <a:off x="2280861" y="2404056"/>
            <a:ext cx="548640" cy="535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uFillTx/>
              </a:rPr>
              <a:t>人</a:t>
            </a:r>
          </a:p>
        </p:txBody>
      </p:sp>
      <p:sp>
        <p:nvSpPr>
          <p:cNvPr id="15" name="文本框 24">
            <a:extLst>
              <a:ext uri="{FF2B5EF4-FFF2-40B4-BE49-F238E27FC236}">
                <a16:creationId xmlns:a16="http://schemas.microsoft.com/office/drawing/2014/main" id="{DA781F62-3DAC-4AC6-99E4-F4CE89D3E447}"/>
              </a:ext>
            </a:extLst>
          </p:cNvPr>
          <p:cNvSpPr txBox="1"/>
          <p:nvPr/>
        </p:nvSpPr>
        <p:spPr>
          <a:xfrm>
            <a:off x="2280861" y="2939996"/>
            <a:ext cx="548640" cy="88519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uFillTx/>
              </a:rPr>
              <a:t>畜生</a:t>
            </a:r>
          </a:p>
        </p:txBody>
      </p:sp>
      <p:sp>
        <p:nvSpPr>
          <p:cNvPr id="16" name="文本框 25">
            <a:extLst>
              <a:ext uri="{FF2B5EF4-FFF2-40B4-BE49-F238E27FC236}">
                <a16:creationId xmlns:a16="http://schemas.microsoft.com/office/drawing/2014/main" id="{7C55D7EF-A796-43A6-814D-55462E132708}"/>
              </a:ext>
            </a:extLst>
          </p:cNvPr>
          <p:cNvSpPr txBox="1"/>
          <p:nvPr/>
        </p:nvSpPr>
        <p:spPr>
          <a:xfrm>
            <a:off x="1695391" y="3193996"/>
            <a:ext cx="548640" cy="88519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uFillTx/>
              </a:rPr>
              <a:t>地獄</a:t>
            </a:r>
          </a:p>
        </p:txBody>
      </p:sp>
      <p:sp>
        <p:nvSpPr>
          <p:cNvPr id="17" name="文本框 26">
            <a:extLst>
              <a:ext uri="{FF2B5EF4-FFF2-40B4-BE49-F238E27FC236}">
                <a16:creationId xmlns:a16="http://schemas.microsoft.com/office/drawing/2014/main" id="{FE575375-D0B1-491A-9E7C-11EFD52284BA}"/>
              </a:ext>
            </a:extLst>
          </p:cNvPr>
          <p:cNvSpPr txBox="1"/>
          <p:nvPr/>
        </p:nvSpPr>
        <p:spPr>
          <a:xfrm>
            <a:off x="1146751" y="2229431"/>
            <a:ext cx="548640" cy="88519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uFillTx/>
              </a:rPr>
              <a:t>修羅</a:t>
            </a:r>
          </a:p>
        </p:txBody>
      </p:sp>
      <p:sp>
        <p:nvSpPr>
          <p:cNvPr id="18" name="文本框 27">
            <a:extLst>
              <a:ext uri="{FF2B5EF4-FFF2-40B4-BE49-F238E27FC236}">
                <a16:creationId xmlns:a16="http://schemas.microsoft.com/office/drawing/2014/main" id="{E52F9813-DB6B-4CB3-91AE-76FB8D00C900}"/>
              </a:ext>
            </a:extLst>
          </p:cNvPr>
          <p:cNvSpPr txBox="1"/>
          <p:nvPr/>
        </p:nvSpPr>
        <p:spPr>
          <a:xfrm>
            <a:off x="1073091" y="3062551"/>
            <a:ext cx="548640" cy="535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uFillTx/>
              </a:rPr>
              <a:t>鬼</a:t>
            </a:r>
          </a:p>
        </p:txBody>
      </p:sp>
      <p:sp>
        <p:nvSpPr>
          <p:cNvPr id="19" name="文本框 28">
            <a:extLst>
              <a:ext uri="{FF2B5EF4-FFF2-40B4-BE49-F238E27FC236}">
                <a16:creationId xmlns:a16="http://schemas.microsoft.com/office/drawing/2014/main" id="{7152A427-D2E2-4D3E-A936-EEC459C9F67E}"/>
              </a:ext>
            </a:extLst>
          </p:cNvPr>
          <p:cNvSpPr txBox="1"/>
          <p:nvPr/>
        </p:nvSpPr>
        <p:spPr>
          <a:xfrm>
            <a:off x="2905150" y="804491"/>
            <a:ext cx="914400" cy="112712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uFillTx/>
              </a:rPr>
              <a:t>三善道</a:t>
            </a:r>
          </a:p>
          <a:p>
            <a:r>
              <a:rPr lang="zh-CN" altLang="en-US" b="1" dirty="0">
                <a:solidFill>
                  <a:schemeClr val="bg1"/>
                </a:solidFill>
                <a:uFillTx/>
              </a:rPr>
              <a:t>喻頭出</a:t>
            </a:r>
          </a:p>
        </p:txBody>
      </p:sp>
      <p:sp>
        <p:nvSpPr>
          <p:cNvPr id="20" name="文本框 29">
            <a:extLst>
              <a:ext uri="{FF2B5EF4-FFF2-40B4-BE49-F238E27FC236}">
                <a16:creationId xmlns:a16="http://schemas.microsoft.com/office/drawing/2014/main" id="{55E8A897-0B4B-4113-B9A0-797172C2ED71}"/>
              </a:ext>
            </a:extLst>
          </p:cNvPr>
          <p:cNvSpPr txBox="1"/>
          <p:nvPr/>
        </p:nvSpPr>
        <p:spPr>
          <a:xfrm>
            <a:off x="46534" y="3648656"/>
            <a:ext cx="914400" cy="104838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uFillTx/>
              </a:rPr>
              <a:t>三惡道</a:t>
            </a:r>
          </a:p>
          <a:p>
            <a:r>
              <a:rPr lang="zh-CN" altLang="en-US" b="1">
                <a:solidFill>
                  <a:schemeClr val="bg1"/>
                </a:solidFill>
                <a:uFillTx/>
              </a:rPr>
              <a:t>喻頭沒</a:t>
            </a:r>
          </a:p>
        </p:txBody>
      </p:sp>
      <p:cxnSp>
        <p:nvCxnSpPr>
          <p:cNvPr id="24" name="直接连接符 34">
            <a:extLst>
              <a:ext uri="{FF2B5EF4-FFF2-40B4-BE49-F238E27FC236}">
                <a16:creationId xmlns:a16="http://schemas.microsoft.com/office/drawing/2014/main" id="{344DE306-1D6C-4DDD-A6D5-686EF202AEAF}"/>
              </a:ext>
            </a:extLst>
          </p:cNvPr>
          <p:cNvCxnSpPr>
            <a:cxnSpLocks/>
            <a:stCxn id="8" idx="6"/>
          </p:cNvCxnSpPr>
          <p:nvPr/>
        </p:nvCxnSpPr>
        <p:spPr>
          <a:xfrm>
            <a:off x="2995871" y="2939679"/>
            <a:ext cx="341327" cy="317"/>
          </a:xfrm>
          <a:prstGeom prst="line">
            <a:avLst/>
          </a:prstGeom>
          <a:ln w="6350" cmpd="sng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箭头连接符 35">
            <a:extLst>
              <a:ext uri="{FF2B5EF4-FFF2-40B4-BE49-F238E27FC236}">
                <a16:creationId xmlns:a16="http://schemas.microsoft.com/office/drawing/2014/main" id="{72AFC19E-84AF-42B1-B4C0-F28C0115803A}"/>
              </a:ext>
            </a:extLst>
          </p:cNvPr>
          <p:cNvCxnSpPr/>
          <p:nvPr/>
        </p:nvCxnSpPr>
        <p:spPr>
          <a:xfrm flipV="1">
            <a:off x="3337198" y="1882086"/>
            <a:ext cx="0" cy="1057910"/>
          </a:xfrm>
          <a:prstGeom prst="straightConnector1">
            <a:avLst/>
          </a:prstGeom>
          <a:ln w="6350" cmpd="sng">
            <a:solidFill>
              <a:schemeClr val="bg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36">
            <a:extLst>
              <a:ext uri="{FF2B5EF4-FFF2-40B4-BE49-F238E27FC236}">
                <a16:creationId xmlns:a16="http://schemas.microsoft.com/office/drawing/2014/main" id="{4DE029A9-E251-4724-9689-1D1B55DEDC61}"/>
              </a:ext>
            </a:extLst>
          </p:cNvPr>
          <p:cNvCxnSpPr>
            <a:cxnSpLocks/>
          </p:cNvCxnSpPr>
          <p:nvPr/>
        </p:nvCxnSpPr>
        <p:spPr>
          <a:xfrm flipV="1">
            <a:off x="528886" y="2934281"/>
            <a:ext cx="450860" cy="5398"/>
          </a:xfrm>
          <a:prstGeom prst="line">
            <a:avLst/>
          </a:prstGeom>
          <a:ln w="6350" cmpd="sng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箭头连接符 37">
            <a:extLst>
              <a:ext uri="{FF2B5EF4-FFF2-40B4-BE49-F238E27FC236}">
                <a16:creationId xmlns:a16="http://schemas.microsoft.com/office/drawing/2014/main" id="{904B3298-10FA-47D9-9C6B-77E553D8569C}"/>
              </a:ext>
            </a:extLst>
          </p:cNvPr>
          <p:cNvCxnSpPr/>
          <p:nvPr/>
        </p:nvCxnSpPr>
        <p:spPr>
          <a:xfrm>
            <a:off x="528886" y="2939996"/>
            <a:ext cx="0" cy="655955"/>
          </a:xfrm>
          <a:prstGeom prst="straightConnector1">
            <a:avLst/>
          </a:prstGeom>
          <a:ln w="6350" cmpd="sng">
            <a:solidFill>
              <a:schemeClr val="bg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匾額 20" descr="佛學概要十四講表 習講">
            <a:extLst>
              <a:ext uri="{FF2B5EF4-FFF2-40B4-BE49-F238E27FC236}">
                <a16:creationId xmlns:a16="http://schemas.microsoft.com/office/drawing/2014/main" id="{0D76665D-73D2-46C0-AE6C-387CA124C27B}"/>
              </a:ext>
            </a:extLst>
          </p:cNvPr>
          <p:cNvSpPr/>
          <p:nvPr/>
        </p:nvSpPr>
        <p:spPr>
          <a:xfrm>
            <a:off x="11233205" y="161527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十善業道經 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第五講</a:t>
            </a:r>
            <a:endParaRPr lang="zh-TW" altLang="en-US" dirty="0"/>
          </a:p>
        </p:txBody>
      </p:sp>
      <p:sp>
        <p:nvSpPr>
          <p:cNvPr id="23" name="文字方塊 22">
            <a:extLst>
              <a:ext uri="{FF2B5EF4-FFF2-40B4-BE49-F238E27FC236}">
                <a16:creationId xmlns:a16="http://schemas.microsoft.com/office/drawing/2014/main" id="{FD4EE436-7D9F-4192-B00A-DC29B2C55948}"/>
              </a:ext>
            </a:extLst>
          </p:cNvPr>
          <p:cNvSpPr txBox="1"/>
          <p:nvPr/>
        </p:nvSpPr>
        <p:spPr>
          <a:xfrm>
            <a:off x="10159082" y="413555"/>
            <a:ext cx="923330" cy="60486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b="1" dirty="0">
                <a:solidFill>
                  <a:schemeClr val="bg1">
                    <a:lumMod val="95000"/>
                  </a:schemeClr>
                </a:solidFill>
              </a:rPr>
              <a:t>「一切眾生心想異故，造業亦異，由是故有諸趣輪轉。</a:t>
            </a:r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</a:rPr>
              <a:t>」</a:t>
            </a:r>
            <a:endParaRPr lang="zh-TW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5425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2065E1C1-8A82-403C-8A42-3A653C760CD3}"/>
              </a:ext>
            </a:extLst>
          </p:cNvPr>
          <p:cNvSpPr txBox="1"/>
          <p:nvPr/>
        </p:nvSpPr>
        <p:spPr>
          <a:xfrm>
            <a:off x="10437752" y="585478"/>
            <a:ext cx="553998" cy="442849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vert="eaVert" wrap="square" rtlCol="0">
            <a:spAutoFit/>
          </a:bodyPr>
          <a:lstStyle/>
          <a:p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現代學術界對於前世今生的研究</a:t>
            </a:r>
            <a:endParaRPr lang="zh-TW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596D482E-EFC3-4DC2-BEBC-BDB7F49D85BF}"/>
              </a:ext>
            </a:extLst>
          </p:cNvPr>
          <p:cNvSpPr txBox="1"/>
          <p:nvPr/>
        </p:nvSpPr>
        <p:spPr>
          <a:xfrm>
            <a:off x="9717672" y="405458"/>
            <a:ext cx="553998" cy="561662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一、瀕死體驗（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Near Death Experience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）</a:t>
            </a:r>
            <a:endParaRPr lang="zh-TW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5FACEFA9-D6BB-421E-802A-2EF6CCD53D85}"/>
              </a:ext>
            </a:extLst>
          </p:cNvPr>
          <p:cNvSpPr txBox="1"/>
          <p:nvPr/>
        </p:nvSpPr>
        <p:spPr>
          <a:xfrm>
            <a:off x="4317072" y="405458"/>
            <a:ext cx="553998" cy="561662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二、前世記憶（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Past life memory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）</a:t>
            </a:r>
            <a:endParaRPr lang="zh-TW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68843F0B-4FA6-4621-8C90-EA3AA4C56D0A}"/>
              </a:ext>
            </a:extLst>
          </p:cNvPr>
          <p:cNvSpPr txBox="1"/>
          <p:nvPr/>
        </p:nvSpPr>
        <p:spPr>
          <a:xfrm>
            <a:off x="7209003" y="1002922"/>
            <a:ext cx="2400657" cy="561662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伊麗莎白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‧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庫伯勒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—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羅斯（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Elisabeth Kübler-Ross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）、雷蒙德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‧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穆迪（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Raymond Moody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）、卡利斯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‧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奧蒂斯（</a:t>
            </a:r>
            <a:r>
              <a:rPr lang="en-US" altLang="zh-TW" dirty="0" err="1">
                <a:solidFill>
                  <a:schemeClr val="bg1">
                    <a:lumMod val="95000"/>
                  </a:schemeClr>
                </a:solidFill>
              </a:rPr>
              <a:t>Karlis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 Otis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）、肯尼思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‧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林（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Kenneth Ring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）、邁克爾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‧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塞霍恩（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Michael Sehorn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）和弗雷德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‧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斯昆梅克（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Fred </a:t>
            </a:r>
            <a:r>
              <a:rPr lang="en-US" altLang="zh-TW" dirty="0" err="1">
                <a:solidFill>
                  <a:schemeClr val="bg1">
                    <a:lumMod val="95000"/>
                  </a:schemeClr>
                </a:solidFill>
              </a:rPr>
              <a:t>Schoonmaker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）等。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78522118-128B-49DA-9ABE-0A6A9CA78646}"/>
              </a:ext>
            </a:extLst>
          </p:cNvPr>
          <p:cNvSpPr txBox="1"/>
          <p:nvPr/>
        </p:nvSpPr>
        <p:spPr>
          <a:xfrm>
            <a:off x="5445971" y="1039054"/>
            <a:ext cx="1661993" cy="561662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雷蒙德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‧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穆迪（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Raymond Moody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）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寫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《Life After Life》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，製作影片：</a:t>
            </a:r>
            <a:endParaRPr lang="en-US" altLang="zh-CN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https://www.youtube.com/watch?v=BlMjauowDjA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。</a:t>
            </a: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195EACDD-B3BF-4708-9E76-64B714277EEF}"/>
              </a:ext>
            </a:extLst>
          </p:cNvPr>
          <p:cNvSpPr txBox="1"/>
          <p:nvPr/>
        </p:nvSpPr>
        <p:spPr>
          <a:xfrm>
            <a:off x="3237022" y="1039054"/>
            <a:ext cx="923330" cy="558049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艾恩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‧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史蒂文生教授（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Ian Stevenson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）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、吉姆．塔克教授（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Jim Tucker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）等。</a:t>
            </a:r>
            <a:endParaRPr lang="zh-TW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66F129FB-9788-4003-97FF-C0616751D8F0}"/>
              </a:ext>
            </a:extLst>
          </p:cNvPr>
          <p:cNvSpPr txBox="1"/>
          <p:nvPr/>
        </p:nvSpPr>
        <p:spPr>
          <a:xfrm>
            <a:off x="1689944" y="405458"/>
            <a:ext cx="923330" cy="561662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三、前世回溯（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Past life regression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）、</a:t>
            </a:r>
            <a:endParaRPr lang="en-US" altLang="zh-CN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         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前世催眠（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Past life hypnosis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）</a:t>
            </a:r>
            <a:endParaRPr lang="zh-TW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A3B76830-7C78-4981-A292-073785AD5393}"/>
              </a:ext>
            </a:extLst>
          </p:cNvPr>
          <p:cNvSpPr txBox="1"/>
          <p:nvPr/>
        </p:nvSpPr>
        <p:spPr>
          <a:xfrm>
            <a:off x="633189" y="1057523"/>
            <a:ext cx="923330" cy="558049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布萊恩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‧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魏斯博士（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</a:rPr>
              <a:t>Brian </a:t>
            </a:r>
            <a:r>
              <a:rPr lang="en-US" altLang="zh-TW" dirty="0" err="1">
                <a:solidFill>
                  <a:schemeClr val="bg1">
                    <a:lumMod val="95000"/>
                  </a:schemeClr>
                </a:solidFill>
              </a:rPr>
              <a:t>L.weisss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）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、海倫溫巴契博士（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Dr. Helen Wambach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）等。</a:t>
            </a:r>
            <a:endParaRPr lang="zh-TW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3" name="匾額 12" descr="佛學概要十四講表 習講">
            <a:extLst>
              <a:ext uri="{FF2B5EF4-FFF2-40B4-BE49-F238E27FC236}">
                <a16:creationId xmlns:a16="http://schemas.microsoft.com/office/drawing/2014/main" id="{93F03E9E-9904-4372-8055-A58DCB7EC96B}"/>
              </a:ext>
            </a:extLst>
          </p:cNvPr>
          <p:cNvSpPr/>
          <p:nvPr/>
        </p:nvSpPr>
        <p:spPr>
          <a:xfrm>
            <a:off x="11233205" y="161527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十善業道經 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第五講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232650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橢圓 4">
            <a:extLst>
              <a:ext uri="{FF2B5EF4-FFF2-40B4-BE49-F238E27FC236}">
                <a16:creationId xmlns:a16="http://schemas.microsoft.com/office/drawing/2014/main" id="{344C699A-A7A8-4DD5-8EBA-60CF986ED72A}"/>
              </a:ext>
            </a:extLst>
          </p:cNvPr>
          <p:cNvSpPr/>
          <p:nvPr/>
        </p:nvSpPr>
        <p:spPr>
          <a:xfrm>
            <a:off x="4710118" y="2214716"/>
            <a:ext cx="922468" cy="90385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FFFF00"/>
                </a:solidFill>
              </a:rPr>
              <a:t>惑</a:t>
            </a:r>
            <a:endParaRPr lang="zh-TW" altLang="en-US" sz="3200" dirty="0">
              <a:solidFill>
                <a:srgbClr val="FFFF00"/>
              </a:solidFill>
            </a:endParaRPr>
          </a:p>
        </p:txBody>
      </p:sp>
      <p:sp>
        <p:nvSpPr>
          <p:cNvPr id="6" name="橢圓 5">
            <a:extLst>
              <a:ext uri="{FF2B5EF4-FFF2-40B4-BE49-F238E27FC236}">
                <a16:creationId xmlns:a16="http://schemas.microsoft.com/office/drawing/2014/main" id="{329869A4-8045-4477-973B-9CDA4FE1878B}"/>
              </a:ext>
            </a:extLst>
          </p:cNvPr>
          <p:cNvSpPr/>
          <p:nvPr/>
        </p:nvSpPr>
        <p:spPr>
          <a:xfrm>
            <a:off x="5974861" y="4272105"/>
            <a:ext cx="946132" cy="9038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FFFF00"/>
                </a:solidFill>
              </a:rPr>
              <a:t>業</a:t>
            </a:r>
            <a:endParaRPr lang="zh-TW" altLang="en-US" sz="3200" dirty="0">
              <a:solidFill>
                <a:srgbClr val="FFFF00"/>
              </a:solidFill>
            </a:endParaRPr>
          </a:p>
        </p:txBody>
      </p:sp>
      <p:sp>
        <p:nvSpPr>
          <p:cNvPr id="7" name="橢圓 6">
            <a:extLst>
              <a:ext uri="{FF2B5EF4-FFF2-40B4-BE49-F238E27FC236}">
                <a16:creationId xmlns:a16="http://schemas.microsoft.com/office/drawing/2014/main" id="{6C719C87-BF39-44D7-ACA0-92E0C9556090}"/>
              </a:ext>
            </a:extLst>
          </p:cNvPr>
          <p:cNvSpPr/>
          <p:nvPr/>
        </p:nvSpPr>
        <p:spPr>
          <a:xfrm>
            <a:off x="3584781" y="4255889"/>
            <a:ext cx="946133" cy="90383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FFFF00"/>
                </a:solidFill>
              </a:rPr>
              <a:t>苦</a:t>
            </a:r>
            <a:endParaRPr lang="zh-TW" altLang="en-US" sz="3200" dirty="0">
              <a:solidFill>
                <a:srgbClr val="FFFF00"/>
              </a:solidFill>
            </a:endParaRPr>
          </a:p>
        </p:txBody>
      </p:sp>
      <p:sp>
        <p:nvSpPr>
          <p:cNvPr id="8" name="箭號: 向右 7">
            <a:extLst>
              <a:ext uri="{FF2B5EF4-FFF2-40B4-BE49-F238E27FC236}">
                <a16:creationId xmlns:a16="http://schemas.microsoft.com/office/drawing/2014/main" id="{CC0884CC-791D-47E0-B3BF-6F2F6A8572C3}"/>
              </a:ext>
            </a:extLst>
          </p:cNvPr>
          <p:cNvSpPr/>
          <p:nvPr/>
        </p:nvSpPr>
        <p:spPr>
          <a:xfrm rot="3190943">
            <a:off x="5617174" y="3459278"/>
            <a:ext cx="548640" cy="331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箭號: 向右 8">
            <a:extLst>
              <a:ext uri="{FF2B5EF4-FFF2-40B4-BE49-F238E27FC236}">
                <a16:creationId xmlns:a16="http://schemas.microsoft.com/office/drawing/2014/main" id="{2C43A585-8598-48F7-AC72-78F331783B21}"/>
              </a:ext>
            </a:extLst>
          </p:cNvPr>
          <p:cNvSpPr/>
          <p:nvPr/>
        </p:nvSpPr>
        <p:spPr>
          <a:xfrm rot="10800000">
            <a:off x="4978568" y="4558503"/>
            <a:ext cx="548640" cy="331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箭號: 向右 9">
            <a:extLst>
              <a:ext uri="{FF2B5EF4-FFF2-40B4-BE49-F238E27FC236}">
                <a16:creationId xmlns:a16="http://schemas.microsoft.com/office/drawing/2014/main" id="{396342F7-353B-4B86-B58F-8E81971F8EFE}"/>
              </a:ext>
            </a:extLst>
          </p:cNvPr>
          <p:cNvSpPr/>
          <p:nvPr/>
        </p:nvSpPr>
        <p:spPr>
          <a:xfrm rot="18134196">
            <a:off x="4181388" y="3460807"/>
            <a:ext cx="548640" cy="331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264794A0-160B-479E-8AFD-FA731377C565}"/>
              </a:ext>
            </a:extLst>
          </p:cNvPr>
          <p:cNvSpPr txBox="1"/>
          <p:nvPr/>
        </p:nvSpPr>
        <p:spPr>
          <a:xfrm>
            <a:off x="6497047" y="625615"/>
            <a:ext cx="2400657" cy="362038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一、惑障（煩惱障；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the affliction obstacle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）；</a:t>
            </a:r>
            <a:endParaRPr lang="en-US" altLang="zh-CN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二、業障（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the karmic obstacle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）；</a:t>
            </a:r>
            <a:endParaRPr lang="en-US" altLang="zh-CN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三、報障（苦障；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the retribution obstacle 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）。</a:t>
            </a:r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052D99EF-ABB1-4381-A058-9743FBC7AFD7}"/>
              </a:ext>
            </a:extLst>
          </p:cNvPr>
          <p:cNvSpPr txBox="1"/>
          <p:nvPr/>
        </p:nvSpPr>
        <p:spPr>
          <a:xfrm>
            <a:off x="4742041" y="1341562"/>
            <a:ext cx="615553" cy="53837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緣</a:t>
            </a:r>
            <a:endParaRPr lang="en-US" altLang="zh-TW" sz="28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6CC8A5E5-575A-4E57-AA6B-C97A70F6462E}"/>
              </a:ext>
            </a:extLst>
          </p:cNvPr>
          <p:cNvSpPr txBox="1"/>
          <p:nvPr/>
        </p:nvSpPr>
        <p:spPr>
          <a:xfrm>
            <a:off x="6802146" y="5446018"/>
            <a:ext cx="615553" cy="53837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因</a:t>
            </a:r>
            <a:endParaRPr lang="en-US" altLang="zh-TW" sz="28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C79003AD-52AD-487B-B3D1-6893CEACD451}"/>
              </a:ext>
            </a:extLst>
          </p:cNvPr>
          <p:cNvSpPr txBox="1"/>
          <p:nvPr/>
        </p:nvSpPr>
        <p:spPr>
          <a:xfrm>
            <a:off x="2848163" y="5446018"/>
            <a:ext cx="615553" cy="53837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果</a:t>
            </a:r>
            <a:endParaRPr lang="en-US" altLang="zh-TW" sz="28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DDE38ED4-F241-4BCB-B9C2-A6D5B0FF23B8}"/>
              </a:ext>
            </a:extLst>
          </p:cNvPr>
          <p:cNvSpPr txBox="1"/>
          <p:nvPr/>
        </p:nvSpPr>
        <p:spPr>
          <a:xfrm>
            <a:off x="190550" y="2204977"/>
            <a:ext cx="35618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err="1">
                <a:solidFill>
                  <a:schemeClr val="bg1"/>
                </a:solidFill>
              </a:rPr>
              <a:t>Kilesa</a:t>
            </a:r>
            <a:r>
              <a:rPr lang="zh-CN" altLang="en-US" dirty="0">
                <a:solidFill>
                  <a:schemeClr val="bg1"/>
                </a:solidFill>
              </a:rPr>
              <a:t>；</a:t>
            </a:r>
            <a:r>
              <a:rPr lang="en-US" altLang="zh-CN" dirty="0">
                <a:solidFill>
                  <a:schemeClr val="bg1"/>
                </a:solidFill>
              </a:rPr>
              <a:t>mental defilement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5A5AFBD3-B95F-4FD1-BDE9-845AAAC788CB}"/>
              </a:ext>
            </a:extLst>
          </p:cNvPr>
          <p:cNvSpPr txBox="1"/>
          <p:nvPr/>
        </p:nvSpPr>
        <p:spPr>
          <a:xfrm>
            <a:off x="7417063" y="4665515"/>
            <a:ext cx="2986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>
                <a:solidFill>
                  <a:schemeClr val="bg1"/>
                </a:solidFill>
              </a:rPr>
              <a:t>karma</a:t>
            </a:r>
            <a:r>
              <a:rPr lang="zh-CN" altLang="en-US" dirty="0">
                <a:solidFill>
                  <a:schemeClr val="bg1"/>
                </a:solidFill>
              </a:rPr>
              <a:t>；</a:t>
            </a:r>
            <a:r>
              <a:rPr lang="en-US" altLang="zh-CN" dirty="0">
                <a:solidFill>
                  <a:schemeClr val="bg1"/>
                </a:solidFill>
              </a:rPr>
              <a:t>action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D363D851-F944-4B9B-AB38-675F442CA9E9}"/>
              </a:ext>
            </a:extLst>
          </p:cNvPr>
          <p:cNvSpPr txBox="1"/>
          <p:nvPr/>
        </p:nvSpPr>
        <p:spPr>
          <a:xfrm>
            <a:off x="384090" y="4533335"/>
            <a:ext cx="35618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err="1">
                <a:solidFill>
                  <a:schemeClr val="bg1"/>
                </a:solidFill>
              </a:rPr>
              <a:t>vipāka</a:t>
            </a:r>
            <a:r>
              <a:rPr lang="zh-CN" altLang="en-US" dirty="0">
                <a:solidFill>
                  <a:schemeClr val="bg1"/>
                </a:solidFill>
              </a:rPr>
              <a:t>；</a:t>
            </a:r>
            <a:r>
              <a:rPr lang="en-US" altLang="zh-CN" dirty="0">
                <a:solidFill>
                  <a:schemeClr val="bg1"/>
                </a:solidFill>
              </a:rPr>
              <a:t>result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19" name="文字方塊 18">
            <a:extLst>
              <a:ext uri="{FF2B5EF4-FFF2-40B4-BE49-F238E27FC236}">
                <a16:creationId xmlns:a16="http://schemas.microsoft.com/office/drawing/2014/main" id="{C3B22A42-D170-4869-BE07-DA2C60655EFD}"/>
              </a:ext>
            </a:extLst>
          </p:cNvPr>
          <p:cNvSpPr txBox="1"/>
          <p:nvPr/>
        </p:nvSpPr>
        <p:spPr>
          <a:xfrm>
            <a:off x="9222929" y="579595"/>
            <a:ext cx="553998" cy="309634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vert="eaVert" wrap="square" rtlCol="0">
            <a:spAutoFit/>
          </a:bodyPr>
          <a:lstStyle/>
          <a:p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三障 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(Three Obstacles)</a:t>
            </a:r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0" name="匾額 19" descr="佛學概要十四講表 習講">
            <a:extLst>
              <a:ext uri="{FF2B5EF4-FFF2-40B4-BE49-F238E27FC236}">
                <a16:creationId xmlns:a16="http://schemas.microsoft.com/office/drawing/2014/main" id="{7E232BAF-3B21-4A6F-B2D2-FD7F2C7832C4}"/>
              </a:ext>
            </a:extLst>
          </p:cNvPr>
          <p:cNvSpPr/>
          <p:nvPr/>
        </p:nvSpPr>
        <p:spPr>
          <a:xfrm>
            <a:off x="11233205" y="161527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十善業道經 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第五講</a:t>
            </a:r>
            <a:endParaRPr lang="zh-TW" altLang="en-US" dirty="0"/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6983CA2D-0CBD-4F15-A7D4-464C4C511695}"/>
              </a:ext>
            </a:extLst>
          </p:cNvPr>
          <p:cNvSpPr txBox="1"/>
          <p:nvPr/>
        </p:nvSpPr>
        <p:spPr>
          <a:xfrm>
            <a:off x="10051246" y="413555"/>
            <a:ext cx="923330" cy="60486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b="1" dirty="0">
                <a:solidFill>
                  <a:schemeClr val="bg1">
                    <a:lumMod val="95000"/>
                  </a:schemeClr>
                </a:solidFill>
              </a:rPr>
              <a:t>「一切眾生心想異故，造業亦異，由是故有諸趣輪轉。</a:t>
            </a:r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</a:rPr>
              <a:t>」</a:t>
            </a:r>
            <a:endParaRPr lang="zh-TW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96209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16" grpId="0"/>
      <p:bldP spid="17" grpId="0"/>
      <p:bldP spid="18" grpId="0"/>
      <p:bldP spid="19" grpId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24271</TotalTime>
  <Words>3068</Words>
  <Application>Microsoft Office PowerPoint</Application>
  <PresentationFormat>自訂</PresentationFormat>
  <Paragraphs>159</Paragraphs>
  <Slides>12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2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主题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Shengmiao Shi</cp:lastModifiedBy>
  <cp:revision>659</cp:revision>
  <dcterms:created xsi:type="dcterms:W3CDTF">2019-12-17T19:51:00Z</dcterms:created>
  <dcterms:modified xsi:type="dcterms:W3CDTF">2021-11-18T10:24:05Z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</Properties>
</file>