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3" d="100"/>
          <a:sy n="83" d="100"/>
        </p:scale>
        <p:origin x="68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45A6EC-DA6E-4CF5-B96F-6D9C0551CF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BBFAD9-6936-4A71-8AC4-A734056300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8DFAE4-39D2-4556-B9EA-C6B0B606C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011D6-3022-4CD9-B33B-0959E76C8F01}" type="datetimeFigureOut">
              <a:rPr lang="en-US" smtClean="0"/>
              <a:t>11/17/2021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10267B-9C3F-47BA-9128-9259D64C23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DC9E11-136E-40D7-AB64-A9F9FC1477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3E129-0991-43FE-A257-8A15F06D35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32105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103E0-274A-437C-A358-44DC5B09D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78C089-98D7-408E-84D3-D423A8DB01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CA02C9-B2D0-453C-9620-5907F7A622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011D6-3022-4CD9-B33B-0959E76C8F01}" type="datetimeFigureOut">
              <a:rPr lang="en-US" smtClean="0"/>
              <a:t>11/17/2021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A90D31-0A50-4E84-833C-3F6D8A722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D38CAE-8670-4CD7-9CB5-39659BE8FE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3E129-0991-43FE-A257-8A15F06D35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32090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C1558-6570-4333-9103-A4B25C907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D88D1F-E759-42BD-A1C8-20E5D67E11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8705D6-4E09-4340-970B-C34D9A22A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011D6-3022-4CD9-B33B-0959E76C8F01}" type="datetimeFigureOut">
              <a:rPr lang="en-US" smtClean="0"/>
              <a:t>11/17/2021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3EA222-7FCF-4A78-BB05-B3AA956ED1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AB7C78-A71F-4C40-A0B1-98154FDA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3E129-0991-43FE-A257-8A15F06D35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339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EC445-760E-4D83-A2FF-92027AB46E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1BEBB-56D1-4168-B37E-A77D5E3CEE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40A2D1-7FAB-4998-B24D-162FD43952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24299D-A877-4708-AC4C-1B84F1ECE5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011D6-3022-4CD9-B33B-0959E76C8F01}" type="datetimeFigureOut">
              <a:rPr lang="en-US" smtClean="0"/>
              <a:t>11/17/2021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3BBA38-27E9-446F-B0CA-7B69ED81D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747D8C-EEE4-457F-9ACB-BD96123518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3E129-0991-43FE-A257-8A15F06D35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56061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D16DC-B74B-4442-A201-4EA969D00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F61753-07BD-4E9A-B162-17D9B37612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91721D-D185-44EF-8764-130C69E959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BF6F202-1E38-40B4-926C-6DE233CE810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605235-2889-472B-A849-32E04CD3F6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D9488DF-3327-46B2-9963-5AB42E41F5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011D6-3022-4CD9-B33B-0959E76C8F01}" type="datetimeFigureOut">
              <a:rPr lang="en-US" smtClean="0"/>
              <a:t>11/17/2021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879D750-0587-46AC-B380-203BF10F0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825EFCA-8DBE-494B-A191-C480D289B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3E129-0991-43FE-A257-8A15F06D35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2659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54C40-DE82-47BB-84CF-83D52B76C1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3E8449-7053-4418-AA9D-8F47C71DA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011D6-3022-4CD9-B33B-0959E76C8F01}" type="datetimeFigureOut">
              <a:rPr lang="en-US" smtClean="0"/>
              <a:t>11/17/2021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E5A6EE-5E07-40D0-B01D-B9F7692E61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ED6027-85B9-417C-AEB3-D74C3A8AF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3E129-0991-43FE-A257-8A15F06D35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41356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F06A6B-0B4C-472E-BA68-97B42DCE85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011D6-3022-4CD9-B33B-0959E76C8F01}" type="datetimeFigureOut">
              <a:rPr lang="en-US" smtClean="0"/>
              <a:t>11/17/2021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68BA693-42B0-4C2F-8C3B-60F9EBEFA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20FFFE-5281-4BAC-9DEF-DD99691BBC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3E129-0991-43FE-A257-8A15F06D35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143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983BB-DAF9-437D-B191-5AAFB388F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B83BD-60D2-44BB-9DA6-D410F7AA97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BD761C-4DF5-4839-9AF4-72EC63B985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92BAC6-6DA7-4052-8346-7B6864E1E8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011D6-3022-4CD9-B33B-0959E76C8F01}" type="datetimeFigureOut">
              <a:rPr lang="en-US" smtClean="0"/>
              <a:t>11/17/2021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6B2BFB-8443-4996-8CDB-ADE7254FB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8BC346-1AC8-441D-98F0-D195F6BF3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3E129-0991-43FE-A257-8A15F06D35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04250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FE4A2E-668C-4568-A221-C5EF45F8E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12BB73-E3FF-4A70-BF53-85155A7365B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00E0A6-91EB-4E5D-B9F0-E76E029A2F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57C69B-A39F-411A-9B9D-4E2F102B1D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011D6-3022-4CD9-B33B-0959E76C8F01}" type="datetimeFigureOut">
              <a:rPr lang="en-US" smtClean="0"/>
              <a:t>11/17/2021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029DE7-D3A9-4426-B65E-AC6B6E280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D63970-A80C-452A-8998-8661A83A94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3E129-0991-43FE-A257-8A15F06D35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0193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31FECF-0823-47B2-B531-22B625F7E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6D8F04-D256-44E2-A55B-F0BE02160E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71F0C2-65B2-47B7-B653-477E9C9EFA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011D6-3022-4CD9-B33B-0959E76C8F01}" type="datetimeFigureOut">
              <a:rPr lang="en-US" smtClean="0"/>
              <a:t>11/17/2021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FF5C3F-6F4D-4583-8ECE-EB7EA545C4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D65090-A15F-47EC-BCAD-14CE18B05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3E129-0991-43FE-A257-8A15F06D35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4304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153FE10-085D-46D7-84E3-5A804AF872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231D52-8547-4BE3-94D6-D07E88DCF5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1289BB-00D4-47E7-9F75-93C344412A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011D6-3022-4CD9-B33B-0959E76C8F01}" type="datetimeFigureOut">
              <a:rPr lang="en-US" smtClean="0"/>
              <a:t>11/17/2021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C1CCE3-FF1F-4D59-9B02-121812DAA8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F2742C-6EE4-48EB-B541-5F256DC2E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3E129-0991-43FE-A257-8A15F06D35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6637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6B6A355-6DAD-4870-A2B9-D402F27E92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A7119B-C4F9-4147-93A8-28B1A4DF54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E52ADD-C2D1-4AFB-BC05-5F6925949E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F011D6-3022-4CD9-B33B-0959E76C8F01}" type="datetimeFigureOut">
              <a:rPr lang="en-US" smtClean="0"/>
              <a:t>11/17/2021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2F1C55-B782-4203-BD98-E6DDD037CF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3EFA5-2586-4079-91B8-E0EF21BA67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53E129-0991-43FE-A257-8A15F06D35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9862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commons.wikimedia.org/wiki/File:Marbella_-_Marriott_(5533973297).jpg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Picture 41" descr="A picture containing text&#10;&#10;Description automatically generated">
            <a:extLst>
              <a:ext uri="{FF2B5EF4-FFF2-40B4-BE49-F238E27FC236}">
                <a16:creationId xmlns:a16="http://schemas.microsoft.com/office/drawing/2014/main" id="{438CB9CD-7354-43C5-8FDF-C4035BF913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7744" y="297841"/>
            <a:ext cx="6276512" cy="1438248"/>
          </a:xfrm>
          <a:prstGeom prst="rect">
            <a:avLst/>
          </a:prstGeom>
        </p:spPr>
      </p:pic>
      <p:pic>
        <p:nvPicPr>
          <p:cNvPr id="56" name="Picture 55" descr="A pool in front of a building&#10;&#10;Description automatically generated with low confidence">
            <a:extLst>
              <a:ext uri="{FF2B5EF4-FFF2-40B4-BE49-F238E27FC236}">
                <a16:creationId xmlns:a16="http://schemas.microsoft.com/office/drawing/2014/main" id="{EBB8BFEB-B5CD-47B8-B91B-BD08B90569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3148552"/>
            <a:ext cx="12192000" cy="3709447"/>
          </a:xfrm>
          <a:prstGeom prst="rect">
            <a:avLst/>
          </a:prstGeom>
        </p:spPr>
      </p:pic>
      <p:sp>
        <p:nvSpPr>
          <p:cNvPr id="57" name="TextBox 56">
            <a:extLst>
              <a:ext uri="{FF2B5EF4-FFF2-40B4-BE49-F238E27FC236}">
                <a16:creationId xmlns:a16="http://schemas.microsoft.com/office/drawing/2014/main" id="{F759BDEC-3596-4BE9-A8B3-42F59F50EE70}"/>
              </a:ext>
            </a:extLst>
          </p:cNvPr>
          <p:cNvSpPr txBox="1"/>
          <p:nvPr/>
        </p:nvSpPr>
        <p:spPr>
          <a:xfrm>
            <a:off x="0" y="6858000"/>
            <a:ext cx="12192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4" tooltip="https://commons.wikimedia.org/wiki/File:Marbella_-_Marriott_(5533973297).jpg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5" tooltip="https://creativecommons.org/licenses/by-sa/3.0/"/>
              </a:rPr>
              <a:t>CC BY-SA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16623417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41008DC-B1E5-49FB-80E0-7408FB74AA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7998044"/>
              </p:ext>
            </p:extLst>
          </p:nvPr>
        </p:nvGraphicFramePr>
        <p:xfrm>
          <a:off x="18854" y="639192"/>
          <a:ext cx="12173146" cy="62359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3903">
                  <a:extLst>
                    <a:ext uri="{9D8B030D-6E8A-4147-A177-3AD203B41FA5}">
                      <a16:colId xmlns:a16="http://schemas.microsoft.com/office/drawing/2014/main" val="560587499"/>
                    </a:ext>
                  </a:extLst>
                </a:gridCol>
                <a:gridCol w="3830303">
                  <a:extLst>
                    <a:ext uri="{9D8B030D-6E8A-4147-A177-3AD203B41FA5}">
                      <a16:colId xmlns:a16="http://schemas.microsoft.com/office/drawing/2014/main" val="3567150010"/>
                    </a:ext>
                  </a:extLst>
                </a:gridCol>
                <a:gridCol w="4128940">
                  <a:extLst>
                    <a:ext uri="{9D8B030D-6E8A-4147-A177-3AD203B41FA5}">
                      <a16:colId xmlns:a16="http://schemas.microsoft.com/office/drawing/2014/main" val="1624195719"/>
                    </a:ext>
                  </a:extLst>
                </a:gridCol>
              </a:tblGrid>
              <a:tr h="214054">
                <a:tc>
                  <a:txBody>
                    <a:bodyPr/>
                    <a:lstStyle/>
                    <a:p>
                      <a:r>
                        <a:rPr lang="en-US" sz="2000" b="1" i="1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Habitaciónes</a:t>
                      </a:r>
                      <a:endParaRPr lang="en-US" sz="2000" b="1" i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i="1" dirty="0" err="1">
                          <a:solidFill>
                            <a:schemeClr val="tx1"/>
                          </a:solidFill>
                        </a:rPr>
                        <a:t>Precio</a:t>
                      </a:r>
                      <a:r>
                        <a:rPr lang="en-GB" sz="2000" i="1" dirty="0">
                          <a:solidFill>
                            <a:schemeClr val="tx1"/>
                          </a:solidFill>
                        </a:rPr>
                        <a:t> (</a:t>
                      </a:r>
                      <a:r>
                        <a:rPr lang="en-GB" sz="2000" i="1" dirty="0" err="1">
                          <a:solidFill>
                            <a:schemeClr val="tx1"/>
                          </a:solidFill>
                        </a:rPr>
                        <a:t>desayuno</a:t>
                      </a:r>
                      <a:r>
                        <a:rPr lang="en-GB" sz="2000" i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i="1" dirty="0" err="1">
                          <a:solidFill>
                            <a:schemeClr val="tx1"/>
                          </a:solidFill>
                        </a:rPr>
                        <a:t>incluido</a:t>
                      </a:r>
                      <a:r>
                        <a:rPr lang="en-GB" sz="2000" i="1" dirty="0">
                          <a:solidFill>
                            <a:schemeClr val="tx1"/>
                          </a:solidFill>
                        </a:rPr>
                        <a:t>)</a:t>
                      </a:r>
                      <a:endParaRPr lang="en-US" sz="2000" i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i="1" dirty="0" err="1">
                          <a:solidFill>
                            <a:schemeClr val="tx1"/>
                          </a:solidFill>
                        </a:rPr>
                        <a:t>Precio</a:t>
                      </a:r>
                      <a:r>
                        <a:rPr lang="en-GB" sz="2000" i="1" dirty="0">
                          <a:solidFill>
                            <a:schemeClr val="tx1"/>
                          </a:solidFill>
                        </a:rPr>
                        <a:t> ( no </a:t>
                      </a:r>
                      <a:r>
                        <a:rPr lang="en-GB" sz="2000" i="1" dirty="0" err="1">
                          <a:solidFill>
                            <a:schemeClr val="tx1"/>
                          </a:solidFill>
                        </a:rPr>
                        <a:t>incluye</a:t>
                      </a:r>
                      <a:r>
                        <a:rPr lang="en-GB" sz="2000" i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i="1" dirty="0" err="1">
                          <a:solidFill>
                            <a:schemeClr val="tx1"/>
                          </a:solidFill>
                        </a:rPr>
                        <a:t>desayuno</a:t>
                      </a:r>
                      <a:r>
                        <a:rPr lang="en-GB" sz="2000" i="1" dirty="0">
                          <a:solidFill>
                            <a:schemeClr val="tx1"/>
                          </a:solidFill>
                        </a:rPr>
                        <a:t>)</a:t>
                      </a:r>
                      <a:endParaRPr lang="en-US" sz="2000" i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0593643"/>
                  </a:ext>
                </a:extLst>
              </a:tr>
              <a:tr h="719073">
                <a:tc>
                  <a:txBody>
                    <a:bodyPr/>
                    <a:lstStyle/>
                    <a:p>
                      <a:r>
                        <a:rPr lang="en-GB" b="0" i="1" dirty="0" err="1">
                          <a:solidFill>
                            <a:schemeClr val="tx1"/>
                          </a:solidFill>
                        </a:rPr>
                        <a:t>Individuales</a:t>
                      </a:r>
                      <a:r>
                        <a:rPr lang="en-GB" b="0" i="1" dirty="0">
                          <a:solidFill>
                            <a:schemeClr val="tx1"/>
                          </a:solidFill>
                        </a:rPr>
                        <a:t> (una </a:t>
                      </a:r>
                      <a:r>
                        <a:rPr lang="en-GB" b="0" i="1" dirty="0" err="1">
                          <a:solidFill>
                            <a:schemeClr val="tx1"/>
                          </a:solidFill>
                        </a:rPr>
                        <a:t>cama</a:t>
                      </a:r>
                      <a:r>
                        <a:rPr lang="en-GB" b="0" i="1" dirty="0">
                          <a:solidFill>
                            <a:schemeClr val="tx1"/>
                          </a:solidFill>
                        </a:rPr>
                        <a:t>)</a:t>
                      </a:r>
                      <a:endParaRPr lang="en-US" b="1" i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 </a:t>
                      </a:r>
                      <a:r>
                        <a:rPr lang="en-GB" i="1" dirty="0"/>
                        <a:t>68</a:t>
                      </a:r>
                      <a:endParaRPr lang="en-US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 </a:t>
                      </a:r>
                      <a:r>
                        <a:rPr lang="en-GB" i="1" dirty="0"/>
                        <a:t>58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7850471"/>
                  </a:ext>
                </a:extLst>
              </a:tr>
              <a:tr h="57320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i="1" dirty="0" err="1"/>
                        <a:t>Dobles</a:t>
                      </a:r>
                      <a:r>
                        <a:rPr lang="en-GB" i="1" dirty="0"/>
                        <a:t> (</a:t>
                      </a:r>
                      <a:r>
                        <a:rPr lang="en-US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dos</a:t>
                      </a:r>
                      <a:r>
                        <a:rPr lang="en-GB" i="1" dirty="0"/>
                        <a:t> camas)</a:t>
                      </a:r>
                      <a:endParaRPr lang="en-GB" i="1" dirty="0">
                        <a:highlight>
                          <a:srgbClr val="C0C0C0"/>
                        </a:highlight>
                      </a:endParaRPr>
                    </a:p>
                    <a:p>
                      <a:endParaRPr lang="en-US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 </a:t>
                      </a:r>
                      <a:r>
                        <a:rPr lang="en-GB" i="1" dirty="0"/>
                        <a:t>75</a:t>
                      </a:r>
                      <a:endParaRPr lang="en-US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 </a:t>
                      </a:r>
                      <a:r>
                        <a:rPr lang="en-GB" i="1" dirty="0"/>
                        <a:t>65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7868328"/>
                  </a:ext>
                </a:extLst>
              </a:tr>
              <a:tr h="57320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i="1" dirty="0" err="1"/>
                        <a:t>Dobles</a:t>
                      </a:r>
                      <a:r>
                        <a:rPr lang="en-US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i="1" dirty="0"/>
                        <a:t>(una </a:t>
                      </a:r>
                      <a:r>
                        <a:rPr lang="en-GB" i="1" dirty="0" err="1"/>
                        <a:t>cama</a:t>
                      </a:r>
                      <a:r>
                        <a:rPr lang="en-GB" i="1" dirty="0"/>
                        <a:t> de </a:t>
                      </a:r>
                      <a:r>
                        <a:rPr lang="en-GB" i="1" dirty="0" err="1"/>
                        <a:t>matrimonio</a:t>
                      </a:r>
                      <a:r>
                        <a:rPr lang="en-GB" i="1" dirty="0"/>
                        <a:t>)</a:t>
                      </a:r>
                    </a:p>
                    <a:p>
                      <a:endParaRPr lang="en-US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 </a:t>
                      </a:r>
                      <a:r>
                        <a:rPr lang="en-GB" i="1" dirty="0"/>
                        <a:t>75</a:t>
                      </a:r>
                      <a:endParaRPr lang="en-US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 </a:t>
                      </a:r>
                      <a:r>
                        <a:rPr lang="en-GB" i="1" dirty="0"/>
                        <a:t>65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3237930"/>
                  </a:ext>
                </a:extLst>
              </a:tr>
              <a:tr h="57320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i="1" dirty="0"/>
                        <a:t>Triples (una </a:t>
                      </a:r>
                      <a:r>
                        <a:rPr lang="en-GB" i="1" dirty="0" err="1"/>
                        <a:t>cama</a:t>
                      </a:r>
                      <a:r>
                        <a:rPr lang="en-GB" i="1" dirty="0"/>
                        <a:t> individual)</a:t>
                      </a:r>
                    </a:p>
                    <a:p>
                      <a:endParaRPr lang="en-US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 </a:t>
                      </a:r>
                      <a:r>
                        <a:rPr lang="en-GB" i="1" dirty="0"/>
                        <a:t>95</a:t>
                      </a:r>
                      <a:endParaRPr lang="en-US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 </a:t>
                      </a:r>
                      <a:r>
                        <a:rPr lang="en-GB" i="1" dirty="0"/>
                        <a:t>85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3864004"/>
                  </a:ext>
                </a:extLst>
              </a:tr>
              <a:tr h="57320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i="1" dirty="0"/>
                        <a:t>Triples (una </a:t>
                      </a:r>
                      <a:r>
                        <a:rPr lang="en-GB" i="1" dirty="0" err="1"/>
                        <a:t>cama</a:t>
                      </a:r>
                      <a:r>
                        <a:rPr lang="en-GB" i="1" dirty="0"/>
                        <a:t> de </a:t>
                      </a:r>
                      <a:r>
                        <a:rPr lang="en-GB" i="1" dirty="0" err="1"/>
                        <a:t>matrimonio</a:t>
                      </a:r>
                      <a:r>
                        <a:rPr lang="en-GB" i="1" dirty="0"/>
                        <a:t>)</a:t>
                      </a:r>
                    </a:p>
                    <a:p>
                      <a:endParaRPr lang="en-US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 </a:t>
                      </a:r>
                      <a:r>
                        <a:rPr lang="en-GB" i="1" dirty="0"/>
                        <a:t>95</a:t>
                      </a:r>
                      <a:endParaRPr lang="en-US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 </a:t>
                      </a:r>
                      <a:r>
                        <a:rPr lang="en-GB" i="1" dirty="0"/>
                        <a:t>85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0294047"/>
                  </a:ext>
                </a:extLst>
              </a:tr>
              <a:tr h="57320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i="1" dirty="0"/>
                        <a:t>Triples (</a:t>
                      </a:r>
                      <a:r>
                        <a:rPr lang="en-GB" i="1" dirty="0" err="1"/>
                        <a:t>tres</a:t>
                      </a:r>
                      <a:r>
                        <a:rPr lang="en-GB" i="1" dirty="0"/>
                        <a:t> camas </a:t>
                      </a:r>
                      <a:r>
                        <a:rPr lang="en-GB" i="1" dirty="0" err="1"/>
                        <a:t>individuales</a:t>
                      </a:r>
                      <a:r>
                        <a:rPr lang="en-GB" i="1" dirty="0"/>
                        <a:t>)</a:t>
                      </a:r>
                    </a:p>
                    <a:p>
                      <a:endParaRPr lang="en-US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 </a:t>
                      </a:r>
                      <a:r>
                        <a:rPr lang="en-GB" i="1" dirty="0"/>
                        <a:t>95</a:t>
                      </a:r>
                      <a:endParaRPr lang="en-US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 </a:t>
                      </a:r>
                      <a:r>
                        <a:rPr lang="en-GB" i="1" dirty="0"/>
                        <a:t>85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8346195"/>
                  </a:ext>
                </a:extLst>
              </a:tr>
              <a:tr h="57320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i="1" dirty="0" err="1"/>
                        <a:t>Familiares</a:t>
                      </a:r>
                      <a:r>
                        <a:rPr lang="en-US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i="1" dirty="0"/>
                        <a:t>(una </a:t>
                      </a:r>
                      <a:r>
                        <a:rPr lang="en-GB" i="1" dirty="0" err="1"/>
                        <a:t>cama</a:t>
                      </a:r>
                      <a:r>
                        <a:rPr lang="en-GB" i="1" dirty="0"/>
                        <a:t> </a:t>
                      </a:r>
                      <a:r>
                        <a:rPr lang="en-GB" i="1" dirty="0" err="1"/>
                        <a:t>supletoria</a:t>
                      </a:r>
                      <a:r>
                        <a:rPr lang="en-GB" i="1" dirty="0"/>
                        <a:t>)</a:t>
                      </a:r>
                    </a:p>
                    <a:p>
                      <a:endParaRPr lang="en-US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 </a:t>
                      </a:r>
                      <a:r>
                        <a:rPr lang="en-GB" i="1" dirty="0"/>
                        <a:t>100</a:t>
                      </a:r>
                      <a:endParaRPr lang="en-US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 </a:t>
                      </a:r>
                      <a:r>
                        <a:rPr lang="en-GB" i="1" dirty="0"/>
                        <a:t>90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3383289"/>
                  </a:ext>
                </a:extLst>
              </a:tr>
              <a:tr h="57320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i="1" dirty="0"/>
                        <a:t>Junior suites (una </a:t>
                      </a:r>
                      <a:r>
                        <a:rPr lang="en-GB" i="1" dirty="0" err="1"/>
                        <a:t>cama</a:t>
                      </a:r>
                      <a:r>
                        <a:rPr lang="en-GB" i="1" dirty="0"/>
                        <a:t> doble)</a:t>
                      </a:r>
                    </a:p>
                    <a:p>
                      <a:endParaRPr lang="en-US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 </a:t>
                      </a:r>
                      <a:r>
                        <a:rPr lang="en-GB" i="1" dirty="0"/>
                        <a:t>85</a:t>
                      </a:r>
                      <a:endParaRPr lang="en-US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 </a:t>
                      </a:r>
                      <a:r>
                        <a:rPr lang="en-GB" i="1" dirty="0"/>
                        <a:t>75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5158341"/>
                  </a:ext>
                </a:extLst>
              </a:tr>
              <a:tr h="57320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i="1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Habitación</a:t>
                      </a:r>
                      <a:br>
                        <a:rPr lang="en-US" i="1" dirty="0"/>
                      </a:br>
                      <a:r>
                        <a:rPr lang="en-US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 </a:t>
                      </a:r>
                      <a:r>
                        <a:rPr lang="en-US" sz="1800" b="0" i="1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balcón</a:t>
                      </a:r>
                      <a:endParaRPr lang="en-US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 </a:t>
                      </a:r>
                      <a:r>
                        <a:rPr lang="en-GB" i="1" dirty="0"/>
                        <a:t>98</a:t>
                      </a:r>
                      <a:endParaRPr lang="en-US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 </a:t>
                      </a:r>
                      <a:r>
                        <a:rPr lang="en-GB" i="1" dirty="0"/>
                        <a:t>88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2633078"/>
                  </a:ext>
                </a:extLst>
              </a:tr>
            </a:tbl>
          </a:graphicData>
        </a:graphic>
      </p:graphicFrame>
      <p:sp>
        <p:nvSpPr>
          <p:cNvPr id="4" name="Title 3">
            <a:extLst>
              <a:ext uri="{FF2B5EF4-FFF2-40B4-BE49-F238E27FC236}">
                <a16:creationId xmlns:a16="http://schemas.microsoft.com/office/drawing/2014/main" id="{EBEAE6C9-9F94-4845-A990-29A438E38D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5792"/>
            <a:ext cx="4324350" cy="533400"/>
          </a:xfrm>
        </p:spPr>
        <p:txBody>
          <a:bodyPr>
            <a:normAutofit fontScale="90000"/>
          </a:bodyPr>
          <a:lstStyle/>
          <a:p>
            <a:r>
              <a:rPr lang="en-GB" i="1" dirty="0" err="1"/>
              <a:t>Tableros</a:t>
            </a:r>
            <a:r>
              <a:rPr lang="en-GB" i="1" dirty="0"/>
              <a:t> de </a:t>
            </a:r>
            <a:r>
              <a:rPr lang="en-GB" i="1" dirty="0" err="1"/>
              <a:t>precios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37529002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44DD998-9E69-4A0B-A363-A2E361A227C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1406173"/>
              </p:ext>
            </p:extLst>
          </p:nvPr>
        </p:nvGraphicFramePr>
        <p:xfrm>
          <a:off x="18854" y="-28281"/>
          <a:ext cx="12173146" cy="49221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89889">
                  <a:extLst>
                    <a:ext uri="{9D8B030D-6E8A-4147-A177-3AD203B41FA5}">
                      <a16:colId xmlns:a16="http://schemas.microsoft.com/office/drawing/2014/main" val="3826287649"/>
                    </a:ext>
                  </a:extLst>
                </a:gridCol>
                <a:gridCol w="8683257">
                  <a:extLst>
                    <a:ext uri="{9D8B030D-6E8A-4147-A177-3AD203B41FA5}">
                      <a16:colId xmlns:a16="http://schemas.microsoft.com/office/drawing/2014/main" val="235497877"/>
                    </a:ext>
                  </a:extLst>
                </a:gridCol>
              </a:tblGrid>
              <a:tr h="68944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i="1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Servicios</a:t>
                      </a:r>
                      <a:endParaRPr lang="en-US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6203674"/>
                  </a:ext>
                </a:extLst>
              </a:tr>
              <a:tr h="705444">
                <a:tc>
                  <a:txBody>
                    <a:bodyPr/>
                    <a:lstStyle/>
                    <a:p>
                      <a:r>
                        <a:rPr lang="en-GB" i="1" dirty="0"/>
                        <a:t>Transfer al y </a:t>
                      </a:r>
                      <a:r>
                        <a:rPr lang="en-GB" i="1" dirty="0" err="1"/>
                        <a:t>desde</a:t>
                      </a:r>
                      <a:r>
                        <a:rPr lang="en-GB" i="1" dirty="0"/>
                        <a:t> </a:t>
                      </a:r>
                      <a:r>
                        <a:rPr lang="en-GB" i="1" dirty="0" err="1"/>
                        <a:t>el</a:t>
                      </a:r>
                      <a:r>
                        <a:rPr lang="en-GB" i="1" dirty="0"/>
                        <a:t> </a:t>
                      </a:r>
                      <a:r>
                        <a:rPr lang="en-GB" i="1" dirty="0" err="1"/>
                        <a:t>aeropuerto</a:t>
                      </a:r>
                      <a:endParaRPr lang="en-GB" i="1" dirty="0"/>
                    </a:p>
                    <a:p>
                      <a:endParaRPr lang="en-US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 </a:t>
                      </a:r>
                      <a:r>
                        <a:rPr lang="en-GB" i="1" dirty="0"/>
                        <a:t>40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492267"/>
                  </a:ext>
                </a:extLst>
              </a:tr>
              <a:tr h="70544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i="1" dirty="0"/>
                        <a:t>Parking privado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 </a:t>
                      </a:r>
                      <a:r>
                        <a:rPr lang="en-GB" i="1" dirty="0"/>
                        <a:t>15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4396307"/>
                  </a:ext>
                </a:extLst>
              </a:tr>
              <a:tr h="705444">
                <a:tc>
                  <a:txBody>
                    <a:bodyPr/>
                    <a:lstStyle/>
                    <a:p>
                      <a:r>
                        <a:rPr lang="en-GB" i="1" dirty="0"/>
                        <a:t>Wi-fi</a:t>
                      </a:r>
                      <a:endParaRPr lang="en-US" i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/>
                        <a:t>Gratis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7123189"/>
                  </a:ext>
                </a:extLst>
              </a:tr>
              <a:tr h="70544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i="1" dirty="0" err="1"/>
                        <a:t>Gimnasio</a:t>
                      </a:r>
                      <a:endParaRPr lang="en-GB" i="1" dirty="0"/>
                    </a:p>
                    <a:p>
                      <a:endParaRPr lang="en-US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/>
                        <a:t>Gratis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7411625"/>
                  </a:ext>
                </a:extLst>
              </a:tr>
              <a:tr h="705444">
                <a:tc>
                  <a:txBody>
                    <a:bodyPr/>
                    <a:lstStyle/>
                    <a:p>
                      <a:r>
                        <a:rPr lang="en-US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Piscina </a:t>
                      </a:r>
                      <a:r>
                        <a:rPr lang="en-US" sz="1800" b="0" i="1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abierta</a:t>
                      </a:r>
                      <a:endParaRPr lang="en-US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i="1" dirty="0"/>
                        <a:t>Gratis</a:t>
                      </a:r>
                      <a:endParaRPr lang="en-US" i="1" dirty="0"/>
                    </a:p>
                    <a:p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7956881"/>
                  </a:ext>
                </a:extLst>
              </a:tr>
              <a:tr h="70544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i="1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Servicio</a:t>
                      </a:r>
                      <a:r>
                        <a:rPr lang="en-US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de </a:t>
                      </a:r>
                      <a:r>
                        <a:rPr lang="en-US" sz="1800" b="0" i="1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lavandería</a:t>
                      </a:r>
                      <a:endParaRPr lang="en-US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 </a:t>
                      </a:r>
                      <a:r>
                        <a:rPr lang="en-GB" sz="18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10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04905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64195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139</Words>
  <Application>Microsoft Office PowerPoint</Application>
  <PresentationFormat>Widescreen</PresentationFormat>
  <Paragraphs>45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Tableros de precios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ATENEO HOTEL MADRID </dc:title>
  <dc:creator>Talida Raducan</dc:creator>
  <cp:lastModifiedBy>Talida Raducan</cp:lastModifiedBy>
  <cp:revision>8</cp:revision>
  <dcterms:created xsi:type="dcterms:W3CDTF">2021-11-15T17:04:40Z</dcterms:created>
  <dcterms:modified xsi:type="dcterms:W3CDTF">2021-11-17T21:59:39Z</dcterms:modified>
</cp:coreProperties>
</file>