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72" r:id="rId2"/>
    <p:sldId id="256" r:id="rId3"/>
    <p:sldId id="259" r:id="rId4"/>
    <p:sldId id="273" r:id="rId5"/>
    <p:sldId id="274" r:id="rId6"/>
    <p:sldId id="275" r:id="rId7"/>
    <p:sldId id="258" r:id="rId8"/>
    <p:sldId id="269" r:id="rId9"/>
    <p:sldId id="267" r:id="rId10"/>
    <p:sldId id="285" r:id="rId11"/>
    <p:sldId id="257" r:id="rId12"/>
    <p:sldId id="279" r:id="rId13"/>
    <p:sldId id="284" r:id="rId14"/>
    <p:sldId id="278" r:id="rId15"/>
    <p:sldId id="264" r:id="rId16"/>
    <p:sldId id="265" r:id="rId17"/>
    <p:sldId id="270" r:id="rId18"/>
    <p:sldId id="271" r:id="rId19"/>
    <p:sldId id="277" r:id="rId20"/>
    <p:sldId id="288" r:id="rId21"/>
    <p:sldId id="276" r:id="rId22"/>
    <p:sldId id="28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85" autoAdjust="0"/>
    <p:restoredTop sz="94660"/>
  </p:normalViewPr>
  <p:slideViewPr>
    <p:cSldViewPr snapToGrid="0">
      <p:cViewPr>
        <p:scale>
          <a:sx n="88" d="100"/>
          <a:sy n="88" d="100"/>
        </p:scale>
        <p:origin x="398"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D4D3F17-0ADA-46A8-AE91-0051D2C890AF}"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CF901A-7964-423F-8340-B64E7175DEE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303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D4D3F17-0ADA-46A8-AE91-0051D2C890AF}"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3369094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D4D3F17-0ADA-46A8-AE91-0051D2C890AF}"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CF901A-7964-423F-8340-B64E7175DEE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80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D4D3F17-0ADA-46A8-AE91-0051D2C890AF}"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1658034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D4D3F17-0ADA-46A8-AE91-0051D2C890AF}" type="datetimeFigureOut">
              <a:rPr lang="en-GB" smtClean="0"/>
              <a:t>18/03/2022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1048497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D4D3F17-0ADA-46A8-AE91-0051D2C890AF}" type="datetimeFigureOut">
              <a:rPr lang="en-GB" smtClean="0"/>
              <a:t>18/03/2022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671811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D4D3F17-0ADA-46A8-AE91-0051D2C890AF}" type="datetimeFigureOut">
              <a:rPr lang="en-GB" smtClean="0"/>
              <a:t>18/03/2022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1751288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D4D3F17-0ADA-46A8-AE91-0051D2C890AF}" type="datetimeFigureOut">
              <a:rPr lang="en-GB" smtClean="0"/>
              <a:t>18/03/2022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2CF901A-7964-423F-8340-B64E7175DEE7}" type="slidenum">
              <a:rPr lang="en-GB" smtClean="0"/>
              <a:t>‹#›</a:t>
            </a:fld>
            <a:endParaRPr lang="en-GB"/>
          </a:p>
        </p:txBody>
      </p:sp>
    </p:spTree>
    <p:extLst>
      <p:ext uri="{BB962C8B-B14F-4D97-AF65-F5344CB8AC3E}">
        <p14:creationId xmlns:p14="http://schemas.microsoft.com/office/powerpoint/2010/main" val="218838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D4D3F17-0ADA-46A8-AE91-0051D2C890AF}"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1108786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D4D3F17-0ADA-46A8-AE91-0051D2C890AF}"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3150099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D4D3F17-0ADA-46A8-AE91-0051D2C890AF}"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CF901A-7964-423F-8340-B64E7175DEE7}" type="slidenum">
              <a:rPr lang="en-GB" smtClean="0"/>
              <a:t>‹#›</a:t>
            </a:fld>
            <a:endParaRPr lang="en-GB"/>
          </a:p>
        </p:txBody>
      </p:sp>
    </p:spTree>
    <p:extLst>
      <p:ext uri="{BB962C8B-B14F-4D97-AF65-F5344CB8AC3E}">
        <p14:creationId xmlns:p14="http://schemas.microsoft.com/office/powerpoint/2010/main" val="1531728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D4D3F17-0ADA-46A8-AE91-0051D2C890AF}" type="datetimeFigureOut">
              <a:rPr lang="en-GB" smtClean="0"/>
              <a:t>18/03/2022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2CF901A-7964-423F-8340-B64E7175DEE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76483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direct.com/science/article/pii/S1054139X21003967" TargetMode="External"/><Relationship Id="rId2" Type="http://schemas.openxmlformats.org/officeDocument/2006/relationships/hyperlink" Target="https://www.globalchildforum.org/blog/the-effects-of-covid-19-on-young-people/" TargetMode="External"/><Relationship Id="rId1" Type="http://schemas.openxmlformats.org/officeDocument/2006/relationships/slideLayout" Target="../slideLayouts/slideLayout2.xml"/><Relationship Id="rId6" Type="http://schemas.openxmlformats.org/officeDocument/2006/relationships/hyperlink" Target="https://youth.gov/youth-topics/adolescent-health/adolescent-development#:~:text=During%20adolescence%20the%20body%20usually,maturation%20where%20sexual%20organs%20mature.&amp;text=Rapid%20changes%20in%20the%20body,scary%2C%20and%2For%20confusing" TargetMode="External"/><Relationship Id="rId5" Type="http://schemas.openxmlformats.org/officeDocument/2006/relationships/hyperlink" Target="https://www.slideshare.net/braddtastic/ages-stages-of-adolescent-development" TargetMode="External"/><Relationship Id="rId4" Type="http://schemas.openxmlformats.org/officeDocument/2006/relationships/hyperlink" Target="https://www.childrenssociety.org.uk/sites/default/files/2021-01/the-impact-of-covid-19-on-children-and-young-people-briefing.pdf"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hatworkswellbeing.org/blog/school-based-interventions-what-works-for-young-peoples-health-and-wellbeing/" TargetMode="External"/><Relationship Id="rId3" Type="http://schemas.openxmlformats.org/officeDocument/2006/relationships/hyperlink" Target="https://wellcome.org/news/equality-global-poverty-how-covid-19-affecting-societies-and-economies" TargetMode="External"/><Relationship Id="rId7" Type="http://schemas.openxmlformats.org/officeDocument/2006/relationships/hyperlink" Target="https://gov.wales/sites/default/files/publications/2020-08/covid-19-guidance-support-youth-work-services-safe-phased-increase-operations.pdf" TargetMode="External"/><Relationship Id="rId2" Type="http://schemas.openxmlformats.org/officeDocument/2006/relationships/hyperlink" Target="https://www.aft.org/ae/summer2019/murphey_sacks" TargetMode="External"/><Relationship Id="rId1" Type="http://schemas.openxmlformats.org/officeDocument/2006/relationships/slideLayout" Target="../slideLayouts/slideLayout2.xml"/><Relationship Id="rId6" Type="http://schemas.openxmlformats.org/officeDocument/2006/relationships/hyperlink" Target="https://www.derbyshire.gov.uk/social-health/health-and-wellbeing/mental-health-and-wellbeing/five-ways-to-wellbeing/five-ways-to-wellbeing.aspx" TargetMode="External"/><Relationship Id="rId5" Type="http://schemas.openxmlformats.org/officeDocument/2006/relationships/hyperlink" Target="https://www.eif.org.uk/why-it-matters/what-is-early-intervention" TargetMode="Externa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a:t>
            </a:r>
            <a:endParaRPr lang="en-GB" dirty="0"/>
          </a:p>
        </p:txBody>
      </p:sp>
      <p:sp>
        <p:nvSpPr>
          <p:cNvPr id="3" name="Content Placeholder 2"/>
          <p:cNvSpPr>
            <a:spLocks noGrp="1"/>
          </p:cNvSpPr>
          <p:nvPr>
            <p:ph idx="1"/>
          </p:nvPr>
        </p:nvSpPr>
        <p:spPr>
          <a:xfrm>
            <a:off x="1271452" y="3021391"/>
            <a:ext cx="10058400" cy="1533192"/>
          </a:xfrm>
        </p:spPr>
        <p:txBody>
          <a:bodyPr/>
          <a:lstStyle/>
          <a:p>
            <a:pPr algn="ctr"/>
            <a:r>
              <a:rPr lang="en-GB" dirty="0">
                <a:solidFill>
                  <a:srgbClr val="201F1E"/>
                </a:solidFill>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dirty="0">
                <a:solidFill>
                  <a:srgbClr val="201F1E"/>
                </a:solidFill>
                <a:latin typeface="inherit"/>
                <a:ea typeface="Calibri" panose="020F0502020204030204" pitchFamily="34" charset="0"/>
                <a:cs typeface="Calibri" panose="020F0502020204030204" pitchFamily="34" charset="0"/>
              </a:rPr>
              <a:t>CLD Standards Council Scotland, 2019</a:t>
            </a:r>
            <a:r>
              <a:rPr lang="en-GB" dirty="0">
                <a:solidFill>
                  <a:srgbClr val="201F1E"/>
                </a:solidFill>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670429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ound Diagonal Corner Rectangle 18"/>
          <p:cNvSpPr/>
          <p:nvPr/>
        </p:nvSpPr>
        <p:spPr>
          <a:xfrm>
            <a:off x="1003662" y="494865"/>
            <a:ext cx="10308771" cy="5339877"/>
          </a:xfrm>
          <a:prstGeom prst="round2Diag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a:bodyPr>
          <a:lstStyle/>
          <a:p>
            <a:r>
              <a:rPr lang="en-GB" sz="2000" dirty="0" smtClean="0"/>
              <a:t/>
            </a:r>
            <a:br>
              <a:rPr lang="en-GB" sz="2000" dirty="0" smtClean="0"/>
            </a:br>
            <a:r>
              <a:rPr lang="en-GB" sz="2000" dirty="0" smtClean="0"/>
              <a:t/>
            </a:r>
            <a:br>
              <a:rPr lang="en-GB" sz="2000" dirty="0" smtClean="0"/>
            </a:br>
            <a:endParaRPr lang="en-GB" sz="2000" dirty="0"/>
          </a:p>
        </p:txBody>
      </p:sp>
      <p:sp>
        <p:nvSpPr>
          <p:cNvPr id="16" name="Subtitle 15"/>
          <p:cNvSpPr>
            <a:spLocks noGrp="1"/>
          </p:cNvSpPr>
          <p:nvPr>
            <p:ph type="subTitle" idx="1"/>
          </p:nvPr>
        </p:nvSpPr>
        <p:spPr/>
        <p:txBody>
          <a:bodyPr/>
          <a:lstStyle/>
          <a:p>
            <a:r>
              <a:rPr lang="en-GB" dirty="0" smtClean="0"/>
              <a:t>By Rachael Jenkins</a:t>
            </a:r>
          </a:p>
          <a:p>
            <a:r>
              <a:rPr lang="en-GB" dirty="0" smtClean="0"/>
              <a:t>1901453</a:t>
            </a:r>
            <a:endParaRPr lang="en-GB" dirty="0"/>
          </a:p>
        </p:txBody>
      </p:sp>
      <p:sp>
        <p:nvSpPr>
          <p:cNvPr id="7" name="Oval 6"/>
          <p:cNvSpPr/>
          <p:nvPr/>
        </p:nvSpPr>
        <p:spPr>
          <a:xfrm>
            <a:off x="5373187" y="664462"/>
            <a:ext cx="505099" cy="4820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783978" y="664462"/>
            <a:ext cx="478971" cy="482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Block Arc 10"/>
          <p:cNvSpPr/>
          <p:nvPr/>
        </p:nvSpPr>
        <p:spPr>
          <a:xfrm>
            <a:off x="1810292" y="142137"/>
            <a:ext cx="923109" cy="123363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Oval 8"/>
          <p:cNvSpPr/>
          <p:nvPr/>
        </p:nvSpPr>
        <p:spPr>
          <a:xfrm>
            <a:off x="8247021" y="628444"/>
            <a:ext cx="531220" cy="5180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2362199" y="664462"/>
            <a:ext cx="526868" cy="482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Block Arc 11"/>
          <p:cNvSpPr/>
          <p:nvPr/>
        </p:nvSpPr>
        <p:spPr>
          <a:xfrm>
            <a:off x="3329937" y="142137"/>
            <a:ext cx="923109" cy="123363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Oval 5"/>
          <p:cNvSpPr/>
          <p:nvPr/>
        </p:nvSpPr>
        <p:spPr>
          <a:xfrm>
            <a:off x="3823063" y="664462"/>
            <a:ext cx="522510" cy="482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Block Arc 12"/>
          <p:cNvSpPr/>
          <p:nvPr/>
        </p:nvSpPr>
        <p:spPr>
          <a:xfrm>
            <a:off x="4833255" y="123728"/>
            <a:ext cx="923109" cy="123363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lock Arc 13"/>
          <p:cNvSpPr/>
          <p:nvPr/>
        </p:nvSpPr>
        <p:spPr>
          <a:xfrm>
            <a:off x="6217921" y="94892"/>
            <a:ext cx="923109" cy="123363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lock Arc 14"/>
          <p:cNvSpPr/>
          <p:nvPr/>
        </p:nvSpPr>
        <p:spPr>
          <a:xfrm>
            <a:off x="7707086" y="47647"/>
            <a:ext cx="923109" cy="123363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p:cNvSpPr txBox="1"/>
          <p:nvPr/>
        </p:nvSpPr>
        <p:spPr>
          <a:xfrm>
            <a:off x="3030579" y="1724712"/>
            <a:ext cx="5573487" cy="2554545"/>
          </a:xfrm>
          <a:prstGeom prst="rect">
            <a:avLst/>
          </a:prstGeom>
          <a:solidFill>
            <a:schemeClr val="accent3">
              <a:lumMod val="20000"/>
              <a:lumOff val="80000"/>
            </a:schemeClr>
          </a:solidFill>
        </p:spPr>
        <p:txBody>
          <a:bodyPr wrap="square" rtlCol="0">
            <a:spAutoFit/>
          </a:bodyPr>
          <a:lstStyle/>
          <a:p>
            <a:pPr algn="ctr"/>
            <a:r>
              <a:rPr lang="en-GB" sz="3200" dirty="0" smtClean="0">
                <a:latin typeface="Baskerville Old Face" panose="02020602080505020303" pitchFamily="18" charset="0"/>
              </a:rPr>
              <a:t>The effects of Covid-19 on young people’s adolescents and how it has become a factor in ACES: based on a group of young people</a:t>
            </a:r>
            <a:endParaRPr lang="en-GB" sz="3200" dirty="0">
              <a:latin typeface="Baskerville Old Face" panose="02020602080505020303" pitchFamily="18" charset="0"/>
            </a:endParaRPr>
          </a:p>
        </p:txBody>
      </p:sp>
      <p:pic>
        <p:nvPicPr>
          <p:cNvPr id="18" name="Picture 17" descr="Coronavirus Infection Illustration Free Stock Photo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11738" y="3047999"/>
            <a:ext cx="1887537" cy="1887537"/>
          </a:xfrm>
          <a:prstGeom prst="rect">
            <a:avLst/>
          </a:prstGeom>
        </p:spPr>
      </p:pic>
      <p:pic>
        <p:nvPicPr>
          <p:cNvPr id="20" name="Picture 19" descr="Coronavirus Infection Illustration Free Stock Photo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8368" y="1375767"/>
            <a:ext cx="2155370" cy="2155370"/>
          </a:xfrm>
          <a:prstGeom prst="rect">
            <a:avLst/>
          </a:prstGeom>
        </p:spPr>
      </p:pic>
      <p:pic>
        <p:nvPicPr>
          <p:cNvPr id="21" name="Picture 20"/>
          <p:cNvPicPr>
            <a:picLocks noChangeAspect="1"/>
          </p:cNvPicPr>
          <p:nvPr/>
        </p:nvPicPr>
        <p:blipFill>
          <a:blip r:embed="rId4"/>
          <a:stretch>
            <a:fillRect/>
          </a:stretch>
        </p:blipFill>
        <p:spPr>
          <a:xfrm>
            <a:off x="8301063" y="1172306"/>
            <a:ext cx="1254443" cy="1258503"/>
          </a:xfrm>
          <a:prstGeom prst="rect">
            <a:avLst/>
          </a:prstGeom>
        </p:spPr>
      </p:pic>
      <p:pic>
        <p:nvPicPr>
          <p:cNvPr id="23" name="Picture 22" descr="Coronavirus Infection Illustration Free Stock Pho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79517" y="4880897"/>
            <a:ext cx="1019099" cy="1019099"/>
          </a:xfrm>
          <a:prstGeom prst="rect">
            <a:avLst/>
          </a:prstGeom>
        </p:spPr>
      </p:pic>
    </p:spTree>
    <p:extLst>
      <p:ext uri="{BB962C8B-B14F-4D97-AF65-F5344CB8AC3E}">
        <p14:creationId xmlns:p14="http://schemas.microsoft.com/office/powerpoint/2010/main" val="865895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bit about the group</a:t>
            </a:r>
            <a:endParaRPr lang="en-GB" dirty="0"/>
          </a:p>
        </p:txBody>
      </p:sp>
      <p:sp>
        <p:nvSpPr>
          <p:cNvPr id="3" name="Content Placeholder 2"/>
          <p:cNvSpPr>
            <a:spLocks noGrp="1"/>
          </p:cNvSpPr>
          <p:nvPr>
            <p:ph idx="1"/>
          </p:nvPr>
        </p:nvSpPr>
        <p:spPr>
          <a:xfrm>
            <a:off x="435429" y="1845734"/>
            <a:ext cx="10720251" cy="4023360"/>
          </a:xfrm>
        </p:spPr>
        <p:txBody>
          <a:bodyPr/>
          <a:lstStyle/>
          <a:p>
            <a:r>
              <a:rPr lang="en-GB" dirty="0" smtClean="0"/>
              <a:t>I will be focusing this PowerPoint of a group young people who have been affected by the current Covid-19 crises. I will be looking at:</a:t>
            </a:r>
          </a:p>
          <a:p>
            <a:pPr>
              <a:buFont typeface="Wingdings" panose="05000000000000000000" pitchFamily="2" charset="2"/>
              <a:buChar char="§"/>
            </a:pPr>
            <a:r>
              <a:rPr lang="en-GB" dirty="0" smtClean="0"/>
              <a:t>The impact of covid-19 on their adolescents. </a:t>
            </a:r>
          </a:p>
          <a:p>
            <a:pPr>
              <a:buFont typeface="Wingdings" panose="05000000000000000000" pitchFamily="2" charset="2"/>
              <a:buChar char="§"/>
            </a:pPr>
            <a:r>
              <a:rPr lang="en-GB" dirty="0" smtClean="0"/>
              <a:t>The challenges they faced during the pandemic.</a:t>
            </a:r>
          </a:p>
          <a:p>
            <a:pPr>
              <a:buFont typeface="Wingdings" panose="05000000000000000000" pitchFamily="2" charset="2"/>
              <a:buChar char="§"/>
            </a:pPr>
            <a:r>
              <a:rPr lang="en-GB" dirty="0" smtClean="0"/>
              <a:t>The importance of their relationship with the local youth workers.</a:t>
            </a:r>
            <a:endParaRPr lang="en-GB" dirty="0"/>
          </a:p>
          <a:p>
            <a:pPr>
              <a:buFont typeface="Wingdings" panose="05000000000000000000" pitchFamily="2" charset="2"/>
              <a:buChar char="§"/>
            </a:pPr>
            <a:r>
              <a:rPr lang="en-GB" dirty="0" smtClean="0"/>
              <a:t>How youth work responded to their needs .</a:t>
            </a:r>
          </a:p>
        </p:txBody>
      </p:sp>
      <p:pic>
        <p:nvPicPr>
          <p:cNvPr id="4" name="Picture 3" descr="eFolio in the UK and Europe: Small-Group Collabora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75" y="2672130"/>
            <a:ext cx="4162168" cy="2849103"/>
          </a:xfrm>
          <a:prstGeom prst="rect">
            <a:avLst/>
          </a:prstGeom>
        </p:spPr>
      </p:pic>
    </p:spTree>
    <p:extLst>
      <p:ext uri="{BB962C8B-B14F-4D97-AF65-F5344CB8AC3E}">
        <p14:creationId xmlns:p14="http://schemas.microsoft.com/office/powerpoint/2010/main" val="2870935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Oval 28"/>
          <p:cNvSpPr/>
          <p:nvPr/>
        </p:nvSpPr>
        <p:spPr>
          <a:xfrm>
            <a:off x="3508594" y="672737"/>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1254872" y="1188663"/>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p:cNvSpPr/>
          <p:nvPr/>
        </p:nvSpPr>
        <p:spPr>
          <a:xfrm>
            <a:off x="627005" y="4100809"/>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p:nvPr/>
        </p:nvSpPr>
        <p:spPr>
          <a:xfrm>
            <a:off x="3923324" y="4670877"/>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p:cNvSpPr/>
          <p:nvPr/>
        </p:nvSpPr>
        <p:spPr>
          <a:xfrm>
            <a:off x="6439732" y="4639125"/>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p:cNvSpPr/>
          <p:nvPr/>
        </p:nvSpPr>
        <p:spPr>
          <a:xfrm>
            <a:off x="9387839" y="2876005"/>
            <a:ext cx="1149532" cy="7794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p:cNvSpPr/>
          <p:nvPr/>
        </p:nvSpPr>
        <p:spPr>
          <a:xfrm>
            <a:off x="8452541" y="970249"/>
            <a:ext cx="1643775" cy="10929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534887" y="2795294"/>
            <a:ext cx="4084320" cy="114082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05646" y="3161211"/>
            <a:ext cx="4032069" cy="369332"/>
          </a:xfrm>
          <a:prstGeom prst="rect">
            <a:avLst/>
          </a:prstGeom>
          <a:noFill/>
        </p:spPr>
        <p:txBody>
          <a:bodyPr wrap="square" rtlCol="0">
            <a:spAutoFit/>
          </a:bodyPr>
          <a:lstStyle/>
          <a:p>
            <a:r>
              <a:rPr lang="en-GB" dirty="0" smtClean="0"/>
              <a:t>Young people living in the pandemic</a:t>
            </a:r>
            <a:endParaRPr lang="en-GB" dirty="0"/>
          </a:p>
        </p:txBody>
      </p:sp>
      <p:cxnSp>
        <p:nvCxnSpPr>
          <p:cNvPr id="7" name="Straight Arrow Connector 6"/>
          <p:cNvCxnSpPr/>
          <p:nvPr/>
        </p:nvCxnSpPr>
        <p:spPr>
          <a:xfrm flipV="1">
            <a:off x="7358743" y="1576251"/>
            <a:ext cx="992777" cy="949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8072846" y="3265714"/>
            <a:ext cx="1210491" cy="80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2225296" y="1759131"/>
            <a:ext cx="1123405"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2"/>
          <a:stretch>
            <a:fillRect/>
          </a:stretch>
        </p:blipFill>
        <p:spPr>
          <a:xfrm rot="18165165">
            <a:off x="1984859" y="3684982"/>
            <a:ext cx="1207113" cy="999831"/>
          </a:xfrm>
          <a:prstGeom prst="rect">
            <a:avLst/>
          </a:prstGeom>
        </p:spPr>
      </p:pic>
      <p:cxnSp>
        <p:nvCxnSpPr>
          <p:cNvPr id="16" name="Straight Arrow Connector 15"/>
          <p:cNvCxnSpPr/>
          <p:nvPr/>
        </p:nvCxnSpPr>
        <p:spPr>
          <a:xfrm>
            <a:off x="5821680" y="4018078"/>
            <a:ext cx="618052" cy="944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126531" y="222152"/>
            <a:ext cx="2098765" cy="513805"/>
          </a:xfrm>
          <a:prstGeom prst="rect">
            <a:avLst/>
          </a:prstGeom>
          <a:noFill/>
        </p:spPr>
        <p:txBody>
          <a:bodyPr wrap="square" rtlCol="0">
            <a:spAutoFit/>
          </a:bodyPr>
          <a:lstStyle/>
          <a:p>
            <a:endParaRPr lang="en-GB" dirty="0"/>
          </a:p>
        </p:txBody>
      </p:sp>
      <p:sp>
        <p:nvSpPr>
          <p:cNvPr id="19" name="Rectangle 18"/>
          <p:cNvSpPr/>
          <p:nvPr/>
        </p:nvSpPr>
        <p:spPr>
          <a:xfrm>
            <a:off x="8470358" y="1319348"/>
            <a:ext cx="1625958" cy="369332"/>
          </a:xfrm>
          <a:prstGeom prst="rect">
            <a:avLst/>
          </a:prstGeom>
        </p:spPr>
        <p:txBody>
          <a:bodyPr wrap="none">
            <a:spAutoFit/>
          </a:bodyPr>
          <a:lstStyle/>
          <a:p>
            <a:r>
              <a:rPr lang="en-GB" dirty="0"/>
              <a:t>School closures</a:t>
            </a:r>
          </a:p>
        </p:txBody>
      </p:sp>
      <p:sp>
        <p:nvSpPr>
          <p:cNvPr id="20" name="Rectangle 19"/>
          <p:cNvSpPr/>
          <p:nvPr/>
        </p:nvSpPr>
        <p:spPr>
          <a:xfrm>
            <a:off x="9587342" y="3121130"/>
            <a:ext cx="750526" cy="369332"/>
          </a:xfrm>
          <a:prstGeom prst="rect">
            <a:avLst/>
          </a:prstGeom>
        </p:spPr>
        <p:txBody>
          <a:bodyPr wrap="none">
            <a:spAutoFit/>
          </a:bodyPr>
          <a:lstStyle/>
          <a:p>
            <a:r>
              <a:rPr lang="en-GB" dirty="0" smtClean="0"/>
              <a:t>Home</a:t>
            </a:r>
            <a:endParaRPr lang="en-GB" dirty="0"/>
          </a:p>
        </p:txBody>
      </p:sp>
      <p:sp>
        <p:nvSpPr>
          <p:cNvPr id="21" name="Rectangle 20"/>
          <p:cNvSpPr/>
          <p:nvPr/>
        </p:nvSpPr>
        <p:spPr>
          <a:xfrm>
            <a:off x="6569553" y="4778293"/>
            <a:ext cx="789190" cy="369332"/>
          </a:xfrm>
          <a:prstGeom prst="rect">
            <a:avLst/>
          </a:prstGeom>
        </p:spPr>
        <p:txBody>
          <a:bodyPr wrap="none">
            <a:spAutoFit/>
          </a:bodyPr>
          <a:lstStyle/>
          <a:p>
            <a:r>
              <a:rPr lang="en-GB" dirty="0"/>
              <a:t>Family</a:t>
            </a:r>
          </a:p>
        </p:txBody>
      </p:sp>
      <p:sp>
        <p:nvSpPr>
          <p:cNvPr id="22" name="Rectangle 21"/>
          <p:cNvSpPr/>
          <p:nvPr/>
        </p:nvSpPr>
        <p:spPr>
          <a:xfrm>
            <a:off x="786373" y="4237148"/>
            <a:ext cx="925253" cy="369332"/>
          </a:xfrm>
          <a:prstGeom prst="rect">
            <a:avLst/>
          </a:prstGeom>
        </p:spPr>
        <p:txBody>
          <a:bodyPr wrap="none">
            <a:spAutoFit/>
          </a:bodyPr>
          <a:lstStyle/>
          <a:p>
            <a:r>
              <a:rPr lang="en-GB" dirty="0"/>
              <a:t>Friends </a:t>
            </a:r>
          </a:p>
        </p:txBody>
      </p:sp>
      <p:sp>
        <p:nvSpPr>
          <p:cNvPr id="23" name="Rectangle 22"/>
          <p:cNvSpPr/>
          <p:nvPr/>
        </p:nvSpPr>
        <p:spPr>
          <a:xfrm>
            <a:off x="1418665" y="1397613"/>
            <a:ext cx="806631" cy="369332"/>
          </a:xfrm>
          <a:prstGeom prst="rect">
            <a:avLst/>
          </a:prstGeom>
        </p:spPr>
        <p:txBody>
          <a:bodyPr wrap="none">
            <a:spAutoFit/>
          </a:bodyPr>
          <a:lstStyle/>
          <a:p>
            <a:r>
              <a:rPr lang="en-GB" dirty="0"/>
              <a:t>Health</a:t>
            </a:r>
          </a:p>
        </p:txBody>
      </p:sp>
      <p:sp>
        <p:nvSpPr>
          <p:cNvPr id="24" name="Rectangle 23"/>
          <p:cNvSpPr/>
          <p:nvPr/>
        </p:nvSpPr>
        <p:spPr>
          <a:xfrm>
            <a:off x="3656061" y="877780"/>
            <a:ext cx="856517" cy="369332"/>
          </a:xfrm>
          <a:prstGeom prst="rect">
            <a:avLst/>
          </a:prstGeom>
        </p:spPr>
        <p:txBody>
          <a:bodyPr wrap="none">
            <a:spAutoFit/>
          </a:bodyPr>
          <a:lstStyle/>
          <a:p>
            <a:r>
              <a:rPr lang="en-GB" dirty="0"/>
              <a:t>Future </a:t>
            </a:r>
          </a:p>
        </p:txBody>
      </p:sp>
      <p:sp>
        <p:nvSpPr>
          <p:cNvPr id="25" name="Rectangle 24"/>
          <p:cNvSpPr/>
          <p:nvPr/>
        </p:nvSpPr>
        <p:spPr>
          <a:xfrm>
            <a:off x="3930527" y="4778293"/>
            <a:ext cx="1164101" cy="369332"/>
          </a:xfrm>
          <a:prstGeom prst="rect">
            <a:avLst/>
          </a:prstGeom>
        </p:spPr>
        <p:txBody>
          <a:bodyPr wrap="none">
            <a:spAutoFit/>
          </a:bodyPr>
          <a:lstStyle/>
          <a:p>
            <a:r>
              <a:rPr lang="en-GB" dirty="0"/>
              <a:t>Loneliness</a:t>
            </a:r>
          </a:p>
        </p:txBody>
      </p:sp>
      <p:pic>
        <p:nvPicPr>
          <p:cNvPr id="26" name="Picture 25"/>
          <p:cNvPicPr>
            <a:picLocks noChangeAspect="1"/>
          </p:cNvPicPr>
          <p:nvPr/>
        </p:nvPicPr>
        <p:blipFill>
          <a:blip r:embed="rId3"/>
          <a:stretch>
            <a:fillRect/>
          </a:stretch>
        </p:blipFill>
        <p:spPr>
          <a:xfrm rot="2233540">
            <a:off x="4201066" y="4074487"/>
            <a:ext cx="554176" cy="814397"/>
          </a:xfrm>
          <a:prstGeom prst="rect">
            <a:avLst/>
          </a:prstGeom>
        </p:spPr>
      </p:pic>
      <p:pic>
        <p:nvPicPr>
          <p:cNvPr id="27" name="Picture 26"/>
          <p:cNvPicPr>
            <a:picLocks noChangeAspect="1"/>
          </p:cNvPicPr>
          <p:nvPr/>
        </p:nvPicPr>
        <p:blipFill>
          <a:blip r:embed="rId4"/>
          <a:stretch>
            <a:fillRect/>
          </a:stretch>
        </p:blipFill>
        <p:spPr>
          <a:xfrm rot="8938472">
            <a:off x="3846112" y="1167468"/>
            <a:ext cx="938865" cy="1462143"/>
          </a:xfrm>
          <a:prstGeom prst="rect">
            <a:avLst/>
          </a:prstGeom>
        </p:spPr>
      </p:pic>
    </p:spTree>
    <p:extLst>
      <p:ext uri="{BB962C8B-B14F-4D97-AF65-F5344CB8AC3E}">
        <p14:creationId xmlns:p14="http://schemas.microsoft.com/office/powerpoint/2010/main" val="143338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Adolescents </a:t>
            </a:r>
            <a:endParaRPr lang="en-GB" dirty="0"/>
          </a:p>
        </p:txBody>
      </p:sp>
      <p:pic>
        <p:nvPicPr>
          <p:cNvPr id="4" name="Content Placeholder 3"/>
          <p:cNvPicPr>
            <a:picLocks noGrp="1" noChangeAspect="1"/>
          </p:cNvPicPr>
          <p:nvPr>
            <p:ph idx="1"/>
          </p:nvPr>
        </p:nvPicPr>
        <p:blipFill>
          <a:blip r:embed="rId2"/>
          <a:stretch>
            <a:fillRect/>
          </a:stretch>
        </p:blipFill>
        <p:spPr>
          <a:xfrm>
            <a:off x="3213463" y="1903146"/>
            <a:ext cx="5287599" cy="3965700"/>
          </a:xfrm>
          <a:prstGeom prst="rect">
            <a:avLst/>
          </a:prstGeom>
        </p:spPr>
      </p:pic>
      <p:sp>
        <p:nvSpPr>
          <p:cNvPr id="5" name="Rectangle 4"/>
          <p:cNvSpPr/>
          <p:nvPr/>
        </p:nvSpPr>
        <p:spPr>
          <a:xfrm>
            <a:off x="7090273" y="5868846"/>
            <a:ext cx="1984069" cy="369332"/>
          </a:xfrm>
          <a:prstGeom prst="rect">
            <a:avLst/>
          </a:prstGeom>
        </p:spPr>
        <p:txBody>
          <a:bodyPr wrap="none">
            <a:spAutoFit/>
          </a:bodyPr>
          <a:lstStyle/>
          <a:p>
            <a:r>
              <a:rPr lang="en-GB" dirty="0"/>
              <a:t>(</a:t>
            </a:r>
            <a:r>
              <a:rPr lang="en-GB" dirty="0" smtClean="0"/>
              <a:t>B Anderson, 2013)</a:t>
            </a:r>
            <a:endParaRPr lang="en-GB" dirty="0"/>
          </a:p>
        </p:txBody>
      </p:sp>
    </p:spTree>
    <p:extLst>
      <p:ext uri="{BB962C8B-B14F-4D97-AF65-F5344CB8AC3E}">
        <p14:creationId xmlns:p14="http://schemas.microsoft.com/office/powerpoint/2010/main" val="3251327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4390398" y="4732867"/>
            <a:ext cx="2679684" cy="109728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618306" y="4732867"/>
            <a:ext cx="2908665" cy="109728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What is adolescents ?</a:t>
            </a:r>
            <a:endParaRPr lang="en-GB" dirty="0"/>
          </a:p>
        </p:txBody>
      </p:sp>
      <p:sp>
        <p:nvSpPr>
          <p:cNvPr id="4" name="Round Diagonal Corner Rectangle 3"/>
          <p:cNvSpPr/>
          <p:nvPr/>
        </p:nvSpPr>
        <p:spPr>
          <a:xfrm>
            <a:off x="844731" y="1994263"/>
            <a:ext cx="10519956" cy="2333897"/>
          </a:xfrm>
          <a:prstGeom prst="round2DiagRect">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1036320" y="2211494"/>
            <a:ext cx="10058400" cy="4023360"/>
          </a:xfrm>
        </p:spPr>
        <p:txBody>
          <a:bodyPr/>
          <a:lstStyle/>
          <a:p>
            <a:endParaRPr lang="en-GB" dirty="0"/>
          </a:p>
          <a:p>
            <a:r>
              <a:rPr lang="en-GB" dirty="0"/>
              <a:t>Adolescence is a period of life with specific health and developmental needs and rights. It is also a time to develop knowledge and skills, learn to manage emotions and relationships, and acquire attributes and abilities that will be important for enjoying the adolescent years and assuming adult roles (WHO, No Date).</a:t>
            </a:r>
          </a:p>
          <a:p>
            <a:endParaRPr lang="en-GB" dirty="0"/>
          </a:p>
        </p:txBody>
      </p:sp>
      <p:sp>
        <p:nvSpPr>
          <p:cNvPr id="5" name="Rectangle 4"/>
          <p:cNvSpPr/>
          <p:nvPr/>
        </p:nvSpPr>
        <p:spPr>
          <a:xfrm>
            <a:off x="844731" y="5020883"/>
            <a:ext cx="2245102" cy="369332"/>
          </a:xfrm>
          <a:prstGeom prst="rect">
            <a:avLst/>
          </a:prstGeom>
        </p:spPr>
        <p:txBody>
          <a:bodyPr wrap="none">
            <a:spAutoFit/>
          </a:bodyPr>
          <a:lstStyle/>
          <a:p>
            <a:r>
              <a:rPr lang="en-GB" dirty="0"/>
              <a:t>Physical Development</a:t>
            </a:r>
          </a:p>
        </p:txBody>
      </p:sp>
      <p:sp>
        <p:nvSpPr>
          <p:cNvPr id="6" name="Rectangle 5"/>
          <p:cNvSpPr/>
          <p:nvPr/>
        </p:nvSpPr>
        <p:spPr>
          <a:xfrm>
            <a:off x="4539722" y="5020883"/>
            <a:ext cx="2381036" cy="369332"/>
          </a:xfrm>
          <a:prstGeom prst="rect">
            <a:avLst/>
          </a:prstGeom>
        </p:spPr>
        <p:txBody>
          <a:bodyPr wrap="none">
            <a:spAutoFit/>
          </a:bodyPr>
          <a:lstStyle/>
          <a:p>
            <a:r>
              <a:rPr lang="en-GB" dirty="0"/>
              <a:t>Cognitive Development</a:t>
            </a:r>
          </a:p>
        </p:txBody>
      </p:sp>
      <p:sp>
        <p:nvSpPr>
          <p:cNvPr id="12" name="Rounded Rectangle 11"/>
          <p:cNvSpPr/>
          <p:nvPr/>
        </p:nvSpPr>
        <p:spPr>
          <a:xfrm>
            <a:off x="8207300" y="4732867"/>
            <a:ext cx="2774209" cy="109728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370647" y="5020883"/>
            <a:ext cx="2030620" cy="369332"/>
          </a:xfrm>
          <a:prstGeom prst="rect">
            <a:avLst/>
          </a:prstGeom>
        </p:spPr>
        <p:txBody>
          <a:bodyPr wrap="none">
            <a:spAutoFit/>
          </a:bodyPr>
          <a:lstStyle/>
          <a:p>
            <a:r>
              <a:rPr lang="en-GB" dirty="0" smtClean="0"/>
              <a:t>social </a:t>
            </a:r>
            <a:r>
              <a:rPr lang="en-GB" dirty="0"/>
              <a:t>Development</a:t>
            </a:r>
          </a:p>
        </p:txBody>
      </p:sp>
    </p:spTree>
    <p:extLst>
      <p:ext uri="{BB962C8B-B14F-4D97-AF65-F5344CB8AC3E}">
        <p14:creationId xmlns:p14="http://schemas.microsoft.com/office/powerpoint/2010/main" val="850554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Covid-19?</a:t>
            </a:r>
            <a:endParaRPr lang="en-GB" dirty="0"/>
          </a:p>
        </p:txBody>
      </p:sp>
      <p:sp>
        <p:nvSpPr>
          <p:cNvPr id="3" name="Content Placeholder 2"/>
          <p:cNvSpPr>
            <a:spLocks noGrp="1"/>
          </p:cNvSpPr>
          <p:nvPr>
            <p:ph idx="1"/>
          </p:nvPr>
        </p:nvSpPr>
        <p:spPr>
          <a:xfrm>
            <a:off x="5373187" y="1897986"/>
            <a:ext cx="5434149" cy="4023360"/>
          </a:xfrm>
        </p:spPr>
        <p:txBody>
          <a:bodyPr/>
          <a:lstStyle/>
          <a:p>
            <a:endParaRPr lang="en-GB" dirty="0"/>
          </a:p>
          <a:p>
            <a:r>
              <a:rPr lang="en-GB" dirty="0" smtClean="0"/>
              <a:t>Coronavirus (Covid-19) has caused a global pandemic and has been the biggest public health crisis since World War 2 and has had a tremendous impact on society and the way people live. </a:t>
            </a:r>
          </a:p>
          <a:p>
            <a:endParaRPr lang="en-GB" dirty="0"/>
          </a:p>
          <a:p>
            <a:r>
              <a:rPr lang="en-GB" dirty="0" smtClean="0"/>
              <a:t>Coronavirus has caused many people including young people to feel isolated from their communities and friends due to the constant lockdown’s and restrictions. (UK Youth,2021) </a:t>
            </a:r>
            <a:endParaRPr lang="en-GB" dirty="0"/>
          </a:p>
        </p:txBody>
      </p:sp>
      <p:pic>
        <p:nvPicPr>
          <p:cNvPr id="4" name="Picture 3"/>
          <p:cNvPicPr>
            <a:picLocks noChangeAspect="1"/>
          </p:cNvPicPr>
          <p:nvPr/>
        </p:nvPicPr>
        <p:blipFill>
          <a:blip r:embed="rId2"/>
          <a:stretch>
            <a:fillRect/>
          </a:stretch>
        </p:blipFill>
        <p:spPr>
          <a:xfrm>
            <a:off x="443594" y="2237014"/>
            <a:ext cx="4853864" cy="2718164"/>
          </a:xfrm>
          <a:prstGeom prst="rect">
            <a:avLst/>
          </a:prstGeom>
        </p:spPr>
      </p:pic>
    </p:spTree>
    <p:extLst>
      <p:ext uri="{BB962C8B-B14F-4D97-AF65-F5344CB8AC3E}">
        <p14:creationId xmlns:p14="http://schemas.microsoft.com/office/powerpoint/2010/main" val="1712741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smtClean="0"/>
              <a:t>How </a:t>
            </a:r>
            <a:r>
              <a:rPr lang="en-GB" sz="3600" dirty="0"/>
              <a:t>does my specific interest group experience adolescence Pre Covid-19?</a:t>
            </a:r>
          </a:p>
        </p:txBody>
      </p:sp>
      <p:sp>
        <p:nvSpPr>
          <p:cNvPr id="3" name="Content Placeholder 2"/>
          <p:cNvSpPr>
            <a:spLocks noGrp="1"/>
          </p:cNvSpPr>
          <p:nvPr>
            <p:ph idx="1"/>
          </p:nvPr>
        </p:nvSpPr>
        <p:spPr>
          <a:xfrm>
            <a:off x="5233852" y="1845734"/>
            <a:ext cx="5921828" cy="4023360"/>
          </a:xfrm>
        </p:spPr>
        <p:txBody>
          <a:bodyPr>
            <a:normAutofit/>
          </a:bodyPr>
          <a:lstStyle/>
          <a:p>
            <a:pPr marL="0" indent="0">
              <a:buNone/>
            </a:pPr>
            <a:endParaRPr lang="en-GB" dirty="0"/>
          </a:p>
          <a:p>
            <a:endParaRPr lang="en-GB" dirty="0"/>
          </a:p>
          <a:p>
            <a:endParaRPr lang="en-GB" dirty="0" smtClean="0"/>
          </a:p>
        </p:txBody>
      </p:sp>
      <p:sp>
        <p:nvSpPr>
          <p:cNvPr id="4" name="Rectangle 3"/>
          <p:cNvSpPr/>
          <p:nvPr/>
        </p:nvSpPr>
        <p:spPr>
          <a:xfrm>
            <a:off x="960741" y="2888958"/>
            <a:ext cx="3164328" cy="1200329"/>
          </a:xfrm>
          <a:prstGeom prst="rect">
            <a:avLst/>
          </a:prstGeom>
          <a:noFill/>
        </p:spPr>
        <p:txBody>
          <a:bodyPr wrap="none" lIns="91440" tIns="45720" rIns="91440" bIns="45720">
            <a:spAutoFit/>
          </a:bodyPr>
          <a:lstStyle/>
          <a:p>
            <a:pPr algn="ctr"/>
            <a:r>
              <a:rPr lang="en-US" sz="72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BEFORE</a:t>
            </a:r>
            <a:endParaRPr lang="en-US" sz="7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6" name="Rectangle 5"/>
          <p:cNvSpPr/>
          <p:nvPr/>
        </p:nvSpPr>
        <p:spPr>
          <a:xfrm>
            <a:off x="4241073" y="2603508"/>
            <a:ext cx="4740257" cy="33963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4241073" y="3158731"/>
            <a:ext cx="6426926" cy="58911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41073" y="3857414"/>
            <a:ext cx="6836230" cy="531706"/>
          </a:xfrm>
          <a:prstGeom prst="rect">
            <a:avLst/>
          </a:prstGeom>
          <a:solidFill>
            <a:srgbClr val="FF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241073" y="2004569"/>
            <a:ext cx="7027817" cy="2308324"/>
          </a:xfrm>
          <a:prstGeom prst="rect">
            <a:avLst/>
          </a:prstGeom>
          <a:noFill/>
        </p:spPr>
        <p:txBody>
          <a:bodyPr wrap="square" rtlCol="0">
            <a:spAutoFit/>
          </a:bodyPr>
          <a:lstStyle/>
          <a:p>
            <a:r>
              <a:rPr lang="en-GB" dirty="0" smtClean="0"/>
              <a:t>Pre Covid young people were:</a:t>
            </a:r>
          </a:p>
          <a:p>
            <a:endParaRPr lang="en-GB" dirty="0"/>
          </a:p>
          <a:p>
            <a:r>
              <a:rPr lang="en-GB" dirty="0" smtClean="0"/>
              <a:t>Able to see their friends most days in school</a:t>
            </a:r>
          </a:p>
          <a:p>
            <a:endParaRPr lang="en-GB" dirty="0"/>
          </a:p>
          <a:p>
            <a:r>
              <a:rPr lang="en-GB" dirty="0" smtClean="0"/>
              <a:t>Weren’t restricted to their homes and could go out around their community</a:t>
            </a:r>
          </a:p>
          <a:p>
            <a:endParaRPr lang="en-GB" dirty="0"/>
          </a:p>
          <a:p>
            <a:r>
              <a:rPr lang="en-GB" dirty="0" smtClean="0"/>
              <a:t>They could go to clubs such as Youth clubs/scouts/football/netball  </a:t>
            </a:r>
            <a:endParaRPr lang="en-GB" dirty="0"/>
          </a:p>
        </p:txBody>
      </p:sp>
      <p:sp>
        <p:nvSpPr>
          <p:cNvPr id="11" name="Rectangle 10"/>
          <p:cNvSpPr/>
          <p:nvPr/>
        </p:nvSpPr>
        <p:spPr>
          <a:xfrm>
            <a:off x="330928" y="4911832"/>
            <a:ext cx="6096000" cy="923330"/>
          </a:xfrm>
          <a:prstGeom prst="rect">
            <a:avLst/>
          </a:prstGeom>
        </p:spPr>
        <p:txBody>
          <a:bodyPr>
            <a:spAutoFit/>
          </a:bodyPr>
          <a:lstStyle/>
          <a:p>
            <a:r>
              <a:rPr lang="en-GB" dirty="0" smtClean="0"/>
              <a:t>The </a:t>
            </a:r>
            <a:r>
              <a:rPr lang="en-GB" dirty="0"/>
              <a:t>importance of non-verbal communication, such as body</a:t>
            </a:r>
          </a:p>
          <a:p>
            <a:r>
              <a:rPr lang="en-GB" dirty="0"/>
              <a:t>language, and how others use and interpret body language in</a:t>
            </a:r>
          </a:p>
          <a:p>
            <a:r>
              <a:rPr lang="en-GB" dirty="0"/>
              <a:t>different </a:t>
            </a:r>
            <a:r>
              <a:rPr lang="en-GB" dirty="0" smtClean="0"/>
              <a:t>ways (</a:t>
            </a:r>
            <a:r>
              <a:rPr lang="en-GB" dirty="0" smtClean="0">
                <a:solidFill>
                  <a:srgbClr val="201F1E"/>
                </a:solidFill>
                <a:ea typeface="Calibri" panose="020F0502020204030204" pitchFamily="34" charset="0"/>
                <a:cs typeface="Calibri" panose="020F0502020204030204" pitchFamily="34" charset="0"/>
              </a:rPr>
              <a:t>CLD </a:t>
            </a:r>
            <a:r>
              <a:rPr lang="en-GB" dirty="0">
                <a:solidFill>
                  <a:srgbClr val="201F1E"/>
                </a:solidFill>
                <a:ea typeface="Calibri" panose="020F0502020204030204" pitchFamily="34" charset="0"/>
                <a:cs typeface="Calibri" panose="020F0502020204030204" pitchFamily="34" charset="0"/>
              </a:rPr>
              <a:t>Standards Council Scotland, 2019)</a:t>
            </a:r>
            <a:endParaRPr lang="en-GB" dirty="0"/>
          </a:p>
        </p:txBody>
      </p:sp>
    </p:spTree>
    <p:extLst>
      <p:ext uri="{BB962C8B-B14F-4D97-AF65-F5344CB8AC3E}">
        <p14:creationId xmlns:p14="http://schemas.microsoft.com/office/powerpoint/2010/main" val="1814820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t>How does your specific interest group experience adolescence </a:t>
            </a:r>
            <a:r>
              <a:rPr lang="en-GB" sz="4000" dirty="0" smtClean="0"/>
              <a:t>after the impact of Covid-19?</a:t>
            </a:r>
            <a:endParaRPr lang="en-GB" sz="4000" dirty="0"/>
          </a:p>
        </p:txBody>
      </p:sp>
      <p:sp>
        <p:nvSpPr>
          <p:cNvPr id="3" name="Content Placeholder 2"/>
          <p:cNvSpPr>
            <a:spLocks noGrp="1"/>
          </p:cNvSpPr>
          <p:nvPr>
            <p:ph idx="1"/>
          </p:nvPr>
        </p:nvSpPr>
        <p:spPr>
          <a:xfrm>
            <a:off x="5242560" y="2070353"/>
            <a:ext cx="5634446" cy="4023360"/>
          </a:xfrm>
        </p:spPr>
        <p:txBody>
          <a:bodyPr>
            <a:normAutofit fontScale="92500" lnSpcReduction="10000"/>
          </a:bodyPr>
          <a:lstStyle/>
          <a:p>
            <a:pPr marL="0" indent="0" algn="just">
              <a:buNone/>
            </a:pPr>
            <a:r>
              <a:rPr lang="en-GB" dirty="0"/>
              <a:t>The youth were also restricted from engaging in many </a:t>
            </a:r>
            <a:r>
              <a:rPr lang="en-GB" dirty="0" smtClean="0"/>
              <a:t>activities such as </a:t>
            </a:r>
            <a:r>
              <a:rPr lang="en-GB" dirty="0"/>
              <a:t>Youth club, sports, </a:t>
            </a:r>
            <a:r>
              <a:rPr lang="en-GB" dirty="0" smtClean="0"/>
              <a:t>school. These have all been shown </a:t>
            </a:r>
            <a:r>
              <a:rPr lang="en-GB" dirty="0"/>
              <a:t>to help </a:t>
            </a:r>
            <a:r>
              <a:rPr lang="en-GB" dirty="0" smtClean="0"/>
              <a:t>promote well-being. The </a:t>
            </a:r>
            <a:r>
              <a:rPr lang="en-GB" dirty="0"/>
              <a:t>lack of exposures to these activities may have an impact on their adolescences e.g. family/home environment stress (Journal of Adolescent Health, Pg.917-924, 2021). </a:t>
            </a:r>
            <a:endParaRPr lang="en-GB" dirty="0" smtClean="0"/>
          </a:p>
          <a:p>
            <a:pPr marL="0" indent="0" algn="just">
              <a:buNone/>
            </a:pPr>
            <a:endParaRPr lang="en-GB" dirty="0"/>
          </a:p>
          <a:p>
            <a:pPr marL="0" indent="0" algn="just">
              <a:buNone/>
            </a:pPr>
            <a:r>
              <a:rPr lang="en-GB" dirty="0" smtClean="0"/>
              <a:t>The results from a survey form a </a:t>
            </a:r>
            <a:r>
              <a:rPr lang="en-GB" dirty="0"/>
              <a:t>secondary </a:t>
            </a:r>
            <a:r>
              <a:rPr lang="en-GB" dirty="0" smtClean="0"/>
              <a:t>school </a:t>
            </a:r>
            <a:r>
              <a:rPr lang="en-GB" dirty="0"/>
              <a:t>suggest that wellbeing scores for happiness, life satisfaction, </a:t>
            </a:r>
            <a:r>
              <a:rPr lang="en-GB" dirty="0" smtClean="0"/>
              <a:t>worthwhileness dipped between December </a:t>
            </a:r>
            <a:r>
              <a:rPr lang="en-GB" dirty="0"/>
              <a:t>2020 and February 2021 when schools were </a:t>
            </a:r>
            <a:r>
              <a:rPr lang="en-GB" dirty="0" smtClean="0"/>
              <a:t>closed die to covid-19.</a:t>
            </a:r>
          </a:p>
          <a:p>
            <a:pPr marL="0" indent="0" algn="just">
              <a:buNone/>
            </a:pPr>
            <a:r>
              <a:rPr lang="en-GB" dirty="0" smtClean="0"/>
              <a:t>(GOV,2021)</a:t>
            </a:r>
            <a:endParaRPr lang="en-GB" dirty="0"/>
          </a:p>
          <a:p>
            <a:endParaRPr lang="en-GB" dirty="0"/>
          </a:p>
          <a:p>
            <a:endParaRPr lang="en-GB" dirty="0"/>
          </a:p>
        </p:txBody>
      </p:sp>
      <p:sp>
        <p:nvSpPr>
          <p:cNvPr id="4" name="Rectangle 3"/>
          <p:cNvSpPr/>
          <p:nvPr/>
        </p:nvSpPr>
        <p:spPr>
          <a:xfrm>
            <a:off x="832374" y="2070353"/>
            <a:ext cx="3617706" cy="1446550"/>
          </a:xfrm>
          <a:prstGeom prst="rect">
            <a:avLst/>
          </a:prstGeom>
          <a:noFill/>
        </p:spPr>
        <p:txBody>
          <a:bodyPr wrap="square" lIns="91440" tIns="45720" rIns="91440" bIns="45720">
            <a:spAutoFit/>
          </a:bodyPr>
          <a:lstStyle/>
          <a:p>
            <a:pPr algn="ctr"/>
            <a:r>
              <a:rPr lang="en-US" sz="88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AFTER</a:t>
            </a:r>
            <a:endParaRPr lang="en-US" sz="88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p:cNvSpPr/>
          <p:nvPr/>
        </p:nvSpPr>
        <p:spPr>
          <a:xfrm>
            <a:off x="696685" y="3857414"/>
            <a:ext cx="4223658" cy="2031325"/>
          </a:xfrm>
          <a:prstGeom prst="rect">
            <a:avLst/>
          </a:prstGeom>
        </p:spPr>
        <p:txBody>
          <a:bodyPr wrap="square">
            <a:spAutoFit/>
          </a:bodyPr>
          <a:lstStyle/>
          <a:p>
            <a:r>
              <a:rPr lang="en-GB" dirty="0" smtClean="0"/>
              <a:t>According to CWYVS (2018) Youth </a:t>
            </a:r>
            <a:r>
              <a:rPr lang="en-GB" dirty="0"/>
              <a:t>work has at its core the</a:t>
            </a:r>
          </a:p>
          <a:p>
            <a:r>
              <a:rPr lang="en-GB" dirty="0"/>
              <a:t>importance of providing safe</a:t>
            </a:r>
          </a:p>
          <a:p>
            <a:r>
              <a:rPr lang="en-GB" dirty="0"/>
              <a:t>environments for young people and of</a:t>
            </a:r>
          </a:p>
          <a:p>
            <a:r>
              <a:rPr lang="en-GB" dirty="0"/>
              <a:t>supporting the safety as well as the</a:t>
            </a:r>
          </a:p>
          <a:p>
            <a:r>
              <a:rPr lang="en-GB" dirty="0"/>
              <a:t>development and well-being of young</a:t>
            </a:r>
          </a:p>
          <a:p>
            <a:r>
              <a:rPr lang="en-GB" dirty="0" smtClean="0"/>
              <a:t>People.</a:t>
            </a:r>
            <a:endParaRPr lang="en-GB" dirty="0"/>
          </a:p>
        </p:txBody>
      </p:sp>
    </p:spTree>
    <p:extLst>
      <p:ext uri="{BB962C8B-B14F-4D97-AF65-F5344CB8AC3E}">
        <p14:creationId xmlns:p14="http://schemas.microsoft.com/office/powerpoint/2010/main" val="1870163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551662" y="2992463"/>
            <a:ext cx="6940626" cy="1735494"/>
          </a:xfrm>
          <a:prstGeom prst="rect">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86444" y="3116889"/>
            <a:ext cx="6871063" cy="1559131"/>
          </a:xfrm>
        </p:spPr>
        <p:txBody>
          <a:bodyPr>
            <a:normAutofit fontScale="90000"/>
          </a:bodyPr>
          <a:lstStyle/>
          <a:p>
            <a:pPr algn="ctr"/>
            <a:r>
              <a:rPr lang="en-GB" dirty="0"/>
              <a:t>How does your specific interest group experience adolescence after the impact of Covid-19?</a:t>
            </a:r>
          </a:p>
        </p:txBody>
      </p:sp>
      <p:sp>
        <p:nvSpPr>
          <p:cNvPr id="3" name="Content Placeholder 2"/>
          <p:cNvSpPr>
            <a:spLocks noGrp="1"/>
          </p:cNvSpPr>
          <p:nvPr>
            <p:ph idx="1"/>
          </p:nvPr>
        </p:nvSpPr>
        <p:spPr>
          <a:xfrm>
            <a:off x="9457507" y="2194561"/>
            <a:ext cx="2107474" cy="374467"/>
          </a:xfrm>
        </p:spPr>
        <p:txBody>
          <a:bodyPr>
            <a:normAutofit/>
          </a:bodyPr>
          <a:lstStyle/>
          <a:p>
            <a:pPr marL="0" indent="0">
              <a:buNone/>
            </a:pPr>
            <a:r>
              <a:rPr lang="en-GB" dirty="0" smtClean="0"/>
              <a:t>School disruptions </a:t>
            </a:r>
            <a:endParaRPr lang="en-GB" dirty="0"/>
          </a:p>
        </p:txBody>
      </p:sp>
      <p:sp>
        <p:nvSpPr>
          <p:cNvPr id="4" name="Rectangle 3"/>
          <p:cNvSpPr/>
          <p:nvPr/>
        </p:nvSpPr>
        <p:spPr>
          <a:xfrm>
            <a:off x="557348" y="584201"/>
            <a:ext cx="6096000" cy="923330"/>
          </a:xfrm>
          <a:prstGeom prst="rect">
            <a:avLst/>
          </a:prstGeom>
        </p:spPr>
        <p:txBody>
          <a:bodyPr>
            <a:spAutoFit/>
          </a:bodyPr>
          <a:lstStyle/>
          <a:p>
            <a:r>
              <a:rPr lang="en-GB" dirty="0"/>
              <a:t>Consequences of COVID-19 pandemic responses have included </a:t>
            </a:r>
            <a:r>
              <a:rPr lang="en-GB" dirty="0" smtClean="0"/>
              <a:t>poverty</a:t>
            </a:r>
            <a:r>
              <a:rPr lang="en-GB" dirty="0"/>
              <a:t>, food insecurity and state and domestic violence. </a:t>
            </a:r>
            <a:r>
              <a:rPr lang="en-GB" dirty="0" smtClean="0"/>
              <a:t>These effects caused and impact to young people’s adolescents.</a:t>
            </a:r>
            <a:endParaRPr lang="en-GB" dirty="0"/>
          </a:p>
        </p:txBody>
      </p:sp>
      <p:sp>
        <p:nvSpPr>
          <p:cNvPr id="5" name="Rectangle 4"/>
          <p:cNvSpPr/>
          <p:nvPr/>
        </p:nvSpPr>
        <p:spPr>
          <a:xfrm>
            <a:off x="889512" y="4977339"/>
            <a:ext cx="1627369" cy="369332"/>
          </a:xfrm>
          <a:prstGeom prst="rect">
            <a:avLst/>
          </a:prstGeom>
        </p:spPr>
        <p:txBody>
          <a:bodyPr wrap="none">
            <a:spAutoFit/>
          </a:bodyPr>
          <a:lstStyle/>
          <a:p>
            <a:r>
              <a:rPr lang="en-GB" dirty="0" smtClean="0"/>
              <a:t>Lost </a:t>
            </a:r>
            <a:r>
              <a:rPr lang="en-GB" dirty="0"/>
              <a:t>livelihoods</a:t>
            </a:r>
          </a:p>
        </p:txBody>
      </p:sp>
      <p:sp>
        <p:nvSpPr>
          <p:cNvPr id="6" name="Right Arrow 5"/>
          <p:cNvSpPr/>
          <p:nvPr/>
        </p:nvSpPr>
        <p:spPr>
          <a:xfrm rot="15811109">
            <a:off x="2586444" y="1854926"/>
            <a:ext cx="1114699" cy="940525"/>
          </a:xfrm>
          <a:prstGeom prst="rightArrow">
            <a:avLst/>
          </a:prstGeom>
          <a:solidFill>
            <a:schemeClr val="accent4">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rot="19768041">
            <a:off x="9619131" y="2561615"/>
            <a:ext cx="1114699" cy="940525"/>
          </a:xfrm>
          <a:prstGeom prst="rightArrow">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8449130">
            <a:off x="1282572" y="4106591"/>
            <a:ext cx="1114699" cy="940525"/>
          </a:xfrm>
          <a:prstGeom prst="rightArrow">
            <a:avLst/>
          </a:prstGeom>
          <a:solidFill>
            <a:srgbClr val="FF669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875314" y="5058231"/>
            <a:ext cx="6096000" cy="1200329"/>
          </a:xfrm>
          <a:prstGeom prst="rect">
            <a:avLst/>
          </a:prstGeom>
        </p:spPr>
        <p:txBody>
          <a:bodyPr>
            <a:spAutoFit/>
          </a:bodyPr>
          <a:lstStyle/>
          <a:p>
            <a:r>
              <a:rPr lang="en-GB" dirty="0" smtClean="0"/>
              <a:t>“barriers </a:t>
            </a:r>
            <a:r>
              <a:rPr lang="en-GB" dirty="0"/>
              <a:t>and constraints that young people consider to be</a:t>
            </a:r>
          </a:p>
          <a:p>
            <a:r>
              <a:rPr lang="en-GB" dirty="0"/>
              <a:t>hindering their ability to fulfil their potential as responsible </a:t>
            </a:r>
            <a:r>
              <a:rPr lang="en-GB" dirty="0" smtClean="0"/>
              <a:t>citizens, and </a:t>
            </a:r>
            <a:r>
              <a:rPr lang="en-GB" dirty="0"/>
              <a:t>appropriate actions towards overcoming </a:t>
            </a:r>
            <a:r>
              <a:rPr lang="en-GB" dirty="0" smtClean="0"/>
              <a:t>these” (</a:t>
            </a:r>
            <a:r>
              <a:rPr lang="en-GB" dirty="0">
                <a:solidFill>
                  <a:srgbClr val="201F1E"/>
                </a:solidFill>
                <a:ea typeface="Calibri" panose="020F0502020204030204" pitchFamily="34" charset="0"/>
                <a:cs typeface="Calibri" panose="020F0502020204030204" pitchFamily="34" charset="0"/>
              </a:rPr>
              <a:t>CLD Standards Council Scotland, </a:t>
            </a:r>
            <a:r>
              <a:rPr lang="en-GB" dirty="0" smtClean="0">
                <a:solidFill>
                  <a:srgbClr val="201F1E"/>
                </a:solidFill>
                <a:ea typeface="Calibri" panose="020F0502020204030204" pitchFamily="34" charset="0"/>
                <a:cs typeface="Calibri" panose="020F0502020204030204" pitchFamily="34" charset="0"/>
              </a:rPr>
              <a:t>2019)</a:t>
            </a:r>
            <a:endParaRPr lang="en-GB" dirty="0"/>
          </a:p>
        </p:txBody>
      </p:sp>
    </p:spTree>
    <p:extLst>
      <p:ext uri="{BB962C8B-B14F-4D97-AF65-F5344CB8AC3E}">
        <p14:creationId xmlns:p14="http://schemas.microsoft.com/office/powerpoint/2010/main" val="1657240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ACES </a:t>
            </a:r>
            <a:endParaRPr lang="en-GB" dirty="0"/>
          </a:p>
        </p:txBody>
      </p:sp>
      <p:pic>
        <p:nvPicPr>
          <p:cNvPr id="8" name="Content Placeholder 7"/>
          <p:cNvPicPr>
            <a:picLocks noGrp="1" noChangeAspect="1"/>
          </p:cNvPicPr>
          <p:nvPr>
            <p:ph idx="1"/>
          </p:nvPr>
        </p:nvPicPr>
        <p:blipFill>
          <a:blip r:embed="rId2"/>
          <a:stretch>
            <a:fillRect/>
          </a:stretch>
        </p:blipFill>
        <p:spPr>
          <a:xfrm>
            <a:off x="135986" y="1737360"/>
            <a:ext cx="4734822" cy="4022725"/>
          </a:xfrm>
          <a:prstGeom prst="rect">
            <a:avLst/>
          </a:prstGeom>
        </p:spPr>
      </p:pic>
      <p:sp>
        <p:nvSpPr>
          <p:cNvPr id="10" name="Rectangle 9"/>
          <p:cNvSpPr/>
          <p:nvPr/>
        </p:nvSpPr>
        <p:spPr>
          <a:xfrm>
            <a:off x="4206240" y="1965850"/>
            <a:ext cx="6096000" cy="923330"/>
          </a:xfrm>
          <a:prstGeom prst="rect">
            <a:avLst/>
          </a:prstGeom>
        </p:spPr>
        <p:txBody>
          <a:bodyPr>
            <a:spAutoFit/>
          </a:bodyPr>
          <a:lstStyle/>
          <a:p>
            <a:r>
              <a:rPr lang="en-GB" dirty="0"/>
              <a:t>Traumatic experiences in childhood and the teenage years may put children at risk for violence, chronic health problems, mental illness, and substance abuse in adulthood.</a:t>
            </a:r>
          </a:p>
        </p:txBody>
      </p:sp>
      <p:sp>
        <p:nvSpPr>
          <p:cNvPr id="11" name="Rectangle 10"/>
          <p:cNvSpPr/>
          <p:nvPr/>
        </p:nvSpPr>
        <p:spPr>
          <a:xfrm>
            <a:off x="7776754" y="3013166"/>
            <a:ext cx="3927566" cy="2862322"/>
          </a:xfrm>
          <a:prstGeom prst="rect">
            <a:avLst/>
          </a:prstGeom>
        </p:spPr>
        <p:txBody>
          <a:bodyPr wrap="square">
            <a:spAutoFit/>
          </a:bodyPr>
          <a:lstStyle/>
          <a:p>
            <a:r>
              <a:rPr lang="en-GB" dirty="0" smtClean="0"/>
              <a:t>Young people’s environment </a:t>
            </a:r>
            <a:r>
              <a:rPr lang="en-GB" dirty="0"/>
              <a:t>can undermine their sense of safety, stability, and bonding such as growing up in a household with</a:t>
            </a:r>
            <a:r>
              <a:rPr lang="en-GB" dirty="0" smtClean="0"/>
              <a:t>:</a:t>
            </a:r>
            <a:endParaRPr lang="en-GB" dirty="0"/>
          </a:p>
          <a:p>
            <a:pPr marL="285750" indent="-285750">
              <a:buFont typeface="Arial" panose="020B0604020202020204" pitchFamily="34" charset="0"/>
              <a:buChar char="•"/>
            </a:pPr>
            <a:r>
              <a:rPr lang="en-GB" dirty="0"/>
              <a:t>substance use problems</a:t>
            </a:r>
          </a:p>
          <a:p>
            <a:pPr marL="285750" indent="-285750">
              <a:buFont typeface="Arial" panose="020B0604020202020204" pitchFamily="34" charset="0"/>
              <a:buChar char="•"/>
            </a:pPr>
            <a:r>
              <a:rPr lang="en-GB" dirty="0"/>
              <a:t>mental health problems</a:t>
            </a:r>
          </a:p>
          <a:p>
            <a:pPr marL="285750" indent="-285750">
              <a:buFont typeface="Arial" panose="020B0604020202020204" pitchFamily="34" charset="0"/>
              <a:buChar char="•"/>
            </a:pPr>
            <a:r>
              <a:rPr lang="en-GB" dirty="0"/>
              <a:t>instability due to parental separation</a:t>
            </a:r>
          </a:p>
          <a:p>
            <a:pPr marL="285750" indent="-285750">
              <a:buFont typeface="Arial" panose="020B0604020202020204" pitchFamily="34" charset="0"/>
              <a:buChar char="•"/>
            </a:pPr>
            <a:r>
              <a:rPr lang="en-GB" dirty="0"/>
              <a:t>instability due to incarceration of a parent, sibling, or other members of the household</a:t>
            </a:r>
          </a:p>
        </p:txBody>
      </p:sp>
      <p:sp>
        <p:nvSpPr>
          <p:cNvPr id="12" name="TextBox 11"/>
          <p:cNvSpPr txBox="1"/>
          <p:nvPr/>
        </p:nvSpPr>
        <p:spPr>
          <a:xfrm>
            <a:off x="8020594" y="5760085"/>
            <a:ext cx="2194560" cy="369332"/>
          </a:xfrm>
          <a:prstGeom prst="rect">
            <a:avLst/>
          </a:prstGeom>
          <a:noFill/>
        </p:spPr>
        <p:txBody>
          <a:bodyPr wrap="square" rtlCol="0">
            <a:spAutoFit/>
          </a:bodyPr>
          <a:lstStyle/>
          <a:p>
            <a:r>
              <a:rPr lang="en-GB" dirty="0" smtClean="0"/>
              <a:t>(CDC, 2021)</a:t>
            </a:r>
            <a:endParaRPr lang="en-GB" dirty="0"/>
          </a:p>
        </p:txBody>
      </p:sp>
      <p:pic>
        <p:nvPicPr>
          <p:cNvPr id="13" name="Picture 12"/>
          <p:cNvPicPr>
            <a:picLocks noChangeAspect="1"/>
          </p:cNvPicPr>
          <p:nvPr/>
        </p:nvPicPr>
        <p:blipFill>
          <a:blip r:embed="rId3"/>
          <a:stretch>
            <a:fillRect/>
          </a:stretch>
        </p:blipFill>
        <p:spPr>
          <a:xfrm>
            <a:off x="4135167" y="2763208"/>
            <a:ext cx="2249619" cy="499915"/>
          </a:xfrm>
          <a:prstGeom prst="rect">
            <a:avLst/>
          </a:prstGeom>
        </p:spPr>
      </p:pic>
    </p:spTree>
    <p:extLst>
      <p:ext uri="{BB962C8B-B14F-4D97-AF65-F5344CB8AC3E}">
        <p14:creationId xmlns:p14="http://schemas.microsoft.com/office/powerpoint/2010/main" val="30420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5806" y="286603"/>
            <a:ext cx="6069874" cy="1450757"/>
          </a:xfrm>
        </p:spPr>
        <p:txBody>
          <a:bodyPr/>
          <a:lstStyle/>
          <a:p>
            <a:pPr algn="ctr"/>
            <a:r>
              <a:rPr lang="en-GB" dirty="0" smtClean="0"/>
              <a:t>Why is this group more likely to have ACES? </a:t>
            </a:r>
            <a:endParaRPr lang="en-GB" dirty="0"/>
          </a:p>
        </p:txBody>
      </p:sp>
      <p:sp>
        <p:nvSpPr>
          <p:cNvPr id="3" name="Content Placeholder 2"/>
          <p:cNvSpPr>
            <a:spLocks noGrp="1"/>
          </p:cNvSpPr>
          <p:nvPr>
            <p:ph idx="1"/>
          </p:nvPr>
        </p:nvSpPr>
        <p:spPr>
          <a:xfrm>
            <a:off x="5294810" y="1845734"/>
            <a:ext cx="5860869" cy="4023360"/>
          </a:xfrm>
        </p:spPr>
        <p:txBody>
          <a:bodyPr/>
          <a:lstStyle/>
          <a:p>
            <a:r>
              <a:rPr lang="en-GB" dirty="0"/>
              <a:t>Children who experience adversity (ACES) can grow into adolescents and adults life with the social, emotional and health consequences of the trauma.(</a:t>
            </a:r>
            <a:r>
              <a:rPr lang="en-GB" dirty="0" smtClean="0"/>
              <a:t>E Prewitt,2020)</a:t>
            </a:r>
            <a:endParaRPr lang="en-GB" dirty="0"/>
          </a:p>
          <a:p>
            <a:endParaRPr lang="en-GB" dirty="0" smtClean="0"/>
          </a:p>
          <a:p>
            <a:endParaRPr lang="en-GB" dirty="0"/>
          </a:p>
          <a:p>
            <a:r>
              <a:rPr lang="en-GB" dirty="0" smtClean="0"/>
              <a:t>Covid-19 </a:t>
            </a:r>
            <a:r>
              <a:rPr lang="en-GB" dirty="0"/>
              <a:t>has </a:t>
            </a:r>
            <a:r>
              <a:rPr lang="en-GB" dirty="0" smtClean="0"/>
              <a:t>a big impact on many adverse childhood </a:t>
            </a:r>
            <a:r>
              <a:rPr lang="en-GB" dirty="0"/>
              <a:t>experiences for </a:t>
            </a:r>
            <a:r>
              <a:rPr lang="en-GB" dirty="0" smtClean="0"/>
              <a:t>young people which could lead short </a:t>
            </a:r>
            <a:r>
              <a:rPr lang="en-GB" dirty="0"/>
              <a:t>and/or long-term impacts on a range of health and life </a:t>
            </a:r>
            <a:r>
              <a:rPr lang="en-GB" dirty="0" smtClean="0"/>
              <a:t>outcomes such as anxiety. ( The Safeguarding company, No Date)</a:t>
            </a:r>
            <a:endParaRPr lang="en-GB" dirty="0"/>
          </a:p>
        </p:txBody>
      </p:sp>
      <p:pic>
        <p:nvPicPr>
          <p:cNvPr id="4" name="Picture 3"/>
          <p:cNvPicPr>
            <a:picLocks noChangeAspect="1"/>
          </p:cNvPicPr>
          <p:nvPr/>
        </p:nvPicPr>
        <p:blipFill>
          <a:blip r:embed="rId2"/>
          <a:stretch>
            <a:fillRect/>
          </a:stretch>
        </p:blipFill>
        <p:spPr>
          <a:xfrm>
            <a:off x="91438" y="1845734"/>
            <a:ext cx="5203372" cy="2849336"/>
          </a:xfrm>
          <a:prstGeom prst="rect">
            <a:avLst/>
          </a:prstGeom>
        </p:spPr>
      </p:pic>
    </p:spTree>
    <p:extLst>
      <p:ext uri="{BB962C8B-B14F-4D97-AF65-F5344CB8AC3E}">
        <p14:creationId xmlns:p14="http://schemas.microsoft.com/office/powerpoint/2010/main" val="2382780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Data 4"/>
          <p:cNvSpPr/>
          <p:nvPr/>
        </p:nvSpPr>
        <p:spPr>
          <a:xfrm>
            <a:off x="339634" y="1845734"/>
            <a:ext cx="4145280" cy="801672"/>
          </a:xfrm>
          <a:prstGeom prst="flowChartInputOutput">
            <a:avLst/>
          </a:prstGeom>
          <a:ln>
            <a:solidFill>
              <a:schemeClr val="bg1"/>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ACES in contemporary society</a:t>
            </a:r>
            <a:endParaRPr lang="en-GB" dirty="0"/>
          </a:p>
        </p:txBody>
      </p:sp>
      <p:sp>
        <p:nvSpPr>
          <p:cNvPr id="3" name="Content Placeholder 2"/>
          <p:cNvSpPr>
            <a:spLocks noGrp="1"/>
          </p:cNvSpPr>
          <p:nvPr>
            <p:ph idx="1"/>
          </p:nvPr>
        </p:nvSpPr>
        <p:spPr>
          <a:xfrm>
            <a:off x="1097280" y="1845734"/>
            <a:ext cx="3474720" cy="4023360"/>
          </a:xfrm>
        </p:spPr>
        <p:txBody>
          <a:bodyPr/>
          <a:lstStyle/>
          <a:p>
            <a:r>
              <a:rPr lang="en-GB" dirty="0" smtClean="0"/>
              <a:t>“The </a:t>
            </a:r>
            <a:r>
              <a:rPr lang="en-GB" dirty="0"/>
              <a:t>pandemic impacts all aspects of </a:t>
            </a:r>
            <a:r>
              <a:rPr lang="en-GB" dirty="0" smtClean="0"/>
              <a:t>society”</a:t>
            </a:r>
            <a:endParaRPr lang="en-GB" dirty="0"/>
          </a:p>
          <a:p>
            <a:endParaRPr lang="en-GB" dirty="0" smtClean="0"/>
          </a:p>
          <a:p>
            <a:r>
              <a:rPr lang="en-GB" dirty="0" smtClean="0"/>
              <a:t>One </a:t>
            </a:r>
            <a:r>
              <a:rPr lang="en-GB" dirty="0"/>
              <a:t>year into the pandemic, almost half of the world’s students were affected by school closures</a:t>
            </a:r>
            <a:r>
              <a:rPr lang="en-GB" dirty="0" smtClean="0"/>
              <a:t>.</a:t>
            </a:r>
          </a:p>
          <a:p>
            <a:r>
              <a:rPr lang="en-GB" dirty="0" smtClean="0"/>
              <a:t>(Welcome,2020)</a:t>
            </a:r>
            <a:endParaRPr lang="en-GB" dirty="0"/>
          </a:p>
          <a:p>
            <a:endParaRPr lang="en-GB" dirty="0"/>
          </a:p>
        </p:txBody>
      </p:sp>
      <p:pic>
        <p:nvPicPr>
          <p:cNvPr id="4" name="Picture 3"/>
          <p:cNvPicPr>
            <a:picLocks noChangeAspect="1"/>
          </p:cNvPicPr>
          <p:nvPr/>
        </p:nvPicPr>
        <p:blipFill>
          <a:blip r:embed="rId2"/>
          <a:stretch>
            <a:fillRect/>
          </a:stretch>
        </p:blipFill>
        <p:spPr>
          <a:xfrm>
            <a:off x="4789715" y="1845734"/>
            <a:ext cx="6812808" cy="3570301"/>
          </a:xfrm>
          <a:prstGeom prst="rect">
            <a:avLst/>
          </a:prstGeom>
        </p:spPr>
      </p:pic>
    </p:spTree>
    <p:extLst>
      <p:ext uri="{BB962C8B-B14F-4D97-AF65-F5344CB8AC3E}">
        <p14:creationId xmlns:p14="http://schemas.microsoft.com/office/powerpoint/2010/main" val="3714880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effectLst>
                  <a:outerShdw blurRad="38100" dist="38100" dir="2700000" algn="tl">
                    <a:srgbClr val="000000">
                      <a:alpha val="43137"/>
                    </a:srgbClr>
                  </a:outerShdw>
                </a:effectLst>
              </a:rPr>
              <a:t>Maslow's theory</a:t>
            </a:r>
            <a:endParaRPr lang="en-GB" b="1" dirty="0">
              <a:effectLst>
                <a:outerShdw blurRad="38100" dist="38100" dir="2700000" algn="tl">
                  <a:srgbClr val="000000">
                    <a:alpha val="43137"/>
                  </a:srgbClr>
                </a:outerShdw>
              </a:effectLst>
            </a:endParaRPr>
          </a:p>
        </p:txBody>
      </p:sp>
      <p:pic>
        <p:nvPicPr>
          <p:cNvPr id="4" name="Content Placeholder 3"/>
          <p:cNvPicPr>
            <a:picLocks noGrp="1" noChangeAspect="1"/>
          </p:cNvPicPr>
          <p:nvPr>
            <p:ph idx="1"/>
          </p:nvPr>
        </p:nvPicPr>
        <p:blipFill>
          <a:blip r:embed="rId2"/>
          <a:stretch>
            <a:fillRect/>
          </a:stretch>
        </p:blipFill>
        <p:spPr>
          <a:xfrm>
            <a:off x="636149" y="1872388"/>
            <a:ext cx="5406542" cy="4022725"/>
          </a:xfrm>
          <a:prstGeom prst="rect">
            <a:avLst/>
          </a:prstGeom>
        </p:spPr>
      </p:pic>
      <p:sp>
        <p:nvSpPr>
          <p:cNvPr id="6" name="Rectangle 5"/>
          <p:cNvSpPr/>
          <p:nvPr/>
        </p:nvSpPr>
        <p:spPr>
          <a:xfrm>
            <a:off x="5259977" y="2087769"/>
            <a:ext cx="6096000" cy="923330"/>
          </a:xfrm>
          <a:prstGeom prst="rect">
            <a:avLst/>
          </a:prstGeom>
        </p:spPr>
        <p:txBody>
          <a:bodyPr>
            <a:spAutoFit/>
          </a:bodyPr>
          <a:lstStyle/>
          <a:p>
            <a:r>
              <a:rPr lang="en-GB" dirty="0"/>
              <a:t>Maslow (1943) initially stated that individuals must satisfy lower level deficit needs before progressing on to meet higher level growth needs.</a:t>
            </a:r>
          </a:p>
        </p:txBody>
      </p:sp>
      <p:sp>
        <p:nvSpPr>
          <p:cNvPr id="8" name="Folded Corner 7"/>
          <p:cNvSpPr/>
          <p:nvPr/>
        </p:nvSpPr>
        <p:spPr>
          <a:xfrm>
            <a:off x="7489371" y="3971109"/>
            <a:ext cx="2098766" cy="2046514"/>
          </a:xfrm>
          <a:prstGeom prst="foldedCorne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ysClr val="windowText" lastClr="000000"/>
                </a:solidFill>
              </a:rPr>
              <a:t>How does youth work apply Maslow's theory into their practice? </a:t>
            </a:r>
            <a:endParaRPr lang="en-GB" dirty="0">
              <a:solidFill>
                <a:sysClr val="windowText" lastClr="000000"/>
              </a:solidFill>
            </a:endParaRPr>
          </a:p>
        </p:txBody>
      </p:sp>
      <p:sp>
        <p:nvSpPr>
          <p:cNvPr id="7" name="Frame 6"/>
          <p:cNvSpPr/>
          <p:nvPr/>
        </p:nvSpPr>
        <p:spPr>
          <a:xfrm>
            <a:off x="5172891" y="1991975"/>
            <a:ext cx="6183086" cy="1247614"/>
          </a:xfrm>
          <a:prstGeom prst="frame">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p:cNvSpPr txBox="1"/>
          <p:nvPr/>
        </p:nvSpPr>
        <p:spPr>
          <a:xfrm>
            <a:off x="636149" y="2316480"/>
            <a:ext cx="2089634" cy="369332"/>
          </a:xfrm>
          <a:prstGeom prst="rect">
            <a:avLst/>
          </a:prstGeom>
          <a:noFill/>
        </p:spPr>
        <p:txBody>
          <a:bodyPr wrap="square" rtlCol="0">
            <a:spAutoFit/>
          </a:bodyPr>
          <a:lstStyle/>
          <a:p>
            <a:r>
              <a:rPr lang="en-GB" dirty="0" smtClean="0"/>
              <a:t>(ACES 360, No Date)</a:t>
            </a:r>
            <a:endParaRPr lang="en-GB" dirty="0"/>
          </a:p>
        </p:txBody>
      </p:sp>
    </p:spTree>
    <p:extLst>
      <p:ext uri="{BB962C8B-B14F-4D97-AF65-F5344CB8AC3E}">
        <p14:creationId xmlns:p14="http://schemas.microsoft.com/office/powerpoint/2010/main" val="638467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5293" y="277894"/>
            <a:ext cx="9039496" cy="1289648"/>
          </a:xfrm>
        </p:spPr>
        <p:txBody>
          <a:bodyPr>
            <a:normAutofit fontScale="90000"/>
          </a:bodyPr>
          <a:lstStyle/>
          <a:p>
            <a:r>
              <a:rPr lang="en-GB" sz="4000" dirty="0"/>
              <a:t>what youth work interventions could prevent or reduce these ACEs and their future </a:t>
            </a:r>
            <a:r>
              <a:rPr lang="en-GB" sz="4000" dirty="0" smtClean="0"/>
              <a:t>implications?</a:t>
            </a:r>
            <a:endParaRPr lang="en-GB" sz="4000" dirty="0"/>
          </a:p>
        </p:txBody>
      </p:sp>
      <p:sp>
        <p:nvSpPr>
          <p:cNvPr id="4" name="Folded Corner 3"/>
          <p:cNvSpPr/>
          <p:nvPr/>
        </p:nvSpPr>
        <p:spPr>
          <a:xfrm>
            <a:off x="923109" y="1968137"/>
            <a:ext cx="2629988" cy="2664823"/>
          </a:xfrm>
          <a:prstGeom prst="foldedCorner">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1092924" y="2216331"/>
            <a:ext cx="2290357" cy="2168434"/>
          </a:xfrm>
        </p:spPr>
        <p:txBody>
          <a:bodyPr/>
          <a:lstStyle/>
          <a:p>
            <a:r>
              <a:rPr lang="en-GB" dirty="0"/>
              <a:t>Strengthen interpersonal relationships and social and emotional skills</a:t>
            </a:r>
            <a:r>
              <a:rPr lang="en-GB" dirty="0" smtClean="0"/>
              <a:t>.</a:t>
            </a:r>
          </a:p>
          <a:p>
            <a:endParaRPr lang="en-GB" b="1" dirty="0"/>
          </a:p>
        </p:txBody>
      </p:sp>
      <p:sp>
        <p:nvSpPr>
          <p:cNvPr id="5" name="Folded Corner 4"/>
          <p:cNvSpPr/>
          <p:nvPr/>
        </p:nvSpPr>
        <p:spPr>
          <a:xfrm>
            <a:off x="4406536" y="1968136"/>
            <a:ext cx="2682240" cy="2664823"/>
          </a:xfrm>
          <a:prstGeom prst="foldedCorner">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anose="020B0604020202020204" pitchFamily="34" charset="0"/>
              <a:buChar char="•"/>
            </a:pPr>
            <a:r>
              <a:rPr lang="en-GB" dirty="0">
                <a:solidFill>
                  <a:srgbClr val="2B3743"/>
                </a:solidFill>
                <a:latin typeface="HK Nova R"/>
              </a:rPr>
              <a:t>Positive youth development interventions.</a:t>
            </a:r>
          </a:p>
          <a:p>
            <a:pPr>
              <a:buFont typeface="Arial" panose="020B0604020202020204" pitchFamily="34" charset="0"/>
              <a:buChar char="•"/>
            </a:pPr>
            <a:r>
              <a:rPr lang="en-GB" dirty="0">
                <a:solidFill>
                  <a:srgbClr val="2B3743"/>
                </a:solidFill>
                <a:latin typeface="HK Nova R"/>
              </a:rPr>
              <a:t>Mental health literacy interventions</a:t>
            </a:r>
            <a:r>
              <a:rPr lang="en-GB" dirty="0" smtClean="0">
                <a:solidFill>
                  <a:srgbClr val="2B3743"/>
                </a:solidFill>
                <a:latin typeface="HK Nova R"/>
              </a:rPr>
              <a:t>.</a:t>
            </a:r>
          </a:p>
          <a:p>
            <a:pPr>
              <a:buFont typeface="Arial" panose="020B0604020202020204" pitchFamily="34" charset="0"/>
              <a:buChar char="•"/>
            </a:pPr>
            <a:r>
              <a:rPr lang="en-GB" dirty="0" smtClean="0">
                <a:solidFill>
                  <a:srgbClr val="2B3743"/>
                </a:solidFill>
                <a:latin typeface="HK Nova R"/>
              </a:rPr>
              <a:t>Well-being workshops. </a:t>
            </a:r>
          </a:p>
          <a:p>
            <a:pPr>
              <a:buFont typeface="Arial" panose="020B0604020202020204" pitchFamily="34" charset="0"/>
              <a:buChar char="•"/>
            </a:pPr>
            <a:endParaRPr lang="en-GB" b="1" dirty="0">
              <a:solidFill>
                <a:srgbClr val="2B3743"/>
              </a:solidFill>
              <a:latin typeface="HK Nova R"/>
            </a:endParaRPr>
          </a:p>
          <a:p>
            <a:r>
              <a:rPr lang="en-GB" dirty="0">
                <a:solidFill>
                  <a:srgbClr val="2B3743"/>
                </a:solidFill>
                <a:latin typeface="HK Nova R"/>
              </a:rPr>
              <a:t>(A Clarke, 2021)</a:t>
            </a:r>
            <a:endParaRPr lang="en-GB" b="1" dirty="0">
              <a:solidFill>
                <a:schemeClr val="tx1"/>
              </a:solidFill>
            </a:endParaRPr>
          </a:p>
        </p:txBody>
      </p:sp>
      <p:sp>
        <p:nvSpPr>
          <p:cNvPr id="6" name="Folded Corner 5"/>
          <p:cNvSpPr/>
          <p:nvPr/>
        </p:nvSpPr>
        <p:spPr>
          <a:xfrm>
            <a:off x="8011884" y="1968136"/>
            <a:ext cx="2734493" cy="2664823"/>
          </a:xfrm>
          <a:prstGeom prst="foldedCorner">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anose="020B0604020202020204" pitchFamily="34" charset="0"/>
              <a:buChar char="•"/>
            </a:pPr>
            <a:endParaRPr lang="en-GB" dirty="0" smtClean="0">
              <a:solidFill>
                <a:srgbClr val="2B3743"/>
              </a:solidFill>
              <a:latin typeface="HK Nova R"/>
            </a:endParaRPr>
          </a:p>
          <a:p>
            <a:pPr>
              <a:buFont typeface="Arial" panose="020B0604020202020204" pitchFamily="34" charset="0"/>
              <a:buChar char="•"/>
            </a:pPr>
            <a:endParaRPr lang="en-GB" dirty="0">
              <a:solidFill>
                <a:srgbClr val="2B3743"/>
              </a:solidFill>
              <a:latin typeface="HK Nova R"/>
            </a:endParaRPr>
          </a:p>
          <a:p>
            <a:pPr>
              <a:buFont typeface="Arial" panose="020B0604020202020204" pitchFamily="34" charset="0"/>
              <a:buChar char="•"/>
            </a:pPr>
            <a:r>
              <a:rPr lang="en-GB" dirty="0" smtClean="0">
                <a:solidFill>
                  <a:srgbClr val="2B3743"/>
                </a:solidFill>
                <a:latin typeface="HK Nova R"/>
              </a:rPr>
              <a:t>Social </a:t>
            </a:r>
            <a:r>
              <a:rPr lang="en-GB" dirty="0">
                <a:solidFill>
                  <a:srgbClr val="2B3743"/>
                </a:solidFill>
                <a:latin typeface="HK Nova R"/>
              </a:rPr>
              <a:t>and emotional skills-based interventions.</a:t>
            </a:r>
          </a:p>
          <a:p>
            <a:pPr>
              <a:buFont typeface="Arial" panose="020B0604020202020204" pitchFamily="34" charset="0"/>
              <a:buChar char="•"/>
            </a:pPr>
            <a:r>
              <a:rPr lang="en-GB" dirty="0">
                <a:solidFill>
                  <a:srgbClr val="2B3743"/>
                </a:solidFill>
                <a:latin typeface="HK Nova R"/>
              </a:rPr>
              <a:t>Positive psychology interventions.</a:t>
            </a:r>
          </a:p>
          <a:p>
            <a:pPr>
              <a:buFont typeface="Arial" panose="020B0604020202020204" pitchFamily="34" charset="0"/>
              <a:buChar char="•"/>
            </a:pPr>
            <a:r>
              <a:rPr lang="en-GB" dirty="0">
                <a:solidFill>
                  <a:srgbClr val="2B3743"/>
                </a:solidFill>
                <a:latin typeface="HK Nova R"/>
              </a:rPr>
              <a:t>Mindfulness-based interventions</a:t>
            </a:r>
            <a:r>
              <a:rPr lang="en-GB" dirty="0" smtClean="0">
                <a:solidFill>
                  <a:srgbClr val="2B3743"/>
                </a:solidFill>
                <a:latin typeface="HK Nova R"/>
              </a:rPr>
              <a:t>.</a:t>
            </a:r>
          </a:p>
          <a:p>
            <a:r>
              <a:rPr lang="en-GB" dirty="0" smtClean="0">
                <a:solidFill>
                  <a:srgbClr val="2B3743"/>
                </a:solidFill>
                <a:latin typeface="HK Nova R"/>
              </a:rPr>
              <a:t>(A Clarke, 2021)</a:t>
            </a:r>
            <a:r>
              <a:rPr lang="en-GB" dirty="0"/>
              <a:t/>
            </a:r>
            <a:br>
              <a:rPr lang="en-GB" dirty="0"/>
            </a:br>
            <a:endParaRPr lang="en-GB" dirty="0"/>
          </a:p>
        </p:txBody>
      </p:sp>
      <p:sp>
        <p:nvSpPr>
          <p:cNvPr id="7" name="Rectangle 6"/>
          <p:cNvSpPr/>
          <p:nvPr/>
        </p:nvSpPr>
        <p:spPr>
          <a:xfrm>
            <a:off x="548640" y="5309104"/>
            <a:ext cx="8255726" cy="646331"/>
          </a:xfrm>
          <a:prstGeom prst="rect">
            <a:avLst/>
          </a:prstGeom>
        </p:spPr>
        <p:txBody>
          <a:bodyPr wrap="square">
            <a:spAutoFit/>
          </a:bodyPr>
          <a:lstStyle/>
          <a:p>
            <a:r>
              <a:rPr lang="en-GB" dirty="0" smtClean="0"/>
              <a:t>Covid-19 gave youth workers the </a:t>
            </a:r>
            <a:r>
              <a:rPr lang="en-GB" dirty="0"/>
              <a:t>opportunity to engage </a:t>
            </a:r>
            <a:r>
              <a:rPr lang="en-GB" dirty="0" smtClean="0"/>
              <a:t>with young people in </a:t>
            </a:r>
            <a:r>
              <a:rPr lang="en-GB" dirty="0"/>
              <a:t>ways that we never would have thought of doing </a:t>
            </a:r>
            <a:r>
              <a:rPr lang="en-GB" dirty="0" smtClean="0"/>
              <a:t>before (J Hartropp,2021)</a:t>
            </a:r>
            <a:endParaRPr lang="en-GB" dirty="0"/>
          </a:p>
        </p:txBody>
      </p:sp>
    </p:spTree>
    <p:extLst>
      <p:ext uri="{BB962C8B-B14F-4D97-AF65-F5344CB8AC3E}">
        <p14:creationId xmlns:p14="http://schemas.microsoft.com/office/powerpoint/2010/main" val="945997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youth work interventions could increase the health and wellbeing of your </a:t>
            </a:r>
            <a:r>
              <a:rPr lang="en-GB" dirty="0" smtClean="0"/>
              <a:t>group?</a:t>
            </a:r>
            <a:endParaRPr lang="en-GB" dirty="0"/>
          </a:p>
        </p:txBody>
      </p:sp>
      <p:sp>
        <p:nvSpPr>
          <p:cNvPr id="4" name="Oval 3"/>
          <p:cNvSpPr/>
          <p:nvPr/>
        </p:nvSpPr>
        <p:spPr>
          <a:xfrm>
            <a:off x="557348" y="2281646"/>
            <a:ext cx="10310949" cy="3587448"/>
          </a:xfrm>
          <a:prstGeom prst="ellipse">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1506583" y="2063690"/>
            <a:ext cx="10058400" cy="4023360"/>
          </a:xfrm>
        </p:spPr>
        <p:txBody>
          <a:bodyPr/>
          <a:lstStyle/>
          <a:p>
            <a:r>
              <a:rPr lang="en-GB" dirty="0" smtClean="0"/>
              <a:t>By starting the intervention early I can support young people before they get to that low point with could have an impact on their development or turn into an ACE </a:t>
            </a:r>
          </a:p>
          <a:p>
            <a:r>
              <a:rPr lang="en-GB" dirty="0" smtClean="0"/>
              <a:t> </a:t>
            </a:r>
            <a:endParaRPr lang="en-GB" dirty="0"/>
          </a:p>
          <a:p>
            <a:r>
              <a:rPr lang="en-GB" dirty="0" smtClean="0"/>
              <a:t> Home </a:t>
            </a:r>
            <a:r>
              <a:rPr lang="en-GB" dirty="0"/>
              <a:t>visiting programmes to support vulnerable </a:t>
            </a:r>
            <a:r>
              <a:rPr lang="en-GB" dirty="0" smtClean="0"/>
              <a:t>parents</a:t>
            </a:r>
            <a:r>
              <a:rPr lang="en-GB" dirty="0"/>
              <a:t> </a:t>
            </a:r>
            <a:r>
              <a:rPr lang="en-GB" dirty="0" smtClean="0"/>
              <a:t>and young people.</a:t>
            </a:r>
          </a:p>
          <a:p>
            <a:pPr marL="0" indent="0">
              <a:buNone/>
            </a:pPr>
            <a:r>
              <a:rPr lang="en-GB" dirty="0" smtClean="0"/>
              <a:t>  School-based </a:t>
            </a:r>
            <a:r>
              <a:rPr lang="en-GB" dirty="0"/>
              <a:t>programmes to improve children’s social and emotional </a:t>
            </a:r>
            <a:r>
              <a:rPr lang="en-GB" dirty="0" smtClean="0"/>
              <a:t>skills.</a:t>
            </a:r>
          </a:p>
          <a:p>
            <a:r>
              <a:rPr lang="en-GB" dirty="0"/>
              <a:t>M</a:t>
            </a:r>
            <a:r>
              <a:rPr lang="en-GB" dirty="0" smtClean="0"/>
              <a:t>entoring </a:t>
            </a:r>
            <a:r>
              <a:rPr lang="en-GB" dirty="0"/>
              <a:t>schemes for young </a:t>
            </a:r>
            <a:r>
              <a:rPr lang="en-GB" dirty="0" smtClean="0"/>
              <a:t>people </a:t>
            </a:r>
            <a:r>
              <a:rPr lang="en-GB" dirty="0"/>
              <a:t>who are </a:t>
            </a:r>
            <a:r>
              <a:rPr lang="en-GB" dirty="0" smtClean="0"/>
              <a:t>vulnerable or experiencing ACES (EIF, No Date)</a:t>
            </a:r>
            <a:endParaRPr lang="en-GB" dirty="0"/>
          </a:p>
        </p:txBody>
      </p:sp>
      <p:sp>
        <p:nvSpPr>
          <p:cNvPr id="5" name="Rectangle 4"/>
          <p:cNvSpPr/>
          <p:nvPr/>
        </p:nvSpPr>
        <p:spPr>
          <a:xfrm>
            <a:off x="914400" y="5448441"/>
            <a:ext cx="6096000" cy="369332"/>
          </a:xfrm>
          <a:prstGeom prst="rect">
            <a:avLst/>
          </a:prstGeom>
        </p:spPr>
        <p:txBody>
          <a:bodyPr>
            <a:spAutoFit/>
          </a:bodyPr>
          <a:lstStyle/>
          <a:p>
            <a:r>
              <a:rPr lang="en-GB" dirty="0" smtClean="0"/>
              <a:t>(B </a:t>
            </a:r>
            <a:r>
              <a:rPr lang="en-GB" dirty="0" err="1" smtClean="0"/>
              <a:t>Nicholas,M</a:t>
            </a:r>
            <a:r>
              <a:rPr lang="en-GB" dirty="0" smtClean="0"/>
              <a:t> Broadstock,1999)</a:t>
            </a:r>
            <a:endParaRPr lang="en-GB" dirty="0"/>
          </a:p>
        </p:txBody>
      </p:sp>
    </p:spTree>
    <p:extLst>
      <p:ext uri="{BB962C8B-B14F-4D97-AF65-F5344CB8AC3E}">
        <p14:creationId xmlns:p14="http://schemas.microsoft.com/office/powerpoint/2010/main" val="82169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Ways to Well-being </a:t>
            </a:r>
            <a:endParaRPr lang="en-GB" dirty="0"/>
          </a:p>
        </p:txBody>
      </p:sp>
      <p:pic>
        <p:nvPicPr>
          <p:cNvPr id="4" name="Content Placeholder 3"/>
          <p:cNvPicPr>
            <a:picLocks noGrp="1" noChangeAspect="1"/>
          </p:cNvPicPr>
          <p:nvPr>
            <p:ph idx="1"/>
          </p:nvPr>
        </p:nvPicPr>
        <p:blipFill>
          <a:blip r:embed="rId2"/>
          <a:stretch>
            <a:fillRect/>
          </a:stretch>
        </p:blipFill>
        <p:spPr>
          <a:xfrm>
            <a:off x="5845539" y="2047103"/>
            <a:ext cx="5310141" cy="3317377"/>
          </a:xfrm>
          <a:prstGeom prst="rect">
            <a:avLst/>
          </a:prstGeom>
        </p:spPr>
      </p:pic>
      <p:sp>
        <p:nvSpPr>
          <p:cNvPr id="5" name="TextBox 4"/>
          <p:cNvSpPr txBox="1"/>
          <p:nvPr/>
        </p:nvSpPr>
        <p:spPr>
          <a:xfrm>
            <a:off x="9396549" y="5364480"/>
            <a:ext cx="2238102" cy="369332"/>
          </a:xfrm>
          <a:prstGeom prst="rect">
            <a:avLst/>
          </a:prstGeom>
          <a:noFill/>
        </p:spPr>
        <p:txBody>
          <a:bodyPr wrap="square" rtlCol="0">
            <a:spAutoFit/>
          </a:bodyPr>
          <a:lstStyle/>
          <a:p>
            <a:r>
              <a:rPr lang="en-GB" dirty="0" smtClean="0"/>
              <a:t> </a:t>
            </a:r>
            <a:endParaRPr lang="en-GB" dirty="0"/>
          </a:p>
        </p:txBody>
      </p:sp>
      <p:sp>
        <p:nvSpPr>
          <p:cNvPr id="6" name="Rectangle 5"/>
          <p:cNvSpPr/>
          <p:nvPr/>
        </p:nvSpPr>
        <p:spPr>
          <a:xfrm>
            <a:off x="864237" y="3160280"/>
            <a:ext cx="4502331" cy="1754326"/>
          </a:xfrm>
          <a:prstGeom prst="rect">
            <a:avLst/>
          </a:prstGeom>
        </p:spPr>
        <p:txBody>
          <a:bodyPr wrap="square">
            <a:spAutoFit/>
          </a:bodyPr>
          <a:lstStyle/>
          <a:p>
            <a:r>
              <a:rPr lang="en-GB" dirty="0"/>
              <a:t>Evidence suggests there are 5 steps you can take to help improve your mental health and wellbeing, these are connect, be active, take notice, keep learning and </a:t>
            </a:r>
            <a:r>
              <a:rPr lang="en-GB" dirty="0" smtClean="0"/>
              <a:t>give (Derbyshire County Council, No Date).</a:t>
            </a:r>
            <a:endParaRPr lang="en-GB" dirty="0"/>
          </a:p>
          <a:p>
            <a:endParaRPr lang="en-GB" dirty="0"/>
          </a:p>
        </p:txBody>
      </p:sp>
    </p:spTree>
    <p:extLst>
      <p:ext uri="{BB962C8B-B14F-4D97-AF65-F5344CB8AC3E}">
        <p14:creationId xmlns:p14="http://schemas.microsoft.com/office/powerpoint/2010/main" val="564137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to a good mental health and well-being.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Reduction </a:t>
            </a:r>
            <a:r>
              <a:rPr lang="en-GB" dirty="0"/>
              <a:t>in anxiety.</a:t>
            </a:r>
          </a:p>
          <a:p>
            <a:pPr>
              <a:buFont typeface="Wingdings" panose="05000000000000000000" pitchFamily="2" charset="2"/>
              <a:buChar char="§"/>
            </a:pPr>
            <a:r>
              <a:rPr lang="en-GB" dirty="0"/>
              <a:t>Improved moods.</a:t>
            </a:r>
          </a:p>
          <a:p>
            <a:pPr>
              <a:buFont typeface="Wingdings" panose="05000000000000000000" pitchFamily="2" charset="2"/>
              <a:buChar char="§"/>
            </a:pPr>
            <a:r>
              <a:rPr lang="en-GB" dirty="0"/>
              <a:t>Clearer thinking.</a:t>
            </a:r>
          </a:p>
          <a:p>
            <a:pPr>
              <a:buFont typeface="Wingdings" panose="05000000000000000000" pitchFamily="2" charset="2"/>
              <a:buChar char="§"/>
            </a:pPr>
            <a:r>
              <a:rPr lang="en-GB" dirty="0"/>
              <a:t>A greater sense of calm or inner peace.</a:t>
            </a:r>
          </a:p>
          <a:p>
            <a:pPr>
              <a:buFont typeface="Wingdings" panose="05000000000000000000" pitchFamily="2" charset="2"/>
              <a:buChar char="§"/>
            </a:pPr>
            <a:r>
              <a:rPr lang="en-GB" dirty="0"/>
              <a:t>Increased self-esteem.</a:t>
            </a:r>
          </a:p>
          <a:p>
            <a:pPr>
              <a:buFont typeface="Wingdings" panose="05000000000000000000" pitchFamily="2" charset="2"/>
              <a:buChar char="§"/>
            </a:pPr>
            <a:r>
              <a:rPr lang="en-GB" dirty="0"/>
              <a:t>Reduced risk of depression.</a:t>
            </a:r>
          </a:p>
          <a:p>
            <a:pPr>
              <a:buFont typeface="Wingdings" panose="05000000000000000000" pitchFamily="2" charset="2"/>
              <a:buChar char="§"/>
            </a:pPr>
            <a:r>
              <a:rPr lang="en-GB" dirty="0"/>
              <a:t>Improvements in relationships</a:t>
            </a:r>
            <a:r>
              <a:rPr lang="en-GB" dirty="0" smtClean="0"/>
              <a:t>.</a:t>
            </a:r>
          </a:p>
          <a:p>
            <a:pPr marL="0" indent="0">
              <a:buNone/>
            </a:pPr>
            <a:r>
              <a:rPr lang="en-GB" dirty="0" smtClean="0"/>
              <a:t>(K Miller, 2021)</a:t>
            </a:r>
            <a:endParaRPr lang="en-GB" dirty="0"/>
          </a:p>
        </p:txBody>
      </p:sp>
      <p:pic>
        <p:nvPicPr>
          <p:cNvPr id="4" name="Picture 3"/>
          <p:cNvPicPr>
            <a:picLocks noChangeAspect="1"/>
          </p:cNvPicPr>
          <p:nvPr/>
        </p:nvPicPr>
        <p:blipFill>
          <a:blip r:embed="rId2"/>
          <a:stretch>
            <a:fillRect/>
          </a:stretch>
        </p:blipFill>
        <p:spPr>
          <a:xfrm>
            <a:off x="5970494" y="1973590"/>
            <a:ext cx="4907280" cy="4142579"/>
          </a:xfrm>
          <a:prstGeom prst="rect">
            <a:avLst/>
          </a:prstGeom>
        </p:spPr>
      </p:pic>
      <p:sp>
        <p:nvSpPr>
          <p:cNvPr id="6" name="Rectangle 5"/>
          <p:cNvSpPr/>
          <p:nvPr/>
        </p:nvSpPr>
        <p:spPr>
          <a:xfrm>
            <a:off x="4345577" y="5164183"/>
            <a:ext cx="3605349" cy="95198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571022" y="5438634"/>
            <a:ext cx="3251980" cy="369332"/>
          </a:xfrm>
          <a:prstGeom prst="rect">
            <a:avLst/>
          </a:prstGeom>
        </p:spPr>
        <p:txBody>
          <a:bodyPr wrap="none">
            <a:spAutoFit/>
          </a:bodyPr>
          <a:lstStyle/>
          <a:p>
            <a:r>
              <a:rPr lang="en-GB" dirty="0"/>
              <a:t>(</a:t>
            </a:r>
            <a:r>
              <a:rPr lang="en-GB" dirty="0" smtClean="0"/>
              <a:t>Thompsons </a:t>
            </a:r>
            <a:r>
              <a:rPr lang="en-GB" dirty="0"/>
              <a:t>Hooper laver 2012 </a:t>
            </a:r>
            <a:r>
              <a:rPr lang="en-GB" dirty="0" smtClean="0"/>
              <a:t>)</a:t>
            </a:r>
            <a:endParaRPr lang="en-GB" dirty="0"/>
          </a:p>
        </p:txBody>
      </p:sp>
    </p:spTree>
    <p:extLst>
      <p:ext uri="{BB962C8B-B14F-4D97-AF65-F5344CB8AC3E}">
        <p14:creationId xmlns:p14="http://schemas.microsoft.com/office/powerpoint/2010/main" val="146286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policies and documents around aces and covid-19</a:t>
            </a:r>
            <a:endParaRPr lang="en-GB" dirty="0"/>
          </a:p>
        </p:txBody>
      </p:sp>
      <p:sp>
        <p:nvSpPr>
          <p:cNvPr id="6" name="Round Diagonal Corner Rectangle 5"/>
          <p:cNvSpPr/>
          <p:nvPr/>
        </p:nvSpPr>
        <p:spPr>
          <a:xfrm>
            <a:off x="3884023" y="1845734"/>
            <a:ext cx="7071360" cy="3979817"/>
          </a:xfrm>
          <a:prstGeom prst="round2DiagRect">
            <a:avLst/>
          </a:prstGeom>
          <a:ln>
            <a:solidFill>
              <a:schemeClr val="bg1"/>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136570" y="1845734"/>
            <a:ext cx="7019109" cy="4023360"/>
          </a:xfrm>
        </p:spPr>
        <p:txBody>
          <a:bodyPr/>
          <a:lstStyle/>
          <a:p>
            <a:endParaRPr lang="en-GB" dirty="0" smtClean="0"/>
          </a:p>
          <a:p>
            <a:endParaRPr lang="en-GB" dirty="0"/>
          </a:p>
          <a:p>
            <a:r>
              <a:rPr lang="en-GB" dirty="0" smtClean="0"/>
              <a:t>COVID-19</a:t>
            </a:r>
            <a:r>
              <a:rPr lang="en-GB" dirty="0"/>
              <a:t>: guidance for children's social care services</a:t>
            </a:r>
          </a:p>
        </p:txBody>
      </p:sp>
      <p:sp>
        <p:nvSpPr>
          <p:cNvPr id="7" name="Rectangle 6"/>
          <p:cNvSpPr/>
          <p:nvPr/>
        </p:nvSpPr>
        <p:spPr>
          <a:xfrm>
            <a:off x="635726" y="2098766"/>
            <a:ext cx="2908660" cy="3770328"/>
          </a:xfrm>
          <a:prstGeom prst="rect">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rotWithShape="1">
          <a:blip r:embed="rId2"/>
          <a:srcRect l="42083" t="15927" r="24167" b="4691"/>
          <a:stretch/>
        </p:blipFill>
        <p:spPr>
          <a:xfrm>
            <a:off x="914400" y="2429208"/>
            <a:ext cx="2377439" cy="3145459"/>
          </a:xfrm>
          <a:prstGeom prst="rect">
            <a:avLst/>
          </a:prstGeom>
        </p:spPr>
      </p:pic>
      <p:sp>
        <p:nvSpPr>
          <p:cNvPr id="5" name="Rectangle 4"/>
          <p:cNvSpPr/>
          <p:nvPr/>
        </p:nvSpPr>
        <p:spPr>
          <a:xfrm>
            <a:off x="4267199" y="4510557"/>
            <a:ext cx="6096000" cy="646331"/>
          </a:xfrm>
          <a:prstGeom prst="rect">
            <a:avLst/>
          </a:prstGeom>
        </p:spPr>
        <p:txBody>
          <a:bodyPr>
            <a:spAutoFit/>
          </a:bodyPr>
          <a:lstStyle/>
          <a:p>
            <a:r>
              <a:rPr lang="en-GB" dirty="0"/>
              <a:t>Children and young people’s mental health – policy, CAMHS services, funding and education </a:t>
            </a:r>
          </a:p>
        </p:txBody>
      </p:sp>
    </p:spTree>
    <p:extLst>
      <p:ext uri="{BB962C8B-B14F-4D97-AF65-F5344CB8AC3E}">
        <p14:creationId xmlns:p14="http://schemas.microsoft.com/office/powerpoint/2010/main" val="549025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2 3"/>
          <p:cNvSpPr/>
          <p:nvPr/>
        </p:nvSpPr>
        <p:spPr>
          <a:xfrm rot="711284">
            <a:off x="2011679" y="1445623"/>
            <a:ext cx="8560526" cy="4798422"/>
          </a:xfrm>
          <a:prstGeom prst="irregularSeal2">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1071154" y="3491654"/>
            <a:ext cx="10058400" cy="4023360"/>
          </a:xfrm>
        </p:spPr>
        <p:txBody>
          <a:bodyPr>
            <a:normAutofit/>
          </a:bodyPr>
          <a:lstStyle/>
          <a:p>
            <a:pPr algn="ctr"/>
            <a:r>
              <a:rPr lang="en-GB" sz="2800" b="1" dirty="0" smtClean="0">
                <a:latin typeface="Bahnschrift Light SemiCondensed" panose="020B0502040204020203" pitchFamily="34" charset="0"/>
              </a:rPr>
              <a:t>Diolch / Thank you for listening!</a:t>
            </a:r>
            <a:endParaRPr lang="en-GB" sz="2800" b="1" dirty="0">
              <a:latin typeface="Bahnschrift Light SemiCondensed" panose="020B0502040204020203" pitchFamily="34" charset="0"/>
            </a:endParaRPr>
          </a:p>
        </p:txBody>
      </p:sp>
    </p:spTree>
    <p:extLst>
      <p:ext uri="{BB962C8B-B14F-4D97-AF65-F5344CB8AC3E}">
        <p14:creationId xmlns:p14="http://schemas.microsoft.com/office/powerpoint/2010/main" val="3807437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lnSpcReduction="10000"/>
          </a:bodyPr>
          <a:lstStyle/>
          <a:p>
            <a:r>
              <a:rPr lang="en-GB" sz="1100" dirty="0" smtClean="0"/>
              <a:t>IG Schools: </a:t>
            </a:r>
            <a:r>
              <a:rPr lang="en-GB" sz="1100" dirty="0"/>
              <a:t>What is the impact of COVID-19 on Education</a:t>
            </a:r>
            <a:r>
              <a:rPr lang="en-GB" sz="1100" dirty="0" smtClean="0"/>
              <a:t>?. (No Date). Available </a:t>
            </a:r>
            <a:r>
              <a:rPr lang="en-GB" sz="1100" dirty="0"/>
              <a:t>at:https://</a:t>
            </a:r>
            <a:r>
              <a:rPr lang="en-GB" sz="1100" dirty="0" smtClean="0"/>
              <a:t>blog.insidegovernment.co.uk/schools/the-impact-of-covid-19-on-education:text=Education%20has%20been%20hit%20particularly,the%20world's%20total%20enrolled%20learners</a:t>
            </a:r>
            <a:r>
              <a:rPr lang="en-GB" sz="1100" dirty="0"/>
              <a:t>.</a:t>
            </a:r>
            <a:endParaRPr lang="en-GB" sz="1100" dirty="0"/>
          </a:p>
          <a:p>
            <a:r>
              <a:rPr lang="en-GB" sz="1100" dirty="0"/>
              <a:t>UK </a:t>
            </a:r>
            <a:r>
              <a:rPr lang="en-GB" sz="1100" dirty="0" smtClean="0"/>
              <a:t>Youth: The </a:t>
            </a:r>
            <a:r>
              <a:rPr lang="en-GB" sz="1100" dirty="0"/>
              <a:t>impact of COVID-19 on young people &amp; the youth </a:t>
            </a:r>
            <a:r>
              <a:rPr lang="en-GB" sz="1100" dirty="0" smtClean="0"/>
              <a:t>sector. (2021). </a:t>
            </a:r>
            <a:r>
              <a:rPr lang="en-GB" sz="1100" dirty="0"/>
              <a:t>Available at:https://www.ukyouth.org/wp-content/uploads/2021/01/UK-Youth-Covid-19-Impact-Report-.</a:t>
            </a:r>
            <a:r>
              <a:rPr lang="en-GB" sz="1100" dirty="0" smtClean="0"/>
              <a:t>pdf</a:t>
            </a:r>
          </a:p>
          <a:p>
            <a:r>
              <a:rPr lang="en-GB" sz="1100" dirty="0" smtClean="0"/>
              <a:t>Global Child Forum. The effect of covid-19 young people. (No Date). </a:t>
            </a:r>
            <a:r>
              <a:rPr lang="en-GB" sz="1100" dirty="0"/>
              <a:t>Available at: </a:t>
            </a:r>
            <a:r>
              <a:rPr lang="en-GB" sz="1100" dirty="0">
                <a:hlinkClick r:id="rId2"/>
              </a:rPr>
              <a:t>https://www.globalchildforum.org/blog/the-effects-of-covid-19-on-young-people</a:t>
            </a:r>
            <a:r>
              <a:rPr lang="en-GB" sz="1100" dirty="0" smtClean="0">
                <a:hlinkClick r:id="rId2"/>
              </a:rPr>
              <a:t>/</a:t>
            </a:r>
            <a:endParaRPr lang="en-GB" sz="1100" dirty="0" smtClean="0"/>
          </a:p>
          <a:p>
            <a:r>
              <a:rPr lang="en-GB" sz="1100" dirty="0" smtClean="0"/>
              <a:t>Science Direct. </a:t>
            </a:r>
            <a:r>
              <a:rPr lang="en-GB" sz="1100" dirty="0"/>
              <a:t>An Impact Analysis of the Early Months of the COVID-19 Pandemic on Mental Health in a Prospective Cohort of Canadian </a:t>
            </a:r>
            <a:r>
              <a:rPr lang="en-GB" sz="1100" dirty="0" smtClean="0"/>
              <a:t>Adolescents</a:t>
            </a:r>
            <a:r>
              <a:rPr lang="en-GB" sz="1100" dirty="0"/>
              <a:t>. (December 2021, Pages </a:t>
            </a:r>
            <a:r>
              <a:rPr lang="en-GB" sz="1100" dirty="0" smtClean="0"/>
              <a:t>917-924</a:t>
            </a:r>
            <a:r>
              <a:rPr lang="en-GB" sz="1100" dirty="0"/>
              <a:t>) Available at: </a:t>
            </a:r>
            <a:r>
              <a:rPr lang="en-GB" sz="1100" dirty="0">
                <a:hlinkClick r:id="rId3"/>
              </a:rPr>
              <a:t>https://</a:t>
            </a:r>
            <a:r>
              <a:rPr lang="en-GB" sz="1100" dirty="0" smtClean="0">
                <a:hlinkClick r:id="rId3"/>
              </a:rPr>
              <a:t>www.sciencedirect.com/science/article/pii/S1054139X21003967</a:t>
            </a:r>
            <a:endParaRPr lang="en-GB" sz="1100" dirty="0" smtClean="0"/>
          </a:p>
          <a:p>
            <a:r>
              <a:rPr lang="en-GB" sz="1100" dirty="0"/>
              <a:t>World Health </a:t>
            </a:r>
            <a:r>
              <a:rPr lang="en-GB" sz="1100" dirty="0" smtClean="0"/>
              <a:t>Organisation. </a:t>
            </a:r>
            <a:r>
              <a:rPr lang="en-GB" sz="1100" dirty="0"/>
              <a:t>Recognizing </a:t>
            </a:r>
            <a:r>
              <a:rPr lang="en-GB" sz="1100" dirty="0" smtClean="0"/>
              <a:t>adolescence. (No Date). Available </a:t>
            </a:r>
            <a:r>
              <a:rPr lang="en-GB" sz="1100" dirty="0"/>
              <a:t>at:https://</a:t>
            </a:r>
            <a:r>
              <a:rPr lang="en-GB" sz="1100" dirty="0" smtClean="0"/>
              <a:t>apps.who.int/adolescent/second-decade/section2/page1/recognizing-adolescence.html</a:t>
            </a:r>
          </a:p>
          <a:p>
            <a:r>
              <a:rPr lang="en-GB" sz="1100" dirty="0"/>
              <a:t> Kelly Miller. The Benefits of Mental Health According to </a:t>
            </a:r>
            <a:r>
              <a:rPr lang="en-GB" sz="1100" dirty="0" smtClean="0"/>
              <a:t>Science. (06/12/2021). </a:t>
            </a:r>
            <a:r>
              <a:rPr lang="en-GB" sz="1100" dirty="0"/>
              <a:t>Available at:https://positivepsychology.com/benefits-of-mental-health</a:t>
            </a:r>
            <a:r>
              <a:rPr lang="en-GB" sz="1100" dirty="0" smtClean="0"/>
              <a:t>/</a:t>
            </a:r>
          </a:p>
          <a:p>
            <a:r>
              <a:rPr lang="en-GB" sz="1100" dirty="0"/>
              <a:t>Children society. The impact of COVID-19 on children and young </a:t>
            </a:r>
            <a:r>
              <a:rPr lang="en-GB" sz="1100" dirty="0" smtClean="0"/>
              <a:t>people. (No Date</a:t>
            </a:r>
            <a:r>
              <a:rPr lang="en-GB" sz="1100" dirty="0"/>
              <a:t>) Available at </a:t>
            </a:r>
            <a:r>
              <a:rPr lang="en-GB" sz="1100" dirty="0" smtClean="0"/>
              <a:t>:</a:t>
            </a:r>
            <a:r>
              <a:rPr lang="en-GB" sz="1100" dirty="0"/>
              <a:t> </a:t>
            </a:r>
            <a:r>
              <a:rPr lang="en-GB" sz="1100" dirty="0">
                <a:hlinkClick r:id="rId4"/>
              </a:rPr>
              <a:t>https://</a:t>
            </a:r>
            <a:r>
              <a:rPr lang="en-GB" sz="1100" dirty="0" smtClean="0">
                <a:hlinkClick r:id="rId4"/>
              </a:rPr>
              <a:t>www.childrenssociety.org.uk/sites/default/files/2021-01/the-impact-of-covid-19-on-children-and-young-people-briefing.pdf</a:t>
            </a:r>
            <a:endParaRPr lang="en-GB" sz="1100" dirty="0" smtClean="0"/>
          </a:p>
          <a:p>
            <a:r>
              <a:rPr lang="en-GB" sz="1100" dirty="0" err="1" smtClean="0"/>
              <a:t>Bradd</a:t>
            </a:r>
            <a:r>
              <a:rPr lang="en-GB" sz="1100" dirty="0" smtClean="0"/>
              <a:t> Anderson. Ages </a:t>
            </a:r>
            <a:r>
              <a:rPr lang="en-GB" sz="1100" dirty="0"/>
              <a:t>&amp; Stages of Adolescent </a:t>
            </a:r>
            <a:r>
              <a:rPr lang="en-GB" sz="1100" dirty="0" smtClean="0"/>
              <a:t>Development. (2013). </a:t>
            </a:r>
            <a:r>
              <a:rPr lang="en-GB" sz="1100" dirty="0"/>
              <a:t>Available at: </a:t>
            </a:r>
            <a:r>
              <a:rPr lang="en-GB" sz="1100" dirty="0">
                <a:hlinkClick r:id="rId5"/>
              </a:rPr>
              <a:t>https://</a:t>
            </a:r>
            <a:r>
              <a:rPr lang="en-GB" sz="1100" dirty="0" smtClean="0">
                <a:hlinkClick r:id="rId5"/>
              </a:rPr>
              <a:t>www.slideshare.net/braddtastic/ages-stages-of-adolescent-development</a:t>
            </a:r>
          </a:p>
          <a:p>
            <a:r>
              <a:rPr lang="en-GB" sz="1100" dirty="0" err="1" smtClean="0"/>
              <a:t>Youth.Gov</a:t>
            </a:r>
            <a:r>
              <a:rPr lang="en-GB" sz="1100" dirty="0" smtClean="0"/>
              <a:t>. Adolescent Development. (No Date). Available at: </a:t>
            </a:r>
            <a:r>
              <a:rPr lang="en-GB" sz="1100" dirty="0" smtClean="0">
                <a:hlinkClick r:id="rId6"/>
              </a:rPr>
              <a:t>https://youth.gov/youth-topics/adolescent-health/adolescent-development#:~:text=During%20adolescence%20the%20body%20usually,maturation%20where%20sexual%20organs%20mature.&amp;text=Rapid%20changes%20in%20the%20body,scary%2C%20and%2For%20confusing</a:t>
            </a:r>
            <a:r>
              <a:rPr lang="en-GB" sz="1100" dirty="0" smtClean="0"/>
              <a:t>.</a:t>
            </a:r>
          </a:p>
          <a:p>
            <a:r>
              <a:rPr lang="en-GB" sz="1100" dirty="0"/>
              <a:t>B </a:t>
            </a:r>
            <a:r>
              <a:rPr lang="en-GB" sz="1100" dirty="0" smtClean="0"/>
              <a:t>Nicholas, M </a:t>
            </a:r>
            <a:r>
              <a:rPr lang="en-GB" sz="1100" dirty="0" err="1" smtClean="0"/>
              <a:t>Broadstock</a:t>
            </a:r>
            <a:r>
              <a:rPr lang="en-GB" sz="1100" dirty="0" smtClean="0"/>
              <a:t>: Effectiveness </a:t>
            </a:r>
            <a:r>
              <a:rPr lang="en-GB" sz="1100" dirty="0"/>
              <a:t>of early interventions for preventing mental illness in young </a:t>
            </a:r>
            <a:r>
              <a:rPr lang="en-GB" sz="1100" dirty="0" smtClean="0"/>
              <a:t>people. (1999</a:t>
            </a:r>
            <a:r>
              <a:rPr lang="en-GB" sz="1100" dirty="0"/>
              <a:t>) Available at: http://citeseerx.ist.psu.edu/viewdoc/download?doi=10.1.1.600.5791&amp;rep=rep1&amp;type=pdf</a:t>
            </a:r>
            <a:endParaRPr lang="en-GB" sz="1100" dirty="0" smtClean="0"/>
          </a:p>
        </p:txBody>
      </p:sp>
    </p:spTree>
    <p:extLst>
      <p:ext uri="{BB962C8B-B14F-4D97-AF65-F5344CB8AC3E}">
        <p14:creationId xmlns:p14="http://schemas.microsoft.com/office/powerpoint/2010/main" val="1785273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25000" lnSpcReduction="20000"/>
          </a:bodyPr>
          <a:lstStyle/>
          <a:p>
            <a:r>
              <a:rPr lang="en-GB" dirty="0"/>
              <a:t>Gov.UK. Children and young people.(18 November 2021). Available at: https://www.gov.uk/government/publications/covid-19-mental-health-and-wellbeing-surveillance-report/7-children-and-young-people</a:t>
            </a:r>
          </a:p>
          <a:p>
            <a:r>
              <a:rPr lang="en-GB" dirty="0"/>
              <a:t>Brain Development and Outcomes. ACES 360. (No Date) Available At: https://www.iowaaces360.org/outcomes-from-aces.html</a:t>
            </a:r>
          </a:p>
          <a:p>
            <a:r>
              <a:rPr lang="en-GB" dirty="0"/>
              <a:t>CDC. National Centre for Injury Prevention and Control, Division of Violence Prevention. (2021). Available at: https://www.cdc.gov/violenceprevention/aces/help-youth-at-risk.html</a:t>
            </a:r>
          </a:p>
          <a:p>
            <a:r>
              <a:rPr lang="en-GB" dirty="0"/>
              <a:t>The Safeguarding company. IS COVID-19 AN ADVERSE CHILDHOOD EXPERIENCE?. (No Date). Available At: https://www.thesafeguardingcompany.com/resources/blog/aces-and-covid-19/</a:t>
            </a:r>
          </a:p>
          <a:p>
            <a:r>
              <a:rPr lang="en-GB" dirty="0"/>
              <a:t>ELIZABETH PREWITT PACES CONNECTION STAFF. COVID-19: What’s equity got to do with it?. (2020). Available at: https://www.pacesconnection.com/blog/covid-19-what-s-equity-got-to-do-with-it-george-washington-university-milken-institute-school-of-public-health</a:t>
            </a:r>
          </a:p>
          <a:p>
            <a:r>
              <a:rPr lang="en-GB" dirty="0"/>
              <a:t>Scottish Government. Coronavirus (COVID-19): impact on children, young people and families - (September 2020). Available at: https://www.gov.scot/publications/report-covid-19-children-young-people-families-september-2020-evidence-summary/</a:t>
            </a:r>
          </a:p>
          <a:p>
            <a:r>
              <a:rPr lang="en-GB" dirty="0"/>
              <a:t>YOUTH WORKIN WALES: PRINCIPLES AND PURPOSES. CWYVS. (2018). Available At:https://www.cwvys.org.uk/wp-content/uploads/2018/11/YOUTH-WORK-IN-WALES-PRINCIPLES-AND-PURPOSES.pdf</a:t>
            </a:r>
          </a:p>
          <a:p>
            <a:r>
              <a:rPr lang="en-GB" dirty="0" err="1"/>
              <a:t>Emiley</a:t>
            </a:r>
            <a:r>
              <a:rPr lang="en-GB" dirty="0"/>
              <a:t> Henderson. Social influence has a large impact on people's adherence to COVID-19 guidelines.(21/01/2021). </a:t>
            </a:r>
            <a:r>
              <a:rPr lang="en-GB" dirty="0" smtClean="0"/>
              <a:t>Available </a:t>
            </a:r>
            <a:r>
              <a:rPr lang="en-GB" dirty="0"/>
              <a:t>at:https://</a:t>
            </a:r>
            <a:r>
              <a:rPr lang="en-GB" dirty="0" smtClean="0"/>
              <a:t>www.news-medical.net/news/20210121/Social-influence-has-a-large-impact-on-peoples-adherence-to-COVID-19-guidelines.aspx</a:t>
            </a:r>
          </a:p>
          <a:p>
            <a:r>
              <a:rPr lang="en-GB" dirty="0"/>
              <a:t>David Murphey. Supporting Students with Adverse Childhood </a:t>
            </a:r>
            <a:r>
              <a:rPr lang="en-GB" dirty="0" smtClean="0"/>
              <a:t>Experiences. (No Date). </a:t>
            </a:r>
            <a:r>
              <a:rPr lang="en-GB" dirty="0"/>
              <a:t>Available at: </a:t>
            </a:r>
            <a:r>
              <a:rPr lang="en-GB" dirty="0">
                <a:hlinkClick r:id="rId2"/>
              </a:rPr>
              <a:t>https://</a:t>
            </a:r>
            <a:r>
              <a:rPr lang="en-GB" dirty="0" smtClean="0">
                <a:hlinkClick r:id="rId2"/>
              </a:rPr>
              <a:t>www.aft.org/ae/summer2019/murphey_sacks</a:t>
            </a:r>
            <a:endParaRPr lang="en-GB" dirty="0" smtClean="0"/>
          </a:p>
          <a:p>
            <a:r>
              <a:rPr lang="en-GB" dirty="0"/>
              <a:t>Welcome. From equality to global poverty: the Covid-19 effects on societies and </a:t>
            </a:r>
            <a:r>
              <a:rPr lang="en-GB" dirty="0" smtClean="0"/>
              <a:t>economies. (2020). </a:t>
            </a:r>
            <a:r>
              <a:rPr lang="en-GB" dirty="0"/>
              <a:t>Available at: </a:t>
            </a:r>
            <a:r>
              <a:rPr lang="en-GB" dirty="0">
                <a:hlinkClick r:id="rId3"/>
              </a:rPr>
              <a:t>https://</a:t>
            </a:r>
            <a:r>
              <a:rPr lang="en-GB" dirty="0" smtClean="0">
                <a:hlinkClick r:id="rId3"/>
              </a:rPr>
              <a:t>wellcome.org/news/equality-global-poverty-how-covid-19-affecting-societies-and-economies</a:t>
            </a:r>
            <a:endParaRPr lang="en-GB" dirty="0" smtClean="0"/>
          </a:p>
          <a:p>
            <a:r>
              <a:rPr lang="en-GB" dirty="0"/>
              <a:t>Dr. Saul </a:t>
            </a:r>
            <a:r>
              <a:rPr lang="en-GB" dirty="0" smtClean="0"/>
              <a:t>McLeod. Maslow's </a:t>
            </a:r>
            <a:r>
              <a:rPr lang="en-GB" dirty="0"/>
              <a:t>Hierarchy of </a:t>
            </a:r>
            <a:r>
              <a:rPr lang="en-GB" dirty="0" smtClean="0"/>
              <a:t>Needs. (2007). </a:t>
            </a:r>
            <a:r>
              <a:rPr lang="en-GB" dirty="0"/>
              <a:t>Available at: </a:t>
            </a:r>
            <a:r>
              <a:rPr lang="en-GB" dirty="0">
                <a:hlinkClick r:id="rId4"/>
              </a:rPr>
              <a:t>https://</a:t>
            </a:r>
            <a:r>
              <a:rPr lang="en-GB" dirty="0" smtClean="0">
                <a:hlinkClick r:id="rId4"/>
              </a:rPr>
              <a:t>www.simplypsychology.org/maslow.html</a:t>
            </a:r>
            <a:endParaRPr lang="en-GB" dirty="0" smtClean="0"/>
          </a:p>
          <a:p>
            <a:pPr fontAlgn="base"/>
            <a:r>
              <a:rPr lang="en-GB" b="1" dirty="0" smtClean="0"/>
              <a:t>EFI. What </a:t>
            </a:r>
            <a:r>
              <a:rPr lang="en-GB" b="1" dirty="0"/>
              <a:t>is early intervention</a:t>
            </a:r>
            <a:r>
              <a:rPr lang="en-GB" b="1" dirty="0" smtClean="0"/>
              <a:t>? (No Date</a:t>
            </a:r>
            <a:r>
              <a:rPr lang="en-GB" b="1" dirty="0"/>
              <a:t>) Available at: </a:t>
            </a:r>
            <a:r>
              <a:rPr lang="en-GB" b="1" dirty="0">
                <a:hlinkClick r:id="rId5"/>
              </a:rPr>
              <a:t>https://</a:t>
            </a:r>
            <a:r>
              <a:rPr lang="en-GB" b="1" dirty="0" smtClean="0">
                <a:hlinkClick r:id="rId5"/>
              </a:rPr>
              <a:t>www.eif.org.uk/why-it-matters/what-is-early-intervention</a:t>
            </a:r>
            <a:endParaRPr lang="en-GB" b="1" dirty="0" smtClean="0"/>
          </a:p>
          <a:p>
            <a:pPr fontAlgn="base"/>
            <a:r>
              <a:rPr lang="en-GB" b="1" dirty="0" smtClean="0"/>
              <a:t>Derbyshire County Council. </a:t>
            </a:r>
            <a:r>
              <a:rPr lang="en-GB" b="1" dirty="0"/>
              <a:t>Five ways to </a:t>
            </a:r>
            <a:r>
              <a:rPr lang="en-GB" b="1" dirty="0" smtClean="0"/>
              <a:t>wellbeing. </a:t>
            </a:r>
            <a:r>
              <a:rPr lang="en-GB" b="1" dirty="0"/>
              <a:t>(No Date) </a:t>
            </a:r>
            <a:r>
              <a:rPr lang="en-GB" b="1" dirty="0" smtClean="0"/>
              <a:t> Available at: </a:t>
            </a:r>
            <a:r>
              <a:rPr lang="en-GB" b="1" dirty="0" smtClean="0">
                <a:hlinkClick r:id="rId6"/>
              </a:rPr>
              <a:t>https</a:t>
            </a:r>
            <a:r>
              <a:rPr lang="en-GB" b="1" dirty="0">
                <a:hlinkClick r:id="rId6"/>
              </a:rPr>
              <a:t>://</a:t>
            </a:r>
            <a:r>
              <a:rPr lang="en-GB" b="1" dirty="0" smtClean="0">
                <a:hlinkClick r:id="rId6"/>
              </a:rPr>
              <a:t>www.derbyshire.gov.uk/social-health/health-and-wellbeing/mental-health-and-wellbeing/five-ways-to-wellbeing/five-ways-to-wellbeing.aspx</a:t>
            </a:r>
            <a:endParaRPr lang="en-GB" b="1" dirty="0" smtClean="0"/>
          </a:p>
          <a:p>
            <a:pPr fontAlgn="base"/>
            <a:r>
              <a:rPr lang="en-GB" dirty="0"/>
              <a:t>Maslow, A. H. (1987). </a:t>
            </a:r>
            <a:r>
              <a:rPr lang="en-GB" i="1" dirty="0"/>
              <a:t>Motivation and personality (3rd ed.)</a:t>
            </a:r>
            <a:r>
              <a:rPr lang="en-GB" dirty="0"/>
              <a:t>. Delhi, India: Pearson Education</a:t>
            </a:r>
            <a:r>
              <a:rPr lang="en-GB" dirty="0" smtClean="0"/>
              <a:t>.</a:t>
            </a:r>
          </a:p>
          <a:p>
            <a:pPr fontAlgn="base"/>
            <a:r>
              <a:rPr lang="en-GB" b="1" dirty="0" smtClean="0"/>
              <a:t>Welsh Government. </a:t>
            </a:r>
            <a:r>
              <a:rPr lang="en-GB" dirty="0"/>
              <a:t>COVID-19: Guidance to support youth work services with a safe and phased increase of </a:t>
            </a:r>
            <a:r>
              <a:rPr lang="en-GB" dirty="0" smtClean="0"/>
              <a:t>operations. (2020</a:t>
            </a:r>
            <a:r>
              <a:rPr lang="en-GB" dirty="0"/>
              <a:t>) Available at: </a:t>
            </a:r>
            <a:r>
              <a:rPr lang="en-GB" dirty="0">
                <a:hlinkClick r:id="rId7"/>
              </a:rPr>
              <a:t>https://</a:t>
            </a:r>
            <a:r>
              <a:rPr lang="en-GB" dirty="0" smtClean="0">
                <a:hlinkClick r:id="rId7"/>
              </a:rPr>
              <a:t>gov.wales/sites/default/files/publications/2020-08/covid-19-guidance-support-youth-work-services-safe-phased-increase-operations.pdf</a:t>
            </a:r>
            <a:endParaRPr lang="en-GB" dirty="0" smtClean="0"/>
          </a:p>
          <a:p>
            <a:pPr fontAlgn="base"/>
            <a:r>
              <a:rPr lang="en-GB" b="1" dirty="0" smtClean="0"/>
              <a:t>Alisha Clarke. </a:t>
            </a:r>
            <a:r>
              <a:rPr lang="en-GB" dirty="0"/>
              <a:t>School-based interventions: what works for young people’s health and wellbeing</a:t>
            </a:r>
            <a:r>
              <a:rPr lang="en-GB" dirty="0" smtClean="0"/>
              <a:t>?. (2021). </a:t>
            </a:r>
            <a:r>
              <a:rPr lang="en-GB" dirty="0"/>
              <a:t>Available at: </a:t>
            </a:r>
            <a:r>
              <a:rPr lang="en-GB" dirty="0">
                <a:hlinkClick r:id="rId8"/>
              </a:rPr>
              <a:t>https://whatworkswellbeing.org/blog/school-based-interventions-what-works-for-young-peoples-health-and-wellbeing</a:t>
            </a:r>
            <a:r>
              <a:rPr lang="en-GB" dirty="0" smtClean="0">
                <a:hlinkClick r:id="rId8"/>
              </a:rPr>
              <a:t>/</a:t>
            </a:r>
            <a:endParaRPr lang="en-GB" dirty="0" smtClean="0"/>
          </a:p>
          <a:p>
            <a:pPr fontAlgn="base"/>
            <a:r>
              <a:rPr lang="en-GB" dirty="0"/>
              <a:t>Youth </a:t>
            </a:r>
            <a:r>
              <a:rPr lang="en-GB" dirty="0" smtClean="0"/>
              <a:t>Work. National Occupational Standards  (2019). Available </a:t>
            </a:r>
            <a:r>
              <a:rPr lang="en-GB" dirty="0"/>
              <a:t>at: file:///C:/Users/Jenkinsr/Downloads/Youth%20Work%20NOS%202019.pdf</a:t>
            </a:r>
            <a:endParaRPr lang="en-GB" dirty="0"/>
          </a:p>
          <a:p>
            <a:pPr fontAlgn="base"/>
            <a:endParaRPr lang="en-GB" b="1" dirty="0"/>
          </a:p>
          <a:p>
            <a:pPr marL="0" indent="0" fontAlgn="base">
              <a:buNone/>
            </a:pPr>
            <a:endParaRPr lang="en-GB" b="1" dirty="0"/>
          </a:p>
          <a:p>
            <a:r>
              <a:rPr lang="en-GB" dirty="0"/>
              <a:t/>
            </a:r>
            <a:br>
              <a:rPr lang="en-GB" dirty="0"/>
            </a:br>
            <a:endParaRPr lang="en-GB" dirty="0"/>
          </a:p>
          <a:p>
            <a:endParaRPr lang="en-GB" dirty="0"/>
          </a:p>
          <a:p>
            <a:endParaRPr lang="en-GB" dirty="0"/>
          </a:p>
        </p:txBody>
      </p:sp>
    </p:spTree>
    <p:extLst>
      <p:ext uri="{BB962C8B-B14F-4D97-AF65-F5344CB8AC3E}">
        <p14:creationId xmlns:p14="http://schemas.microsoft.com/office/powerpoint/2010/main" val="1719576865"/>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5501</TotalTime>
  <Words>1778</Words>
  <Application>Microsoft Office PowerPoint</Application>
  <PresentationFormat>Widescreen</PresentationFormat>
  <Paragraphs>157</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Bahnschrift Light SemiCondensed</vt:lpstr>
      <vt:lpstr>Baskerville Old Face</vt:lpstr>
      <vt:lpstr>Calibri</vt:lpstr>
      <vt:lpstr>Calibri Light</vt:lpstr>
      <vt:lpstr>HK Nova R</vt:lpstr>
      <vt:lpstr>inherit</vt:lpstr>
      <vt:lpstr>Wingdings</vt:lpstr>
      <vt:lpstr>Retrospect</vt:lpstr>
      <vt:lpstr>Question</vt:lpstr>
      <vt:lpstr>  </vt:lpstr>
      <vt:lpstr>A bit about the group</vt:lpstr>
      <vt:lpstr>PowerPoint Presentation</vt:lpstr>
      <vt:lpstr>Adolescents </vt:lpstr>
      <vt:lpstr>What is adolescents ?</vt:lpstr>
      <vt:lpstr>What is Covid-19?</vt:lpstr>
      <vt:lpstr>How does my specific interest group experience adolescence Pre Covid-19?</vt:lpstr>
      <vt:lpstr>How does your specific interest group experience adolescence after the impact of Covid-19?</vt:lpstr>
      <vt:lpstr>How does your specific interest group experience adolescence after the impact of Covid-19?</vt:lpstr>
      <vt:lpstr>ACES </vt:lpstr>
      <vt:lpstr>Why is this group more likely to have ACES? </vt:lpstr>
      <vt:lpstr>ACES in contemporary society</vt:lpstr>
      <vt:lpstr>Maslow's theory</vt:lpstr>
      <vt:lpstr>what youth work interventions could prevent or reduce these ACEs and their future implications?</vt:lpstr>
      <vt:lpstr>what youth work interventions could increase the health and wellbeing of your group?</vt:lpstr>
      <vt:lpstr>5 Ways to Well-being </vt:lpstr>
      <vt:lpstr>Benefits to a good mental health and well-being. </vt:lpstr>
      <vt:lpstr>Government policies and documents around aces and covid-19</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Jenkins, Rachael</dc:creator>
  <cp:lastModifiedBy>Jenkins, Rachael</cp:lastModifiedBy>
  <cp:revision>49</cp:revision>
  <dcterms:created xsi:type="dcterms:W3CDTF">2022-03-18T11:48:09Z</dcterms:created>
  <dcterms:modified xsi:type="dcterms:W3CDTF">2022-03-22T07:29:45Z</dcterms:modified>
</cp:coreProperties>
</file>