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28"/>
  </p:notesMasterIdLst>
  <p:sldIdLst>
    <p:sldId id="256" r:id="rId2"/>
    <p:sldId id="259" r:id="rId3"/>
    <p:sldId id="317" r:id="rId4"/>
    <p:sldId id="318" r:id="rId5"/>
    <p:sldId id="316" r:id="rId6"/>
    <p:sldId id="305" r:id="rId7"/>
    <p:sldId id="260" r:id="rId8"/>
    <p:sldId id="306" r:id="rId9"/>
    <p:sldId id="262" r:id="rId10"/>
    <p:sldId id="307" r:id="rId11"/>
    <p:sldId id="310" r:id="rId12"/>
    <p:sldId id="319" r:id="rId13"/>
    <p:sldId id="269" r:id="rId14"/>
    <p:sldId id="308" r:id="rId15"/>
    <p:sldId id="309" r:id="rId16"/>
    <p:sldId id="311" r:id="rId17"/>
    <p:sldId id="312" r:id="rId18"/>
    <p:sldId id="313" r:id="rId19"/>
    <p:sldId id="320" r:id="rId20"/>
    <p:sldId id="314" r:id="rId21"/>
    <p:sldId id="321" r:id="rId22"/>
    <p:sldId id="322" r:id="rId23"/>
    <p:sldId id="315" r:id="rId24"/>
    <p:sldId id="323" r:id="rId25"/>
    <p:sldId id="324" r:id="rId26"/>
    <p:sldId id="325" r:id="rId27"/>
  </p:sldIdLst>
  <p:sldSz cx="9144000" cy="5143500" type="screen16x9"/>
  <p:notesSz cx="6858000" cy="9144000"/>
  <p:embeddedFontLst>
    <p:embeddedFont>
      <p:font typeface="Heebo Medium" panose="020B0604020202020204" charset="-79"/>
      <p:regular r:id="rId29"/>
    </p:embeddedFont>
    <p:embeddedFont>
      <p:font typeface="Calibri" panose="020F0502020204030204" pitchFamily="34" charset="0"/>
      <p:regular r:id="rId30"/>
      <p:bold r:id="rId31"/>
      <p:italic r:id="rId32"/>
      <p:boldItalic r:id="rId33"/>
    </p:embeddedFont>
    <p:embeddedFont>
      <p:font typeface="Merriweather" panose="020B060402020202020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5240B48-4F21-4A5D-8DB3-FFF253BE1C78}">
  <a:tblStyle styleId="{B5240B48-4F21-4A5D-8DB3-FFF253BE1C7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0029"/>
  </p:normalViewPr>
  <p:slideViewPr>
    <p:cSldViewPr snapToGrid="0" snapToObjects="1">
      <p:cViewPr varScale="1">
        <p:scale>
          <a:sx n="84" d="100"/>
          <a:sy n="84" d="100"/>
        </p:scale>
        <p:origin x="7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2.fntdata"/><Relationship Id="rId35"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96101154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6"/>
        <p:cNvGrpSpPr/>
        <p:nvPr/>
      </p:nvGrpSpPr>
      <p:grpSpPr>
        <a:xfrm>
          <a:off x="0" y="0"/>
          <a:ext cx="0" cy="0"/>
          <a:chOff x="0" y="0"/>
          <a:chExt cx="0" cy="0"/>
        </a:xfrm>
      </p:grpSpPr>
      <p:sp>
        <p:nvSpPr>
          <p:cNvPr id="737" name="Google Shape;73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8" name="Google Shape;73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39544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191e10ac50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191e10ac50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66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191e10ac50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191e10ac50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9797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191e10ac50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191e10ac50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95373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191e10ac50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191e10ac50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249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2"/>
        <p:cNvGrpSpPr/>
        <p:nvPr/>
      </p:nvGrpSpPr>
      <p:grpSpPr>
        <a:xfrm>
          <a:off x="0" y="0"/>
          <a:ext cx="0" cy="0"/>
          <a:chOff x="0" y="0"/>
          <a:chExt cx="0" cy="0"/>
        </a:xfrm>
      </p:grpSpPr>
      <p:sp>
        <p:nvSpPr>
          <p:cNvPr id="843" name="Google Shape;843;g191e10ac50d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4" name="Google Shape;844;g191e10ac50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53970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7"/>
        <p:cNvGrpSpPr/>
        <p:nvPr/>
      </p:nvGrpSpPr>
      <p:grpSpPr>
        <a:xfrm>
          <a:off x="0" y="0"/>
          <a:ext cx="0" cy="0"/>
          <a:chOff x="0" y="0"/>
          <a:chExt cx="0" cy="0"/>
        </a:xfrm>
      </p:grpSpPr>
      <p:sp>
        <p:nvSpPr>
          <p:cNvPr id="938" name="Google Shape;938;g1003bd6ff0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9" name="Google Shape;939;g1003bd6ff0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375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7"/>
        <p:cNvGrpSpPr/>
        <p:nvPr/>
      </p:nvGrpSpPr>
      <p:grpSpPr>
        <a:xfrm>
          <a:off x="0" y="0"/>
          <a:ext cx="0" cy="0"/>
          <a:chOff x="0" y="0"/>
          <a:chExt cx="0" cy="0"/>
        </a:xfrm>
      </p:grpSpPr>
      <p:sp>
        <p:nvSpPr>
          <p:cNvPr id="938" name="Google Shape;938;g1003bd6ff0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9" name="Google Shape;939;g1003bd6ff0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8216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0"/>
        <p:cNvGrpSpPr/>
        <p:nvPr/>
      </p:nvGrpSpPr>
      <p:grpSpPr>
        <a:xfrm>
          <a:off x="0" y="0"/>
          <a:ext cx="0" cy="0"/>
          <a:chOff x="0" y="0"/>
          <a:chExt cx="0" cy="0"/>
        </a:xfrm>
      </p:grpSpPr>
      <p:sp>
        <p:nvSpPr>
          <p:cNvPr id="1051" name="Google Shape;1051;g191e10ac50d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2" name="Google Shape;1052;g191e10ac50d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5621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0"/>
        <p:cNvGrpSpPr/>
        <p:nvPr/>
      </p:nvGrpSpPr>
      <p:grpSpPr>
        <a:xfrm>
          <a:off x="0" y="0"/>
          <a:ext cx="0" cy="0"/>
          <a:chOff x="0" y="0"/>
          <a:chExt cx="0" cy="0"/>
        </a:xfrm>
      </p:grpSpPr>
      <p:sp>
        <p:nvSpPr>
          <p:cNvPr id="1051" name="Google Shape;1051;g191e10ac50d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2" name="Google Shape;1052;g191e10ac50d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44736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0"/>
        <p:cNvGrpSpPr/>
        <p:nvPr/>
      </p:nvGrpSpPr>
      <p:grpSpPr>
        <a:xfrm>
          <a:off x="0" y="0"/>
          <a:ext cx="0" cy="0"/>
          <a:chOff x="0" y="0"/>
          <a:chExt cx="0" cy="0"/>
        </a:xfrm>
      </p:grpSpPr>
      <p:sp>
        <p:nvSpPr>
          <p:cNvPr id="1051" name="Google Shape;1051;g191e10ac50d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2" name="Google Shape;1052;g191e10ac50d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69545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0"/>
        <p:cNvGrpSpPr/>
        <p:nvPr/>
      </p:nvGrpSpPr>
      <p:grpSpPr>
        <a:xfrm>
          <a:off x="0" y="0"/>
          <a:ext cx="0" cy="0"/>
          <a:chOff x="0" y="0"/>
          <a:chExt cx="0" cy="0"/>
        </a:xfrm>
      </p:grpSpPr>
      <p:sp>
        <p:nvSpPr>
          <p:cNvPr id="1051" name="Google Shape;1051;g191e10ac50d_0_1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2" name="Google Shape;1052;g191e10ac50d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99134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7"/>
        <p:cNvGrpSpPr/>
        <p:nvPr/>
      </p:nvGrpSpPr>
      <p:grpSpPr>
        <a:xfrm>
          <a:off x="0" y="0"/>
          <a:ext cx="0" cy="0"/>
          <a:chOff x="0" y="0"/>
          <a:chExt cx="0" cy="0"/>
        </a:xfrm>
      </p:grpSpPr>
      <p:sp>
        <p:nvSpPr>
          <p:cNvPr id="1228" name="Google Shape;1228;g1933e4c684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9" name="Google Shape;1229;g1933e4c68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6540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7"/>
        <p:cNvGrpSpPr/>
        <p:nvPr/>
      </p:nvGrpSpPr>
      <p:grpSpPr>
        <a:xfrm>
          <a:off x="0" y="0"/>
          <a:ext cx="0" cy="0"/>
          <a:chOff x="0" y="0"/>
          <a:chExt cx="0" cy="0"/>
        </a:xfrm>
      </p:grpSpPr>
      <p:sp>
        <p:nvSpPr>
          <p:cNvPr id="1228" name="Google Shape;1228;g1933e4c684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9" name="Google Shape;1229;g1933e4c68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85436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7"/>
        <p:cNvGrpSpPr/>
        <p:nvPr/>
      </p:nvGrpSpPr>
      <p:grpSpPr>
        <a:xfrm>
          <a:off x="0" y="0"/>
          <a:ext cx="0" cy="0"/>
          <a:chOff x="0" y="0"/>
          <a:chExt cx="0" cy="0"/>
        </a:xfrm>
      </p:grpSpPr>
      <p:sp>
        <p:nvSpPr>
          <p:cNvPr id="1228" name="Google Shape;1228;g1933e4c684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9" name="Google Shape;1229;g1933e4c68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01755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7"/>
        <p:cNvGrpSpPr/>
        <p:nvPr/>
      </p:nvGrpSpPr>
      <p:grpSpPr>
        <a:xfrm>
          <a:off x="0" y="0"/>
          <a:ext cx="0" cy="0"/>
          <a:chOff x="0" y="0"/>
          <a:chExt cx="0" cy="0"/>
        </a:xfrm>
      </p:grpSpPr>
      <p:sp>
        <p:nvSpPr>
          <p:cNvPr id="1228" name="Google Shape;1228;g1933e4c684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9" name="Google Shape;1229;g1933e4c684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99790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3436175" y="1395375"/>
            <a:ext cx="4640100" cy="18921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4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3436175" y="3324525"/>
            <a:ext cx="4640100" cy="418800"/>
          </a:xfrm>
          <a:prstGeom prst="rect">
            <a:avLst/>
          </a:prstGeom>
          <a:solidFill>
            <a:schemeClr val="accent1"/>
          </a:solidFill>
        </p:spPr>
        <p:txBody>
          <a:bodyPr spcFirstLastPara="1" wrap="square" lIns="91425" tIns="91425" rIns="91425" bIns="91425" anchor="t" anchorCtr="0">
            <a:noAutofit/>
          </a:bodyPr>
          <a:lstStyle>
            <a:lvl1pPr lvl="0">
              <a:lnSpc>
                <a:spcPct val="100000"/>
              </a:lnSpc>
              <a:spcBef>
                <a:spcPts val="0"/>
              </a:spcBef>
              <a:spcAft>
                <a:spcPts val="0"/>
              </a:spcAft>
              <a:buSzPts val="2800"/>
              <a:buNone/>
              <a:defRPr>
                <a:solidFill>
                  <a:schemeClr val="accent3"/>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20950" y="-17775"/>
            <a:ext cx="1440625" cy="2369000"/>
          </a:xfrm>
          <a:custGeom>
            <a:avLst/>
            <a:gdLst/>
            <a:ahLst/>
            <a:cxnLst/>
            <a:rect l="l" t="t" r="r" b="b"/>
            <a:pathLst>
              <a:path w="57625" h="94760" extrusionOk="0">
                <a:moveTo>
                  <a:pt x="57625" y="0"/>
                </a:moveTo>
                <a:lnTo>
                  <a:pt x="47380" y="5762"/>
                </a:lnTo>
                <a:lnTo>
                  <a:pt x="47167" y="35001"/>
                </a:lnTo>
                <a:lnTo>
                  <a:pt x="26892" y="46953"/>
                </a:lnTo>
                <a:lnTo>
                  <a:pt x="26678" y="80033"/>
                </a:lnTo>
                <a:lnTo>
                  <a:pt x="0" y="94760"/>
                </a:lnTo>
                <a:lnTo>
                  <a:pt x="0" y="0"/>
                </a:lnTo>
                <a:close/>
              </a:path>
            </a:pathLst>
          </a:custGeom>
          <a:solidFill>
            <a:schemeClr val="lt2"/>
          </a:solidFill>
          <a:ln>
            <a:noFill/>
          </a:ln>
        </p:spPr>
      </p:sp>
      <p:grpSp>
        <p:nvGrpSpPr>
          <p:cNvPr id="13" name="Google Shape;13;p2"/>
          <p:cNvGrpSpPr/>
          <p:nvPr/>
        </p:nvGrpSpPr>
        <p:grpSpPr>
          <a:xfrm>
            <a:off x="-177162" y="-229050"/>
            <a:ext cx="1257935" cy="1441695"/>
            <a:chOff x="-7862" y="0"/>
            <a:chExt cx="1257935" cy="1441695"/>
          </a:xfrm>
        </p:grpSpPr>
        <p:sp>
          <p:nvSpPr>
            <p:cNvPr id="14" name="Google Shape;14;p2"/>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21;p2"/>
          <p:cNvGrpSpPr/>
          <p:nvPr/>
        </p:nvGrpSpPr>
        <p:grpSpPr>
          <a:xfrm>
            <a:off x="-697850" y="901275"/>
            <a:ext cx="1257935" cy="1441695"/>
            <a:chOff x="-7862" y="0"/>
            <a:chExt cx="1257935" cy="1441695"/>
          </a:xfrm>
        </p:grpSpPr>
        <p:sp>
          <p:nvSpPr>
            <p:cNvPr id="22" name="Google Shape;22;p2"/>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 name="Google Shape;29;p2"/>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30" name="Google Shape;30;p2"/>
          <p:cNvGrpSpPr/>
          <p:nvPr/>
        </p:nvGrpSpPr>
        <p:grpSpPr>
          <a:xfrm>
            <a:off x="7895975" y="3111525"/>
            <a:ext cx="1870172" cy="2517570"/>
            <a:chOff x="7886075" y="2918450"/>
            <a:chExt cx="1870172" cy="2517570"/>
          </a:xfrm>
        </p:grpSpPr>
        <p:grpSp>
          <p:nvGrpSpPr>
            <p:cNvPr id="31" name="Google Shape;31;p2"/>
            <p:cNvGrpSpPr/>
            <p:nvPr/>
          </p:nvGrpSpPr>
          <p:grpSpPr>
            <a:xfrm>
              <a:off x="8498313" y="2918450"/>
              <a:ext cx="1257935" cy="1441695"/>
              <a:chOff x="-7862" y="0"/>
              <a:chExt cx="1257935" cy="1441695"/>
            </a:xfrm>
          </p:grpSpPr>
          <p:sp>
            <p:nvSpPr>
              <p:cNvPr id="32" name="Google Shape;32;p2"/>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2"/>
            <p:cNvGrpSpPr/>
            <p:nvPr/>
          </p:nvGrpSpPr>
          <p:grpSpPr>
            <a:xfrm>
              <a:off x="7886075" y="3994325"/>
              <a:ext cx="1257935" cy="1441695"/>
              <a:chOff x="-7862" y="0"/>
              <a:chExt cx="1257935" cy="1441695"/>
            </a:xfrm>
          </p:grpSpPr>
          <p:sp>
            <p:nvSpPr>
              <p:cNvPr id="40" name="Google Shape;40;p2"/>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7"/>
        <p:cNvGrpSpPr/>
        <p:nvPr/>
      </p:nvGrpSpPr>
      <p:grpSpPr>
        <a:xfrm>
          <a:off x="0" y="0"/>
          <a:ext cx="0" cy="0"/>
          <a:chOff x="0" y="0"/>
          <a:chExt cx="0" cy="0"/>
        </a:xfrm>
      </p:grpSpPr>
      <p:sp>
        <p:nvSpPr>
          <p:cNvPr id="48" name="Google Shape;48;p3"/>
          <p:cNvSpPr txBox="1">
            <a:spLocks noGrp="1"/>
          </p:cNvSpPr>
          <p:nvPr>
            <p:ph type="title"/>
          </p:nvPr>
        </p:nvSpPr>
        <p:spPr>
          <a:xfrm>
            <a:off x="907980" y="2345250"/>
            <a:ext cx="41781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8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9" name="Google Shape;49;p3"/>
          <p:cNvSpPr txBox="1">
            <a:spLocks noGrp="1"/>
          </p:cNvSpPr>
          <p:nvPr>
            <p:ph type="title" idx="2" hasCustomPrompt="1"/>
          </p:nvPr>
        </p:nvSpPr>
        <p:spPr>
          <a:xfrm>
            <a:off x="2201280" y="1471600"/>
            <a:ext cx="1591500" cy="778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50" name="Google Shape;50;p3"/>
          <p:cNvSpPr txBox="1">
            <a:spLocks noGrp="1"/>
          </p:cNvSpPr>
          <p:nvPr>
            <p:ph type="subTitle" idx="1"/>
          </p:nvPr>
        </p:nvSpPr>
        <p:spPr>
          <a:xfrm>
            <a:off x="907980" y="3282500"/>
            <a:ext cx="4178100" cy="389400"/>
          </a:xfrm>
          <a:prstGeom prst="rect">
            <a:avLst/>
          </a:prstGeom>
          <a:solidFill>
            <a:schemeClr val="accent1"/>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solidFill>
                  <a:schemeClr val="accent3"/>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 name="Google Shape;51;p3"/>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7"/>
        <p:cNvGrpSpPr/>
        <p:nvPr/>
      </p:nvGrpSpPr>
      <p:grpSpPr>
        <a:xfrm>
          <a:off x="0" y="0"/>
          <a:ext cx="0" cy="0"/>
          <a:chOff x="0" y="0"/>
          <a:chExt cx="0" cy="0"/>
        </a:xfrm>
      </p:grpSpPr>
      <p:sp>
        <p:nvSpPr>
          <p:cNvPr id="128" name="Google Shape;128;p7"/>
          <p:cNvSpPr txBox="1">
            <a:spLocks noGrp="1"/>
          </p:cNvSpPr>
          <p:nvPr>
            <p:ph type="title"/>
          </p:nvPr>
        </p:nvSpPr>
        <p:spPr>
          <a:xfrm>
            <a:off x="3947200" y="1308975"/>
            <a:ext cx="4302000" cy="12846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200"/>
              <a:buNone/>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29" name="Google Shape;129;p7"/>
          <p:cNvSpPr txBox="1">
            <a:spLocks noGrp="1"/>
          </p:cNvSpPr>
          <p:nvPr>
            <p:ph type="subTitle" idx="1"/>
          </p:nvPr>
        </p:nvSpPr>
        <p:spPr>
          <a:xfrm>
            <a:off x="3947200" y="2515727"/>
            <a:ext cx="4302000" cy="131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30" name="Google Shape;130;p7"/>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a:spLocks noGrp="1"/>
          </p:cNvSpPr>
          <p:nvPr>
            <p:ph type="pic" idx="2"/>
          </p:nvPr>
        </p:nvSpPr>
        <p:spPr>
          <a:xfrm>
            <a:off x="840950" y="1324950"/>
            <a:ext cx="2493600" cy="2493600"/>
          </a:xfrm>
          <a:prstGeom prst="rect">
            <a:avLst/>
          </a:prstGeom>
          <a:noFill/>
          <a:ln>
            <a:noFill/>
          </a:ln>
        </p:spPr>
      </p:sp>
      <p:sp>
        <p:nvSpPr>
          <p:cNvPr id="132" name="Google Shape;132;p7"/>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133" name="Google Shape;133;p7"/>
          <p:cNvGrpSpPr/>
          <p:nvPr/>
        </p:nvGrpSpPr>
        <p:grpSpPr>
          <a:xfrm>
            <a:off x="7895975" y="3111525"/>
            <a:ext cx="1870172" cy="2517570"/>
            <a:chOff x="7886075" y="2918450"/>
            <a:chExt cx="1870172" cy="2517570"/>
          </a:xfrm>
        </p:grpSpPr>
        <p:grpSp>
          <p:nvGrpSpPr>
            <p:cNvPr id="134" name="Google Shape;134;p7"/>
            <p:cNvGrpSpPr/>
            <p:nvPr/>
          </p:nvGrpSpPr>
          <p:grpSpPr>
            <a:xfrm>
              <a:off x="8498313" y="2918450"/>
              <a:ext cx="1257935" cy="1441695"/>
              <a:chOff x="-7862" y="0"/>
              <a:chExt cx="1257935" cy="1441695"/>
            </a:xfrm>
          </p:grpSpPr>
          <p:sp>
            <p:nvSpPr>
              <p:cNvPr id="135" name="Google Shape;135;p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7"/>
            <p:cNvGrpSpPr/>
            <p:nvPr/>
          </p:nvGrpSpPr>
          <p:grpSpPr>
            <a:xfrm>
              <a:off x="7886075" y="3994325"/>
              <a:ext cx="1257935" cy="1441695"/>
              <a:chOff x="-7862" y="0"/>
              <a:chExt cx="1257935" cy="1441695"/>
            </a:xfrm>
          </p:grpSpPr>
          <p:sp>
            <p:nvSpPr>
              <p:cNvPr id="143" name="Google Shape;143;p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50" name="Google Shape;150;p7"/>
          <p:cNvSpPr/>
          <p:nvPr/>
        </p:nvSpPr>
        <p:spPr>
          <a:xfrm>
            <a:off x="-120950" y="-17775"/>
            <a:ext cx="1440625" cy="2369000"/>
          </a:xfrm>
          <a:custGeom>
            <a:avLst/>
            <a:gdLst/>
            <a:ahLst/>
            <a:cxnLst/>
            <a:rect l="l" t="t" r="r" b="b"/>
            <a:pathLst>
              <a:path w="57625" h="94760" extrusionOk="0">
                <a:moveTo>
                  <a:pt x="57625" y="0"/>
                </a:moveTo>
                <a:lnTo>
                  <a:pt x="47380" y="5762"/>
                </a:lnTo>
                <a:lnTo>
                  <a:pt x="47167" y="35001"/>
                </a:lnTo>
                <a:lnTo>
                  <a:pt x="26892" y="46953"/>
                </a:lnTo>
                <a:lnTo>
                  <a:pt x="26678" y="80033"/>
                </a:lnTo>
                <a:lnTo>
                  <a:pt x="0" y="94760"/>
                </a:lnTo>
                <a:lnTo>
                  <a:pt x="0" y="0"/>
                </a:lnTo>
                <a:close/>
              </a:path>
            </a:pathLst>
          </a:custGeom>
          <a:solidFill>
            <a:schemeClr val="lt2"/>
          </a:solidFill>
          <a:ln>
            <a:noFill/>
          </a:ln>
        </p:spPr>
      </p:sp>
      <p:grpSp>
        <p:nvGrpSpPr>
          <p:cNvPr id="151" name="Google Shape;151;p7"/>
          <p:cNvGrpSpPr/>
          <p:nvPr/>
        </p:nvGrpSpPr>
        <p:grpSpPr>
          <a:xfrm>
            <a:off x="-177162" y="-229050"/>
            <a:ext cx="1257935" cy="1441695"/>
            <a:chOff x="-7862" y="0"/>
            <a:chExt cx="1257935" cy="1441695"/>
          </a:xfrm>
        </p:grpSpPr>
        <p:sp>
          <p:nvSpPr>
            <p:cNvPr id="152" name="Google Shape;152;p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7"/>
          <p:cNvGrpSpPr/>
          <p:nvPr/>
        </p:nvGrpSpPr>
        <p:grpSpPr>
          <a:xfrm>
            <a:off x="-697850" y="901275"/>
            <a:ext cx="1257935" cy="1441695"/>
            <a:chOff x="-7862" y="0"/>
            <a:chExt cx="1257935" cy="1441695"/>
          </a:xfrm>
        </p:grpSpPr>
        <p:sp>
          <p:nvSpPr>
            <p:cNvPr id="160" name="Google Shape;160;p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3694525" y="1588375"/>
            <a:ext cx="4741200" cy="644100"/>
          </a:xfrm>
          <a:prstGeom prst="rect">
            <a:avLst/>
          </a:prstGeom>
        </p:spPr>
        <p:txBody>
          <a:bodyPr spcFirstLastPara="1" wrap="square" lIns="91425" tIns="91425" rIns="91425" bIns="91425" anchor="ctr" anchorCtr="0">
            <a:noAutofit/>
          </a:bodyPr>
          <a:lstStyle>
            <a:lvl1pPr lvl="0">
              <a:spcBef>
                <a:spcPts val="0"/>
              </a:spcBef>
              <a:spcAft>
                <a:spcPts val="0"/>
              </a:spcAft>
              <a:buSzPts val="4200"/>
              <a:buNone/>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190" name="Google Shape;190;p9"/>
          <p:cNvSpPr txBox="1">
            <a:spLocks noGrp="1"/>
          </p:cNvSpPr>
          <p:nvPr>
            <p:ph type="subTitle" idx="1"/>
          </p:nvPr>
        </p:nvSpPr>
        <p:spPr>
          <a:xfrm>
            <a:off x="3694525" y="2320000"/>
            <a:ext cx="4741200" cy="12351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8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91" name="Google Shape;191;p9"/>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9"/>
          <p:cNvSpPr/>
          <p:nvPr/>
        </p:nvSpPr>
        <p:spPr>
          <a:xfrm>
            <a:off x="-120950" y="-17775"/>
            <a:ext cx="1440625" cy="2369000"/>
          </a:xfrm>
          <a:custGeom>
            <a:avLst/>
            <a:gdLst/>
            <a:ahLst/>
            <a:cxnLst/>
            <a:rect l="l" t="t" r="r" b="b"/>
            <a:pathLst>
              <a:path w="57625" h="94760" extrusionOk="0">
                <a:moveTo>
                  <a:pt x="57625" y="0"/>
                </a:moveTo>
                <a:lnTo>
                  <a:pt x="47380" y="5762"/>
                </a:lnTo>
                <a:lnTo>
                  <a:pt x="47167" y="35001"/>
                </a:lnTo>
                <a:lnTo>
                  <a:pt x="26892" y="46953"/>
                </a:lnTo>
                <a:lnTo>
                  <a:pt x="26678" y="80033"/>
                </a:lnTo>
                <a:lnTo>
                  <a:pt x="0" y="94760"/>
                </a:lnTo>
                <a:lnTo>
                  <a:pt x="0" y="0"/>
                </a:lnTo>
                <a:close/>
              </a:path>
            </a:pathLst>
          </a:custGeom>
          <a:solidFill>
            <a:schemeClr val="accent2"/>
          </a:solidFill>
          <a:ln>
            <a:noFill/>
          </a:ln>
        </p:spPr>
      </p:sp>
      <p:grpSp>
        <p:nvGrpSpPr>
          <p:cNvPr id="193" name="Google Shape;193;p9"/>
          <p:cNvGrpSpPr/>
          <p:nvPr/>
        </p:nvGrpSpPr>
        <p:grpSpPr>
          <a:xfrm>
            <a:off x="-177162" y="-229050"/>
            <a:ext cx="1257935" cy="1441695"/>
            <a:chOff x="-7862" y="0"/>
            <a:chExt cx="1257935" cy="1441695"/>
          </a:xfrm>
        </p:grpSpPr>
        <p:sp>
          <p:nvSpPr>
            <p:cNvPr id="194" name="Google Shape;194;p9"/>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9"/>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9"/>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9"/>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9"/>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9"/>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1" name="Google Shape;201;p9"/>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1"/>
          </a:solidFill>
          <a:ln>
            <a:noFill/>
          </a:ln>
        </p:spPr>
      </p:sp>
      <p:grpSp>
        <p:nvGrpSpPr>
          <p:cNvPr id="202" name="Google Shape;202;p9"/>
          <p:cNvGrpSpPr/>
          <p:nvPr/>
        </p:nvGrpSpPr>
        <p:grpSpPr>
          <a:xfrm>
            <a:off x="7895975" y="3111525"/>
            <a:ext cx="1870172" cy="2517570"/>
            <a:chOff x="7886075" y="2918450"/>
            <a:chExt cx="1870172" cy="2517570"/>
          </a:xfrm>
        </p:grpSpPr>
        <p:grpSp>
          <p:nvGrpSpPr>
            <p:cNvPr id="203" name="Google Shape;203;p9"/>
            <p:cNvGrpSpPr/>
            <p:nvPr/>
          </p:nvGrpSpPr>
          <p:grpSpPr>
            <a:xfrm>
              <a:off x="8498313" y="2918450"/>
              <a:ext cx="1257935" cy="1441695"/>
              <a:chOff x="-7862" y="0"/>
              <a:chExt cx="1257935" cy="1441695"/>
            </a:xfrm>
          </p:grpSpPr>
          <p:sp>
            <p:nvSpPr>
              <p:cNvPr id="204" name="Google Shape;204;p9"/>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9"/>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9"/>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9"/>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9"/>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9"/>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9"/>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 name="Google Shape;211;p9"/>
            <p:cNvGrpSpPr/>
            <p:nvPr/>
          </p:nvGrpSpPr>
          <p:grpSpPr>
            <a:xfrm>
              <a:off x="7886075" y="3994325"/>
              <a:ext cx="1257935" cy="1441695"/>
              <a:chOff x="-7862" y="0"/>
              <a:chExt cx="1257935" cy="1441695"/>
            </a:xfrm>
          </p:grpSpPr>
          <p:sp>
            <p:nvSpPr>
              <p:cNvPr id="212" name="Google Shape;212;p9"/>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9"/>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9"/>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9"/>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9"/>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9"/>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9" name="Google Shape;219;p9"/>
          <p:cNvGrpSpPr/>
          <p:nvPr/>
        </p:nvGrpSpPr>
        <p:grpSpPr>
          <a:xfrm>
            <a:off x="-697850" y="901275"/>
            <a:ext cx="1257935" cy="1441695"/>
            <a:chOff x="-7862" y="0"/>
            <a:chExt cx="1257935" cy="1441695"/>
          </a:xfrm>
        </p:grpSpPr>
        <p:sp>
          <p:nvSpPr>
            <p:cNvPr id="220" name="Google Shape;220;p9"/>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9"/>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9"/>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9"/>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9"/>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9"/>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5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3">
    <p:spTree>
      <p:nvGrpSpPr>
        <p:cNvPr id="1" name="Shape 383"/>
        <p:cNvGrpSpPr/>
        <p:nvPr/>
      </p:nvGrpSpPr>
      <p:grpSpPr>
        <a:xfrm>
          <a:off x="0" y="0"/>
          <a:ext cx="0" cy="0"/>
          <a:chOff x="0" y="0"/>
          <a:chExt cx="0" cy="0"/>
        </a:xfrm>
      </p:grpSpPr>
      <p:sp>
        <p:nvSpPr>
          <p:cNvPr id="384" name="Google Shape;384;p16"/>
          <p:cNvSpPr txBox="1">
            <a:spLocks noGrp="1"/>
          </p:cNvSpPr>
          <p:nvPr>
            <p:ph type="title"/>
          </p:nvPr>
        </p:nvSpPr>
        <p:spPr>
          <a:xfrm>
            <a:off x="1440384" y="2962296"/>
            <a:ext cx="6263400" cy="49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2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385" name="Google Shape;385;p16"/>
          <p:cNvSpPr txBox="1">
            <a:spLocks noGrp="1"/>
          </p:cNvSpPr>
          <p:nvPr>
            <p:ph type="subTitle" idx="1"/>
          </p:nvPr>
        </p:nvSpPr>
        <p:spPr>
          <a:xfrm>
            <a:off x="1440300" y="1698725"/>
            <a:ext cx="6263400" cy="1231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86" name="Google Shape;386;p16"/>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8">
    <p:bg>
      <p:bgPr>
        <a:solidFill>
          <a:schemeClr val="accent4"/>
        </a:solidFill>
        <a:effectLst/>
      </p:bgPr>
    </p:bg>
    <p:spTree>
      <p:nvGrpSpPr>
        <p:cNvPr id="1" name="Shape 656"/>
        <p:cNvGrpSpPr/>
        <p:nvPr/>
      </p:nvGrpSpPr>
      <p:grpSpPr>
        <a:xfrm>
          <a:off x="0" y="0"/>
          <a:ext cx="0" cy="0"/>
          <a:chOff x="0" y="0"/>
          <a:chExt cx="0" cy="0"/>
        </a:xfrm>
      </p:grpSpPr>
      <p:sp>
        <p:nvSpPr>
          <p:cNvPr id="657" name="Google Shape;657;p26"/>
          <p:cNvSpPr/>
          <p:nvPr/>
        </p:nvSpPr>
        <p:spPr>
          <a:xfrm>
            <a:off x="-75" y="0"/>
            <a:ext cx="9144000" cy="5143500"/>
          </a:xfrm>
          <a:prstGeom prst="frame">
            <a:avLst>
              <a:gd name="adj1" fmla="val 5705"/>
            </a:avLst>
          </a:prstGeom>
          <a:solidFill>
            <a:srgbClr val="273734">
              <a:alpha val="87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6"/>
          <p:cNvSpPr/>
          <p:nvPr/>
        </p:nvSpPr>
        <p:spPr>
          <a:xfrm>
            <a:off x="-120950" y="-17775"/>
            <a:ext cx="1440625" cy="2369000"/>
          </a:xfrm>
          <a:custGeom>
            <a:avLst/>
            <a:gdLst/>
            <a:ahLst/>
            <a:cxnLst/>
            <a:rect l="l" t="t" r="r" b="b"/>
            <a:pathLst>
              <a:path w="57625" h="94760" extrusionOk="0">
                <a:moveTo>
                  <a:pt x="57625" y="0"/>
                </a:moveTo>
                <a:lnTo>
                  <a:pt x="47380" y="5762"/>
                </a:lnTo>
                <a:lnTo>
                  <a:pt x="47167" y="35001"/>
                </a:lnTo>
                <a:lnTo>
                  <a:pt x="26892" y="46953"/>
                </a:lnTo>
                <a:lnTo>
                  <a:pt x="26678" y="80033"/>
                </a:lnTo>
                <a:lnTo>
                  <a:pt x="0" y="94760"/>
                </a:lnTo>
                <a:lnTo>
                  <a:pt x="0" y="0"/>
                </a:lnTo>
                <a:close/>
              </a:path>
            </a:pathLst>
          </a:custGeom>
          <a:solidFill>
            <a:schemeClr val="lt2"/>
          </a:solidFill>
          <a:ln>
            <a:noFill/>
          </a:ln>
        </p:spPr>
      </p:sp>
      <p:grpSp>
        <p:nvGrpSpPr>
          <p:cNvPr id="659" name="Google Shape;659;p26"/>
          <p:cNvGrpSpPr/>
          <p:nvPr/>
        </p:nvGrpSpPr>
        <p:grpSpPr>
          <a:xfrm>
            <a:off x="-177162" y="-229050"/>
            <a:ext cx="1257935" cy="1441695"/>
            <a:chOff x="-7862" y="0"/>
            <a:chExt cx="1257935" cy="1441695"/>
          </a:xfrm>
        </p:grpSpPr>
        <p:sp>
          <p:nvSpPr>
            <p:cNvPr id="660" name="Google Shape;660;p26"/>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26"/>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6"/>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6"/>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6"/>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6"/>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6"/>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7" name="Google Shape;667;p26"/>
          <p:cNvGrpSpPr/>
          <p:nvPr/>
        </p:nvGrpSpPr>
        <p:grpSpPr>
          <a:xfrm>
            <a:off x="-697850" y="901275"/>
            <a:ext cx="1257935" cy="1441695"/>
            <a:chOff x="-7862" y="0"/>
            <a:chExt cx="1257935" cy="1441695"/>
          </a:xfrm>
        </p:grpSpPr>
        <p:sp>
          <p:nvSpPr>
            <p:cNvPr id="668" name="Google Shape;668;p26"/>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6"/>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6"/>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6"/>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6"/>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6"/>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6"/>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5" name="Google Shape;675;p26"/>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676" name="Google Shape;676;p26"/>
          <p:cNvGrpSpPr/>
          <p:nvPr/>
        </p:nvGrpSpPr>
        <p:grpSpPr>
          <a:xfrm>
            <a:off x="7895975" y="3111525"/>
            <a:ext cx="1870172" cy="2517570"/>
            <a:chOff x="7886075" y="2918450"/>
            <a:chExt cx="1870172" cy="2517570"/>
          </a:xfrm>
        </p:grpSpPr>
        <p:grpSp>
          <p:nvGrpSpPr>
            <p:cNvPr id="677" name="Google Shape;677;p26"/>
            <p:cNvGrpSpPr/>
            <p:nvPr/>
          </p:nvGrpSpPr>
          <p:grpSpPr>
            <a:xfrm>
              <a:off x="8498313" y="2918450"/>
              <a:ext cx="1257935" cy="1441695"/>
              <a:chOff x="-7862" y="0"/>
              <a:chExt cx="1257935" cy="1441695"/>
            </a:xfrm>
          </p:grpSpPr>
          <p:sp>
            <p:nvSpPr>
              <p:cNvPr id="678" name="Google Shape;678;p26"/>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6"/>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6"/>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6"/>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6"/>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6"/>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6"/>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5" name="Google Shape;685;p26"/>
            <p:cNvGrpSpPr/>
            <p:nvPr/>
          </p:nvGrpSpPr>
          <p:grpSpPr>
            <a:xfrm>
              <a:off x="7886075" y="3994325"/>
              <a:ext cx="1257935" cy="1441695"/>
              <a:chOff x="-7862" y="0"/>
              <a:chExt cx="1257935" cy="1441695"/>
            </a:xfrm>
          </p:grpSpPr>
          <p:sp>
            <p:nvSpPr>
              <p:cNvPr id="686" name="Google Shape;686;p26"/>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6"/>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6"/>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6"/>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6"/>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26"/>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26"/>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1">
  <p:cSld name="CUSTOM_8_1_1">
    <p:spTree>
      <p:nvGrpSpPr>
        <p:cNvPr id="1" name="Shape 693"/>
        <p:cNvGrpSpPr/>
        <p:nvPr/>
      </p:nvGrpSpPr>
      <p:grpSpPr>
        <a:xfrm>
          <a:off x="0" y="0"/>
          <a:ext cx="0" cy="0"/>
          <a:chOff x="0" y="0"/>
          <a:chExt cx="0" cy="0"/>
        </a:xfrm>
      </p:grpSpPr>
      <p:sp>
        <p:nvSpPr>
          <p:cNvPr id="694" name="Google Shape;694;p27"/>
          <p:cNvSpPr/>
          <p:nvPr/>
        </p:nvSpPr>
        <p:spPr>
          <a:xfrm>
            <a:off x="-75" y="0"/>
            <a:ext cx="9144000" cy="5143500"/>
          </a:xfrm>
          <a:prstGeom prst="frame">
            <a:avLst>
              <a:gd name="adj1" fmla="val 5705"/>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7"/>
          <p:cNvSpPr/>
          <p:nvPr/>
        </p:nvSpPr>
        <p:spPr>
          <a:xfrm>
            <a:off x="8211125" y="3312713"/>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696" name="Google Shape;696;p27"/>
          <p:cNvGrpSpPr/>
          <p:nvPr/>
        </p:nvGrpSpPr>
        <p:grpSpPr>
          <a:xfrm>
            <a:off x="7895975" y="3006138"/>
            <a:ext cx="1870172" cy="2517570"/>
            <a:chOff x="7886075" y="2918450"/>
            <a:chExt cx="1870172" cy="2517570"/>
          </a:xfrm>
        </p:grpSpPr>
        <p:grpSp>
          <p:nvGrpSpPr>
            <p:cNvPr id="697" name="Google Shape;697;p27"/>
            <p:cNvGrpSpPr/>
            <p:nvPr/>
          </p:nvGrpSpPr>
          <p:grpSpPr>
            <a:xfrm>
              <a:off x="8498313" y="2918450"/>
              <a:ext cx="1257935" cy="1441695"/>
              <a:chOff x="-7862" y="0"/>
              <a:chExt cx="1257935" cy="1441695"/>
            </a:xfrm>
          </p:grpSpPr>
          <p:sp>
            <p:nvSpPr>
              <p:cNvPr id="698" name="Google Shape;698;p2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5" name="Google Shape;705;p27"/>
            <p:cNvGrpSpPr/>
            <p:nvPr/>
          </p:nvGrpSpPr>
          <p:grpSpPr>
            <a:xfrm>
              <a:off x="7886075" y="3994325"/>
              <a:ext cx="1257935" cy="1441695"/>
              <a:chOff x="-7862" y="0"/>
              <a:chExt cx="1257935" cy="1441695"/>
            </a:xfrm>
          </p:grpSpPr>
          <p:sp>
            <p:nvSpPr>
              <p:cNvPr id="706" name="Google Shape;706;p2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13" name="Google Shape;713;p27"/>
          <p:cNvSpPr/>
          <p:nvPr/>
        </p:nvSpPr>
        <p:spPr>
          <a:xfrm rot="10800000" flipH="1">
            <a:off x="-120950" y="2997895"/>
            <a:ext cx="1440625" cy="2369000"/>
          </a:xfrm>
          <a:custGeom>
            <a:avLst/>
            <a:gdLst/>
            <a:ahLst/>
            <a:cxnLst/>
            <a:rect l="l" t="t" r="r" b="b"/>
            <a:pathLst>
              <a:path w="57625" h="94760" extrusionOk="0">
                <a:moveTo>
                  <a:pt x="57625" y="0"/>
                </a:moveTo>
                <a:lnTo>
                  <a:pt x="47380" y="5762"/>
                </a:lnTo>
                <a:lnTo>
                  <a:pt x="47167" y="35001"/>
                </a:lnTo>
                <a:lnTo>
                  <a:pt x="26892" y="46953"/>
                </a:lnTo>
                <a:lnTo>
                  <a:pt x="26678" y="80033"/>
                </a:lnTo>
                <a:lnTo>
                  <a:pt x="0" y="94760"/>
                </a:lnTo>
                <a:lnTo>
                  <a:pt x="0" y="0"/>
                </a:lnTo>
                <a:close/>
              </a:path>
            </a:pathLst>
          </a:custGeom>
          <a:solidFill>
            <a:schemeClr val="lt2"/>
          </a:solidFill>
          <a:ln>
            <a:noFill/>
          </a:ln>
        </p:spPr>
      </p:sp>
      <p:grpSp>
        <p:nvGrpSpPr>
          <p:cNvPr id="714" name="Google Shape;714;p27"/>
          <p:cNvGrpSpPr/>
          <p:nvPr/>
        </p:nvGrpSpPr>
        <p:grpSpPr>
          <a:xfrm rot="10800000" flipH="1">
            <a:off x="-177162" y="4136475"/>
            <a:ext cx="1257935" cy="1441695"/>
            <a:chOff x="-7862" y="0"/>
            <a:chExt cx="1257935" cy="1441695"/>
          </a:xfrm>
        </p:grpSpPr>
        <p:sp>
          <p:nvSpPr>
            <p:cNvPr id="715" name="Google Shape;715;p2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2" name="Google Shape;722;p27"/>
          <p:cNvGrpSpPr/>
          <p:nvPr/>
        </p:nvGrpSpPr>
        <p:grpSpPr>
          <a:xfrm rot="10800000" flipH="1">
            <a:off x="-697850" y="3006150"/>
            <a:ext cx="1257935" cy="1441695"/>
            <a:chOff x="-7862" y="0"/>
            <a:chExt cx="1257935" cy="1441695"/>
          </a:xfrm>
        </p:grpSpPr>
        <p:sp>
          <p:nvSpPr>
            <p:cNvPr id="723" name="Google Shape;723;p2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1100" y="521225"/>
            <a:ext cx="79017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1pPr>
            <a:lvl2pPr lvl="1">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2pPr>
            <a:lvl3pPr lvl="2">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3pPr>
            <a:lvl4pPr lvl="3">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4pPr>
            <a:lvl5pPr lvl="4">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5pPr>
            <a:lvl6pPr lvl="5">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6pPr>
            <a:lvl7pPr lvl="6">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7pPr>
            <a:lvl8pPr lvl="7">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8pPr>
            <a:lvl9pPr lvl="8">
              <a:spcBef>
                <a:spcPts val="0"/>
              </a:spcBef>
              <a:spcAft>
                <a:spcPts val="0"/>
              </a:spcAft>
              <a:buClr>
                <a:schemeClr val="lt1"/>
              </a:buClr>
              <a:buSzPts val="3500"/>
              <a:buFont typeface="Manrope ExtraBold"/>
              <a:buNone/>
              <a:defRPr sz="3500">
                <a:solidFill>
                  <a:schemeClr val="lt1"/>
                </a:solidFill>
                <a:latin typeface="Manrope ExtraBold"/>
                <a:ea typeface="Manrope ExtraBold"/>
                <a:cs typeface="Manrope ExtraBold"/>
                <a:sym typeface="Manrope ExtraBold"/>
              </a:defRPr>
            </a:lvl9pPr>
          </a:lstStyle>
          <a:p>
            <a:endParaRPr/>
          </a:p>
        </p:txBody>
      </p:sp>
      <p:sp>
        <p:nvSpPr>
          <p:cNvPr id="7" name="Google Shape;7;p1"/>
          <p:cNvSpPr txBox="1">
            <a:spLocks noGrp="1"/>
          </p:cNvSpPr>
          <p:nvPr>
            <p:ph type="body" idx="1"/>
          </p:nvPr>
        </p:nvSpPr>
        <p:spPr>
          <a:xfrm>
            <a:off x="621100" y="1152475"/>
            <a:ext cx="79017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1pPr>
            <a:lvl2pPr marL="914400" lvl="1"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2pPr>
            <a:lvl3pPr marL="1371600" lvl="2"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3pPr>
            <a:lvl4pPr marL="1828800" lvl="3"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4pPr>
            <a:lvl5pPr marL="2286000" lvl="4"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5pPr>
            <a:lvl6pPr marL="2743200" lvl="5"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6pPr>
            <a:lvl7pPr marL="3200400" lvl="6"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7pPr>
            <a:lvl8pPr marL="3657600" lvl="7"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8pPr>
            <a:lvl9pPr marL="4114800" lvl="8" indent="-317500">
              <a:lnSpc>
                <a:spcPct val="115000"/>
              </a:lnSpc>
              <a:spcBef>
                <a:spcPts val="0"/>
              </a:spcBef>
              <a:spcAft>
                <a:spcPts val="0"/>
              </a:spcAft>
              <a:buClr>
                <a:schemeClr val="dk1"/>
              </a:buClr>
              <a:buSzPts val="1400"/>
              <a:buFont typeface="Heebo Medium"/>
              <a:buChar char="■"/>
              <a:defRPr>
                <a:solidFill>
                  <a:schemeClr val="dk1"/>
                </a:solidFill>
                <a:latin typeface="Heebo Medium"/>
                <a:ea typeface="Heebo Medium"/>
                <a:cs typeface="Heebo Medium"/>
                <a:sym typeface="Heebo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8" r:id="rId5"/>
    <p:sldLayoutId id="2147483662" r:id="rId6"/>
    <p:sldLayoutId id="2147483672" r:id="rId7"/>
    <p:sldLayoutId id="2147483673"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39"/>
        <p:cNvGrpSpPr/>
        <p:nvPr/>
      </p:nvGrpSpPr>
      <p:grpSpPr>
        <a:xfrm>
          <a:off x="0" y="0"/>
          <a:ext cx="0" cy="0"/>
          <a:chOff x="0" y="0"/>
          <a:chExt cx="0" cy="0"/>
        </a:xfrm>
      </p:grpSpPr>
      <p:sp>
        <p:nvSpPr>
          <p:cNvPr id="740" name="Google Shape;740;p31"/>
          <p:cNvSpPr txBox="1">
            <a:spLocks noGrp="1"/>
          </p:cNvSpPr>
          <p:nvPr>
            <p:ph type="ctrTitle"/>
          </p:nvPr>
        </p:nvSpPr>
        <p:spPr>
          <a:xfrm>
            <a:off x="1677010" y="129507"/>
            <a:ext cx="6008193" cy="1892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dirty="0">
                <a:solidFill>
                  <a:schemeClr val="lt2"/>
                </a:solidFill>
              </a:rPr>
              <a:t>Euthanasia</a:t>
            </a:r>
            <a:r>
              <a:rPr lang="en" sz="3600" dirty="0">
                <a:solidFill>
                  <a:schemeClr val="dk2"/>
                </a:solidFill>
              </a:rPr>
              <a:t> &amp;</a:t>
            </a:r>
            <a:br>
              <a:rPr lang="en" sz="3600" dirty="0">
                <a:solidFill>
                  <a:schemeClr val="dk2"/>
                </a:solidFill>
              </a:rPr>
            </a:br>
            <a:r>
              <a:rPr lang="en" sz="3600" dirty="0">
                <a:solidFill>
                  <a:schemeClr val="dk2"/>
                </a:solidFill>
              </a:rPr>
              <a:t>ASSISTED SUICIDE</a:t>
            </a:r>
            <a:endParaRPr sz="3600" dirty="0"/>
          </a:p>
        </p:txBody>
      </p:sp>
      <p:sp>
        <p:nvSpPr>
          <p:cNvPr id="741" name="Google Shape;741;p31"/>
          <p:cNvSpPr txBox="1">
            <a:spLocks noGrp="1"/>
          </p:cNvSpPr>
          <p:nvPr>
            <p:ph type="subTitle" idx="1"/>
          </p:nvPr>
        </p:nvSpPr>
        <p:spPr>
          <a:xfrm>
            <a:off x="2863350" y="2091351"/>
            <a:ext cx="3790946" cy="238106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lang="en-GB" dirty="0"/>
          </a:p>
          <a:p>
            <a:pPr marL="0" lvl="0" indent="0" algn="ctr" rtl="0">
              <a:spcBef>
                <a:spcPts val="0"/>
              </a:spcBef>
              <a:spcAft>
                <a:spcPts val="0"/>
              </a:spcAft>
              <a:buNone/>
            </a:pPr>
            <a:r>
              <a:rPr lang="en-GB" dirty="0"/>
              <a:t>CASE STUDY OF UK.</a:t>
            </a:r>
          </a:p>
          <a:p>
            <a:pPr marL="0" lvl="0" indent="0" algn="ctr" rtl="0">
              <a:spcBef>
                <a:spcPts val="0"/>
              </a:spcBef>
              <a:spcAft>
                <a:spcPts val="0"/>
              </a:spcAft>
              <a:buNone/>
            </a:pPr>
            <a:endParaRPr lang="en-GB" dirty="0"/>
          </a:p>
          <a:p>
            <a:pPr marL="0" indent="0" algn="ctr"/>
            <a:r>
              <a:rPr lang="en-GB" dirty="0"/>
              <a:t>BSC Health Social Care</a:t>
            </a:r>
          </a:p>
          <a:p>
            <a:pPr marL="0" lvl="0" indent="0" algn="ctr" rtl="0">
              <a:spcBef>
                <a:spcPts val="0"/>
              </a:spcBef>
              <a:spcAft>
                <a:spcPts val="0"/>
              </a:spcAft>
              <a:buNone/>
            </a:pPr>
            <a:endParaRPr lang="en-GB" dirty="0"/>
          </a:p>
          <a:p>
            <a:pPr marL="0" lvl="0" indent="0" algn="ctr" rtl="0">
              <a:spcBef>
                <a:spcPts val="0"/>
              </a:spcBef>
              <a:spcAft>
                <a:spcPts val="0"/>
              </a:spcAft>
              <a:buNone/>
            </a:pPr>
            <a:endParaRPr lang="en-GB" dirty="0"/>
          </a:p>
          <a:p>
            <a:pPr marL="0" lvl="0" indent="0" rtl="0">
              <a:spcBef>
                <a:spcPts val="0"/>
              </a:spcBef>
              <a:spcAft>
                <a:spcPts val="0"/>
              </a:spcAft>
              <a:buNone/>
            </a:pPr>
            <a:r>
              <a:rPr lang="en-GB" dirty="0">
                <a:solidFill>
                  <a:schemeClr val="tx1"/>
                </a:solidFill>
              </a:rPr>
              <a:t>Name: </a:t>
            </a:r>
            <a:r>
              <a:rPr lang="en-GB" dirty="0" err="1"/>
              <a:t>Thaera</a:t>
            </a:r>
            <a:r>
              <a:rPr lang="en-GB" dirty="0"/>
              <a:t> Akhtar</a:t>
            </a:r>
          </a:p>
          <a:p>
            <a:pPr marL="0" lvl="0" indent="0" rtl="0">
              <a:spcBef>
                <a:spcPts val="0"/>
              </a:spcBef>
              <a:spcAft>
                <a:spcPts val="0"/>
              </a:spcAft>
              <a:buNone/>
            </a:pPr>
            <a:r>
              <a:rPr lang="en-GB" dirty="0">
                <a:solidFill>
                  <a:schemeClr val="tx1"/>
                </a:solidFill>
              </a:rPr>
              <a:t>Module code: </a:t>
            </a:r>
            <a:r>
              <a:rPr lang="en-GB" dirty="0"/>
              <a:t>Bmhp6009</a:t>
            </a:r>
          </a:p>
          <a:p>
            <a:pPr marL="0" lvl="0" indent="0" rtl="0">
              <a:spcBef>
                <a:spcPts val="0"/>
              </a:spcBef>
              <a:spcAft>
                <a:spcPts val="0"/>
              </a:spcAft>
              <a:buNone/>
            </a:pPr>
            <a:r>
              <a:rPr lang="en-GB" dirty="0">
                <a:solidFill>
                  <a:schemeClr val="tx1"/>
                </a:solidFill>
              </a:rPr>
              <a:t>Student I’d :</a:t>
            </a:r>
            <a:r>
              <a:rPr lang="en-GB" dirty="0"/>
              <a:t>1807092</a:t>
            </a:r>
          </a:p>
          <a:p>
            <a:pPr marL="0" lvl="0" indent="0" rtl="0">
              <a:spcBef>
                <a:spcPts val="0"/>
              </a:spcBef>
              <a:spcAft>
                <a:spcPts val="0"/>
              </a:spcAft>
              <a:buNone/>
            </a:pPr>
            <a:r>
              <a:rPr lang="en-GB" dirty="0">
                <a:solidFill>
                  <a:schemeClr val="tx1"/>
                </a:solidFill>
              </a:rPr>
              <a:t>Tutor:  </a:t>
            </a:r>
            <a:r>
              <a:rPr lang="en-GB" dirty="0"/>
              <a:t>Joanne Davies</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34"/>
          <p:cNvSpPr txBox="1">
            <a:spLocks noGrp="1"/>
          </p:cNvSpPr>
          <p:nvPr>
            <p:ph type="title"/>
          </p:nvPr>
        </p:nvSpPr>
        <p:spPr>
          <a:xfrm>
            <a:off x="1093862" y="220111"/>
            <a:ext cx="7410230" cy="13693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End of life cycle ( Palliative care ):</a:t>
            </a:r>
            <a:endParaRPr sz="3200" dirty="0"/>
          </a:p>
        </p:txBody>
      </p:sp>
      <p:sp>
        <p:nvSpPr>
          <p:cNvPr id="847" name="Google Shape;847;p34"/>
          <p:cNvSpPr txBox="1">
            <a:spLocks noGrp="1"/>
          </p:cNvSpPr>
          <p:nvPr>
            <p:ph type="subTitle" idx="1"/>
          </p:nvPr>
        </p:nvSpPr>
        <p:spPr>
          <a:xfrm>
            <a:off x="777667" y="1986714"/>
            <a:ext cx="7658058" cy="208963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End-of-life care </a:t>
            </a:r>
            <a:r>
              <a:rPr lang="en-GB" sz="1200" dirty="0">
                <a:latin typeface="Calibri" panose="020F0502020204030204" pitchFamily="34" charset="0"/>
                <a:cs typeface="Calibri" panose="020F0502020204030204" pitchFamily="34" charset="0"/>
              </a:rPr>
              <a:t>is a type of care given to individuals who are approaching the end of their life due to a terminal illness or advanced age. The goal of end-of-life care is to provide comfort and support to the person and their family, rather than cure the illness Seale, C. (2010). </a:t>
            </a:r>
          </a:p>
          <a:p>
            <a:pPr marL="285750" lvl="0" indent="-2857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Palliative care </a:t>
            </a:r>
            <a:r>
              <a:rPr lang="en-GB" sz="1200" dirty="0">
                <a:latin typeface="Calibri" panose="020F0502020204030204" pitchFamily="34" charset="0"/>
                <a:cs typeface="Calibri" panose="020F0502020204030204" pitchFamily="34" charset="0"/>
              </a:rPr>
              <a:t>is a specialized form of end-of-life care that focuses on managing the symptoms and improving the quality of life for individuals with serious or life-limiting illnesses. Palliative care can be provided at any stage of an illness, not just at the end of life.</a:t>
            </a:r>
          </a:p>
          <a:p>
            <a:pPr marL="285750" lvl="0" indent="-2857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End-of-life care and palliative care are often used interchangeably</a:t>
            </a:r>
            <a:r>
              <a:rPr lang="en-GB" sz="1200" dirty="0">
                <a:latin typeface="Calibri" panose="020F0502020204030204" pitchFamily="34" charset="0"/>
                <a:cs typeface="Calibri" panose="020F0502020204030204" pitchFamily="34" charset="0"/>
              </a:rPr>
              <a:t>, but they are not the same. Palliative care is a type of end-of-life care that is focused on symptom management and improving quality of life, while end-of-life care is broader and includes providing emotional and spiritual support to both the person and their family.</a:t>
            </a:r>
          </a:p>
          <a:p>
            <a:pPr marL="285750" lvl="0" indent="-285750" algn="l" rtl="0">
              <a:spcBef>
                <a:spcPts val="0"/>
              </a:spcBef>
              <a:spcAft>
                <a:spcPts val="0"/>
              </a:spcAft>
              <a:buFont typeface="Arial" panose="020B0604020202020204" pitchFamily="34" charset="0"/>
              <a:buChar char="•"/>
            </a:pP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34"/>
          <p:cNvSpPr txBox="1">
            <a:spLocks noGrp="1"/>
          </p:cNvSpPr>
          <p:nvPr>
            <p:ph type="title"/>
          </p:nvPr>
        </p:nvSpPr>
        <p:spPr>
          <a:xfrm>
            <a:off x="1136590" y="237202"/>
            <a:ext cx="7410230" cy="13693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End of life cycle ( Palliative care ):</a:t>
            </a:r>
            <a:endParaRPr sz="3200" dirty="0"/>
          </a:p>
        </p:txBody>
      </p:sp>
      <p:sp>
        <p:nvSpPr>
          <p:cNvPr id="847" name="Google Shape;847;p34"/>
          <p:cNvSpPr txBox="1">
            <a:spLocks noGrp="1"/>
          </p:cNvSpPr>
          <p:nvPr>
            <p:ph type="subTitle" idx="1"/>
          </p:nvPr>
        </p:nvSpPr>
        <p:spPr>
          <a:xfrm>
            <a:off x="742971" y="1666429"/>
            <a:ext cx="7658058" cy="2709017"/>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GB" sz="1200" dirty="0">
                <a:latin typeface="Calibri" panose="020F0502020204030204" pitchFamily="34" charset="0"/>
                <a:cs typeface="Calibri" panose="020F0502020204030204" pitchFamily="34" charset="0"/>
              </a:rPr>
              <a:t>In the UK, end-of-life services are provided by a range of healthcare professionals and organizations, including the National Health Service (NHS), hospices, and palliative care teams. Here are some of the key end-of-life services available in the UK:</a:t>
            </a:r>
          </a:p>
          <a:p>
            <a:pPr marL="285750" lvl="0" indent="-2857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Hospice care: </a:t>
            </a:r>
            <a:r>
              <a:rPr lang="en-GB" sz="1200" dirty="0">
                <a:latin typeface="Calibri" panose="020F0502020204030204" pitchFamily="34" charset="0"/>
                <a:cs typeface="Calibri" panose="020F0502020204030204" pitchFamily="34" charset="0"/>
              </a:rPr>
              <a:t>Hospices are specialized healthcare facilities that provide end-of-life care and support to individuals and their families. Hospices provide a range of services, including medical care, pain management, emotional and spiritual support, and counselling.</a:t>
            </a:r>
          </a:p>
          <a:p>
            <a:pPr marL="285750" lvl="0" indent="-2857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Palliative care teams: </a:t>
            </a:r>
            <a:r>
              <a:rPr lang="en-GB" sz="1200" dirty="0">
                <a:latin typeface="Calibri" panose="020F0502020204030204" pitchFamily="34" charset="0"/>
                <a:cs typeface="Calibri" panose="020F0502020204030204" pitchFamily="34" charset="0"/>
              </a:rPr>
              <a:t>These teams of healthcare professionals provide specialized care to individuals with serious or life-limiting illnesses. Palliative care teams work to manage symptoms, improve quality of life, and support the emotional and spiritual needs of the person and their </a:t>
            </a:r>
            <a:r>
              <a:rPr lang="en-GB" sz="1200" dirty="0" smtClean="0">
                <a:latin typeface="Calibri" panose="020F0502020204030204" pitchFamily="34" charset="0"/>
                <a:cs typeface="Calibri" panose="020F0502020204030204" pitchFamily="34" charset="0"/>
              </a:rPr>
              <a:t>family. </a:t>
            </a:r>
            <a:r>
              <a:rPr lang="en-GB" sz="1200" dirty="0">
                <a:latin typeface="Calibri" panose="020F0502020204030204" pitchFamily="34" charset="0"/>
                <a:cs typeface="Calibri" panose="020F0502020204030204" pitchFamily="34" charset="0"/>
              </a:rPr>
              <a:t>Seale, </a:t>
            </a:r>
            <a:r>
              <a:rPr lang="en-GB" sz="1200" dirty="0" smtClean="0">
                <a:latin typeface="Calibri" panose="020F0502020204030204" pitchFamily="34" charset="0"/>
                <a:cs typeface="Calibri" panose="020F0502020204030204" pitchFamily="34" charset="0"/>
              </a:rPr>
              <a:t>C </a:t>
            </a:r>
            <a:r>
              <a:rPr lang="en-GB" sz="1200" dirty="0">
                <a:latin typeface="Calibri" panose="020F0502020204030204" pitchFamily="34" charset="0"/>
                <a:cs typeface="Calibri" panose="020F0502020204030204" pitchFamily="34" charset="0"/>
              </a:rPr>
              <a:t>(2010).</a:t>
            </a:r>
          </a:p>
          <a:p>
            <a:pPr marL="285750" lvl="0" indent="-285750" algn="l" rtl="0">
              <a:spcBef>
                <a:spcPts val="0"/>
              </a:spcBef>
              <a:spcAft>
                <a:spcPts val="0"/>
              </a:spcAft>
              <a:buFont typeface="Arial" panose="020B0604020202020204" pitchFamily="34" charset="0"/>
              <a:buChar char="•"/>
            </a:pPr>
            <a:endParaRPr dirty="0"/>
          </a:p>
        </p:txBody>
      </p:sp>
    </p:spTree>
    <p:extLst>
      <p:ext uri="{BB962C8B-B14F-4D97-AF65-F5344CB8AC3E}">
        <p14:creationId xmlns:p14="http://schemas.microsoft.com/office/powerpoint/2010/main" val="2507310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34"/>
          <p:cNvSpPr txBox="1">
            <a:spLocks noGrp="1"/>
          </p:cNvSpPr>
          <p:nvPr>
            <p:ph type="title"/>
          </p:nvPr>
        </p:nvSpPr>
        <p:spPr>
          <a:xfrm>
            <a:off x="1025495" y="74833"/>
            <a:ext cx="7410230" cy="13693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3200" dirty="0"/>
              <a:t>End of life cycle ( Palliative care ):</a:t>
            </a:r>
            <a:endParaRPr sz="3200" dirty="0"/>
          </a:p>
        </p:txBody>
      </p:sp>
      <p:sp>
        <p:nvSpPr>
          <p:cNvPr id="847" name="Google Shape;847;p34"/>
          <p:cNvSpPr txBox="1">
            <a:spLocks noGrp="1"/>
          </p:cNvSpPr>
          <p:nvPr>
            <p:ph type="subTitle" idx="1"/>
          </p:nvPr>
        </p:nvSpPr>
        <p:spPr>
          <a:xfrm>
            <a:off x="742971" y="1969623"/>
            <a:ext cx="7658058" cy="2089630"/>
          </a:xfrm>
          <a:prstGeom prst="rect">
            <a:avLst/>
          </a:prstGeom>
        </p:spPr>
        <p:txBody>
          <a:bodyPr spcFirstLastPara="1" wrap="square" lIns="91425" tIns="91425" rIns="91425" bIns="91425" anchor="ctr" anchorCtr="0">
            <a:noAutofit/>
          </a:bodyPr>
          <a:lstStyle/>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End-of-life care in hospitals: </a:t>
            </a:r>
            <a:r>
              <a:rPr lang="en-GB" sz="1200" dirty="0">
                <a:latin typeface="Calibri" panose="020F0502020204030204" pitchFamily="34" charset="0"/>
                <a:cs typeface="Calibri" panose="020F0502020204030204" pitchFamily="34" charset="0"/>
              </a:rPr>
              <a:t>Hospitals provide end-of-life care to individuals who are in the final stages of their illness. This care may involve pain management, medical treatment, and emotional and spiritual support.</a:t>
            </a: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Home-based care: </a:t>
            </a:r>
            <a:r>
              <a:rPr lang="en-GB" sz="1200" dirty="0">
                <a:latin typeface="Calibri" panose="020F0502020204030204" pitchFamily="34" charset="0"/>
                <a:cs typeface="Calibri" panose="020F0502020204030204" pitchFamily="34" charset="0"/>
              </a:rPr>
              <a:t>Many individuals prefer to receive end-of-life care in their own homes, with support from healthcare professionals and family members. Home-based care may include nursing care, pain management, and emotional support.</a:t>
            </a:r>
          </a:p>
          <a:p>
            <a:pPr marL="285750" lvl="0" indent="-285750" algn="just" rtl="0">
              <a:lnSpc>
                <a:spcPct val="150000"/>
              </a:lnSpc>
              <a:spcBef>
                <a:spcPts val="0"/>
              </a:spcBef>
              <a:spcAft>
                <a:spcPts val="0"/>
              </a:spcAft>
              <a:buFont typeface="Arial" panose="020B0604020202020204" pitchFamily="34" charset="0"/>
              <a:buChar char="•"/>
            </a:pPr>
            <a:r>
              <a:rPr lang="en-GB" sz="1200" b="1" dirty="0">
                <a:latin typeface="Calibri" panose="020F0502020204030204" pitchFamily="34" charset="0"/>
                <a:cs typeface="Calibri" panose="020F0502020204030204" pitchFamily="34" charset="0"/>
              </a:rPr>
              <a:t>Bereavement services: </a:t>
            </a:r>
            <a:r>
              <a:rPr lang="en-GB" sz="1200" dirty="0">
                <a:latin typeface="Calibri" panose="020F0502020204030204" pitchFamily="34" charset="0"/>
                <a:cs typeface="Calibri" panose="020F0502020204030204" pitchFamily="34" charset="0"/>
              </a:rPr>
              <a:t>Following the death of a loved one, bereavement services are available to support individuals and families through the grieving process. These services may include counselling, support groups, and other resources.</a:t>
            </a:r>
          </a:p>
          <a:p>
            <a:pPr marL="0" lvl="0" indent="0" algn="just" rtl="0">
              <a:lnSpc>
                <a:spcPct val="150000"/>
              </a:lnSpc>
              <a:spcBef>
                <a:spcPts val="0"/>
              </a:spcBef>
              <a:spcAft>
                <a:spcPts val="0"/>
              </a:spcAft>
            </a:pPr>
            <a:endParaRPr lang="en-GB" sz="1200" dirty="0">
              <a:latin typeface="Calibri" panose="020F0502020204030204" pitchFamily="34" charset="0"/>
              <a:cs typeface="Calibri" panose="020F0502020204030204" pitchFamily="34" charset="0"/>
            </a:endParaRPr>
          </a:p>
          <a:p>
            <a:pPr marL="0" lvl="0" indent="0" algn="just" rtl="0">
              <a:lnSpc>
                <a:spcPct val="150000"/>
              </a:lnSpc>
              <a:spcBef>
                <a:spcPts val="0"/>
              </a:spcBef>
              <a:spcAft>
                <a:spcPts val="0"/>
              </a:spcAft>
            </a:pPr>
            <a:r>
              <a:rPr lang="en-GB" sz="1200" dirty="0">
                <a:latin typeface="Calibri" panose="020F0502020204030204" pitchFamily="34" charset="0"/>
                <a:cs typeface="Calibri" panose="020F0502020204030204" pitchFamily="34" charset="0"/>
              </a:rPr>
              <a:t>Overall, the UK has a well-developed system of end-of-life care that is focused on providing compassionate and high-quality support to individuals and their families during a difficult time.</a:t>
            </a:r>
          </a:p>
          <a:p>
            <a:pPr marL="285750" lvl="0" indent="-285750" algn="l" rtl="0">
              <a:spcBef>
                <a:spcPts val="0"/>
              </a:spcBef>
              <a:spcAft>
                <a:spcPts val="0"/>
              </a:spcAft>
              <a:buFont typeface="Arial" panose="020B0604020202020204" pitchFamily="34" charset="0"/>
              <a:buChar char="•"/>
            </a:pPr>
            <a:endParaRPr dirty="0"/>
          </a:p>
        </p:txBody>
      </p:sp>
    </p:spTree>
    <p:extLst>
      <p:ext uri="{BB962C8B-B14F-4D97-AF65-F5344CB8AC3E}">
        <p14:creationId xmlns:p14="http://schemas.microsoft.com/office/powerpoint/2010/main" val="2665978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34"/>
          <p:cNvSpPr txBox="1">
            <a:spLocks noGrp="1"/>
          </p:cNvSpPr>
          <p:nvPr>
            <p:ph type="title"/>
          </p:nvPr>
        </p:nvSpPr>
        <p:spPr>
          <a:xfrm>
            <a:off x="1025495" y="863125"/>
            <a:ext cx="7410230" cy="97422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Eu</a:t>
            </a:r>
            <a:r>
              <a:rPr lang="en" dirty="0" err="1"/>
              <a:t>thanasia</a:t>
            </a:r>
            <a:r>
              <a:rPr lang="en" dirty="0"/>
              <a:t> vs Assisted Suicide:</a:t>
            </a:r>
            <a:endParaRPr dirty="0"/>
          </a:p>
        </p:txBody>
      </p:sp>
      <p:sp>
        <p:nvSpPr>
          <p:cNvPr id="847" name="Google Shape;847;p34"/>
          <p:cNvSpPr txBox="1">
            <a:spLocks noGrp="1"/>
          </p:cNvSpPr>
          <p:nvPr>
            <p:ph type="subTitle" idx="1"/>
          </p:nvPr>
        </p:nvSpPr>
        <p:spPr>
          <a:xfrm>
            <a:off x="777667" y="1837346"/>
            <a:ext cx="7658058" cy="2572284"/>
          </a:xfrm>
          <a:prstGeom prst="rect">
            <a:avLst/>
          </a:prstGeom>
        </p:spPr>
        <p:txBody>
          <a:bodyPr spcFirstLastPara="1" wrap="square" lIns="91425" tIns="91425" rIns="91425" bIns="91425" anchor="ctr" anchorCtr="0">
            <a:noAutofit/>
          </a:bodyPr>
          <a:lstStyle/>
          <a:p>
            <a:pPr marL="285750" lvl="0" indent="-285750" algn="l" rtl="0">
              <a:lnSpc>
                <a:spcPct val="200000"/>
              </a:lnSpc>
              <a:spcBef>
                <a:spcPts val="0"/>
              </a:spcBef>
              <a:spcAft>
                <a:spcPts val="0"/>
              </a:spcAft>
              <a:buFont typeface="Wingdings" pitchFamily="2" charset="2"/>
              <a:buChar char="Ø"/>
            </a:pPr>
            <a:r>
              <a:rPr lang="en-GB" sz="1200" dirty="0">
                <a:latin typeface="Calibri" panose="020F0502020204030204" pitchFamily="34" charset="0"/>
                <a:cs typeface="Calibri" panose="020F0502020204030204" pitchFamily="34" charset="0"/>
              </a:rPr>
              <a:t>Euthanasia and assisted suicide are two process designed to end the suffering of the people suffering from chronic pain by ending their lives or helping them to do so.</a:t>
            </a:r>
          </a:p>
          <a:p>
            <a:pPr marL="285750" lvl="0" indent="-285750" algn="l" rtl="0">
              <a:lnSpc>
                <a:spcPct val="200000"/>
              </a:lnSpc>
              <a:spcBef>
                <a:spcPts val="0"/>
              </a:spcBef>
              <a:spcAft>
                <a:spcPts val="0"/>
              </a:spcAft>
              <a:buFont typeface="Wingdings" pitchFamily="2" charset="2"/>
              <a:buChar char="Ø"/>
            </a:pPr>
            <a:r>
              <a:rPr lang="en-GB" sz="1200" dirty="0">
                <a:latin typeface="Calibri" panose="020F0502020204030204" pitchFamily="34" charset="0"/>
                <a:cs typeface="Calibri" panose="020F0502020204030204" pitchFamily="34" charset="0"/>
              </a:rPr>
              <a:t>In </a:t>
            </a:r>
            <a:r>
              <a:rPr lang="en-GB" sz="1200" b="1" dirty="0">
                <a:latin typeface="Calibri" panose="020F0502020204030204" pitchFamily="34" charset="0"/>
                <a:cs typeface="Calibri" panose="020F0502020204030204" pitchFamily="34" charset="0"/>
              </a:rPr>
              <a:t>Euthanasia</a:t>
            </a:r>
            <a:r>
              <a:rPr lang="en-GB" sz="1200" dirty="0">
                <a:latin typeface="Calibri" panose="020F0502020204030204" pitchFamily="34" charset="0"/>
                <a:cs typeface="Calibri" panose="020F0502020204030204" pitchFamily="34" charset="0"/>
              </a:rPr>
              <a:t> the person is killed by someone's else.</a:t>
            </a:r>
          </a:p>
          <a:p>
            <a:pPr marL="285750" lvl="0" indent="-285750" algn="l" rtl="0">
              <a:lnSpc>
                <a:spcPct val="200000"/>
              </a:lnSpc>
              <a:spcBef>
                <a:spcPts val="0"/>
              </a:spcBef>
              <a:spcAft>
                <a:spcPts val="0"/>
              </a:spcAft>
              <a:buFont typeface="Wingdings" pitchFamily="2" charset="2"/>
              <a:buChar char="Ø"/>
            </a:pPr>
            <a:r>
              <a:rPr lang="en-GB" sz="1200" dirty="0">
                <a:latin typeface="Calibri" panose="020F0502020204030204" pitchFamily="34" charset="0"/>
                <a:cs typeface="Calibri" panose="020F0502020204030204" pitchFamily="34" charset="0"/>
              </a:rPr>
              <a:t>While in </a:t>
            </a:r>
            <a:r>
              <a:rPr lang="en-GB" sz="1200" b="1" dirty="0">
                <a:latin typeface="Calibri" panose="020F0502020204030204" pitchFamily="34" charset="0"/>
                <a:cs typeface="Calibri" panose="020F0502020204030204" pitchFamily="34" charset="0"/>
              </a:rPr>
              <a:t>assisted suicide</a:t>
            </a:r>
            <a:r>
              <a:rPr lang="en-GB" sz="1200" dirty="0">
                <a:latin typeface="Calibri" panose="020F0502020204030204" pitchFamily="34" charset="0"/>
                <a:cs typeface="Calibri" panose="020F0502020204030204" pitchFamily="34" charset="0"/>
              </a:rPr>
              <a:t> they are given all necessary help to kill themselves, however the final act is taken by them alone to end their suffering BBC News, (2020, February 4).</a:t>
            </a:r>
          </a:p>
          <a:p>
            <a:pPr marL="285750" lvl="0" indent="-285750" algn="l" rtl="0">
              <a:spcBef>
                <a:spcPts val="0"/>
              </a:spcBef>
              <a:spcAft>
                <a:spcPts val="0"/>
              </a:spcAft>
              <a:buFont typeface="Arial" panose="020B0604020202020204" pitchFamily="34" charset="0"/>
              <a:buChar char="•"/>
            </a:pPr>
            <a:endParaRPr lang="en-GB" dirty="0"/>
          </a:p>
          <a:p>
            <a:pPr marL="285750" lvl="0" indent="-285750" algn="l" rtl="0">
              <a:spcBef>
                <a:spcPts val="0"/>
              </a:spcBef>
              <a:spcAft>
                <a:spcPts val="0"/>
              </a:spcAft>
              <a:buFont typeface="Arial" panose="020B0604020202020204" pitchFamily="34" charset="0"/>
              <a:buChar char="•"/>
            </a:pPr>
            <a:endParaRPr dirty="0"/>
          </a:p>
        </p:txBody>
      </p:sp>
    </p:spTree>
    <p:extLst>
      <p:ext uri="{BB962C8B-B14F-4D97-AF65-F5344CB8AC3E}">
        <p14:creationId xmlns:p14="http://schemas.microsoft.com/office/powerpoint/2010/main" val="153165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45"/>
        <p:cNvGrpSpPr/>
        <p:nvPr/>
      </p:nvGrpSpPr>
      <p:grpSpPr>
        <a:xfrm>
          <a:off x="0" y="0"/>
          <a:ext cx="0" cy="0"/>
          <a:chOff x="0" y="0"/>
          <a:chExt cx="0" cy="0"/>
        </a:xfrm>
      </p:grpSpPr>
      <p:sp>
        <p:nvSpPr>
          <p:cNvPr id="846" name="Google Shape;846;p34"/>
          <p:cNvSpPr txBox="1">
            <a:spLocks noGrp="1"/>
          </p:cNvSpPr>
          <p:nvPr>
            <p:ph type="title"/>
          </p:nvPr>
        </p:nvSpPr>
        <p:spPr>
          <a:xfrm>
            <a:off x="2153540" y="1683521"/>
            <a:ext cx="7410230" cy="13693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Forms of Euthanasia </a:t>
            </a:r>
            <a:endParaRPr dirty="0"/>
          </a:p>
        </p:txBody>
      </p:sp>
    </p:spTree>
    <p:extLst>
      <p:ext uri="{BB962C8B-B14F-4D97-AF65-F5344CB8AC3E}">
        <p14:creationId xmlns:p14="http://schemas.microsoft.com/office/powerpoint/2010/main" val="16327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0"/>
        <p:cNvGrpSpPr/>
        <p:nvPr/>
      </p:nvGrpSpPr>
      <p:grpSpPr>
        <a:xfrm>
          <a:off x="0" y="0"/>
          <a:ext cx="0" cy="0"/>
          <a:chOff x="0" y="0"/>
          <a:chExt cx="0" cy="0"/>
        </a:xfrm>
      </p:grpSpPr>
      <p:sp>
        <p:nvSpPr>
          <p:cNvPr id="941" name="Google Shape;941;p35"/>
          <p:cNvSpPr txBox="1">
            <a:spLocks noGrp="1"/>
          </p:cNvSpPr>
          <p:nvPr>
            <p:ph type="title"/>
          </p:nvPr>
        </p:nvSpPr>
        <p:spPr>
          <a:xfrm>
            <a:off x="1589791" y="2107052"/>
            <a:ext cx="5964418" cy="73965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t>Active Euthanasia </a:t>
            </a:r>
            <a:endParaRPr sz="3600" dirty="0"/>
          </a:p>
        </p:txBody>
      </p:sp>
      <p:sp>
        <p:nvSpPr>
          <p:cNvPr id="942" name="Google Shape;942;p35"/>
          <p:cNvSpPr txBox="1">
            <a:spLocks noGrp="1"/>
          </p:cNvSpPr>
          <p:nvPr>
            <p:ph type="title" idx="2"/>
          </p:nvPr>
        </p:nvSpPr>
        <p:spPr>
          <a:xfrm>
            <a:off x="3577153" y="1197504"/>
            <a:ext cx="1591500" cy="7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943" name="Google Shape;943;p35"/>
          <p:cNvSpPr txBox="1">
            <a:spLocks noGrp="1"/>
          </p:cNvSpPr>
          <p:nvPr>
            <p:ph type="subTitle" idx="1"/>
          </p:nvPr>
        </p:nvSpPr>
        <p:spPr>
          <a:xfrm>
            <a:off x="1784112" y="3167454"/>
            <a:ext cx="5341120" cy="841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dirty="0"/>
              <a:t>A</a:t>
            </a:r>
            <a:r>
              <a:rPr lang="en" dirty="0"/>
              <a:t>n active euthanasia is when death is caused by an act for example giving someone an overdose of pain killers.</a:t>
            </a:r>
            <a:endParaRPr dirty="0"/>
          </a:p>
        </p:txBody>
      </p:sp>
      <p:grpSp>
        <p:nvGrpSpPr>
          <p:cNvPr id="944" name="Google Shape;944;p35"/>
          <p:cNvGrpSpPr/>
          <p:nvPr/>
        </p:nvGrpSpPr>
        <p:grpSpPr>
          <a:xfrm>
            <a:off x="-697850" y="-229050"/>
            <a:ext cx="2176600" cy="2572020"/>
            <a:chOff x="-697850" y="-229050"/>
            <a:chExt cx="2176600" cy="2572020"/>
          </a:xfrm>
        </p:grpSpPr>
        <p:sp>
          <p:nvSpPr>
            <p:cNvPr id="945" name="Google Shape;945;p35"/>
            <p:cNvSpPr/>
            <p:nvPr/>
          </p:nvSpPr>
          <p:spPr>
            <a:xfrm>
              <a:off x="-142125" y="-97275"/>
              <a:ext cx="1620875" cy="1644225"/>
            </a:xfrm>
            <a:custGeom>
              <a:avLst/>
              <a:gdLst/>
              <a:ahLst/>
              <a:cxnLst/>
              <a:rect l="l" t="t" r="r" b="b"/>
              <a:pathLst>
                <a:path w="64835" h="65769" extrusionOk="0">
                  <a:moveTo>
                    <a:pt x="64835" y="0"/>
                  </a:moveTo>
                  <a:lnTo>
                    <a:pt x="48811" y="9694"/>
                  </a:lnTo>
                  <a:lnTo>
                    <a:pt x="48811" y="37588"/>
                  </a:lnTo>
                  <a:lnTo>
                    <a:pt x="0" y="65769"/>
                  </a:lnTo>
                  <a:lnTo>
                    <a:pt x="0" y="198"/>
                  </a:lnTo>
                  <a:lnTo>
                    <a:pt x="62461" y="198"/>
                  </a:lnTo>
                </a:path>
              </a:pathLst>
            </a:custGeom>
            <a:solidFill>
              <a:schemeClr val="accent1"/>
            </a:solidFill>
            <a:ln>
              <a:noFill/>
            </a:ln>
          </p:spPr>
        </p:sp>
        <p:grpSp>
          <p:nvGrpSpPr>
            <p:cNvPr id="946" name="Google Shape;946;p35"/>
            <p:cNvGrpSpPr/>
            <p:nvPr/>
          </p:nvGrpSpPr>
          <p:grpSpPr>
            <a:xfrm>
              <a:off x="-177162" y="-229050"/>
              <a:ext cx="1257935" cy="1441695"/>
              <a:chOff x="-7862" y="0"/>
              <a:chExt cx="1257935" cy="1441695"/>
            </a:xfrm>
          </p:grpSpPr>
          <p:sp>
            <p:nvSpPr>
              <p:cNvPr id="947" name="Google Shape;947;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4" name="Google Shape;954;p35"/>
            <p:cNvGrpSpPr/>
            <p:nvPr/>
          </p:nvGrpSpPr>
          <p:grpSpPr>
            <a:xfrm>
              <a:off x="-697850" y="901275"/>
              <a:ext cx="1257935" cy="1441695"/>
              <a:chOff x="-7862" y="0"/>
              <a:chExt cx="1257935" cy="1441695"/>
            </a:xfrm>
          </p:grpSpPr>
          <p:sp>
            <p:nvSpPr>
              <p:cNvPr id="955" name="Google Shape;955;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09" name="Google Shape;1009;p35"/>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1010" name="Google Shape;1010;p35"/>
          <p:cNvGrpSpPr/>
          <p:nvPr/>
        </p:nvGrpSpPr>
        <p:grpSpPr>
          <a:xfrm>
            <a:off x="7895975" y="3111525"/>
            <a:ext cx="1870172" cy="2517570"/>
            <a:chOff x="7886075" y="2918450"/>
            <a:chExt cx="1870172" cy="2517570"/>
          </a:xfrm>
        </p:grpSpPr>
        <p:grpSp>
          <p:nvGrpSpPr>
            <p:cNvPr id="1011" name="Google Shape;1011;p35"/>
            <p:cNvGrpSpPr/>
            <p:nvPr/>
          </p:nvGrpSpPr>
          <p:grpSpPr>
            <a:xfrm>
              <a:off x="8498313" y="2918450"/>
              <a:ext cx="1257935" cy="1441695"/>
              <a:chOff x="-7862" y="0"/>
              <a:chExt cx="1257935" cy="1441695"/>
            </a:xfrm>
          </p:grpSpPr>
          <p:sp>
            <p:nvSpPr>
              <p:cNvPr id="1012" name="Google Shape;1012;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9" name="Google Shape;1019;p35"/>
            <p:cNvGrpSpPr/>
            <p:nvPr/>
          </p:nvGrpSpPr>
          <p:grpSpPr>
            <a:xfrm>
              <a:off x="7886075" y="3994325"/>
              <a:ext cx="1257935" cy="1441695"/>
              <a:chOff x="-7862" y="0"/>
              <a:chExt cx="1257935" cy="1441695"/>
            </a:xfrm>
          </p:grpSpPr>
          <p:sp>
            <p:nvSpPr>
              <p:cNvPr id="1020" name="Google Shape;1020;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40"/>
        <p:cNvGrpSpPr/>
        <p:nvPr/>
      </p:nvGrpSpPr>
      <p:grpSpPr>
        <a:xfrm>
          <a:off x="0" y="0"/>
          <a:ext cx="0" cy="0"/>
          <a:chOff x="0" y="0"/>
          <a:chExt cx="0" cy="0"/>
        </a:xfrm>
      </p:grpSpPr>
      <p:sp>
        <p:nvSpPr>
          <p:cNvPr id="941" name="Google Shape;941;p35"/>
          <p:cNvSpPr txBox="1">
            <a:spLocks noGrp="1"/>
          </p:cNvSpPr>
          <p:nvPr>
            <p:ph type="title"/>
          </p:nvPr>
        </p:nvSpPr>
        <p:spPr>
          <a:xfrm>
            <a:off x="1589791" y="2107052"/>
            <a:ext cx="5964418" cy="73965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600" dirty="0"/>
              <a:t>Passive Euthanasia </a:t>
            </a:r>
            <a:endParaRPr sz="3600" dirty="0"/>
          </a:p>
        </p:txBody>
      </p:sp>
      <p:sp>
        <p:nvSpPr>
          <p:cNvPr id="942" name="Google Shape;942;p35"/>
          <p:cNvSpPr txBox="1">
            <a:spLocks noGrp="1"/>
          </p:cNvSpPr>
          <p:nvPr>
            <p:ph type="title" idx="2"/>
          </p:nvPr>
        </p:nvSpPr>
        <p:spPr>
          <a:xfrm>
            <a:off x="3577153" y="1197504"/>
            <a:ext cx="1591500" cy="7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02</a:t>
            </a:r>
            <a:endParaRPr dirty="0"/>
          </a:p>
        </p:txBody>
      </p:sp>
      <p:sp>
        <p:nvSpPr>
          <p:cNvPr id="943" name="Google Shape;943;p35"/>
          <p:cNvSpPr txBox="1">
            <a:spLocks noGrp="1"/>
          </p:cNvSpPr>
          <p:nvPr>
            <p:ph type="subTitle" idx="1"/>
          </p:nvPr>
        </p:nvSpPr>
        <p:spPr>
          <a:xfrm>
            <a:off x="1901440" y="2838816"/>
            <a:ext cx="5341120" cy="1019946"/>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dirty="0">
                <a:latin typeface="+mj-lt"/>
              </a:rPr>
              <a:t>In passive </a:t>
            </a:r>
            <a:r>
              <a:rPr lang="en" dirty="0">
                <a:latin typeface="+mj-lt"/>
              </a:rPr>
              <a:t>euthanasia is when the death is caused by the omission of something for example turning off somebody's life support or denying them an operation that would extend their life.</a:t>
            </a:r>
            <a:endParaRPr dirty="0">
              <a:latin typeface="+mj-lt"/>
            </a:endParaRPr>
          </a:p>
        </p:txBody>
      </p:sp>
      <p:grpSp>
        <p:nvGrpSpPr>
          <p:cNvPr id="944" name="Google Shape;944;p35"/>
          <p:cNvGrpSpPr/>
          <p:nvPr/>
        </p:nvGrpSpPr>
        <p:grpSpPr>
          <a:xfrm>
            <a:off x="-697850" y="-229050"/>
            <a:ext cx="2176600" cy="2572020"/>
            <a:chOff x="-697850" y="-229050"/>
            <a:chExt cx="2176600" cy="2572020"/>
          </a:xfrm>
        </p:grpSpPr>
        <p:sp>
          <p:nvSpPr>
            <p:cNvPr id="945" name="Google Shape;945;p35"/>
            <p:cNvSpPr/>
            <p:nvPr/>
          </p:nvSpPr>
          <p:spPr>
            <a:xfrm>
              <a:off x="-142125" y="-97275"/>
              <a:ext cx="1620875" cy="1644225"/>
            </a:xfrm>
            <a:custGeom>
              <a:avLst/>
              <a:gdLst/>
              <a:ahLst/>
              <a:cxnLst/>
              <a:rect l="l" t="t" r="r" b="b"/>
              <a:pathLst>
                <a:path w="64835" h="65769" extrusionOk="0">
                  <a:moveTo>
                    <a:pt x="64835" y="0"/>
                  </a:moveTo>
                  <a:lnTo>
                    <a:pt x="48811" y="9694"/>
                  </a:lnTo>
                  <a:lnTo>
                    <a:pt x="48811" y="37588"/>
                  </a:lnTo>
                  <a:lnTo>
                    <a:pt x="0" y="65769"/>
                  </a:lnTo>
                  <a:lnTo>
                    <a:pt x="0" y="198"/>
                  </a:lnTo>
                  <a:lnTo>
                    <a:pt x="62461" y="198"/>
                  </a:lnTo>
                </a:path>
              </a:pathLst>
            </a:custGeom>
            <a:solidFill>
              <a:schemeClr val="accent1"/>
            </a:solidFill>
            <a:ln>
              <a:noFill/>
            </a:ln>
          </p:spPr>
        </p:sp>
        <p:grpSp>
          <p:nvGrpSpPr>
            <p:cNvPr id="946" name="Google Shape;946;p35"/>
            <p:cNvGrpSpPr/>
            <p:nvPr/>
          </p:nvGrpSpPr>
          <p:grpSpPr>
            <a:xfrm>
              <a:off x="-177162" y="-229050"/>
              <a:ext cx="1257935" cy="1441695"/>
              <a:chOff x="-7862" y="0"/>
              <a:chExt cx="1257935" cy="1441695"/>
            </a:xfrm>
          </p:grpSpPr>
          <p:sp>
            <p:nvSpPr>
              <p:cNvPr id="947" name="Google Shape;947;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4" name="Google Shape;954;p35"/>
            <p:cNvGrpSpPr/>
            <p:nvPr/>
          </p:nvGrpSpPr>
          <p:grpSpPr>
            <a:xfrm>
              <a:off x="-697850" y="901275"/>
              <a:ext cx="1257935" cy="1441695"/>
              <a:chOff x="-7862" y="0"/>
              <a:chExt cx="1257935" cy="1441695"/>
            </a:xfrm>
          </p:grpSpPr>
          <p:sp>
            <p:nvSpPr>
              <p:cNvPr id="955" name="Google Shape;955;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09" name="Google Shape;1009;p35"/>
          <p:cNvSpPr/>
          <p:nvPr/>
        </p:nvSpPr>
        <p:spPr>
          <a:xfrm>
            <a:off x="8211125" y="3418100"/>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accent2"/>
          </a:solidFill>
          <a:ln>
            <a:noFill/>
          </a:ln>
        </p:spPr>
      </p:sp>
      <p:grpSp>
        <p:nvGrpSpPr>
          <p:cNvPr id="1010" name="Google Shape;1010;p35"/>
          <p:cNvGrpSpPr/>
          <p:nvPr/>
        </p:nvGrpSpPr>
        <p:grpSpPr>
          <a:xfrm>
            <a:off x="7895975" y="3111525"/>
            <a:ext cx="1870172" cy="2517570"/>
            <a:chOff x="7886075" y="2918450"/>
            <a:chExt cx="1870172" cy="2517570"/>
          </a:xfrm>
        </p:grpSpPr>
        <p:grpSp>
          <p:nvGrpSpPr>
            <p:cNvPr id="1011" name="Google Shape;1011;p35"/>
            <p:cNvGrpSpPr/>
            <p:nvPr/>
          </p:nvGrpSpPr>
          <p:grpSpPr>
            <a:xfrm>
              <a:off x="8498313" y="2918450"/>
              <a:ext cx="1257935" cy="1441695"/>
              <a:chOff x="-7862" y="0"/>
              <a:chExt cx="1257935" cy="1441695"/>
            </a:xfrm>
          </p:grpSpPr>
          <p:sp>
            <p:nvSpPr>
              <p:cNvPr id="1012" name="Google Shape;1012;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9" name="Google Shape;1019;p35"/>
            <p:cNvGrpSpPr/>
            <p:nvPr/>
          </p:nvGrpSpPr>
          <p:grpSpPr>
            <a:xfrm>
              <a:off x="7886075" y="3994325"/>
              <a:ext cx="1257935" cy="1441695"/>
              <a:chOff x="-7862" y="0"/>
              <a:chExt cx="1257935" cy="1441695"/>
            </a:xfrm>
          </p:grpSpPr>
          <p:sp>
            <p:nvSpPr>
              <p:cNvPr id="1020" name="Google Shape;1020;p35"/>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5"/>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5"/>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5"/>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5"/>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5"/>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5"/>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2195346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53"/>
        <p:cNvGrpSpPr/>
        <p:nvPr/>
      </p:nvGrpSpPr>
      <p:grpSpPr>
        <a:xfrm>
          <a:off x="0" y="0"/>
          <a:ext cx="0" cy="0"/>
          <a:chOff x="0" y="0"/>
          <a:chExt cx="0" cy="0"/>
        </a:xfrm>
      </p:grpSpPr>
      <p:sp>
        <p:nvSpPr>
          <p:cNvPr id="1054" name="Google Shape;1054;p37"/>
          <p:cNvSpPr txBox="1">
            <a:spLocks noGrp="1"/>
          </p:cNvSpPr>
          <p:nvPr>
            <p:ph type="title"/>
          </p:nvPr>
        </p:nvSpPr>
        <p:spPr>
          <a:xfrm>
            <a:off x="1112753" y="1091998"/>
            <a:ext cx="6910837" cy="49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Development of Euthanasia in modern society:</a:t>
            </a:r>
            <a:endParaRPr dirty="0">
              <a:solidFill>
                <a:schemeClr val="lt2"/>
              </a:solidFill>
            </a:endParaRPr>
          </a:p>
        </p:txBody>
      </p:sp>
      <p:sp>
        <p:nvSpPr>
          <p:cNvPr id="1055" name="Google Shape;1055;p37"/>
          <p:cNvSpPr txBox="1">
            <a:spLocks noGrp="1"/>
          </p:cNvSpPr>
          <p:nvPr>
            <p:ph type="subTitle" idx="1"/>
          </p:nvPr>
        </p:nvSpPr>
        <p:spPr>
          <a:xfrm>
            <a:off x="917445" y="2488199"/>
            <a:ext cx="6878648" cy="1231500"/>
          </a:xfrm>
          <a:prstGeom prst="rect">
            <a:avLst/>
          </a:prstGeom>
        </p:spPr>
        <p:txBody>
          <a:bodyPr spcFirstLastPara="1" wrap="square" lIns="91425" tIns="91425" rIns="91425" bIns="91425" anchor="ctr" anchorCtr="0">
            <a:noAutofit/>
          </a:bodyPr>
          <a:lstStyle/>
          <a:p>
            <a:pPr algn="just">
              <a:lnSpc>
                <a:spcPct val="150000"/>
              </a:lnSpc>
              <a:spcBef>
                <a:spcPts val="2000"/>
              </a:spcBef>
              <a:buFont typeface="Arial" panose="020B0604020202020204" pitchFamily="34" charset="0"/>
              <a:buChar char="•"/>
            </a:pPr>
            <a:r>
              <a:rPr lang="en-GB" sz="1200" b="0" i="0" dirty="0">
                <a:solidFill>
                  <a:srgbClr val="212121"/>
                </a:solidFill>
                <a:effectLst/>
                <a:latin typeface="Calibri" panose="020F0502020204030204" pitchFamily="34" charset="0"/>
                <a:cs typeface="Calibri" panose="020F0502020204030204" pitchFamily="34" charset="0"/>
              </a:rPr>
              <a:t>Palliative care and legalisation of euthanasia are widely viewed as antagonistic societal developments and causes.</a:t>
            </a:r>
          </a:p>
          <a:p>
            <a:pPr algn="just">
              <a:lnSpc>
                <a:spcPct val="150000"/>
              </a:lnSpc>
              <a:spcBef>
                <a:spcPts val="2000"/>
              </a:spcBef>
              <a:buFont typeface="Arial" panose="020B0604020202020204" pitchFamily="34" charset="0"/>
              <a:buChar char="•"/>
            </a:pPr>
            <a:r>
              <a:rPr lang="en-GB" sz="1200" b="0" i="0" dirty="0">
                <a:solidFill>
                  <a:srgbClr val="212121"/>
                </a:solidFill>
                <a:effectLst/>
                <a:latin typeface="Calibri" panose="020F0502020204030204" pitchFamily="34" charset="0"/>
                <a:cs typeface="Calibri" panose="020F0502020204030204" pitchFamily="34" charset="0"/>
              </a:rPr>
              <a:t>Belgium was the second country to legalise euthanasia but also has among the best developed palliative care.</a:t>
            </a:r>
          </a:p>
          <a:p>
            <a:pPr algn="just">
              <a:lnSpc>
                <a:spcPct val="150000"/>
              </a:lnSpc>
              <a:spcBef>
                <a:spcPts val="2000"/>
              </a:spcBef>
              <a:buFont typeface="Arial" panose="020B0604020202020204" pitchFamily="34" charset="0"/>
              <a:buChar char="•"/>
            </a:pPr>
            <a:r>
              <a:rPr lang="en-GB" sz="1200" b="0" i="0" dirty="0">
                <a:solidFill>
                  <a:srgbClr val="212121"/>
                </a:solidFill>
                <a:effectLst/>
                <a:latin typeface="Calibri" panose="020F0502020204030204" pitchFamily="34" charset="0"/>
                <a:cs typeface="Calibri" panose="020F0502020204030204" pitchFamily="34" charset="0"/>
              </a:rPr>
              <a:t>Adequate palliative care made the legalisation of euthanasia ethically and politically acceptable.</a:t>
            </a:r>
          </a:p>
          <a:p>
            <a:pPr algn="just">
              <a:lnSpc>
                <a:spcPct val="150000"/>
              </a:lnSpc>
              <a:spcBef>
                <a:spcPts val="2000"/>
              </a:spcBef>
              <a:buFont typeface="Arial" panose="020B0604020202020204" pitchFamily="34" charset="0"/>
              <a:buChar char="•"/>
            </a:pPr>
            <a:r>
              <a:rPr lang="en-GB" sz="1200" b="0" i="0" dirty="0">
                <a:solidFill>
                  <a:srgbClr val="212121"/>
                </a:solidFill>
                <a:effectLst/>
                <a:latin typeface="Calibri" panose="020F0502020204030204" pitchFamily="34" charset="0"/>
                <a:cs typeface="Calibri" panose="020F0502020204030204" pitchFamily="34" charset="0"/>
              </a:rPr>
              <a:t>The development of palliative care and the process of legalisation of euthanasia can be mutually reinforcing.</a:t>
            </a:r>
          </a:p>
          <a:p>
            <a:pPr marL="0" lvl="0" indent="0" algn="ctr" rtl="0">
              <a:spcBef>
                <a:spcPts val="0"/>
              </a:spcBef>
              <a:spcAft>
                <a:spcPts val="0"/>
              </a:spcAft>
              <a:buNone/>
            </a:pPr>
            <a:endParaRPr sz="1800" dirty="0"/>
          </a:p>
        </p:txBody>
      </p:sp>
      <p:sp>
        <p:nvSpPr>
          <p:cNvPr id="1056" name="Google Shape;1056;p37"/>
          <p:cNvSpPr/>
          <p:nvPr/>
        </p:nvSpPr>
        <p:spPr>
          <a:xfrm rot="10800000" flipH="1">
            <a:off x="-392375" y="-134230"/>
            <a:ext cx="1969050" cy="2265125"/>
          </a:xfrm>
          <a:custGeom>
            <a:avLst/>
            <a:gdLst/>
            <a:ahLst/>
            <a:cxnLst/>
            <a:rect l="l" t="t" r="r" b="b"/>
            <a:pathLst>
              <a:path w="78762" h="90605" extrusionOk="0">
                <a:moveTo>
                  <a:pt x="28290" y="0"/>
                </a:moveTo>
                <a:lnTo>
                  <a:pt x="53238" y="14404"/>
                </a:lnTo>
                <a:lnTo>
                  <a:pt x="53238" y="46688"/>
                </a:lnTo>
                <a:lnTo>
                  <a:pt x="78762" y="61425"/>
                </a:lnTo>
                <a:lnTo>
                  <a:pt x="78762" y="90605"/>
                </a:lnTo>
                <a:lnTo>
                  <a:pt x="0" y="90605"/>
                </a:lnTo>
                <a:lnTo>
                  <a:pt x="1583" y="13848"/>
                </a:lnTo>
                <a:close/>
              </a:path>
            </a:pathLst>
          </a:custGeom>
          <a:solidFill>
            <a:schemeClr val="accent1"/>
          </a:solidFill>
          <a:ln>
            <a:noFill/>
          </a:ln>
        </p:spPr>
      </p:sp>
      <p:grpSp>
        <p:nvGrpSpPr>
          <p:cNvPr id="1057" name="Google Shape;1057;p37"/>
          <p:cNvGrpSpPr/>
          <p:nvPr/>
        </p:nvGrpSpPr>
        <p:grpSpPr>
          <a:xfrm rot="10800000" flipH="1">
            <a:off x="-321037" y="704288"/>
            <a:ext cx="1257935" cy="1441695"/>
            <a:chOff x="-7862" y="0"/>
            <a:chExt cx="1257935" cy="1441695"/>
          </a:xfrm>
        </p:grpSpPr>
        <p:sp>
          <p:nvSpPr>
            <p:cNvPr id="1058" name="Google Shape;1058;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5" name="Google Shape;1065;p37"/>
          <p:cNvGrpSpPr/>
          <p:nvPr/>
        </p:nvGrpSpPr>
        <p:grpSpPr>
          <a:xfrm rot="10800000" flipH="1">
            <a:off x="-841725" y="-426037"/>
            <a:ext cx="1257935" cy="1441695"/>
            <a:chOff x="-7862" y="0"/>
            <a:chExt cx="1257935" cy="1441695"/>
          </a:xfrm>
        </p:grpSpPr>
        <p:sp>
          <p:nvSpPr>
            <p:cNvPr id="1066" name="Google Shape;1066;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37"/>
          <p:cNvGrpSpPr/>
          <p:nvPr/>
        </p:nvGrpSpPr>
        <p:grpSpPr>
          <a:xfrm rot="10800000" flipH="1">
            <a:off x="301375" y="-469737"/>
            <a:ext cx="1257935" cy="1441695"/>
            <a:chOff x="-7862" y="0"/>
            <a:chExt cx="1257935" cy="1441695"/>
          </a:xfrm>
        </p:grpSpPr>
        <p:sp>
          <p:nvSpPr>
            <p:cNvPr id="1074" name="Google Shape;1074;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37"/>
          <p:cNvSpPr/>
          <p:nvPr/>
        </p:nvSpPr>
        <p:spPr>
          <a:xfrm rot="10800000" flipH="1">
            <a:off x="8235975" y="-274193"/>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lt2"/>
          </a:solidFill>
          <a:ln>
            <a:noFill/>
          </a:ln>
        </p:spPr>
      </p:sp>
      <p:grpSp>
        <p:nvGrpSpPr>
          <p:cNvPr id="1082" name="Google Shape;1082;p37"/>
          <p:cNvGrpSpPr/>
          <p:nvPr/>
        </p:nvGrpSpPr>
        <p:grpSpPr>
          <a:xfrm rot="10800000" flipH="1">
            <a:off x="7920825" y="-451212"/>
            <a:ext cx="1870172" cy="2517570"/>
            <a:chOff x="7886075" y="2918450"/>
            <a:chExt cx="1870172" cy="2517570"/>
          </a:xfrm>
        </p:grpSpPr>
        <p:grpSp>
          <p:nvGrpSpPr>
            <p:cNvPr id="1083" name="Google Shape;1083;p37"/>
            <p:cNvGrpSpPr/>
            <p:nvPr/>
          </p:nvGrpSpPr>
          <p:grpSpPr>
            <a:xfrm>
              <a:off x="8498313" y="2918450"/>
              <a:ext cx="1257935" cy="1441695"/>
              <a:chOff x="-7862" y="0"/>
              <a:chExt cx="1257935" cy="1441695"/>
            </a:xfrm>
          </p:grpSpPr>
          <p:sp>
            <p:nvSpPr>
              <p:cNvPr id="1084" name="Google Shape;1084;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1" name="Google Shape;1091;p37"/>
            <p:cNvGrpSpPr/>
            <p:nvPr/>
          </p:nvGrpSpPr>
          <p:grpSpPr>
            <a:xfrm>
              <a:off x="7886075" y="3994325"/>
              <a:ext cx="1257935" cy="1441695"/>
              <a:chOff x="-7862" y="0"/>
              <a:chExt cx="1257935" cy="1441695"/>
            </a:xfrm>
          </p:grpSpPr>
          <p:sp>
            <p:nvSpPr>
              <p:cNvPr id="1092" name="Google Shape;1092;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3"/>
        <p:cNvGrpSpPr/>
        <p:nvPr/>
      </p:nvGrpSpPr>
      <p:grpSpPr>
        <a:xfrm>
          <a:off x="0" y="0"/>
          <a:ext cx="0" cy="0"/>
          <a:chOff x="0" y="0"/>
          <a:chExt cx="0" cy="0"/>
        </a:xfrm>
      </p:grpSpPr>
      <p:sp>
        <p:nvSpPr>
          <p:cNvPr id="1054" name="Google Shape;1054;p37"/>
          <p:cNvSpPr txBox="1">
            <a:spLocks noGrp="1"/>
          </p:cNvSpPr>
          <p:nvPr>
            <p:ph type="title"/>
          </p:nvPr>
        </p:nvSpPr>
        <p:spPr>
          <a:xfrm>
            <a:off x="-102424" y="906492"/>
            <a:ext cx="6910837" cy="49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Practice of Euthanasia in UK:</a:t>
            </a:r>
            <a:endParaRPr dirty="0">
              <a:solidFill>
                <a:schemeClr val="lt2"/>
              </a:solidFill>
            </a:endParaRPr>
          </a:p>
        </p:txBody>
      </p:sp>
      <p:sp>
        <p:nvSpPr>
          <p:cNvPr id="1055" name="Google Shape;1055;p37"/>
          <p:cNvSpPr txBox="1">
            <a:spLocks noGrp="1"/>
          </p:cNvSpPr>
          <p:nvPr>
            <p:ph type="subTitle" idx="1"/>
          </p:nvPr>
        </p:nvSpPr>
        <p:spPr>
          <a:xfrm>
            <a:off x="825651" y="1575990"/>
            <a:ext cx="7208913" cy="2977757"/>
          </a:xfrm>
          <a:prstGeom prst="rect">
            <a:avLst/>
          </a:prstGeom>
        </p:spPr>
        <p:txBody>
          <a:bodyPr spcFirstLastPara="1" wrap="square" lIns="91425" tIns="91425" rIns="91425" bIns="91425" anchor="ctr" anchorCtr="0">
            <a:noAutofit/>
          </a:bodyPr>
          <a:lstStyle/>
          <a:p>
            <a:pPr marL="311150" indent="-171450" algn="just" fontAlgn="base">
              <a:lnSpc>
                <a:spcPct val="200000"/>
              </a:lnSpc>
              <a:buFont typeface="Wingdings" pitchFamily="2" charset="2"/>
              <a:buChar char="Ø"/>
            </a:pPr>
            <a:r>
              <a:rPr lang="en-GB" sz="1200" b="0" i="0" dirty="0">
                <a:solidFill>
                  <a:srgbClr val="333333"/>
                </a:solidFill>
                <a:effectLst/>
                <a:latin typeface="Calibri" panose="020F0502020204030204" pitchFamily="34" charset="0"/>
                <a:cs typeface="Calibri" panose="020F0502020204030204" pitchFamily="34" charset="0"/>
              </a:rPr>
              <a:t>Euthanasia is the intentional ending of another person’s life for their supposed benefit. It can be voluntary, non-voluntary, or involuntary. With euthanasia, one person (usually a doctor) ends the life of another (their patient). Similarly, </a:t>
            </a:r>
            <a:r>
              <a:rPr lang="en-GB" sz="1200" dirty="0">
                <a:solidFill>
                  <a:srgbClr val="333333"/>
                </a:solidFill>
                <a:latin typeface="Calibri" panose="020F0502020204030204" pitchFamily="34" charset="0"/>
                <a:cs typeface="Calibri" panose="020F0502020204030204" pitchFamily="34" charset="0"/>
              </a:rPr>
              <a:t>a</a:t>
            </a:r>
            <a:r>
              <a:rPr lang="en-GB" sz="1200" b="0" i="0" dirty="0">
                <a:solidFill>
                  <a:srgbClr val="333333"/>
                </a:solidFill>
                <a:effectLst/>
                <a:latin typeface="Calibri" panose="020F0502020204030204" pitchFamily="34" charset="0"/>
                <a:cs typeface="Calibri" panose="020F0502020204030204" pitchFamily="34" charset="0"/>
              </a:rPr>
              <a:t>ssisted suicide is the act of assisting another person in ending their own life.</a:t>
            </a:r>
          </a:p>
          <a:p>
            <a:pPr marL="311150" indent="-171450" algn="just" fontAlgn="base">
              <a:lnSpc>
                <a:spcPct val="200000"/>
              </a:lnSpc>
              <a:buFont typeface="Wingdings" pitchFamily="2" charset="2"/>
              <a:buChar char="Ø"/>
            </a:pPr>
            <a:r>
              <a:rPr lang="en-GB" sz="1200" b="0" i="0" dirty="0">
                <a:solidFill>
                  <a:srgbClr val="333333"/>
                </a:solidFill>
                <a:effectLst/>
                <a:latin typeface="Calibri" panose="020F0502020204030204" pitchFamily="34" charset="0"/>
                <a:cs typeface="Calibri" panose="020F0502020204030204" pitchFamily="34" charset="0"/>
              </a:rPr>
              <a:t>Both assisted suicide and euthanasia </a:t>
            </a:r>
            <a:r>
              <a:rPr lang="en-GB" sz="1200" b="1" i="0" dirty="0">
                <a:solidFill>
                  <a:srgbClr val="333333"/>
                </a:solidFill>
                <a:effectLst/>
                <a:latin typeface="Calibri" panose="020F0502020204030204" pitchFamily="34" charset="0"/>
                <a:cs typeface="Calibri" panose="020F0502020204030204" pitchFamily="34" charset="0"/>
              </a:rPr>
              <a:t>are illegal in all parts of the UK</a:t>
            </a:r>
            <a:r>
              <a:rPr lang="en-GB" sz="1200" b="0" i="0" dirty="0">
                <a:solidFill>
                  <a:srgbClr val="333333"/>
                </a:solidFill>
                <a:effectLst/>
                <a:latin typeface="Calibri" panose="020F0502020204030204" pitchFamily="34" charset="0"/>
                <a:cs typeface="Calibri" panose="020F0502020204030204" pitchFamily="34" charset="0"/>
              </a:rPr>
              <a:t>.</a:t>
            </a:r>
          </a:p>
          <a:p>
            <a:pPr marL="311150" indent="-171450" algn="just" fontAlgn="base">
              <a:lnSpc>
                <a:spcPct val="200000"/>
              </a:lnSpc>
              <a:buFont typeface="Wingdings" pitchFamily="2" charset="2"/>
              <a:buChar char="Ø"/>
            </a:pPr>
            <a:r>
              <a:rPr lang="en-GB" sz="1200" b="0" i="0" dirty="0">
                <a:solidFill>
                  <a:srgbClr val="333333"/>
                </a:solidFill>
                <a:effectLst/>
                <a:latin typeface="Calibri" panose="020F0502020204030204" pitchFamily="34" charset="0"/>
                <a:cs typeface="Calibri" panose="020F0502020204030204" pitchFamily="34" charset="0"/>
              </a:rPr>
              <a:t>Only </a:t>
            </a:r>
            <a:r>
              <a:rPr lang="en-GB" sz="1200" b="1" i="0" dirty="0">
                <a:solidFill>
                  <a:srgbClr val="333333"/>
                </a:solidFill>
                <a:effectLst/>
                <a:latin typeface="Calibri" panose="020F0502020204030204" pitchFamily="34" charset="0"/>
                <a:cs typeface="Calibri" panose="020F0502020204030204" pitchFamily="34" charset="0"/>
              </a:rPr>
              <a:t>fourteen countries globally</a:t>
            </a:r>
            <a:r>
              <a:rPr lang="en-GB" sz="1200" b="0" i="0" dirty="0">
                <a:solidFill>
                  <a:srgbClr val="333333"/>
                </a:solidFill>
                <a:effectLst/>
                <a:latin typeface="Calibri" panose="020F0502020204030204" pitchFamily="34" charset="0"/>
                <a:cs typeface="Calibri" panose="020F0502020204030204" pitchFamily="34" charset="0"/>
              </a:rPr>
              <a:t> (7% of all countries) allow assisted suicide and/or euthanasia.</a:t>
            </a:r>
          </a:p>
          <a:p>
            <a:pPr marL="0" lvl="0" indent="0" algn="ctr" rtl="0">
              <a:spcBef>
                <a:spcPts val="0"/>
              </a:spcBef>
              <a:spcAft>
                <a:spcPts val="0"/>
              </a:spcAft>
              <a:buNone/>
            </a:pPr>
            <a:endParaRPr sz="1800" dirty="0"/>
          </a:p>
        </p:txBody>
      </p:sp>
      <p:sp>
        <p:nvSpPr>
          <p:cNvPr id="1056" name="Google Shape;1056;p37"/>
          <p:cNvSpPr/>
          <p:nvPr/>
        </p:nvSpPr>
        <p:spPr>
          <a:xfrm rot="10800000" flipH="1">
            <a:off x="-392375" y="-134230"/>
            <a:ext cx="1969050" cy="2265125"/>
          </a:xfrm>
          <a:custGeom>
            <a:avLst/>
            <a:gdLst/>
            <a:ahLst/>
            <a:cxnLst/>
            <a:rect l="l" t="t" r="r" b="b"/>
            <a:pathLst>
              <a:path w="78762" h="90605" extrusionOk="0">
                <a:moveTo>
                  <a:pt x="28290" y="0"/>
                </a:moveTo>
                <a:lnTo>
                  <a:pt x="53238" y="14404"/>
                </a:lnTo>
                <a:lnTo>
                  <a:pt x="53238" y="46688"/>
                </a:lnTo>
                <a:lnTo>
                  <a:pt x="78762" y="61425"/>
                </a:lnTo>
                <a:lnTo>
                  <a:pt x="78762" y="90605"/>
                </a:lnTo>
                <a:lnTo>
                  <a:pt x="0" y="90605"/>
                </a:lnTo>
                <a:lnTo>
                  <a:pt x="1583" y="13848"/>
                </a:lnTo>
                <a:close/>
              </a:path>
            </a:pathLst>
          </a:custGeom>
          <a:solidFill>
            <a:schemeClr val="accent1"/>
          </a:solidFill>
          <a:ln>
            <a:noFill/>
          </a:ln>
        </p:spPr>
      </p:sp>
      <p:grpSp>
        <p:nvGrpSpPr>
          <p:cNvPr id="1057" name="Google Shape;1057;p37"/>
          <p:cNvGrpSpPr/>
          <p:nvPr/>
        </p:nvGrpSpPr>
        <p:grpSpPr>
          <a:xfrm rot="10800000" flipH="1">
            <a:off x="-321037" y="704288"/>
            <a:ext cx="1257935" cy="1441695"/>
            <a:chOff x="-7862" y="0"/>
            <a:chExt cx="1257935" cy="1441695"/>
          </a:xfrm>
        </p:grpSpPr>
        <p:sp>
          <p:nvSpPr>
            <p:cNvPr id="1058" name="Google Shape;1058;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5" name="Google Shape;1065;p37"/>
          <p:cNvGrpSpPr/>
          <p:nvPr/>
        </p:nvGrpSpPr>
        <p:grpSpPr>
          <a:xfrm rot="10800000" flipH="1">
            <a:off x="-841725" y="-426037"/>
            <a:ext cx="1257935" cy="1441695"/>
            <a:chOff x="-7862" y="0"/>
            <a:chExt cx="1257935" cy="1441695"/>
          </a:xfrm>
        </p:grpSpPr>
        <p:sp>
          <p:nvSpPr>
            <p:cNvPr id="1066" name="Google Shape;1066;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37"/>
          <p:cNvGrpSpPr/>
          <p:nvPr/>
        </p:nvGrpSpPr>
        <p:grpSpPr>
          <a:xfrm rot="10800000" flipH="1">
            <a:off x="301375" y="-469737"/>
            <a:ext cx="1257935" cy="1441695"/>
            <a:chOff x="-7862" y="0"/>
            <a:chExt cx="1257935" cy="1441695"/>
          </a:xfrm>
        </p:grpSpPr>
        <p:sp>
          <p:nvSpPr>
            <p:cNvPr id="1074" name="Google Shape;1074;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37"/>
          <p:cNvSpPr/>
          <p:nvPr/>
        </p:nvSpPr>
        <p:spPr>
          <a:xfrm rot="10800000" flipH="1">
            <a:off x="8235975" y="-274193"/>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lt2"/>
          </a:solidFill>
          <a:ln>
            <a:noFill/>
          </a:ln>
        </p:spPr>
      </p:sp>
      <p:grpSp>
        <p:nvGrpSpPr>
          <p:cNvPr id="1082" name="Google Shape;1082;p37"/>
          <p:cNvGrpSpPr/>
          <p:nvPr/>
        </p:nvGrpSpPr>
        <p:grpSpPr>
          <a:xfrm rot="10800000" flipH="1">
            <a:off x="7920825" y="-451212"/>
            <a:ext cx="1870172" cy="2517570"/>
            <a:chOff x="7886075" y="2918450"/>
            <a:chExt cx="1870172" cy="2517570"/>
          </a:xfrm>
        </p:grpSpPr>
        <p:grpSp>
          <p:nvGrpSpPr>
            <p:cNvPr id="1083" name="Google Shape;1083;p37"/>
            <p:cNvGrpSpPr/>
            <p:nvPr/>
          </p:nvGrpSpPr>
          <p:grpSpPr>
            <a:xfrm>
              <a:off x="8498313" y="2918450"/>
              <a:ext cx="1257935" cy="1441695"/>
              <a:chOff x="-7862" y="0"/>
              <a:chExt cx="1257935" cy="1441695"/>
            </a:xfrm>
          </p:grpSpPr>
          <p:sp>
            <p:nvSpPr>
              <p:cNvPr id="1084" name="Google Shape;1084;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1" name="Google Shape;1091;p37"/>
            <p:cNvGrpSpPr/>
            <p:nvPr/>
          </p:nvGrpSpPr>
          <p:grpSpPr>
            <a:xfrm>
              <a:off x="7886075" y="3994325"/>
              <a:ext cx="1257935" cy="1441695"/>
              <a:chOff x="-7862" y="0"/>
              <a:chExt cx="1257935" cy="1441695"/>
            </a:xfrm>
          </p:grpSpPr>
          <p:sp>
            <p:nvSpPr>
              <p:cNvPr id="1092" name="Google Shape;1092;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637297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53"/>
        <p:cNvGrpSpPr/>
        <p:nvPr/>
      </p:nvGrpSpPr>
      <p:grpSpPr>
        <a:xfrm>
          <a:off x="0" y="0"/>
          <a:ext cx="0" cy="0"/>
          <a:chOff x="0" y="0"/>
          <a:chExt cx="0" cy="0"/>
        </a:xfrm>
      </p:grpSpPr>
      <p:sp>
        <p:nvSpPr>
          <p:cNvPr id="1054" name="Google Shape;1054;p37"/>
          <p:cNvSpPr txBox="1">
            <a:spLocks noGrp="1"/>
          </p:cNvSpPr>
          <p:nvPr>
            <p:ph type="title"/>
          </p:nvPr>
        </p:nvSpPr>
        <p:spPr>
          <a:xfrm>
            <a:off x="-102424" y="906492"/>
            <a:ext cx="6910837" cy="49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Practice of Euthanasia in UK:</a:t>
            </a:r>
            <a:endParaRPr dirty="0">
              <a:solidFill>
                <a:schemeClr val="lt2"/>
              </a:solidFill>
            </a:endParaRPr>
          </a:p>
        </p:txBody>
      </p:sp>
      <p:sp>
        <p:nvSpPr>
          <p:cNvPr id="1055" name="Google Shape;1055;p37"/>
          <p:cNvSpPr txBox="1">
            <a:spLocks noGrp="1"/>
          </p:cNvSpPr>
          <p:nvPr>
            <p:ph type="subTitle" idx="1"/>
          </p:nvPr>
        </p:nvSpPr>
        <p:spPr>
          <a:xfrm>
            <a:off x="917445" y="1457282"/>
            <a:ext cx="7208913" cy="2650903"/>
          </a:xfrm>
          <a:prstGeom prst="rect">
            <a:avLst/>
          </a:prstGeom>
        </p:spPr>
        <p:txBody>
          <a:bodyPr spcFirstLastPara="1" wrap="square" lIns="91425" tIns="91425" rIns="91425" bIns="91425" anchor="ctr" anchorCtr="0">
            <a:noAutofit/>
          </a:bodyPr>
          <a:lstStyle/>
          <a:p>
            <a:pPr marL="311150" indent="-171450" algn="just" fontAlgn="base">
              <a:lnSpc>
                <a:spcPct val="200000"/>
              </a:lnSpc>
              <a:buFont typeface="Wingdings" pitchFamily="2" charset="2"/>
              <a:buChar char="Ø"/>
            </a:pPr>
            <a:r>
              <a:rPr lang="en-GB" sz="1200" b="0" i="0" dirty="0">
                <a:solidFill>
                  <a:srgbClr val="333333"/>
                </a:solidFill>
                <a:effectLst/>
                <a:latin typeface="Calibri" panose="020F0502020204030204" pitchFamily="34" charset="0"/>
                <a:cs typeface="Calibri" panose="020F0502020204030204" pitchFamily="34" charset="0"/>
              </a:rPr>
              <a:t>Making assisted suicide and euthanasia legal discriminates against the most vulnerable in our society and can pressure them to end their lives.</a:t>
            </a:r>
          </a:p>
          <a:p>
            <a:pPr marL="311150" indent="-171450" algn="just" fontAlgn="base">
              <a:lnSpc>
                <a:spcPct val="200000"/>
              </a:lnSpc>
              <a:buFont typeface="Wingdings" pitchFamily="2" charset="2"/>
              <a:buChar char="Ø"/>
            </a:pPr>
            <a:r>
              <a:rPr lang="en-GB" sz="1200" b="0" i="0" dirty="0">
                <a:solidFill>
                  <a:srgbClr val="333333"/>
                </a:solidFill>
                <a:effectLst/>
                <a:latin typeface="Calibri" panose="020F0502020204030204" pitchFamily="34" charset="0"/>
                <a:cs typeface="Calibri" panose="020F0502020204030204" pitchFamily="34" charset="0"/>
              </a:rPr>
              <a:t>Evidence from overseas demonstrates that, incrementally, the ‘right to die’ has often extended from ‘hard cases’ to a more holistic provision, potentially including individuals with disabilities, mental illness and other chronic but non-life-threatening diseases, as well as </a:t>
            </a:r>
            <a:r>
              <a:rPr lang="en-GB" sz="1200" b="0" i="0" dirty="0" smtClean="0">
                <a:solidFill>
                  <a:srgbClr val="333333"/>
                </a:solidFill>
                <a:effectLst/>
                <a:latin typeface="Calibri" panose="020F0502020204030204" pitchFamily="34" charset="0"/>
                <a:cs typeface="Calibri" panose="020F0502020204030204" pitchFamily="34" charset="0"/>
              </a:rPr>
              <a:t>minors. </a:t>
            </a:r>
            <a:r>
              <a:rPr lang="en-GB" sz="1200" dirty="0" smtClean="0">
                <a:latin typeface="Calibri" panose="020F0502020204030204" pitchFamily="34" charset="0"/>
                <a:cs typeface="Calibri" panose="020F0502020204030204" pitchFamily="34" charset="0"/>
              </a:rPr>
              <a:t>Emanuel</a:t>
            </a:r>
            <a:r>
              <a:rPr lang="en-GB" sz="1200" dirty="0">
                <a:latin typeface="Calibri" panose="020F0502020204030204" pitchFamily="34" charset="0"/>
                <a:cs typeface="Calibri" panose="020F0502020204030204" pitchFamily="34" charset="0"/>
              </a:rPr>
              <a:t>, E. J., </a:t>
            </a:r>
            <a:r>
              <a:rPr lang="en-GB" sz="1200" dirty="0" err="1">
                <a:latin typeface="Calibri" panose="020F0502020204030204" pitchFamily="34" charset="0"/>
                <a:cs typeface="Calibri" panose="020F0502020204030204" pitchFamily="34" charset="0"/>
              </a:rPr>
              <a:t>Onwuteaka-Philipsen</a:t>
            </a:r>
            <a:r>
              <a:rPr lang="en-GB" sz="1200" dirty="0">
                <a:latin typeface="Calibri" panose="020F0502020204030204" pitchFamily="34" charset="0"/>
                <a:cs typeface="Calibri" panose="020F0502020204030204" pitchFamily="34" charset="0"/>
              </a:rPr>
              <a:t>, B. D., </a:t>
            </a:r>
            <a:r>
              <a:rPr lang="en-GB" sz="1200" dirty="0" err="1">
                <a:latin typeface="Calibri" panose="020F0502020204030204" pitchFamily="34" charset="0"/>
                <a:cs typeface="Calibri" panose="020F0502020204030204" pitchFamily="34" charset="0"/>
              </a:rPr>
              <a:t>Urwin</a:t>
            </a:r>
            <a:r>
              <a:rPr lang="en-GB" sz="1200" dirty="0">
                <a:latin typeface="Calibri" panose="020F0502020204030204" pitchFamily="34" charset="0"/>
                <a:cs typeface="Calibri" panose="020F0502020204030204" pitchFamily="34" charset="0"/>
              </a:rPr>
              <a:t>, J. W., &amp; Cohen, J. (2016)</a:t>
            </a:r>
            <a:r>
              <a:rPr lang="en-GB" sz="1200" b="0" i="0" dirty="0">
                <a:solidFill>
                  <a:srgbClr val="333333"/>
                </a:solidFill>
                <a:effectLst/>
                <a:latin typeface="Calibri" panose="020F0502020204030204" pitchFamily="34" charset="0"/>
                <a:cs typeface="Calibri" panose="020F0502020204030204" pitchFamily="34" charset="0"/>
              </a:rPr>
              <a:t>.</a:t>
            </a:r>
          </a:p>
          <a:p>
            <a:pPr marL="0" lvl="0" indent="0" algn="ctr" rtl="0">
              <a:spcBef>
                <a:spcPts val="0"/>
              </a:spcBef>
              <a:spcAft>
                <a:spcPts val="0"/>
              </a:spcAft>
              <a:buNone/>
            </a:pPr>
            <a:endParaRPr sz="1800" dirty="0"/>
          </a:p>
        </p:txBody>
      </p:sp>
      <p:sp>
        <p:nvSpPr>
          <p:cNvPr id="1056" name="Google Shape;1056;p37"/>
          <p:cNvSpPr/>
          <p:nvPr/>
        </p:nvSpPr>
        <p:spPr>
          <a:xfrm rot="10800000" flipH="1">
            <a:off x="-392375" y="-134230"/>
            <a:ext cx="1969050" cy="2265125"/>
          </a:xfrm>
          <a:custGeom>
            <a:avLst/>
            <a:gdLst/>
            <a:ahLst/>
            <a:cxnLst/>
            <a:rect l="l" t="t" r="r" b="b"/>
            <a:pathLst>
              <a:path w="78762" h="90605" extrusionOk="0">
                <a:moveTo>
                  <a:pt x="28290" y="0"/>
                </a:moveTo>
                <a:lnTo>
                  <a:pt x="53238" y="14404"/>
                </a:lnTo>
                <a:lnTo>
                  <a:pt x="53238" y="46688"/>
                </a:lnTo>
                <a:lnTo>
                  <a:pt x="78762" y="61425"/>
                </a:lnTo>
                <a:lnTo>
                  <a:pt x="78762" y="90605"/>
                </a:lnTo>
                <a:lnTo>
                  <a:pt x="0" y="90605"/>
                </a:lnTo>
                <a:lnTo>
                  <a:pt x="1583" y="13848"/>
                </a:lnTo>
                <a:close/>
              </a:path>
            </a:pathLst>
          </a:custGeom>
          <a:solidFill>
            <a:schemeClr val="accent1"/>
          </a:solidFill>
          <a:ln>
            <a:noFill/>
          </a:ln>
        </p:spPr>
      </p:sp>
      <p:grpSp>
        <p:nvGrpSpPr>
          <p:cNvPr id="1057" name="Google Shape;1057;p37"/>
          <p:cNvGrpSpPr/>
          <p:nvPr/>
        </p:nvGrpSpPr>
        <p:grpSpPr>
          <a:xfrm rot="10800000" flipH="1">
            <a:off x="-321037" y="704288"/>
            <a:ext cx="1257935" cy="1441695"/>
            <a:chOff x="-7862" y="0"/>
            <a:chExt cx="1257935" cy="1441695"/>
          </a:xfrm>
        </p:grpSpPr>
        <p:sp>
          <p:nvSpPr>
            <p:cNvPr id="1058" name="Google Shape;1058;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5" name="Google Shape;1065;p37"/>
          <p:cNvGrpSpPr/>
          <p:nvPr/>
        </p:nvGrpSpPr>
        <p:grpSpPr>
          <a:xfrm rot="10800000" flipH="1">
            <a:off x="-841725" y="-426037"/>
            <a:ext cx="1257935" cy="1441695"/>
            <a:chOff x="-7862" y="0"/>
            <a:chExt cx="1257935" cy="1441695"/>
          </a:xfrm>
        </p:grpSpPr>
        <p:sp>
          <p:nvSpPr>
            <p:cNvPr id="1066" name="Google Shape;1066;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37"/>
          <p:cNvGrpSpPr/>
          <p:nvPr/>
        </p:nvGrpSpPr>
        <p:grpSpPr>
          <a:xfrm rot="10800000" flipH="1">
            <a:off x="301375" y="-469737"/>
            <a:ext cx="1257935" cy="1441695"/>
            <a:chOff x="-7862" y="0"/>
            <a:chExt cx="1257935" cy="1441695"/>
          </a:xfrm>
        </p:grpSpPr>
        <p:sp>
          <p:nvSpPr>
            <p:cNvPr id="1074" name="Google Shape;1074;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37"/>
          <p:cNvSpPr/>
          <p:nvPr/>
        </p:nvSpPr>
        <p:spPr>
          <a:xfrm rot="10800000" flipH="1">
            <a:off x="8235975" y="-274193"/>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lt2"/>
          </a:solidFill>
          <a:ln>
            <a:noFill/>
          </a:ln>
        </p:spPr>
      </p:sp>
      <p:grpSp>
        <p:nvGrpSpPr>
          <p:cNvPr id="1082" name="Google Shape;1082;p37"/>
          <p:cNvGrpSpPr/>
          <p:nvPr/>
        </p:nvGrpSpPr>
        <p:grpSpPr>
          <a:xfrm rot="10800000" flipH="1">
            <a:off x="7920825" y="-451212"/>
            <a:ext cx="1870172" cy="2517570"/>
            <a:chOff x="7886075" y="2918450"/>
            <a:chExt cx="1870172" cy="2517570"/>
          </a:xfrm>
        </p:grpSpPr>
        <p:grpSp>
          <p:nvGrpSpPr>
            <p:cNvPr id="1083" name="Google Shape;1083;p37"/>
            <p:cNvGrpSpPr/>
            <p:nvPr/>
          </p:nvGrpSpPr>
          <p:grpSpPr>
            <a:xfrm>
              <a:off x="8498313" y="2918450"/>
              <a:ext cx="1257935" cy="1441695"/>
              <a:chOff x="-7862" y="0"/>
              <a:chExt cx="1257935" cy="1441695"/>
            </a:xfrm>
          </p:grpSpPr>
          <p:sp>
            <p:nvSpPr>
              <p:cNvPr id="1084" name="Google Shape;1084;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1" name="Google Shape;1091;p37"/>
            <p:cNvGrpSpPr/>
            <p:nvPr/>
          </p:nvGrpSpPr>
          <p:grpSpPr>
            <a:xfrm>
              <a:off x="7886075" y="3994325"/>
              <a:ext cx="1257935" cy="1441695"/>
              <a:chOff x="-7862" y="0"/>
              <a:chExt cx="1257935" cy="1441695"/>
            </a:xfrm>
          </p:grpSpPr>
          <p:sp>
            <p:nvSpPr>
              <p:cNvPr id="1092" name="Google Shape;1092;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08607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53"/>
        <p:cNvGrpSpPr/>
        <p:nvPr/>
      </p:nvGrpSpPr>
      <p:grpSpPr>
        <a:xfrm>
          <a:off x="0" y="0"/>
          <a:ext cx="0" cy="0"/>
          <a:chOff x="0" y="0"/>
          <a:chExt cx="0" cy="0"/>
        </a:xfrm>
      </p:grpSpPr>
      <p:sp>
        <p:nvSpPr>
          <p:cNvPr id="1054" name="Google Shape;1054;p37"/>
          <p:cNvSpPr txBox="1">
            <a:spLocks noGrp="1"/>
          </p:cNvSpPr>
          <p:nvPr>
            <p:ph type="title"/>
          </p:nvPr>
        </p:nvSpPr>
        <p:spPr>
          <a:xfrm>
            <a:off x="120692" y="845866"/>
            <a:ext cx="6910837" cy="497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lt2"/>
                </a:solidFill>
              </a:rPr>
              <a:t>Practice of Assisted Suicide in UK:</a:t>
            </a:r>
            <a:endParaRPr dirty="0">
              <a:solidFill>
                <a:schemeClr val="lt2"/>
              </a:solidFill>
            </a:endParaRPr>
          </a:p>
        </p:txBody>
      </p:sp>
      <p:sp>
        <p:nvSpPr>
          <p:cNvPr id="1055" name="Google Shape;1055;p37"/>
          <p:cNvSpPr txBox="1">
            <a:spLocks noGrp="1"/>
          </p:cNvSpPr>
          <p:nvPr>
            <p:ph type="subTitle" idx="1"/>
          </p:nvPr>
        </p:nvSpPr>
        <p:spPr>
          <a:xfrm>
            <a:off x="964120" y="1847051"/>
            <a:ext cx="7568942" cy="2489902"/>
          </a:xfrm>
          <a:prstGeom prst="rect">
            <a:avLst/>
          </a:prstGeom>
        </p:spPr>
        <p:txBody>
          <a:bodyPr spcFirstLastPara="1" wrap="square" lIns="91425" tIns="91425" rIns="91425" bIns="91425" anchor="ctr" anchorCtr="0">
            <a:noAutofit/>
          </a:bodyPr>
          <a:lstStyle/>
          <a:p>
            <a:pPr marL="171450" lvl="0" indent="-171450" algn="just" rtl="0">
              <a:lnSpc>
                <a:spcPct val="150000"/>
              </a:lnSpc>
              <a:spcBef>
                <a:spcPts val="0"/>
              </a:spcBef>
              <a:spcAft>
                <a:spcPts val="0"/>
              </a:spcAft>
              <a:buFont typeface="Arial" panose="020B0604020202020204" pitchFamily="34" charset="0"/>
              <a:buChar char="•"/>
            </a:pPr>
            <a:r>
              <a:rPr lang="en-GB" sz="1200" dirty="0">
                <a:latin typeface="Calibri" panose="020F0502020204030204" pitchFamily="34" charset="0"/>
                <a:cs typeface="Calibri" panose="020F0502020204030204" pitchFamily="34" charset="0"/>
              </a:rPr>
              <a:t>Assisted suicide is currently illegal in the UK. The Suicide Act 1961 makes it a criminal offense to assist or encourage someone to take their own life. This includes providing information or resources that would enable someone to end their own life.</a:t>
            </a:r>
          </a:p>
          <a:p>
            <a:pPr marL="171450" lvl="0" indent="-1714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171450" lvl="0" indent="-171450" algn="just" rtl="0">
              <a:lnSpc>
                <a:spcPct val="150000"/>
              </a:lnSpc>
              <a:spcBef>
                <a:spcPts val="0"/>
              </a:spcBef>
              <a:spcAft>
                <a:spcPts val="0"/>
              </a:spcAft>
              <a:buFont typeface="Arial" panose="020B0604020202020204" pitchFamily="34" charset="0"/>
              <a:buChar char="•"/>
            </a:pPr>
            <a:r>
              <a:rPr lang="en-GB" sz="1200" dirty="0">
                <a:latin typeface="Calibri" panose="020F0502020204030204" pitchFamily="34" charset="0"/>
                <a:cs typeface="Calibri" panose="020F0502020204030204" pitchFamily="34" charset="0"/>
              </a:rPr>
              <a:t>However, it is legal for healthcare professionals to provide palliative care and pain relief, even if this may have the unintended effect of shortening someone's life. This is known as the principle of double effect, and it recognizes that the relief of pain and suffering is an important part of end-of-life </a:t>
            </a:r>
            <a:r>
              <a:rPr lang="en-GB" sz="1200" dirty="0" smtClean="0">
                <a:latin typeface="Calibri" panose="020F0502020204030204" pitchFamily="34" charset="0"/>
                <a:cs typeface="Calibri" panose="020F0502020204030204" pitchFamily="34" charset="0"/>
              </a:rPr>
              <a:t>care. </a:t>
            </a:r>
            <a:r>
              <a:rPr lang="en-GB" sz="1200" dirty="0">
                <a:latin typeface="Calibri" panose="020F0502020204030204" pitchFamily="34" charset="0"/>
                <a:cs typeface="Calibri" panose="020F0502020204030204" pitchFamily="34" charset="0"/>
              </a:rPr>
              <a:t>Emanuel, E. J., </a:t>
            </a:r>
            <a:r>
              <a:rPr lang="en-GB" sz="1200" dirty="0" err="1">
                <a:latin typeface="Calibri" panose="020F0502020204030204" pitchFamily="34" charset="0"/>
                <a:cs typeface="Calibri" panose="020F0502020204030204" pitchFamily="34" charset="0"/>
              </a:rPr>
              <a:t>Onwuteaka-Philipsen</a:t>
            </a:r>
            <a:r>
              <a:rPr lang="en-GB" sz="1200" dirty="0">
                <a:latin typeface="Calibri" panose="020F0502020204030204" pitchFamily="34" charset="0"/>
                <a:cs typeface="Calibri" panose="020F0502020204030204" pitchFamily="34" charset="0"/>
              </a:rPr>
              <a:t>, B. D., </a:t>
            </a:r>
            <a:r>
              <a:rPr lang="en-GB" sz="1200" dirty="0" err="1">
                <a:latin typeface="Calibri" panose="020F0502020204030204" pitchFamily="34" charset="0"/>
                <a:cs typeface="Calibri" panose="020F0502020204030204" pitchFamily="34" charset="0"/>
              </a:rPr>
              <a:t>Urwin</a:t>
            </a:r>
            <a:r>
              <a:rPr lang="en-GB" sz="1200" dirty="0">
                <a:latin typeface="Calibri" panose="020F0502020204030204" pitchFamily="34" charset="0"/>
                <a:cs typeface="Calibri" panose="020F0502020204030204" pitchFamily="34" charset="0"/>
              </a:rPr>
              <a:t>, J. W., &amp; Cohen, J. (2016).</a:t>
            </a:r>
          </a:p>
          <a:p>
            <a:pPr marL="171450" lvl="0" indent="-171450" algn="just" rtl="0">
              <a:lnSpc>
                <a:spcPct val="150000"/>
              </a:lnSpc>
              <a:spcBef>
                <a:spcPts val="0"/>
              </a:spcBef>
              <a:spcAft>
                <a:spcPts val="0"/>
              </a:spcAft>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marL="171450" lvl="0" indent="-171450" algn="just" rtl="0">
              <a:lnSpc>
                <a:spcPct val="150000"/>
              </a:lnSpc>
              <a:spcBef>
                <a:spcPts val="0"/>
              </a:spcBef>
              <a:spcAft>
                <a:spcPts val="0"/>
              </a:spcAft>
              <a:buFont typeface="Arial" panose="020B0604020202020204" pitchFamily="34" charset="0"/>
              <a:buChar char="•"/>
            </a:pPr>
            <a:r>
              <a:rPr lang="en-GB" sz="1200" dirty="0">
                <a:latin typeface="Calibri" panose="020F0502020204030204" pitchFamily="34" charset="0"/>
                <a:cs typeface="Calibri" panose="020F0502020204030204" pitchFamily="34" charset="0"/>
              </a:rPr>
              <a:t>In addition, in 2021, the UK government announced that it would review the law on assisted dying, which could potentially lead to a change in the law in the future. However, at present, assisted suicide remains illegal in the UK.</a:t>
            </a:r>
            <a:endParaRPr sz="1200" dirty="0">
              <a:latin typeface="Calibri" panose="020F0502020204030204" pitchFamily="34" charset="0"/>
              <a:cs typeface="Calibri" panose="020F0502020204030204" pitchFamily="34" charset="0"/>
            </a:endParaRPr>
          </a:p>
        </p:txBody>
      </p:sp>
      <p:sp>
        <p:nvSpPr>
          <p:cNvPr id="1056" name="Google Shape;1056;p37"/>
          <p:cNvSpPr/>
          <p:nvPr/>
        </p:nvSpPr>
        <p:spPr>
          <a:xfrm rot="10800000" flipH="1">
            <a:off x="-392375" y="-134230"/>
            <a:ext cx="1969050" cy="2265125"/>
          </a:xfrm>
          <a:custGeom>
            <a:avLst/>
            <a:gdLst/>
            <a:ahLst/>
            <a:cxnLst/>
            <a:rect l="l" t="t" r="r" b="b"/>
            <a:pathLst>
              <a:path w="78762" h="90605" extrusionOk="0">
                <a:moveTo>
                  <a:pt x="28290" y="0"/>
                </a:moveTo>
                <a:lnTo>
                  <a:pt x="53238" y="14404"/>
                </a:lnTo>
                <a:lnTo>
                  <a:pt x="53238" y="46688"/>
                </a:lnTo>
                <a:lnTo>
                  <a:pt x="78762" y="61425"/>
                </a:lnTo>
                <a:lnTo>
                  <a:pt x="78762" y="90605"/>
                </a:lnTo>
                <a:lnTo>
                  <a:pt x="0" y="90605"/>
                </a:lnTo>
                <a:lnTo>
                  <a:pt x="1583" y="13848"/>
                </a:lnTo>
                <a:close/>
              </a:path>
            </a:pathLst>
          </a:custGeom>
          <a:solidFill>
            <a:schemeClr val="accent1"/>
          </a:solidFill>
          <a:ln>
            <a:noFill/>
          </a:ln>
        </p:spPr>
      </p:sp>
      <p:grpSp>
        <p:nvGrpSpPr>
          <p:cNvPr id="1057" name="Google Shape;1057;p37"/>
          <p:cNvGrpSpPr/>
          <p:nvPr/>
        </p:nvGrpSpPr>
        <p:grpSpPr>
          <a:xfrm rot="10800000" flipH="1">
            <a:off x="-321037" y="704288"/>
            <a:ext cx="1257935" cy="1441695"/>
            <a:chOff x="-7862" y="0"/>
            <a:chExt cx="1257935" cy="1441695"/>
          </a:xfrm>
        </p:grpSpPr>
        <p:sp>
          <p:nvSpPr>
            <p:cNvPr id="1058" name="Google Shape;1058;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5" name="Google Shape;1065;p37"/>
          <p:cNvGrpSpPr/>
          <p:nvPr/>
        </p:nvGrpSpPr>
        <p:grpSpPr>
          <a:xfrm rot="10800000" flipH="1">
            <a:off x="-841725" y="-426037"/>
            <a:ext cx="1257935" cy="1441695"/>
            <a:chOff x="-7862" y="0"/>
            <a:chExt cx="1257935" cy="1441695"/>
          </a:xfrm>
        </p:grpSpPr>
        <p:sp>
          <p:nvSpPr>
            <p:cNvPr id="1066" name="Google Shape;1066;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3" name="Google Shape;1073;p37"/>
          <p:cNvGrpSpPr/>
          <p:nvPr/>
        </p:nvGrpSpPr>
        <p:grpSpPr>
          <a:xfrm rot="10800000" flipH="1">
            <a:off x="301375" y="-469737"/>
            <a:ext cx="1257935" cy="1441695"/>
            <a:chOff x="-7862" y="0"/>
            <a:chExt cx="1257935" cy="1441695"/>
          </a:xfrm>
        </p:grpSpPr>
        <p:sp>
          <p:nvSpPr>
            <p:cNvPr id="1074" name="Google Shape;1074;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1" name="Google Shape;1081;p37"/>
          <p:cNvSpPr/>
          <p:nvPr/>
        </p:nvSpPr>
        <p:spPr>
          <a:xfrm rot="10800000" flipH="1">
            <a:off x="8235975" y="-274193"/>
            <a:ext cx="1062600" cy="2033975"/>
          </a:xfrm>
          <a:custGeom>
            <a:avLst/>
            <a:gdLst/>
            <a:ahLst/>
            <a:cxnLst/>
            <a:rect l="l" t="t" r="r" b="b"/>
            <a:pathLst>
              <a:path w="42504" h="81359" extrusionOk="0">
                <a:moveTo>
                  <a:pt x="0" y="81359"/>
                </a:moveTo>
                <a:lnTo>
                  <a:pt x="0" y="52647"/>
                </a:lnTo>
                <a:lnTo>
                  <a:pt x="25058" y="38180"/>
                </a:lnTo>
                <a:lnTo>
                  <a:pt x="25058" y="10073"/>
                </a:lnTo>
                <a:lnTo>
                  <a:pt x="42504" y="0"/>
                </a:lnTo>
                <a:lnTo>
                  <a:pt x="42504" y="81359"/>
                </a:lnTo>
                <a:close/>
              </a:path>
            </a:pathLst>
          </a:custGeom>
          <a:solidFill>
            <a:schemeClr val="lt2"/>
          </a:solidFill>
          <a:ln>
            <a:noFill/>
          </a:ln>
        </p:spPr>
      </p:sp>
      <p:grpSp>
        <p:nvGrpSpPr>
          <p:cNvPr id="1082" name="Google Shape;1082;p37"/>
          <p:cNvGrpSpPr/>
          <p:nvPr/>
        </p:nvGrpSpPr>
        <p:grpSpPr>
          <a:xfrm rot="10800000" flipH="1">
            <a:off x="7920825" y="-451212"/>
            <a:ext cx="1870172" cy="2517570"/>
            <a:chOff x="7886075" y="2918450"/>
            <a:chExt cx="1870172" cy="2517570"/>
          </a:xfrm>
        </p:grpSpPr>
        <p:grpSp>
          <p:nvGrpSpPr>
            <p:cNvPr id="1083" name="Google Shape;1083;p37"/>
            <p:cNvGrpSpPr/>
            <p:nvPr/>
          </p:nvGrpSpPr>
          <p:grpSpPr>
            <a:xfrm>
              <a:off x="8498313" y="2918450"/>
              <a:ext cx="1257935" cy="1441695"/>
              <a:chOff x="-7862" y="0"/>
              <a:chExt cx="1257935" cy="1441695"/>
            </a:xfrm>
          </p:grpSpPr>
          <p:sp>
            <p:nvSpPr>
              <p:cNvPr id="1084" name="Google Shape;1084;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1" name="Google Shape;1091;p37"/>
            <p:cNvGrpSpPr/>
            <p:nvPr/>
          </p:nvGrpSpPr>
          <p:grpSpPr>
            <a:xfrm>
              <a:off x="7886075" y="3994325"/>
              <a:ext cx="1257935" cy="1441695"/>
              <a:chOff x="-7862" y="0"/>
              <a:chExt cx="1257935" cy="1441695"/>
            </a:xfrm>
          </p:grpSpPr>
          <p:sp>
            <p:nvSpPr>
              <p:cNvPr id="1092" name="Google Shape;1092;p37"/>
              <p:cNvSpPr/>
              <p:nvPr/>
            </p:nvSpPr>
            <p:spPr>
              <a:xfrm>
                <a:off x="-7862" y="0"/>
                <a:ext cx="638036" cy="1087069"/>
              </a:xfrm>
              <a:custGeom>
                <a:avLst/>
                <a:gdLst/>
                <a:ahLst/>
                <a:cxnLst/>
                <a:rect l="l" t="t" r="r" b="b"/>
                <a:pathLst>
                  <a:path w="33665" h="57350" extrusionOk="0">
                    <a:moveTo>
                      <a:pt x="33056" y="0"/>
                    </a:moveTo>
                    <a:cubicBezTo>
                      <a:pt x="32958" y="0"/>
                      <a:pt x="32858" y="29"/>
                      <a:pt x="32765" y="91"/>
                    </a:cubicBezTo>
                    <a:lnTo>
                      <a:pt x="291" y="18851"/>
                    </a:lnTo>
                    <a:cubicBezTo>
                      <a:pt x="117" y="18938"/>
                      <a:pt x="1" y="19141"/>
                      <a:pt x="1" y="19315"/>
                    </a:cubicBezTo>
                    <a:lnTo>
                      <a:pt x="1" y="56806"/>
                    </a:lnTo>
                    <a:cubicBezTo>
                      <a:pt x="1" y="57169"/>
                      <a:pt x="276" y="57350"/>
                      <a:pt x="552" y="57350"/>
                    </a:cubicBezTo>
                    <a:cubicBezTo>
                      <a:pt x="827" y="57350"/>
                      <a:pt x="1102" y="57169"/>
                      <a:pt x="1102" y="56806"/>
                    </a:cubicBezTo>
                    <a:lnTo>
                      <a:pt x="1102" y="19634"/>
                    </a:lnTo>
                    <a:lnTo>
                      <a:pt x="33316" y="1019"/>
                    </a:lnTo>
                    <a:cubicBezTo>
                      <a:pt x="33577" y="874"/>
                      <a:pt x="33664" y="526"/>
                      <a:pt x="33519" y="265"/>
                    </a:cubicBezTo>
                    <a:cubicBezTo>
                      <a:pt x="33407" y="96"/>
                      <a:pt x="33234" y="0"/>
                      <a:pt x="33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7"/>
              <p:cNvSpPr/>
              <p:nvPr/>
            </p:nvSpPr>
            <p:spPr>
              <a:xfrm>
                <a:off x="94904" y="59193"/>
                <a:ext cx="638036" cy="1087240"/>
              </a:xfrm>
              <a:custGeom>
                <a:avLst/>
                <a:gdLst/>
                <a:ahLst/>
                <a:cxnLst/>
                <a:rect l="l" t="t" r="r" b="b"/>
                <a:pathLst>
                  <a:path w="33665" h="57359" extrusionOk="0">
                    <a:moveTo>
                      <a:pt x="33032" y="1"/>
                    </a:moveTo>
                    <a:cubicBezTo>
                      <a:pt x="32942" y="1"/>
                      <a:pt x="32851" y="23"/>
                      <a:pt x="32766" y="70"/>
                    </a:cubicBezTo>
                    <a:lnTo>
                      <a:pt x="262" y="18831"/>
                    </a:lnTo>
                    <a:cubicBezTo>
                      <a:pt x="117" y="18947"/>
                      <a:pt x="1" y="19120"/>
                      <a:pt x="1" y="19294"/>
                    </a:cubicBezTo>
                    <a:lnTo>
                      <a:pt x="1" y="56815"/>
                    </a:lnTo>
                    <a:cubicBezTo>
                      <a:pt x="1" y="57177"/>
                      <a:pt x="276" y="57358"/>
                      <a:pt x="552" y="57358"/>
                    </a:cubicBezTo>
                    <a:cubicBezTo>
                      <a:pt x="827" y="57358"/>
                      <a:pt x="1103" y="57177"/>
                      <a:pt x="1103" y="56815"/>
                    </a:cubicBezTo>
                    <a:lnTo>
                      <a:pt x="1103" y="19613"/>
                    </a:lnTo>
                    <a:lnTo>
                      <a:pt x="33316" y="1027"/>
                    </a:lnTo>
                    <a:cubicBezTo>
                      <a:pt x="33577" y="882"/>
                      <a:pt x="33664" y="534"/>
                      <a:pt x="33519" y="273"/>
                    </a:cubicBezTo>
                    <a:cubicBezTo>
                      <a:pt x="33402" y="98"/>
                      <a:pt x="33219" y="1"/>
                      <a:pt x="330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7"/>
              <p:cNvSpPr/>
              <p:nvPr/>
            </p:nvSpPr>
            <p:spPr>
              <a:xfrm>
                <a:off x="197671" y="118556"/>
                <a:ext cx="637486" cy="1087221"/>
              </a:xfrm>
              <a:custGeom>
                <a:avLst/>
                <a:gdLst/>
                <a:ahLst/>
                <a:cxnLst/>
                <a:rect l="l" t="t" r="r" b="b"/>
                <a:pathLst>
                  <a:path w="33636" h="57358" extrusionOk="0">
                    <a:moveTo>
                      <a:pt x="33018" y="0"/>
                    </a:moveTo>
                    <a:cubicBezTo>
                      <a:pt x="32929" y="0"/>
                      <a:pt x="32841" y="23"/>
                      <a:pt x="32766" y="70"/>
                    </a:cubicBezTo>
                    <a:lnTo>
                      <a:pt x="262" y="18830"/>
                    </a:lnTo>
                    <a:cubicBezTo>
                      <a:pt x="88" y="18917"/>
                      <a:pt x="1" y="19120"/>
                      <a:pt x="1" y="19294"/>
                    </a:cubicBezTo>
                    <a:lnTo>
                      <a:pt x="1" y="56814"/>
                    </a:lnTo>
                    <a:cubicBezTo>
                      <a:pt x="1" y="57177"/>
                      <a:pt x="269" y="57358"/>
                      <a:pt x="537" y="57358"/>
                    </a:cubicBezTo>
                    <a:cubicBezTo>
                      <a:pt x="806" y="57358"/>
                      <a:pt x="1074" y="57177"/>
                      <a:pt x="1074" y="56814"/>
                    </a:cubicBezTo>
                    <a:lnTo>
                      <a:pt x="1074" y="19613"/>
                    </a:lnTo>
                    <a:lnTo>
                      <a:pt x="33288" y="1027"/>
                    </a:lnTo>
                    <a:cubicBezTo>
                      <a:pt x="33549" y="853"/>
                      <a:pt x="33636" y="534"/>
                      <a:pt x="33491" y="273"/>
                    </a:cubicBezTo>
                    <a:cubicBezTo>
                      <a:pt x="33393" y="97"/>
                      <a:pt x="33203" y="0"/>
                      <a:pt x="330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7"/>
              <p:cNvSpPr/>
              <p:nvPr/>
            </p:nvSpPr>
            <p:spPr>
              <a:xfrm>
                <a:off x="299907" y="177900"/>
                <a:ext cx="638017" cy="1087240"/>
              </a:xfrm>
              <a:custGeom>
                <a:avLst/>
                <a:gdLst/>
                <a:ahLst/>
                <a:cxnLst/>
                <a:rect l="l" t="t" r="r" b="b"/>
                <a:pathLst>
                  <a:path w="33664" h="57359" extrusionOk="0">
                    <a:moveTo>
                      <a:pt x="33038" y="1"/>
                    </a:moveTo>
                    <a:cubicBezTo>
                      <a:pt x="32944" y="1"/>
                      <a:pt x="32850" y="23"/>
                      <a:pt x="32765" y="71"/>
                    </a:cubicBezTo>
                    <a:lnTo>
                      <a:pt x="290" y="18831"/>
                    </a:lnTo>
                    <a:cubicBezTo>
                      <a:pt x="116" y="18918"/>
                      <a:pt x="0" y="19092"/>
                      <a:pt x="29" y="19294"/>
                    </a:cubicBezTo>
                    <a:lnTo>
                      <a:pt x="29" y="56815"/>
                    </a:lnTo>
                    <a:cubicBezTo>
                      <a:pt x="29" y="57177"/>
                      <a:pt x="297" y="57358"/>
                      <a:pt x="565" y="57358"/>
                    </a:cubicBezTo>
                    <a:cubicBezTo>
                      <a:pt x="834" y="57358"/>
                      <a:pt x="1102" y="57177"/>
                      <a:pt x="1102" y="56815"/>
                    </a:cubicBezTo>
                    <a:lnTo>
                      <a:pt x="1102" y="19613"/>
                    </a:lnTo>
                    <a:lnTo>
                      <a:pt x="33316" y="1027"/>
                    </a:lnTo>
                    <a:cubicBezTo>
                      <a:pt x="33577" y="853"/>
                      <a:pt x="33664" y="534"/>
                      <a:pt x="33519" y="273"/>
                    </a:cubicBezTo>
                    <a:cubicBezTo>
                      <a:pt x="33421" y="98"/>
                      <a:pt x="33231" y="1"/>
                      <a:pt x="33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7"/>
              <p:cNvSpPr/>
              <p:nvPr/>
            </p:nvSpPr>
            <p:spPr>
              <a:xfrm>
                <a:off x="402674" y="237264"/>
                <a:ext cx="638017" cy="1086804"/>
              </a:xfrm>
              <a:custGeom>
                <a:avLst/>
                <a:gdLst/>
                <a:ahLst/>
                <a:cxnLst/>
                <a:rect l="l" t="t" r="r" b="b"/>
                <a:pathLst>
                  <a:path w="33664" h="57336" extrusionOk="0">
                    <a:moveTo>
                      <a:pt x="33031" y="0"/>
                    </a:moveTo>
                    <a:cubicBezTo>
                      <a:pt x="32941" y="0"/>
                      <a:pt x="32850" y="23"/>
                      <a:pt x="32765" y="70"/>
                    </a:cubicBezTo>
                    <a:lnTo>
                      <a:pt x="290" y="18830"/>
                    </a:lnTo>
                    <a:cubicBezTo>
                      <a:pt x="116" y="18917"/>
                      <a:pt x="0" y="19091"/>
                      <a:pt x="0" y="19294"/>
                    </a:cubicBezTo>
                    <a:lnTo>
                      <a:pt x="0" y="56814"/>
                    </a:lnTo>
                    <a:cubicBezTo>
                      <a:pt x="0" y="57162"/>
                      <a:pt x="276" y="57336"/>
                      <a:pt x="551" y="57336"/>
                    </a:cubicBezTo>
                    <a:cubicBezTo>
                      <a:pt x="827" y="57336"/>
                      <a:pt x="1102" y="57162"/>
                      <a:pt x="1102" y="56814"/>
                    </a:cubicBezTo>
                    <a:lnTo>
                      <a:pt x="1102" y="19613"/>
                    </a:lnTo>
                    <a:lnTo>
                      <a:pt x="33316" y="998"/>
                    </a:lnTo>
                    <a:cubicBezTo>
                      <a:pt x="33577" y="853"/>
                      <a:pt x="33664" y="534"/>
                      <a:pt x="33519" y="273"/>
                    </a:cubicBezTo>
                    <a:cubicBezTo>
                      <a:pt x="33402" y="97"/>
                      <a:pt x="33218" y="0"/>
                      <a:pt x="33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7"/>
              <p:cNvSpPr/>
              <p:nvPr/>
            </p:nvSpPr>
            <p:spPr>
              <a:xfrm>
                <a:off x="505441" y="296229"/>
                <a:ext cx="638017" cy="1087069"/>
              </a:xfrm>
              <a:custGeom>
                <a:avLst/>
                <a:gdLst/>
                <a:ahLst/>
                <a:cxnLst/>
                <a:rect l="l" t="t" r="r" b="b"/>
                <a:pathLst>
                  <a:path w="33664" h="57350" extrusionOk="0">
                    <a:moveTo>
                      <a:pt x="33054" y="0"/>
                    </a:moveTo>
                    <a:cubicBezTo>
                      <a:pt x="32957" y="0"/>
                      <a:pt x="32858" y="29"/>
                      <a:pt x="32765" y="91"/>
                    </a:cubicBezTo>
                    <a:lnTo>
                      <a:pt x="261" y="18822"/>
                    </a:lnTo>
                    <a:cubicBezTo>
                      <a:pt x="87" y="18938"/>
                      <a:pt x="0" y="19112"/>
                      <a:pt x="0" y="19314"/>
                    </a:cubicBezTo>
                    <a:lnTo>
                      <a:pt x="0" y="56806"/>
                    </a:lnTo>
                    <a:cubicBezTo>
                      <a:pt x="0" y="57168"/>
                      <a:pt x="269" y="57349"/>
                      <a:pt x="537" y="57349"/>
                    </a:cubicBezTo>
                    <a:cubicBezTo>
                      <a:pt x="805" y="57349"/>
                      <a:pt x="1073" y="57168"/>
                      <a:pt x="1073" y="56806"/>
                    </a:cubicBezTo>
                    <a:lnTo>
                      <a:pt x="1073" y="19633"/>
                    </a:lnTo>
                    <a:lnTo>
                      <a:pt x="33287" y="1018"/>
                    </a:lnTo>
                    <a:cubicBezTo>
                      <a:pt x="33548" y="873"/>
                      <a:pt x="33664" y="525"/>
                      <a:pt x="33490" y="264"/>
                    </a:cubicBezTo>
                    <a:cubicBezTo>
                      <a:pt x="33396" y="96"/>
                      <a:pt x="33230" y="0"/>
                      <a:pt x="3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7"/>
              <p:cNvSpPr/>
              <p:nvPr/>
            </p:nvSpPr>
            <p:spPr>
              <a:xfrm>
                <a:off x="608208" y="355289"/>
                <a:ext cx="641864" cy="1086406"/>
              </a:xfrm>
              <a:custGeom>
                <a:avLst/>
                <a:gdLst/>
                <a:ahLst/>
                <a:cxnLst/>
                <a:rect l="l" t="t" r="r" b="b"/>
                <a:pathLst>
                  <a:path w="33867" h="57315" extrusionOk="0">
                    <a:moveTo>
                      <a:pt x="33019" y="0"/>
                    </a:moveTo>
                    <a:cubicBezTo>
                      <a:pt x="32930" y="0"/>
                      <a:pt x="32834" y="24"/>
                      <a:pt x="32736" y="77"/>
                    </a:cubicBezTo>
                    <a:lnTo>
                      <a:pt x="261" y="18837"/>
                    </a:lnTo>
                    <a:cubicBezTo>
                      <a:pt x="232" y="18866"/>
                      <a:pt x="203" y="18895"/>
                      <a:pt x="174" y="18924"/>
                    </a:cubicBezTo>
                    <a:cubicBezTo>
                      <a:pt x="145" y="18924"/>
                      <a:pt x="145" y="18953"/>
                      <a:pt x="145" y="18953"/>
                    </a:cubicBezTo>
                    <a:cubicBezTo>
                      <a:pt x="116" y="18982"/>
                      <a:pt x="87" y="19011"/>
                      <a:pt x="87" y="19011"/>
                    </a:cubicBezTo>
                    <a:cubicBezTo>
                      <a:pt x="58" y="19040"/>
                      <a:pt x="58" y="19040"/>
                      <a:pt x="58" y="19040"/>
                    </a:cubicBezTo>
                    <a:cubicBezTo>
                      <a:pt x="29" y="19098"/>
                      <a:pt x="29" y="19127"/>
                      <a:pt x="0" y="19156"/>
                    </a:cubicBezTo>
                    <a:cubicBezTo>
                      <a:pt x="0" y="19214"/>
                      <a:pt x="0" y="19243"/>
                      <a:pt x="0" y="19301"/>
                    </a:cubicBezTo>
                    <a:lnTo>
                      <a:pt x="0" y="56821"/>
                    </a:lnTo>
                    <a:lnTo>
                      <a:pt x="0" y="56850"/>
                    </a:lnTo>
                    <a:cubicBezTo>
                      <a:pt x="0" y="56879"/>
                      <a:pt x="0" y="56908"/>
                      <a:pt x="0" y="56908"/>
                    </a:cubicBezTo>
                    <a:lnTo>
                      <a:pt x="0" y="56966"/>
                    </a:lnTo>
                    <a:lnTo>
                      <a:pt x="0" y="57024"/>
                    </a:lnTo>
                    <a:cubicBezTo>
                      <a:pt x="0" y="57024"/>
                      <a:pt x="0" y="57053"/>
                      <a:pt x="29" y="57082"/>
                    </a:cubicBezTo>
                    <a:cubicBezTo>
                      <a:pt x="58" y="57140"/>
                      <a:pt x="87" y="57169"/>
                      <a:pt x="116" y="57198"/>
                    </a:cubicBezTo>
                    <a:cubicBezTo>
                      <a:pt x="145" y="57227"/>
                      <a:pt x="174" y="57256"/>
                      <a:pt x="203" y="57256"/>
                    </a:cubicBezTo>
                    <a:lnTo>
                      <a:pt x="232" y="57256"/>
                    </a:lnTo>
                    <a:lnTo>
                      <a:pt x="319" y="57314"/>
                    </a:lnTo>
                    <a:lnTo>
                      <a:pt x="638" y="57314"/>
                    </a:lnTo>
                    <a:lnTo>
                      <a:pt x="725" y="57256"/>
                    </a:lnTo>
                    <a:lnTo>
                      <a:pt x="754" y="57256"/>
                    </a:lnTo>
                    <a:lnTo>
                      <a:pt x="33287" y="38525"/>
                    </a:lnTo>
                    <a:cubicBezTo>
                      <a:pt x="33823" y="38233"/>
                      <a:pt x="33520" y="37511"/>
                      <a:pt x="33031" y="37511"/>
                    </a:cubicBezTo>
                    <a:cubicBezTo>
                      <a:pt x="32938" y="37511"/>
                      <a:pt x="32838" y="37537"/>
                      <a:pt x="32736" y="37597"/>
                    </a:cubicBezTo>
                    <a:lnTo>
                      <a:pt x="1073" y="55864"/>
                    </a:lnTo>
                    <a:lnTo>
                      <a:pt x="1073" y="50877"/>
                    </a:lnTo>
                    <a:lnTo>
                      <a:pt x="33287" y="32291"/>
                    </a:lnTo>
                    <a:cubicBezTo>
                      <a:pt x="33864" y="32003"/>
                      <a:pt x="33565" y="31257"/>
                      <a:pt x="33066" y="31257"/>
                    </a:cubicBezTo>
                    <a:cubicBezTo>
                      <a:pt x="32962" y="31257"/>
                      <a:pt x="32851" y="31289"/>
                      <a:pt x="32736" y="31363"/>
                    </a:cubicBezTo>
                    <a:lnTo>
                      <a:pt x="1073" y="49630"/>
                    </a:lnTo>
                    <a:lnTo>
                      <a:pt x="1073" y="44643"/>
                    </a:lnTo>
                    <a:lnTo>
                      <a:pt x="33287" y="26028"/>
                    </a:lnTo>
                    <a:cubicBezTo>
                      <a:pt x="33864" y="25740"/>
                      <a:pt x="33565" y="24994"/>
                      <a:pt x="33066" y="24994"/>
                    </a:cubicBezTo>
                    <a:cubicBezTo>
                      <a:pt x="32962" y="24994"/>
                      <a:pt x="32851" y="25026"/>
                      <a:pt x="32736" y="25100"/>
                    </a:cubicBezTo>
                    <a:lnTo>
                      <a:pt x="1073" y="43367"/>
                    </a:lnTo>
                    <a:lnTo>
                      <a:pt x="1073" y="38380"/>
                    </a:lnTo>
                    <a:lnTo>
                      <a:pt x="33287" y="19794"/>
                    </a:lnTo>
                    <a:cubicBezTo>
                      <a:pt x="33866" y="19504"/>
                      <a:pt x="33562" y="18733"/>
                      <a:pt x="33059" y="18733"/>
                    </a:cubicBezTo>
                    <a:cubicBezTo>
                      <a:pt x="32958" y="18733"/>
                      <a:pt x="32848" y="18764"/>
                      <a:pt x="32736" y="18837"/>
                    </a:cubicBezTo>
                    <a:lnTo>
                      <a:pt x="1073" y="37133"/>
                    </a:lnTo>
                    <a:lnTo>
                      <a:pt x="1073" y="32146"/>
                    </a:lnTo>
                    <a:lnTo>
                      <a:pt x="33287" y="13531"/>
                    </a:lnTo>
                    <a:cubicBezTo>
                      <a:pt x="33823" y="13239"/>
                      <a:pt x="33520" y="12517"/>
                      <a:pt x="33031" y="12517"/>
                    </a:cubicBezTo>
                    <a:cubicBezTo>
                      <a:pt x="32938" y="12517"/>
                      <a:pt x="32838" y="12543"/>
                      <a:pt x="32736" y="12603"/>
                    </a:cubicBezTo>
                    <a:lnTo>
                      <a:pt x="1073" y="30870"/>
                    </a:lnTo>
                    <a:lnTo>
                      <a:pt x="1073" y="25883"/>
                    </a:lnTo>
                    <a:lnTo>
                      <a:pt x="33287" y="7297"/>
                    </a:lnTo>
                    <a:cubicBezTo>
                      <a:pt x="33827" y="6978"/>
                      <a:pt x="33515" y="6263"/>
                      <a:pt x="33019" y="6263"/>
                    </a:cubicBezTo>
                    <a:cubicBezTo>
                      <a:pt x="32930" y="6263"/>
                      <a:pt x="32834" y="6287"/>
                      <a:pt x="32736" y="6340"/>
                    </a:cubicBezTo>
                    <a:lnTo>
                      <a:pt x="1073" y="24636"/>
                    </a:lnTo>
                    <a:lnTo>
                      <a:pt x="1073" y="19620"/>
                    </a:lnTo>
                    <a:lnTo>
                      <a:pt x="33287" y="1034"/>
                    </a:lnTo>
                    <a:cubicBezTo>
                      <a:pt x="33827" y="715"/>
                      <a:pt x="33515" y="0"/>
                      <a:pt x="3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315906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30"/>
        <p:cNvGrpSpPr/>
        <p:nvPr/>
      </p:nvGrpSpPr>
      <p:grpSpPr>
        <a:xfrm>
          <a:off x="0" y="0"/>
          <a:ext cx="0" cy="0"/>
          <a:chOff x="0" y="0"/>
          <a:chExt cx="0" cy="0"/>
        </a:xfrm>
      </p:grpSpPr>
      <p:sp>
        <p:nvSpPr>
          <p:cNvPr id="1231" name="Google Shape;1231;p44"/>
          <p:cNvSpPr txBox="1">
            <a:spLocks noGrp="1"/>
          </p:cNvSpPr>
          <p:nvPr>
            <p:ph type="title"/>
          </p:nvPr>
        </p:nvSpPr>
        <p:spPr>
          <a:xfrm>
            <a:off x="958175" y="865355"/>
            <a:ext cx="7354400" cy="128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t>T</a:t>
            </a:r>
            <a:r>
              <a:rPr lang="en" sz="2400" dirty="0"/>
              <a:t>he gap between need and availability of end of life cycle:</a:t>
            </a:r>
            <a:endParaRPr sz="2400" dirty="0"/>
          </a:p>
        </p:txBody>
      </p:sp>
      <p:sp>
        <p:nvSpPr>
          <p:cNvPr id="1232" name="Google Shape;1232;p44"/>
          <p:cNvSpPr txBox="1">
            <a:spLocks noGrp="1"/>
          </p:cNvSpPr>
          <p:nvPr>
            <p:ph type="subTitle" idx="1"/>
          </p:nvPr>
        </p:nvSpPr>
        <p:spPr>
          <a:xfrm>
            <a:off x="958175" y="1912350"/>
            <a:ext cx="7164842" cy="131880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There is a need for the development of an overarching, and cross-sectoral EOL care policy in order to drive forward change and institutionalize service integration. </a:t>
            </a:r>
          </a:p>
          <a:p>
            <a:pPr marL="285750" lvl="0" indent="-285750" algn="just" rtl="0">
              <a:lnSpc>
                <a:spcPct val="150000"/>
              </a:lnSpc>
              <a:spcBef>
                <a:spcPts val="0"/>
              </a:spcBef>
              <a:spcAft>
                <a:spcPts val="0"/>
              </a:spcAft>
              <a:buFont typeface="Wingdings" pitchFamily="2" charset="2"/>
              <a:buChar char="Ø"/>
            </a:pPr>
            <a:endParaRPr lang="en-GB" sz="1200" dirty="0">
              <a:solidFill>
                <a:srgbClr val="212121"/>
              </a:solidFill>
              <a:latin typeface="Calibri" panose="020F0502020204030204" pitchFamily="34" charset="0"/>
              <a:cs typeface="Calibri" panose="020F0502020204030204" pitchFamily="34" charset="0"/>
            </a:endParaRPr>
          </a:p>
          <a:p>
            <a:pPr marL="285750" indent="-285750" algn="just">
              <a:lnSpc>
                <a:spcPct val="150000"/>
              </a:lnSpc>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It is important to emphasize that any EOL care-related policy should not be just formulated to target care during the last months and days of life, but should be an integral part of a long-term care policy, since EOL care only happens to be the last phase of a longer continuum of care for patients with terminal illness or life-limiting condition, and therefore, cannot be separated from the earlier parts of the care </a:t>
            </a:r>
            <a:r>
              <a:rPr lang="en-GB" sz="1200" dirty="0">
                <a:latin typeface="Calibri" panose="020F0502020204030204" pitchFamily="34" charset="0"/>
                <a:cs typeface="Calibri" panose="020F0502020204030204" pitchFamily="34" charset="0"/>
              </a:rPr>
              <a:t>(NHS,2023)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30"/>
        <p:cNvGrpSpPr/>
        <p:nvPr/>
      </p:nvGrpSpPr>
      <p:grpSpPr>
        <a:xfrm>
          <a:off x="0" y="0"/>
          <a:ext cx="0" cy="0"/>
          <a:chOff x="0" y="0"/>
          <a:chExt cx="0" cy="0"/>
        </a:xfrm>
      </p:grpSpPr>
      <p:sp>
        <p:nvSpPr>
          <p:cNvPr id="1231" name="Google Shape;1231;p44"/>
          <p:cNvSpPr txBox="1">
            <a:spLocks noGrp="1"/>
          </p:cNvSpPr>
          <p:nvPr>
            <p:ph type="title"/>
          </p:nvPr>
        </p:nvSpPr>
        <p:spPr>
          <a:xfrm>
            <a:off x="894799" y="964943"/>
            <a:ext cx="7354400" cy="128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t>T</a:t>
            </a:r>
            <a:r>
              <a:rPr lang="en" sz="2400" dirty="0"/>
              <a:t>he gap between need and availability of end of life cycle:</a:t>
            </a:r>
            <a:endParaRPr sz="2400" dirty="0"/>
          </a:p>
        </p:txBody>
      </p:sp>
      <p:sp>
        <p:nvSpPr>
          <p:cNvPr id="1232" name="Google Shape;1232;p44"/>
          <p:cNvSpPr txBox="1">
            <a:spLocks noGrp="1"/>
          </p:cNvSpPr>
          <p:nvPr>
            <p:ph type="subTitle" idx="1"/>
          </p:nvPr>
        </p:nvSpPr>
        <p:spPr>
          <a:xfrm>
            <a:off x="964419" y="2050451"/>
            <a:ext cx="7215159" cy="1867330"/>
          </a:xfrm>
          <a:prstGeom prst="rect">
            <a:avLst/>
          </a:prstGeom>
        </p:spPr>
        <p:txBody>
          <a:bodyPr spcFirstLastPara="1" wrap="square" lIns="91425" tIns="91425" rIns="91425" bIns="91425" anchor="t" anchorCtr="0">
            <a:noAutofit/>
          </a:bodyPr>
          <a:lstStyle/>
          <a:p>
            <a:pPr marL="285750" lvl="0" indent="-285750" algn="just" rtl="0">
              <a:lnSpc>
                <a:spcPct val="15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Also, many of the gaps and issues were politically, socially, and culturally specific. </a:t>
            </a:r>
          </a:p>
          <a:p>
            <a:pPr marL="285750" lvl="0" indent="-285750" algn="just" rtl="0">
              <a:lnSpc>
                <a:spcPct val="150000"/>
              </a:lnSpc>
              <a:spcBef>
                <a:spcPts val="0"/>
              </a:spcBef>
              <a:spcAft>
                <a:spcPts val="0"/>
              </a:spcAft>
              <a:buFont typeface="Wingdings" pitchFamily="2" charset="2"/>
              <a:buChar char="Ø"/>
            </a:pPr>
            <a:endParaRPr lang="en-GB" sz="1200" dirty="0">
              <a:solidFill>
                <a:srgbClr val="212121"/>
              </a:solidFill>
              <a:latin typeface="Calibri" panose="020F0502020204030204" pitchFamily="34" charset="0"/>
              <a:cs typeface="Calibri" panose="020F0502020204030204" pitchFamily="34" charset="0"/>
            </a:endParaRPr>
          </a:p>
          <a:p>
            <a:pPr marL="285750" lvl="0" indent="-285750" algn="just" rtl="0">
              <a:lnSpc>
                <a:spcPct val="15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This is consistent with the literature, including the local study by Chan et al as well as the US Institute of Medicine’s “Dying in America. </a:t>
            </a:r>
          </a:p>
          <a:p>
            <a:pPr marL="0" lvl="0" indent="0" algn="just" rtl="0">
              <a:lnSpc>
                <a:spcPct val="150000"/>
              </a:lnSpc>
              <a:spcBef>
                <a:spcPts val="0"/>
              </a:spcBef>
              <a:spcAft>
                <a:spcPts val="0"/>
              </a:spcAft>
            </a:pPr>
            <a:endParaRPr lang="en-GB" sz="1200" b="0" i="0" dirty="0">
              <a:solidFill>
                <a:srgbClr val="212121"/>
              </a:solidFill>
              <a:effectLst/>
              <a:latin typeface="Calibri" panose="020F0502020204030204" pitchFamily="34" charset="0"/>
              <a:cs typeface="Calibri" panose="020F0502020204030204" pitchFamily="34" charset="0"/>
            </a:endParaRPr>
          </a:p>
          <a:p>
            <a:pPr marL="285750" indent="-285750" algn="just">
              <a:lnSpc>
                <a:spcPct val="150000"/>
              </a:lnSpc>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Therefore, recommendations should need to be contextualized in a socio-culturally sensitive and appropriate manner, rather than merely adopted from international policies from other cultures and contexts </a:t>
            </a:r>
            <a:r>
              <a:rPr lang="en-GB" sz="1200" dirty="0">
                <a:latin typeface="Calibri" panose="020F0502020204030204" pitchFamily="34" charset="0"/>
                <a:cs typeface="Calibri" panose="020F0502020204030204" pitchFamily="34" charset="0"/>
              </a:rPr>
              <a:t>(NHS,2023)</a:t>
            </a:r>
            <a:r>
              <a:rPr lang="en-GB" sz="1200" b="0" i="0" dirty="0">
                <a:solidFill>
                  <a:srgbClr val="212121"/>
                </a:solidFill>
                <a:effectLst/>
                <a:latin typeface="Calibri" panose="020F0502020204030204" pitchFamily="34" charset="0"/>
                <a:cs typeface="Calibri" panose="020F0502020204030204" pitchFamily="34" charset="0"/>
              </a:rPr>
              <a:t>. </a:t>
            </a:r>
            <a:endParaRPr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02103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30"/>
        <p:cNvGrpSpPr/>
        <p:nvPr/>
      </p:nvGrpSpPr>
      <p:grpSpPr>
        <a:xfrm>
          <a:off x="0" y="0"/>
          <a:ext cx="0" cy="0"/>
          <a:chOff x="0" y="0"/>
          <a:chExt cx="0" cy="0"/>
        </a:xfrm>
      </p:grpSpPr>
      <p:sp>
        <p:nvSpPr>
          <p:cNvPr id="1231" name="Google Shape;1231;p44"/>
          <p:cNvSpPr txBox="1">
            <a:spLocks noGrp="1"/>
          </p:cNvSpPr>
          <p:nvPr>
            <p:ph type="title"/>
          </p:nvPr>
        </p:nvSpPr>
        <p:spPr>
          <a:xfrm>
            <a:off x="894800" y="1308975"/>
            <a:ext cx="7354400" cy="1284600"/>
          </a:xfrm>
          <a:prstGeom prst="rect">
            <a:avLst/>
          </a:prstGeom>
        </p:spPr>
        <p:txBody>
          <a:bodyPr spcFirstLastPara="1" wrap="square" lIns="91425" tIns="91425" rIns="91425" bIns="91425" anchor="t" anchorCtr="0">
            <a:noAutofit/>
          </a:bodyPr>
          <a:lstStyle/>
          <a:p>
            <a:r>
              <a:rPr lang="en-GB" sz="1800" b="1" i="0" dirty="0">
                <a:solidFill>
                  <a:srgbClr val="212121"/>
                </a:solidFill>
                <a:effectLst/>
                <a:latin typeface="Merriweather" pitchFamily="2" charset="77"/>
              </a:rPr>
              <a:t>Quality of life and the right to die: an ethical dilemma</a:t>
            </a:r>
            <a:r>
              <a:rPr lang="en-GB" sz="1200" b="1" i="0" dirty="0">
                <a:solidFill>
                  <a:srgbClr val="212121"/>
                </a:solidFill>
                <a:effectLst/>
                <a:latin typeface="Merriweather" pitchFamily="2" charset="77"/>
              </a:rPr>
              <a:t/>
            </a:r>
            <a:br>
              <a:rPr lang="en-GB" sz="1200" b="1" i="0" dirty="0">
                <a:solidFill>
                  <a:srgbClr val="212121"/>
                </a:solidFill>
                <a:effectLst/>
                <a:latin typeface="Merriweather" pitchFamily="2" charset="77"/>
              </a:rPr>
            </a:br>
            <a:endParaRPr sz="2400" dirty="0"/>
          </a:p>
        </p:txBody>
      </p:sp>
      <p:sp>
        <p:nvSpPr>
          <p:cNvPr id="1232" name="Google Shape;1232;p44"/>
          <p:cNvSpPr txBox="1">
            <a:spLocks noGrp="1"/>
          </p:cNvSpPr>
          <p:nvPr>
            <p:ph type="subTitle" idx="1"/>
          </p:nvPr>
        </p:nvSpPr>
        <p:spPr>
          <a:xfrm>
            <a:off x="793504" y="2089372"/>
            <a:ext cx="7215159" cy="1867330"/>
          </a:xfrm>
          <a:prstGeom prst="rect">
            <a:avLst/>
          </a:prstGeom>
        </p:spPr>
        <p:txBody>
          <a:bodyPr spcFirstLastPara="1" wrap="square" lIns="91425" tIns="91425" rIns="91425" bIns="91425" anchor="t" anchorCtr="0">
            <a:noAutofit/>
          </a:bodyPr>
          <a:lstStyle/>
          <a:p>
            <a:pPr marL="285750" lvl="0" indent="-285750" algn="just" rtl="0">
              <a:lnSpc>
                <a:spcPct val="20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The issues in the euthanasia debate usually revolve around patients who are terminally ill and/or suffering intractable pain. </a:t>
            </a:r>
          </a:p>
          <a:p>
            <a:pPr marL="285750" lvl="0" indent="-285750" algn="just" rtl="0">
              <a:lnSpc>
                <a:spcPct val="20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However, pain is not the only determinant of an intolerable existence and the problems become more complex when existential quality of life issues are the focus. </a:t>
            </a:r>
          </a:p>
          <a:p>
            <a:pPr marL="285750" indent="-285750" algn="just">
              <a:lnSpc>
                <a:spcPct val="200000"/>
              </a:lnSpc>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This can lead to difficult decision making for the health workers involved in care </a:t>
            </a:r>
            <a:r>
              <a:rPr lang="en-GB" sz="1200" dirty="0">
                <a:latin typeface="Calibri" panose="020F0502020204030204" pitchFamily="34" charset="0"/>
                <a:cs typeface="Calibri" panose="020F0502020204030204" pitchFamily="34" charset="0"/>
              </a:rPr>
              <a:t>(NHS,2023).</a:t>
            </a:r>
          </a:p>
          <a:p>
            <a:pPr marL="0" lvl="0" indent="0" algn="just" rtl="0">
              <a:lnSpc>
                <a:spcPct val="200000"/>
              </a:lnSpc>
              <a:spcBef>
                <a:spcPts val="0"/>
              </a:spcBef>
              <a:spcAft>
                <a:spcPts val="0"/>
              </a:spcAft>
            </a:pPr>
            <a:r>
              <a:rPr lang="en-GB" sz="1200" b="0" i="0" dirty="0">
                <a:solidFill>
                  <a:srgbClr val="212121"/>
                </a:solidFill>
                <a:effectLst/>
                <a:latin typeface="Calibri" panose="020F0502020204030204" pitchFamily="34" charset="0"/>
                <a:cs typeface="Calibri" panose="020F0502020204030204" pitchFamily="34" charset="0"/>
              </a:rPr>
              <a:t> </a:t>
            </a:r>
            <a:endParaRPr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46451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30"/>
        <p:cNvGrpSpPr/>
        <p:nvPr/>
      </p:nvGrpSpPr>
      <p:grpSpPr>
        <a:xfrm>
          <a:off x="0" y="0"/>
          <a:ext cx="0" cy="0"/>
          <a:chOff x="0" y="0"/>
          <a:chExt cx="0" cy="0"/>
        </a:xfrm>
      </p:grpSpPr>
      <p:sp>
        <p:nvSpPr>
          <p:cNvPr id="1231" name="Google Shape;1231;p44"/>
          <p:cNvSpPr txBox="1">
            <a:spLocks noGrp="1"/>
          </p:cNvSpPr>
          <p:nvPr>
            <p:ph type="title"/>
          </p:nvPr>
        </p:nvSpPr>
        <p:spPr>
          <a:xfrm>
            <a:off x="894800" y="1308975"/>
            <a:ext cx="7354400" cy="1284600"/>
          </a:xfrm>
          <a:prstGeom prst="rect">
            <a:avLst/>
          </a:prstGeom>
        </p:spPr>
        <p:txBody>
          <a:bodyPr spcFirstLastPara="1" wrap="square" lIns="91425" tIns="91425" rIns="91425" bIns="91425" anchor="t" anchorCtr="0">
            <a:noAutofit/>
          </a:bodyPr>
          <a:lstStyle/>
          <a:p>
            <a:r>
              <a:rPr lang="en-GB" sz="1800" b="1" i="0" dirty="0">
                <a:solidFill>
                  <a:srgbClr val="212121"/>
                </a:solidFill>
                <a:effectLst/>
                <a:latin typeface="Merriweather" pitchFamily="2" charset="77"/>
              </a:rPr>
              <a:t>Quality of life and the right to die: an ethical dilemma</a:t>
            </a:r>
            <a:r>
              <a:rPr lang="en-GB" sz="1200" b="1" i="0" dirty="0">
                <a:solidFill>
                  <a:srgbClr val="212121"/>
                </a:solidFill>
                <a:effectLst/>
                <a:latin typeface="Merriweather" pitchFamily="2" charset="77"/>
              </a:rPr>
              <a:t/>
            </a:r>
            <a:br>
              <a:rPr lang="en-GB" sz="1200" b="1" i="0" dirty="0">
                <a:solidFill>
                  <a:srgbClr val="212121"/>
                </a:solidFill>
                <a:effectLst/>
                <a:latin typeface="Merriweather" pitchFamily="2" charset="77"/>
              </a:rPr>
            </a:br>
            <a:endParaRPr sz="2400" dirty="0"/>
          </a:p>
        </p:txBody>
      </p:sp>
      <p:sp>
        <p:nvSpPr>
          <p:cNvPr id="1232" name="Google Shape;1232;p44"/>
          <p:cNvSpPr txBox="1">
            <a:spLocks noGrp="1"/>
          </p:cNvSpPr>
          <p:nvPr>
            <p:ph type="subTitle" idx="1"/>
          </p:nvPr>
        </p:nvSpPr>
        <p:spPr>
          <a:xfrm>
            <a:off x="793504" y="2089372"/>
            <a:ext cx="7215159" cy="1867330"/>
          </a:xfrm>
          <a:prstGeom prst="rect">
            <a:avLst/>
          </a:prstGeom>
        </p:spPr>
        <p:txBody>
          <a:bodyPr spcFirstLastPara="1" wrap="square" lIns="91425" tIns="91425" rIns="91425" bIns="91425" anchor="t" anchorCtr="0">
            <a:noAutofit/>
          </a:bodyPr>
          <a:lstStyle/>
          <a:p>
            <a:pPr marL="285750" lvl="0" indent="-285750" algn="just" rtl="0">
              <a:lnSpc>
                <a:spcPct val="20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The issues in the euthanasia debate usually revolve around patients who are terminally ill and/or suffering intractable pain. </a:t>
            </a:r>
          </a:p>
          <a:p>
            <a:pPr marL="285750" lvl="0" indent="-285750" algn="just" rtl="0">
              <a:lnSpc>
                <a:spcPct val="20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However, pain is not the only determinant of an intolerable existence and the problems become more complex when existential quality of life issues are the focus. </a:t>
            </a:r>
          </a:p>
          <a:p>
            <a:pPr marL="285750" lvl="0" indent="-285750" algn="just" rtl="0">
              <a:lnSpc>
                <a:spcPct val="200000"/>
              </a:lnSpc>
              <a:spcBef>
                <a:spcPts val="0"/>
              </a:spcBef>
              <a:spcAft>
                <a:spcPts val="0"/>
              </a:spcAft>
              <a:buFont typeface="Wingdings" pitchFamily="2" charset="2"/>
              <a:buChar char="Ø"/>
            </a:pPr>
            <a:r>
              <a:rPr lang="en-GB" sz="1200" b="0" i="0" dirty="0">
                <a:solidFill>
                  <a:srgbClr val="212121"/>
                </a:solidFill>
                <a:effectLst/>
                <a:latin typeface="Calibri" panose="020F0502020204030204" pitchFamily="34" charset="0"/>
                <a:cs typeface="Calibri" panose="020F0502020204030204" pitchFamily="34" charset="0"/>
              </a:rPr>
              <a:t>This can lead to difficult decision making for the health workers involved in care. </a:t>
            </a:r>
            <a:endParaRPr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16605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183691" y="489255"/>
            <a:ext cx="6312577" cy="1284600"/>
          </a:xfrm>
        </p:spPr>
        <p:txBody>
          <a:bodyPr/>
          <a:lstStyle/>
          <a:p>
            <a:r>
              <a:rPr lang="x-none" sz="2800" dirty="0"/>
              <a:t>Maslow’s theory of human needs?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477522" y="1213164"/>
            <a:ext cx="7860720" cy="1358586"/>
          </a:xfrm>
        </p:spPr>
        <p:txBody>
          <a:bodyPr/>
          <a:lstStyle/>
          <a:p>
            <a:pPr algn="just">
              <a:lnSpc>
                <a:spcPct val="150000"/>
              </a:lnSpc>
              <a:buFont typeface="Arial" panose="020B0604020202020204" pitchFamily="34" charset="0"/>
              <a:buChar char="•"/>
            </a:pPr>
            <a:r>
              <a:rPr lang="en-GB" sz="1200" dirty="0">
                <a:latin typeface="Calibri" panose="020F0502020204030204" pitchFamily="34" charset="0"/>
                <a:cs typeface="Calibri" panose="020F0502020204030204" pitchFamily="34" charset="0"/>
              </a:rPr>
              <a:t>Abraham Maslow's theory of human needs is not directly linked with assisted suicide and euthanasia. Maslow's theory is a psychological framework that describes how individuals can reach their full potential by meeting their fundamental needs, such as physiological, safety, love and belonging, esteem, and self-actualization needs. The theory is primarily concerned with human motivation and the factors that drive individuals to achieve their goals and </a:t>
            </a:r>
            <a:r>
              <a:rPr lang="en-GB" sz="1200" dirty="0" smtClean="0">
                <a:latin typeface="Calibri" panose="020F0502020204030204" pitchFamily="34" charset="0"/>
                <a:cs typeface="Calibri" panose="020F0502020204030204" pitchFamily="34" charset="0"/>
              </a:rPr>
              <a:t>aspirations. Simply </a:t>
            </a:r>
            <a:r>
              <a:rPr lang="en-GB" sz="1200" dirty="0">
                <a:latin typeface="Calibri" panose="020F0502020204030204" pitchFamily="34" charset="0"/>
                <a:cs typeface="Calibri" panose="020F0502020204030204" pitchFamily="34" charset="0"/>
              </a:rPr>
              <a:t>Psychology, (2021). </a:t>
            </a:r>
          </a:p>
          <a:p>
            <a:pPr marL="139700" indent="0" algn="just">
              <a:lnSpc>
                <a:spcPct val="150000"/>
              </a:lnSpc>
            </a:pPr>
            <a:endParaRPr lang="en-GB" sz="1200" dirty="0">
              <a:latin typeface="Calibri" panose="020F0502020204030204" pitchFamily="34" charset="0"/>
              <a:cs typeface="Calibri" panose="020F0502020204030204" pitchFamily="34" charset="0"/>
            </a:endParaRPr>
          </a:p>
          <a:p>
            <a:pPr algn="just">
              <a:lnSpc>
                <a:spcPct val="150000"/>
              </a:lnSpc>
              <a:buFont typeface="Arial" panose="020B0604020202020204" pitchFamily="34" charset="0"/>
              <a:buChar char="•"/>
            </a:pPr>
            <a:r>
              <a:rPr lang="en-GB" sz="1200" dirty="0">
                <a:latin typeface="Calibri" panose="020F0502020204030204" pitchFamily="34" charset="0"/>
                <a:cs typeface="Calibri" panose="020F0502020204030204" pitchFamily="34" charset="0"/>
              </a:rPr>
              <a:t>Assisted suicide and euthanasia are ethical and legal issues that relate to end-of-life care and the right to die. These topics involve complex considerations around autonomy, dignity, pain and suffering, and the role of healthcare providers in supporting patients who are approaching the end of their life. While Maslow's theory may be relevant in understanding some of the psychological factors that may contribute to end-of-life decision-making, it is not directly linked to the ethical and legal issues surrounding assisted suicide and </a:t>
            </a:r>
            <a:r>
              <a:rPr lang="en-GB" sz="1200" dirty="0" smtClean="0">
                <a:latin typeface="Calibri" panose="020F0502020204030204" pitchFamily="34" charset="0"/>
                <a:cs typeface="Calibri" panose="020F0502020204030204" pitchFamily="34" charset="0"/>
              </a:rPr>
              <a:t>euthanasia. </a:t>
            </a:r>
            <a:r>
              <a:rPr lang="en-GB" sz="1200" dirty="0">
                <a:latin typeface="Calibri" panose="020F0502020204030204" pitchFamily="34" charset="0"/>
                <a:cs typeface="Calibri" panose="020F0502020204030204" pitchFamily="34" charset="0"/>
              </a:rPr>
              <a:t>Simply Psychology, (2021). </a:t>
            </a:r>
          </a:p>
          <a:p>
            <a:pPr marL="139700" indent="0" algn="just">
              <a:lnSpc>
                <a:spcPct val="150000"/>
              </a:lnSpc>
            </a:pPr>
            <a:endParaRPr lang="x-none"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6901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174638" y="610650"/>
            <a:ext cx="6149615" cy="1284600"/>
          </a:xfrm>
        </p:spPr>
        <p:txBody>
          <a:bodyPr/>
          <a:lstStyle/>
          <a:p>
            <a:r>
              <a:rPr lang="en-GB" sz="1600" dirty="0"/>
              <a:t>C</a:t>
            </a:r>
            <a:r>
              <a:rPr lang="x-none" sz="1600" dirty="0"/>
              <a:t>onclusion:</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450362" y="1235850"/>
            <a:ext cx="7905987" cy="1318800"/>
          </a:xfrm>
        </p:spPr>
        <p:txBody>
          <a:bodyPr/>
          <a:lstStyle/>
          <a:p>
            <a:pPr algn="just">
              <a:lnSpc>
                <a:spcPct val="150000"/>
              </a:lnSpc>
              <a:buFont typeface="Arial" panose="020B0604020202020204" pitchFamily="34" charset="0"/>
              <a:buChar char="•"/>
            </a:pPr>
            <a:r>
              <a:rPr lang="en-GB" dirty="0">
                <a:latin typeface="Calibri" panose="020F0502020204030204" pitchFamily="34" charset="0"/>
                <a:cs typeface="Calibri" panose="020F0502020204030204" pitchFamily="34" charset="0"/>
              </a:rPr>
              <a:t>p</a:t>
            </a:r>
            <a:r>
              <a:rPr lang="en-GB" sz="1200" dirty="0">
                <a:latin typeface="Calibri" panose="020F0502020204030204" pitchFamily="34" charset="0"/>
                <a:cs typeface="Calibri" panose="020F0502020204030204" pitchFamily="34" charset="0"/>
              </a:rPr>
              <a:t>lanning for end-of-life care is an important part of preparing for the future, and there are several documents and considerations that individuals should take into account when doing so. This may include advance care planning, living wills, Do Not Resuscitate orders, powers of attorney, and hospice care (NHS End of life care ,2023).</a:t>
            </a:r>
          </a:p>
          <a:p>
            <a:pPr algn="just">
              <a:lnSpc>
                <a:spcPct val="150000"/>
              </a:lnSpc>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algn="just">
              <a:lnSpc>
                <a:spcPct val="150000"/>
              </a:lnSpc>
              <a:buFont typeface="Arial" panose="020B0604020202020204" pitchFamily="34" charset="0"/>
              <a:buChar char="•"/>
            </a:pPr>
            <a:r>
              <a:rPr lang="en-GB" sz="1200" dirty="0">
                <a:latin typeface="Calibri" panose="020F0502020204030204" pitchFamily="34" charset="0"/>
                <a:cs typeface="Calibri" panose="020F0502020204030204" pitchFamily="34" charset="0"/>
              </a:rPr>
              <a:t>Also, assisted suicide and euthanasia are complex ethical and legal issues that involve a range of considerations related to autonomy, dignity, pain and suffering, and the role of healthcare providers in supporting patients who are approaching the end of their life. While theories of human needs and social aging may be relevant to understanding some of the psychological and social factors that may influence end-of-life decision-making, they do not directly define or address the ethical and legal issues surrounding assisted suicide and </a:t>
            </a:r>
            <a:r>
              <a:rPr lang="en-GB" sz="1200" dirty="0" smtClean="0">
                <a:latin typeface="Calibri" panose="020F0502020204030204" pitchFamily="34" charset="0"/>
                <a:cs typeface="Calibri" panose="020F0502020204030204" pitchFamily="34" charset="0"/>
              </a:rPr>
              <a:t>euthanasia. (NHS </a:t>
            </a:r>
            <a:r>
              <a:rPr lang="en-GB" sz="1200" dirty="0">
                <a:latin typeface="Calibri" panose="020F0502020204030204" pitchFamily="34" charset="0"/>
                <a:cs typeface="Calibri" panose="020F0502020204030204" pitchFamily="34" charset="0"/>
              </a:rPr>
              <a:t>End of life care </a:t>
            </a:r>
            <a:r>
              <a:rPr lang="en-GB" sz="1200" dirty="0">
                <a:latin typeface="Calibri" panose="020F0502020204030204" pitchFamily="34" charset="0"/>
                <a:cs typeface="Calibri" panose="020F0502020204030204" pitchFamily="34" charset="0"/>
              </a:rPr>
              <a:t>,</a:t>
            </a:r>
            <a:r>
              <a:rPr lang="en-GB" sz="1200" dirty="0" smtClean="0">
                <a:latin typeface="Calibri" panose="020F0502020204030204" pitchFamily="34" charset="0"/>
                <a:cs typeface="Calibri" panose="020F0502020204030204" pitchFamily="34" charset="0"/>
              </a:rPr>
              <a:t>2023</a:t>
            </a:r>
            <a:r>
              <a:rPr lang="en-GB" sz="12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570008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174638" y="610650"/>
            <a:ext cx="6149615" cy="1284600"/>
          </a:xfrm>
        </p:spPr>
        <p:txBody>
          <a:bodyPr/>
          <a:lstStyle/>
          <a:p>
            <a:r>
              <a:rPr lang="en-GB" sz="1600" dirty="0"/>
              <a:t>C</a:t>
            </a:r>
            <a:r>
              <a:rPr lang="x-none" sz="1600" dirty="0"/>
              <a:t>onclusion:</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450362" y="1235850"/>
            <a:ext cx="7905987" cy="1318800"/>
          </a:xfrm>
        </p:spPr>
        <p:txBody>
          <a:bodyPr/>
          <a:lstStyle/>
          <a:p>
            <a:pPr algn="just">
              <a:lnSpc>
                <a:spcPct val="150000"/>
              </a:lnSpc>
              <a:buFont typeface="Arial" panose="020B0604020202020204" pitchFamily="34" charset="0"/>
              <a:buChar char="•"/>
            </a:pPr>
            <a:endParaRPr lang="en-GB" sz="1200" dirty="0">
              <a:latin typeface="Calibri" panose="020F0502020204030204" pitchFamily="34" charset="0"/>
              <a:cs typeface="Calibri" panose="020F0502020204030204" pitchFamily="34" charset="0"/>
            </a:endParaRPr>
          </a:p>
          <a:p>
            <a:pPr algn="just">
              <a:lnSpc>
                <a:spcPct val="150000"/>
              </a:lnSpc>
              <a:buFont typeface="Arial" panose="020B0604020202020204" pitchFamily="34" charset="0"/>
              <a:buChar char="•"/>
            </a:pPr>
            <a:r>
              <a:rPr lang="en-GB" sz="1200" dirty="0">
                <a:latin typeface="Calibri" panose="020F0502020204030204" pitchFamily="34" charset="0"/>
                <a:cs typeface="Calibri" panose="020F0502020204030204" pitchFamily="34" charset="0"/>
              </a:rPr>
              <a:t>Ultimately, the decision to pursue assisted suicide or euthanasia is a deeply personal one that should be made in consultation with healthcare providers, family members, and other trusted individuals, and with careful consideration of the individual's values, preferences, and goals. It is important for individuals to be informed about their options for end-of-life care and to plan ahead to ensure that their wishes are respected and that they receive the care that is most aligned with their values and goals (NHS End of life care ,2023).</a:t>
            </a:r>
          </a:p>
        </p:txBody>
      </p:sp>
    </p:spTree>
    <p:extLst>
      <p:ext uri="{BB962C8B-B14F-4D97-AF65-F5344CB8AC3E}">
        <p14:creationId xmlns:p14="http://schemas.microsoft.com/office/powerpoint/2010/main" val="2017710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228960" y="212298"/>
            <a:ext cx="5950438" cy="1284600"/>
          </a:xfrm>
        </p:spPr>
        <p:txBody>
          <a:bodyPr/>
          <a:lstStyle/>
          <a:p>
            <a:r>
              <a:rPr lang="en-GB" dirty="0"/>
              <a:t>R</a:t>
            </a:r>
            <a:r>
              <a:rPr lang="x-none" sz="3200" dirty="0"/>
              <a:t>ecommendations</a:t>
            </a:r>
            <a:r>
              <a:rPr lang="x-none" dirty="0"/>
              <a:t>:</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640483" y="854598"/>
            <a:ext cx="7824507" cy="1318800"/>
          </a:xfrm>
        </p:spPr>
        <p:txBody>
          <a:bodyPr/>
          <a:lstStyle/>
          <a:p>
            <a:pPr algn="just">
              <a:lnSpc>
                <a:spcPct val="150000"/>
              </a:lnSpc>
            </a:pPr>
            <a:r>
              <a:rPr lang="en-GB" sz="1200" dirty="0">
                <a:latin typeface="Calibri" panose="020F0502020204030204" pitchFamily="34" charset="0"/>
                <a:cs typeface="Calibri" panose="020F0502020204030204" pitchFamily="34" charset="0"/>
              </a:rPr>
              <a:t>Following are recommendations for future developments in the UK system related to end-of-life care.</a:t>
            </a:r>
          </a:p>
          <a:p>
            <a:pPr algn="just">
              <a:lnSpc>
                <a:spcPct val="150000"/>
              </a:lnSpc>
            </a:pPr>
            <a:endParaRPr lang="en-GB" sz="1200" dirty="0">
              <a:latin typeface="Calibri" panose="020F0502020204030204" pitchFamily="34" charset="0"/>
              <a:cs typeface="Calibri" panose="020F0502020204030204" pitchFamily="34" charset="0"/>
            </a:endParaRPr>
          </a:p>
          <a:p>
            <a:pPr algn="just">
              <a:lnSpc>
                <a:spcPct val="150000"/>
              </a:lnSpc>
              <a:buFont typeface="Arial" panose="020B0604020202020204" pitchFamily="34" charset="0"/>
              <a:buChar char="•"/>
            </a:pPr>
            <a:r>
              <a:rPr lang="en-GB" sz="1200" b="1" dirty="0">
                <a:latin typeface="Calibri" panose="020F0502020204030204" pitchFamily="34" charset="0"/>
                <a:cs typeface="Calibri" panose="020F0502020204030204" pitchFamily="34" charset="0"/>
              </a:rPr>
              <a:t>Increase awareness and education: </a:t>
            </a:r>
            <a:r>
              <a:rPr lang="en-GB" sz="1200" dirty="0">
                <a:latin typeface="Calibri" panose="020F0502020204030204" pitchFamily="34" charset="0"/>
                <a:cs typeface="Calibri" panose="020F0502020204030204" pitchFamily="34" charset="0"/>
              </a:rPr>
              <a:t>It is important to increase public awareness and education about end-of-life care options, including palliative care and hospice care. This can help ensure that individuals and their families are informed about their options and can make decisions that are most aligned with their values and </a:t>
            </a:r>
            <a:r>
              <a:rPr lang="en-GB" sz="1200" dirty="0" smtClean="0">
                <a:latin typeface="Calibri" panose="020F0502020204030204" pitchFamily="34" charset="0"/>
                <a:cs typeface="Calibri" panose="020F0502020204030204" pitchFamily="34" charset="0"/>
              </a:rPr>
              <a:t>goals. </a:t>
            </a:r>
            <a:r>
              <a:rPr lang="en-GB" sz="1200" dirty="0">
                <a:latin typeface="Calibri" panose="020F0502020204030204" pitchFamily="34" charset="0"/>
                <a:cs typeface="Calibri" panose="020F0502020204030204" pitchFamily="34" charset="0"/>
              </a:rPr>
              <a:t>Seale, C. (2010). </a:t>
            </a:r>
          </a:p>
          <a:p>
            <a:pPr algn="just">
              <a:lnSpc>
                <a:spcPct val="150000"/>
              </a:lnSpc>
              <a:buFont typeface="Arial" panose="020B0604020202020204" pitchFamily="34" charset="0"/>
              <a:buChar char="•"/>
            </a:pPr>
            <a:r>
              <a:rPr lang="en-GB" sz="1200" b="1" dirty="0">
                <a:latin typeface="Calibri" panose="020F0502020204030204" pitchFamily="34" charset="0"/>
                <a:cs typeface="Calibri" panose="020F0502020204030204" pitchFamily="34" charset="0"/>
              </a:rPr>
              <a:t>Improve access to palliative care</a:t>
            </a:r>
            <a:r>
              <a:rPr lang="en-GB" sz="1200" dirty="0">
                <a:latin typeface="Calibri" panose="020F0502020204030204" pitchFamily="34" charset="0"/>
                <a:cs typeface="Calibri" panose="020F0502020204030204" pitchFamily="34" charset="0"/>
              </a:rPr>
              <a:t>: Palliative care should be more widely available and accessible to individuals who need it, regardless of their location, age, or diagnosis. This can help improve the quality of life for individuals facing serious illness or approaching the end of their </a:t>
            </a:r>
            <a:r>
              <a:rPr lang="en-GB" sz="1200" dirty="0" smtClean="0">
                <a:latin typeface="Calibri" panose="020F0502020204030204" pitchFamily="34" charset="0"/>
                <a:cs typeface="Calibri" panose="020F0502020204030204" pitchFamily="34" charset="0"/>
              </a:rPr>
              <a:t>life. Seale</a:t>
            </a:r>
            <a:r>
              <a:rPr lang="en-GB" sz="1200" dirty="0">
                <a:latin typeface="Calibri" panose="020F0502020204030204" pitchFamily="34" charset="0"/>
                <a:cs typeface="Calibri" panose="020F0502020204030204" pitchFamily="34" charset="0"/>
              </a:rPr>
              <a:t>, C. (2010). </a:t>
            </a:r>
          </a:p>
          <a:p>
            <a:pPr algn="just">
              <a:lnSpc>
                <a:spcPct val="150000"/>
              </a:lnSpc>
              <a:buFont typeface="Arial" panose="020B0604020202020204" pitchFamily="34" charset="0"/>
              <a:buChar char="•"/>
            </a:pPr>
            <a:r>
              <a:rPr lang="en-GB" sz="1200" b="1" dirty="0">
                <a:latin typeface="Calibri" panose="020F0502020204030204" pitchFamily="34" charset="0"/>
                <a:cs typeface="Calibri" panose="020F0502020204030204" pitchFamily="34" charset="0"/>
              </a:rPr>
              <a:t>Clarify the legal and ethical framework: </a:t>
            </a:r>
            <a:r>
              <a:rPr lang="en-GB" sz="1200" dirty="0">
                <a:latin typeface="Calibri" panose="020F0502020204030204" pitchFamily="34" charset="0"/>
                <a:cs typeface="Calibri" panose="020F0502020204030204" pitchFamily="34" charset="0"/>
              </a:rPr>
              <a:t>The legal and ethical framework surrounding end-of-life care, including assisted suicide and euthanasia, should be clarified to provide clear guidance and support for healthcare providers, patients, and their families. This can help ensure that end-of-life decisions are made in a thoughtful and informed manner and that the rights and dignity of patients are </a:t>
            </a:r>
            <a:r>
              <a:rPr lang="en-GB" sz="1200" dirty="0" smtClean="0">
                <a:latin typeface="Calibri" panose="020F0502020204030204" pitchFamily="34" charset="0"/>
                <a:cs typeface="Calibri" panose="020F0502020204030204" pitchFamily="34" charset="0"/>
              </a:rPr>
              <a:t>respected. </a:t>
            </a:r>
            <a:r>
              <a:rPr lang="en-GB" sz="1200" dirty="0">
                <a:latin typeface="Calibri" panose="020F0502020204030204" pitchFamily="34" charset="0"/>
                <a:cs typeface="Calibri" panose="020F0502020204030204" pitchFamily="34" charset="0"/>
              </a:rPr>
              <a:t>Seale, C. (2010). </a:t>
            </a:r>
          </a:p>
        </p:txBody>
      </p:sp>
    </p:spTree>
    <p:extLst>
      <p:ext uri="{BB962C8B-B14F-4D97-AF65-F5344CB8AC3E}">
        <p14:creationId xmlns:p14="http://schemas.microsoft.com/office/powerpoint/2010/main" val="3204696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346655" y="610650"/>
            <a:ext cx="5950438" cy="1284600"/>
          </a:xfrm>
        </p:spPr>
        <p:txBody>
          <a:bodyPr/>
          <a:lstStyle/>
          <a:p>
            <a:r>
              <a:rPr lang="en-GB" sz="3200" dirty="0"/>
              <a:t>R</a:t>
            </a:r>
            <a:r>
              <a:rPr lang="x-none" sz="3200" dirty="0"/>
              <a:t>ecommendations: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857767" y="1041714"/>
            <a:ext cx="7145496" cy="1318800"/>
          </a:xfrm>
        </p:spPr>
        <p:txBody>
          <a:bodyPr/>
          <a:lstStyle/>
          <a:p>
            <a:r>
              <a:rPr lang="en-GB" sz="1100" dirty="0"/>
              <a:t>.</a:t>
            </a:r>
          </a:p>
          <a:p>
            <a:pPr algn="just">
              <a:lnSpc>
                <a:spcPct val="200000"/>
              </a:lnSpc>
              <a:buFont typeface="Arial" panose="020B0604020202020204" pitchFamily="34" charset="0"/>
              <a:buChar char="•"/>
            </a:pPr>
            <a:r>
              <a:rPr lang="en-GB" sz="1200" b="1" dirty="0">
                <a:latin typeface="Calibri" panose="020F0502020204030204" pitchFamily="34" charset="0"/>
                <a:cs typeface="Calibri" panose="020F0502020204030204" pitchFamily="34" charset="0"/>
              </a:rPr>
              <a:t>Support for healthcare providers</a:t>
            </a:r>
            <a:r>
              <a:rPr lang="en-GB" sz="1200" dirty="0">
                <a:latin typeface="Calibri" panose="020F0502020204030204" pitchFamily="34" charset="0"/>
                <a:cs typeface="Calibri" panose="020F0502020204030204" pitchFamily="34" charset="0"/>
              </a:rPr>
              <a:t>: Healthcare providers who work in end-of-life care should be provided with the necessary training, resources, and support to help them provide high-quality care to patients and their families. This can include training in communication skills, pain management, and support for caregiver burnout (NHS,2023).</a:t>
            </a:r>
          </a:p>
          <a:p>
            <a:pPr algn="just">
              <a:lnSpc>
                <a:spcPct val="200000"/>
              </a:lnSpc>
              <a:buFont typeface="Arial" panose="020B0604020202020204" pitchFamily="34" charset="0"/>
              <a:buChar char="•"/>
            </a:pPr>
            <a:r>
              <a:rPr lang="en-GB" sz="1200" b="1" dirty="0">
                <a:latin typeface="Calibri" panose="020F0502020204030204" pitchFamily="34" charset="0"/>
                <a:cs typeface="Calibri" panose="020F0502020204030204" pitchFamily="34" charset="0"/>
              </a:rPr>
              <a:t>Investment in research: </a:t>
            </a:r>
            <a:r>
              <a:rPr lang="en-GB" sz="1200" dirty="0">
                <a:latin typeface="Calibri" panose="020F0502020204030204" pitchFamily="34" charset="0"/>
                <a:cs typeface="Calibri" panose="020F0502020204030204" pitchFamily="34" charset="0"/>
              </a:rPr>
              <a:t>More research is needed to better understand the complex factors that influence end-of-life decision-making and to develop new treatments and interventions to improve the quality of life for individuals facing serious illness or approaching the end of their life. Investment in research can help improve the evidence base for end-of-life care and support the development of new treatments and interventions (NHS,2023).</a:t>
            </a:r>
          </a:p>
          <a:p>
            <a:pPr algn="just">
              <a:lnSpc>
                <a:spcPct val="200000"/>
              </a:lnSpc>
              <a:buFont typeface="Arial" panose="020B0604020202020204" pitchFamily="34" charset="0"/>
              <a:buChar char="•"/>
            </a:pPr>
            <a:endParaRPr lang="x-none"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47568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093158" y="610650"/>
            <a:ext cx="5443444" cy="1284600"/>
          </a:xfrm>
        </p:spPr>
        <p:txBody>
          <a:bodyPr/>
          <a:lstStyle/>
          <a:p>
            <a:r>
              <a:rPr lang="en-GB" dirty="0"/>
              <a:t>R</a:t>
            </a:r>
            <a:r>
              <a:rPr lang="x-none" dirty="0"/>
              <a:t>efrences: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668800" y="1340478"/>
            <a:ext cx="7806399" cy="1318800"/>
          </a:xfrm>
        </p:spPr>
        <p:txBody>
          <a:bodyPr/>
          <a:lstStyle/>
          <a:p>
            <a:pPr algn="just">
              <a:lnSpc>
                <a:spcPct val="150000"/>
              </a:lnSpc>
            </a:pPr>
            <a:r>
              <a:rPr lang="en-GB" sz="1200" dirty="0">
                <a:latin typeface="Calibri" panose="020F0502020204030204" pitchFamily="34" charset="0"/>
                <a:cs typeface="Calibri" panose="020F0502020204030204" pitchFamily="34" charset="0"/>
              </a:rPr>
              <a:t>Simply Psychology. (2021). Maslow's hierarchy of needs. Retrieved March 1, 2023, from https://</a:t>
            </a:r>
            <a:r>
              <a:rPr lang="en-GB" sz="1200" dirty="0" err="1">
                <a:latin typeface="Calibri" panose="020F0502020204030204" pitchFamily="34" charset="0"/>
                <a:cs typeface="Calibri" panose="020F0502020204030204" pitchFamily="34" charset="0"/>
              </a:rPr>
              <a:t>www.simplypsychology.org</a:t>
            </a:r>
            <a:r>
              <a:rPr lang="en-GB" sz="1200" dirty="0">
                <a:latin typeface="Calibri" panose="020F0502020204030204" pitchFamily="34" charset="0"/>
                <a:cs typeface="Calibri" panose="020F0502020204030204" pitchFamily="34" charset="0"/>
              </a:rPr>
              <a:t>/</a:t>
            </a:r>
            <a:r>
              <a:rPr lang="en-GB" sz="1200" dirty="0" err="1">
                <a:latin typeface="Calibri" panose="020F0502020204030204" pitchFamily="34" charset="0"/>
                <a:cs typeface="Calibri" panose="020F0502020204030204" pitchFamily="34" charset="0"/>
              </a:rPr>
              <a:t>maslow.html</a:t>
            </a:r>
            <a:endParaRPr lang="en-GB" sz="1200" dirty="0">
              <a:latin typeface="Calibri" panose="020F0502020204030204" pitchFamily="34" charset="0"/>
              <a:cs typeface="Calibri" panose="020F0502020204030204" pitchFamily="34" charset="0"/>
            </a:endParaRPr>
          </a:p>
          <a:p>
            <a:pPr algn="just">
              <a:lnSpc>
                <a:spcPct val="150000"/>
              </a:lnSpc>
            </a:pPr>
            <a:r>
              <a:rPr lang="en-GB" sz="1200" dirty="0">
                <a:latin typeface="Calibri" panose="020F0502020204030204" pitchFamily="34" charset="0"/>
                <a:cs typeface="Calibri" panose="020F0502020204030204" pitchFamily="34" charset="0"/>
              </a:rPr>
              <a:t>Gerontology Research </a:t>
            </a:r>
            <a:r>
              <a:rPr lang="en-GB" sz="1200" dirty="0" err="1">
                <a:latin typeface="Calibri" panose="020F0502020204030204" pitchFamily="34" charset="0"/>
                <a:cs typeface="Calibri" panose="020F0502020204030204" pitchFamily="34" charset="0"/>
              </a:rPr>
              <a:t>Center</a:t>
            </a:r>
            <a:r>
              <a:rPr lang="en-GB" sz="1200" dirty="0">
                <a:latin typeface="Calibri" panose="020F0502020204030204" pitchFamily="34" charset="0"/>
                <a:cs typeface="Calibri" panose="020F0502020204030204" pitchFamily="34" charset="0"/>
              </a:rPr>
              <a:t>, National Institute on Aging. (2019). Social theories of aging. Retrieved March 1, 2023, from https://</a:t>
            </a:r>
            <a:r>
              <a:rPr lang="en-GB" sz="1200" dirty="0" err="1">
                <a:latin typeface="Calibri" panose="020F0502020204030204" pitchFamily="34" charset="0"/>
                <a:cs typeface="Calibri" panose="020F0502020204030204" pitchFamily="34" charset="0"/>
              </a:rPr>
              <a:t>www.nia.nih.gov</a:t>
            </a:r>
            <a:r>
              <a:rPr lang="en-GB" sz="1200" dirty="0">
                <a:latin typeface="Calibri" panose="020F0502020204030204" pitchFamily="34" charset="0"/>
                <a:cs typeface="Calibri" panose="020F0502020204030204" pitchFamily="34" charset="0"/>
              </a:rPr>
              <a:t>/health/social-theories-aging</a:t>
            </a:r>
          </a:p>
          <a:p>
            <a:pPr algn="just">
              <a:lnSpc>
                <a:spcPct val="150000"/>
              </a:lnSpc>
            </a:pPr>
            <a:r>
              <a:rPr lang="en-GB" sz="1200" dirty="0">
                <a:latin typeface="Calibri" panose="020F0502020204030204" pitchFamily="34" charset="0"/>
                <a:cs typeface="Calibri" panose="020F0502020204030204" pitchFamily="34" charset="0"/>
              </a:rPr>
              <a:t>American Bar Association. (2021). What is a living will? Retrieved March 1, 2023, from https://</a:t>
            </a:r>
            <a:r>
              <a:rPr lang="en-GB" sz="1200" dirty="0" err="1">
                <a:latin typeface="Calibri" panose="020F0502020204030204" pitchFamily="34" charset="0"/>
                <a:cs typeface="Calibri" panose="020F0502020204030204" pitchFamily="34" charset="0"/>
              </a:rPr>
              <a:t>www.americanbar.org</a:t>
            </a:r>
            <a:r>
              <a:rPr lang="en-GB" sz="1200" dirty="0">
                <a:latin typeface="Calibri" panose="020F0502020204030204" pitchFamily="34" charset="0"/>
                <a:cs typeface="Calibri" panose="020F0502020204030204" pitchFamily="34" charset="0"/>
              </a:rPr>
              <a:t>/groups/</a:t>
            </a:r>
            <a:r>
              <a:rPr lang="en-GB" sz="1200" dirty="0" err="1">
                <a:latin typeface="Calibri" panose="020F0502020204030204" pitchFamily="34" charset="0"/>
                <a:cs typeface="Calibri" panose="020F0502020204030204" pitchFamily="34" charset="0"/>
              </a:rPr>
              <a:t>real_property_trust_estate</a:t>
            </a:r>
            <a:r>
              <a:rPr lang="en-GB" sz="1200" dirty="0">
                <a:latin typeface="Calibri" panose="020F0502020204030204" pitchFamily="34" charset="0"/>
                <a:cs typeface="Calibri" panose="020F0502020204030204" pitchFamily="34" charset="0"/>
              </a:rPr>
              <a:t>/resources/</a:t>
            </a:r>
            <a:r>
              <a:rPr lang="en-GB" sz="1200" dirty="0" err="1">
                <a:latin typeface="Calibri" panose="020F0502020204030204" pitchFamily="34" charset="0"/>
                <a:cs typeface="Calibri" panose="020F0502020204030204" pitchFamily="34" charset="0"/>
              </a:rPr>
              <a:t>estate_planning</a:t>
            </a:r>
            <a:r>
              <a:rPr lang="en-GB" sz="1200" dirty="0">
                <a:latin typeface="Calibri" panose="020F0502020204030204" pitchFamily="34" charset="0"/>
                <a:cs typeface="Calibri" panose="020F0502020204030204" pitchFamily="34" charset="0"/>
              </a:rPr>
              <a:t>/</a:t>
            </a:r>
            <a:r>
              <a:rPr lang="en-GB" sz="1200" dirty="0" err="1">
                <a:latin typeface="Calibri" panose="020F0502020204030204" pitchFamily="34" charset="0"/>
                <a:cs typeface="Calibri" panose="020F0502020204030204" pitchFamily="34" charset="0"/>
              </a:rPr>
              <a:t>living_wills_health_care_proxies_advance_health_care_directives</a:t>
            </a:r>
            <a:r>
              <a:rPr lang="en-GB" sz="1200" dirty="0">
                <a:latin typeface="Calibri" panose="020F0502020204030204" pitchFamily="34" charset="0"/>
                <a:cs typeface="Calibri" panose="020F0502020204030204" pitchFamily="34" charset="0"/>
              </a:rPr>
              <a:t>/</a:t>
            </a:r>
            <a:r>
              <a:rPr lang="en-GB" sz="1200" dirty="0" err="1">
                <a:latin typeface="Calibri" panose="020F0502020204030204" pitchFamily="34" charset="0"/>
                <a:cs typeface="Calibri" panose="020F0502020204030204" pitchFamily="34" charset="0"/>
              </a:rPr>
              <a:t>what_is_living_will</a:t>
            </a:r>
            <a:r>
              <a:rPr lang="en-GB" sz="1200" dirty="0">
                <a:latin typeface="Calibri" panose="020F0502020204030204" pitchFamily="34" charset="0"/>
                <a:cs typeface="Calibri" panose="020F0502020204030204" pitchFamily="34" charset="0"/>
              </a:rPr>
              <a:t>/</a:t>
            </a:r>
          </a:p>
          <a:p>
            <a:pPr algn="just">
              <a:lnSpc>
                <a:spcPct val="150000"/>
              </a:lnSpc>
            </a:pPr>
            <a:r>
              <a:rPr lang="en-GB" sz="1200" dirty="0">
                <a:latin typeface="Calibri" panose="020F0502020204030204" pitchFamily="34" charset="0"/>
                <a:cs typeface="Calibri" panose="020F0502020204030204" pitchFamily="34" charset="0"/>
              </a:rPr>
              <a:t>American Bar Association. (2021). What is a do not resuscitate (DNR) order? Retrieved March 1, 2023, from https://</a:t>
            </a:r>
            <a:r>
              <a:rPr lang="en-GB" sz="1200" dirty="0" err="1">
                <a:latin typeface="Calibri" panose="020F0502020204030204" pitchFamily="34" charset="0"/>
                <a:cs typeface="Calibri" panose="020F0502020204030204" pitchFamily="34" charset="0"/>
              </a:rPr>
              <a:t>www.americanbar.org</a:t>
            </a:r>
            <a:r>
              <a:rPr lang="en-GB" sz="1200" dirty="0">
                <a:latin typeface="Calibri" panose="020F0502020204030204" pitchFamily="34" charset="0"/>
                <a:cs typeface="Calibri" panose="020F0502020204030204" pitchFamily="34" charset="0"/>
              </a:rPr>
              <a:t>/groups/</a:t>
            </a:r>
            <a:r>
              <a:rPr lang="en-GB" sz="1200" dirty="0" err="1">
                <a:latin typeface="Calibri" panose="020F0502020204030204" pitchFamily="34" charset="0"/>
                <a:cs typeface="Calibri" panose="020F0502020204030204" pitchFamily="34" charset="0"/>
              </a:rPr>
              <a:t>real_property_trust_estate</a:t>
            </a:r>
            <a:r>
              <a:rPr lang="en-GB" sz="1200" dirty="0">
                <a:latin typeface="Calibri" panose="020F0502020204030204" pitchFamily="34" charset="0"/>
                <a:cs typeface="Calibri" panose="020F0502020204030204" pitchFamily="34" charset="0"/>
              </a:rPr>
              <a:t>/resources/</a:t>
            </a:r>
            <a:r>
              <a:rPr lang="en-GB" sz="1200" dirty="0" err="1">
                <a:latin typeface="Calibri" panose="020F0502020204030204" pitchFamily="34" charset="0"/>
                <a:cs typeface="Calibri" panose="020F0502020204030204" pitchFamily="34" charset="0"/>
              </a:rPr>
              <a:t>estate_planning</a:t>
            </a:r>
            <a:r>
              <a:rPr lang="en-GB" sz="1200" dirty="0">
                <a:latin typeface="Calibri" panose="020F0502020204030204" pitchFamily="34" charset="0"/>
                <a:cs typeface="Calibri" panose="020F0502020204030204" pitchFamily="34" charset="0"/>
              </a:rPr>
              <a:t>/</a:t>
            </a:r>
            <a:r>
              <a:rPr lang="en-GB" sz="1200" dirty="0" err="1">
                <a:latin typeface="Calibri" panose="020F0502020204030204" pitchFamily="34" charset="0"/>
                <a:cs typeface="Calibri" panose="020F0502020204030204" pitchFamily="34" charset="0"/>
              </a:rPr>
              <a:t>living_wills_health_care_proxies_advance_health_care_directives</a:t>
            </a:r>
            <a:r>
              <a:rPr lang="en-GB" sz="1200" dirty="0">
                <a:latin typeface="Calibri" panose="020F0502020204030204" pitchFamily="34" charset="0"/>
                <a:cs typeface="Calibri" panose="020F0502020204030204" pitchFamily="34" charset="0"/>
              </a:rPr>
              <a:t>/</a:t>
            </a:r>
            <a:r>
              <a:rPr lang="en-GB" sz="1200" dirty="0" err="1">
                <a:latin typeface="Calibri" panose="020F0502020204030204" pitchFamily="34" charset="0"/>
                <a:cs typeface="Calibri" panose="020F0502020204030204" pitchFamily="34" charset="0"/>
              </a:rPr>
              <a:t>what_is_dnr_order</a:t>
            </a:r>
            <a:r>
              <a:rPr lang="en-GB" sz="1200" dirty="0">
                <a:latin typeface="Calibri" panose="020F0502020204030204" pitchFamily="34" charset="0"/>
                <a:cs typeface="Calibri" panose="020F0502020204030204" pitchFamily="34" charset="0"/>
              </a:rPr>
              <a:t>/</a:t>
            </a:r>
          </a:p>
          <a:p>
            <a:pPr algn="just">
              <a:lnSpc>
                <a:spcPct val="150000"/>
              </a:lnSpc>
            </a:pPr>
            <a:r>
              <a:rPr lang="en-GB" sz="1200" dirty="0">
                <a:latin typeface="Calibri" panose="020F0502020204030204" pitchFamily="34" charset="0"/>
                <a:cs typeface="Calibri" panose="020F0502020204030204" pitchFamily="34" charset="0"/>
              </a:rPr>
              <a:t>NHS. What is hospice care? Retrieved March 1, 2023, from https://</a:t>
            </a:r>
            <a:r>
              <a:rPr lang="en-GB" sz="1200" dirty="0" err="1">
                <a:latin typeface="Calibri" panose="020F0502020204030204" pitchFamily="34" charset="0"/>
                <a:cs typeface="Calibri" panose="020F0502020204030204" pitchFamily="34" charset="0"/>
              </a:rPr>
              <a:t>www.nhs.uk</a:t>
            </a:r>
            <a:r>
              <a:rPr lang="en-GB" sz="1200" dirty="0">
                <a:latin typeface="Calibri" panose="020F0502020204030204" pitchFamily="34" charset="0"/>
                <a:cs typeface="Calibri" panose="020F0502020204030204" pitchFamily="34" charset="0"/>
              </a:rPr>
              <a:t>/conditions/end-of-life-care/hospice-care/</a:t>
            </a:r>
            <a:endParaRPr lang="x-none"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52924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093158" y="610650"/>
            <a:ext cx="5443444" cy="1284600"/>
          </a:xfrm>
        </p:spPr>
        <p:txBody>
          <a:bodyPr/>
          <a:lstStyle/>
          <a:p>
            <a:r>
              <a:rPr lang="en-GB" dirty="0"/>
              <a:t>R</a:t>
            </a:r>
            <a:r>
              <a:rPr lang="x-none" dirty="0"/>
              <a:t>efrences: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668800" y="1440066"/>
            <a:ext cx="7806399" cy="1318800"/>
          </a:xfrm>
        </p:spPr>
        <p:txBody>
          <a:bodyPr/>
          <a:lstStyle/>
          <a:p>
            <a:pPr algn="just">
              <a:lnSpc>
                <a:spcPct val="150000"/>
              </a:lnSpc>
            </a:pPr>
            <a:r>
              <a:rPr lang="en-GB" sz="1200" dirty="0">
                <a:latin typeface="Calibri" panose="020F0502020204030204" pitchFamily="34" charset="0"/>
                <a:cs typeface="Calibri" panose="020F0502020204030204" pitchFamily="34" charset="0"/>
              </a:rPr>
              <a:t>NHS Advance care planning. Retrieved March 1, 2023, from https://</a:t>
            </a:r>
            <a:r>
              <a:rPr lang="en-GB" sz="1200" dirty="0" err="1">
                <a:latin typeface="Calibri" panose="020F0502020204030204" pitchFamily="34" charset="0"/>
                <a:cs typeface="Calibri" panose="020F0502020204030204" pitchFamily="34" charset="0"/>
              </a:rPr>
              <a:t>www.nhs.uk</a:t>
            </a:r>
            <a:r>
              <a:rPr lang="en-GB" sz="1200" dirty="0">
                <a:latin typeface="Calibri" panose="020F0502020204030204" pitchFamily="34" charset="0"/>
                <a:cs typeface="Calibri" panose="020F0502020204030204" pitchFamily="34" charset="0"/>
              </a:rPr>
              <a:t>/conditions/end-of-life-care/advance-care-planning/</a:t>
            </a:r>
          </a:p>
          <a:p>
            <a:pPr algn="just">
              <a:lnSpc>
                <a:spcPct val="150000"/>
              </a:lnSpc>
            </a:pPr>
            <a:r>
              <a:rPr lang="en-GB" sz="1200" dirty="0">
                <a:latin typeface="Calibri" panose="020F0502020204030204" pitchFamily="34" charset="0"/>
                <a:cs typeface="Calibri" panose="020F0502020204030204" pitchFamily="34" charset="0"/>
              </a:rPr>
              <a:t>BBC News. (2020, February 4). Assisted dying. Retrieved March 1, 2023, from https://</a:t>
            </a:r>
            <a:r>
              <a:rPr lang="en-GB" sz="1200" dirty="0" err="1">
                <a:latin typeface="Calibri" panose="020F0502020204030204" pitchFamily="34" charset="0"/>
                <a:cs typeface="Calibri" panose="020F0502020204030204" pitchFamily="34" charset="0"/>
              </a:rPr>
              <a:t>www.bbc.com</a:t>
            </a:r>
            <a:r>
              <a:rPr lang="en-GB" sz="1200" dirty="0">
                <a:latin typeface="Calibri" panose="020F0502020204030204" pitchFamily="34" charset="0"/>
                <a:cs typeface="Calibri" panose="020F0502020204030204" pitchFamily="34" charset="0"/>
              </a:rPr>
              <a:t>/news/health-49546657</a:t>
            </a:r>
          </a:p>
          <a:p>
            <a:pPr algn="just">
              <a:lnSpc>
                <a:spcPct val="150000"/>
              </a:lnSpc>
            </a:pPr>
            <a:r>
              <a:rPr lang="en-GB" sz="1200" dirty="0">
                <a:latin typeface="Calibri" panose="020F0502020204030204" pitchFamily="34" charset="0"/>
                <a:cs typeface="Calibri" panose="020F0502020204030204" pitchFamily="34" charset="0"/>
              </a:rPr>
              <a:t>The Guardian. (2021, February 2). Assisted suicide and euthanasia: The ethics of aid in dying. Retrieved March 1, 2023, from https://</a:t>
            </a:r>
            <a:r>
              <a:rPr lang="en-GB" sz="1200" dirty="0" err="1">
                <a:latin typeface="Calibri" panose="020F0502020204030204" pitchFamily="34" charset="0"/>
                <a:cs typeface="Calibri" panose="020F0502020204030204" pitchFamily="34" charset="0"/>
              </a:rPr>
              <a:t>www.theguardian.com</a:t>
            </a:r>
            <a:r>
              <a:rPr lang="en-GB" sz="1200" dirty="0">
                <a:latin typeface="Calibri" panose="020F0502020204030204" pitchFamily="34" charset="0"/>
                <a:cs typeface="Calibri" panose="020F0502020204030204" pitchFamily="34" charset="0"/>
              </a:rPr>
              <a:t>/society/assisted-suicide-and-euthanasia</a:t>
            </a:r>
          </a:p>
          <a:p>
            <a:pPr algn="just">
              <a:lnSpc>
                <a:spcPct val="150000"/>
              </a:lnSpc>
            </a:pPr>
            <a:r>
              <a:rPr lang="en-GB" sz="1200" dirty="0">
                <a:latin typeface="Calibri" panose="020F0502020204030204" pitchFamily="34" charset="0"/>
                <a:cs typeface="Calibri" panose="020F0502020204030204" pitchFamily="34" charset="0"/>
              </a:rPr>
              <a:t>NHS End of life care. Retrieved March 1, 2023, from https://</a:t>
            </a:r>
            <a:r>
              <a:rPr lang="en-GB" sz="1200" dirty="0" err="1">
                <a:latin typeface="Calibri" panose="020F0502020204030204" pitchFamily="34" charset="0"/>
                <a:cs typeface="Calibri" panose="020F0502020204030204" pitchFamily="34" charset="0"/>
              </a:rPr>
              <a:t>www.nhs.uk</a:t>
            </a:r>
            <a:r>
              <a:rPr lang="en-GB" sz="1200" dirty="0">
                <a:latin typeface="Calibri" panose="020F0502020204030204" pitchFamily="34" charset="0"/>
                <a:cs typeface="Calibri" panose="020F0502020204030204" pitchFamily="34" charset="0"/>
              </a:rPr>
              <a:t>/conditions/end-of-life-care/</a:t>
            </a:r>
          </a:p>
          <a:p>
            <a:pPr algn="just">
              <a:lnSpc>
                <a:spcPct val="150000"/>
              </a:lnSpc>
            </a:pPr>
            <a:r>
              <a:rPr lang="en-GB" sz="1200" dirty="0">
                <a:latin typeface="Calibri" panose="020F0502020204030204" pitchFamily="34" charset="0"/>
                <a:cs typeface="Calibri" panose="020F0502020204030204" pitchFamily="34" charset="0"/>
              </a:rPr>
              <a:t>The National Council for Palliative Care. End of life care. Retrieved March 1, 2023, from https://</a:t>
            </a:r>
            <a:r>
              <a:rPr lang="en-GB" sz="1200" dirty="0" err="1">
                <a:latin typeface="Calibri" panose="020F0502020204030204" pitchFamily="34" charset="0"/>
                <a:cs typeface="Calibri" panose="020F0502020204030204" pitchFamily="34" charset="0"/>
              </a:rPr>
              <a:t>www.ncpc.org.uk</a:t>
            </a:r>
            <a:r>
              <a:rPr lang="en-GB" sz="1200" dirty="0">
                <a:latin typeface="Calibri" panose="020F0502020204030204" pitchFamily="34" charset="0"/>
                <a:cs typeface="Calibri" panose="020F0502020204030204" pitchFamily="34" charset="0"/>
              </a:rPr>
              <a:t>/about-end-of-life-care/</a:t>
            </a:r>
          </a:p>
        </p:txBody>
      </p:sp>
    </p:spTree>
    <p:extLst>
      <p:ext uri="{BB962C8B-B14F-4D97-AF65-F5344CB8AC3E}">
        <p14:creationId xmlns:p14="http://schemas.microsoft.com/office/powerpoint/2010/main" val="3958002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093158" y="610650"/>
            <a:ext cx="5443444" cy="1284600"/>
          </a:xfrm>
        </p:spPr>
        <p:txBody>
          <a:bodyPr/>
          <a:lstStyle/>
          <a:p>
            <a:r>
              <a:rPr lang="en-GB" dirty="0"/>
              <a:t>R</a:t>
            </a:r>
            <a:r>
              <a:rPr lang="x-none" dirty="0"/>
              <a:t>efrences: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668800" y="1440066"/>
            <a:ext cx="7806399" cy="1318800"/>
          </a:xfrm>
        </p:spPr>
        <p:txBody>
          <a:bodyPr/>
          <a:lstStyle/>
          <a:p>
            <a:pPr algn="just">
              <a:lnSpc>
                <a:spcPct val="150000"/>
              </a:lnSpc>
            </a:pPr>
            <a:r>
              <a:rPr lang="en-GB" sz="1200" dirty="0">
                <a:latin typeface="Calibri" panose="020F0502020204030204" pitchFamily="34" charset="0"/>
                <a:cs typeface="Calibri" panose="020F0502020204030204" pitchFamily="34" charset="0"/>
              </a:rPr>
              <a:t>BBC News. (2020, February 4). Assisted dying. Retrieved March 1, 2023, from https://</a:t>
            </a:r>
            <a:r>
              <a:rPr lang="en-GB" sz="1200" dirty="0" err="1">
                <a:latin typeface="Calibri" panose="020F0502020204030204" pitchFamily="34" charset="0"/>
                <a:cs typeface="Calibri" panose="020F0502020204030204" pitchFamily="34" charset="0"/>
              </a:rPr>
              <a:t>www.bbc.com</a:t>
            </a:r>
            <a:r>
              <a:rPr lang="en-GB" sz="1200" dirty="0">
                <a:latin typeface="Calibri" panose="020F0502020204030204" pitchFamily="34" charset="0"/>
                <a:cs typeface="Calibri" panose="020F0502020204030204" pitchFamily="34" charset="0"/>
              </a:rPr>
              <a:t>/news/health-49546657</a:t>
            </a:r>
          </a:p>
          <a:p>
            <a:pPr algn="just">
              <a:lnSpc>
                <a:spcPct val="150000"/>
              </a:lnSpc>
            </a:pPr>
            <a:r>
              <a:rPr lang="en-GB" sz="1200" dirty="0">
                <a:latin typeface="Calibri" panose="020F0502020204030204" pitchFamily="34" charset="0"/>
                <a:cs typeface="Calibri" panose="020F0502020204030204" pitchFamily="34" charset="0"/>
              </a:rPr>
              <a:t>The Guardian. (2021, February 2). Assisted suicide and euthanasia: The ethics of aid in dying. Retrieved March 1, 2023, from https://</a:t>
            </a:r>
            <a:r>
              <a:rPr lang="en-GB" sz="1200" dirty="0" err="1">
                <a:latin typeface="Calibri" panose="020F0502020204030204" pitchFamily="34" charset="0"/>
                <a:cs typeface="Calibri" panose="020F0502020204030204" pitchFamily="34" charset="0"/>
              </a:rPr>
              <a:t>www.theguardian.com</a:t>
            </a:r>
            <a:r>
              <a:rPr lang="en-GB" sz="1200" dirty="0">
                <a:latin typeface="Calibri" panose="020F0502020204030204" pitchFamily="34" charset="0"/>
                <a:cs typeface="Calibri" panose="020F0502020204030204" pitchFamily="34" charset="0"/>
              </a:rPr>
              <a:t>/society/assisted-suicide-and-euthanasia</a:t>
            </a:r>
          </a:p>
          <a:p>
            <a:pPr algn="just">
              <a:lnSpc>
                <a:spcPct val="150000"/>
              </a:lnSpc>
            </a:pPr>
            <a:r>
              <a:rPr lang="en-GB" sz="1200" dirty="0">
                <a:latin typeface="Calibri" panose="020F0502020204030204" pitchFamily="34" charset="0"/>
                <a:cs typeface="Calibri" panose="020F0502020204030204" pitchFamily="34" charset="0"/>
              </a:rPr>
              <a:t>Emanuel, E. J., </a:t>
            </a:r>
            <a:r>
              <a:rPr lang="en-GB" sz="1200" dirty="0" err="1">
                <a:latin typeface="Calibri" panose="020F0502020204030204" pitchFamily="34" charset="0"/>
                <a:cs typeface="Calibri" panose="020F0502020204030204" pitchFamily="34" charset="0"/>
              </a:rPr>
              <a:t>Onwuteaka-Philipsen</a:t>
            </a:r>
            <a:r>
              <a:rPr lang="en-GB" sz="1200" dirty="0">
                <a:latin typeface="Calibri" panose="020F0502020204030204" pitchFamily="34" charset="0"/>
                <a:cs typeface="Calibri" panose="020F0502020204030204" pitchFamily="34" charset="0"/>
              </a:rPr>
              <a:t>, B. D., </a:t>
            </a:r>
            <a:r>
              <a:rPr lang="en-GB" sz="1200" dirty="0" err="1">
                <a:latin typeface="Calibri" panose="020F0502020204030204" pitchFamily="34" charset="0"/>
                <a:cs typeface="Calibri" panose="020F0502020204030204" pitchFamily="34" charset="0"/>
              </a:rPr>
              <a:t>Urwin</a:t>
            </a:r>
            <a:r>
              <a:rPr lang="en-GB" sz="1200" dirty="0">
                <a:latin typeface="Calibri" panose="020F0502020204030204" pitchFamily="34" charset="0"/>
                <a:cs typeface="Calibri" panose="020F0502020204030204" pitchFamily="34" charset="0"/>
              </a:rPr>
              <a:t>, J. W., &amp; Cohen, J. (2016). Attitudes and practices of euthanasia and physician-assisted suicide in the United States, Canada, and Europe. JAMA, 316(1), 79-90. </a:t>
            </a:r>
            <a:r>
              <a:rPr lang="en-GB" sz="1200" dirty="0" err="1">
                <a:latin typeface="Calibri" panose="020F0502020204030204" pitchFamily="34" charset="0"/>
                <a:cs typeface="Calibri" panose="020F0502020204030204" pitchFamily="34" charset="0"/>
              </a:rPr>
              <a:t>doi</a:t>
            </a:r>
            <a:r>
              <a:rPr lang="en-GB" sz="1200" dirty="0">
                <a:latin typeface="Calibri" panose="020F0502020204030204" pitchFamily="34" charset="0"/>
                <a:cs typeface="Calibri" panose="020F0502020204030204" pitchFamily="34" charset="0"/>
              </a:rPr>
              <a:t>: 10.1001/jama.2016.8499</a:t>
            </a:r>
          </a:p>
          <a:p>
            <a:pPr algn="just">
              <a:lnSpc>
                <a:spcPct val="150000"/>
              </a:lnSpc>
            </a:pPr>
            <a:r>
              <a:rPr lang="en-GB" sz="1200" dirty="0" err="1">
                <a:latin typeface="Calibri" panose="020F0502020204030204" pitchFamily="34" charset="0"/>
                <a:cs typeface="Calibri" panose="020F0502020204030204" pitchFamily="34" charset="0"/>
              </a:rPr>
              <a:t>Rietjens</a:t>
            </a:r>
            <a:r>
              <a:rPr lang="en-GB" sz="1200" dirty="0">
                <a:latin typeface="Calibri" panose="020F0502020204030204" pitchFamily="34" charset="0"/>
                <a:cs typeface="Calibri" panose="020F0502020204030204" pitchFamily="34" charset="0"/>
              </a:rPr>
              <a:t>, J. A., van der Heide, A., </a:t>
            </a:r>
            <a:r>
              <a:rPr lang="en-GB" sz="1200" dirty="0" err="1">
                <a:latin typeface="Calibri" panose="020F0502020204030204" pitchFamily="34" charset="0"/>
                <a:cs typeface="Calibri" panose="020F0502020204030204" pitchFamily="34" charset="0"/>
              </a:rPr>
              <a:t>Onwuteaka-Philipsen</a:t>
            </a:r>
            <a:r>
              <a:rPr lang="en-GB" sz="1200" dirty="0">
                <a:latin typeface="Calibri" panose="020F0502020204030204" pitchFamily="34" charset="0"/>
                <a:cs typeface="Calibri" panose="020F0502020204030204" pitchFamily="34" charset="0"/>
              </a:rPr>
              <a:t>, B. D., van </a:t>
            </a:r>
            <a:r>
              <a:rPr lang="en-GB" sz="1200" dirty="0" err="1">
                <a:latin typeface="Calibri" panose="020F0502020204030204" pitchFamily="34" charset="0"/>
                <a:cs typeface="Calibri" panose="020F0502020204030204" pitchFamily="34" charset="0"/>
              </a:rPr>
              <a:t>Delden</a:t>
            </a:r>
            <a:r>
              <a:rPr lang="en-GB" sz="1200" dirty="0">
                <a:latin typeface="Calibri" panose="020F0502020204030204" pitchFamily="34" charset="0"/>
                <a:cs typeface="Calibri" panose="020F0502020204030204" pitchFamily="34" charset="0"/>
              </a:rPr>
              <a:t>, J. J., van der Maas, P. J., &amp; van der Wal, G. (2009). Preferences of the Dutch general public for a good death and associations with attitudes towards end-of-life decision-making. Palliative Medicine, 23(2), 95-102. </a:t>
            </a:r>
            <a:r>
              <a:rPr lang="en-GB" sz="1200" dirty="0" err="1">
                <a:latin typeface="Calibri" panose="020F0502020204030204" pitchFamily="34" charset="0"/>
                <a:cs typeface="Calibri" panose="020F0502020204030204" pitchFamily="34" charset="0"/>
              </a:rPr>
              <a:t>doi</a:t>
            </a:r>
            <a:r>
              <a:rPr lang="en-GB" sz="1200" dirty="0">
                <a:latin typeface="Calibri" panose="020F0502020204030204" pitchFamily="34" charset="0"/>
                <a:cs typeface="Calibri" panose="020F0502020204030204" pitchFamily="34" charset="0"/>
              </a:rPr>
              <a:t>: 10.1177/0269216308098805</a:t>
            </a:r>
          </a:p>
        </p:txBody>
      </p:sp>
    </p:spTree>
    <p:extLst>
      <p:ext uri="{BB962C8B-B14F-4D97-AF65-F5344CB8AC3E}">
        <p14:creationId xmlns:p14="http://schemas.microsoft.com/office/powerpoint/2010/main" val="849570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0ECEAB-10D9-054E-9558-2E206ADA2B7E}"/>
              </a:ext>
            </a:extLst>
          </p:cNvPr>
          <p:cNvSpPr>
            <a:spLocks noGrp="1"/>
          </p:cNvSpPr>
          <p:nvPr>
            <p:ph type="title"/>
          </p:nvPr>
        </p:nvSpPr>
        <p:spPr>
          <a:xfrm>
            <a:off x="1093158" y="610650"/>
            <a:ext cx="5443444" cy="1284600"/>
          </a:xfrm>
        </p:spPr>
        <p:txBody>
          <a:bodyPr/>
          <a:lstStyle/>
          <a:p>
            <a:r>
              <a:rPr lang="en-GB" dirty="0"/>
              <a:t>R</a:t>
            </a:r>
            <a:r>
              <a:rPr lang="x-none" dirty="0"/>
              <a:t>efrences:</a:t>
            </a:r>
          </a:p>
        </p:txBody>
      </p:sp>
      <p:sp>
        <p:nvSpPr>
          <p:cNvPr id="3" name="Subtitle 2">
            <a:extLst>
              <a:ext uri="{FF2B5EF4-FFF2-40B4-BE49-F238E27FC236}">
                <a16:creationId xmlns:a16="http://schemas.microsoft.com/office/drawing/2014/main" xmlns="" id="{CB453080-0250-7848-BCA6-44E3A3743915}"/>
              </a:ext>
            </a:extLst>
          </p:cNvPr>
          <p:cNvSpPr>
            <a:spLocks noGrp="1"/>
          </p:cNvSpPr>
          <p:nvPr>
            <p:ph type="subTitle" idx="1"/>
          </p:nvPr>
        </p:nvSpPr>
        <p:spPr>
          <a:xfrm>
            <a:off x="668800" y="1440066"/>
            <a:ext cx="7806399" cy="1318800"/>
          </a:xfrm>
        </p:spPr>
        <p:txBody>
          <a:bodyPr/>
          <a:lstStyle/>
          <a:p>
            <a:pPr algn="just">
              <a:lnSpc>
                <a:spcPct val="150000"/>
              </a:lnSpc>
            </a:pPr>
            <a:r>
              <a:rPr lang="en-GB" sz="1200" dirty="0">
                <a:latin typeface="Calibri" panose="020F0502020204030204" pitchFamily="34" charset="0"/>
                <a:cs typeface="Calibri" panose="020F0502020204030204" pitchFamily="34" charset="0"/>
              </a:rPr>
              <a:t>Seale, C. (2010). End-of-life decisions in the UK involving medical practitioners. Palliative Medicine, 24(2), 163-170. </a:t>
            </a:r>
            <a:r>
              <a:rPr lang="en-GB" sz="1200" dirty="0" err="1">
                <a:latin typeface="Calibri" panose="020F0502020204030204" pitchFamily="34" charset="0"/>
                <a:cs typeface="Calibri" panose="020F0502020204030204" pitchFamily="34" charset="0"/>
              </a:rPr>
              <a:t>doi</a:t>
            </a:r>
            <a:r>
              <a:rPr lang="en-GB" sz="1200" dirty="0">
                <a:latin typeface="Calibri" panose="020F0502020204030204" pitchFamily="34" charset="0"/>
                <a:cs typeface="Calibri" panose="020F0502020204030204" pitchFamily="34" charset="0"/>
              </a:rPr>
              <a:t>: 10.1177/0269216309350153</a:t>
            </a:r>
          </a:p>
          <a:p>
            <a:pPr algn="just">
              <a:lnSpc>
                <a:spcPct val="150000"/>
              </a:lnSpc>
            </a:pPr>
            <a:r>
              <a:rPr lang="en-GB" sz="1200" dirty="0">
                <a:latin typeface="Calibri" panose="020F0502020204030204" pitchFamily="34" charset="0"/>
                <a:cs typeface="Calibri" panose="020F0502020204030204" pitchFamily="34" charset="0"/>
              </a:rPr>
              <a:t>Supreme Court of Canada. (2015). Carter v. Canada (Attorney General). Retrieved March 1, 2023, from https://</a:t>
            </a:r>
            <a:r>
              <a:rPr lang="en-GB" sz="1200" dirty="0" err="1">
                <a:latin typeface="Calibri" panose="020F0502020204030204" pitchFamily="34" charset="0"/>
                <a:cs typeface="Calibri" panose="020F0502020204030204" pitchFamily="34" charset="0"/>
              </a:rPr>
              <a:t>www.scc-csc.ca</a:t>
            </a:r>
            <a:r>
              <a:rPr lang="en-GB" sz="1200" dirty="0">
                <a:latin typeface="Calibri" panose="020F0502020204030204" pitchFamily="34" charset="0"/>
                <a:cs typeface="Calibri" panose="020F0502020204030204" pitchFamily="34" charset="0"/>
              </a:rPr>
              <a:t>/case-dossier/info/</a:t>
            </a:r>
            <a:r>
              <a:rPr lang="en-GB" sz="1200" dirty="0" err="1">
                <a:latin typeface="Calibri" panose="020F0502020204030204" pitchFamily="34" charset="0"/>
                <a:cs typeface="Calibri" panose="020F0502020204030204" pitchFamily="34" charset="0"/>
              </a:rPr>
              <a:t>dock-regi-eng.aspx?cas</a:t>
            </a:r>
            <a:r>
              <a:rPr lang="en-GB" sz="1200" dirty="0">
                <a:latin typeface="Calibri" panose="020F0502020204030204" pitchFamily="34" charset="0"/>
                <a:cs typeface="Calibri" panose="020F0502020204030204" pitchFamily="34" charset="0"/>
              </a:rPr>
              <a:t>=35577</a:t>
            </a:r>
          </a:p>
          <a:p>
            <a:pPr algn="just">
              <a:lnSpc>
                <a:spcPct val="150000"/>
              </a:lnSpc>
            </a:pPr>
            <a:r>
              <a:rPr lang="en-GB" sz="1200" dirty="0">
                <a:latin typeface="Calibri" panose="020F0502020204030204" pitchFamily="34" charset="0"/>
                <a:cs typeface="Calibri" panose="020F0502020204030204" pitchFamily="34" charset="0"/>
              </a:rPr>
              <a:t>The World Federation of Right to Die </a:t>
            </a:r>
            <a:r>
              <a:rPr lang="en-GB" sz="1200" dirty="0" err="1">
                <a:latin typeface="Calibri" panose="020F0502020204030204" pitchFamily="34" charset="0"/>
                <a:cs typeface="Calibri" panose="020F0502020204030204" pitchFamily="34" charset="0"/>
              </a:rPr>
              <a:t>Societies.Assisted</a:t>
            </a:r>
            <a:r>
              <a:rPr lang="en-GB" sz="1200" dirty="0">
                <a:latin typeface="Calibri" panose="020F0502020204030204" pitchFamily="34" charset="0"/>
                <a:cs typeface="Calibri" panose="020F0502020204030204" pitchFamily="34" charset="0"/>
              </a:rPr>
              <a:t> dying around the world. Retrieved March 1, 2023, from https://</a:t>
            </a:r>
            <a:r>
              <a:rPr lang="en-GB" sz="1200" dirty="0" err="1">
                <a:latin typeface="Calibri" panose="020F0502020204030204" pitchFamily="34" charset="0"/>
                <a:cs typeface="Calibri" panose="020F0502020204030204" pitchFamily="34" charset="0"/>
              </a:rPr>
              <a:t>www.worldrtd.net</a:t>
            </a:r>
            <a:r>
              <a:rPr lang="en-GB" sz="1200" dirty="0">
                <a:latin typeface="Calibri" panose="020F0502020204030204" pitchFamily="34" charset="0"/>
                <a:cs typeface="Calibri" panose="020F0502020204030204" pitchFamily="34" charset="0"/>
              </a:rPr>
              <a:t>/assisted-dying</a:t>
            </a:r>
          </a:p>
        </p:txBody>
      </p:sp>
    </p:spTree>
    <p:extLst>
      <p:ext uri="{BB962C8B-B14F-4D97-AF65-F5344CB8AC3E}">
        <p14:creationId xmlns:p14="http://schemas.microsoft.com/office/powerpoint/2010/main" val="475513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A16E3A-C7CC-3344-B49F-44AADC446321}"/>
              </a:ext>
            </a:extLst>
          </p:cNvPr>
          <p:cNvSpPr>
            <a:spLocks noGrp="1"/>
          </p:cNvSpPr>
          <p:nvPr>
            <p:ph type="ctrTitle"/>
          </p:nvPr>
        </p:nvSpPr>
        <p:spPr>
          <a:xfrm>
            <a:off x="2648524" y="1042290"/>
            <a:ext cx="4640100" cy="1892100"/>
          </a:xfrm>
        </p:spPr>
        <p:txBody>
          <a:bodyPr/>
          <a:lstStyle/>
          <a:p>
            <a:r>
              <a:rPr lang="x-none" dirty="0"/>
              <a:t>THANK YOU!</a:t>
            </a:r>
          </a:p>
        </p:txBody>
      </p:sp>
    </p:spTree>
    <p:extLst>
      <p:ext uri="{BB962C8B-B14F-4D97-AF65-F5344CB8AC3E}">
        <p14:creationId xmlns:p14="http://schemas.microsoft.com/office/powerpoint/2010/main" val="2348601383"/>
      </p:ext>
    </p:extLst>
  </p:cSld>
  <p:clrMapOvr>
    <a:masterClrMapping/>
  </p:clrMapOvr>
</p:sld>
</file>

<file path=ppt/theme/theme1.xml><?xml version="1.0" encoding="utf-8"?>
<a:theme xmlns:a="http://schemas.openxmlformats.org/drawingml/2006/main" name="Narcolepsy Clinical Case by Slidesgo">
  <a:themeElements>
    <a:clrScheme name="Simple Light">
      <a:dk1>
        <a:srgbClr val="273734"/>
      </a:dk1>
      <a:lt1>
        <a:srgbClr val="6B464D"/>
      </a:lt1>
      <a:dk2>
        <a:srgbClr val="AE5569"/>
      </a:dk2>
      <a:lt2>
        <a:srgbClr val="DD2E71"/>
      </a:lt2>
      <a:accent1>
        <a:srgbClr val="F16683"/>
      </a:accent1>
      <a:accent2>
        <a:srgbClr val="FF7D59"/>
      </a:accent2>
      <a:accent3>
        <a:srgbClr val="FFF1EA"/>
      </a:accent3>
      <a:accent4>
        <a:srgbClr val="FFFFFF"/>
      </a:accent4>
      <a:accent5>
        <a:srgbClr val="FFFFFF"/>
      </a:accent5>
      <a:accent6>
        <a:srgbClr val="FFFFFF"/>
      </a:accent6>
      <a:hlink>
        <a:srgbClr val="27373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14512</TotalTime>
  <Words>2732</Words>
  <Application>Microsoft Office PowerPoint</Application>
  <PresentationFormat>On-screen Show (16:9)</PresentationFormat>
  <Paragraphs>120</Paragraphs>
  <Slides>26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Heebo Medium</vt:lpstr>
      <vt:lpstr>Calibri</vt:lpstr>
      <vt:lpstr>Merriweather</vt:lpstr>
      <vt:lpstr>Manrope ExtraBold</vt:lpstr>
      <vt:lpstr>Arial</vt:lpstr>
      <vt:lpstr>Wingdings</vt:lpstr>
      <vt:lpstr>Narcolepsy Clinical Case by Slidesgo</vt:lpstr>
      <vt:lpstr>Euthanasia &amp; ASSISTED SUICIDE</vt:lpstr>
      <vt:lpstr>End of life cycle ( Palliative care ):</vt:lpstr>
      <vt:lpstr>End of life cycle ( Palliative care ):</vt:lpstr>
      <vt:lpstr>End of life cycle ( Palliative care ):</vt:lpstr>
      <vt:lpstr>Euthanasia vs Assisted Suicide:</vt:lpstr>
      <vt:lpstr>Forms of Euthanasia </vt:lpstr>
      <vt:lpstr>Active Euthanasia </vt:lpstr>
      <vt:lpstr>Passive Euthanasia </vt:lpstr>
      <vt:lpstr>Development of Euthanasia in modern society:</vt:lpstr>
      <vt:lpstr>Practice of Euthanasia in UK:</vt:lpstr>
      <vt:lpstr>Practice of Euthanasia in UK:</vt:lpstr>
      <vt:lpstr>Practice of Assisted Suicide in UK:</vt:lpstr>
      <vt:lpstr>The gap between need and availability of end of life cycle:</vt:lpstr>
      <vt:lpstr>The gap between need and availability of end of life cycle:</vt:lpstr>
      <vt:lpstr>Quality of life and the right to die: an ethical dilemma </vt:lpstr>
      <vt:lpstr>Quality of life and the right to die: an ethical dilemma </vt:lpstr>
      <vt:lpstr>Maslow’s theory of human needs?</vt:lpstr>
      <vt:lpstr>Conclusion:</vt:lpstr>
      <vt:lpstr>Conclusion:</vt:lpstr>
      <vt:lpstr>Recommendations:</vt:lpstr>
      <vt:lpstr>Recommendations:</vt:lpstr>
      <vt:lpstr>Refrences:</vt:lpstr>
      <vt:lpstr>Refrences:</vt:lpstr>
      <vt:lpstr>Refrences:</vt:lpstr>
      <vt:lpstr>Refrences:</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&amp; ASSISTED SUICIDE</dc:title>
  <dc:creator>Dell</dc:creator>
  <cp:lastModifiedBy>Dell</cp:lastModifiedBy>
  <cp:revision>7</cp:revision>
  <dcterms:modified xsi:type="dcterms:W3CDTF">2023-03-01T19:53:39Z</dcterms:modified>
</cp:coreProperties>
</file>