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2" r:id="rId4"/>
  </p:sldMasterIdLst>
  <p:notesMasterIdLst>
    <p:notesMasterId r:id="rId23"/>
  </p:notesMasterIdLst>
  <p:sldIdLst>
    <p:sldId id="256" r:id="rId5"/>
    <p:sldId id="257" r:id="rId6"/>
    <p:sldId id="259" r:id="rId7"/>
    <p:sldId id="272" r:id="rId8"/>
    <p:sldId id="276" r:id="rId9"/>
    <p:sldId id="280" r:id="rId10"/>
    <p:sldId id="261" r:id="rId11"/>
    <p:sldId id="294" r:id="rId12"/>
    <p:sldId id="295" r:id="rId13"/>
    <p:sldId id="279" r:id="rId14"/>
    <p:sldId id="283" r:id="rId15"/>
    <p:sldId id="282" r:id="rId16"/>
    <p:sldId id="281" r:id="rId17"/>
    <p:sldId id="285" r:id="rId18"/>
    <p:sldId id="266" r:id="rId19"/>
    <p:sldId id="275" r:id="rId20"/>
    <p:sldId id="271" r:id="rId21"/>
    <p:sldId id="289"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40A02BF6-606F-EFA3-5F85-48E6BEA08981}" name="Kamil Lenczowski (2120445)" initials="KL(" userId="S::2120445@student.uwtsd.ac.uk::8f3f55cd-afa0-41d3-ae54-29b19a125ee7"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89F"/>
    <a:srgbClr val="FFFFFF"/>
    <a:srgbClr val="CCF78F"/>
    <a:srgbClr val="8BFFBF"/>
    <a:srgbClr val="E8E858"/>
    <a:srgbClr val="F2494E"/>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5AF626-EEB3-439A-B478-AB32180CEE82}" v="1042" dt="2023-10-29T19:56:53.264"/>
    <p1510:client id="{0849424E-9605-A655-4AEC-642C801B2AB1}" v="1521" dt="2023-10-29T15:19:58.681"/>
    <p1510:client id="{13A525D9-8FBF-1D25-7E68-721A8B0D98D6}" v="39" dt="2023-10-29T15:24:00.807"/>
    <p1510:client id="{15A2FC09-B81B-DE97-A402-9EE6487055BE}" v="1919" dt="2023-10-29T19:51:49.605"/>
    <p1510:client id="{3F46658C-18E7-A8E6-CDC8-ED5E1FAAC5D2}" v="45" dt="2023-10-29T14:12:04.131"/>
    <p1510:client id="{4E4150E8-B4C5-4A89-BC33-71A282E64F05}" v="751" dt="2023-10-29T20:21:18.298"/>
    <p1510:client id="{8A57E51A-B016-3B95-835F-BC8A606BB89F}" v="1180" dt="2023-10-28T21:12:05.636"/>
    <p1510:client id="{9027C4A5-215E-7809-9A9B-F33692197122}" v="33" dt="2023-10-28T22:42:37.244"/>
    <p1510:client id="{FFC16019-CC7C-7066-6740-AAB6B0A659BF}" v="35" dt="2023-10-28T22:32:10.3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7" d="100"/>
          <a:sy n="47" d="100"/>
        </p:scale>
        <p:origin x="1027"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E254EC2-44A6-47B6-829A-90A454536667}" type="doc">
      <dgm:prSet loTypeId="urn:microsoft.com/office/officeart/2016/7/layout/BasicProcessNew" loCatId="process" qsTypeId="urn:microsoft.com/office/officeart/2005/8/quickstyle/simple1" qsCatId="simple" csTypeId="urn:microsoft.com/office/officeart/2005/8/colors/colorful1" csCatId="colorful" phldr="1"/>
      <dgm:spPr/>
      <dgm:t>
        <a:bodyPr/>
        <a:lstStyle/>
        <a:p>
          <a:endParaRPr lang="en-US"/>
        </a:p>
      </dgm:t>
    </dgm:pt>
    <dgm:pt modelId="{7AFB2C90-8CA2-44D1-B0D8-F7E9482F483F}">
      <dgm:prSet/>
      <dgm:spPr/>
      <dgm:t>
        <a:bodyPr/>
        <a:lstStyle/>
        <a:p>
          <a:pPr rtl="0"/>
          <a:r>
            <a:rPr lang="en-GB">
              <a:latin typeface="Calibri"/>
              <a:ea typeface="Calibri" panose="020F0502020204030204" pitchFamily="34" charset="0"/>
              <a:cs typeface="Calibri"/>
            </a:rPr>
            <a:t>In short, our project is not just about childcare; it is about making Derby a better place for all of us.</a:t>
          </a:r>
          <a:endParaRPr lang="en-US">
            <a:latin typeface="Calibri"/>
            <a:ea typeface="Calibri" panose="020F0502020204030204" pitchFamily="34" charset="0"/>
            <a:cs typeface="Calibri"/>
          </a:endParaRPr>
        </a:p>
      </dgm:t>
    </dgm:pt>
    <dgm:pt modelId="{15BEBD2F-6A20-4E9E-BD62-6CD547B9B267}" type="parTrans" cxnId="{70D8F9E9-12FA-400A-8911-2FFADDD921D5}">
      <dgm:prSet/>
      <dgm:spPr/>
      <dgm:t>
        <a:bodyPr/>
        <a:lstStyle/>
        <a:p>
          <a:endParaRPr lang="en-US"/>
        </a:p>
      </dgm:t>
    </dgm:pt>
    <dgm:pt modelId="{57C1EDFA-895A-4F10-A758-F5B8F2E80355}" type="sibTrans" cxnId="{70D8F9E9-12FA-400A-8911-2FFADDD921D5}">
      <dgm:prSet/>
      <dgm:spPr/>
      <dgm:t>
        <a:bodyPr/>
        <a:lstStyle/>
        <a:p>
          <a:endParaRPr lang="en-US"/>
        </a:p>
      </dgm:t>
    </dgm:pt>
    <dgm:pt modelId="{0487F46E-33B7-4D5B-B439-072A53318385}">
      <dgm:prSet phldr="0"/>
      <dgm:spPr/>
      <dgm:t>
        <a:bodyPr/>
        <a:lstStyle/>
        <a:p>
          <a:pPr rtl="0"/>
          <a:r>
            <a:rPr lang="en-GB">
              <a:latin typeface="Calibri"/>
              <a:ea typeface="Calibri" panose="020F0502020204030204" pitchFamily="34" charset="0"/>
              <a:cs typeface="Calibri"/>
            </a:rPr>
            <a:t>Let's talk about what we want to do with this project and why it is a big deal for Derby</a:t>
          </a:r>
          <a:r>
            <a:rPr lang="en-GB">
              <a:latin typeface="Calibri"/>
              <a:cs typeface="Calibri"/>
            </a:rPr>
            <a:t>.</a:t>
          </a:r>
          <a:endParaRPr lang="en-US">
            <a:latin typeface="Calibri"/>
            <a:cs typeface="Calibri"/>
          </a:endParaRPr>
        </a:p>
      </dgm:t>
    </dgm:pt>
    <dgm:pt modelId="{2D595118-718F-4BE7-BE37-3DF11400ECBE}" type="parTrans" cxnId="{3D2D4BEA-574E-4C49-9122-F4360D1EB4EC}">
      <dgm:prSet/>
      <dgm:spPr/>
      <dgm:t>
        <a:bodyPr/>
        <a:lstStyle/>
        <a:p>
          <a:endParaRPr lang="en-GB"/>
        </a:p>
      </dgm:t>
    </dgm:pt>
    <dgm:pt modelId="{BDF3B61C-2984-4AB6-A4C9-1E0ED3DCCCF2}" type="sibTrans" cxnId="{3D2D4BEA-574E-4C49-9122-F4360D1EB4EC}">
      <dgm:prSet/>
      <dgm:spPr/>
      <dgm:t>
        <a:bodyPr/>
        <a:lstStyle/>
        <a:p>
          <a:endParaRPr lang="en-GB"/>
        </a:p>
      </dgm:t>
    </dgm:pt>
    <dgm:pt modelId="{978850A2-9911-43A1-950A-316E43AEDB1A}">
      <dgm:prSet phldr="0"/>
      <dgm:spPr/>
      <dgm:t>
        <a:bodyPr/>
        <a:lstStyle/>
        <a:p>
          <a:pPr rtl="0"/>
          <a:r>
            <a:rPr lang="en-GB">
              <a:latin typeface="Calibri"/>
              <a:ea typeface="Calibri" panose="020F0502020204030204" pitchFamily="34" charset="0"/>
              <a:cs typeface="Calibri"/>
            </a:rPr>
            <a:t>Our first goal is to help families. We want to make it easier for parents to find good childcare in the easier digital way . That way, parents can go to work and do their daily stuff, knowing their kids are safe and happy.</a:t>
          </a:r>
          <a:endParaRPr lang="en-US">
            <a:latin typeface="Calibri"/>
            <a:ea typeface="Calibri" panose="020F0502020204030204" pitchFamily="34" charset="0"/>
            <a:cs typeface="Calibri"/>
          </a:endParaRPr>
        </a:p>
      </dgm:t>
    </dgm:pt>
    <dgm:pt modelId="{CF0630DC-5287-4ADB-9D45-895E9CE22F4C}" type="parTrans" cxnId="{53E11326-F11E-4003-A2C4-C86ED0366DF9}">
      <dgm:prSet/>
      <dgm:spPr/>
      <dgm:t>
        <a:bodyPr/>
        <a:lstStyle/>
        <a:p>
          <a:endParaRPr lang="en-GB"/>
        </a:p>
      </dgm:t>
    </dgm:pt>
    <dgm:pt modelId="{C4194E25-4892-41D5-9570-13AD1D4A845D}" type="sibTrans" cxnId="{53E11326-F11E-4003-A2C4-C86ED0366DF9}">
      <dgm:prSet/>
      <dgm:spPr/>
      <dgm:t>
        <a:bodyPr/>
        <a:lstStyle/>
        <a:p>
          <a:endParaRPr lang="en-GB"/>
        </a:p>
      </dgm:t>
    </dgm:pt>
    <dgm:pt modelId="{4A10EEC8-45F3-4C47-939C-D29931A22B4D}">
      <dgm:prSet phldr="0"/>
      <dgm:spPr/>
      <dgm:t>
        <a:bodyPr/>
        <a:lstStyle/>
        <a:p>
          <a:pPr rtl="0"/>
          <a:r>
            <a:rPr lang="en-GB">
              <a:latin typeface="Calibri"/>
              <a:ea typeface="Calibri" panose="020F0502020204030204" pitchFamily="34" charset="0"/>
              <a:cs typeface="Calibri"/>
            </a:rPr>
            <a:t>Our second goal is about kids. We want to create a place where young children can learn and grow. We believe that if we start early, kids can have a great start in life.</a:t>
          </a:r>
          <a:endParaRPr lang="en-US">
            <a:latin typeface="Calibri"/>
            <a:ea typeface="Calibri" panose="020F0502020204030204" pitchFamily="34" charset="0"/>
            <a:cs typeface="Calibri"/>
          </a:endParaRPr>
        </a:p>
      </dgm:t>
    </dgm:pt>
    <dgm:pt modelId="{D00E153B-9160-41E4-ADFE-589A5602B639}" type="parTrans" cxnId="{FC5EB716-3551-49D4-84E3-FFA333D2E247}">
      <dgm:prSet/>
      <dgm:spPr/>
      <dgm:t>
        <a:bodyPr/>
        <a:lstStyle/>
        <a:p>
          <a:endParaRPr lang="en-GB"/>
        </a:p>
      </dgm:t>
    </dgm:pt>
    <dgm:pt modelId="{330996D1-611D-4A38-9666-E982CD83B0D6}" type="sibTrans" cxnId="{FC5EB716-3551-49D4-84E3-FFA333D2E247}">
      <dgm:prSet/>
      <dgm:spPr/>
      <dgm:t>
        <a:bodyPr/>
        <a:lstStyle/>
        <a:p>
          <a:endParaRPr lang="en-GB"/>
        </a:p>
      </dgm:t>
    </dgm:pt>
    <dgm:pt modelId="{A06C6E4D-6246-41B0-9B69-D896DBB7E82E}">
      <dgm:prSet phldr="0"/>
      <dgm:spPr/>
      <dgm:t>
        <a:bodyPr/>
        <a:lstStyle/>
        <a:p>
          <a:pPr rtl="0"/>
          <a:r>
            <a:rPr lang="en-GB">
              <a:latin typeface="Calibri"/>
              <a:cs typeface="Calibri"/>
            </a:rPr>
            <a:t>So, why is this project important for Derby? We aim to solve common problem with not good enough childcare units and parents will see differences.</a:t>
          </a:r>
          <a:endParaRPr lang="en-US">
            <a:latin typeface="Calibri"/>
            <a:cs typeface="Calibri"/>
          </a:endParaRPr>
        </a:p>
      </dgm:t>
    </dgm:pt>
    <dgm:pt modelId="{90CFC691-E26F-47CD-9CCA-FB578DD03946}" type="parTrans" cxnId="{0E07F163-105B-4888-814F-722D6FFF1536}">
      <dgm:prSet/>
      <dgm:spPr/>
      <dgm:t>
        <a:bodyPr/>
        <a:lstStyle/>
        <a:p>
          <a:endParaRPr lang="en-GB"/>
        </a:p>
      </dgm:t>
    </dgm:pt>
    <dgm:pt modelId="{BB5EA210-BF0C-4143-BB9B-0B3A0F433BBA}" type="sibTrans" cxnId="{0E07F163-105B-4888-814F-722D6FFF1536}">
      <dgm:prSet/>
      <dgm:spPr/>
      <dgm:t>
        <a:bodyPr/>
        <a:lstStyle/>
        <a:p>
          <a:endParaRPr lang="en-GB"/>
        </a:p>
      </dgm:t>
    </dgm:pt>
    <dgm:pt modelId="{970BAB18-B9EE-47E3-A0AC-8610064B36C0}">
      <dgm:prSet phldr="0"/>
      <dgm:spPr/>
      <dgm:t>
        <a:bodyPr/>
        <a:lstStyle/>
        <a:p>
          <a:pPr rtl="0"/>
          <a:r>
            <a:rPr lang="en-GB">
              <a:latin typeface="Calibri"/>
              <a:ea typeface="Calibri" panose="020F0502020204030204" pitchFamily="34" charset="0"/>
              <a:cs typeface="Calibri"/>
            </a:rPr>
            <a:t>First, it helps our families. Many parents here struggle to find good childcare, and we want to change that. When parents have good childcare, they can work and that helps our city's economy.</a:t>
          </a:r>
          <a:endParaRPr lang="en-US">
            <a:latin typeface="Calibri"/>
            <a:ea typeface="Calibri" panose="020F0502020204030204" pitchFamily="34" charset="0"/>
            <a:cs typeface="Calibri"/>
          </a:endParaRPr>
        </a:p>
      </dgm:t>
    </dgm:pt>
    <dgm:pt modelId="{335C866F-960A-4A6D-8C67-66ED7B40A9FF}" type="parTrans" cxnId="{BE1C44B3-2796-46A2-ADF9-209FD0CE9236}">
      <dgm:prSet/>
      <dgm:spPr/>
      <dgm:t>
        <a:bodyPr/>
        <a:lstStyle/>
        <a:p>
          <a:endParaRPr lang="en-GB"/>
        </a:p>
      </dgm:t>
    </dgm:pt>
    <dgm:pt modelId="{4FA09B26-5662-490C-9B34-A6120B181F3B}" type="sibTrans" cxnId="{BE1C44B3-2796-46A2-ADF9-209FD0CE9236}">
      <dgm:prSet/>
      <dgm:spPr/>
      <dgm:t>
        <a:bodyPr/>
        <a:lstStyle/>
        <a:p>
          <a:endParaRPr lang="en-GB"/>
        </a:p>
      </dgm:t>
    </dgm:pt>
    <dgm:pt modelId="{68250E6B-F6E1-4B0E-BBF2-58BFC40B6E8B}">
      <dgm:prSet phldr="0"/>
      <dgm:spPr/>
      <dgm:t>
        <a:bodyPr/>
        <a:lstStyle/>
        <a:p>
          <a:pPr rtl="0"/>
          <a:r>
            <a:rPr lang="en-GB">
              <a:latin typeface="Calibri"/>
              <a:cs typeface="Calibri"/>
            </a:rPr>
            <a:t>Second, it is about our future. When we take good care of our kids and help them learn early on, we are making Derby better. It is all about making our city stronger and more hopeful for the next generations.</a:t>
          </a:r>
          <a:endParaRPr lang="en-US">
            <a:latin typeface="Calibri"/>
            <a:cs typeface="Calibri"/>
          </a:endParaRPr>
        </a:p>
      </dgm:t>
    </dgm:pt>
    <dgm:pt modelId="{A3399A57-5D04-4BCA-BCD8-3499E1A6CE11}" type="parTrans" cxnId="{D12D96BF-78C0-4920-96EB-1B2CC2F2E42F}">
      <dgm:prSet/>
      <dgm:spPr/>
      <dgm:t>
        <a:bodyPr/>
        <a:lstStyle/>
        <a:p>
          <a:endParaRPr lang="en-GB"/>
        </a:p>
      </dgm:t>
    </dgm:pt>
    <dgm:pt modelId="{67E96E35-19F9-41BB-BEBC-A4EEA383739A}" type="sibTrans" cxnId="{D12D96BF-78C0-4920-96EB-1B2CC2F2E42F}">
      <dgm:prSet/>
      <dgm:spPr/>
      <dgm:t>
        <a:bodyPr/>
        <a:lstStyle/>
        <a:p>
          <a:endParaRPr lang="en-GB"/>
        </a:p>
      </dgm:t>
    </dgm:pt>
    <dgm:pt modelId="{D261BE8B-6136-4DC9-8B3F-EA9CB2BC5328}" type="pres">
      <dgm:prSet presAssocID="{8E254EC2-44A6-47B6-829A-90A454536667}" presName="Name0" presStyleCnt="0">
        <dgm:presLayoutVars>
          <dgm:dir/>
          <dgm:resizeHandles val="exact"/>
        </dgm:presLayoutVars>
      </dgm:prSet>
      <dgm:spPr/>
    </dgm:pt>
    <dgm:pt modelId="{66E41383-E464-48D9-8DB1-0F2CA9F84A8E}" type="pres">
      <dgm:prSet presAssocID="{0487F46E-33B7-4D5B-B439-072A53318385}" presName="node" presStyleLbl="node1" presStyleIdx="0" presStyleCnt="13">
        <dgm:presLayoutVars>
          <dgm:bulletEnabled val="1"/>
        </dgm:presLayoutVars>
      </dgm:prSet>
      <dgm:spPr/>
    </dgm:pt>
    <dgm:pt modelId="{D927B041-94C3-468E-BF58-16CA7EFE82BB}" type="pres">
      <dgm:prSet presAssocID="{BDF3B61C-2984-4AB6-A4C9-1E0ED3DCCCF2}" presName="sibTransSpacerBeforeConnector" presStyleCnt="0"/>
      <dgm:spPr/>
    </dgm:pt>
    <dgm:pt modelId="{A94D6A5A-8573-4E16-8D33-E42F1BE6AA6B}" type="pres">
      <dgm:prSet presAssocID="{BDF3B61C-2984-4AB6-A4C9-1E0ED3DCCCF2}" presName="sibTrans" presStyleLbl="node1" presStyleIdx="1" presStyleCnt="13"/>
      <dgm:spPr/>
    </dgm:pt>
    <dgm:pt modelId="{B939FCF6-593B-4C06-BF78-91B3BCDCE8B5}" type="pres">
      <dgm:prSet presAssocID="{BDF3B61C-2984-4AB6-A4C9-1E0ED3DCCCF2}" presName="sibTransSpacerAfterConnector" presStyleCnt="0"/>
      <dgm:spPr/>
    </dgm:pt>
    <dgm:pt modelId="{5B5B651B-4538-4E0C-8D37-15799021C6DE}" type="pres">
      <dgm:prSet presAssocID="{978850A2-9911-43A1-950A-316E43AEDB1A}" presName="node" presStyleLbl="node1" presStyleIdx="2" presStyleCnt="13">
        <dgm:presLayoutVars>
          <dgm:bulletEnabled val="1"/>
        </dgm:presLayoutVars>
      </dgm:prSet>
      <dgm:spPr/>
    </dgm:pt>
    <dgm:pt modelId="{CA949F9F-5430-42CF-8299-6C8046EF28CA}" type="pres">
      <dgm:prSet presAssocID="{C4194E25-4892-41D5-9570-13AD1D4A845D}" presName="sibTransSpacerBeforeConnector" presStyleCnt="0"/>
      <dgm:spPr/>
    </dgm:pt>
    <dgm:pt modelId="{5226098A-3111-4568-8B63-1F2BD4149E1F}" type="pres">
      <dgm:prSet presAssocID="{C4194E25-4892-41D5-9570-13AD1D4A845D}" presName="sibTrans" presStyleLbl="node1" presStyleIdx="3" presStyleCnt="13"/>
      <dgm:spPr/>
    </dgm:pt>
    <dgm:pt modelId="{32D469C0-1B5C-4BA5-BC9C-6199EE217F48}" type="pres">
      <dgm:prSet presAssocID="{C4194E25-4892-41D5-9570-13AD1D4A845D}" presName="sibTransSpacerAfterConnector" presStyleCnt="0"/>
      <dgm:spPr/>
    </dgm:pt>
    <dgm:pt modelId="{E5A35F49-20D8-4AD3-B779-6C769D09C618}" type="pres">
      <dgm:prSet presAssocID="{4A10EEC8-45F3-4C47-939C-D29931A22B4D}" presName="node" presStyleLbl="node1" presStyleIdx="4" presStyleCnt="13">
        <dgm:presLayoutVars>
          <dgm:bulletEnabled val="1"/>
        </dgm:presLayoutVars>
      </dgm:prSet>
      <dgm:spPr/>
    </dgm:pt>
    <dgm:pt modelId="{FEF1D15B-50F3-45AA-BB9D-74C589BFABA0}" type="pres">
      <dgm:prSet presAssocID="{330996D1-611D-4A38-9666-E982CD83B0D6}" presName="sibTransSpacerBeforeConnector" presStyleCnt="0"/>
      <dgm:spPr/>
    </dgm:pt>
    <dgm:pt modelId="{1C8FCA6B-02BE-4A3D-AD17-8643B2FFB449}" type="pres">
      <dgm:prSet presAssocID="{330996D1-611D-4A38-9666-E982CD83B0D6}" presName="sibTrans" presStyleLbl="node1" presStyleIdx="5" presStyleCnt="13"/>
      <dgm:spPr/>
    </dgm:pt>
    <dgm:pt modelId="{1E575C6D-373C-4B17-87DE-E2B9DDCE534C}" type="pres">
      <dgm:prSet presAssocID="{330996D1-611D-4A38-9666-E982CD83B0D6}" presName="sibTransSpacerAfterConnector" presStyleCnt="0"/>
      <dgm:spPr/>
    </dgm:pt>
    <dgm:pt modelId="{A7428350-5798-431E-B9B5-4323D26EF30F}" type="pres">
      <dgm:prSet presAssocID="{A06C6E4D-6246-41B0-9B69-D896DBB7E82E}" presName="node" presStyleLbl="node1" presStyleIdx="6" presStyleCnt="13">
        <dgm:presLayoutVars>
          <dgm:bulletEnabled val="1"/>
        </dgm:presLayoutVars>
      </dgm:prSet>
      <dgm:spPr/>
    </dgm:pt>
    <dgm:pt modelId="{A0EDA6CA-0914-4646-86CC-4835C0503D7C}" type="pres">
      <dgm:prSet presAssocID="{BB5EA210-BF0C-4143-BB9B-0B3A0F433BBA}" presName="sibTransSpacerBeforeConnector" presStyleCnt="0"/>
      <dgm:spPr/>
    </dgm:pt>
    <dgm:pt modelId="{8437998B-0552-430B-AC7A-F9E3FECF8028}" type="pres">
      <dgm:prSet presAssocID="{BB5EA210-BF0C-4143-BB9B-0B3A0F433BBA}" presName="sibTrans" presStyleLbl="node1" presStyleIdx="7" presStyleCnt="13"/>
      <dgm:spPr/>
    </dgm:pt>
    <dgm:pt modelId="{735539A9-F657-4240-B66E-85B6C2EA769D}" type="pres">
      <dgm:prSet presAssocID="{BB5EA210-BF0C-4143-BB9B-0B3A0F433BBA}" presName="sibTransSpacerAfterConnector" presStyleCnt="0"/>
      <dgm:spPr/>
    </dgm:pt>
    <dgm:pt modelId="{81D9DCF7-1041-4E7F-B680-7E4F1E34D5CE}" type="pres">
      <dgm:prSet presAssocID="{970BAB18-B9EE-47E3-A0AC-8610064B36C0}" presName="node" presStyleLbl="node1" presStyleIdx="8" presStyleCnt="13">
        <dgm:presLayoutVars>
          <dgm:bulletEnabled val="1"/>
        </dgm:presLayoutVars>
      </dgm:prSet>
      <dgm:spPr/>
    </dgm:pt>
    <dgm:pt modelId="{BC892D6E-42E1-4214-A4A4-A0D51489F081}" type="pres">
      <dgm:prSet presAssocID="{4FA09B26-5662-490C-9B34-A6120B181F3B}" presName="sibTransSpacerBeforeConnector" presStyleCnt="0"/>
      <dgm:spPr/>
    </dgm:pt>
    <dgm:pt modelId="{A6AE6492-7342-4426-9F3A-134E9B9819A0}" type="pres">
      <dgm:prSet presAssocID="{4FA09B26-5662-490C-9B34-A6120B181F3B}" presName="sibTrans" presStyleLbl="node1" presStyleIdx="9" presStyleCnt="13"/>
      <dgm:spPr/>
    </dgm:pt>
    <dgm:pt modelId="{A9486384-7BF7-4885-AE78-FB4593025A08}" type="pres">
      <dgm:prSet presAssocID="{4FA09B26-5662-490C-9B34-A6120B181F3B}" presName="sibTransSpacerAfterConnector" presStyleCnt="0"/>
      <dgm:spPr/>
    </dgm:pt>
    <dgm:pt modelId="{95A9AD62-F8EB-4514-A2B1-0543A8724E2C}" type="pres">
      <dgm:prSet presAssocID="{68250E6B-F6E1-4B0E-BBF2-58BFC40B6E8B}" presName="node" presStyleLbl="node1" presStyleIdx="10" presStyleCnt="13">
        <dgm:presLayoutVars>
          <dgm:bulletEnabled val="1"/>
        </dgm:presLayoutVars>
      </dgm:prSet>
      <dgm:spPr/>
    </dgm:pt>
    <dgm:pt modelId="{DA972812-394C-4C39-AB2E-4F967DB8FDC1}" type="pres">
      <dgm:prSet presAssocID="{67E96E35-19F9-41BB-BEBC-A4EEA383739A}" presName="sibTransSpacerBeforeConnector" presStyleCnt="0"/>
      <dgm:spPr/>
    </dgm:pt>
    <dgm:pt modelId="{971B5FFD-46B9-4529-959A-701F9DB64254}" type="pres">
      <dgm:prSet presAssocID="{67E96E35-19F9-41BB-BEBC-A4EEA383739A}" presName="sibTrans" presStyleLbl="node1" presStyleIdx="11" presStyleCnt="13"/>
      <dgm:spPr/>
    </dgm:pt>
    <dgm:pt modelId="{905C924C-350D-4759-896D-73BCCB93762B}" type="pres">
      <dgm:prSet presAssocID="{67E96E35-19F9-41BB-BEBC-A4EEA383739A}" presName="sibTransSpacerAfterConnector" presStyleCnt="0"/>
      <dgm:spPr/>
    </dgm:pt>
    <dgm:pt modelId="{AFA005EB-09A3-4AD1-BBE6-DCC55F726983}" type="pres">
      <dgm:prSet presAssocID="{7AFB2C90-8CA2-44D1-B0D8-F7E9482F483F}" presName="node" presStyleLbl="node1" presStyleIdx="12" presStyleCnt="13">
        <dgm:presLayoutVars>
          <dgm:bulletEnabled val="1"/>
        </dgm:presLayoutVars>
      </dgm:prSet>
      <dgm:spPr/>
    </dgm:pt>
  </dgm:ptLst>
  <dgm:cxnLst>
    <dgm:cxn modelId="{514FD213-1EB9-4ADF-A075-459BEAA23A14}" type="presOf" srcId="{BDF3B61C-2984-4AB6-A4C9-1E0ED3DCCCF2}" destId="{A94D6A5A-8573-4E16-8D33-E42F1BE6AA6B}" srcOrd="0" destOrd="0" presId="urn:microsoft.com/office/officeart/2016/7/layout/BasicProcessNew"/>
    <dgm:cxn modelId="{FC5EB716-3551-49D4-84E3-FFA333D2E247}" srcId="{8E254EC2-44A6-47B6-829A-90A454536667}" destId="{4A10EEC8-45F3-4C47-939C-D29931A22B4D}" srcOrd="2" destOrd="0" parTransId="{D00E153B-9160-41E4-ADFE-589A5602B639}" sibTransId="{330996D1-611D-4A38-9666-E982CD83B0D6}"/>
    <dgm:cxn modelId="{3FA5FF16-D76F-4225-BDE6-08027607DC87}" type="presOf" srcId="{8E254EC2-44A6-47B6-829A-90A454536667}" destId="{D261BE8B-6136-4DC9-8B3F-EA9CB2BC5328}" srcOrd="0" destOrd="0" presId="urn:microsoft.com/office/officeart/2016/7/layout/BasicProcessNew"/>
    <dgm:cxn modelId="{511C5E25-471F-47D7-BD20-5BB140736F14}" type="presOf" srcId="{330996D1-611D-4A38-9666-E982CD83B0D6}" destId="{1C8FCA6B-02BE-4A3D-AD17-8643B2FFB449}" srcOrd="0" destOrd="0" presId="urn:microsoft.com/office/officeart/2016/7/layout/BasicProcessNew"/>
    <dgm:cxn modelId="{53E11326-F11E-4003-A2C4-C86ED0366DF9}" srcId="{8E254EC2-44A6-47B6-829A-90A454536667}" destId="{978850A2-9911-43A1-950A-316E43AEDB1A}" srcOrd="1" destOrd="0" parTransId="{CF0630DC-5287-4ADB-9D45-895E9CE22F4C}" sibTransId="{C4194E25-4892-41D5-9570-13AD1D4A845D}"/>
    <dgm:cxn modelId="{9B570C37-DC9C-4FBC-B4F6-C9BD7A27BC87}" type="presOf" srcId="{4A10EEC8-45F3-4C47-939C-D29931A22B4D}" destId="{E5A35F49-20D8-4AD3-B779-6C769D09C618}" srcOrd="0" destOrd="0" presId="urn:microsoft.com/office/officeart/2016/7/layout/BasicProcessNew"/>
    <dgm:cxn modelId="{0E07F163-105B-4888-814F-722D6FFF1536}" srcId="{8E254EC2-44A6-47B6-829A-90A454536667}" destId="{A06C6E4D-6246-41B0-9B69-D896DBB7E82E}" srcOrd="3" destOrd="0" parTransId="{90CFC691-E26F-47CD-9CCA-FB578DD03946}" sibTransId="{BB5EA210-BF0C-4143-BB9B-0B3A0F433BBA}"/>
    <dgm:cxn modelId="{A225D545-9A3A-45E4-A4A3-F0B82688DE0F}" type="presOf" srcId="{A06C6E4D-6246-41B0-9B69-D896DBB7E82E}" destId="{A7428350-5798-431E-B9B5-4323D26EF30F}" srcOrd="0" destOrd="0" presId="urn:microsoft.com/office/officeart/2016/7/layout/BasicProcessNew"/>
    <dgm:cxn modelId="{697EC246-0762-467F-A303-2F68A09EE043}" type="presOf" srcId="{C4194E25-4892-41D5-9570-13AD1D4A845D}" destId="{5226098A-3111-4568-8B63-1F2BD4149E1F}" srcOrd="0" destOrd="0" presId="urn:microsoft.com/office/officeart/2016/7/layout/BasicProcessNew"/>
    <dgm:cxn modelId="{ABD08285-5D27-4170-88EE-F62699DACF22}" type="presOf" srcId="{68250E6B-F6E1-4B0E-BBF2-58BFC40B6E8B}" destId="{95A9AD62-F8EB-4514-A2B1-0543A8724E2C}" srcOrd="0" destOrd="0" presId="urn:microsoft.com/office/officeart/2016/7/layout/BasicProcessNew"/>
    <dgm:cxn modelId="{1DB366A0-BF5B-4E4D-A03C-3EDE1968BEE0}" type="presOf" srcId="{4FA09B26-5662-490C-9B34-A6120B181F3B}" destId="{A6AE6492-7342-4426-9F3A-134E9B9819A0}" srcOrd="0" destOrd="0" presId="urn:microsoft.com/office/officeart/2016/7/layout/BasicProcessNew"/>
    <dgm:cxn modelId="{B00414B0-826E-4EC5-8F82-42605AD5BD56}" type="presOf" srcId="{970BAB18-B9EE-47E3-A0AC-8610064B36C0}" destId="{81D9DCF7-1041-4E7F-B680-7E4F1E34D5CE}" srcOrd="0" destOrd="0" presId="urn:microsoft.com/office/officeart/2016/7/layout/BasicProcessNew"/>
    <dgm:cxn modelId="{C39A1DB1-6028-4A10-88C1-0FA45CE9A376}" type="presOf" srcId="{0487F46E-33B7-4D5B-B439-072A53318385}" destId="{66E41383-E464-48D9-8DB1-0F2CA9F84A8E}" srcOrd="0" destOrd="0" presId="urn:microsoft.com/office/officeart/2016/7/layout/BasicProcessNew"/>
    <dgm:cxn modelId="{BE1C44B3-2796-46A2-ADF9-209FD0CE9236}" srcId="{8E254EC2-44A6-47B6-829A-90A454536667}" destId="{970BAB18-B9EE-47E3-A0AC-8610064B36C0}" srcOrd="4" destOrd="0" parTransId="{335C866F-960A-4A6D-8C67-66ED7B40A9FF}" sibTransId="{4FA09B26-5662-490C-9B34-A6120B181F3B}"/>
    <dgm:cxn modelId="{65A8F3B5-AF44-40ED-94B9-006110F07E68}" type="presOf" srcId="{67E96E35-19F9-41BB-BEBC-A4EEA383739A}" destId="{971B5FFD-46B9-4529-959A-701F9DB64254}" srcOrd="0" destOrd="0" presId="urn:microsoft.com/office/officeart/2016/7/layout/BasicProcessNew"/>
    <dgm:cxn modelId="{8D4A67BB-8A9C-4817-90B2-8441B3773607}" type="presOf" srcId="{978850A2-9911-43A1-950A-316E43AEDB1A}" destId="{5B5B651B-4538-4E0C-8D37-15799021C6DE}" srcOrd="0" destOrd="0" presId="urn:microsoft.com/office/officeart/2016/7/layout/BasicProcessNew"/>
    <dgm:cxn modelId="{D12D96BF-78C0-4920-96EB-1B2CC2F2E42F}" srcId="{8E254EC2-44A6-47B6-829A-90A454536667}" destId="{68250E6B-F6E1-4B0E-BBF2-58BFC40B6E8B}" srcOrd="5" destOrd="0" parTransId="{A3399A57-5D04-4BCA-BCD8-3499E1A6CE11}" sibTransId="{67E96E35-19F9-41BB-BEBC-A4EEA383739A}"/>
    <dgm:cxn modelId="{63F48BC2-66C9-4CDF-8E0B-AA6836B5A595}" type="presOf" srcId="{BB5EA210-BF0C-4143-BB9B-0B3A0F433BBA}" destId="{8437998B-0552-430B-AC7A-F9E3FECF8028}" srcOrd="0" destOrd="0" presId="urn:microsoft.com/office/officeart/2016/7/layout/BasicProcessNew"/>
    <dgm:cxn modelId="{5A5622C8-2045-4F28-AD61-81EAB346D2E6}" type="presOf" srcId="{7AFB2C90-8CA2-44D1-B0D8-F7E9482F483F}" destId="{AFA005EB-09A3-4AD1-BBE6-DCC55F726983}" srcOrd="0" destOrd="0" presId="urn:microsoft.com/office/officeart/2016/7/layout/BasicProcessNew"/>
    <dgm:cxn modelId="{70D8F9E9-12FA-400A-8911-2FFADDD921D5}" srcId="{8E254EC2-44A6-47B6-829A-90A454536667}" destId="{7AFB2C90-8CA2-44D1-B0D8-F7E9482F483F}" srcOrd="6" destOrd="0" parTransId="{15BEBD2F-6A20-4E9E-BD62-6CD547B9B267}" sibTransId="{57C1EDFA-895A-4F10-A758-F5B8F2E80355}"/>
    <dgm:cxn modelId="{3D2D4BEA-574E-4C49-9122-F4360D1EB4EC}" srcId="{8E254EC2-44A6-47B6-829A-90A454536667}" destId="{0487F46E-33B7-4D5B-B439-072A53318385}" srcOrd="0" destOrd="0" parTransId="{2D595118-718F-4BE7-BE37-3DF11400ECBE}" sibTransId="{BDF3B61C-2984-4AB6-A4C9-1E0ED3DCCCF2}"/>
    <dgm:cxn modelId="{FABFE82A-652D-410D-9015-7DCE5F6A3BDB}" type="presParOf" srcId="{D261BE8B-6136-4DC9-8B3F-EA9CB2BC5328}" destId="{66E41383-E464-48D9-8DB1-0F2CA9F84A8E}" srcOrd="0" destOrd="0" presId="urn:microsoft.com/office/officeart/2016/7/layout/BasicProcessNew"/>
    <dgm:cxn modelId="{8BB4356E-2C24-4183-A973-56319E78F0D2}" type="presParOf" srcId="{D261BE8B-6136-4DC9-8B3F-EA9CB2BC5328}" destId="{D927B041-94C3-468E-BF58-16CA7EFE82BB}" srcOrd="1" destOrd="0" presId="urn:microsoft.com/office/officeart/2016/7/layout/BasicProcessNew"/>
    <dgm:cxn modelId="{D2320DA7-1E36-48C6-9316-C52175E1EE03}" type="presParOf" srcId="{D261BE8B-6136-4DC9-8B3F-EA9CB2BC5328}" destId="{A94D6A5A-8573-4E16-8D33-E42F1BE6AA6B}" srcOrd="2" destOrd="0" presId="urn:microsoft.com/office/officeart/2016/7/layout/BasicProcessNew"/>
    <dgm:cxn modelId="{63BFD666-3563-4E3C-BA00-1695F5BD28D0}" type="presParOf" srcId="{D261BE8B-6136-4DC9-8B3F-EA9CB2BC5328}" destId="{B939FCF6-593B-4C06-BF78-91B3BCDCE8B5}" srcOrd="3" destOrd="0" presId="urn:microsoft.com/office/officeart/2016/7/layout/BasicProcessNew"/>
    <dgm:cxn modelId="{50AA81C4-E112-4657-875B-323953BA2C4B}" type="presParOf" srcId="{D261BE8B-6136-4DC9-8B3F-EA9CB2BC5328}" destId="{5B5B651B-4538-4E0C-8D37-15799021C6DE}" srcOrd="4" destOrd="0" presId="urn:microsoft.com/office/officeart/2016/7/layout/BasicProcessNew"/>
    <dgm:cxn modelId="{AF6400AC-DA49-4A05-9477-20AC8998F76B}" type="presParOf" srcId="{D261BE8B-6136-4DC9-8B3F-EA9CB2BC5328}" destId="{CA949F9F-5430-42CF-8299-6C8046EF28CA}" srcOrd="5" destOrd="0" presId="urn:microsoft.com/office/officeart/2016/7/layout/BasicProcessNew"/>
    <dgm:cxn modelId="{0CC7DCFF-1D97-4027-8EB7-F70A7404173C}" type="presParOf" srcId="{D261BE8B-6136-4DC9-8B3F-EA9CB2BC5328}" destId="{5226098A-3111-4568-8B63-1F2BD4149E1F}" srcOrd="6" destOrd="0" presId="urn:microsoft.com/office/officeart/2016/7/layout/BasicProcessNew"/>
    <dgm:cxn modelId="{DC4FEADC-313E-4C1B-8AAD-8B6AAABAE0D9}" type="presParOf" srcId="{D261BE8B-6136-4DC9-8B3F-EA9CB2BC5328}" destId="{32D469C0-1B5C-4BA5-BC9C-6199EE217F48}" srcOrd="7" destOrd="0" presId="urn:microsoft.com/office/officeart/2016/7/layout/BasicProcessNew"/>
    <dgm:cxn modelId="{58428497-AEF3-4E16-B56D-486861344475}" type="presParOf" srcId="{D261BE8B-6136-4DC9-8B3F-EA9CB2BC5328}" destId="{E5A35F49-20D8-4AD3-B779-6C769D09C618}" srcOrd="8" destOrd="0" presId="urn:microsoft.com/office/officeart/2016/7/layout/BasicProcessNew"/>
    <dgm:cxn modelId="{6EE26844-7088-4D73-81F2-28823F2B7064}" type="presParOf" srcId="{D261BE8B-6136-4DC9-8B3F-EA9CB2BC5328}" destId="{FEF1D15B-50F3-45AA-BB9D-74C589BFABA0}" srcOrd="9" destOrd="0" presId="urn:microsoft.com/office/officeart/2016/7/layout/BasicProcessNew"/>
    <dgm:cxn modelId="{01A15700-4499-4545-BF9E-D767F140CC65}" type="presParOf" srcId="{D261BE8B-6136-4DC9-8B3F-EA9CB2BC5328}" destId="{1C8FCA6B-02BE-4A3D-AD17-8643B2FFB449}" srcOrd="10" destOrd="0" presId="urn:microsoft.com/office/officeart/2016/7/layout/BasicProcessNew"/>
    <dgm:cxn modelId="{F5DB9FF6-CAF4-4BD6-815D-085296457C89}" type="presParOf" srcId="{D261BE8B-6136-4DC9-8B3F-EA9CB2BC5328}" destId="{1E575C6D-373C-4B17-87DE-E2B9DDCE534C}" srcOrd="11" destOrd="0" presId="urn:microsoft.com/office/officeart/2016/7/layout/BasicProcessNew"/>
    <dgm:cxn modelId="{84B37C28-F84E-48D1-8E5F-43EA718EEC04}" type="presParOf" srcId="{D261BE8B-6136-4DC9-8B3F-EA9CB2BC5328}" destId="{A7428350-5798-431E-B9B5-4323D26EF30F}" srcOrd="12" destOrd="0" presId="urn:microsoft.com/office/officeart/2016/7/layout/BasicProcessNew"/>
    <dgm:cxn modelId="{A41E9FAB-61BB-46B6-B1B1-92C25EE747B8}" type="presParOf" srcId="{D261BE8B-6136-4DC9-8B3F-EA9CB2BC5328}" destId="{A0EDA6CA-0914-4646-86CC-4835C0503D7C}" srcOrd="13" destOrd="0" presId="urn:microsoft.com/office/officeart/2016/7/layout/BasicProcessNew"/>
    <dgm:cxn modelId="{27919946-73B9-4872-A34E-3B1A1D561372}" type="presParOf" srcId="{D261BE8B-6136-4DC9-8B3F-EA9CB2BC5328}" destId="{8437998B-0552-430B-AC7A-F9E3FECF8028}" srcOrd="14" destOrd="0" presId="urn:microsoft.com/office/officeart/2016/7/layout/BasicProcessNew"/>
    <dgm:cxn modelId="{4B4992B8-AD35-479F-9E43-81C8AA8B8244}" type="presParOf" srcId="{D261BE8B-6136-4DC9-8B3F-EA9CB2BC5328}" destId="{735539A9-F657-4240-B66E-85B6C2EA769D}" srcOrd="15" destOrd="0" presId="urn:microsoft.com/office/officeart/2016/7/layout/BasicProcessNew"/>
    <dgm:cxn modelId="{BF7862AB-2488-4489-9FC4-B25D46EC225D}" type="presParOf" srcId="{D261BE8B-6136-4DC9-8B3F-EA9CB2BC5328}" destId="{81D9DCF7-1041-4E7F-B680-7E4F1E34D5CE}" srcOrd="16" destOrd="0" presId="urn:microsoft.com/office/officeart/2016/7/layout/BasicProcessNew"/>
    <dgm:cxn modelId="{A246A975-C1C3-4698-BBC5-625F2E7CFBDC}" type="presParOf" srcId="{D261BE8B-6136-4DC9-8B3F-EA9CB2BC5328}" destId="{BC892D6E-42E1-4214-A4A4-A0D51489F081}" srcOrd="17" destOrd="0" presId="urn:microsoft.com/office/officeart/2016/7/layout/BasicProcessNew"/>
    <dgm:cxn modelId="{4C0EC2E8-FF51-4C48-A4A5-51349CDF1B83}" type="presParOf" srcId="{D261BE8B-6136-4DC9-8B3F-EA9CB2BC5328}" destId="{A6AE6492-7342-4426-9F3A-134E9B9819A0}" srcOrd="18" destOrd="0" presId="urn:microsoft.com/office/officeart/2016/7/layout/BasicProcessNew"/>
    <dgm:cxn modelId="{32960BE4-30BD-4183-AAA1-241BF03920AA}" type="presParOf" srcId="{D261BE8B-6136-4DC9-8B3F-EA9CB2BC5328}" destId="{A9486384-7BF7-4885-AE78-FB4593025A08}" srcOrd="19" destOrd="0" presId="urn:microsoft.com/office/officeart/2016/7/layout/BasicProcessNew"/>
    <dgm:cxn modelId="{EF929095-9833-4111-BD4B-935297C26CAE}" type="presParOf" srcId="{D261BE8B-6136-4DC9-8B3F-EA9CB2BC5328}" destId="{95A9AD62-F8EB-4514-A2B1-0543A8724E2C}" srcOrd="20" destOrd="0" presId="urn:microsoft.com/office/officeart/2016/7/layout/BasicProcessNew"/>
    <dgm:cxn modelId="{FB7B9C0D-13C8-4BE0-A60A-058E4663220A}" type="presParOf" srcId="{D261BE8B-6136-4DC9-8B3F-EA9CB2BC5328}" destId="{DA972812-394C-4C39-AB2E-4F967DB8FDC1}" srcOrd="21" destOrd="0" presId="urn:microsoft.com/office/officeart/2016/7/layout/BasicProcessNew"/>
    <dgm:cxn modelId="{CE802B69-946A-4962-AD72-EB4F0C0AC9E1}" type="presParOf" srcId="{D261BE8B-6136-4DC9-8B3F-EA9CB2BC5328}" destId="{971B5FFD-46B9-4529-959A-701F9DB64254}" srcOrd="22" destOrd="0" presId="urn:microsoft.com/office/officeart/2016/7/layout/BasicProcessNew"/>
    <dgm:cxn modelId="{18C194B1-1480-4ABB-A92D-D33A8B5BED56}" type="presParOf" srcId="{D261BE8B-6136-4DC9-8B3F-EA9CB2BC5328}" destId="{905C924C-350D-4759-896D-73BCCB93762B}" srcOrd="23" destOrd="0" presId="urn:microsoft.com/office/officeart/2016/7/layout/BasicProcessNew"/>
    <dgm:cxn modelId="{346F15B5-3C74-4EF6-819E-CD82FBE5F885}" type="presParOf" srcId="{D261BE8B-6136-4DC9-8B3F-EA9CB2BC5328}" destId="{AFA005EB-09A3-4AD1-BBE6-DCC55F726983}" srcOrd="24" destOrd="0" presId="urn:microsoft.com/office/officeart/2016/7/layout/Basic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E41383-E464-48D9-8DB1-0F2CA9F84A8E}">
      <dsp:nvSpPr>
        <dsp:cNvPr id="0" name=""/>
        <dsp:cNvSpPr/>
      </dsp:nvSpPr>
      <dsp:spPr>
        <a:xfrm>
          <a:off x="2952" y="410591"/>
          <a:ext cx="1317997" cy="246970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alibri"/>
              <a:ea typeface="Calibri" panose="020F0502020204030204" pitchFamily="34" charset="0"/>
              <a:cs typeface="Calibri"/>
            </a:rPr>
            <a:t>Let's talk about what we want to do with this project and why it is a big deal for Derby</a:t>
          </a:r>
          <a:r>
            <a:rPr lang="en-GB" sz="1100" kern="1200">
              <a:latin typeface="Calibri"/>
              <a:cs typeface="Calibri"/>
            </a:rPr>
            <a:t>.</a:t>
          </a:r>
          <a:endParaRPr lang="en-US" sz="1100" kern="1200">
            <a:latin typeface="Calibri"/>
            <a:cs typeface="Calibri"/>
          </a:endParaRPr>
        </a:p>
      </dsp:txBody>
      <dsp:txXfrm>
        <a:off x="2952" y="410591"/>
        <a:ext cx="1317997" cy="2469705"/>
      </dsp:txXfrm>
    </dsp:sp>
    <dsp:sp modelId="{A94D6A5A-8573-4E16-8D33-E42F1BE6AA6B}">
      <dsp:nvSpPr>
        <dsp:cNvPr id="0" name=""/>
        <dsp:cNvSpPr/>
      </dsp:nvSpPr>
      <dsp:spPr>
        <a:xfrm>
          <a:off x="1340982" y="1523944"/>
          <a:ext cx="197699" cy="243000"/>
        </a:xfrm>
        <a:prstGeom prst="rightArrow">
          <a:avLst>
            <a:gd name="adj1" fmla="val 50000"/>
            <a:gd name="adj2" fmla="val 5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5B651B-4538-4E0C-8D37-15799021C6DE}">
      <dsp:nvSpPr>
        <dsp:cNvPr id="0" name=""/>
        <dsp:cNvSpPr/>
      </dsp:nvSpPr>
      <dsp:spPr>
        <a:xfrm>
          <a:off x="1558714" y="410591"/>
          <a:ext cx="1317997" cy="246970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alibri"/>
              <a:ea typeface="Calibri" panose="020F0502020204030204" pitchFamily="34" charset="0"/>
              <a:cs typeface="Calibri"/>
            </a:rPr>
            <a:t>Our first goal is to help families. We want to make it easier for parents to find good childcare in the easier digital way . That way, parents can go to work and do their daily stuff, knowing their kids are safe and happy.</a:t>
          </a:r>
          <a:endParaRPr lang="en-US" sz="1100" kern="1200">
            <a:latin typeface="Calibri"/>
            <a:ea typeface="Calibri" panose="020F0502020204030204" pitchFamily="34" charset="0"/>
            <a:cs typeface="Calibri"/>
          </a:endParaRPr>
        </a:p>
      </dsp:txBody>
      <dsp:txXfrm>
        <a:off x="1558714" y="410591"/>
        <a:ext cx="1317997" cy="2469705"/>
      </dsp:txXfrm>
    </dsp:sp>
    <dsp:sp modelId="{5226098A-3111-4568-8B63-1F2BD4149E1F}">
      <dsp:nvSpPr>
        <dsp:cNvPr id="0" name=""/>
        <dsp:cNvSpPr/>
      </dsp:nvSpPr>
      <dsp:spPr>
        <a:xfrm>
          <a:off x="2896744" y="1523944"/>
          <a:ext cx="197699" cy="243000"/>
        </a:xfrm>
        <a:prstGeom prst="rightArrow">
          <a:avLst>
            <a:gd name="adj1" fmla="val 50000"/>
            <a:gd name="adj2" fmla="val 5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A35F49-20D8-4AD3-B779-6C769D09C618}">
      <dsp:nvSpPr>
        <dsp:cNvPr id="0" name=""/>
        <dsp:cNvSpPr/>
      </dsp:nvSpPr>
      <dsp:spPr>
        <a:xfrm>
          <a:off x="3114476" y="410591"/>
          <a:ext cx="1317997" cy="246970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alibri"/>
              <a:ea typeface="Calibri" panose="020F0502020204030204" pitchFamily="34" charset="0"/>
              <a:cs typeface="Calibri"/>
            </a:rPr>
            <a:t>Our second goal is about kids. We want to create a place where young children can learn and grow. We believe that if we start early, kids can have a great start in life.</a:t>
          </a:r>
          <a:endParaRPr lang="en-US" sz="1100" kern="1200">
            <a:latin typeface="Calibri"/>
            <a:ea typeface="Calibri" panose="020F0502020204030204" pitchFamily="34" charset="0"/>
            <a:cs typeface="Calibri"/>
          </a:endParaRPr>
        </a:p>
      </dsp:txBody>
      <dsp:txXfrm>
        <a:off x="3114476" y="410591"/>
        <a:ext cx="1317997" cy="2469705"/>
      </dsp:txXfrm>
    </dsp:sp>
    <dsp:sp modelId="{1C8FCA6B-02BE-4A3D-AD17-8643B2FFB449}">
      <dsp:nvSpPr>
        <dsp:cNvPr id="0" name=""/>
        <dsp:cNvSpPr/>
      </dsp:nvSpPr>
      <dsp:spPr>
        <a:xfrm>
          <a:off x="4452506" y="1523944"/>
          <a:ext cx="197699" cy="243000"/>
        </a:xfrm>
        <a:prstGeom prst="rightArrow">
          <a:avLst>
            <a:gd name="adj1" fmla="val 50000"/>
            <a:gd name="adj2" fmla="val 5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428350-5798-431E-B9B5-4323D26EF30F}">
      <dsp:nvSpPr>
        <dsp:cNvPr id="0" name=""/>
        <dsp:cNvSpPr/>
      </dsp:nvSpPr>
      <dsp:spPr>
        <a:xfrm>
          <a:off x="4670238" y="410591"/>
          <a:ext cx="1317997" cy="246970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alibri"/>
              <a:cs typeface="Calibri"/>
            </a:rPr>
            <a:t>So, why is this project important for Derby? We aim to solve common problem with not good enough childcare units and parents will see differences.</a:t>
          </a:r>
          <a:endParaRPr lang="en-US" sz="1100" kern="1200">
            <a:latin typeface="Calibri"/>
            <a:cs typeface="Calibri"/>
          </a:endParaRPr>
        </a:p>
      </dsp:txBody>
      <dsp:txXfrm>
        <a:off x="4670238" y="410591"/>
        <a:ext cx="1317997" cy="2469705"/>
      </dsp:txXfrm>
    </dsp:sp>
    <dsp:sp modelId="{8437998B-0552-430B-AC7A-F9E3FECF8028}">
      <dsp:nvSpPr>
        <dsp:cNvPr id="0" name=""/>
        <dsp:cNvSpPr/>
      </dsp:nvSpPr>
      <dsp:spPr>
        <a:xfrm>
          <a:off x="6008268" y="1523944"/>
          <a:ext cx="197699" cy="243000"/>
        </a:xfrm>
        <a:prstGeom prst="rightArrow">
          <a:avLst>
            <a:gd name="adj1" fmla="val 50000"/>
            <a:gd name="adj2" fmla="val 5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D9DCF7-1041-4E7F-B680-7E4F1E34D5CE}">
      <dsp:nvSpPr>
        <dsp:cNvPr id="0" name=""/>
        <dsp:cNvSpPr/>
      </dsp:nvSpPr>
      <dsp:spPr>
        <a:xfrm>
          <a:off x="6226000" y="410591"/>
          <a:ext cx="1317997" cy="246970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alibri"/>
              <a:ea typeface="Calibri" panose="020F0502020204030204" pitchFamily="34" charset="0"/>
              <a:cs typeface="Calibri"/>
            </a:rPr>
            <a:t>First, it helps our families. Many parents here struggle to find good childcare, and we want to change that. When parents have good childcare, they can work and that helps our city's economy.</a:t>
          </a:r>
          <a:endParaRPr lang="en-US" sz="1100" kern="1200">
            <a:latin typeface="Calibri"/>
            <a:ea typeface="Calibri" panose="020F0502020204030204" pitchFamily="34" charset="0"/>
            <a:cs typeface="Calibri"/>
          </a:endParaRPr>
        </a:p>
      </dsp:txBody>
      <dsp:txXfrm>
        <a:off x="6226000" y="410591"/>
        <a:ext cx="1317997" cy="2469705"/>
      </dsp:txXfrm>
    </dsp:sp>
    <dsp:sp modelId="{A6AE6492-7342-4426-9F3A-134E9B9819A0}">
      <dsp:nvSpPr>
        <dsp:cNvPr id="0" name=""/>
        <dsp:cNvSpPr/>
      </dsp:nvSpPr>
      <dsp:spPr>
        <a:xfrm>
          <a:off x="7564030" y="1523944"/>
          <a:ext cx="197699" cy="243000"/>
        </a:xfrm>
        <a:prstGeom prst="rightArrow">
          <a:avLst>
            <a:gd name="adj1" fmla="val 50000"/>
            <a:gd name="adj2" fmla="val 5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A9AD62-F8EB-4514-A2B1-0543A8724E2C}">
      <dsp:nvSpPr>
        <dsp:cNvPr id="0" name=""/>
        <dsp:cNvSpPr/>
      </dsp:nvSpPr>
      <dsp:spPr>
        <a:xfrm>
          <a:off x="7781762" y="410591"/>
          <a:ext cx="1317997" cy="246970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alibri"/>
              <a:cs typeface="Calibri"/>
            </a:rPr>
            <a:t>Second, it is about our future. When we take good care of our kids and help them learn early on, we are making Derby better. It is all about making our city stronger and more hopeful for the next generations.</a:t>
          </a:r>
          <a:endParaRPr lang="en-US" sz="1100" kern="1200">
            <a:latin typeface="Calibri"/>
            <a:cs typeface="Calibri"/>
          </a:endParaRPr>
        </a:p>
      </dsp:txBody>
      <dsp:txXfrm>
        <a:off x="7781762" y="410591"/>
        <a:ext cx="1317997" cy="2469705"/>
      </dsp:txXfrm>
    </dsp:sp>
    <dsp:sp modelId="{971B5FFD-46B9-4529-959A-701F9DB64254}">
      <dsp:nvSpPr>
        <dsp:cNvPr id="0" name=""/>
        <dsp:cNvSpPr/>
      </dsp:nvSpPr>
      <dsp:spPr>
        <a:xfrm>
          <a:off x="9119792" y="1523944"/>
          <a:ext cx="197699" cy="243000"/>
        </a:xfrm>
        <a:prstGeom prst="rightArrow">
          <a:avLst>
            <a:gd name="adj1" fmla="val 50000"/>
            <a:gd name="adj2" fmla="val 5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A005EB-09A3-4AD1-BBE6-DCC55F726983}">
      <dsp:nvSpPr>
        <dsp:cNvPr id="0" name=""/>
        <dsp:cNvSpPr/>
      </dsp:nvSpPr>
      <dsp:spPr>
        <a:xfrm>
          <a:off x="9337524" y="410591"/>
          <a:ext cx="1317997" cy="246970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alibri"/>
              <a:ea typeface="Calibri" panose="020F0502020204030204" pitchFamily="34" charset="0"/>
              <a:cs typeface="Calibri"/>
            </a:rPr>
            <a:t>In short, our project is not just about childcare; it is about making Derby a better place for all of us.</a:t>
          </a:r>
          <a:endParaRPr lang="en-US" sz="1100" kern="1200">
            <a:latin typeface="Calibri"/>
            <a:ea typeface="Calibri" panose="020F0502020204030204" pitchFamily="34" charset="0"/>
            <a:cs typeface="Calibri"/>
          </a:endParaRPr>
        </a:p>
      </dsp:txBody>
      <dsp:txXfrm>
        <a:off x="9337524" y="410591"/>
        <a:ext cx="1317997" cy="2469705"/>
      </dsp:txXfrm>
    </dsp:sp>
  </dsp:spTree>
</dsp:drawing>
</file>

<file path=ppt/diagrams/layout1.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bg-BG"/>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7F1439-8A34-49BA-9564-E049DA35F0C2}" type="datetimeFigureOut">
              <a:rPr lang="bg-BG" smtClean="0"/>
              <a:t>29.10.2023 г.</a:t>
            </a:fld>
            <a:endParaRPr lang="bg-BG"/>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bg-BG"/>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bg-BG"/>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EE7720-7AD9-4238-AFCB-C6E8D469B339}" type="slidenum">
              <a:rPr lang="bg-BG" smtClean="0"/>
              <a:t>‹#›</a:t>
            </a:fld>
            <a:endParaRPr lang="bg-BG"/>
          </a:p>
        </p:txBody>
      </p:sp>
    </p:spTree>
    <p:extLst>
      <p:ext uri="{BB962C8B-B14F-4D97-AF65-F5344CB8AC3E}">
        <p14:creationId xmlns:p14="http://schemas.microsoft.com/office/powerpoint/2010/main" val="2730066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a:p>
        </p:txBody>
      </p:sp>
      <p:sp>
        <p:nvSpPr>
          <p:cNvPr id="4" name="Slide Number Placeholder 3"/>
          <p:cNvSpPr>
            <a:spLocks noGrp="1"/>
          </p:cNvSpPr>
          <p:nvPr>
            <p:ph type="sldNum" sz="quarter" idx="5"/>
          </p:nvPr>
        </p:nvSpPr>
        <p:spPr/>
        <p:txBody>
          <a:bodyPr/>
          <a:lstStyle/>
          <a:p>
            <a:fld id="{D6EE7720-7AD9-4238-AFCB-C6E8D469B339}" type="slidenum">
              <a:rPr lang="bg-BG" smtClean="0"/>
              <a:t>6</a:t>
            </a:fld>
            <a:endParaRPr lang="bg-BG"/>
          </a:p>
        </p:txBody>
      </p:sp>
    </p:spTree>
    <p:extLst>
      <p:ext uri="{BB962C8B-B14F-4D97-AF65-F5344CB8AC3E}">
        <p14:creationId xmlns:p14="http://schemas.microsoft.com/office/powerpoint/2010/main" val="10026906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Register with Ofsted. ...</a:t>
            </a:r>
          </a:p>
          <a:p>
            <a:r>
              <a:rPr lang="en-US"/>
              <a:t>Adhere to the child to adult ratio guidelines. ...</a:t>
            </a:r>
          </a:p>
          <a:p>
            <a:r>
              <a:rPr lang="en-US"/>
              <a:t>Adhere to space per child ratios. ...</a:t>
            </a:r>
          </a:p>
          <a:p>
            <a:r>
              <a:rPr lang="en-US"/>
              <a:t>Ensure staff have the correct qualifications. ...</a:t>
            </a:r>
          </a:p>
          <a:p>
            <a:r>
              <a:rPr lang="en-US"/>
              <a:t>Adhere to the EYFS. ...</a:t>
            </a:r>
          </a:p>
          <a:p>
            <a:r>
              <a:rPr lang="en-US"/>
              <a:t>Follow the correct early years curriculum. ...</a:t>
            </a:r>
          </a:p>
          <a:p>
            <a:r>
              <a:rPr lang="en-US"/>
              <a:t>Ensure all staff have an up-to-date DBS check.</a:t>
            </a:r>
          </a:p>
        </p:txBody>
      </p:sp>
      <p:sp>
        <p:nvSpPr>
          <p:cNvPr id="4" name="Slide Number Placeholder 3"/>
          <p:cNvSpPr>
            <a:spLocks noGrp="1"/>
          </p:cNvSpPr>
          <p:nvPr>
            <p:ph type="sldNum" sz="quarter" idx="5"/>
          </p:nvPr>
        </p:nvSpPr>
        <p:spPr/>
        <p:txBody>
          <a:bodyPr/>
          <a:lstStyle/>
          <a:p>
            <a:fld id="{D6EE7720-7AD9-4238-AFCB-C6E8D469B339}" type="slidenum">
              <a:rPr lang="bg-BG" smtClean="0"/>
              <a:t>7</a:t>
            </a:fld>
            <a:endParaRPr lang="bg-BG"/>
          </a:p>
        </p:txBody>
      </p:sp>
    </p:spTree>
    <p:extLst>
      <p:ext uri="{BB962C8B-B14F-4D97-AF65-F5344CB8AC3E}">
        <p14:creationId xmlns:p14="http://schemas.microsoft.com/office/powerpoint/2010/main" val="7536859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a:p>
        </p:txBody>
      </p:sp>
      <p:sp>
        <p:nvSpPr>
          <p:cNvPr id="4" name="Slide Number Placeholder 3"/>
          <p:cNvSpPr>
            <a:spLocks noGrp="1"/>
          </p:cNvSpPr>
          <p:nvPr>
            <p:ph type="sldNum" sz="quarter" idx="5"/>
          </p:nvPr>
        </p:nvSpPr>
        <p:spPr/>
        <p:txBody>
          <a:bodyPr/>
          <a:lstStyle/>
          <a:p>
            <a:fld id="{D6EE7720-7AD9-4238-AFCB-C6E8D469B339}" type="slidenum">
              <a:rPr lang="bg-BG" smtClean="0"/>
              <a:t>8</a:t>
            </a:fld>
            <a:endParaRPr lang="bg-BG"/>
          </a:p>
        </p:txBody>
      </p:sp>
    </p:spTree>
    <p:extLst>
      <p:ext uri="{BB962C8B-B14F-4D97-AF65-F5344CB8AC3E}">
        <p14:creationId xmlns:p14="http://schemas.microsoft.com/office/powerpoint/2010/main" val="41550228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a:p>
        </p:txBody>
      </p:sp>
      <p:sp>
        <p:nvSpPr>
          <p:cNvPr id="4" name="Slide Number Placeholder 3"/>
          <p:cNvSpPr>
            <a:spLocks noGrp="1"/>
          </p:cNvSpPr>
          <p:nvPr>
            <p:ph type="sldNum" sz="quarter" idx="5"/>
          </p:nvPr>
        </p:nvSpPr>
        <p:spPr/>
        <p:txBody>
          <a:bodyPr/>
          <a:lstStyle/>
          <a:p>
            <a:fld id="{D6EE7720-7AD9-4238-AFCB-C6E8D469B339}" type="slidenum">
              <a:rPr lang="bg-BG" smtClean="0"/>
              <a:t>14</a:t>
            </a:fld>
            <a:endParaRPr lang="bg-BG"/>
          </a:p>
        </p:txBody>
      </p:sp>
    </p:spTree>
    <p:extLst>
      <p:ext uri="{BB962C8B-B14F-4D97-AF65-F5344CB8AC3E}">
        <p14:creationId xmlns:p14="http://schemas.microsoft.com/office/powerpoint/2010/main" val="41046709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C43A76A3-ADC8-4477-8FC1-B9DD55D84908}" type="datetime1">
              <a:rPr lang="en-US" smtClean="0"/>
              <a:t>10/29/2023</a:t>
            </a:fld>
            <a:endParaRPr lang="en-US"/>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8649115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DE7F49BE-398D-479A-8A7E-5DDBCA61EDCB}" type="datetime1">
              <a:rPr lang="en-US" smtClean="0"/>
              <a:t>10/29/2023</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3227054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77240" y="1709738"/>
            <a:ext cx="10570210" cy="2758895"/>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77240" y="4589463"/>
            <a:ext cx="1057021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CCD0C193-4974-4A1F-9C63-07D595E30D66}" type="datetime1">
              <a:rPr lang="en-US" smtClean="0"/>
              <a:t>10/29/2023</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521976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701AA87F-28D4-4BF0-B81F-877A89DFD5AC}" type="datetime1">
              <a:rPr lang="en-US" smtClean="0"/>
              <a:t>10/29/2023</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1106345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1812"/>
            <a:ext cx="5220335"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825749"/>
            <a:ext cx="5220335"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1812"/>
            <a:ext cx="5183188"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825749"/>
            <a:ext cx="5183188"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A8A9F1F3-208B-49A3-B337-9C8ACEB3E0E1}" type="datetime1">
              <a:rPr lang="en-US" smtClean="0"/>
              <a:t>10/29/2023</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8783828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a:xfrm>
            <a:off x="777240" y="365125"/>
            <a:ext cx="1065911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27AF6CA6-7293-4AA2-A0E0-A3BF4416E786}" type="datetime1">
              <a:rPr lang="en-US" smtClean="0"/>
              <a:t>10/29/2023</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9478950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98D87016-7BCD-46FB-8EE3-AB6C369108B4}" type="datetime1">
              <a:rPr lang="en-US" smtClean="0"/>
              <a:t>10/29/2023</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1360737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2501900"/>
          </a:xfrm>
        </p:spPr>
        <p:txBody>
          <a:bodyPr anchor="b">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3092450"/>
            <a:ext cx="3994785" cy="27765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A1547011-1FFC-4EF8-9A2E-53B4AD2ADBD4}" type="datetime1">
              <a:rPr lang="en-US" smtClean="0"/>
              <a:t>10/29/2023</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6174735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77240" y="457200"/>
            <a:ext cx="3994785" cy="2505456"/>
          </a:xfrm>
        </p:spPr>
        <p:txBody>
          <a:bodyPr anchor="b"/>
          <a:lstStyle>
            <a:lvl1pPr>
              <a:defRPr sz="4000"/>
            </a:lvl1pPr>
          </a:lstStyle>
          <a:p>
            <a:r>
              <a:rPr lang="en-US"/>
              <a:t>Click to edit Master title style</a:t>
            </a:r>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77240" y="3081275"/>
            <a:ext cx="3994785" cy="277977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9562EB47-45B4-4EF5-A743-B4885DD2F060}" type="datetime1">
              <a:rPr lang="en-US" smtClean="0"/>
              <a:t>10/29/2023</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6268140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D6762538-DC4D-4667-96E5-B3278DDF8B12}" type="datetime1">
              <a:rPr lang="en-US" smtClean="0"/>
              <a:t>10/29/2023</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0857531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05880548-5C08-4BE3-B63E-F2BB63B0B00C}" type="datetime1">
              <a:rPr lang="en-US" smtClean="0"/>
              <a:t>10/29/2023</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645858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9B5B3C5-A599-465B-B2B9-866E8B2087CE}"/>
              </a:ext>
            </a:extLst>
          </p:cNvPr>
          <p:cNvSpPr/>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25C84982-7DD0-43B1-8A2D-BFA4DF1B4E60}"/>
              </a:ext>
            </a:extLst>
          </p:cNvPr>
          <p:cNvSpPr/>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8" name="Decorative Circles">
            <a:extLst>
              <a:ext uri="{FF2B5EF4-FFF2-40B4-BE49-F238E27FC236}">
                <a16:creationId xmlns:a16="http://schemas.microsoft.com/office/drawing/2014/main" id="{1D912E1C-3BBA-42F0-A3EE-FEC382E7230A}"/>
              </a:ext>
            </a:extLst>
          </p:cNvPr>
          <p:cNvGrpSpPr/>
          <p:nvPr/>
        </p:nvGrpSpPr>
        <p:grpSpPr>
          <a:xfrm>
            <a:off x="-1" y="-1"/>
            <a:ext cx="12192001" cy="6858001"/>
            <a:chOff x="-1" y="-1"/>
            <a:chExt cx="12192001" cy="6858001"/>
          </a:xfrm>
        </p:grpSpPr>
        <p:sp>
          <p:nvSpPr>
            <p:cNvPr id="21" name="Oval 20">
              <a:extLst>
                <a:ext uri="{FF2B5EF4-FFF2-40B4-BE49-F238E27FC236}">
                  <a16:creationId xmlns:a16="http://schemas.microsoft.com/office/drawing/2014/main" id="{2FEEAC76-E273-46A8-8F8E-CE59860FE70D}"/>
                </a:ext>
              </a:extLst>
            </p:cNvPr>
            <p:cNvSpPr/>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6594A0E-9400-45AD-A431-1DA1C0B28966}"/>
                </a:ext>
              </a:extLst>
            </p:cNvPr>
            <p:cNvSpPr/>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Lst>
            </p:cNvPr>
            <p:cNvSpPr/>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834846D-59C6-40F4-907C-F1A4689B58F1}"/>
                </a:ext>
              </a:extLst>
            </p:cNvPr>
            <p:cNvSpPr/>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A257CDF-2E36-4DC7-8EE4-5CD8F8ECAC87}"/>
                </a:ext>
              </a:extLst>
            </p:cNvPr>
            <p:cNvSpPr/>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Oval 47">
              <a:extLst>
                <a:ext uri="{FF2B5EF4-FFF2-40B4-BE49-F238E27FC236}">
                  <a16:creationId xmlns:a16="http://schemas.microsoft.com/office/drawing/2014/main" id="{D5B26E0E-A115-4AE2-82D8-76BB93CC494F}"/>
                </a:ext>
              </a:extLst>
            </p:cNvPr>
            <p:cNvSpPr/>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55058DB-7E01-4E95-BF59-983AA1BBB38E}"/>
                </a:ext>
              </a:extLst>
            </p:cNvPr>
            <p:cNvSpPr/>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A810F7E2-23F3-44D6-B09E-71E556536052}"/>
                </a:ext>
              </a:extLst>
            </p:cNvPr>
            <p:cNvSpPr/>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59D5C391-E1DB-410A-A78C-ED3BBDFF0758}"/>
                </a:ext>
              </a:extLst>
            </p:cNvPr>
            <p:cNvSpPr/>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Oval 52">
              <a:extLst>
                <a:ext uri="{FF2B5EF4-FFF2-40B4-BE49-F238E27FC236}">
                  <a16:creationId xmlns:a16="http://schemas.microsoft.com/office/drawing/2014/main" id="{77C4944D-9373-4283-BCAA-927A0316659E}"/>
                </a:ext>
              </a:extLst>
            </p:cNvPr>
            <p:cNvSpPr/>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6804C521-2D9F-4CE4-AFD3-D4F1551FEC6A}"/>
                </a:ext>
              </a:extLst>
            </p:cNvPr>
            <p:cNvSpPr/>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56" name="Freeform: Shape 55">
              <a:extLst>
                <a:ext uri="{FF2B5EF4-FFF2-40B4-BE49-F238E27FC236}">
                  <a16:creationId xmlns:a16="http://schemas.microsoft.com/office/drawing/2014/main" id="{755AC65C-13EF-4182-AA3C-62BE165CC033}"/>
                </a:ext>
              </a:extLst>
            </p:cNvPr>
            <p:cNvSpPr/>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58" name="Freeform: Shape 57">
              <a:extLst>
                <a:ext uri="{FF2B5EF4-FFF2-40B4-BE49-F238E27FC236}">
                  <a16:creationId xmlns:a16="http://schemas.microsoft.com/office/drawing/2014/main" id="{E40DA8D2-FA4B-4282-9D44-48C27B63A153}"/>
                </a:ext>
              </a:extLst>
            </p:cNvPr>
            <p:cNvSpPr/>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10" name="Oval 9">
              <a:extLst>
                <a:ext uri="{FF2B5EF4-FFF2-40B4-BE49-F238E27FC236}">
                  <a16:creationId xmlns:a16="http://schemas.microsoft.com/office/drawing/2014/main" id="{99065014-CB18-414D-A527-31ECC45700AB}"/>
                </a:ext>
              </a:extLst>
            </p:cNvPr>
            <p:cNvSpPr/>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F39E27A-56C1-4328-8DF1-2DA147C78483}"/>
                </a:ext>
              </a:extLst>
            </p:cNvPr>
            <p:cNvSpPr/>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0" y="6488268"/>
            <a:ext cx="2743200" cy="233209"/>
          </a:xfrm>
          <a:prstGeom prst="rect">
            <a:avLst/>
          </a:prstGeom>
        </p:spPr>
        <p:txBody>
          <a:bodyPr vert="horz" lIns="91440" tIns="45720" rIns="91440" bIns="45720" rtlCol="0" anchor="ctr"/>
          <a:lstStyle>
            <a:lvl1pPr algn="l">
              <a:defRPr sz="1000">
                <a:solidFill>
                  <a:schemeClr val="tx1">
                    <a:tint val="75000"/>
                  </a:schemeClr>
                </a:solidFill>
              </a:defRPr>
            </a:lvl1pPr>
          </a:lstStyle>
          <a:p>
            <a:fld id="{4A8D24A4-5FEC-4062-8995-EB21925B3B40}" type="datetime1">
              <a:rPr lang="en-US" smtClean="0"/>
              <a:t>10/29/2023</a:t>
            </a:fld>
            <a:endParaRPr lang="en-US" sz="100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tint val="75000"/>
                  </a:schemeClr>
                </a:solidFill>
              </a:defRPr>
            </a:lvl1pPr>
          </a:lstStyle>
          <a:p>
            <a:endParaRPr lang="en-US" sz="1000"/>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93150" y="6488268"/>
            <a:ext cx="2743200" cy="233209"/>
          </a:xfrm>
          <a:prstGeom prst="rect">
            <a:avLst/>
          </a:prstGeom>
        </p:spPr>
        <p:txBody>
          <a:bodyPr vert="horz" lIns="91440" tIns="45720" rIns="91440" bIns="45720" rtlCol="0" anchor="ctr"/>
          <a:lstStyle>
            <a:lvl1pPr algn="r">
              <a:defRPr sz="1000">
                <a:solidFill>
                  <a:schemeClr val="tx1">
                    <a:tint val="75000"/>
                  </a:schemeClr>
                </a:solidFill>
              </a:defRPr>
            </a:lvl1pPr>
          </a:lstStyle>
          <a:p>
            <a:fld id="{35747434-7036-48DB-A148-6B3D8EE75CDA}" type="slidenum">
              <a:rPr lang="en-US" smtClean="0"/>
              <a:pPr/>
              <a:t>‹#›</a:t>
            </a:fld>
            <a:endParaRPr lang="en-US" sz="1000"/>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0" y="365125"/>
            <a:ext cx="1065911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0" y="1825625"/>
            <a:ext cx="1065911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09655817"/>
      </p:ext>
    </p:extLst>
  </p:cSld>
  <p:clrMap bg1="lt1" tx1="dk1" bg2="lt2" tx2="dk2" accent1="accent1" accent2="accent2" accent3="accent3" accent4="accent4" accent5="accent5" accent6="accent6" hlink="hlink" folHlink="folHlink"/>
  <p:sldLayoutIdLst>
    <p:sldLayoutId id="2147483851" r:id="rId1"/>
    <p:sldLayoutId id="2147483852" r:id="rId2"/>
    <p:sldLayoutId id="2147483853" r:id="rId3"/>
    <p:sldLayoutId id="2147483854" r:id="rId4"/>
    <p:sldLayoutId id="2147483855" r:id="rId5"/>
    <p:sldLayoutId id="2147483861" r:id="rId6"/>
    <p:sldLayoutId id="2147483856" r:id="rId7"/>
    <p:sldLayoutId id="2147483857" r:id="rId8"/>
    <p:sldLayoutId id="2147483858" r:id="rId9"/>
    <p:sldLayoutId id="2147483860" r:id="rId10"/>
    <p:sldLayoutId id="2147483859" r:id="rId11"/>
  </p:sldLayoutIdLst>
  <p:hf sldNum="0" hdr="0" ftr="0" dt="0"/>
  <p:txStyles>
    <p:titleStyle>
      <a:lvl1pPr algn="l" defTabSz="914400" rtl="0" eaLnBrk="1" latinLnBrk="0" hangingPunct="1">
        <a:lnSpc>
          <a:spcPct val="90000"/>
        </a:lnSpc>
        <a:spcBef>
          <a:spcPct val="0"/>
        </a:spcBef>
        <a:buNone/>
        <a:defRPr sz="54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tx2">
            <a:lumMod val="75000"/>
            <a:lumOff val="25000"/>
          </a:schemeClr>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 Id="rId9" Type="http://schemas.openxmlformats.org/officeDocument/2006/relationships/image" Target="../media/image9.sv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uk.indeed.com/career/child-care-director/salaries" TargetMode="External"/><Relationship Id="rId13" Type="http://schemas.openxmlformats.org/officeDocument/2006/relationships/hyperlink" Target="https://nationalcareers.service.gov.uk/job-profiles/special-educational-needs-sen-teacher" TargetMode="External"/><Relationship Id="rId18" Type="http://schemas.openxmlformats.org/officeDocument/2006/relationships/hyperlink" Target="https://www.moneyhelper.org.uk/en/family-and-care/becoming-a-parent/childcare-costs" TargetMode="External"/><Relationship Id="rId26" Type="http://schemas.openxmlformats.org/officeDocument/2006/relationships/image" Target="../media/image13.png"/><Relationship Id="rId3" Type="http://schemas.openxmlformats.org/officeDocument/2006/relationships/image" Target="../media/image12.svg"/><Relationship Id="rId21" Type="http://schemas.openxmlformats.org/officeDocument/2006/relationships/hyperlink" Target="https://www.ebay.co.uk/itm/404542858186?hash=item5e30a223ca:g:o1sAAOSwTh5kgzAG" TargetMode="External"/><Relationship Id="rId7" Type="http://schemas.openxmlformats.org/officeDocument/2006/relationships/hyperlink" Target="https://propertylinkassets.estatesgazette.com/images/20231020/1-117321166.pdf" TargetMode="External"/><Relationship Id="rId12" Type="http://schemas.openxmlformats.org/officeDocument/2006/relationships/hyperlink" Target="https://www.totaljobs.com/job/child-care-worker/argyle-bute-council-job101436351?Keywords=&amp;r=1|SalaryChecker" TargetMode="External"/><Relationship Id="rId17" Type="http://schemas.openxmlformats.org/officeDocument/2006/relationships/hyperlink" Target="https://www.derbyshireprepared.org.uk/risks-derbyshire/major-industrial-accidents/" TargetMode="External"/><Relationship Id="rId25" Type="http://schemas.openxmlformats.org/officeDocument/2006/relationships/hyperlink" Target="https://blossomeducational.com/blog/childrens-nursery-insurance-what-you-need-to-keep-your-business-protected/" TargetMode="External"/><Relationship Id="rId2" Type="http://schemas.openxmlformats.org/officeDocument/2006/relationships/image" Target="../media/image11.png"/><Relationship Id="rId16" Type="http://schemas.openxmlformats.org/officeDocument/2006/relationships/hyperlink" Target="https://www.derby.gov.uk/advice-and-benefits/emergencies/civil-emergency-plan/index.html" TargetMode="External"/><Relationship Id="rId20" Type="http://schemas.openxmlformats.org/officeDocument/2006/relationships/hyperlink" Target="https://www.moneysupermarket.com/gas-and-electricity/business-energy/" TargetMode="External"/><Relationship Id="rId1" Type="http://schemas.openxmlformats.org/officeDocument/2006/relationships/slideLayout" Target="../slideLayouts/slideLayout7.xml"/><Relationship Id="rId6" Type="http://schemas.openxmlformats.org/officeDocument/2006/relationships/hyperlink" Target="https://sunnydaysnursery.com/" TargetMode="External"/><Relationship Id="rId11" Type="http://schemas.openxmlformats.org/officeDocument/2006/relationships/hyperlink" Target="https://www.prospects.ac.uk/job-profiles/childrens-nurse" TargetMode="External"/><Relationship Id="rId24" Type="http://schemas.openxmlformats.org/officeDocument/2006/relationships/hyperlink" Target="https://rangewell.com/care-homes/guides/childrens-care-home-running-costs" TargetMode="External"/><Relationship Id="rId5" Type="http://schemas.openxmlformats.org/officeDocument/2006/relationships/image" Target="../media/image3.svg"/><Relationship Id="rId15" Type="http://schemas.openxmlformats.org/officeDocument/2006/relationships/hyperlink" Target="https://www.theformationscompany.com/knowledge-base/what-is-the-cost-of-starting-a-limited-company-in-the-uk-in-2022" TargetMode="External"/><Relationship Id="rId23" Type="http://schemas.openxmlformats.org/officeDocument/2006/relationships/hyperlink" Target="https://lapetiteacademy.co.uk/derby-nursery-fees&#8203;" TargetMode="External"/><Relationship Id="rId10" Type="http://schemas.openxmlformats.org/officeDocument/2006/relationships/hyperlink" Target="https://uk.talent.com/salary?job=nursery+cook" TargetMode="External"/><Relationship Id="rId19" Type="http://schemas.openxmlformats.org/officeDocument/2006/relationships/hyperlink" Target="https://www.moneysupermarket.com/gas-and-electricity/business-energy/a/business-gas-electricity-average-bills/" TargetMode="External"/><Relationship Id="rId4" Type="http://schemas.openxmlformats.org/officeDocument/2006/relationships/image" Target="../media/image2.png"/><Relationship Id="rId9" Type="http://schemas.openxmlformats.org/officeDocument/2006/relationships/hyperlink" Target="https://uk.talent.com/salary?job=nursery+teaching+assistant" TargetMode="External"/><Relationship Id="rId14" Type="http://schemas.openxmlformats.org/officeDocument/2006/relationships/hyperlink" Target="https://uk.indeed.com/q-learning-&amp;-development-specialist-jobs.html?vjk=076e88d3f79d16d8" TargetMode="External"/><Relationship Id="rId22" Type="http://schemas.openxmlformats.org/officeDocument/2006/relationships/hyperlink" Target="https://www.payscale.com/research/UK/Job=Security_Guard/Hourly_Rate" TargetMode="External"/><Relationship Id="rId27" Type="http://schemas.openxmlformats.org/officeDocument/2006/relationships/image" Target="../media/image14.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 name="Rectangle 80">
            <a:extLst>
              <a:ext uri="{FF2B5EF4-FFF2-40B4-BE49-F238E27FC236}">
                <a16:creationId xmlns:a16="http://schemas.microsoft.com/office/drawing/2014/main" id="{1D7050A3-B1DE-4865-BAE7-B35015408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50401EF1-C054-4118-87E7-1621168ADB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065B833C-53E0-0572-93A7-29054819C6C2}"/>
              </a:ext>
            </a:extLst>
          </p:cNvPr>
          <p:cNvSpPr>
            <a:spLocks noGrp="1"/>
          </p:cNvSpPr>
          <p:nvPr>
            <p:ph type="ctrTitle"/>
          </p:nvPr>
        </p:nvSpPr>
        <p:spPr>
          <a:xfrm>
            <a:off x="4507" y="-144060"/>
            <a:ext cx="7204699" cy="2387600"/>
          </a:xfrm>
        </p:spPr>
        <p:txBody>
          <a:bodyPr>
            <a:noAutofit/>
          </a:bodyPr>
          <a:lstStyle/>
          <a:p>
            <a:r>
              <a:rPr lang="en-GB" sz="3600">
                <a:solidFill>
                  <a:schemeClr val="accent4"/>
                </a:solidFill>
                <a:latin typeface="Calibri"/>
                <a:cs typeface="Arial"/>
              </a:rPr>
              <a:t>Transforming Derby with Childcare Solutions</a:t>
            </a:r>
            <a:endParaRPr lang="en-US" sz="3600">
              <a:solidFill>
                <a:schemeClr val="accent4"/>
              </a:solidFill>
              <a:latin typeface="Calibri"/>
              <a:cs typeface="Calibri"/>
            </a:endParaRPr>
          </a:p>
        </p:txBody>
      </p:sp>
      <p:sp>
        <p:nvSpPr>
          <p:cNvPr id="3" name="Subtitle 2">
            <a:extLst>
              <a:ext uri="{FF2B5EF4-FFF2-40B4-BE49-F238E27FC236}">
                <a16:creationId xmlns:a16="http://schemas.microsoft.com/office/drawing/2014/main" id="{ADB1AFFE-418D-CFB4-FE2C-F1E4B389556D}"/>
              </a:ext>
            </a:extLst>
          </p:cNvPr>
          <p:cNvSpPr>
            <a:spLocks noGrp="1"/>
          </p:cNvSpPr>
          <p:nvPr>
            <p:ph type="subTitle" idx="1"/>
          </p:nvPr>
        </p:nvSpPr>
        <p:spPr>
          <a:xfrm>
            <a:off x="777239" y="3602038"/>
            <a:ext cx="5047488" cy="1655762"/>
          </a:xfrm>
        </p:spPr>
        <p:txBody>
          <a:bodyPr vert="horz" lIns="91440" tIns="45720" rIns="91440" bIns="45720" rtlCol="0" anchor="t">
            <a:normAutofit/>
          </a:bodyPr>
          <a:lstStyle/>
          <a:p>
            <a:pPr algn="l"/>
            <a:endParaRPr lang="en-GB">
              <a:cs typeface="Calibri"/>
            </a:endParaRPr>
          </a:p>
          <a:p>
            <a:pPr algn="l"/>
            <a:endParaRPr lang="en-GB">
              <a:cs typeface="Calibri"/>
            </a:endParaRPr>
          </a:p>
        </p:txBody>
      </p:sp>
      <p:grpSp>
        <p:nvGrpSpPr>
          <p:cNvPr id="85" name="decorative circles">
            <a:extLst>
              <a:ext uri="{FF2B5EF4-FFF2-40B4-BE49-F238E27FC236}">
                <a16:creationId xmlns:a16="http://schemas.microsoft.com/office/drawing/2014/main" id="{499E7689-E646-4066-9AD0-62F46B462A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8627" y="289695"/>
            <a:ext cx="5228154" cy="5966848"/>
            <a:chOff x="6008627" y="289695"/>
            <a:chExt cx="5228154" cy="5966848"/>
          </a:xfrm>
        </p:grpSpPr>
        <p:sp>
          <p:nvSpPr>
            <p:cNvPr id="86" name="Oval 85">
              <a:extLst>
                <a:ext uri="{FF2B5EF4-FFF2-40B4-BE49-F238E27FC236}">
                  <a16:creationId xmlns:a16="http://schemas.microsoft.com/office/drawing/2014/main" id="{8AFEBC98-1CAB-474C-8458-BEB70D8FBE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Oval 86">
              <a:extLst>
                <a:ext uri="{FF2B5EF4-FFF2-40B4-BE49-F238E27FC236}">
                  <a16:creationId xmlns:a16="http://schemas.microsoft.com/office/drawing/2014/main" id="{3C1741FF-E9EA-44E7-90AD-0009B23D9A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Oval 87">
              <a:extLst>
                <a:ext uri="{FF2B5EF4-FFF2-40B4-BE49-F238E27FC236}">
                  <a16:creationId xmlns:a16="http://schemas.microsoft.com/office/drawing/2014/main" id="{441A188E-5A43-4269-BD7A-89A6C8F39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790102"/>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Oval 88">
              <a:extLst>
                <a:ext uri="{FF2B5EF4-FFF2-40B4-BE49-F238E27FC236}">
                  <a16:creationId xmlns:a16="http://schemas.microsoft.com/office/drawing/2014/main" id="{1D6BB9FB-66A8-4DC7-BE6D-04F08DFF13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0340" y="674287"/>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Oval 89">
              <a:extLst>
                <a:ext uri="{FF2B5EF4-FFF2-40B4-BE49-F238E27FC236}">
                  <a16:creationId xmlns:a16="http://schemas.microsoft.com/office/drawing/2014/main" id="{09D76882-E899-4E4C-8818-FDEA473A7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40766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A logo with a couple of kids on top of a rainbow&#10;&#10;Description automatically generated">
            <a:extLst>
              <a:ext uri="{FF2B5EF4-FFF2-40B4-BE49-F238E27FC236}">
                <a16:creationId xmlns:a16="http://schemas.microsoft.com/office/drawing/2014/main" id="{6037091A-11F0-4B40-21CF-3BDC456D45C8}"/>
              </a:ext>
            </a:extLst>
          </p:cNvPr>
          <p:cNvPicPr>
            <a:picLocks noChangeAspect="1"/>
          </p:cNvPicPr>
          <p:nvPr/>
        </p:nvPicPr>
        <p:blipFill rotWithShape="1">
          <a:blip r:embed="rId2"/>
          <a:srcRect l="9612" r="9612"/>
          <a:stretch/>
        </p:blipFill>
        <p:spPr>
          <a:xfrm>
            <a:off x="6337079" y="941379"/>
            <a:ext cx="5394961" cy="5653762"/>
          </a:xfrm>
          <a:custGeom>
            <a:avLst/>
            <a:gdLst/>
            <a:ahLst/>
            <a:cxnLst/>
            <a:rect l="l" t="t" r="r" b="b"/>
            <a:pathLst>
              <a:path w="5716932" h="5643030">
                <a:moveTo>
                  <a:pt x="3371933" y="0"/>
                </a:moveTo>
                <a:cubicBezTo>
                  <a:pt x="4186675" y="0"/>
                  <a:pt x="4933927" y="288960"/>
                  <a:pt x="5516795" y="769986"/>
                </a:cubicBezTo>
                <a:lnTo>
                  <a:pt x="5716932" y="951882"/>
                </a:lnTo>
                <a:lnTo>
                  <a:pt x="5716932" y="5643030"/>
                </a:lnTo>
                <a:lnTo>
                  <a:pt x="884716" y="5643030"/>
                </a:lnTo>
                <a:lnTo>
                  <a:pt x="769986" y="5516796"/>
                </a:lnTo>
                <a:cubicBezTo>
                  <a:pt x="288960" y="4933927"/>
                  <a:pt x="0" y="4186675"/>
                  <a:pt x="0" y="3371933"/>
                </a:cubicBezTo>
                <a:cubicBezTo>
                  <a:pt x="0" y="1509666"/>
                  <a:pt x="1509666" y="0"/>
                  <a:pt x="3371933" y="0"/>
                </a:cubicBezTo>
                <a:close/>
              </a:path>
            </a:pathLst>
          </a:custGeom>
        </p:spPr>
      </p:pic>
      <p:graphicFrame>
        <p:nvGraphicFramePr>
          <p:cNvPr id="5" name="Table 4">
            <a:extLst>
              <a:ext uri="{FF2B5EF4-FFF2-40B4-BE49-F238E27FC236}">
                <a16:creationId xmlns:a16="http://schemas.microsoft.com/office/drawing/2014/main" id="{2EC0B2AD-6B57-E735-6D1F-239BFDE61510}"/>
              </a:ext>
            </a:extLst>
          </p:cNvPr>
          <p:cNvGraphicFramePr>
            <a:graphicFrameLocks noGrp="1"/>
          </p:cNvGraphicFramePr>
          <p:nvPr>
            <p:extLst>
              <p:ext uri="{D42A27DB-BD31-4B8C-83A1-F6EECF244321}">
                <p14:modId xmlns:p14="http://schemas.microsoft.com/office/powerpoint/2010/main" val="3253402426"/>
              </p:ext>
            </p:extLst>
          </p:nvPr>
        </p:nvGraphicFramePr>
        <p:xfrm>
          <a:off x="472225" y="2522112"/>
          <a:ext cx="5351288" cy="4081837"/>
        </p:xfrm>
        <a:graphic>
          <a:graphicData uri="http://schemas.openxmlformats.org/drawingml/2006/table">
            <a:tbl>
              <a:tblPr firstRow="1" bandRow="1">
                <a:tableStyleId>{7DF18680-E054-41AD-8BC1-D1AEF772440D}</a:tableStyleId>
              </a:tblPr>
              <a:tblGrid>
                <a:gridCol w="2675644">
                  <a:extLst>
                    <a:ext uri="{9D8B030D-6E8A-4147-A177-3AD203B41FA5}">
                      <a16:colId xmlns:a16="http://schemas.microsoft.com/office/drawing/2014/main" val="2269078788"/>
                    </a:ext>
                  </a:extLst>
                </a:gridCol>
                <a:gridCol w="2675644">
                  <a:extLst>
                    <a:ext uri="{9D8B030D-6E8A-4147-A177-3AD203B41FA5}">
                      <a16:colId xmlns:a16="http://schemas.microsoft.com/office/drawing/2014/main" val="4194374323"/>
                    </a:ext>
                  </a:extLst>
                </a:gridCol>
              </a:tblGrid>
              <a:tr h="1100070">
                <a:tc>
                  <a:txBody>
                    <a:bodyPr/>
                    <a:lstStyle/>
                    <a:p>
                      <a:pPr lvl="0">
                        <a:buNone/>
                      </a:pPr>
                      <a:r>
                        <a:rPr lang="en-GB" sz="1800" b="0" u="none" strike="noStrike" noProof="0">
                          <a:solidFill>
                            <a:schemeClr val="accent4">
                              <a:lumMod val="75000"/>
                            </a:schemeClr>
                          </a:solidFill>
                        </a:rPr>
                        <a:t>Group members:</a:t>
                      </a:r>
                      <a:endParaRPr lang="en-US" sz="1800">
                        <a:solidFill>
                          <a:schemeClr val="accent4">
                            <a:lumMod val="75000"/>
                          </a:schemeClr>
                        </a:solidFill>
                      </a:endParaRPr>
                    </a:p>
                  </a:txBody>
                  <a:tcPr>
                    <a:solidFill>
                      <a:schemeClr val="accent1">
                        <a:lumMod val="60000"/>
                        <a:lumOff val="40000"/>
                      </a:schemeClr>
                    </a:solidFill>
                  </a:tcPr>
                </a:tc>
                <a:tc>
                  <a:txBody>
                    <a:bodyPr/>
                    <a:lstStyle/>
                    <a:p>
                      <a:r>
                        <a:rPr lang="en-GB" sz="1800" b="0">
                          <a:solidFill>
                            <a:schemeClr val="accent4">
                              <a:lumMod val="75000"/>
                            </a:schemeClr>
                          </a:solidFill>
                        </a:rPr>
                        <a:t>Kamil </a:t>
                      </a:r>
                      <a:r>
                        <a:rPr lang="en-GB" sz="1800" b="0" err="1">
                          <a:solidFill>
                            <a:schemeClr val="accent4">
                              <a:lumMod val="75000"/>
                            </a:schemeClr>
                          </a:solidFill>
                        </a:rPr>
                        <a:t>Lenczowski</a:t>
                      </a:r>
                      <a:r>
                        <a:rPr lang="en-GB" sz="1800" b="0">
                          <a:solidFill>
                            <a:schemeClr val="accent4">
                              <a:lumMod val="75000"/>
                            </a:schemeClr>
                          </a:solidFill>
                        </a:rPr>
                        <a:t> - 2120445</a:t>
                      </a:r>
                    </a:p>
                    <a:p>
                      <a:pPr lvl="0">
                        <a:buNone/>
                      </a:pPr>
                      <a:r>
                        <a:rPr lang="en-GB" sz="1800" b="0">
                          <a:solidFill>
                            <a:schemeClr val="accent4">
                              <a:lumMod val="75000"/>
                            </a:schemeClr>
                          </a:solidFill>
                        </a:rPr>
                        <a:t>Radoslav Nikolov - 20118366</a:t>
                      </a:r>
                    </a:p>
                    <a:p>
                      <a:pPr lvl="0">
                        <a:buNone/>
                      </a:pPr>
                      <a:r>
                        <a:rPr lang="en-GB" sz="1800" b="0">
                          <a:solidFill>
                            <a:schemeClr val="accent4">
                              <a:lumMod val="75000"/>
                            </a:schemeClr>
                          </a:solidFill>
                        </a:rPr>
                        <a:t>Yordanka </a:t>
                      </a:r>
                      <a:r>
                        <a:rPr lang="en-GB" sz="1800" b="0" err="1">
                          <a:solidFill>
                            <a:schemeClr val="accent4">
                              <a:lumMod val="75000"/>
                            </a:schemeClr>
                          </a:solidFill>
                        </a:rPr>
                        <a:t>Kancheva</a:t>
                      </a:r>
                      <a:r>
                        <a:rPr lang="en-GB" sz="1800" b="0">
                          <a:solidFill>
                            <a:schemeClr val="accent4">
                              <a:lumMod val="75000"/>
                            </a:schemeClr>
                          </a:solidFill>
                        </a:rPr>
                        <a:t> - 2017633</a:t>
                      </a:r>
                    </a:p>
                  </a:txBody>
                  <a:tcPr>
                    <a:solidFill>
                      <a:schemeClr val="accent1">
                        <a:lumMod val="60000"/>
                        <a:lumOff val="40000"/>
                      </a:schemeClr>
                    </a:solidFill>
                  </a:tcPr>
                </a:tc>
                <a:extLst>
                  <a:ext uri="{0D108BD9-81ED-4DB2-BD59-A6C34878D82A}">
                    <a16:rowId xmlns:a16="http://schemas.microsoft.com/office/drawing/2014/main" val="987525113"/>
                  </a:ext>
                </a:extLst>
              </a:tr>
              <a:tr h="697605">
                <a:tc>
                  <a:txBody>
                    <a:bodyPr/>
                    <a:lstStyle/>
                    <a:p>
                      <a:pPr lvl="0" algn="l">
                        <a:lnSpc>
                          <a:spcPct val="100000"/>
                        </a:lnSpc>
                        <a:spcBef>
                          <a:spcPts val="0"/>
                        </a:spcBef>
                        <a:spcAft>
                          <a:spcPts val="0"/>
                        </a:spcAft>
                        <a:buNone/>
                      </a:pPr>
                      <a:r>
                        <a:rPr lang="en-GB" sz="1800" b="0" u="none" strike="noStrike" noProof="0">
                          <a:solidFill>
                            <a:schemeClr val="accent4">
                              <a:lumMod val="75000"/>
                            </a:schemeClr>
                          </a:solidFill>
                        </a:rPr>
                        <a:t>Module:</a:t>
                      </a:r>
                    </a:p>
                    <a:p>
                      <a:pPr lvl="0">
                        <a:buNone/>
                      </a:pPr>
                      <a:endParaRPr lang="en-GB" sz="1800">
                        <a:solidFill>
                          <a:schemeClr val="accent4">
                            <a:lumMod val="75000"/>
                          </a:schemeClr>
                        </a:solidFill>
                      </a:endParaRPr>
                    </a:p>
                  </a:txBody>
                  <a:tcPr>
                    <a:solidFill>
                      <a:schemeClr val="accent1">
                        <a:lumMod val="40000"/>
                        <a:lumOff val="60000"/>
                      </a:schemeClr>
                    </a:solidFill>
                  </a:tcPr>
                </a:tc>
                <a:tc>
                  <a:txBody>
                    <a:bodyPr/>
                    <a:lstStyle/>
                    <a:p>
                      <a:pPr lvl="0" algn="l">
                        <a:lnSpc>
                          <a:spcPct val="100000"/>
                        </a:lnSpc>
                        <a:spcBef>
                          <a:spcPts val="0"/>
                        </a:spcBef>
                        <a:spcAft>
                          <a:spcPts val="0"/>
                        </a:spcAft>
                        <a:buNone/>
                      </a:pPr>
                      <a:r>
                        <a:rPr lang="en-GB" sz="1800" b="0">
                          <a:solidFill>
                            <a:schemeClr val="accent4">
                              <a:lumMod val="75000"/>
                            </a:schemeClr>
                          </a:solidFill>
                        </a:rPr>
                        <a:t>Managing Projects in the Organisation (BMSW5104_BIRM)</a:t>
                      </a:r>
                      <a:endParaRPr lang="en-US" sz="1800" b="0">
                        <a:solidFill>
                          <a:schemeClr val="accent4">
                            <a:lumMod val="75000"/>
                          </a:schemeClr>
                        </a:solidFill>
                      </a:endParaRPr>
                    </a:p>
                  </a:txBody>
                  <a:tcPr>
                    <a:solidFill>
                      <a:schemeClr val="accent1">
                        <a:lumMod val="40000"/>
                        <a:lumOff val="60000"/>
                      </a:schemeClr>
                    </a:solidFill>
                  </a:tcPr>
                </a:tc>
                <a:extLst>
                  <a:ext uri="{0D108BD9-81ED-4DB2-BD59-A6C34878D82A}">
                    <a16:rowId xmlns:a16="http://schemas.microsoft.com/office/drawing/2014/main" val="3229991354"/>
                  </a:ext>
                </a:extLst>
              </a:tr>
              <a:tr h="724436">
                <a:tc>
                  <a:txBody>
                    <a:bodyPr/>
                    <a:lstStyle/>
                    <a:p>
                      <a:pPr lvl="0" algn="l">
                        <a:lnSpc>
                          <a:spcPct val="100000"/>
                        </a:lnSpc>
                        <a:spcBef>
                          <a:spcPts val="0"/>
                        </a:spcBef>
                        <a:spcAft>
                          <a:spcPts val="0"/>
                        </a:spcAft>
                        <a:buNone/>
                      </a:pPr>
                      <a:r>
                        <a:rPr lang="en-GB" sz="1800" b="0" u="none" strike="noStrike" noProof="0">
                          <a:solidFill>
                            <a:schemeClr val="accent4">
                              <a:lumMod val="75000"/>
                            </a:schemeClr>
                          </a:solidFill>
                        </a:rPr>
                        <a:t>Lecture name:</a:t>
                      </a:r>
                    </a:p>
                    <a:p>
                      <a:pPr lvl="0">
                        <a:buNone/>
                      </a:pPr>
                      <a:endParaRPr lang="en-GB" sz="1800">
                        <a:solidFill>
                          <a:schemeClr val="accent4">
                            <a:lumMod val="75000"/>
                          </a:schemeClr>
                        </a:solidFill>
                      </a:endParaRPr>
                    </a:p>
                  </a:txBody>
                  <a:tcPr>
                    <a:solidFill>
                      <a:schemeClr val="accent1">
                        <a:lumMod val="40000"/>
                        <a:lumOff val="60000"/>
                      </a:schemeClr>
                    </a:solidFill>
                  </a:tcPr>
                </a:tc>
                <a:tc>
                  <a:txBody>
                    <a:bodyPr/>
                    <a:lstStyle/>
                    <a:p>
                      <a:pPr marL="0" marR="0" lvl="0" indent="0" algn="l" rtl="0" eaLnBrk="1" fontAlgn="auto" latinLnBrk="0" hangingPunct="1">
                        <a:lnSpc>
                          <a:spcPct val="100000"/>
                        </a:lnSpc>
                        <a:spcBef>
                          <a:spcPts val="0"/>
                        </a:spcBef>
                        <a:spcAft>
                          <a:spcPts val="0"/>
                        </a:spcAft>
                        <a:buClrTx/>
                        <a:buSzTx/>
                        <a:buFontTx/>
                        <a:buNone/>
                      </a:pPr>
                      <a:r>
                        <a:rPr lang="en-GB" sz="1800" b="0" kern="1200">
                          <a:solidFill>
                            <a:schemeClr val="accent4">
                              <a:lumMod val="75000"/>
                            </a:schemeClr>
                          </a:solidFill>
                          <a:latin typeface="+mn-lt"/>
                          <a:ea typeface="+mn-ea"/>
                          <a:cs typeface="+mn-cs"/>
                        </a:rPr>
                        <a:t>Aderemi Ojebode</a:t>
                      </a:r>
                      <a:endParaRPr lang="en-GB" sz="1800" b="0" kern="1200" err="1">
                        <a:solidFill>
                          <a:schemeClr val="accent4">
                            <a:lumMod val="75000"/>
                          </a:schemeClr>
                        </a:solidFill>
                        <a:latin typeface="+mn-lt"/>
                        <a:ea typeface="+mn-ea"/>
                        <a:cs typeface="+mn-cs"/>
                      </a:endParaRPr>
                    </a:p>
                  </a:txBody>
                  <a:tcPr>
                    <a:solidFill>
                      <a:schemeClr val="accent1">
                        <a:lumMod val="40000"/>
                        <a:lumOff val="60000"/>
                      </a:schemeClr>
                    </a:solidFill>
                  </a:tcPr>
                </a:tc>
                <a:extLst>
                  <a:ext uri="{0D108BD9-81ED-4DB2-BD59-A6C34878D82A}">
                    <a16:rowId xmlns:a16="http://schemas.microsoft.com/office/drawing/2014/main" val="3950653140"/>
                  </a:ext>
                </a:extLst>
              </a:tr>
              <a:tr h="705641">
                <a:tc>
                  <a:txBody>
                    <a:bodyPr/>
                    <a:lstStyle/>
                    <a:p>
                      <a:pPr lvl="0">
                        <a:buNone/>
                      </a:pPr>
                      <a:r>
                        <a:rPr lang="en-GB" sz="1800" b="0" u="none" strike="noStrike" noProof="0">
                          <a:solidFill>
                            <a:schemeClr val="accent4">
                              <a:lumMod val="75000"/>
                            </a:schemeClr>
                          </a:solidFill>
                        </a:rPr>
                        <a:t>Date:</a:t>
                      </a:r>
                      <a:endParaRPr lang="en-US" sz="1800">
                        <a:solidFill>
                          <a:schemeClr val="accent4">
                            <a:lumMod val="75000"/>
                          </a:schemeClr>
                        </a:solidFill>
                      </a:endParaRPr>
                    </a:p>
                  </a:txBody>
                  <a:tcPr>
                    <a:solidFill>
                      <a:schemeClr val="accent1">
                        <a:lumMod val="20000"/>
                        <a:lumOff val="80000"/>
                      </a:schemeClr>
                    </a:solidFill>
                  </a:tcPr>
                </a:tc>
                <a:tc>
                  <a:txBody>
                    <a:bodyPr/>
                    <a:lstStyle/>
                    <a:p>
                      <a:r>
                        <a:rPr lang="en-GB" sz="1800">
                          <a:solidFill>
                            <a:schemeClr val="accent4">
                              <a:lumMod val="75000"/>
                            </a:schemeClr>
                          </a:solidFill>
                        </a:rPr>
                        <a:t>04/11/2023</a:t>
                      </a:r>
                    </a:p>
                  </a:txBody>
                  <a:tcPr>
                    <a:solidFill>
                      <a:schemeClr val="accent1">
                        <a:lumMod val="20000"/>
                        <a:lumOff val="80000"/>
                      </a:schemeClr>
                    </a:solidFill>
                  </a:tcPr>
                </a:tc>
                <a:extLst>
                  <a:ext uri="{0D108BD9-81ED-4DB2-BD59-A6C34878D82A}">
                    <a16:rowId xmlns:a16="http://schemas.microsoft.com/office/drawing/2014/main" val="1112299015"/>
                  </a:ext>
                </a:extLst>
              </a:tr>
            </a:tbl>
          </a:graphicData>
        </a:graphic>
      </p:graphicFrame>
    </p:spTree>
    <p:extLst>
      <p:ext uri="{BB962C8B-B14F-4D97-AF65-F5344CB8AC3E}">
        <p14:creationId xmlns:p14="http://schemas.microsoft.com/office/powerpoint/2010/main" val="515157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7">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9">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46"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48" name="Oval 12">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13">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14">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Oval 15">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16">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17">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Oval 18">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19">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Oval 21">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62" name="Freeform: Shape 23">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5" name="Freeform: Shape 24">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63" name="Oval 25">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useBgFill="1">
        <p:nvSpPr>
          <p:cNvPr id="29" name="Rectangle 28">
            <a:extLst>
              <a:ext uri="{FF2B5EF4-FFF2-40B4-BE49-F238E27FC236}">
                <a16:creationId xmlns:a16="http://schemas.microsoft.com/office/drawing/2014/main" id="{97AB4D1A-6270-4D15-9F1C-349AF05AF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2553057-9FF3-400D-90FC-4F89773432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33" name="Decorative Circles">
            <a:extLst>
              <a:ext uri="{FF2B5EF4-FFF2-40B4-BE49-F238E27FC236}">
                <a16:creationId xmlns:a16="http://schemas.microsoft.com/office/drawing/2014/main" id="{FFAB95AE-AE0F-4D82-A957-C1FE11C53B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484" y="236341"/>
            <a:ext cx="10677791" cy="4262956"/>
            <a:chOff x="767484" y="236341"/>
            <a:chExt cx="10677791" cy="4262956"/>
          </a:xfrm>
        </p:grpSpPr>
        <p:sp>
          <p:nvSpPr>
            <p:cNvPr id="64" name="Oval 33">
              <a:extLst>
                <a:ext uri="{FF2B5EF4-FFF2-40B4-BE49-F238E27FC236}">
                  <a16:creationId xmlns:a16="http://schemas.microsoft.com/office/drawing/2014/main" id="{1A5C0E34-833A-4A81-9A27-E03E0EB21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9767" y="3283228"/>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443D5840-78C4-4DDD-A239-29FC71B8D0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13359" y="386135"/>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Oval 35">
              <a:extLst>
                <a:ext uri="{FF2B5EF4-FFF2-40B4-BE49-F238E27FC236}">
                  <a16:creationId xmlns:a16="http://schemas.microsoft.com/office/drawing/2014/main" id="{DEA2506C-4097-4C37-AB61-12712392E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90699"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526A544A-3C76-4502-A741-F4DB0E2CD2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3BA1AACA-257E-441B-837C-A7436CB2E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7484" y="2755518"/>
              <a:ext cx="466441" cy="466441"/>
            </a:xfrm>
            <a:prstGeom prst="ellipse">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1AD1D194-BF30-4E78-B2C4-860ABCD58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31908" y="381325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351373E2-E4A1-406C-AAF4-2750E933F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5095" y="3592374"/>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71F67221-E5C0-4E62-9F4D-4E6FC8E73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4104" y="438593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3" name="Oval 2">
            <a:extLst>
              <a:ext uri="{FF2B5EF4-FFF2-40B4-BE49-F238E27FC236}">
                <a16:creationId xmlns:a16="http://schemas.microsoft.com/office/drawing/2014/main" id="{5D2FE535-33D9-4D08-9B67-47CF8CC7E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474" y="305966"/>
            <a:ext cx="2051331" cy="2051331"/>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1">
            <a:extLst>
              <a:ext uri="{FF2B5EF4-FFF2-40B4-BE49-F238E27FC236}">
                <a16:creationId xmlns:a16="http://schemas.microsoft.com/office/drawing/2014/main" id="{1CB206CF-E798-414B-B6B6-2B6E96871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78580" y="0"/>
            <a:ext cx="2733089" cy="2357297"/>
          </a:xfrm>
          <a:custGeom>
            <a:avLst/>
            <a:gdLst>
              <a:gd name="connsiteX0" fmla="*/ 288659 w 3192131"/>
              <a:gd name="connsiteY0" fmla="*/ 0 h 2753222"/>
              <a:gd name="connsiteX1" fmla="*/ 3192131 w 3192131"/>
              <a:gd name="connsiteY1" fmla="*/ 0 h 2753222"/>
              <a:gd name="connsiteX2" fmla="*/ 3192131 w 3192131"/>
              <a:gd name="connsiteY2" fmla="*/ 2058956 h 2753222"/>
              <a:gd name="connsiteX3" fmla="*/ 3158043 w 3192131"/>
              <a:gd name="connsiteY3" fmla="*/ 2104541 h 2753222"/>
              <a:gd name="connsiteX4" fmla="*/ 1782545 w 3192131"/>
              <a:gd name="connsiteY4" fmla="*/ 2753222 h 2753222"/>
              <a:gd name="connsiteX5" fmla="*/ 0 w 3192131"/>
              <a:gd name="connsiteY5" fmla="*/ 970677 h 2753222"/>
              <a:gd name="connsiteX6" fmla="*/ 215144 w 3192131"/>
              <a:gd name="connsiteY6" fmla="*/ 121011 h 275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2131" h="2753222">
                <a:moveTo>
                  <a:pt x="288659" y="0"/>
                </a:moveTo>
                <a:lnTo>
                  <a:pt x="3192131" y="0"/>
                </a:lnTo>
                <a:lnTo>
                  <a:pt x="3192131" y="2058956"/>
                </a:lnTo>
                <a:lnTo>
                  <a:pt x="3158043" y="2104541"/>
                </a:lnTo>
                <a:cubicBezTo>
                  <a:pt x="2831098" y="2500707"/>
                  <a:pt x="2336311" y="2753222"/>
                  <a:pt x="1782545" y="2753222"/>
                </a:cubicBezTo>
                <a:cubicBezTo>
                  <a:pt x="798073" y="2753222"/>
                  <a:pt x="0" y="1955149"/>
                  <a:pt x="0" y="970677"/>
                </a:cubicBezTo>
                <a:cubicBezTo>
                  <a:pt x="0" y="663030"/>
                  <a:pt x="77937" y="373585"/>
                  <a:pt x="215144" y="121011"/>
                </a:cubicBez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7" name="Graphic 46">
            <a:extLst>
              <a:ext uri="{FF2B5EF4-FFF2-40B4-BE49-F238E27FC236}">
                <a16:creationId xmlns:a16="http://schemas.microsoft.com/office/drawing/2014/main" id="{8A06537E-CB60-4703-A5FF-0C413BB0176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3"/>
              </a:ext>
            </a:extLst>
          </a:blip>
          <a:srcRect l="18631" t="30907" r="23362" b="17441"/>
          <a:stretch/>
        </p:blipFill>
        <p:spPr>
          <a:xfrm>
            <a:off x="9573575" y="-4327"/>
            <a:ext cx="2668147" cy="2375897"/>
          </a:xfrm>
          <a:prstGeom prst="rect">
            <a:avLst/>
          </a:prstGeom>
        </p:spPr>
      </p:pic>
      <p:sp>
        <p:nvSpPr>
          <p:cNvPr id="2" name="Title 1">
            <a:extLst>
              <a:ext uri="{FF2B5EF4-FFF2-40B4-BE49-F238E27FC236}">
                <a16:creationId xmlns:a16="http://schemas.microsoft.com/office/drawing/2014/main" id="{AE27E537-DE83-F532-FAB2-FD0261EF90C2}"/>
              </a:ext>
            </a:extLst>
          </p:cNvPr>
          <p:cNvSpPr>
            <a:spLocks noGrp="1"/>
          </p:cNvSpPr>
          <p:nvPr>
            <p:ph type="title"/>
          </p:nvPr>
        </p:nvSpPr>
        <p:spPr>
          <a:xfrm>
            <a:off x="2562606" y="1122363"/>
            <a:ext cx="7063739" cy="1305283"/>
          </a:xfrm>
        </p:spPr>
        <p:txBody>
          <a:bodyPr vert="horz" lIns="91440" tIns="45720" rIns="91440" bIns="45720" rtlCol="0" anchor="b">
            <a:normAutofit/>
          </a:bodyPr>
          <a:lstStyle/>
          <a:p>
            <a:pPr algn="ctr"/>
            <a:r>
              <a:rPr lang="en-US" sz="3600">
                <a:solidFill>
                  <a:schemeClr val="accent4">
                    <a:lumMod val="75000"/>
                  </a:schemeClr>
                </a:solidFill>
                <a:latin typeface="Calibri"/>
                <a:cs typeface="Arial"/>
              </a:rPr>
              <a:t>INTRODUCTION </a:t>
            </a:r>
            <a:br>
              <a:rPr lang="en-US" sz="3600">
                <a:solidFill>
                  <a:schemeClr val="accent4">
                    <a:lumMod val="75000"/>
                  </a:schemeClr>
                </a:solidFill>
                <a:latin typeface="Calibri"/>
                <a:cs typeface="Arial" panose="020B0604020202020204" pitchFamily="34" charset="0"/>
              </a:rPr>
            </a:br>
            <a:endParaRPr lang="en-US" sz="3600">
              <a:solidFill>
                <a:schemeClr val="accent4">
                  <a:lumMod val="75000"/>
                </a:schemeClr>
              </a:solidFill>
              <a:latin typeface="Calibri"/>
              <a:cs typeface="Arial" panose="020B0604020202020204" pitchFamily="34" charset="0"/>
            </a:endParaRPr>
          </a:p>
        </p:txBody>
      </p:sp>
      <p:pic>
        <p:nvPicPr>
          <p:cNvPr id="49" name="Graphic 48">
            <a:extLst>
              <a:ext uri="{FF2B5EF4-FFF2-40B4-BE49-F238E27FC236}">
                <a16:creationId xmlns:a16="http://schemas.microsoft.com/office/drawing/2014/main" id="{7F427EE0-0478-4A7D-94D8-E51EE9ACB4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36399" y="319698"/>
            <a:ext cx="2037600" cy="2037600"/>
          </a:xfrm>
          <a:prstGeom prst="rect">
            <a:avLst/>
          </a:prstGeom>
        </p:spPr>
      </p:pic>
      <p:sp>
        <p:nvSpPr>
          <p:cNvPr id="51" name="Oval 3">
            <a:extLst>
              <a:ext uri="{FF2B5EF4-FFF2-40B4-BE49-F238E27FC236}">
                <a16:creationId xmlns:a16="http://schemas.microsoft.com/office/drawing/2014/main" id="{11C1B1CF-F716-4EA9-BB3A-85AE11437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rot="16200000">
            <a:off x="-639576" y="4068576"/>
            <a:ext cx="2914772" cy="1635620"/>
          </a:xfrm>
          <a:custGeom>
            <a:avLst/>
            <a:gdLst>
              <a:gd name="connsiteX0" fmla="*/ 18128 w 4408870"/>
              <a:gd name="connsiteY0" fmla="*/ 0 h 2474031"/>
              <a:gd name="connsiteX1" fmla="*/ 4390742 w 4408870"/>
              <a:gd name="connsiteY1" fmla="*/ 0 h 2474031"/>
              <a:gd name="connsiteX2" fmla="*/ 4397489 w 4408870"/>
              <a:gd name="connsiteY2" fmla="*/ 44205 h 2474031"/>
              <a:gd name="connsiteX3" fmla="*/ 4408870 w 4408870"/>
              <a:gd name="connsiteY3" fmla="*/ 269596 h 2474031"/>
              <a:gd name="connsiteX4" fmla="*/ 2204435 w 4408870"/>
              <a:gd name="connsiteY4" fmla="*/ 2474031 h 2474031"/>
              <a:gd name="connsiteX5" fmla="*/ 0 w 4408870"/>
              <a:gd name="connsiteY5" fmla="*/ 269596 h 2474031"/>
              <a:gd name="connsiteX6" fmla="*/ 11381 w 4408870"/>
              <a:gd name="connsiteY6" fmla="*/ 44205 h 247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8870" h="2474031">
                <a:moveTo>
                  <a:pt x="18128" y="0"/>
                </a:moveTo>
                <a:lnTo>
                  <a:pt x="4390742" y="0"/>
                </a:lnTo>
                <a:lnTo>
                  <a:pt x="4397489" y="44205"/>
                </a:lnTo>
                <a:cubicBezTo>
                  <a:pt x="4405015" y="118312"/>
                  <a:pt x="4408870" y="193504"/>
                  <a:pt x="4408870" y="269596"/>
                </a:cubicBezTo>
                <a:cubicBezTo>
                  <a:pt x="4408870" y="1487072"/>
                  <a:pt x="3421911" y="2474031"/>
                  <a:pt x="2204435" y="2474031"/>
                </a:cubicBezTo>
                <a:cubicBezTo>
                  <a:pt x="986959" y="2474031"/>
                  <a:pt x="0" y="1487072"/>
                  <a:pt x="0" y="269596"/>
                </a:cubicBezTo>
                <a:cubicBezTo>
                  <a:pt x="0" y="193504"/>
                  <a:pt x="3855" y="118312"/>
                  <a:pt x="11381" y="44205"/>
                </a:cubicBez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3" name="Graphic 52">
            <a:extLst>
              <a:ext uri="{FF2B5EF4-FFF2-40B4-BE49-F238E27FC236}">
                <a16:creationId xmlns:a16="http://schemas.microsoft.com/office/drawing/2014/main" id="{37083F91-C28A-466E-A0D2-C510356BBB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duotone>
              <a:prstClr val="black"/>
              <a:schemeClr val="accent1">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7"/>
              </a:ext>
            </a:extLst>
          </a:blip>
          <a:srcRect l="45737" t="12146" r="12288" b="12942"/>
          <a:stretch/>
        </p:blipFill>
        <p:spPr>
          <a:xfrm>
            <a:off x="0" y="3409035"/>
            <a:ext cx="1633210" cy="2914772"/>
          </a:xfrm>
          <a:prstGeom prst="rect">
            <a:avLst/>
          </a:prstGeom>
        </p:spPr>
      </p:pic>
      <p:sp>
        <p:nvSpPr>
          <p:cNvPr id="55" name="Oval 4">
            <a:extLst>
              <a:ext uri="{FF2B5EF4-FFF2-40B4-BE49-F238E27FC236}">
                <a16:creationId xmlns:a16="http://schemas.microsoft.com/office/drawing/2014/main" id="{C5A4BEDA-180D-4F05-BED0-FCA62B717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994790" y="4395253"/>
            <a:ext cx="2216879" cy="2462747"/>
          </a:xfrm>
          <a:custGeom>
            <a:avLst/>
            <a:gdLst>
              <a:gd name="connsiteX0" fmla="*/ 2133985 w 3086667"/>
              <a:gd name="connsiteY0" fmla="*/ 0 h 3429000"/>
              <a:gd name="connsiteX1" fmla="*/ 2964628 w 3086667"/>
              <a:gd name="connsiteY1" fmla="*/ 167699 h 3429000"/>
              <a:gd name="connsiteX2" fmla="*/ 3086667 w 3086667"/>
              <a:gd name="connsiteY2" fmla="*/ 226489 h 3429000"/>
              <a:gd name="connsiteX3" fmla="*/ 3086667 w 3086667"/>
              <a:gd name="connsiteY3" fmla="*/ 3429000 h 3429000"/>
              <a:gd name="connsiteX4" fmla="*/ 440639 w 3086667"/>
              <a:gd name="connsiteY4" fmla="*/ 3429000 h 3429000"/>
              <a:gd name="connsiteX5" fmla="*/ 364451 w 3086667"/>
              <a:gd name="connsiteY5" fmla="*/ 3327116 h 3429000"/>
              <a:gd name="connsiteX6" fmla="*/ 0 w 3086667"/>
              <a:gd name="connsiteY6" fmla="*/ 2133985 h 3429000"/>
              <a:gd name="connsiteX7" fmla="*/ 2133985 w 3086667"/>
              <a:gd name="connsiteY7" fmla="*/ 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6667" h="3429000">
                <a:moveTo>
                  <a:pt x="2133985" y="0"/>
                </a:moveTo>
                <a:cubicBezTo>
                  <a:pt x="2428627" y="0"/>
                  <a:pt x="2709322" y="59714"/>
                  <a:pt x="2964628" y="167699"/>
                </a:cubicBezTo>
                <a:lnTo>
                  <a:pt x="3086667" y="226489"/>
                </a:lnTo>
                <a:lnTo>
                  <a:pt x="3086667" y="3429000"/>
                </a:lnTo>
                <a:lnTo>
                  <a:pt x="440639" y="3429000"/>
                </a:lnTo>
                <a:lnTo>
                  <a:pt x="364451" y="3327116"/>
                </a:lnTo>
                <a:cubicBezTo>
                  <a:pt x="134356" y="2986530"/>
                  <a:pt x="0" y="2575948"/>
                  <a:pt x="0" y="2133985"/>
                </a:cubicBezTo>
                <a:cubicBezTo>
                  <a:pt x="0" y="955418"/>
                  <a:pt x="955418" y="0"/>
                  <a:pt x="2133985"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pic>
        <p:nvPicPr>
          <p:cNvPr id="57" name="Graphic 56">
            <a:extLst>
              <a:ext uri="{FF2B5EF4-FFF2-40B4-BE49-F238E27FC236}">
                <a16:creationId xmlns:a16="http://schemas.microsoft.com/office/drawing/2014/main" id="{2CC0D334-814F-4E8B-846F-D4001B39A75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duotone>
              <a:schemeClr val="accent6">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9"/>
              </a:ext>
            </a:extLst>
          </a:blip>
          <a:srcRect l="12606" t="11163" r="32354" b="30172"/>
          <a:stretch/>
        </p:blipFill>
        <p:spPr>
          <a:xfrm>
            <a:off x="9994790" y="4395253"/>
            <a:ext cx="2216879" cy="2462746"/>
          </a:xfrm>
          <a:prstGeom prst="rect">
            <a:avLst/>
          </a:prstGeom>
        </p:spPr>
      </p:pic>
      <p:sp>
        <p:nvSpPr>
          <p:cNvPr id="4" name="TextBox 3">
            <a:extLst>
              <a:ext uri="{FF2B5EF4-FFF2-40B4-BE49-F238E27FC236}">
                <a16:creationId xmlns:a16="http://schemas.microsoft.com/office/drawing/2014/main" id="{E2F25906-96CF-1CD2-BDD5-DCD7D6847A3D}"/>
              </a:ext>
            </a:extLst>
          </p:cNvPr>
          <p:cNvSpPr txBox="1"/>
          <p:nvPr/>
        </p:nvSpPr>
        <p:spPr>
          <a:xfrm>
            <a:off x="2832838" y="2357297"/>
            <a:ext cx="6927652" cy="3508653"/>
          </a:xfrm>
          <a:prstGeom prst="rect">
            <a:avLst/>
          </a:prstGeom>
          <a:noFill/>
        </p:spPr>
        <p:txBody>
          <a:bodyPr wrap="square" lIns="91440" tIns="45720" rIns="91440" bIns="45720" rtlCol="0" anchor="t">
            <a:spAutoFit/>
          </a:bodyPr>
          <a:lstStyle/>
          <a:p>
            <a:r>
              <a:rPr lang="en-GB" sz="2400">
                <a:solidFill>
                  <a:schemeClr val="accent4">
                    <a:lumMod val="75000"/>
                  </a:schemeClr>
                </a:solidFill>
              </a:rPr>
              <a:t>Hello, everyone!</a:t>
            </a:r>
            <a:endParaRPr lang="en-GB" sz="2400">
              <a:solidFill>
                <a:schemeClr val="accent4">
                  <a:lumMod val="75000"/>
                </a:schemeClr>
              </a:solidFill>
              <a:cs typeface="Calibri"/>
            </a:endParaRPr>
          </a:p>
          <a:p>
            <a:endParaRPr lang="en-GB">
              <a:solidFill>
                <a:schemeClr val="accent4">
                  <a:lumMod val="75000"/>
                </a:schemeClr>
              </a:solidFill>
              <a:cs typeface="Calibri"/>
            </a:endParaRPr>
          </a:p>
          <a:p>
            <a:r>
              <a:rPr lang="en-GB">
                <a:solidFill>
                  <a:schemeClr val="accent4">
                    <a:lumMod val="75000"/>
                  </a:schemeClr>
                </a:solidFill>
              </a:rPr>
              <a:t>In the next 30 minutes, we are going to explain our childcare project of </a:t>
            </a:r>
            <a:r>
              <a:rPr lang="en-GB" b="1">
                <a:solidFill>
                  <a:schemeClr val="accent4">
                    <a:lumMod val="75000"/>
                  </a:schemeClr>
                </a:solidFill>
              </a:rPr>
              <a:t>"BRIGHT CHILDHOOD" nursery</a:t>
            </a:r>
            <a:r>
              <a:rPr lang="en-GB">
                <a:solidFill>
                  <a:schemeClr val="accent4">
                    <a:lumMod val="75000"/>
                  </a:schemeClr>
                </a:solidFill>
              </a:rPr>
              <a:t> step by step. We will talk about what the project includes, how we will measure its success, and much more. You can ask us questions later in the Q&amp;A. We are three enthusiastic individuals ready to launch an innovative project. Our collective investment is £ 30000, and we welcome support from banks, government, or privet individuals. Our commitment and passion drive us, and we believe that together, we can achieve remarkable success.</a:t>
            </a:r>
            <a:endParaRPr lang="en-GB">
              <a:solidFill>
                <a:schemeClr val="accent4">
                  <a:lumMod val="75000"/>
                </a:schemeClr>
              </a:solidFill>
              <a:cs typeface="Calibri"/>
            </a:endParaRPr>
          </a:p>
          <a:p>
            <a:endParaRPr lang="en-GB">
              <a:solidFill>
                <a:schemeClr val="accent4">
                  <a:lumMod val="75000"/>
                </a:schemeClr>
              </a:solidFill>
              <a:cs typeface="Calibri"/>
            </a:endParaRPr>
          </a:p>
          <a:p>
            <a:r>
              <a:rPr lang="en-GB">
                <a:solidFill>
                  <a:schemeClr val="accent4">
                    <a:lumMod val="75000"/>
                  </a:schemeClr>
                </a:solidFill>
              </a:rPr>
              <a:t>Let's begin our journey to make Derby even better.</a:t>
            </a:r>
            <a:endParaRPr lang="en-GB">
              <a:solidFill>
                <a:schemeClr val="accent4">
                  <a:lumMod val="75000"/>
                </a:schemeClr>
              </a:solidFill>
              <a:cs typeface="Calibri"/>
            </a:endParaRPr>
          </a:p>
        </p:txBody>
      </p:sp>
    </p:spTree>
    <p:extLst>
      <p:ext uri="{BB962C8B-B14F-4D97-AF65-F5344CB8AC3E}">
        <p14:creationId xmlns:p14="http://schemas.microsoft.com/office/powerpoint/2010/main" val="3697212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53B739BF-52FC-4875-B392-4044CC04F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3AA1CAD8-1CD4-40E6-B88B-9D4FF5C3D0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53" name="decorative circles">
            <a:extLst>
              <a:ext uri="{FF2B5EF4-FFF2-40B4-BE49-F238E27FC236}">
                <a16:creationId xmlns:a16="http://schemas.microsoft.com/office/drawing/2014/main" id="{0D65577D-83CF-47FA-954E-60C70AFDBB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2361" y="253193"/>
            <a:ext cx="11801644" cy="6229550"/>
            <a:chOff x="162361" y="253193"/>
            <a:chExt cx="11801644" cy="6229550"/>
          </a:xfrm>
        </p:grpSpPr>
        <p:sp>
          <p:nvSpPr>
            <p:cNvPr id="54" name="Oval 53">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0439" y="253193"/>
              <a:ext cx="150552" cy="150552"/>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al 56">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361" y="366560"/>
              <a:ext cx="309716" cy="309716"/>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5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0638" y="588622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Oval 5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5072" y="6176963"/>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9653" y="5965616"/>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5125A97-47F2-0DCA-D776-28AA64FA4300}"/>
              </a:ext>
            </a:extLst>
          </p:cNvPr>
          <p:cNvSpPr>
            <a:spLocks noGrp="1"/>
          </p:cNvSpPr>
          <p:nvPr>
            <p:ph type="title"/>
          </p:nvPr>
        </p:nvSpPr>
        <p:spPr>
          <a:xfrm>
            <a:off x="727949" y="1413516"/>
            <a:ext cx="10773422" cy="1797530"/>
          </a:xfrm>
        </p:spPr>
        <p:txBody>
          <a:bodyPr anchor="t">
            <a:normAutofit/>
          </a:bodyPr>
          <a:lstStyle/>
          <a:p>
            <a:pPr marL="285750" indent="-285750">
              <a:buFont typeface="Wingdings"/>
              <a:buChar char="q"/>
            </a:pPr>
            <a:r>
              <a:rPr lang="en-GB" sz="1600">
                <a:solidFill>
                  <a:schemeClr val="accent4">
                    <a:lumMod val="75000"/>
                  </a:schemeClr>
                </a:solidFill>
                <a:latin typeface="Calibri"/>
                <a:ea typeface="Calibri"/>
                <a:cs typeface="Calibri"/>
              </a:rPr>
              <a:t>Today, we want to start by giving you a general picture of our childcare project. Our goal is to create a place that serves specific purposes and benefits our community in Derby. We want this project to be a source of support, comfort, and growth for our residents.</a:t>
            </a:r>
          </a:p>
          <a:p>
            <a:pPr marL="342900" indent="-342900">
              <a:buFont typeface="Wingdings"/>
              <a:buChar char="q"/>
            </a:pPr>
            <a:r>
              <a:rPr lang="en-GB" sz="1600">
                <a:solidFill>
                  <a:schemeClr val="accent4">
                    <a:lumMod val="75000"/>
                  </a:schemeClr>
                </a:solidFill>
                <a:latin typeface="Calibri"/>
                <a:ea typeface="Calibri"/>
                <a:cs typeface="Calibri"/>
              </a:rPr>
              <a:t>Please listen as we explain how the project is structured, what objectives we have set, and the positive impact it will have on the Derby community. We hope that, after this brief presentation, you'll understand why we consider this project to be a significant step forward for our city.</a:t>
            </a:r>
          </a:p>
          <a:p>
            <a:endParaRPr lang="en-GB" sz="4400" b="1">
              <a:latin typeface="Calibri"/>
              <a:ea typeface="Calibri"/>
              <a:cs typeface="Arial"/>
            </a:endParaRPr>
          </a:p>
        </p:txBody>
      </p:sp>
      <p:graphicFrame>
        <p:nvGraphicFramePr>
          <p:cNvPr id="44" name="Content Placeholder 2">
            <a:extLst>
              <a:ext uri="{FF2B5EF4-FFF2-40B4-BE49-F238E27FC236}">
                <a16:creationId xmlns:a16="http://schemas.microsoft.com/office/drawing/2014/main" id="{BD2B7351-D19A-DC7E-96A4-8C376FAE8036}"/>
              </a:ext>
            </a:extLst>
          </p:cNvPr>
          <p:cNvGraphicFramePr>
            <a:graphicFrameLocks noGrp="1"/>
          </p:cNvGraphicFramePr>
          <p:nvPr>
            <p:ph idx="1"/>
            <p:extLst>
              <p:ext uri="{D42A27DB-BD31-4B8C-83A1-F6EECF244321}">
                <p14:modId xmlns:p14="http://schemas.microsoft.com/office/powerpoint/2010/main" val="75173336"/>
              </p:ext>
            </p:extLst>
          </p:nvPr>
        </p:nvGraphicFramePr>
        <p:xfrm>
          <a:off x="777875" y="2886075"/>
          <a:ext cx="10658475" cy="32908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 name="TextBox 16">
            <a:extLst>
              <a:ext uri="{FF2B5EF4-FFF2-40B4-BE49-F238E27FC236}">
                <a16:creationId xmlns:a16="http://schemas.microsoft.com/office/drawing/2014/main" id="{EA556FCF-17A1-22B7-4623-F56C934138F3}"/>
              </a:ext>
            </a:extLst>
          </p:cNvPr>
          <p:cNvSpPr txBox="1"/>
          <p:nvPr/>
        </p:nvSpPr>
        <p:spPr>
          <a:xfrm>
            <a:off x="979353" y="299808"/>
            <a:ext cx="896798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a:solidFill>
                  <a:schemeClr val="accent4">
                    <a:lumMod val="75000"/>
                  </a:schemeClr>
                </a:solidFill>
                <a:ea typeface="Calibri"/>
                <a:cs typeface="Calibri"/>
              </a:rPr>
              <a:t>Project Overview</a:t>
            </a:r>
          </a:p>
          <a:p>
            <a:pPr algn="l"/>
            <a:endParaRPr lang="en-GB">
              <a:ea typeface="Calibri"/>
              <a:cs typeface="Calibri"/>
            </a:endParaRPr>
          </a:p>
        </p:txBody>
      </p:sp>
    </p:spTree>
    <p:extLst>
      <p:ext uri="{BB962C8B-B14F-4D97-AF65-F5344CB8AC3E}">
        <p14:creationId xmlns:p14="http://schemas.microsoft.com/office/powerpoint/2010/main" val="27281488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0" name="Rectangle 179">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2" name="Rectangle 181">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184"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185" name="Oval 184">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6" name="Oval 185">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7" name="Oval 186">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8" name="Oval 187">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9" name="Oval 188">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0" name="Oval 189">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1" name="Oval 190">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2" name="Oval 191">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Oval 192">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 name="Oval 193">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5" name="Freeform: Shape 194">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196" name="Freeform: Shape 195">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197" name="Freeform: Shape 196">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198" name="Oval 197">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199" name="Freeform: Shape 198">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useBgFill="1">
        <p:nvSpPr>
          <p:cNvPr id="201" name="Rectangle 200">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3" name="Rectangle 202">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10A1BD20-F4BA-0F63-E255-E4AA9778B5F3}"/>
              </a:ext>
            </a:extLst>
          </p:cNvPr>
          <p:cNvSpPr>
            <a:spLocks noGrp="1"/>
          </p:cNvSpPr>
          <p:nvPr>
            <p:ph type="title"/>
          </p:nvPr>
        </p:nvSpPr>
        <p:spPr>
          <a:xfrm>
            <a:off x="770878" y="250500"/>
            <a:ext cx="3696204" cy="1278619"/>
          </a:xfrm>
        </p:spPr>
        <p:txBody>
          <a:bodyPr vert="horz" lIns="91440" tIns="45720" rIns="91440" bIns="45720" rtlCol="0" anchor="ctr">
            <a:noAutofit/>
          </a:bodyPr>
          <a:lstStyle/>
          <a:p>
            <a:pPr algn="ctr"/>
            <a:r>
              <a:rPr lang="en-US" sz="3600" kern="1200">
                <a:solidFill>
                  <a:schemeClr val="accent4">
                    <a:lumMod val="75000"/>
                  </a:schemeClr>
                </a:solidFill>
                <a:latin typeface="Calibri"/>
                <a:cs typeface="Calibri"/>
              </a:rPr>
              <a:t>Project Scope</a:t>
            </a:r>
          </a:p>
        </p:txBody>
      </p:sp>
      <p:grpSp>
        <p:nvGrpSpPr>
          <p:cNvPr id="205" name="Decorative Circles">
            <a:extLst>
              <a:ext uri="{FF2B5EF4-FFF2-40B4-BE49-F238E27FC236}">
                <a16:creationId xmlns:a16="http://schemas.microsoft.com/office/drawing/2014/main" id="{9215E110-AB5D-437B-9906-4A431F695E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53192"/>
            <a:ext cx="2260285" cy="6604807"/>
            <a:chOff x="9951383" y="253192"/>
            <a:chExt cx="2260285" cy="6604807"/>
          </a:xfrm>
        </p:grpSpPr>
        <p:sp>
          <p:nvSpPr>
            <p:cNvPr id="206" name="Oval 205">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253192"/>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 name="Oval 206">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 name="Oval 207">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 name="Oval 208">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27694" y="749878"/>
              <a:ext cx="202144" cy="202144"/>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 name="Oval 209">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1" name="Oval 210">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2" name="Oval 211">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3" name="Freeform: Shape 212">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1912" y="6317717"/>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p:nvSpPr>
          <p:cNvPr id="3" name="Isosceles Triangle 2">
            <a:extLst>
              <a:ext uri="{FF2B5EF4-FFF2-40B4-BE49-F238E27FC236}">
                <a16:creationId xmlns:a16="http://schemas.microsoft.com/office/drawing/2014/main" id="{8BDA933B-5F6E-2ACE-90E4-D57CCF07A911}"/>
              </a:ext>
            </a:extLst>
          </p:cNvPr>
          <p:cNvSpPr/>
          <p:nvPr/>
        </p:nvSpPr>
        <p:spPr>
          <a:xfrm>
            <a:off x="4905491" y="1454396"/>
            <a:ext cx="4562185" cy="3916391"/>
          </a:xfrm>
          <a:prstGeom prst="triangle">
            <a:avLst>
              <a:gd name="adj" fmla="val 47659"/>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30ABE8A7-E377-F040-24A2-CC331F7A88D0}"/>
              </a:ext>
            </a:extLst>
          </p:cNvPr>
          <p:cNvSpPr txBox="1"/>
          <p:nvPr/>
        </p:nvSpPr>
        <p:spPr>
          <a:xfrm>
            <a:off x="5831153" y="1053095"/>
            <a:ext cx="3432470" cy="369332"/>
          </a:xfrm>
          <a:prstGeom prst="rect">
            <a:avLst/>
          </a:prstGeom>
          <a:noFill/>
        </p:spPr>
        <p:txBody>
          <a:bodyPr wrap="square" lIns="91440" tIns="45720" rIns="91440" bIns="45720" rtlCol="0" anchor="t">
            <a:spAutoFit/>
          </a:bodyPr>
          <a:lstStyle/>
          <a:p>
            <a:r>
              <a:rPr lang="en-GB" b="1">
                <a:solidFill>
                  <a:schemeClr val="accent6">
                    <a:lumMod val="75000"/>
                  </a:schemeClr>
                </a:solidFill>
              </a:rPr>
              <a:t>What needs to be done</a:t>
            </a:r>
          </a:p>
        </p:txBody>
      </p:sp>
      <p:sp>
        <p:nvSpPr>
          <p:cNvPr id="9" name="TextBox 8">
            <a:extLst>
              <a:ext uri="{FF2B5EF4-FFF2-40B4-BE49-F238E27FC236}">
                <a16:creationId xmlns:a16="http://schemas.microsoft.com/office/drawing/2014/main" id="{563B2982-7547-F03E-FABB-2823405DE619}"/>
              </a:ext>
            </a:extLst>
          </p:cNvPr>
          <p:cNvSpPr txBox="1"/>
          <p:nvPr/>
        </p:nvSpPr>
        <p:spPr>
          <a:xfrm>
            <a:off x="9586496" y="5001455"/>
            <a:ext cx="2486684" cy="369332"/>
          </a:xfrm>
          <a:prstGeom prst="rect">
            <a:avLst/>
          </a:prstGeom>
          <a:noFill/>
        </p:spPr>
        <p:txBody>
          <a:bodyPr wrap="square" lIns="91440" tIns="45720" rIns="91440" bIns="45720" rtlCol="0" anchor="t">
            <a:spAutoFit/>
          </a:bodyPr>
          <a:lstStyle/>
          <a:p>
            <a:r>
              <a:rPr lang="en-GB" b="1">
                <a:solidFill>
                  <a:schemeClr val="accent3">
                    <a:lumMod val="75000"/>
                  </a:schemeClr>
                </a:solidFill>
              </a:rPr>
              <a:t>Our expected results</a:t>
            </a:r>
            <a:endParaRPr lang="en-GB" b="1">
              <a:solidFill>
                <a:schemeClr val="accent3">
                  <a:lumMod val="75000"/>
                </a:schemeClr>
              </a:solidFill>
              <a:cs typeface="Calibri"/>
            </a:endParaRPr>
          </a:p>
        </p:txBody>
      </p:sp>
      <p:sp>
        <p:nvSpPr>
          <p:cNvPr id="10" name="TextBox 9">
            <a:extLst>
              <a:ext uri="{FF2B5EF4-FFF2-40B4-BE49-F238E27FC236}">
                <a16:creationId xmlns:a16="http://schemas.microsoft.com/office/drawing/2014/main" id="{2AC7268B-2E85-9122-0A81-5DDD79789074}"/>
              </a:ext>
            </a:extLst>
          </p:cNvPr>
          <p:cNvSpPr txBox="1"/>
          <p:nvPr/>
        </p:nvSpPr>
        <p:spPr>
          <a:xfrm>
            <a:off x="2963619" y="5008667"/>
            <a:ext cx="1763697" cy="378527"/>
          </a:xfrm>
          <a:prstGeom prst="rect">
            <a:avLst/>
          </a:prstGeom>
          <a:noFill/>
        </p:spPr>
        <p:txBody>
          <a:bodyPr wrap="square" lIns="91440" tIns="45720" rIns="91440" bIns="45720" rtlCol="0" anchor="t">
            <a:spAutoFit/>
          </a:bodyPr>
          <a:lstStyle/>
          <a:p>
            <a:r>
              <a:rPr lang="en-GB" b="1">
                <a:solidFill>
                  <a:schemeClr val="tx2">
                    <a:lumMod val="75000"/>
                    <a:lumOff val="25000"/>
                  </a:schemeClr>
                </a:solidFill>
              </a:rPr>
              <a:t>Our boundaries</a:t>
            </a:r>
          </a:p>
        </p:txBody>
      </p:sp>
    </p:spTree>
    <p:extLst>
      <p:ext uri="{BB962C8B-B14F-4D97-AF65-F5344CB8AC3E}">
        <p14:creationId xmlns:p14="http://schemas.microsoft.com/office/powerpoint/2010/main" val="5255320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79130-6A1A-794A-30A2-576A16A10371}"/>
              </a:ext>
            </a:extLst>
          </p:cNvPr>
          <p:cNvSpPr>
            <a:spLocks noGrp="1"/>
          </p:cNvSpPr>
          <p:nvPr>
            <p:ph type="title"/>
          </p:nvPr>
        </p:nvSpPr>
        <p:spPr>
          <a:xfrm>
            <a:off x="661830" y="56097"/>
            <a:ext cx="10659110" cy="1325563"/>
          </a:xfrm>
        </p:spPr>
        <p:txBody>
          <a:bodyPr>
            <a:normAutofit/>
          </a:bodyPr>
          <a:lstStyle/>
          <a:p>
            <a:pPr algn="ctr"/>
            <a:r>
              <a:rPr lang="en-GB" sz="3600">
                <a:solidFill>
                  <a:schemeClr val="accent4">
                    <a:lumMod val="75000"/>
                  </a:schemeClr>
                </a:solidFill>
                <a:latin typeface="Calibri"/>
                <a:cs typeface="Calibri"/>
              </a:rPr>
              <a:t>Project scope</a:t>
            </a:r>
            <a:endParaRPr lang="en-US" sz="3600">
              <a:solidFill>
                <a:schemeClr val="accent4">
                  <a:lumMod val="75000"/>
                </a:schemeClr>
              </a:solidFill>
            </a:endParaRPr>
          </a:p>
        </p:txBody>
      </p:sp>
      <p:sp>
        <p:nvSpPr>
          <p:cNvPr id="4" name="TextBox 3">
            <a:extLst>
              <a:ext uri="{FF2B5EF4-FFF2-40B4-BE49-F238E27FC236}">
                <a16:creationId xmlns:a16="http://schemas.microsoft.com/office/drawing/2014/main" id="{21DE05C2-4A97-5F0D-B34F-2D0179B80C9F}"/>
              </a:ext>
            </a:extLst>
          </p:cNvPr>
          <p:cNvSpPr txBox="1"/>
          <p:nvPr/>
        </p:nvSpPr>
        <p:spPr>
          <a:xfrm>
            <a:off x="512150" y="2059394"/>
            <a:ext cx="3361760" cy="3508653"/>
          </a:xfrm>
          <a:prstGeom prst="rect">
            <a:avLst/>
          </a:prstGeom>
          <a:solidFill>
            <a:schemeClr val="accent1">
              <a:lumMod val="20000"/>
              <a:lumOff val="80000"/>
            </a:schemeClr>
          </a:solidFill>
        </p:spPr>
        <p:txBody>
          <a:bodyPr wrap="square" lIns="91440" tIns="45720" rIns="91440" bIns="45720" anchor="t">
            <a:spAutoFit/>
          </a:bodyPr>
          <a:lstStyle/>
          <a:p>
            <a:pPr algn="ctr"/>
            <a:r>
              <a:rPr lang="en-GB" b="1" u="sng">
                <a:solidFill>
                  <a:schemeClr val="accent4"/>
                </a:solidFill>
              </a:rPr>
              <a:t>What needs to be done</a:t>
            </a:r>
            <a:r>
              <a:rPr lang="en-GB" u="sng">
                <a:solidFill>
                  <a:schemeClr val="accent4"/>
                </a:solidFill>
              </a:rPr>
              <a:t> </a:t>
            </a:r>
            <a:endParaRPr lang="en-GB" u="sng">
              <a:solidFill>
                <a:schemeClr val="accent4"/>
              </a:solidFill>
              <a:cs typeface="Calibri"/>
            </a:endParaRPr>
          </a:p>
          <a:p>
            <a:pPr marL="285750" indent="-285750">
              <a:buFont typeface="Arial" panose="020B0604020202020204" pitchFamily="34" charset="0"/>
              <a:buChar char="•"/>
            </a:pPr>
            <a:r>
              <a:rPr lang="en-GB" sz="1100">
                <a:solidFill>
                  <a:schemeClr val="accent4">
                    <a:lumMod val="75000"/>
                  </a:schemeClr>
                </a:solidFill>
              </a:rPr>
              <a:t>Fi</a:t>
            </a:r>
            <a:r>
              <a:rPr lang="en-GB" sz="1200">
                <a:solidFill>
                  <a:schemeClr val="accent4">
                    <a:lumMod val="75000"/>
                  </a:schemeClr>
                </a:solidFill>
              </a:rPr>
              <a:t>nd out which places offer childcare in Derby/competitors</a:t>
            </a:r>
            <a:endParaRPr lang="en-GB" sz="1200">
              <a:solidFill>
                <a:schemeClr val="accent4">
                  <a:lumMod val="75000"/>
                </a:schemeClr>
              </a:solidFill>
              <a:cs typeface="Calibri"/>
            </a:endParaRPr>
          </a:p>
          <a:p>
            <a:pPr marL="285750" indent="-285750">
              <a:buFont typeface="Arial" panose="020B0604020202020204" pitchFamily="34" charset="0"/>
              <a:buChar char="•"/>
            </a:pPr>
            <a:r>
              <a:rPr lang="en-GB" sz="1200">
                <a:solidFill>
                  <a:schemeClr val="accent4">
                    <a:lumMod val="75000"/>
                  </a:schemeClr>
                </a:solidFill>
              </a:rPr>
              <a:t>Check if these places are good and big enough.</a:t>
            </a:r>
            <a:endParaRPr lang="en-GB" sz="1200">
              <a:solidFill>
                <a:schemeClr val="accent4">
                  <a:lumMod val="75000"/>
                </a:schemeClr>
              </a:solidFill>
              <a:cs typeface="Calibri"/>
            </a:endParaRPr>
          </a:p>
          <a:p>
            <a:pPr marL="285750" indent="-285750">
              <a:buFont typeface="Arial" panose="020B0604020202020204" pitchFamily="34" charset="0"/>
              <a:buChar char="•"/>
            </a:pPr>
            <a:r>
              <a:rPr lang="en-GB" sz="1200">
                <a:solidFill>
                  <a:schemeClr val="accent4">
                    <a:lumMod val="75000"/>
                  </a:schemeClr>
                </a:solidFill>
              </a:rPr>
              <a:t>Make a list of all the childcare options available.</a:t>
            </a:r>
            <a:endParaRPr lang="en-GB" sz="1200">
              <a:solidFill>
                <a:schemeClr val="accent4">
                  <a:lumMod val="75000"/>
                </a:schemeClr>
              </a:solidFill>
              <a:cs typeface="Calibri"/>
            </a:endParaRPr>
          </a:p>
          <a:p>
            <a:pPr marL="285750" indent="-285750">
              <a:buFont typeface="Arial" panose="020B0604020202020204" pitchFamily="34" charset="0"/>
              <a:buChar char="•"/>
            </a:pPr>
            <a:r>
              <a:rPr lang="en-GB" sz="1200">
                <a:solidFill>
                  <a:schemeClr val="accent4">
                    <a:lumMod val="75000"/>
                  </a:schemeClr>
                </a:solidFill>
              </a:rPr>
              <a:t>Improve childcare services so more families can use them.</a:t>
            </a:r>
            <a:endParaRPr lang="en-GB" sz="1200">
              <a:solidFill>
                <a:schemeClr val="accent4">
                  <a:lumMod val="75000"/>
                </a:schemeClr>
              </a:solidFill>
              <a:cs typeface="Calibri"/>
            </a:endParaRPr>
          </a:p>
          <a:p>
            <a:pPr marL="285750" indent="-285750">
              <a:buFont typeface="Arial" panose="020B0604020202020204" pitchFamily="34" charset="0"/>
              <a:buChar char="•"/>
            </a:pPr>
            <a:r>
              <a:rPr lang="en-GB" sz="1200">
                <a:solidFill>
                  <a:schemeClr val="accent4">
                    <a:lumMod val="75000"/>
                  </a:schemeClr>
                </a:solidFill>
              </a:rPr>
              <a:t>Help parents choose the right childcare.</a:t>
            </a:r>
            <a:endParaRPr lang="en-GB" sz="1200">
              <a:solidFill>
                <a:schemeClr val="accent4">
                  <a:lumMod val="75000"/>
                </a:schemeClr>
              </a:solidFill>
              <a:cs typeface="Calibri"/>
            </a:endParaRPr>
          </a:p>
          <a:p>
            <a:pPr marL="285750" indent="-285750">
              <a:buFont typeface="Arial" panose="020B0604020202020204" pitchFamily="34" charset="0"/>
              <a:buChar char="•"/>
            </a:pPr>
            <a:r>
              <a:rPr lang="en-GB" sz="1200">
                <a:solidFill>
                  <a:schemeClr val="accent4">
                    <a:lumMod val="75000"/>
                  </a:schemeClr>
                </a:solidFill>
              </a:rPr>
              <a:t>Create a great place for kids to learn and grow.</a:t>
            </a:r>
            <a:endParaRPr lang="en-GB" sz="1200">
              <a:solidFill>
                <a:schemeClr val="accent4">
                  <a:lumMod val="75000"/>
                </a:schemeClr>
              </a:solidFill>
              <a:cs typeface="Calibri"/>
            </a:endParaRPr>
          </a:p>
          <a:p>
            <a:pPr marL="285750" indent="-285750">
              <a:buFont typeface="Arial" panose="020B0604020202020204" pitchFamily="34" charset="0"/>
              <a:buChar char="•"/>
            </a:pPr>
            <a:r>
              <a:rPr lang="en-GB" sz="1200">
                <a:solidFill>
                  <a:schemeClr val="accent4">
                    <a:lumMod val="75000"/>
                  </a:schemeClr>
                </a:solidFill>
              </a:rPr>
              <a:t>Keep a close watch on how well our project is working.</a:t>
            </a:r>
            <a:endParaRPr lang="en-GB" sz="1200">
              <a:solidFill>
                <a:schemeClr val="accent4">
                  <a:lumMod val="75000"/>
                </a:schemeClr>
              </a:solidFill>
              <a:cs typeface="Calibri"/>
            </a:endParaRPr>
          </a:p>
          <a:p>
            <a:pPr marL="285750" indent="-285750">
              <a:buFont typeface="Arial" panose="020B0604020202020204" pitchFamily="34" charset="0"/>
              <a:buChar char="•"/>
            </a:pPr>
            <a:r>
              <a:rPr lang="en-GB" sz="1200">
                <a:solidFill>
                  <a:schemeClr val="accent4">
                    <a:lumMod val="75000"/>
                  </a:schemeClr>
                </a:solidFill>
              </a:rPr>
              <a:t>Keep a close watch on health and safety in all the points</a:t>
            </a:r>
            <a:endParaRPr lang="en-GB" sz="1200">
              <a:solidFill>
                <a:schemeClr val="accent4">
                  <a:lumMod val="75000"/>
                </a:schemeClr>
              </a:solidFill>
              <a:cs typeface="Calibri"/>
            </a:endParaRPr>
          </a:p>
          <a:p>
            <a:pPr marL="285750" indent="-285750">
              <a:buFont typeface="Arial" panose="020B0604020202020204" pitchFamily="34" charset="0"/>
              <a:buChar char="•"/>
            </a:pPr>
            <a:r>
              <a:rPr lang="en-GB" sz="1200">
                <a:solidFill>
                  <a:schemeClr val="accent4">
                    <a:lumMod val="75000"/>
                  </a:schemeClr>
                </a:solidFill>
              </a:rPr>
              <a:t>Secure the necessary funding to make the project a reality.</a:t>
            </a:r>
            <a:endParaRPr lang="en-GB" sz="1200">
              <a:solidFill>
                <a:schemeClr val="accent4">
                  <a:lumMod val="75000"/>
                </a:schemeClr>
              </a:solidFill>
              <a:cs typeface="Calibri"/>
            </a:endParaRPr>
          </a:p>
          <a:p>
            <a:pPr marL="285750" indent="-285750">
              <a:buFont typeface="Arial" panose="020B0604020202020204" pitchFamily="34" charset="0"/>
              <a:buChar char="•"/>
            </a:pPr>
            <a:r>
              <a:rPr lang="en-GB" sz="1200">
                <a:solidFill>
                  <a:schemeClr val="accent4">
                    <a:lumMod val="75000"/>
                  </a:schemeClr>
                </a:solidFill>
                <a:cs typeface="Calibri"/>
              </a:rPr>
              <a:t>Offering much more than our competitors.</a:t>
            </a:r>
          </a:p>
        </p:txBody>
      </p:sp>
      <p:sp>
        <p:nvSpPr>
          <p:cNvPr id="5" name="TextBox 4">
            <a:extLst>
              <a:ext uri="{FF2B5EF4-FFF2-40B4-BE49-F238E27FC236}">
                <a16:creationId xmlns:a16="http://schemas.microsoft.com/office/drawing/2014/main" id="{9F8E7FEF-AA56-5FBF-AC98-26E791D09344}"/>
              </a:ext>
            </a:extLst>
          </p:cNvPr>
          <p:cNvSpPr txBox="1"/>
          <p:nvPr/>
        </p:nvSpPr>
        <p:spPr>
          <a:xfrm>
            <a:off x="7077414" y="1668383"/>
            <a:ext cx="4243526" cy="3785652"/>
          </a:xfrm>
          <a:prstGeom prst="rect">
            <a:avLst/>
          </a:prstGeom>
          <a:noFill/>
        </p:spPr>
        <p:txBody>
          <a:bodyPr wrap="square" rtlCol="0">
            <a:spAutoFit/>
          </a:bodyPr>
          <a:lstStyle/>
          <a:p>
            <a:endParaRPr lang="en-GB"/>
          </a:p>
        </p:txBody>
      </p:sp>
      <p:sp>
        <p:nvSpPr>
          <p:cNvPr id="9" name="TextBox 8">
            <a:extLst>
              <a:ext uri="{FF2B5EF4-FFF2-40B4-BE49-F238E27FC236}">
                <a16:creationId xmlns:a16="http://schemas.microsoft.com/office/drawing/2014/main" id="{2D0E133B-5340-0FDC-9EF5-C20B0C60570A}"/>
              </a:ext>
            </a:extLst>
          </p:cNvPr>
          <p:cNvSpPr txBox="1"/>
          <p:nvPr/>
        </p:nvSpPr>
        <p:spPr>
          <a:xfrm>
            <a:off x="4194502" y="2044351"/>
            <a:ext cx="3405972" cy="2739211"/>
          </a:xfrm>
          <a:prstGeom prst="rect">
            <a:avLst/>
          </a:prstGeom>
          <a:solidFill>
            <a:schemeClr val="accent3">
              <a:lumMod val="20000"/>
              <a:lumOff val="80000"/>
            </a:schemeClr>
          </a:solidFill>
        </p:spPr>
        <p:txBody>
          <a:bodyPr wrap="square" lIns="91440" tIns="45720" rIns="91440" bIns="45720" rtlCol="0" anchor="t">
            <a:spAutoFit/>
          </a:bodyPr>
          <a:lstStyle/>
          <a:p>
            <a:pPr algn="ctr"/>
            <a:r>
              <a:rPr lang="en-GB" b="1" u="sng">
                <a:solidFill>
                  <a:schemeClr val="accent6">
                    <a:lumMod val="50000"/>
                  </a:schemeClr>
                </a:solidFill>
              </a:rPr>
              <a:t>Our boundaries</a:t>
            </a:r>
            <a:r>
              <a:rPr lang="en-GB" b="1">
                <a:solidFill>
                  <a:schemeClr val="accent6">
                    <a:lumMod val="50000"/>
                  </a:schemeClr>
                </a:solidFill>
              </a:rPr>
              <a:t> </a:t>
            </a:r>
            <a:endParaRPr lang="en-US" b="1">
              <a:solidFill>
                <a:schemeClr val="accent6">
                  <a:lumMod val="50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Our project is only for childcare services in Derby; we won't go beyond that.</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We have a fixed budget for the project; we won't spend more than that.</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Our project will stick to the plan we have outlined; we won't add extra things.</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We will finish the project within one year, and if we need more time, we will ask for permission.</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We will follow all the rules and laws; we won't do anything against them.</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We will use the resources we have, and we won't ask for more.</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If we want to change the project, we will follow a formal process to get permission.</a:t>
            </a:r>
            <a:endParaRPr lang="en-GB" sz="1100">
              <a:solidFill>
                <a:schemeClr val="accent4">
                  <a:lumMod val="75000"/>
                </a:schemeClr>
              </a:solidFill>
              <a:cs typeface="Calibri"/>
            </a:endParaRPr>
          </a:p>
        </p:txBody>
      </p:sp>
      <p:sp>
        <p:nvSpPr>
          <p:cNvPr id="11" name="TextBox 10">
            <a:extLst>
              <a:ext uri="{FF2B5EF4-FFF2-40B4-BE49-F238E27FC236}">
                <a16:creationId xmlns:a16="http://schemas.microsoft.com/office/drawing/2014/main" id="{16D85A19-3F24-F470-54AA-215F663116F5}"/>
              </a:ext>
            </a:extLst>
          </p:cNvPr>
          <p:cNvSpPr txBox="1"/>
          <p:nvPr/>
        </p:nvSpPr>
        <p:spPr>
          <a:xfrm>
            <a:off x="7914968" y="2064015"/>
            <a:ext cx="3405972" cy="2893100"/>
          </a:xfrm>
          <a:prstGeom prst="rect">
            <a:avLst/>
          </a:prstGeom>
          <a:solidFill>
            <a:schemeClr val="accent5">
              <a:lumMod val="20000"/>
              <a:lumOff val="80000"/>
            </a:schemeClr>
          </a:solidFill>
        </p:spPr>
        <p:txBody>
          <a:bodyPr wrap="square" lIns="91440" tIns="45720" rIns="91440" bIns="45720" rtlCol="0" anchor="t">
            <a:spAutoFit/>
          </a:bodyPr>
          <a:lstStyle/>
          <a:p>
            <a:pPr algn="ctr"/>
            <a:r>
              <a:rPr lang="en-GB" b="1" u="sng">
                <a:solidFill>
                  <a:schemeClr val="accent4">
                    <a:lumMod val="75000"/>
                  </a:schemeClr>
                </a:solidFill>
              </a:rPr>
              <a:t>What we expect</a:t>
            </a:r>
            <a:endParaRPr lang="en-US" b="1" u="sng">
              <a:solidFill>
                <a:schemeClr val="accent4">
                  <a:lumMod val="75000"/>
                </a:schemeClr>
              </a:solidFill>
              <a:cs typeface="Calibri"/>
            </a:endParaRPr>
          </a:p>
          <a:p>
            <a:pPr marL="285750" indent="-285750">
              <a:buFont typeface="Arial" panose="020B0604020202020204" pitchFamily="34" charset="0"/>
              <a:buChar char="•"/>
            </a:pPr>
            <a:endParaRPr lang="en-GB" sz="1600">
              <a:solidFill>
                <a:schemeClr val="accent4">
                  <a:lumMod val="75000"/>
                </a:schemeClr>
              </a:solidFill>
            </a:endParaRPr>
          </a:p>
          <a:p>
            <a:pPr marL="285750" indent="-285750">
              <a:buFont typeface="Arial" panose="020B0604020202020204" pitchFamily="34" charset="0"/>
              <a:buChar char="•"/>
            </a:pPr>
            <a:r>
              <a:rPr lang="en-US" sz="1100">
                <a:solidFill>
                  <a:schemeClr val="accent4">
                    <a:lumMod val="75000"/>
                  </a:schemeClr>
                </a:solidFill>
              </a:rPr>
              <a:t>To prepare well-developed and successful children, preserving their individuality and independence</a:t>
            </a:r>
            <a:endParaRPr lang="en-GB" sz="1100">
              <a:solidFill>
                <a:schemeClr val="accent4">
                  <a:lumMod val="75000"/>
                </a:schemeClr>
              </a:solidFill>
            </a:endParaRPr>
          </a:p>
          <a:p>
            <a:pPr marL="285750" indent="-285750">
              <a:buFont typeface="Arial" panose="020B0604020202020204" pitchFamily="34" charset="0"/>
              <a:buChar char="•"/>
            </a:pPr>
            <a:r>
              <a:rPr lang="en-GB" sz="1100">
                <a:solidFill>
                  <a:schemeClr val="accent4">
                    <a:lumMod val="75000"/>
                  </a:schemeClr>
                </a:solidFill>
              </a:rPr>
              <a:t>Parents can easily find good childcare online.</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Childcare services are better for kids' safety and happiness.</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Young children have a place to learn and grow.</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Childcare quality improves, and parents notice the difference.</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Families find childcare easily, so parents can work.</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Derby's community gets stronger, and the future looks brighter for kids.</a:t>
            </a:r>
          </a:p>
          <a:p>
            <a:pPr marL="285750" indent="-285750">
              <a:buFont typeface="Arial" panose="020B0604020202020204" pitchFamily="34" charset="0"/>
              <a:buChar char="•"/>
            </a:pPr>
            <a:r>
              <a:rPr lang="en-GB" sz="1100">
                <a:solidFill>
                  <a:schemeClr val="accent4">
                    <a:lumMod val="75000"/>
                  </a:schemeClr>
                </a:solidFill>
                <a:cs typeface="Calibri"/>
              </a:rPr>
              <a:t>Happy staff</a:t>
            </a:r>
          </a:p>
          <a:p>
            <a:pPr marL="285750" indent="-285750">
              <a:buFont typeface="Arial" panose="020B0604020202020204" pitchFamily="34" charset="0"/>
              <a:buChar char="•"/>
            </a:pPr>
            <a:endParaRPr lang="en-GB" sz="1600">
              <a:solidFill>
                <a:schemeClr val="accent4">
                  <a:lumMod val="75000"/>
                </a:schemeClr>
              </a:solidFill>
              <a:cs typeface="Calibri"/>
            </a:endParaRPr>
          </a:p>
        </p:txBody>
      </p:sp>
    </p:spTree>
    <p:extLst>
      <p:ext uri="{BB962C8B-B14F-4D97-AF65-F5344CB8AC3E}">
        <p14:creationId xmlns:p14="http://schemas.microsoft.com/office/powerpoint/2010/main" val="35947793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69585D3A-26A7-D242-87F6-7994B3404C72}"/>
              </a:ext>
            </a:extLst>
          </p:cNvPr>
          <p:cNvGraphicFramePr>
            <a:graphicFrameLocks noGrp="1"/>
          </p:cNvGraphicFramePr>
          <p:nvPr>
            <p:ph idx="1"/>
            <p:extLst>
              <p:ext uri="{D42A27DB-BD31-4B8C-83A1-F6EECF244321}">
                <p14:modId xmlns:p14="http://schemas.microsoft.com/office/powerpoint/2010/main" val="3696980085"/>
              </p:ext>
            </p:extLst>
          </p:nvPr>
        </p:nvGraphicFramePr>
        <p:xfrm>
          <a:off x="1017572" y="697958"/>
          <a:ext cx="9878734" cy="5985871"/>
        </p:xfrm>
        <a:graphic>
          <a:graphicData uri="http://schemas.openxmlformats.org/drawingml/2006/table">
            <a:tbl>
              <a:tblPr firstRow="1" bandRow="1">
                <a:tableStyleId>{5C22544A-7EE6-4342-B048-85BDC9FD1C3A}</a:tableStyleId>
              </a:tblPr>
              <a:tblGrid>
                <a:gridCol w="4939367">
                  <a:extLst>
                    <a:ext uri="{9D8B030D-6E8A-4147-A177-3AD203B41FA5}">
                      <a16:colId xmlns:a16="http://schemas.microsoft.com/office/drawing/2014/main" val="764162680"/>
                    </a:ext>
                  </a:extLst>
                </a:gridCol>
                <a:gridCol w="4939367">
                  <a:extLst>
                    <a:ext uri="{9D8B030D-6E8A-4147-A177-3AD203B41FA5}">
                      <a16:colId xmlns:a16="http://schemas.microsoft.com/office/drawing/2014/main" val="2594306137"/>
                    </a:ext>
                  </a:extLst>
                </a:gridCol>
              </a:tblGrid>
              <a:tr h="316003">
                <a:tc>
                  <a:txBody>
                    <a:bodyPr/>
                    <a:lstStyle/>
                    <a:p>
                      <a:pPr lvl="0" algn="ctr">
                        <a:buNone/>
                      </a:pPr>
                      <a:r>
                        <a:rPr lang="en-GB" sz="1200" b="0" i="0" u="none" strike="noStrike" noProof="0">
                          <a:solidFill>
                            <a:schemeClr val="bg1"/>
                          </a:solidFill>
                          <a:latin typeface="Calibri"/>
                        </a:rPr>
                        <a:t>Business competitor 1</a:t>
                      </a:r>
                      <a:endParaRPr lang="en-US" sz="1200">
                        <a:solidFill>
                          <a:schemeClr val="bg1"/>
                        </a:solidFill>
                      </a:endParaRPr>
                    </a:p>
                  </a:txBody>
                  <a:tcPr/>
                </a:tc>
                <a:tc>
                  <a:txBody>
                    <a:bodyPr/>
                    <a:lstStyle/>
                    <a:p>
                      <a:pPr algn="ctr"/>
                      <a:r>
                        <a:rPr lang="en-GB" sz="1200" b="0"/>
                        <a:t>We offer what our competitors do, and much more</a:t>
                      </a:r>
                    </a:p>
                  </a:txBody>
                  <a:tcPr/>
                </a:tc>
                <a:extLst>
                  <a:ext uri="{0D108BD9-81ED-4DB2-BD59-A6C34878D82A}">
                    <a16:rowId xmlns:a16="http://schemas.microsoft.com/office/drawing/2014/main" val="957852473"/>
                  </a:ext>
                </a:extLst>
              </a:tr>
              <a:tr h="5669868">
                <a:tc>
                  <a:txBody>
                    <a:bodyPr/>
                    <a:lstStyle/>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Baby Unit for children aged 3 months to 2 years.( the business helps the children from 3 months old to 5 years old)</a:t>
                      </a:r>
                      <a:endParaRPr lang="en-US" sz="1100" b="0" i="0" u="none" strike="noStrike" kern="1200" baseline="0" noProof="0">
                        <a:solidFill>
                          <a:schemeClr val="accent4">
                            <a:lumMod val="75000"/>
                          </a:schemeClr>
                        </a:solidFill>
                        <a:latin typeface="Calibri"/>
                        <a:ea typeface="+mn-ea"/>
                        <a:cs typeface="+mn-cs"/>
                      </a:endParaRP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Three separate rooms:</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Playroom</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Sensory room</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Arts and craft room</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All rooms designed and equipped to support holistic development needs.</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A calm, cozy, home-like environment.</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Dedicated outdoor garden for babies.</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The garden features artificial grass for safe exploration in all weather conditions</a:t>
                      </a:r>
                      <a:endParaRPr lang="en-US" sz="1100" b="0" i="0" u="none" strike="noStrike" kern="1200" baseline="0" noProof="0">
                        <a:solidFill>
                          <a:schemeClr val="accent4">
                            <a:lumMod val="75000"/>
                          </a:schemeClr>
                        </a:solidFill>
                        <a:latin typeface="Calibri"/>
                        <a:ea typeface="+mn-ea"/>
                        <a:cs typeface="+mn-cs"/>
                      </a:endParaRP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Toddler unit located on the ground floor at the rear of the building.</a:t>
                      </a:r>
                      <a:endParaRPr lang="en-US" sz="1100" b="0" i="0" u="none" strike="noStrike" kern="1200" baseline="0" noProof="0">
                        <a:solidFill>
                          <a:schemeClr val="accent4">
                            <a:lumMod val="75000"/>
                          </a:schemeClr>
                        </a:solidFill>
                        <a:latin typeface="Calibri"/>
                        <a:ea typeface="+mn-ea"/>
                        <a:cs typeface="+mn-cs"/>
                      </a:endParaRP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Consists of two interconnected rooms:</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Toddlers have free-flow access between the rooms and a large outdoor area.</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The room and routine focus on promoting children's independence and individuality.</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Catering for the seven areas of learning to support holistic development.</a:t>
                      </a:r>
                      <a:endParaRPr lang="en-US" sz="1100" b="0" i="0" u="none" strike="noStrike" kern="1200" baseline="0" noProof="0">
                        <a:solidFill>
                          <a:schemeClr val="accent4">
                            <a:lumMod val="75000"/>
                          </a:schemeClr>
                        </a:solidFill>
                        <a:latin typeface="Calibri"/>
                        <a:ea typeface="+mn-ea"/>
                        <a:cs typeface="+mn-cs"/>
                      </a:endParaRP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Preschool unit located on the ground floor at the front of the building.</a:t>
                      </a:r>
                      <a:endParaRPr lang="en-US" sz="1100" b="0" i="0" u="none" strike="noStrike" kern="1200" baseline="0" noProof="0">
                        <a:solidFill>
                          <a:schemeClr val="accent4">
                            <a:lumMod val="75000"/>
                          </a:schemeClr>
                        </a:solidFill>
                        <a:latin typeface="Calibri"/>
                        <a:ea typeface="+mn-ea"/>
                        <a:cs typeface="+mn-cs"/>
                      </a:endParaRP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Comprises one large open space, housing a playroom and an art room.</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Direct access to the outdoor area, allowing children to freely choose from a range of activities indoors and outdoors.</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Strong emphasis on teaching, learning, and challenging children through play.</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Preparation for the transition to Primary school, focusing on the next big milestone in their development.</a:t>
                      </a:r>
                    </a:p>
                    <a:p>
                      <a:pPr lvl="0">
                        <a:buNone/>
                      </a:pPr>
                      <a:endParaRPr lang="en-GB" sz="800">
                        <a:solidFill>
                          <a:schemeClr val="tx1"/>
                        </a:solidFill>
                        <a:latin typeface="Calibri"/>
                      </a:endParaRPr>
                    </a:p>
                  </a:txBody>
                  <a:tcPr/>
                </a:tc>
                <a:tc>
                  <a:txBody>
                    <a:bodyPr/>
                    <a:lstStyle/>
                    <a:p>
                      <a:pPr marL="180000" indent="-180000">
                        <a:lnSpc>
                          <a:spcPct val="100000"/>
                        </a:lnSpc>
                        <a:spcAft>
                          <a:spcPts val="600"/>
                        </a:spcAft>
                        <a:buFont typeface="Arial"/>
                        <a:buChar char="•"/>
                      </a:pPr>
                      <a:r>
                        <a:rPr lang="en-GB" sz="1100" b="0">
                          <a:solidFill>
                            <a:schemeClr val="accent4">
                              <a:lumMod val="75000"/>
                            </a:schemeClr>
                          </a:solidFill>
                          <a:latin typeface="Calibri"/>
                        </a:rPr>
                        <a:t>Dedicated sensory room for exploring feelings.</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Arts and crafts room for creative expression.</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Preparation for the transition to primary school.</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On-demand playtime service.</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Emphasis on holistic child development.</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Inclusive environment with an available disabled vehicle.</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Simple, easy-to-use online platform for parents.</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A focus on nurturing children's well-being and growth.</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Encouragement of independence and individuality.</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Spacious outdoor areas for all-weather play.</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Affordable childcare options to suit your needs.</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Fun indoor play areas.</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Outdoor space with a baby-friendly garden.</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Rooms for toddlers and preschoolers.</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Support for kids' independence and learning through play.</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Special vehicle for children with needs.</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kern="1200" noProof="0">
                          <a:solidFill>
                            <a:schemeClr val="accent4">
                              <a:lumMod val="75000"/>
                            </a:schemeClr>
                          </a:solidFill>
                          <a:latin typeface="Calibri"/>
                          <a:ea typeface="+mn-ea"/>
                          <a:cs typeface="+mn-cs"/>
                        </a:rPr>
                        <a:t>Healthy food options, including memberships for parents</a:t>
                      </a:r>
                      <a:endParaRPr lang="en-GB" sz="1100" b="0" kern="1200">
                        <a:solidFill>
                          <a:schemeClr val="accent4">
                            <a:lumMod val="75000"/>
                          </a:schemeClr>
                        </a:solidFill>
                        <a:latin typeface="Calibri"/>
                        <a:ea typeface="+mn-ea"/>
                        <a:cs typeface="+mn-cs"/>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Various rooms for activities.</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Active play area.</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Party hosting service.</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Flexible playtime options.</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Affordable daycare, up to 50 hours a week.</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Online platform for parent engagement.</a:t>
                      </a:r>
                      <a:endParaRPr lang="en-GB" sz="1100" b="0" i="0" u="none" strike="noStrike" baseline="0" noProof="0">
                        <a:solidFill>
                          <a:srgbClr val="000000"/>
                        </a:solidFill>
                        <a:latin typeface="Calibri"/>
                      </a:endParaRPr>
                    </a:p>
                  </a:txBody>
                  <a:tcPr/>
                </a:tc>
                <a:extLst>
                  <a:ext uri="{0D108BD9-81ED-4DB2-BD59-A6C34878D82A}">
                    <a16:rowId xmlns:a16="http://schemas.microsoft.com/office/drawing/2014/main" val="1799984676"/>
                  </a:ext>
                </a:extLst>
              </a:tr>
            </a:tbl>
          </a:graphicData>
        </a:graphic>
      </p:graphicFrame>
      <p:sp>
        <p:nvSpPr>
          <p:cNvPr id="7" name="TextBox 6">
            <a:extLst>
              <a:ext uri="{FF2B5EF4-FFF2-40B4-BE49-F238E27FC236}">
                <a16:creationId xmlns:a16="http://schemas.microsoft.com/office/drawing/2014/main" id="{090BE9C4-A677-A404-261E-BAEFE8E01E59}"/>
              </a:ext>
            </a:extLst>
          </p:cNvPr>
          <p:cNvSpPr txBox="1"/>
          <p:nvPr/>
        </p:nvSpPr>
        <p:spPr>
          <a:xfrm>
            <a:off x="2785142" y="-64395"/>
            <a:ext cx="940767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solidFill>
                  <a:schemeClr val="accent4"/>
                </a:solidFill>
                <a:cs typeface="Calibri"/>
              </a:rPr>
              <a:t>Market Research Competitors</a:t>
            </a:r>
            <a:endParaRPr lang="en-US">
              <a:solidFill>
                <a:schemeClr val="accent4"/>
              </a:solidFill>
              <a:cs typeface="Calibri"/>
            </a:endParaRPr>
          </a:p>
          <a:p>
            <a:endParaRPr lang="en-GB" sz="3600">
              <a:solidFill>
                <a:schemeClr val="accent4"/>
              </a:solidFill>
              <a:cs typeface="Calibri"/>
            </a:endParaRPr>
          </a:p>
        </p:txBody>
      </p:sp>
    </p:spTree>
    <p:extLst>
      <p:ext uri="{BB962C8B-B14F-4D97-AF65-F5344CB8AC3E}">
        <p14:creationId xmlns:p14="http://schemas.microsoft.com/office/powerpoint/2010/main" val="3660275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739BF-52FC-4875-B392-4044CC04F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AA1CAD8-1CD4-40E6-B88B-9D4FF5C3D0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32" name="decorative circles">
            <a:extLst>
              <a:ext uri="{FF2B5EF4-FFF2-40B4-BE49-F238E27FC236}">
                <a16:creationId xmlns:a16="http://schemas.microsoft.com/office/drawing/2014/main" id="{0D65577D-83CF-47FA-954E-60C70AFDBB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2361" y="253193"/>
            <a:ext cx="11801644" cy="6229550"/>
            <a:chOff x="162361" y="253193"/>
            <a:chExt cx="11801644" cy="6229550"/>
          </a:xfrm>
        </p:grpSpPr>
        <p:sp>
          <p:nvSpPr>
            <p:cNvPr id="33" name="Oval 32">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0439" y="253193"/>
              <a:ext cx="150552" cy="150552"/>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361" y="366560"/>
              <a:ext cx="309716" cy="309716"/>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0638" y="588622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5072" y="6176963"/>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9653" y="5965616"/>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BA4196E-E017-FC4A-292E-491BB5494C64}"/>
              </a:ext>
            </a:extLst>
          </p:cNvPr>
          <p:cNvSpPr>
            <a:spLocks noGrp="1"/>
          </p:cNvSpPr>
          <p:nvPr>
            <p:ph type="title"/>
          </p:nvPr>
        </p:nvSpPr>
        <p:spPr>
          <a:xfrm>
            <a:off x="571669" y="240154"/>
            <a:ext cx="10773422" cy="780705"/>
          </a:xfrm>
        </p:spPr>
        <p:txBody>
          <a:bodyPr anchor="t">
            <a:noAutofit/>
          </a:bodyPr>
          <a:lstStyle/>
          <a:p>
            <a:pPr algn="ctr"/>
            <a:r>
              <a:rPr lang="en-GB" sz="3600">
                <a:solidFill>
                  <a:schemeClr val="accent2">
                    <a:lumMod val="75000"/>
                  </a:schemeClr>
                </a:solidFill>
                <a:latin typeface="+mn-lt"/>
              </a:rPr>
              <a:t>Work Breakdown Structure (WBS)</a:t>
            </a:r>
            <a:endParaRPr lang="en-US" sz="3600">
              <a:solidFill>
                <a:schemeClr val="accent2">
                  <a:lumMod val="75000"/>
                </a:schemeClr>
              </a:solidFill>
              <a:latin typeface="+mn-lt"/>
              <a:cs typeface="Calibri"/>
            </a:endParaRPr>
          </a:p>
        </p:txBody>
      </p:sp>
      <p:graphicFrame>
        <p:nvGraphicFramePr>
          <p:cNvPr id="5" name="Table 4">
            <a:extLst>
              <a:ext uri="{FF2B5EF4-FFF2-40B4-BE49-F238E27FC236}">
                <a16:creationId xmlns:a16="http://schemas.microsoft.com/office/drawing/2014/main" id="{D0598AA6-7358-688F-ACB7-D7EC148370D5}"/>
              </a:ext>
            </a:extLst>
          </p:cNvPr>
          <p:cNvGraphicFramePr>
            <a:graphicFrameLocks noGrp="1"/>
          </p:cNvGraphicFramePr>
          <p:nvPr>
            <p:extLst>
              <p:ext uri="{D42A27DB-BD31-4B8C-83A1-F6EECF244321}">
                <p14:modId xmlns:p14="http://schemas.microsoft.com/office/powerpoint/2010/main" val="2853513889"/>
              </p:ext>
            </p:extLst>
          </p:nvPr>
        </p:nvGraphicFramePr>
        <p:xfrm>
          <a:off x="579439" y="1123463"/>
          <a:ext cx="10691761" cy="5359280"/>
        </p:xfrm>
        <a:graphic>
          <a:graphicData uri="http://schemas.openxmlformats.org/drawingml/2006/table">
            <a:tbl>
              <a:tblPr firstRow="1" bandRow="1">
                <a:tableStyleId>{7DF18680-E054-41AD-8BC1-D1AEF772440D}</a:tableStyleId>
              </a:tblPr>
              <a:tblGrid>
                <a:gridCol w="1585861">
                  <a:extLst>
                    <a:ext uri="{9D8B030D-6E8A-4147-A177-3AD203B41FA5}">
                      <a16:colId xmlns:a16="http://schemas.microsoft.com/office/drawing/2014/main" val="643886884"/>
                    </a:ext>
                  </a:extLst>
                </a:gridCol>
                <a:gridCol w="3395231">
                  <a:extLst>
                    <a:ext uri="{9D8B030D-6E8A-4147-A177-3AD203B41FA5}">
                      <a16:colId xmlns:a16="http://schemas.microsoft.com/office/drawing/2014/main" val="1302772291"/>
                    </a:ext>
                  </a:extLst>
                </a:gridCol>
                <a:gridCol w="4046969">
                  <a:extLst>
                    <a:ext uri="{9D8B030D-6E8A-4147-A177-3AD203B41FA5}">
                      <a16:colId xmlns:a16="http://schemas.microsoft.com/office/drawing/2014/main" val="1544462632"/>
                    </a:ext>
                  </a:extLst>
                </a:gridCol>
                <a:gridCol w="1663700">
                  <a:extLst>
                    <a:ext uri="{9D8B030D-6E8A-4147-A177-3AD203B41FA5}">
                      <a16:colId xmlns:a16="http://schemas.microsoft.com/office/drawing/2014/main" val="1565633937"/>
                    </a:ext>
                  </a:extLst>
                </a:gridCol>
              </a:tblGrid>
              <a:tr h="432118">
                <a:tc>
                  <a:txBody>
                    <a:bodyPr/>
                    <a:lstStyle/>
                    <a:p>
                      <a:pPr algn="ctr"/>
                      <a:r>
                        <a:rPr lang="en-GB" sz="950"/>
                        <a:t>INTRODUCING CHILDCARE IMPROVEMENT PROJECT FOR DERBY</a:t>
                      </a:r>
                    </a:p>
                  </a:txBody>
                  <a:tcPr>
                    <a:solidFill>
                      <a:schemeClr val="accent2">
                        <a:lumMod val="75000"/>
                      </a:schemeClr>
                    </a:solidFill>
                  </a:tcPr>
                </a:tc>
                <a:tc>
                  <a:txBody>
                    <a:bodyPr/>
                    <a:lstStyle/>
                    <a:p>
                      <a:pPr algn="ctr"/>
                      <a:r>
                        <a:rPr lang="en-GB" sz="950"/>
                        <a:t>TASKS </a:t>
                      </a:r>
                    </a:p>
                  </a:txBody>
                  <a:tcPr>
                    <a:solidFill>
                      <a:schemeClr val="accent2">
                        <a:lumMod val="75000"/>
                      </a:schemeClr>
                    </a:solidFill>
                  </a:tcPr>
                </a:tc>
                <a:tc>
                  <a:txBody>
                    <a:bodyPr/>
                    <a:lstStyle/>
                    <a:p>
                      <a:pPr algn="ctr"/>
                      <a:r>
                        <a:rPr lang="en-GB" sz="950"/>
                        <a:t>EXECUTING TASKS </a:t>
                      </a:r>
                    </a:p>
                  </a:txBody>
                  <a:tcPr>
                    <a:solidFill>
                      <a:schemeClr val="accent2">
                        <a:lumMod val="75000"/>
                      </a:schemeClr>
                    </a:solidFill>
                  </a:tcPr>
                </a:tc>
                <a:tc>
                  <a:txBody>
                    <a:bodyPr/>
                    <a:lstStyle/>
                    <a:p>
                      <a:pPr algn="ctr"/>
                      <a:r>
                        <a:rPr lang="en-GB" sz="950"/>
                        <a:t>PROJECT TIMELINE</a:t>
                      </a:r>
                    </a:p>
                  </a:txBody>
                  <a:tcPr>
                    <a:solidFill>
                      <a:schemeClr val="accent2">
                        <a:lumMod val="75000"/>
                      </a:schemeClr>
                    </a:solidFill>
                  </a:tcPr>
                </a:tc>
                <a:extLst>
                  <a:ext uri="{0D108BD9-81ED-4DB2-BD59-A6C34878D82A}">
                    <a16:rowId xmlns:a16="http://schemas.microsoft.com/office/drawing/2014/main" val="1721774826"/>
                  </a:ext>
                </a:extLst>
              </a:tr>
              <a:tr h="360058">
                <a:tc>
                  <a:txBody>
                    <a:bodyPr/>
                    <a:lstStyle/>
                    <a:p>
                      <a:r>
                        <a:rPr lang="en-GB" sz="950">
                          <a:solidFill>
                            <a:schemeClr val="accent4">
                              <a:lumMod val="75000"/>
                            </a:schemeClr>
                          </a:solidFill>
                          <a:latin typeface="+mn-lt"/>
                        </a:rPr>
                        <a:t>1. PRSENTING PROJECT PROPOSAL </a:t>
                      </a:r>
                    </a:p>
                  </a:txBody>
                  <a:tcPr/>
                </a:tc>
                <a:tc>
                  <a:txBody>
                    <a:bodyPr/>
                    <a:lstStyle/>
                    <a:p>
                      <a:pPr marL="171450" indent="-171450">
                        <a:buFont typeface="Arial" panose="020B0604020202020204" pitchFamily="34" charset="0"/>
                        <a:buChar char="•"/>
                      </a:pPr>
                      <a:r>
                        <a:rPr lang="en-GB" sz="950">
                          <a:solidFill>
                            <a:schemeClr val="accent4">
                              <a:lumMod val="75000"/>
                            </a:schemeClr>
                          </a:solidFill>
                          <a:latin typeface="+mn-lt"/>
                        </a:rPr>
                        <a:t>PRESENT OUR PROJECT TO POTENCIAL INVESTORS</a:t>
                      </a:r>
                    </a:p>
                  </a:txBody>
                  <a:tcPr/>
                </a:tc>
                <a:tc>
                  <a:txBody>
                    <a:bodyPr/>
                    <a:lstStyle/>
                    <a:p>
                      <a:pPr marL="171450" indent="-171450" algn="l">
                        <a:buFont typeface="Arial" panose="020B0604020202020204" pitchFamily="34" charset="0"/>
                        <a:buChar char="•"/>
                      </a:pPr>
                      <a:r>
                        <a:rPr lang="en-GB" sz="950">
                          <a:solidFill>
                            <a:schemeClr val="accent4">
                              <a:lumMod val="75000"/>
                            </a:schemeClr>
                          </a:solidFill>
                          <a:latin typeface="+mn-lt"/>
                        </a:rPr>
                        <a:t>    CREATING A CLEAR GOAL ESTABLED BUSSINES OBJECTIVES</a:t>
                      </a:r>
                    </a:p>
                  </a:txBody>
                  <a:tcPr/>
                </a:tc>
                <a:tc>
                  <a:txBody>
                    <a:bodyPr/>
                    <a:lstStyle/>
                    <a:p>
                      <a:r>
                        <a:rPr lang="en-GB" sz="950">
                          <a:solidFill>
                            <a:schemeClr val="accent4">
                              <a:lumMod val="75000"/>
                            </a:schemeClr>
                          </a:solidFill>
                          <a:latin typeface="+mn-lt"/>
                        </a:rPr>
                        <a:t>OCTOBER , EXPECTED APPROVAL</a:t>
                      </a:r>
                    </a:p>
                  </a:txBody>
                  <a:tcPr/>
                </a:tc>
                <a:extLst>
                  <a:ext uri="{0D108BD9-81ED-4DB2-BD59-A6C34878D82A}">
                    <a16:rowId xmlns:a16="http://schemas.microsoft.com/office/drawing/2014/main" val="3923204203"/>
                  </a:ext>
                </a:extLst>
              </a:tr>
              <a:tr h="361731">
                <a:tc>
                  <a:txBody>
                    <a:bodyPr/>
                    <a:lstStyle/>
                    <a:p>
                      <a:r>
                        <a:rPr lang="en-GB" sz="950">
                          <a:solidFill>
                            <a:schemeClr val="accent4">
                              <a:lumMod val="75000"/>
                            </a:schemeClr>
                          </a:solidFill>
                          <a:latin typeface="+mn-lt"/>
                        </a:rPr>
                        <a:t>RESEARCH AND ASSESMENT</a:t>
                      </a:r>
                    </a:p>
                  </a:txBody>
                  <a:tcPr/>
                </a:tc>
                <a:tc>
                  <a:txBody>
                    <a:bodyPr/>
                    <a:lstStyle/>
                    <a:p>
                      <a:pPr marL="285750" indent="-285750">
                        <a:buFont typeface="Arial" panose="020B0604020202020204" pitchFamily="34" charset="0"/>
                        <a:buChar char="•"/>
                      </a:pPr>
                      <a:r>
                        <a:rPr lang="en-GB" sz="950">
                          <a:solidFill>
                            <a:schemeClr val="accent4">
                              <a:lumMod val="75000"/>
                            </a:schemeClr>
                          </a:solidFill>
                          <a:latin typeface="+mn-lt"/>
                        </a:rPr>
                        <a:t>FINDING OUT WHICH PLACES HAVE CHILDCARE.</a:t>
                      </a:r>
                    </a:p>
                  </a:txBody>
                  <a:tcPr/>
                </a:tc>
                <a:tc>
                  <a:txBody>
                    <a:bodyPr/>
                    <a:lstStyle/>
                    <a:p>
                      <a:pPr marL="285750" indent="-285750" algn="l">
                        <a:buFont typeface="Arial" panose="020B0604020202020204" pitchFamily="34" charset="0"/>
                        <a:buChar char="•"/>
                      </a:pPr>
                      <a:r>
                        <a:rPr lang="en-GB" sz="950" b="0">
                          <a:solidFill>
                            <a:schemeClr val="accent4">
                              <a:lumMod val="75000"/>
                            </a:schemeClr>
                          </a:solidFill>
                          <a:latin typeface="+mn-lt"/>
                        </a:rPr>
                        <a:t>CHECK THE CHILDCARE UNITS IN TERMS OF STANDARDS AND REWIEWS</a:t>
                      </a:r>
                    </a:p>
                    <a:p>
                      <a:pPr algn="l"/>
                      <a:endParaRPr lang="en-GB" sz="950" b="1">
                        <a:solidFill>
                          <a:schemeClr val="accent4">
                            <a:lumMod val="75000"/>
                          </a:schemeClr>
                        </a:solidFill>
                        <a:latin typeface="+mn-lt"/>
                      </a:endParaRPr>
                    </a:p>
                  </a:txBody>
                  <a:tcPr/>
                </a:tc>
                <a:tc>
                  <a:txBody>
                    <a:bodyPr/>
                    <a:lstStyle/>
                    <a:p>
                      <a:r>
                        <a:rPr lang="en-GB" sz="950">
                          <a:solidFill>
                            <a:schemeClr val="accent4">
                              <a:lumMod val="75000"/>
                            </a:schemeClr>
                          </a:solidFill>
                          <a:latin typeface="+mn-lt"/>
                        </a:rPr>
                        <a:t>OCTOBER</a:t>
                      </a:r>
                    </a:p>
                  </a:txBody>
                  <a:tcPr/>
                </a:tc>
                <a:extLst>
                  <a:ext uri="{0D108BD9-81ED-4DB2-BD59-A6C34878D82A}">
                    <a16:rowId xmlns:a16="http://schemas.microsoft.com/office/drawing/2014/main" val="2254320608"/>
                  </a:ext>
                </a:extLst>
              </a:tr>
              <a:tr h="705793">
                <a:tc>
                  <a:txBody>
                    <a:bodyPr/>
                    <a:lstStyle/>
                    <a:p>
                      <a:r>
                        <a:rPr lang="en-GB" sz="950">
                          <a:solidFill>
                            <a:schemeClr val="accent4">
                              <a:lumMod val="75000"/>
                            </a:schemeClr>
                          </a:solidFill>
                          <a:latin typeface="+mn-lt"/>
                        </a:rPr>
                        <a:t> 2.RESOURCE DEVELOPMENT</a:t>
                      </a:r>
                    </a:p>
                  </a:txBody>
                  <a:tcPr/>
                </a:tc>
                <a:tc>
                  <a:txBody>
                    <a:bodyPr/>
                    <a:lstStyle/>
                    <a:p>
                      <a:pPr marL="285750" indent="-285750">
                        <a:buFont typeface="Arial" panose="020B0604020202020204" pitchFamily="34" charset="0"/>
                        <a:buChar char="•"/>
                      </a:pPr>
                      <a:r>
                        <a:rPr lang="en-GB" sz="950">
                          <a:solidFill>
                            <a:schemeClr val="accent4">
                              <a:lumMod val="75000"/>
                            </a:schemeClr>
                          </a:solidFill>
                          <a:latin typeface="+mn-lt"/>
                        </a:rPr>
                        <a:t>MAKE A LIST OF ALL THE CHILDCARE OPTIONS IN THE AREA</a:t>
                      </a:r>
                    </a:p>
                    <a:p>
                      <a:pPr marL="285750" indent="-285750">
                        <a:buFont typeface="Arial" panose="020B0604020202020204" pitchFamily="34" charset="0"/>
                        <a:buChar char="•"/>
                      </a:pPr>
                      <a:r>
                        <a:rPr lang="en-GB" sz="950">
                          <a:solidFill>
                            <a:schemeClr val="accent4">
                              <a:lumMod val="75000"/>
                            </a:schemeClr>
                          </a:solidFill>
                          <a:latin typeface="+mn-lt"/>
                        </a:rPr>
                        <a:t>CREATE A PLACE FOR KIDS TO LERN AND GROW ,AND PLATFORM FOR PARENTS</a:t>
                      </a:r>
                    </a:p>
                    <a:p>
                      <a:pPr marL="285750" indent="-285750">
                        <a:buFont typeface="Arial" panose="020B0604020202020204" pitchFamily="34" charset="0"/>
                        <a:buChar char="•"/>
                      </a:pPr>
                      <a:r>
                        <a:rPr lang="en-GB" sz="950">
                          <a:solidFill>
                            <a:schemeClr val="accent4">
                              <a:lumMod val="75000"/>
                            </a:schemeClr>
                          </a:solidFill>
                          <a:latin typeface="+mn-lt"/>
                        </a:rPr>
                        <a:t>NAVIGATING BUREAUCRACY/ LEGAL PERMISSION TO PREPARE FOOD, </a:t>
                      </a:r>
                    </a:p>
                    <a:p>
                      <a:pPr marL="171450" indent="-171450">
                        <a:buFont typeface="Arial" panose="020B0604020202020204" pitchFamily="34" charset="0"/>
                        <a:buChar char="•"/>
                      </a:pPr>
                      <a:endParaRPr lang="en-GB" sz="950">
                        <a:solidFill>
                          <a:schemeClr val="accent4">
                            <a:lumMod val="75000"/>
                          </a:schemeClr>
                        </a:solidFill>
                        <a:latin typeface="+mn-lt"/>
                      </a:endParaRPr>
                    </a:p>
                  </a:txBody>
                  <a:tcPr/>
                </a:tc>
                <a:tc>
                  <a:txBody>
                    <a:bodyPr/>
                    <a:lstStyle/>
                    <a:p>
                      <a:pPr marL="285750" indent="-285750" algn="l">
                        <a:buFont typeface="Arial" panose="020B0604020202020204" pitchFamily="34" charset="0"/>
                        <a:buChar char="•"/>
                      </a:pPr>
                      <a:r>
                        <a:rPr lang="en-GB" sz="950">
                          <a:solidFill>
                            <a:schemeClr val="accent4">
                              <a:lumMod val="75000"/>
                            </a:schemeClr>
                          </a:solidFill>
                          <a:latin typeface="+mn-lt"/>
                        </a:rPr>
                        <a:t>FIND THE ASPECTS WHERE WE CAN BE BETTER</a:t>
                      </a:r>
                    </a:p>
                    <a:p>
                      <a:pPr marL="285750" indent="-285750" algn="l">
                        <a:buFont typeface="Arial" panose="020B0604020202020204" pitchFamily="34" charset="0"/>
                        <a:buChar char="•"/>
                      </a:pPr>
                      <a:r>
                        <a:rPr lang="en-GB" sz="950">
                          <a:solidFill>
                            <a:schemeClr val="accent4">
                              <a:lumMod val="75000"/>
                            </a:schemeClr>
                          </a:solidFill>
                          <a:latin typeface="+mn-lt"/>
                        </a:rPr>
                        <a:t>PREPER ALL NESSESARY DOCUMENT TO RENT A PLACE.</a:t>
                      </a:r>
                    </a:p>
                    <a:p>
                      <a:pPr marL="285750" indent="-285750" algn="l">
                        <a:buFont typeface="Arial" panose="020B0604020202020204" pitchFamily="34" charset="0"/>
                        <a:buChar char="•"/>
                      </a:pPr>
                      <a:r>
                        <a:rPr lang="en-GB" sz="950">
                          <a:solidFill>
                            <a:schemeClr val="accent4">
                              <a:lumMod val="75000"/>
                            </a:schemeClr>
                          </a:solidFill>
                          <a:latin typeface="+mn-lt"/>
                        </a:rPr>
                        <a:t>IT RELATED JOBS HAS TO BE STARTED</a:t>
                      </a:r>
                    </a:p>
                  </a:txBody>
                  <a:tcPr/>
                </a:tc>
                <a:tc>
                  <a:txBody>
                    <a:bodyPr/>
                    <a:lstStyle/>
                    <a:p>
                      <a:r>
                        <a:rPr lang="en-GB" sz="950">
                          <a:solidFill>
                            <a:schemeClr val="accent4">
                              <a:lumMod val="75000"/>
                            </a:schemeClr>
                          </a:solidFill>
                          <a:latin typeface="+mn-lt"/>
                        </a:rPr>
                        <a:t>NOVEMBER-DECEMBER</a:t>
                      </a:r>
                    </a:p>
                  </a:txBody>
                  <a:tcPr/>
                </a:tc>
                <a:extLst>
                  <a:ext uri="{0D108BD9-81ED-4DB2-BD59-A6C34878D82A}">
                    <a16:rowId xmlns:a16="http://schemas.microsoft.com/office/drawing/2014/main" val="2966983149"/>
                  </a:ext>
                </a:extLst>
              </a:tr>
              <a:tr h="505539">
                <a:tc>
                  <a:txBody>
                    <a:bodyPr/>
                    <a:lstStyle/>
                    <a:p>
                      <a:r>
                        <a:rPr lang="en-GB" sz="950">
                          <a:solidFill>
                            <a:schemeClr val="accent4">
                              <a:lumMod val="75000"/>
                            </a:schemeClr>
                          </a:solidFill>
                          <a:latin typeface="+mn-lt"/>
                        </a:rPr>
                        <a:t>3. IMPLEMENTATION</a:t>
                      </a:r>
                    </a:p>
                  </a:txBody>
                  <a:tcPr/>
                </a:tc>
                <a:tc>
                  <a:txBody>
                    <a:bodyPr/>
                    <a:lstStyle/>
                    <a:p>
                      <a:pPr marL="171450" indent="-171450">
                        <a:buFont typeface="Arial" panose="020B0604020202020204" pitchFamily="34" charset="0"/>
                        <a:buChar char="•"/>
                      </a:pPr>
                      <a:r>
                        <a:rPr lang="en-GB" sz="950">
                          <a:solidFill>
                            <a:schemeClr val="accent4">
                              <a:lumMod val="75000"/>
                            </a:schemeClr>
                          </a:solidFill>
                          <a:latin typeface="+mn-lt"/>
                        </a:rPr>
                        <a:t>ADVERTISMENT</a:t>
                      </a:r>
                    </a:p>
                  </a:txBody>
                  <a:tcPr/>
                </a:tc>
                <a:tc>
                  <a:txBody>
                    <a:bodyPr/>
                    <a:lstStyle/>
                    <a:p>
                      <a:pPr marL="285750" indent="-285750" algn="l">
                        <a:buFont typeface="Arial" panose="020B0604020202020204" pitchFamily="34" charset="0"/>
                        <a:buChar char="•"/>
                      </a:pPr>
                      <a:r>
                        <a:rPr lang="en-GB" sz="950">
                          <a:solidFill>
                            <a:schemeClr val="accent4">
                              <a:lumMod val="75000"/>
                            </a:schemeClr>
                          </a:solidFill>
                          <a:latin typeface="+mn-lt"/>
                        </a:rPr>
                        <a:t>INTRODUCING PARENTS TO THE SERVICE, NAVIGATE THEM </a:t>
                      </a:r>
                    </a:p>
                    <a:p>
                      <a:pPr marL="285750" indent="-285750" algn="l">
                        <a:buFont typeface="Arial" panose="020B0604020202020204" pitchFamily="34" charset="0"/>
                        <a:buChar char="•"/>
                      </a:pPr>
                      <a:r>
                        <a:rPr lang="en-GB" sz="950">
                          <a:solidFill>
                            <a:schemeClr val="accent4">
                              <a:lumMod val="75000"/>
                            </a:schemeClr>
                          </a:solidFill>
                          <a:latin typeface="+mn-lt"/>
                        </a:rPr>
                        <a:t> CONDUCT A PRESENTATIONS TO SHOW THE BUSSINES </a:t>
                      </a:r>
                    </a:p>
                    <a:p>
                      <a:pPr marL="285750" indent="-285750" algn="l">
                        <a:buFont typeface="Arial" panose="020B0604020202020204" pitchFamily="34" charset="0"/>
                        <a:buChar char="•"/>
                      </a:pPr>
                      <a:r>
                        <a:rPr lang="en-GB" sz="950">
                          <a:solidFill>
                            <a:schemeClr val="accent4">
                              <a:lumMod val="75000"/>
                            </a:schemeClr>
                          </a:solidFill>
                          <a:latin typeface="+mn-lt"/>
                        </a:rPr>
                        <a:t>UNDERSTAND ESSENTIAL STEPS TO RUN A BUSINES AMONG THE TEAM AND START IT</a:t>
                      </a:r>
                    </a:p>
                  </a:txBody>
                  <a:tcPr/>
                </a:tc>
                <a:tc>
                  <a:txBody>
                    <a:bodyPr/>
                    <a:lstStyle/>
                    <a:p>
                      <a:r>
                        <a:rPr lang="en-GB" sz="950">
                          <a:solidFill>
                            <a:schemeClr val="accent4">
                              <a:lumMod val="75000"/>
                            </a:schemeClr>
                          </a:solidFill>
                          <a:latin typeface="+mn-lt"/>
                        </a:rPr>
                        <a:t>JANUARY-JUN</a:t>
                      </a:r>
                    </a:p>
                  </a:txBody>
                  <a:tcPr/>
                </a:tc>
                <a:extLst>
                  <a:ext uri="{0D108BD9-81ED-4DB2-BD59-A6C34878D82A}">
                    <a16:rowId xmlns:a16="http://schemas.microsoft.com/office/drawing/2014/main" val="2203579569"/>
                  </a:ext>
                </a:extLst>
              </a:tr>
              <a:tr h="656329">
                <a:tc>
                  <a:txBody>
                    <a:bodyPr/>
                    <a:lstStyle/>
                    <a:p>
                      <a:r>
                        <a:rPr lang="en-GB" sz="950">
                          <a:solidFill>
                            <a:schemeClr val="accent4">
                              <a:lumMod val="75000"/>
                            </a:schemeClr>
                          </a:solidFill>
                          <a:latin typeface="+mn-lt"/>
                        </a:rPr>
                        <a:t>4. TRACKING,MARKETING STRATEGY</a:t>
                      </a:r>
                      <a:endParaRPr lang="en-GB" sz="950">
                        <a:solidFill>
                          <a:schemeClr val="accent4">
                            <a:lumMod val="75000"/>
                          </a:schemeClr>
                        </a:solidFill>
                        <a:latin typeface="+mn-lt"/>
                        <a:cs typeface="Arial" panose="020B0604020202020204" pitchFamily="34" charset="0"/>
                      </a:endParaRPr>
                    </a:p>
                  </a:txBody>
                  <a:tcPr/>
                </a:tc>
                <a:tc>
                  <a:txBody>
                    <a:bodyPr/>
                    <a:lstStyle/>
                    <a:p>
                      <a:pPr marL="171450" indent="-171450">
                        <a:buFont typeface="Arial" panose="020B0604020202020204" pitchFamily="34" charset="0"/>
                        <a:buChar char="•"/>
                      </a:pPr>
                      <a:r>
                        <a:rPr lang="en-GB" sz="950">
                          <a:solidFill>
                            <a:schemeClr val="accent4">
                              <a:lumMod val="75000"/>
                            </a:schemeClr>
                          </a:solidFill>
                          <a:latin typeface="+mn-lt"/>
                        </a:rPr>
                        <a:t>FEEDBACK</a:t>
                      </a:r>
                    </a:p>
                    <a:p>
                      <a:pPr marL="171450" indent="-171450">
                        <a:buFont typeface="Arial" panose="020B0604020202020204" pitchFamily="34" charset="0"/>
                        <a:buChar char="•"/>
                      </a:pPr>
                      <a:r>
                        <a:rPr lang="en-GB" sz="950">
                          <a:solidFill>
                            <a:schemeClr val="accent4">
                              <a:lumMod val="75000"/>
                            </a:schemeClr>
                          </a:solidFill>
                          <a:latin typeface="+mn-lt"/>
                        </a:rPr>
                        <a:t>FACE TO FACE MEETINGS </a:t>
                      </a:r>
                    </a:p>
                    <a:p>
                      <a:pPr marL="171450" indent="-171450">
                        <a:buFont typeface="Arial" panose="020B0604020202020204" pitchFamily="34" charset="0"/>
                        <a:buChar char="•"/>
                      </a:pPr>
                      <a:r>
                        <a:rPr lang="en-GB" sz="950">
                          <a:solidFill>
                            <a:schemeClr val="accent4">
                              <a:lumMod val="75000"/>
                            </a:schemeClr>
                          </a:solidFill>
                          <a:latin typeface="+mn-lt"/>
                        </a:rPr>
                        <a:t>MONITORING SITUATIONS</a:t>
                      </a:r>
                    </a:p>
                    <a:p>
                      <a:pPr marL="171450" lvl="0" indent="-171450">
                        <a:buFont typeface="Arial" panose="020B0604020202020204" pitchFamily="34" charset="0"/>
                        <a:buChar char="•"/>
                      </a:pPr>
                      <a:r>
                        <a:rPr lang="en-GB" sz="950">
                          <a:solidFill>
                            <a:schemeClr val="accent4">
                              <a:lumMod val="75000"/>
                            </a:schemeClr>
                          </a:solidFill>
                          <a:latin typeface="+mn-lt"/>
                        </a:rPr>
                        <a:t>POLICIES/PROCEDURES</a:t>
                      </a:r>
                    </a:p>
                  </a:txBody>
                  <a:tcPr/>
                </a:tc>
                <a:tc>
                  <a:txBody>
                    <a:bodyPr/>
                    <a:lstStyle/>
                    <a:p>
                      <a:pPr marL="171450" indent="-171450" algn="l">
                        <a:buFont typeface="Arial" panose="020B0604020202020204" pitchFamily="34" charset="0"/>
                        <a:buChar char="•"/>
                      </a:pPr>
                      <a:r>
                        <a:rPr lang="en-GB" sz="950">
                          <a:solidFill>
                            <a:schemeClr val="accent4">
                              <a:lumMod val="75000"/>
                            </a:schemeClr>
                          </a:solidFill>
                          <a:latin typeface="+mn-lt"/>
                        </a:rPr>
                        <a:t>     UNDERSTAND FEEDBACK DATA</a:t>
                      </a:r>
                    </a:p>
                    <a:p>
                      <a:pPr marL="171450" indent="-171450" algn="l">
                        <a:buFont typeface="Arial" panose="020B0604020202020204" pitchFamily="34" charset="0"/>
                        <a:buChar char="•"/>
                      </a:pPr>
                      <a:r>
                        <a:rPr lang="en-GB" sz="950">
                          <a:solidFill>
                            <a:schemeClr val="accent4">
                              <a:lumMod val="75000"/>
                            </a:schemeClr>
                          </a:solidFill>
                          <a:latin typeface="+mn-lt"/>
                        </a:rPr>
                        <a:t>     OFFERING MEETINGS REGARDING A GOOD SERVICES OFFERED TO THE CHILDREN </a:t>
                      </a:r>
                    </a:p>
                    <a:p>
                      <a:pPr marL="171450" lvl="0" indent="-171450" algn="l">
                        <a:buFont typeface="Arial" panose="020B0604020202020204" pitchFamily="34" charset="0"/>
                        <a:buChar char="•"/>
                      </a:pPr>
                      <a:r>
                        <a:rPr lang="en-GB" sz="950">
                          <a:solidFill>
                            <a:schemeClr val="accent4">
                              <a:lumMod val="75000"/>
                            </a:schemeClr>
                          </a:solidFill>
                          <a:latin typeface="+mn-lt"/>
                        </a:rPr>
                        <a:t>     MAKING CLEAR BOUNDARIES</a:t>
                      </a:r>
                    </a:p>
                  </a:txBody>
                  <a:tcPr/>
                </a:tc>
                <a:tc>
                  <a:txBody>
                    <a:bodyPr/>
                    <a:lstStyle/>
                    <a:p>
                      <a:r>
                        <a:rPr lang="en-GB" sz="950">
                          <a:solidFill>
                            <a:schemeClr val="accent4">
                              <a:lumMod val="75000"/>
                            </a:schemeClr>
                          </a:solidFill>
                          <a:latin typeface="+mn-lt"/>
                        </a:rPr>
                        <a:t>MARCH-APRIL-ONGOING</a:t>
                      </a:r>
                      <a:endParaRPr lang="en-GB" sz="950">
                        <a:solidFill>
                          <a:schemeClr val="accent4">
                            <a:lumMod val="75000"/>
                          </a:schemeClr>
                        </a:solidFill>
                        <a:latin typeface="+mn-lt"/>
                        <a:cs typeface="Arial" panose="020B0604020202020204" pitchFamily="34" charset="0"/>
                      </a:endParaRPr>
                    </a:p>
                  </a:txBody>
                  <a:tcPr/>
                </a:tc>
                <a:extLst>
                  <a:ext uri="{0D108BD9-81ED-4DB2-BD59-A6C34878D82A}">
                    <a16:rowId xmlns:a16="http://schemas.microsoft.com/office/drawing/2014/main" val="2955121561"/>
                  </a:ext>
                </a:extLst>
              </a:tr>
              <a:tr h="818435">
                <a:tc>
                  <a:txBody>
                    <a:bodyPr/>
                    <a:lstStyle/>
                    <a:p>
                      <a:r>
                        <a:rPr lang="en-GB" sz="950">
                          <a:solidFill>
                            <a:schemeClr val="accent4">
                              <a:lumMod val="75000"/>
                            </a:schemeClr>
                          </a:solidFill>
                          <a:latin typeface="+mn-lt"/>
                        </a:rPr>
                        <a:t>5. BOARDING </a:t>
                      </a:r>
                      <a:endParaRPr lang="en-GB" sz="950">
                        <a:solidFill>
                          <a:schemeClr val="accent4">
                            <a:lumMod val="75000"/>
                          </a:schemeClr>
                        </a:solidFill>
                        <a:latin typeface="+mn-lt"/>
                        <a:cs typeface="Arial" panose="020B0604020202020204" pitchFamily="34" charset="0"/>
                      </a:endParaRPr>
                    </a:p>
                  </a:txBody>
                  <a:tcPr/>
                </a:tc>
                <a:tc>
                  <a:txBody>
                    <a:bodyPr/>
                    <a:lstStyle/>
                    <a:p>
                      <a:pPr marL="171450" indent="-171450">
                        <a:buFont typeface="Arial" panose="020B0604020202020204" pitchFamily="34" charset="0"/>
                        <a:buChar char="•"/>
                      </a:pPr>
                      <a:r>
                        <a:rPr lang="en-GB" sz="950">
                          <a:solidFill>
                            <a:schemeClr val="accent4">
                              <a:lumMod val="75000"/>
                            </a:schemeClr>
                          </a:solidFill>
                          <a:latin typeface="+mn-lt"/>
                        </a:rPr>
                        <a:t>STAFF, SUPPLIERS,PARTNERS </a:t>
                      </a:r>
                      <a:endParaRPr lang="en-GB" sz="950">
                        <a:solidFill>
                          <a:schemeClr val="accent4">
                            <a:lumMod val="75000"/>
                          </a:schemeClr>
                        </a:solidFill>
                        <a:latin typeface="+mn-lt"/>
                        <a:cs typeface="Arial" panose="020B0604020202020204" pitchFamily="34" charset="0"/>
                      </a:endParaRPr>
                    </a:p>
                  </a:txBody>
                  <a:tcPr/>
                </a:tc>
                <a:tc>
                  <a:txBody>
                    <a:bodyPr/>
                    <a:lstStyle/>
                    <a:p>
                      <a:pPr marL="285750" indent="-285750" algn="l">
                        <a:buFont typeface="Arial" panose="020B0604020202020204" pitchFamily="34" charset="0"/>
                        <a:buChar char="•"/>
                      </a:pPr>
                      <a:r>
                        <a:rPr lang="en-GB" sz="950">
                          <a:solidFill>
                            <a:schemeClr val="accent4">
                              <a:lumMod val="75000"/>
                            </a:schemeClr>
                          </a:solidFill>
                          <a:latin typeface="+mn-lt"/>
                        </a:rPr>
                        <a:t>FIGURE OUT WHAT KIND OF TEAM YOU NEED</a:t>
                      </a:r>
                    </a:p>
                    <a:p>
                      <a:pPr marL="285750" indent="-285750" algn="l">
                        <a:buFont typeface="Arial" panose="020B0604020202020204" pitchFamily="34" charset="0"/>
                        <a:buChar char="•"/>
                      </a:pPr>
                      <a:r>
                        <a:rPr lang="en-GB" sz="950">
                          <a:solidFill>
                            <a:schemeClr val="accent4">
                              <a:lumMod val="75000"/>
                            </a:schemeClr>
                          </a:solidFill>
                          <a:latin typeface="+mn-lt"/>
                        </a:rPr>
                        <a:t>HIRE A PEOPLE</a:t>
                      </a:r>
                    </a:p>
                    <a:p>
                      <a:pPr marL="285750" indent="-285750" algn="l">
                        <a:buFont typeface="Arial" panose="020B0604020202020204" pitchFamily="34" charset="0"/>
                        <a:buChar char="•"/>
                      </a:pPr>
                      <a:r>
                        <a:rPr lang="en-GB" sz="950">
                          <a:solidFill>
                            <a:schemeClr val="accent4">
                              <a:lumMod val="75000"/>
                            </a:schemeClr>
                          </a:solidFill>
                          <a:latin typeface="+mn-lt"/>
                        </a:rPr>
                        <a:t>TRAIN AND MANAGE YOUR TEAM EFFECTIVELY</a:t>
                      </a:r>
                    </a:p>
                    <a:p>
                      <a:pPr marL="285750" indent="-285750" algn="l">
                        <a:buFont typeface="Arial" panose="020B0604020202020204" pitchFamily="34" charset="0"/>
                        <a:buChar char="•"/>
                      </a:pPr>
                      <a:r>
                        <a:rPr lang="en-GB" sz="950">
                          <a:solidFill>
                            <a:schemeClr val="accent4">
                              <a:lumMod val="75000"/>
                            </a:schemeClr>
                          </a:solidFill>
                          <a:latin typeface="+mn-lt"/>
                        </a:rPr>
                        <a:t>IDENTIFY WHO CAN PROVIDE WHAT YOU NEED ,CHOOSE THE BEST OFFER</a:t>
                      </a:r>
                    </a:p>
                    <a:p>
                      <a:pPr marL="285750" indent="-285750" algn="l">
                        <a:buFont typeface="Arial" panose="020B0604020202020204" pitchFamily="34" charset="0"/>
                        <a:buChar char="•"/>
                      </a:pPr>
                      <a:r>
                        <a:rPr lang="en-GB" sz="950">
                          <a:solidFill>
                            <a:schemeClr val="accent4">
                              <a:lumMod val="75000"/>
                            </a:schemeClr>
                          </a:solidFill>
                          <a:latin typeface="+mn-lt"/>
                        </a:rPr>
                        <a:t>CONSIDER PARTNERSHIP IF NECESSARY</a:t>
                      </a:r>
                    </a:p>
                    <a:p>
                      <a:pPr marL="285750" indent="-285750" algn="l">
                        <a:buFont typeface="Arial" panose="020B0604020202020204" pitchFamily="34" charset="0"/>
                        <a:buChar char="•"/>
                      </a:pPr>
                      <a:r>
                        <a:rPr lang="en-GB" sz="950">
                          <a:solidFill>
                            <a:schemeClr val="accent4">
                              <a:lumMod val="75000"/>
                            </a:schemeClr>
                          </a:solidFill>
                          <a:latin typeface="+mn-lt"/>
                        </a:rPr>
                        <a:t>MAKE CLEAR AGEEMENTS WITH SUPPLIERS.</a:t>
                      </a:r>
                      <a:endParaRPr lang="en-GB" sz="950">
                        <a:solidFill>
                          <a:schemeClr val="accent4">
                            <a:lumMod val="75000"/>
                          </a:schemeClr>
                        </a:solidFill>
                        <a:latin typeface="+mn-lt"/>
                        <a:cs typeface="Arial" panose="020B0604020202020204" pitchFamily="34" charset="0"/>
                      </a:endParaRPr>
                    </a:p>
                  </a:txBody>
                  <a:tcPr/>
                </a:tc>
                <a:tc>
                  <a:txBody>
                    <a:bodyPr/>
                    <a:lstStyle/>
                    <a:p>
                      <a:r>
                        <a:rPr lang="en-GB" sz="950">
                          <a:solidFill>
                            <a:schemeClr val="accent4">
                              <a:lumMod val="75000"/>
                            </a:schemeClr>
                          </a:solidFill>
                          <a:latin typeface="+mn-lt"/>
                        </a:rPr>
                        <a:t>MAY-SEPTEMBER</a:t>
                      </a:r>
                      <a:endParaRPr lang="en-GB" sz="950">
                        <a:solidFill>
                          <a:schemeClr val="accent4">
                            <a:lumMod val="75000"/>
                          </a:schemeClr>
                        </a:solidFill>
                        <a:latin typeface="+mn-lt"/>
                        <a:cs typeface="Arial" panose="020B0604020202020204" pitchFamily="34" charset="0"/>
                      </a:endParaRPr>
                    </a:p>
                  </a:txBody>
                  <a:tcPr/>
                </a:tc>
                <a:extLst>
                  <a:ext uri="{0D108BD9-81ED-4DB2-BD59-A6C34878D82A}">
                    <a16:rowId xmlns:a16="http://schemas.microsoft.com/office/drawing/2014/main" val="240363747"/>
                  </a:ext>
                </a:extLst>
              </a:tr>
              <a:tr h="410733">
                <a:tc>
                  <a:txBody>
                    <a:bodyPr/>
                    <a:lstStyle/>
                    <a:p>
                      <a:r>
                        <a:rPr lang="en-GB" sz="950">
                          <a:solidFill>
                            <a:schemeClr val="accent4">
                              <a:lumMod val="75000"/>
                            </a:schemeClr>
                          </a:solidFill>
                          <a:latin typeface="+mn-lt"/>
                        </a:rPr>
                        <a:t>6. FACILITIES PREPERING </a:t>
                      </a:r>
                      <a:endParaRPr lang="en-GB" sz="950">
                        <a:solidFill>
                          <a:schemeClr val="accent4">
                            <a:lumMod val="75000"/>
                          </a:schemeClr>
                        </a:solidFill>
                        <a:latin typeface="+mn-lt"/>
                        <a:cs typeface="Arial" panose="020B0604020202020204" pitchFamily="34" charset="0"/>
                      </a:endParaRPr>
                    </a:p>
                  </a:txBody>
                  <a:tcPr/>
                </a:tc>
                <a:tc>
                  <a:txBody>
                    <a:bodyPr/>
                    <a:lstStyle/>
                    <a:p>
                      <a:pPr marL="171450" indent="-171450">
                        <a:buFont typeface="Arial" panose="020B0604020202020204" pitchFamily="34" charset="0"/>
                        <a:buChar char="•"/>
                      </a:pPr>
                      <a:r>
                        <a:rPr lang="en-GB" sz="950">
                          <a:solidFill>
                            <a:schemeClr val="accent4">
                              <a:lumMod val="75000"/>
                            </a:schemeClr>
                          </a:solidFill>
                          <a:latin typeface="+mn-lt"/>
                        </a:rPr>
                        <a:t>HEALTH AND SAFETY</a:t>
                      </a:r>
                    </a:p>
                    <a:p>
                      <a:pPr marL="171450" indent="-171450">
                        <a:buFont typeface="Arial" panose="020B0604020202020204" pitchFamily="34" charset="0"/>
                        <a:buChar char="•"/>
                      </a:pPr>
                      <a:r>
                        <a:rPr lang="en-GB" sz="950">
                          <a:solidFill>
                            <a:schemeClr val="accent4">
                              <a:lumMod val="75000"/>
                            </a:schemeClr>
                          </a:solidFill>
                          <a:latin typeface="+mn-lt"/>
                        </a:rPr>
                        <a:t>REPAIRS/RENOWATIONS</a:t>
                      </a:r>
                      <a:endParaRPr lang="en-GB" sz="950">
                        <a:solidFill>
                          <a:schemeClr val="accent4">
                            <a:lumMod val="75000"/>
                          </a:schemeClr>
                        </a:solidFill>
                        <a:latin typeface="+mn-lt"/>
                        <a:cs typeface="Arial" panose="020B0604020202020204" pitchFamily="34" charset="0"/>
                      </a:endParaRPr>
                    </a:p>
                  </a:txBody>
                  <a:tcPr/>
                </a:tc>
                <a:tc>
                  <a:txBody>
                    <a:bodyPr/>
                    <a:lstStyle/>
                    <a:p>
                      <a:pPr marL="285750" indent="-285750" algn="l">
                        <a:buFont typeface="Arial" panose="020B0604020202020204" pitchFamily="34" charset="0"/>
                        <a:buChar char="•"/>
                      </a:pPr>
                      <a:r>
                        <a:rPr lang="en-GB" sz="950">
                          <a:solidFill>
                            <a:schemeClr val="accent4">
                              <a:lumMod val="75000"/>
                            </a:schemeClr>
                          </a:solidFill>
                          <a:latin typeface="+mn-lt"/>
                        </a:rPr>
                        <a:t>NESSESARY REGULATIONS PUT IN PLACE </a:t>
                      </a:r>
                    </a:p>
                    <a:p>
                      <a:pPr marL="285750" indent="-285750" algn="l">
                        <a:buFont typeface="Arial" panose="020B0604020202020204" pitchFamily="34" charset="0"/>
                        <a:buChar char="•"/>
                      </a:pPr>
                      <a:r>
                        <a:rPr lang="en-GB" sz="950">
                          <a:solidFill>
                            <a:schemeClr val="accent4">
                              <a:lumMod val="75000"/>
                            </a:schemeClr>
                          </a:solidFill>
                          <a:latin typeface="+mn-lt"/>
                        </a:rPr>
                        <a:t>IF NESSESARY CONDUTING MEINTANANCING </a:t>
                      </a:r>
                      <a:endParaRPr lang="en-GB" sz="950">
                        <a:solidFill>
                          <a:schemeClr val="accent4">
                            <a:lumMod val="75000"/>
                          </a:schemeClr>
                        </a:solidFill>
                        <a:latin typeface="+mn-lt"/>
                        <a:cs typeface="Arial" panose="020B0604020202020204" pitchFamily="34" charset="0"/>
                      </a:endParaRPr>
                    </a:p>
                  </a:txBody>
                  <a:tcPr/>
                </a:tc>
                <a:tc>
                  <a:txBody>
                    <a:bodyPr/>
                    <a:lstStyle/>
                    <a:p>
                      <a:r>
                        <a:rPr lang="en-GB" sz="950">
                          <a:solidFill>
                            <a:schemeClr val="accent4">
                              <a:lumMod val="75000"/>
                            </a:schemeClr>
                          </a:solidFill>
                          <a:latin typeface="+mn-lt"/>
                        </a:rPr>
                        <a:t>FEBUARY- AUGUST </a:t>
                      </a:r>
                      <a:endParaRPr lang="en-GB" sz="950">
                        <a:solidFill>
                          <a:schemeClr val="accent4">
                            <a:lumMod val="75000"/>
                          </a:schemeClr>
                        </a:solidFill>
                        <a:latin typeface="+mn-lt"/>
                        <a:cs typeface="Arial" panose="020B0604020202020204" pitchFamily="34" charset="0"/>
                      </a:endParaRPr>
                    </a:p>
                  </a:txBody>
                  <a:tcPr/>
                </a:tc>
                <a:extLst>
                  <a:ext uri="{0D108BD9-81ED-4DB2-BD59-A6C34878D82A}">
                    <a16:rowId xmlns:a16="http://schemas.microsoft.com/office/drawing/2014/main" val="1295152418"/>
                  </a:ext>
                </a:extLst>
              </a:tr>
              <a:tr h="254627">
                <a:tc>
                  <a:txBody>
                    <a:bodyPr/>
                    <a:lstStyle/>
                    <a:p>
                      <a:r>
                        <a:rPr lang="en-GB" sz="950">
                          <a:solidFill>
                            <a:schemeClr val="accent4">
                              <a:lumMod val="75000"/>
                            </a:schemeClr>
                          </a:solidFill>
                          <a:latin typeface="+mn-lt"/>
                        </a:rPr>
                        <a:t>7. FINALLY OPENING</a:t>
                      </a:r>
                      <a:endParaRPr lang="en-GB" sz="950">
                        <a:solidFill>
                          <a:schemeClr val="accent4">
                            <a:lumMod val="75000"/>
                          </a:schemeClr>
                        </a:solidFill>
                        <a:latin typeface="+mn-lt"/>
                        <a:cs typeface="Arial" panose="020B0604020202020204" pitchFamily="34" charset="0"/>
                      </a:endParaRPr>
                    </a:p>
                  </a:txBody>
                  <a:tcPr/>
                </a:tc>
                <a:tc>
                  <a:txBody>
                    <a:bodyPr/>
                    <a:lstStyle/>
                    <a:p>
                      <a:endParaRPr lang="en-GB" sz="950">
                        <a:solidFill>
                          <a:schemeClr val="accent4">
                            <a:lumMod val="75000"/>
                          </a:schemeClr>
                        </a:solidFill>
                        <a:latin typeface="+mn-lt"/>
                        <a:cs typeface="Arial" panose="020B0604020202020204" pitchFamily="34" charset="0"/>
                      </a:endParaRPr>
                    </a:p>
                  </a:txBody>
                  <a:tcPr/>
                </a:tc>
                <a:tc>
                  <a:txBody>
                    <a:bodyPr/>
                    <a:lstStyle/>
                    <a:p>
                      <a:pPr marL="0" indent="0">
                        <a:buFont typeface="Arial" panose="020B0604020202020204" pitchFamily="34" charset="0"/>
                        <a:buNone/>
                      </a:pPr>
                      <a:endParaRPr lang="en-GB" sz="950">
                        <a:solidFill>
                          <a:schemeClr val="accent4">
                            <a:lumMod val="75000"/>
                          </a:schemeClr>
                        </a:solidFill>
                        <a:latin typeface="+mn-lt"/>
                        <a:cs typeface="Arial" panose="020B0604020202020204" pitchFamily="34" charset="0"/>
                      </a:endParaRPr>
                    </a:p>
                  </a:txBody>
                  <a:tcPr/>
                </a:tc>
                <a:tc>
                  <a:txBody>
                    <a:bodyPr/>
                    <a:lstStyle/>
                    <a:p>
                      <a:r>
                        <a:rPr lang="en-GB" sz="950">
                          <a:solidFill>
                            <a:schemeClr val="accent4">
                              <a:lumMod val="75000"/>
                            </a:schemeClr>
                          </a:solidFill>
                          <a:latin typeface="+mn-lt"/>
                        </a:rPr>
                        <a:t>SEPTEMBER</a:t>
                      </a:r>
                      <a:endParaRPr lang="en-GB" sz="950">
                        <a:solidFill>
                          <a:schemeClr val="accent4">
                            <a:lumMod val="75000"/>
                          </a:schemeClr>
                        </a:solidFill>
                        <a:latin typeface="+mn-lt"/>
                        <a:cs typeface="Arial" panose="020B0604020202020204" pitchFamily="34" charset="0"/>
                      </a:endParaRPr>
                    </a:p>
                  </a:txBody>
                  <a:tcPr/>
                </a:tc>
                <a:extLst>
                  <a:ext uri="{0D108BD9-81ED-4DB2-BD59-A6C34878D82A}">
                    <a16:rowId xmlns:a16="http://schemas.microsoft.com/office/drawing/2014/main" val="2198178207"/>
                  </a:ext>
                </a:extLst>
              </a:tr>
            </a:tbl>
          </a:graphicData>
        </a:graphic>
      </p:graphicFrame>
    </p:spTree>
    <p:extLst>
      <p:ext uri="{BB962C8B-B14F-4D97-AF65-F5344CB8AC3E}">
        <p14:creationId xmlns:p14="http://schemas.microsoft.com/office/powerpoint/2010/main" val="5558087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9BAB5C65-E468-0EBA-5245-4D387F9D11F0}"/>
              </a:ext>
            </a:extLst>
          </p:cNvPr>
          <p:cNvSpPr>
            <a:spLocks/>
          </p:cNvSpPr>
          <p:nvPr/>
        </p:nvSpPr>
        <p:spPr>
          <a:xfrm>
            <a:off x="0" y="0"/>
            <a:ext cx="12192000" cy="69469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7" name="Table 6">
            <a:extLst>
              <a:ext uri="{FF2B5EF4-FFF2-40B4-BE49-F238E27FC236}">
                <a16:creationId xmlns:a16="http://schemas.microsoft.com/office/drawing/2014/main" id="{5C8D73D2-4920-43EC-8F40-9F53CCAE5C39}"/>
              </a:ext>
            </a:extLst>
          </p:cNvPr>
          <p:cNvGraphicFramePr>
            <a:graphicFrameLocks/>
          </p:cNvGraphicFramePr>
          <p:nvPr>
            <p:extLst>
              <p:ext uri="{D42A27DB-BD31-4B8C-83A1-F6EECF244321}">
                <p14:modId xmlns:p14="http://schemas.microsoft.com/office/powerpoint/2010/main" val="3022356935"/>
              </p:ext>
            </p:extLst>
          </p:nvPr>
        </p:nvGraphicFramePr>
        <p:xfrm>
          <a:off x="87774" y="456619"/>
          <a:ext cx="12016453" cy="6456920"/>
        </p:xfrm>
        <a:graphic>
          <a:graphicData uri="http://schemas.openxmlformats.org/drawingml/2006/table">
            <a:tbl>
              <a:tblPr firstRow="1" bandRow="1">
                <a:tableStyleId>{F5AB1C69-6EDB-4FF4-983F-18BD219EF322}</a:tableStyleId>
              </a:tblPr>
              <a:tblGrid>
                <a:gridCol w="3376453">
                  <a:extLst>
                    <a:ext uri="{9D8B030D-6E8A-4147-A177-3AD203B41FA5}">
                      <a16:colId xmlns:a16="http://schemas.microsoft.com/office/drawing/2014/main" val="63337673"/>
                    </a:ext>
                  </a:extLst>
                </a:gridCol>
                <a:gridCol w="720000">
                  <a:extLst>
                    <a:ext uri="{9D8B030D-6E8A-4147-A177-3AD203B41FA5}">
                      <a16:colId xmlns:a16="http://schemas.microsoft.com/office/drawing/2014/main" val="1761333714"/>
                    </a:ext>
                  </a:extLst>
                </a:gridCol>
                <a:gridCol w="720000">
                  <a:extLst>
                    <a:ext uri="{9D8B030D-6E8A-4147-A177-3AD203B41FA5}">
                      <a16:colId xmlns:a16="http://schemas.microsoft.com/office/drawing/2014/main" val="3672479044"/>
                    </a:ext>
                  </a:extLst>
                </a:gridCol>
                <a:gridCol w="720000">
                  <a:extLst>
                    <a:ext uri="{9D8B030D-6E8A-4147-A177-3AD203B41FA5}">
                      <a16:colId xmlns:a16="http://schemas.microsoft.com/office/drawing/2014/main" val="1322465388"/>
                    </a:ext>
                  </a:extLst>
                </a:gridCol>
                <a:gridCol w="720000">
                  <a:extLst>
                    <a:ext uri="{9D8B030D-6E8A-4147-A177-3AD203B41FA5}">
                      <a16:colId xmlns:a16="http://schemas.microsoft.com/office/drawing/2014/main" val="2068754896"/>
                    </a:ext>
                  </a:extLst>
                </a:gridCol>
                <a:gridCol w="720000">
                  <a:extLst>
                    <a:ext uri="{9D8B030D-6E8A-4147-A177-3AD203B41FA5}">
                      <a16:colId xmlns:a16="http://schemas.microsoft.com/office/drawing/2014/main" val="399185301"/>
                    </a:ext>
                  </a:extLst>
                </a:gridCol>
                <a:gridCol w="720000">
                  <a:extLst>
                    <a:ext uri="{9D8B030D-6E8A-4147-A177-3AD203B41FA5}">
                      <a16:colId xmlns:a16="http://schemas.microsoft.com/office/drawing/2014/main" val="4222838881"/>
                    </a:ext>
                  </a:extLst>
                </a:gridCol>
                <a:gridCol w="720000">
                  <a:extLst>
                    <a:ext uri="{9D8B030D-6E8A-4147-A177-3AD203B41FA5}">
                      <a16:colId xmlns:a16="http://schemas.microsoft.com/office/drawing/2014/main" val="1818208123"/>
                    </a:ext>
                  </a:extLst>
                </a:gridCol>
                <a:gridCol w="720000">
                  <a:extLst>
                    <a:ext uri="{9D8B030D-6E8A-4147-A177-3AD203B41FA5}">
                      <a16:colId xmlns:a16="http://schemas.microsoft.com/office/drawing/2014/main" val="3326860751"/>
                    </a:ext>
                  </a:extLst>
                </a:gridCol>
                <a:gridCol w="720000">
                  <a:extLst>
                    <a:ext uri="{9D8B030D-6E8A-4147-A177-3AD203B41FA5}">
                      <a16:colId xmlns:a16="http://schemas.microsoft.com/office/drawing/2014/main" val="877890523"/>
                    </a:ext>
                  </a:extLst>
                </a:gridCol>
                <a:gridCol w="720000">
                  <a:extLst>
                    <a:ext uri="{9D8B030D-6E8A-4147-A177-3AD203B41FA5}">
                      <a16:colId xmlns:a16="http://schemas.microsoft.com/office/drawing/2014/main" val="460481596"/>
                    </a:ext>
                  </a:extLst>
                </a:gridCol>
                <a:gridCol w="720000">
                  <a:extLst>
                    <a:ext uri="{9D8B030D-6E8A-4147-A177-3AD203B41FA5}">
                      <a16:colId xmlns:a16="http://schemas.microsoft.com/office/drawing/2014/main" val="3941866330"/>
                    </a:ext>
                  </a:extLst>
                </a:gridCol>
                <a:gridCol w="720000">
                  <a:extLst>
                    <a:ext uri="{9D8B030D-6E8A-4147-A177-3AD203B41FA5}">
                      <a16:colId xmlns:a16="http://schemas.microsoft.com/office/drawing/2014/main" val="1253046749"/>
                    </a:ext>
                  </a:extLst>
                </a:gridCol>
              </a:tblGrid>
              <a:tr h="0">
                <a:tc>
                  <a:txBody>
                    <a:bodyPr/>
                    <a:lstStyle/>
                    <a:p>
                      <a:r>
                        <a:rPr lang="en-GB" sz="1100">
                          <a:solidFill>
                            <a:schemeClr val="tx1"/>
                          </a:solidFill>
                          <a:latin typeface="Arial"/>
                          <a:cs typeface="Arial"/>
                        </a:rPr>
                        <a:t>Process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Oct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Nov</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Dec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Jan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Feb</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Mar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Apr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May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Jun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Jul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Aug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Sep</a:t>
                      </a: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4643202"/>
                  </a:ext>
                </a:extLst>
              </a:tr>
              <a:tr h="0">
                <a:tc>
                  <a:txBody>
                    <a:bodyPr/>
                    <a:lstStyle/>
                    <a:p>
                      <a:r>
                        <a:rPr lang="en-GB" sz="1000" b="1">
                          <a:solidFill>
                            <a:schemeClr val="accent4">
                              <a:lumMod val="75000"/>
                            </a:schemeClr>
                          </a:solidFill>
                          <a:latin typeface="Arial"/>
                          <a:cs typeface="Arial"/>
                        </a:rPr>
                        <a:t>PRSENTING PROJECT PROPOSAL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rgbClr val="FFC000"/>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946016993"/>
                  </a:ext>
                </a:extLst>
              </a:tr>
              <a:tr h="0">
                <a:tc>
                  <a:txBody>
                    <a:bodyPr/>
                    <a:lstStyle/>
                    <a:p>
                      <a:r>
                        <a:rPr lang="en-GB" sz="1000">
                          <a:solidFill>
                            <a:schemeClr val="accent4">
                              <a:lumMod val="75000"/>
                            </a:schemeClr>
                          </a:solidFill>
                          <a:latin typeface="Arial"/>
                          <a:cs typeface="Arial"/>
                        </a:rPr>
                        <a:t>PRESENT OUR PROJECT TO POTENCIAL INVESTORS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FE89F"/>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615837953"/>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latin typeface="Arial"/>
                          <a:cs typeface="Arial"/>
                        </a:rPr>
                        <a:t>CREATING A CLEAR GOAL ESTABLED BUSSINES OBJECTIVES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FE89F"/>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957903554"/>
                  </a:ext>
                </a:extLst>
              </a:tr>
              <a:tr h="0">
                <a:tc>
                  <a:txBody>
                    <a:bodyPr/>
                    <a:lstStyle/>
                    <a:p>
                      <a:r>
                        <a:rPr lang="en-GB" sz="1000" b="1">
                          <a:solidFill>
                            <a:schemeClr val="accent4">
                              <a:lumMod val="75000"/>
                            </a:schemeClr>
                          </a:solidFill>
                          <a:latin typeface="Arial"/>
                          <a:cs typeface="Arial"/>
                        </a:rPr>
                        <a:t>RESEARCH AND ASSESMENT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00B050"/>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056815103"/>
                  </a:ext>
                </a:extLst>
              </a:tr>
              <a:tr h="0">
                <a:tc>
                  <a:txBody>
                    <a:bodyPr/>
                    <a:lstStyle/>
                    <a:p>
                      <a:r>
                        <a:rPr lang="en-GB" sz="1000">
                          <a:solidFill>
                            <a:schemeClr val="accent4">
                              <a:lumMod val="75000"/>
                            </a:schemeClr>
                          </a:solidFill>
                          <a:latin typeface="Arial"/>
                          <a:cs typeface="Arial"/>
                        </a:rPr>
                        <a:t>PRESENT OUR PROJECT TO POTENCIAL INVESTORS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8BFFBF"/>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905605531"/>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latin typeface="Arial"/>
                          <a:cs typeface="Arial"/>
                        </a:rPr>
                        <a:t>CREATING A CLEAR GOAL ESTABLED BUSSINES OBJECTIVES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8BFFBF"/>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85546812"/>
                  </a:ext>
                </a:extLst>
              </a:tr>
              <a:tr h="0">
                <a:tc>
                  <a:txBody>
                    <a:bodyPr/>
                    <a:lstStyle/>
                    <a:p>
                      <a:r>
                        <a:rPr lang="en-GB" sz="1000" b="1">
                          <a:solidFill>
                            <a:schemeClr val="accent4">
                              <a:lumMod val="75000"/>
                            </a:schemeClr>
                          </a:solidFill>
                          <a:latin typeface="Arial"/>
                          <a:cs typeface="Arial"/>
                        </a:rPr>
                        <a:t>RESOURCE DEVELOPMENT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50000"/>
                        <a:lumOff val="5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539104782"/>
                  </a:ext>
                </a:extLst>
              </a:tr>
              <a:tr h="0">
                <a:tc>
                  <a:txBody>
                    <a:bodyPr/>
                    <a:lstStyle/>
                    <a:p>
                      <a:r>
                        <a:rPr lang="en-GB" sz="1000">
                          <a:solidFill>
                            <a:schemeClr val="accent4">
                              <a:lumMod val="75000"/>
                            </a:schemeClr>
                          </a:solidFill>
                          <a:latin typeface="Arial"/>
                          <a:cs typeface="Arial"/>
                        </a:rPr>
                        <a:t>MAKE A LIST OF ALL THE CHILDCARE OPTIONS IN THE AREA</a:t>
                      </a:r>
                    </a:p>
                    <a:p>
                      <a:endParaRPr lang="en-GB" sz="1000">
                        <a:solidFill>
                          <a:schemeClr val="accent4">
                            <a:lumMod val="75000"/>
                          </a:schemeClr>
                        </a:solidFill>
                        <a:latin typeface="Arial"/>
                        <a:cs typeface="Arial"/>
                      </a:endParaRPr>
                    </a:p>
                    <a:p>
                      <a:r>
                        <a:rPr lang="en-GB" sz="1000">
                          <a:solidFill>
                            <a:schemeClr val="accent4">
                              <a:lumMod val="75000"/>
                            </a:schemeClr>
                          </a:solidFill>
                          <a:latin typeface="Arial"/>
                          <a:cs typeface="Arial"/>
                        </a:rPr>
                        <a:t>CREATE A PLACE FOR KIDS TO LERN AND GROW ,AND PLATFORM FOR PARENTS</a:t>
                      </a:r>
                    </a:p>
                    <a:p>
                      <a:endParaRPr lang="en-GB" sz="1000">
                        <a:solidFill>
                          <a:schemeClr val="accent4">
                            <a:lumMod val="75000"/>
                          </a:schemeClr>
                        </a:solidFill>
                        <a:latin typeface="Arial"/>
                        <a:cs typeface="Arial"/>
                      </a:endParaRPr>
                    </a:p>
                    <a:p>
                      <a:r>
                        <a:rPr lang="en-GB" sz="1000">
                          <a:solidFill>
                            <a:schemeClr val="accent4">
                              <a:lumMod val="75000"/>
                            </a:schemeClr>
                          </a:solidFill>
                          <a:latin typeface="Arial"/>
                          <a:cs typeface="Arial"/>
                        </a:rPr>
                        <a:t>NAVIGATING BUREAUCRACY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lumMod val="40000"/>
                        <a:lumOff val="6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707966296"/>
                  </a:ext>
                </a:extLst>
              </a:tr>
              <a:tr h="0">
                <a:tc>
                  <a:txBody>
                    <a:bodyPr/>
                    <a:lstStyle/>
                    <a:p>
                      <a:r>
                        <a:rPr lang="en-GB" sz="1000">
                          <a:solidFill>
                            <a:schemeClr val="accent4">
                              <a:lumMod val="75000"/>
                            </a:schemeClr>
                          </a:solidFill>
                          <a:latin typeface="Arial"/>
                          <a:cs typeface="Arial"/>
                        </a:rPr>
                        <a:t>FIND THE ASPECTS WHERE WE CAN BE BETTER.</a:t>
                      </a:r>
                    </a:p>
                    <a:p>
                      <a:endParaRPr lang="en-GB" sz="1000">
                        <a:solidFill>
                          <a:schemeClr val="accent4">
                            <a:lumMod val="75000"/>
                          </a:schemeClr>
                        </a:solidFill>
                        <a:latin typeface="Arial"/>
                        <a:cs typeface="Arial"/>
                      </a:endParaRPr>
                    </a:p>
                    <a:p>
                      <a:r>
                        <a:rPr lang="en-GB" sz="1000">
                          <a:solidFill>
                            <a:schemeClr val="accent4">
                              <a:lumMod val="75000"/>
                            </a:schemeClr>
                          </a:solidFill>
                          <a:latin typeface="Arial"/>
                          <a:cs typeface="Arial"/>
                        </a:rPr>
                        <a:t>PREPER ALL NESSESARY DOCUMENT TO RENT A PLACE.</a:t>
                      </a:r>
                    </a:p>
                    <a:p>
                      <a:endParaRPr lang="en-GB" sz="1000">
                        <a:solidFill>
                          <a:schemeClr val="accent4">
                            <a:lumMod val="75000"/>
                          </a:schemeClr>
                        </a:solidFill>
                        <a:latin typeface="Arial"/>
                        <a:cs typeface="Arial"/>
                      </a:endParaRPr>
                    </a:p>
                    <a:p>
                      <a:r>
                        <a:rPr lang="en-GB" sz="1000">
                          <a:solidFill>
                            <a:schemeClr val="accent4">
                              <a:lumMod val="75000"/>
                            </a:schemeClr>
                          </a:solidFill>
                          <a:latin typeface="Arial"/>
                          <a:cs typeface="Arial"/>
                        </a:rPr>
                        <a:t>IT RELATED JOBS HAS TO BE STARTED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lumMod val="40000"/>
                        <a:lumOff val="6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372902965"/>
                  </a:ext>
                </a:extLst>
              </a:tr>
              <a:tr h="0">
                <a:tc>
                  <a:txBody>
                    <a:bodyPr/>
                    <a:lstStyle/>
                    <a:p>
                      <a:r>
                        <a:rPr lang="en-GB" sz="1000" b="1">
                          <a:solidFill>
                            <a:schemeClr val="accent4">
                              <a:lumMod val="75000"/>
                            </a:schemeClr>
                          </a:solidFill>
                          <a:latin typeface="Arial"/>
                          <a:cs typeface="Arial"/>
                        </a:rPr>
                        <a:t>IMPLEMENTATION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0070C0"/>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774245509"/>
                  </a:ext>
                </a:extLst>
              </a:tr>
              <a:tr h="0">
                <a:tc>
                  <a:txBody>
                    <a:bodyPr/>
                    <a:lstStyle/>
                    <a:p>
                      <a:r>
                        <a:rPr lang="en-GB" sz="1000">
                          <a:solidFill>
                            <a:schemeClr val="accent4">
                              <a:lumMod val="75000"/>
                            </a:schemeClr>
                          </a:solidFill>
                          <a:latin typeface="Arial"/>
                          <a:cs typeface="Arial"/>
                        </a:rPr>
                        <a:t>ADVERTISMENT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00B0F0"/>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671278461"/>
                  </a:ext>
                </a:extLst>
              </a:tr>
              <a:tr h="0">
                <a:tc>
                  <a:txBody>
                    <a:bodyPr/>
                    <a:lstStyle/>
                    <a:p>
                      <a:r>
                        <a:rPr lang="en-GB" sz="1000">
                          <a:solidFill>
                            <a:schemeClr val="accent4">
                              <a:lumMod val="75000"/>
                            </a:schemeClr>
                          </a:solidFill>
                          <a:latin typeface="Arial"/>
                          <a:cs typeface="Arial"/>
                        </a:rPr>
                        <a:t>INTRODUCING PARENTS TO THE SERVICE, NAVIGATE THEM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00B0F0"/>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384205085"/>
                  </a:ext>
                </a:extLst>
              </a:tr>
              <a:tr h="399020">
                <a:tc>
                  <a:txBody>
                    <a:bodyPr/>
                    <a:lstStyle/>
                    <a:p>
                      <a:r>
                        <a:rPr lang="en-GB" sz="1000">
                          <a:solidFill>
                            <a:schemeClr val="accent4">
                              <a:lumMod val="75000"/>
                            </a:schemeClr>
                          </a:solidFill>
                          <a:latin typeface="Arial"/>
                          <a:cs typeface="Arial"/>
                        </a:rPr>
                        <a:t> CONDUCT A PRESENTATIONS TO SHOW THE BUSSINES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00B0F0"/>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554720045"/>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rPr>
                        <a:t>UNDERSTAND ESSENTIAL STEPS TO RUN A BUSINES AMONG THE TEAM AND START IT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00B0F0"/>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576349314"/>
                  </a:ext>
                </a:extLst>
              </a:tr>
            </a:tbl>
          </a:graphicData>
        </a:graphic>
      </p:graphicFrame>
      <p:sp>
        <p:nvSpPr>
          <p:cNvPr id="54" name="Title 1">
            <a:extLst>
              <a:ext uri="{FF2B5EF4-FFF2-40B4-BE49-F238E27FC236}">
                <a16:creationId xmlns:a16="http://schemas.microsoft.com/office/drawing/2014/main" id="{179BBAF5-2336-034B-8765-5437FD8AFBD4}"/>
              </a:ext>
            </a:extLst>
          </p:cNvPr>
          <p:cNvSpPr>
            <a:spLocks noGrp="1"/>
          </p:cNvSpPr>
          <p:nvPr>
            <p:ph type="title"/>
          </p:nvPr>
        </p:nvSpPr>
        <p:spPr>
          <a:xfrm>
            <a:off x="87774" y="-55862"/>
            <a:ext cx="10773422" cy="780705"/>
          </a:xfrm>
        </p:spPr>
        <p:txBody>
          <a:bodyPr anchor="t">
            <a:noAutofit/>
          </a:bodyPr>
          <a:lstStyle/>
          <a:p>
            <a:r>
              <a:rPr lang="en-GB" sz="3600">
                <a:solidFill>
                  <a:schemeClr val="accent4">
                    <a:lumMod val="75000"/>
                  </a:schemeClr>
                </a:solidFill>
                <a:latin typeface="Calibri"/>
                <a:cs typeface="Arial"/>
              </a:rPr>
              <a:t>Gantt chart</a:t>
            </a:r>
            <a:endParaRPr lang="en-US" sz="3600"/>
          </a:p>
        </p:txBody>
      </p:sp>
      <p:grpSp>
        <p:nvGrpSpPr>
          <p:cNvPr id="73" name="Group 72">
            <a:extLst>
              <a:ext uri="{FF2B5EF4-FFF2-40B4-BE49-F238E27FC236}">
                <a16:creationId xmlns:a16="http://schemas.microsoft.com/office/drawing/2014/main" id="{DC5E0673-A203-F9E4-09BB-713FB101DDC4}"/>
              </a:ext>
            </a:extLst>
          </p:cNvPr>
          <p:cNvGrpSpPr>
            <a:grpSpLocks/>
          </p:cNvGrpSpPr>
          <p:nvPr/>
        </p:nvGrpSpPr>
        <p:grpSpPr>
          <a:xfrm>
            <a:off x="3467100" y="1039037"/>
            <a:ext cx="6494940" cy="5773885"/>
            <a:chOff x="3467100" y="970665"/>
            <a:chExt cx="6494940" cy="5773885"/>
          </a:xfrm>
        </p:grpSpPr>
        <p:sp>
          <p:nvSpPr>
            <p:cNvPr id="8" name="Rectangle 7">
              <a:extLst>
                <a:ext uri="{FF2B5EF4-FFF2-40B4-BE49-F238E27FC236}">
                  <a16:creationId xmlns:a16="http://schemas.microsoft.com/office/drawing/2014/main" id="{54811735-7A50-7DC4-F00A-317BA5FC069D}"/>
                </a:ext>
              </a:extLst>
            </p:cNvPr>
            <p:cNvSpPr>
              <a:spLocks/>
            </p:cNvSpPr>
            <p:nvPr/>
          </p:nvSpPr>
          <p:spPr>
            <a:xfrm>
              <a:off x="3467100" y="970665"/>
              <a:ext cx="706158" cy="180000"/>
            </a:xfrm>
            <a:prstGeom prst="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55" name="Rectangle 54">
              <a:extLst>
                <a:ext uri="{FF2B5EF4-FFF2-40B4-BE49-F238E27FC236}">
                  <a16:creationId xmlns:a16="http://schemas.microsoft.com/office/drawing/2014/main" id="{CDD33DDB-5059-577E-8A74-AA8675376622}"/>
                </a:ext>
              </a:extLst>
            </p:cNvPr>
            <p:cNvSpPr>
              <a:spLocks/>
            </p:cNvSpPr>
            <p:nvPr/>
          </p:nvSpPr>
          <p:spPr>
            <a:xfrm>
              <a:off x="3467101" y="1384283"/>
              <a:ext cx="706158" cy="180000"/>
            </a:xfrm>
            <a:prstGeom prst="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56" name="Rectangle 55">
              <a:extLst>
                <a:ext uri="{FF2B5EF4-FFF2-40B4-BE49-F238E27FC236}">
                  <a16:creationId xmlns:a16="http://schemas.microsoft.com/office/drawing/2014/main" id="{62F83229-C000-6AD6-376B-D6C393CA3F41}"/>
                </a:ext>
              </a:extLst>
            </p:cNvPr>
            <p:cNvSpPr>
              <a:spLocks/>
            </p:cNvSpPr>
            <p:nvPr/>
          </p:nvSpPr>
          <p:spPr>
            <a:xfrm>
              <a:off x="3467101" y="2001467"/>
              <a:ext cx="706158" cy="180000"/>
            </a:xfrm>
            <a:prstGeom prst="rect">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57" name="Rectangle 56">
              <a:extLst>
                <a:ext uri="{FF2B5EF4-FFF2-40B4-BE49-F238E27FC236}">
                  <a16:creationId xmlns:a16="http://schemas.microsoft.com/office/drawing/2014/main" id="{C938481C-2E83-25BF-1C05-0C4098D5B575}"/>
                </a:ext>
              </a:extLst>
            </p:cNvPr>
            <p:cNvSpPr>
              <a:spLocks/>
            </p:cNvSpPr>
            <p:nvPr/>
          </p:nvSpPr>
          <p:spPr>
            <a:xfrm>
              <a:off x="3467100" y="2478288"/>
              <a:ext cx="706157" cy="180000"/>
            </a:xfrm>
            <a:prstGeom prst="rect">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58" name="Rectangle 57">
              <a:extLst>
                <a:ext uri="{FF2B5EF4-FFF2-40B4-BE49-F238E27FC236}">
                  <a16:creationId xmlns:a16="http://schemas.microsoft.com/office/drawing/2014/main" id="{25B23EDE-C3DA-5F11-33FC-E44A7EE8D4E1}"/>
                </a:ext>
              </a:extLst>
            </p:cNvPr>
            <p:cNvSpPr>
              <a:spLocks/>
            </p:cNvSpPr>
            <p:nvPr/>
          </p:nvSpPr>
          <p:spPr>
            <a:xfrm>
              <a:off x="4190805" y="3067932"/>
              <a:ext cx="482321" cy="180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60" name="Rectangle 59">
              <a:extLst>
                <a:ext uri="{FF2B5EF4-FFF2-40B4-BE49-F238E27FC236}">
                  <a16:creationId xmlns:a16="http://schemas.microsoft.com/office/drawing/2014/main" id="{03EE279D-90A5-33B5-D486-D25065A5123D}"/>
                </a:ext>
              </a:extLst>
            </p:cNvPr>
            <p:cNvSpPr>
              <a:spLocks/>
            </p:cNvSpPr>
            <p:nvPr/>
          </p:nvSpPr>
          <p:spPr>
            <a:xfrm>
              <a:off x="4895848" y="3533827"/>
              <a:ext cx="705956" cy="180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61" name="Rectangle 60">
              <a:extLst>
                <a:ext uri="{FF2B5EF4-FFF2-40B4-BE49-F238E27FC236}">
                  <a16:creationId xmlns:a16="http://schemas.microsoft.com/office/drawing/2014/main" id="{2B5B5E47-C2DF-69D9-C309-FED609791E02}"/>
                </a:ext>
              </a:extLst>
            </p:cNvPr>
            <p:cNvSpPr>
              <a:spLocks/>
            </p:cNvSpPr>
            <p:nvPr/>
          </p:nvSpPr>
          <p:spPr>
            <a:xfrm>
              <a:off x="4190805" y="3908454"/>
              <a:ext cx="569313" cy="180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62" name="Rectangle 61">
              <a:extLst>
                <a:ext uri="{FF2B5EF4-FFF2-40B4-BE49-F238E27FC236}">
                  <a16:creationId xmlns:a16="http://schemas.microsoft.com/office/drawing/2014/main" id="{F401C09D-2B24-F355-9F7F-B0E8D7E83DD3}"/>
                </a:ext>
              </a:extLst>
            </p:cNvPr>
            <p:cNvSpPr>
              <a:spLocks/>
            </p:cNvSpPr>
            <p:nvPr/>
          </p:nvSpPr>
          <p:spPr>
            <a:xfrm>
              <a:off x="4190805" y="4214224"/>
              <a:ext cx="443107" cy="180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63" name="Rectangle 62">
              <a:extLst>
                <a:ext uri="{FF2B5EF4-FFF2-40B4-BE49-F238E27FC236}">
                  <a16:creationId xmlns:a16="http://schemas.microsoft.com/office/drawing/2014/main" id="{5EF00B6B-5B47-25CF-DFBD-295D3A5C7C13}"/>
                </a:ext>
              </a:extLst>
            </p:cNvPr>
            <p:cNvSpPr>
              <a:spLocks/>
            </p:cNvSpPr>
            <p:nvPr/>
          </p:nvSpPr>
          <p:spPr>
            <a:xfrm>
              <a:off x="4324720" y="4901900"/>
              <a:ext cx="1305016" cy="180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64" name="Rectangle 63">
              <a:extLst>
                <a:ext uri="{FF2B5EF4-FFF2-40B4-BE49-F238E27FC236}">
                  <a16:creationId xmlns:a16="http://schemas.microsoft.com/office/drawing/2014/main" id="{6634CE05-8910-E079-37A7-160E1F8193EA}"/>
                </a:ext>
              </a:extLst>
            </p:cNvPr>
            <p:cNvSpPr>
              <a:spLocks/>
            </p:cNvSpPr>
            <p:nvPr/>
          </p:nvSpPr>
          <p:spPr>
            <a:xfrm>
              <a:off x="4190805" y="4519995"/>
              <a:ext cx="705043" cy="180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65" name="Rectangle 64">
              <a:extLst>
                <a:ext uri="{FF2B5EF4-FFF2-40B4-BE49-F238E27FC236}">
                  <a16:creationId xmlns:a16="http://schemas.microsoft.com/office/drawing/2014/main" id="{D200277F-E848-3707-A713-3BDBC740F45D}"/>
                </a:ext>
              </a:extLst>
            </p:cNvPr>
            <p:cNvSpPr>
              <a:spLocks/>
            </p:cNvSpPr>
            <p:nvPr/>
          </p:nvSpPr>
          <p:spPr>
            <a:xfrm>
              <a:off x="5629736" y="5412813"/>
              <a:ext cx="4332304" cy="180000"/>
            </a:xfrm>
            <a:prstGeom prst="rect">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66" name="Rectangle 65">
              <a:extLst>
                <a:ext uri="{FF2B5EF4-FFF2-40B4-BE49-F238E27FC236}">
                  <a16:creationId xmlns:a16="http://schemas.microsoft.com/office/drawing/2014/main" id="{26D8F058-DF2B-40F1-804C-6596D325F0A9}"/>
                </a:ext>
              </a:extLst>
            </p:cNvPr>
            <p:cNvSpPr>
              <a:spLocks/>
            </p:cNvSpPr>
            <p:nvPr/>
          </p:nvSpPr>
          <p:spPr>
            <a:xfrm>
              <a:off x="5629736" y="5783176"/>
              <a:ext cx="3630968" cy="180000"/>
            </a:xfrm>
            <a:prstGeom prst="rect">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68" name="Rectangle 67">
              <a:extLst>
                <a:ext uri="{FF2B5EF4-FFF2-40B4-BE49-F238E27FC236}">
                  <a16:creationId xmlns:a16="http://schemas.microsoft.com/office/drawing/2014/main" id="{121B7191-55B8-2001-6D93-DCDD9BCD52B7}"/>
                </a:ext>
              </a:extLst>
            </p:cNvPr>
            <p:cNvSpPr>
              <a:spLocks/>
            </p:cNvSpPr>
            <p:nvPr/>
          </p:nvSpPr>
          <p:spPr>
            <a:xfrm>
              <a:off x="5629736" y="6564550"/>
              <a:ext cx="1447062" cy="180000"/>
            </a:xfrm>
            <a:prstGeom prst="rect">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69" name="Rectangle 68">
              <a:extLst>
                <a:ext uri="{FF2B5EF4-FFF2-40B4-BE49-F238E27FC236}">
                  <a16:creationId xmlns:a16="http://schemas.microsoft.com/office/drawing/2014/main" id="{4E961362-15F1-6325-1EC1-A9AFF010597D}"/>
                </a:ext>
              </a:extLst>
            </p:cNvPr>
            <p:cNvSpPr>
              <a:spLocks/>
            </p:cNvSpPr>
            <p:nvPr/>
          </p:nvSpPr>
          <p:spPr>
            <a:xfrm>
              <a:off x="5620857" y="6191369"/>
              <a:ext cx="2175031" cy="180000"/>
            </a:xfrm>
            <a:prstGeom prst="rect">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grpSp>
      <p:cxnSp>
        <p:nvCxnSpPr>
          <p:cNvPr id="3" name="Straight Connector 2">
            <a:extLst>
              <a:ext uri="{FF2B5EF4-FFF2-40B4-BE49-F238E27FC236}">
                <a16:creationId xmlns:a16="http://schemas.microsoft.com/office/drawing/2014/main" id="{7EC94204-FFCC-8E60-ADD0-879FC7AE7F1E}"/>
              </a:ext>
            </a:extLst>
          </p:cNvPr>
          <p:cNvCxnSpPr>
            <a:cxnSpLocks/>
          </p:cNvCxnSpPr>
          <p:nvPr/>
        </p:nvCxnSpPr>
        <p:spPr>
          <a:xfrm flipV="1">
            <a:off x="87773" y="455262"/>
            <a:ext cx="12003743" cy="8373"/>
          </a:xfrm>
          <a:prstGeom prst="line">
            <a:avLst/>
          </a:prstGeom>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B7AC83B5-A466-1E62-CB86-1C27F0A56270}"/>
              </a:ext>
            </a:extLst>
          </p:cNvPr>
          <p:cNvCxnSpPr>
            <a:cxnSpLocks/>
          </p:cNvCxnSpPr>
          <p:nvPr/>
        </p:nvCxnSpPr>
        <p:spPr>
          <a:xfrm>
            <a:off x="12087480" y="480382"/>
            <a:ext cx="16746" cy="6466518"/>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5353468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 name="Rectangle 51">
            <a:extLst>
              <a:ext uri="{FF2B5EF4-FFF2-40B4-BE49-F238E27FC236}">
                <a16:creationId xmlns:a16="http://schemas.microsoft.com/office/drawing/2014/main" id="{E86098FF-697D-B406-E94B-3599BADEDEEF}"/>
              </a:ext>
            </a:extLst>
          </p:cNvPr>
          <p:cNvSpPr>
            <a:spLocks/>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7" name="Table 6">
            <a:extLst>
              <a:ext uri="{FF2B5EF4-FFF2-40B4-BE49-F238E27FC236}">
                <a16:creationId xmlns:a16="http://schemas.microsoft.com/office/drawing/2014/main" id="{5C8D73D2-4920-43EC-8F40-9F53CCAE5C39}"/>
              </a:ext>
            </a:extLst>
          </p:cNvPr>
          <p:cNvGraphicFramePr>
            <a:graphicFrameLocks/>
          </p:cNvGraphicFramePr>
          <p:nvPr>
            <p:extLst>
              <p:ext uri="{D42A27DB-BD31-4B8C-83A1-F6EECF244321}">
                <p14:modId xmlns:p14="http://schemas.microsoft.com/office/powerpoint/2010/main" val="384252841"/>
              </p:ext>
            </p:extLst>
          </p:nvPr>
        </p:nvGraphicFramePr>
        <p:xfrm>
          <a:off x="175547" y="706934"/>
          <a:ext cx="12016453" cy="5509260"/>
        </p:xfrm>
        <a:graphic>
          <a:graphicData uri="http://schemas.openxmlformats.org/drawingml/2006/table">
            <a:tbl>
              <a:tblPr firstRow="1" bandRow="1">
                <a:tableStyleId>{F5AB1C69-6EDB-4FF4-983F-18BD219EF322}</a:tableStyleId>
              </a:tblPr>
              <a:tblGrid>
                <a:gridCol w="3376453">
                  <a:extLst>
                    <a:ext uri="{9D8B030D-6E8A-4147-A177-3AD203B41FA5}">
                      <a16:colId xmlns:a16="http://schemas.microsoft.com/office/drawing/2014/main" val="63337673"/>
                    </a:ext>
                  </a:extLst>
                </a:gridCol>
                <a:gridCol w="720000">
                  <a:extLst>
                    <a:ext uri="{9D8B030D-6E8A-4147-A177-3AD203B41FA5}">
                      <a16:colId xmlns:a16="http://schemas.microsoft.com/office/drawing/2014/main" val="1761333714"/>
                    </a:ext>
                  </a:extLst>
                </a:gridCol>
                <a:gridCol w="720000">
                  <a:extLst>
                    <a:ext uri="{9D8B030D-6E8A-4147-A177-3AD203B41FA5}">
                      <a16:colId xmlns:a16="http://schemas.microsoft.com/office/drawing/2014/main" val="3672479044"/>
                    </a:ext>
                  </a:extLst>
                </a:gridCol>
                <a:gridCol w="720000">
                  <a:extLst>
                    <a:ext uri="{9D8B030D-6E8A-4147-A177-3AD203B41FA5}">
                      <a16:colId xmlns:a16="http://schemas.microsoft.com/office/drawing/2014/main" val="1322465388"/>
                    </a:ext>
                  </a:extLst>
                </a:gridCol>
                <a:gridCol w="720000">
                  <a:extLst>
                    <a:ext uri="{9D8B030D-6E8A-4147-A177-3AD203B41FA5}">
                      <a16:colId xmlns:a16="http://schemas.microsoft.com/office/drawing/2014/main" val="2068754896"/>
                    </a:ext>
                  </a:extLst>
                </a:gridCol>
                <a:gridCol w="720000">
                  <a:extLst>
                    <a:ext uri="{9D8B030D-6E8A-4147-A177-3AD203B41FA5}">
                      <a16:colId xmlns:a16="http://schemas.microsoft.com/office/drawing/2014/main" val="399185301"/>
                    </a:ext>
                  </a:extLst>
                </a:gridCol>
                <a:gridCol w="720000">
                  <a:extLst>
                    <a:ext uri="{9D8B030D-6E8A-4147-A177-3AD203B41FA5}">
                      <a16:colId xmlns:a16="http://schemas.microsoft.com/office/drawing/2014/main" val="4222838881"/>
                    </a:ext>
                  </a:extLst>
                </a:gridCol>
                <a:gridCol w="720000">
                  <a:extLst>
                    <a:ext uri="{9D8B030D-6E8A-4147-A177-3AD203B41FA5}">
                      <a16:colId xmlns:a16="http://schemas.microsoft.com/office/drawing/2014/main" val="1818208123"/>
                    </a:ext>
                  </a:extLst>
                </a:gridCol>
                <a:gridCol w="720000">
                  <a:extLst>
                    <a:ext uri="{9D8B030D-6E8A-4147-A177-3AD203B41FA5}">
                      <a16:colId xmlns:a16="http://schemas.microsoft.com/office/drawing/2014/main" val="3326860751"/>
                    </a:ext>
                  </a:extLst>
                </a:gridCol>
                <a:gridCol w="720000">
                  <a:extLst>
                    <a:ext uri="{9D8B030D-6E8A-4147-A177-3AD203B41FA5}">
                      <a16:colId xmlns:a16="http://schemas.microsoft.com/office/drawing/2014/main" val="877890523"/>
                    </a:ext>
                  </a:extLst>
                </a:gridCol>
                <a:gridCol w="720000">
                  <a:extLst>
                    <a:ext uri="{9D8B030D-6E8A-4147-A177-3AD203B41FA5}">
                      <a16:colId xmlns:a16="http://schemas.microsoft.com/office/drawing/2014/main" val="460481596"/>
                    </a:ext>
                  </a:extLst>
                </a:gridCol>
                <a:gridCol w="720000">
                  <a:extLst>
                    <a:ext uri="{9D8B030D-6E8A-4147-A177-3AD203B41FA5}">
                      <a16:colId xmlns:a16="http://schemas.microsoft.com/office/drawing/2014/main" val="3941866330"/>
                    </a:ext>
                  </a:extLst>
                </a:gridCol>
                <a:gridCol w="720000">
                  <a:extLst>
                    <a:ext uri="{9D8B030D-6E8A-4147-A177-3AD203B41FA5}">
                      <a16:colId xmlns:a16="http://schemas.microsoft.com/office/drawing/2014/main" val="1253046749"/>
                    </a:ext>
                  </a:extLst>
                </a:gridCol>
              </a:tblGrid>
              <a:tr h="247272">
                <a:tc>
                  <a:txBody>
                    <a:bodyPr/>
                    <a:lstStyle/>
                    <a:p>
                      <a:r>
                        <a:rPr lang="en-GB" sz="1100">
                          <a:solidFill>
                            <a:schemeClr val="accent4">
                              <a:lumMod val="75000"/>
                            </a:schemeClr>
                          </a:solidFill>
                          <a:latin typeface="Arial"/>
                          <a:cs typeface="Arial"/>
                        </a:rPr>
                        <a:t>Process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Oct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Nov</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Dec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Jan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Feb</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Mar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Apr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May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Jun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Jul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Aug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Sep</a:t>
                      </a: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4643202"/>
                  </a:ext>
                </a:extLst>
              </a:tr>
              <a:tr h="240000">
                <a:tc>
                  <a:txBody>
                    <a:bodyPr/>
                    <a:lstStyle/>
                    <a:p>
                      <a:r>
                        <a:rPr lang="en-GB" sz="1000" b="1">
                          <a:solidFill>
                            <a:schemeClr val="accent4">
                              <a:lumMod val="75000"/>
                            </a:schemeClr>
                          </a:solidFill>
                          <a:latin typeface="Arial"/>
                          <a:cs typeface="Arial"/>
                        </a:rPr>
                        <a:t>TRACKING,MARKETING STRATEGY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2">
                        <a:lumMod val="9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896270825"/>
                  </a:ext>
                </a:extLst>
              </a:tr>
              <a:tr h="2400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latin typeface="Arial"/>
                          <a:cs typeface="Arial"/>
                        </a:rPr>
                        <a:t>FEEDBACK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2">
                        <a:lumMod val="75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59255006"/>
                  </a:ext>
                </a:extLst>
              </a:tr>
              <a:tr h="240000">
                <a:tc>
                  <a:txBody>
                    <a:bodyPr/>
                    <a:lstStyle/>
                    <a:p>
                      <a:r>
                        <a:rPr lang="en-GB" sz="1000">
                          <a:solidFill>
                            <a:schemeClr val="accent4">
                              <a:lumMod val="75000"/>
                            </a:schemeClr>
                          </a:solidFill>
                          <a:latin typeface="Arial"/>
                          <a:cs typeface="Arial"/>
                        </a:rPr>
                        <a:t>FACE TO FACE MEETINGS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2">
                        <a:lumMod val="75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778710327"/>
                  </a:ext>
                </a:extLst>
              </a:tr>
              <a:tr h="2400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latin typeface="Arial"/>
                          <a:cs typeface="Arial"/>
                        </a:rPr>
                        <a:t>MONITORING SITUATIONS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2">
                        <a:lumMod val="75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752010980"/>
                  </a:ext>
                </a:extLst>
              </a:tr>
              <a:tr h="2400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latin typeface="Arial"/>
                          <a:cs typeface="Arial"/>
                        </a:rPr>
                        <a:t>UNDERSTAND FEEDBACK DATA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2">
                        <a:lumMod val="75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70637893"/>
                  </a:ext>
                </a:extLst>
              </a:tr>
              <a:tr h="52363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latin typeface="Arial"/>
                          <a:cs typeface="Arial"/>
                        </a:rPr>
                        <a:t>OFFERING MEETINGS REGARDING A GOOD SERVICES OFFERED TO THE CHILDREN ( GATHERING IDEAS FOR IMPOWMENTS)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2">
                        <a:lumMod val="75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35436759"/>
                  </a:ext>
                </a:extLst>
              </a:tr>
              <a:tr h="261818">
                <a:tc>
                  <a:txBody>
                    <a:bodyPr/>
                    <a:lstStyle/>
                    <a:p>
                      <a:pPr marL="0" marR="0" lvl="0" indent="0" algn="l" rtl="0" eaLnBrk="1" fontAlgn="auto" latinLnBrk="0" hangingPunct="1">
                        <a:lnSpc>
                          <a:spcPct val="100000"/>
                        </a:lnSpc>
                        <a:spcBef>
                          <a:spcPts val="0"/>
                        </a:spcBef>
                        <a:spcAft>
                          <a:spcPts val="0"/>
                        </a:spcAft>
                        <a:buClrTx/>
                        <a:buSzTx/>
                        <a:buFontTx/>
                        <a:buNone/>
                      </a:pPr>
                      <a:r>
                        <a:rPr lang="en-GB" sz="1050" b="1">
                          <a:solidFill>
                            <a:schemeClr val="accent4">
                              <a:lumMod val="75000"/>
                            </a:schemeClr>
                          </a:solidFill>
                        </a:rPr>
                        <a:t>BOARDING</a:t>
                      </a:r>
                      <a:r>
                        <a:rPr lang="en-GB" sz="1200" b="1">
                          <a:solidFill>
                            <a:schemeClr val="accent4">
                              <a:lumMod val="75000"/>
                            </a:schemeClr>
                          </a:solidFill>
                        </a:rPr>
                        <a:t> </a:t>
                      </a:r>
                      <a:endParaRPr lang="en-GB" sz="1200" b="1">
                        <a:solidFill>
                          <a:schemeClr val="accent4">
                            <a:lumMod val="75000"/>
                          </a:schemeClr>
                        </a:solidFill>
                        <a:latin typeface="Arial"/>
                        <a:cs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75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502394239"/>
                  </a:ext>
                </a:extLst>
              </a:tr>
              <a:tr h="240000">
                <a:tc>
                  <a:txBody>
                    <a:bodyPr/>
                    <a:lstStyle/>
                    <a:p>
                      <a:r>
                        <a:rPr lang="en-GB" sz="1000">
                          <a:solidFill>
                            <a:schemeClr val="accent4">
                              <a:lumMod val="75000"/>
                            </a:schemeClr>
                          </a:solidFill>
                          <a:latin typeface="Arial"/>
                          <a:cs typeface="Arial"/>
                        </a:rPr>
                        <a:t>STAFF, SUPPLIERS, PARTNERS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60000"/>
                        <a:lumOff val="4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0978504"/>
                  </a:ext>
                </a:extLst>
              </a:tr>
              <a:tr h="2400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latin typeface="Arial"/>
                          <a:cs typeface="Arial"/>
                        </a:rPr>
                        <a:t>FIGURE OUT WHAT KIND OF TEAM YOU NEED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60000"/>
                        <a:lumOff val="4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825467427"/>
                  </a:ext>
                </a:extLst>
              </a:tr>
              <a:tr h="2400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latin typeface="Arial"/>
                          <a:cs typeface="Arial"/>
                        </a:rPr>
                        <a:t>HIRE A PEOPLE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60000"/>
                        <a:lumOff val="4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82374250"/>
                  </a:ext>
                </a:extLst>
              </a:tr>
              <a:tr h="2400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latin typeface="Arial"/>
                          <a:cs typeface="Arial"/>
                        </a:rPr>
                        <a:t>TRAIN AND MANAGE YOUR TEAM EFFECTIVELY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60000"/>
                        <a:lumOff val="4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293539675"/>
                  </a:ext>
                </a:extLst>
              </a:tr>
              <a:tr h="378181">
                <a:tc>
                  <a:txBody>
                    <a:bodyPr/>
                    <a:lstStyle/>
                    <a:p>
                      <a:r>
                        <a:rPr lang="en-GB" sz="1000">
                          <a:solidFill>
                            <a:schemeClr val="accent4">
                              <a:lumMod val="75000"/>
                            </a:schemeClr>
                          </a:solidFill>
                          <a:latin typeface="Arial"/>
                          <a:cs typeface="Arial"/>
                        </a:rPr>
                        <a:t>IDENTIFY WHO CAN PROVIDE WHAT YOU NEED, CHOOSE THE BEST OFFER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60000"/>
                        <a:lumOff val="4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267979266"/>
                  </a:ext>
                </a:extLst>
              </a:tr>
              <a:tr h="240000">
                <a:tc>
                  <a:txBody>
                    <a:bodyPr/>
                    <a:lstStyle/>
                    <a:p>
                      <a:r>
                        <a:rPr lang="en-GB" sz="1000">
                          <a:solidFill>
                            <a:schemeClr val="accent4">
                              <a:lumMod val="75000"/>
                            </a:schemeClr>
                          </a:solidFill>
                          <a:latin typeface="Arial"/>
                          <a:cs typeface="Arial"/>
                        </a:rPr>
                        <a:t>CONSIDER PARTNERSHIP IF NECESSARY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60000"/>
                        <a:lumOff val="4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316409398"/>
                  </a:ext>
                </a:extLst>
              </a:tr>
              <a:tr h="240000">
                <a:tc>
                  <a:txBody>
                    <a:bodyPr/>
                    <a:lstStyle/>
                    <a:p>
                      <a:r>
                        <a:rPr lang="en-GB" sz="1000">
                          <a:solidFill>
                            <a:schemeClr val="accent4">
                              <a:lumMod val="75000"/>
                            </a:schemeClr>
                          </a:solidFill>
                          <a:latin typeface="Arial"/>
                          <a:cs typeface="Arial"/>
                        </a:rPr>
                        <a:t>MAKE CLEAR AGEEMENTS WITH SUPPLIERS.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60000"/>
                        <a:lumOff val="4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699047803"/>
                  </a:ext>
                </a:extLst>
              </a:tr>
              <a:tr h="240000">
                <a:tc>
                  <a:txBody>
                    <a:bodyPr/>
                    <a:lstStyle/>
                    <a:p>
                      <a:r>
                        <a:rPr lang="en-GB" sz="1000" b="1">
                          <a:solidFill>
                            <a:schemeClr val="accent4">
                              <a:lumMod val="75000"/>
                            </a:schemeClr>
                          </a:solidFill>
                          <a:latin typeface="Arial"/>
                          <a:cs typeface="Arial"/>
                        </a:rPr>
                        <a:t>FACILITIES PREPERING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10000"/>
                        <a:lumOff val="9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322411503"/>
                  </a:ext>
                </a:extLst>
              </a:tr>
              <a:tr h="240000">
                <a:tc>
                  <a:txBody>
                    <a:bodyPr/>
                    <a:lstStyle/>
                    <a:p>
                      <a:r>
                        <a:rPr lang="en-GB" sz="1000">
                          <a:solidFill>
                            <a:schemeClr val="accent4">
                              <a:lumMod val="75000"/>
                            </a:schemeClr>
                          </a:solidFill>
                          <a:latin typeface="Arial"/>
                          <a:cs typeface="Arial"/>
                        </a:rPr>
                        <a:t>HEALTH AND SAFETY REPAIRS/RENOWATIONS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25000"/>
                        <a:lumOff val="75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265894659"/>
                  </a:ext>
                </a:extLst>
              </a:tr>
              <a:tr h="240000">
                <a:tc>
                  <a:txBody>
                    <a:bodyPr/>
                    <a:lstStyle/>
                    <a:p>
                      <a:r>
                        <a:rPr lang="en-GB" sz="1000">
                          <a:solidFill>
                            <a:schemeClr val="accent4">
                              <a:lumMod val="75000"/>
                            </a:schemeClr>
                          </a:solidFill>
                          <a:latin typeface="Arial"/>
                          <a:cs typeface="Arial"/>
                        </a:rPr>
                        <a:t>NESSESARY REGULATIONS PUT IN PLACE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25000"/>
                        <a:lumOff val="75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558356053"/>
                  </a:ext>
                </a:extLst>
              </a:tr>
              <a:tr h="240000">
                <a:tc>
                  <a:txBody>
                    <a:bodyPr/>
                    <a:lstStyle/>
                    <a:p>
                      <a:r>
                        <a:rPr lang="en-GB" sz="1000">
                          <a:solidFill>
                            <a:schemeClr val="accent4">
                              <a:lumMod val="75000"/>
                            </a:schemeClr>
                          </a:solidFill>
                          <a:latin typeface="Arial"/>
                          <a:cs typeface="Arial"/>
                        </a:rPr>
                        <a:t>IF NESSESARY CONDUTING MEINTANANCING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25000"/>
                        <a:lumOff val="75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758381944"/>
                  </a:ext>
                </a:extLst>
              </a:tr>
              <a:tr h="247272">
                <a:tc>
                  <a:txBody>
                    <a:bodyPr/>
                    <a:lstStyle/>
                    <a:p>
                      <a:r>
                        <a:rPr lang="en-GB" sz="1100">
                          <a:solidFill>
                            <a:schemeClr val="tx1"/>
                          </a:solidFill>
                          <a:latin typeface="Arial"/>
                          <a:cs typeface="Arial"/>
                        </a:rPr>
                        <a:t>OPENING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0000"/>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940660898"/>
                  </a:ext>
                </a:extLst>
              </a:tr>
            </a:tbl>
          </a:graphicData>
        </a:graphic>
      </p:graphicFrame>
      <p:sp>
        <p:nvSpPr>
          <p:cNvPr id="2" name="Title 1">
            <a:extLst>
              <a:ext uri="{FF2B5EF4-FFF2-40B4-BE49-F238E27FC236}">
                <a16:creationId xmlns:a16="http://schemas.microsoft.com/office/drawing/2014/main" id="{2F91AA19-4868-2B94-CE44-2990D2ADB688}"/>
              </a:ext>
            </a:extLst>
          </p:cNvPr>
          <p:cNvSpPr>
            <a:spLocks noGrp="1"/>
          </p:cNvSpPr>
          <p:nvPr>
            <p:ph type="title"/>
          </p:nvPr>
        </p:nvSpPr>
        <p:spPr>
          <a:xfrm>
            <a:off x="96147" y="-47489"/>
            <a:ext cx="10773422" cy="780705"/>
          </a:xfrm>
        </p:spPr>
        <p:txBody>
          <a:bodyPr anchor="t">
            <a:noAutofit/>
          </a:bodyPr>
          <a:lstStyle/>
          <a:p>
            <a:r>
              <a:rPr lang="en-GB" sz="3600">
                <a:solidFill>
                  <a:schemeClr val="accent4">
                    <a:lumMod val="75000"/>
                  </a:schemeClr>
                </a:solidFill>
                <a:latin typeface="Calibri"/>
                <a:cs typeface="Arial"/>
              </a:rPr>
              <a:t>Gantt chart</a:t>
            </a:r>
            <a:endParaRPr lang="en-US" sz="3600"/>
          </a:p>
        </p:txBody>
      </p:sp>
      <p:grpSp>
        <p:nvGrpSpPr>
          <p:cNvPr id="55" name="Group 54">
            <a:extLst>
              <a:ext uri="{FF2B5EF4-FFF2-40B4-BE49-F238E27FC236}">
                <a16:creationId xmlns:a16="http://schemas.microsoft.com/office/drawing/2014/main" id="{273F0676-D2D9-6343-2C38-5EB33492C1D9}"/>
              </a:ext>
            </a:extLst>
          </p:cNvPr>
          <p:cNvGrpSpPr>
            <a:grpSpLocks/>
          </p:cNvGrpSpPr>
          <p:nvPr/>
        </p:nvGrpSpPr>
        <p:grpSpPr>
          <a:xfrm>
            <a:off x="6442479" y="1142977"/>
            <a:ext cx="5749521" cy="5073209"/>
            <a:chOff x="6360860" y="926486"/>
            <a:chExt cx="5749521" cy="4964431"/>
          </a:xfrm>
        </p:grpSpPr>
        <p:sp>
          <p:nvSpPr>
            <p:cNvPr id="6" name="Rectangle 5">
              <a:extLst>
                <a:ext uri="{FF2B5EF4-FFF2-40B4-BE49-F238E27FC236}">
                  <a16:creationId xmlns:a16="http://schemas.microsoft.com/office/drawing/2014/main" id="{F222A668-4BA6-EC51-C1D2-26C286915623}"/>
                </a:ext>
              </a:extLst>
            </p:cNvPr>
            <p:cNvSpPr>
              <a:spLocks/>
            </p:cNvSpPr>
            <p:nvPr/>
          </p:nvSpPr>
          <p:spPr>
            <a:xfrm>
              <a:off x="7081838" y="2084567"/>
              <a:ext cx="5025462" cy="180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240FC450-63A5-94B0-EBE3-006C22D2BF02}"/>
                </a:ext>
              </a:extLst>
            </p:cNvPr>
            <p:cNvSpPr>
              <a:spLocks/>
            </p:cNvSpPr>
            <p:nvPr/>
          </p:nvSpPr>
          <p:spPr>
            <a:xfrm>
              <a:off x="7081837" y="926486"/>
              <a:ext cx="1409651" cy="180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35550C66-524C-7F5C-7911-120E3B88235A}"/>
                </a:ext>
              </a:extLst>
            </p:cNvPr>
            <p:cNvSpPr>
              <a:spLocks/>
            </p:cNvSpPr>
            <p:nvPr/>
          </p:nvSpPr>
          <p:spPr>
            <a:xfrm>
              <a:off x="8508007" y="1208273"/>
              <a:ext cx="3602374" cy="180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B8614BDE-5E6F-D66C-624C-129782D0E4D8}"/>
                </a:ext>
              </a:extLst>
            </p:cNvPr>
            <p:cNvSpPr>
              <a:spLocks/>
            </p:cNvSpPr>
            <p:nvPr/>
          </p:nvSpPr>
          <p:spPr>
            <a:xfrm>
              <a:off x="8508007" y="1482714"/>
              <a:ext cx="3592385" cy="180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3F3FFCEC-ACA2-4106-097F-CBD9FEF44004}"/>
                </a:ext>
              </a:extLst>
            </p:cNvPr>
            <p:cNvSpPr>
              <a:spLocks/>
            </p:cNvSpPr>
            <p:nvPr/>
          </p:nvSpPr>
          <p:spPr>
            <a:xfrm>
              <a:off x="8511461" y="2999750"/>
              <a:ext cx="683583" cy="180000"/>
            </a:xfrm>
            <a:prstGeom prst="rect">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FDAD6203-ED21-4083-B661-03E41F68E57F}"/>
                </a:ext>
              </a:extLst>
            </p:cNvPr>
            <p:cNvSpPr>
              <a:spLocks/>
            </p:cNvSpPr>
            <p:nvPr/>
          </p:nvSpPr>
          <p:spPr>
            <a:xfrm>
              <a:off x="8511460" y="3281564"/>
              <a:ext cx="2463721" cy="180000"/>
            </a:xfrm>
            <a:prstGeom prst="rect">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CF088908-8A74-3FA9-30C3-9C6BB58E7338}"/>
                </a:ext>
              </a:extLst>
            </p:cNvPr>
            <p:cNvSpPr>
              <a:spLocks/>
            </p:cNvSpPr>
            <p:nvPr/>
          </p:nvSpPr>
          <p:spPr>
            <a:xfrm>
              <a:off x="6360860" y="5138527"/>
              <a:ext cx="3568954" cy="180000"/>
            </a:xfrm>
            <a:prstGeom prst="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a:p>
          </p:txBody>
        </p:sp>
        <p:sp>
          <p:nvSpPr>
            <p:cNvPr id="12" name="Rectangle 11">
              <a:extLst>
                <a:ext uri="{FF2B5EF4-FFF2-40B4-BE49-F238E27FC236}">
                  <a16:creationId xmlns:a16="http://schemas.microsoft.com/office/drawing/2014/main" id="{8B7624BB-9C49-4CAB-A795-5959B1CF177B}"/>
                </a:ext>
              </a:extLst>
            </p:cNvPr>
            <p:cNvSpPr>
              <a:spLocks/>
            </p:cNvSpPr>
            <p:nvPr/>
          </p:nvSpPr>
          <p:spPr>
            <a:xfrm>
              <a:off x="8516164" y="4146325"/>
              <a:ext cx="1061729" cy="180000"/>
            </a:xfrm>
            <a:prstGeom prst="rect">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298A40FF-78CC-A483-CE68-BA427F859702}"/>
                </a:ext>
              </a:extLst>
            </p:cNvPr>
            <p:cNvSpPr>
              <a:spLocks/>
            </p:cNvSpPr>
            <p:nvPr/>
          </p:nvSpPr>
          <p:spPr>
            <a:xfrm>
              <a:off x="6360860" y="4872626"/>
              <a:ext cx="5002466" cy="180000"/>
            </a:xfrm>
            <a:prstGeom prst="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A3DE683E-BDC2-7385-7FCB-3195D450FF84}"/>
                </a:ext>
              </a:extLst>
            </p:cNvPr>
            <p:cNvSpPr>
              <a:spLocks/>
            </p:cNvSpPr>
            <p:nvPr/>
          </p:nvSpPr>
          <p:spPr>
            <a:xfrm>
              <a:off x="8516165" y="3841850"/>
              <a:ext cx="678880" cy="180000"/>
            </a:xfrm>
            <a:prstGeom prst="rect">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B71DD958-9F28-859B-3922-25617EF4E33A}"/>
                </a:ext>
              </a:extLst>
            </p:cNvPr>
            <p:cNvSpPr>
              <a:spLocks/>
            </p:cNvSpPr>
            <p:nvPr/>
          </p:nvSpPr>
          <p:spPr>
            <a:xfrm>
              <a:off x="8508007" y="2733114"/>
              <a:ext cx="2638624" cy="180000"/>
            </a:xfrm>
            <a:prstGeom prst="rect">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8C768E93-B767-9296-7C11-B354C5B48C9E}"/>
                </a:ext>
              </a:extLst>
            </p:cNvPr>
            <p:cNvSpPr>
              <a:spLocks/>
            </p:cNvSpPr>
            <p:nvPr/>
          </p:nvSpPr>
          <p:spPr>
            <a:xfrm>
              <a:off x="8516164" y="4436944"/>
              <a:ext cx="1413650" cy="180000"/>
            </a:xfrm>
            <a:prstGeom prst="rect">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22341B8A-6932-92EE-CF15-4D2090848298}"/>
                </a:ext>
              </a:extLst>
            </p:cNvPr>
            <p:cNvSpPr>
              <a:spLocks/>
            </p:cNvSpPr>
            <p:nvPr/>
          </p:nvSpPr>
          <p:spPr>
            <a:xfrm>
              <a:off x="8511461" y="3556750"/>
              <a:ext cx="2142252" cy="180000"/>
            </a:xfrm>
            <a:prstGeom prst="rect">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0666D619-620E-8862-3394-926A377E88F7}"/>
                </a:ext>
              </a:extLst>
            </p:cNvPr>
            <p:cNvSpPr>
              <a:spLocks/>
            </p:cNvSpPr>
            <p:nvPr/>
          </p:nvSpPr>
          <p:spPr>
            <a:xfrm>
              <a:off x="6360860" y="5434151"/>
              <a:ext cx="3568954" cy="180000"/>
            </a:xfrm>
            <a:prstGeom prst="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a:p>
          </p:txBody>
        </p:sp>
        <p:sp>
          <p:nvSpPr>
            <p:cNvPr id="19" name="Rectangle 18">
              <a:extLst>
                <a:ext uri="{FF2B5EF4-FFF2-40B4-BE49-F238E27FC236}">
                  <a16:creationId xmlns:a16="http://schemas.microsoft.com/office/drawing/2014/main" id="{9C758AD8-6A9C-F162-6D65-B10A1FDBA9A5}"/>
                </a:ext>
              </a:extLst>
            </p:cNvPr>
            <p:cNvSpPr>
              <a:spLocks/>
            </p:cNvSpPr>
            <p:nvPr/>
          </p:nvSpPr>
          <p:spPr>
            <a:xfrm>
              <a:off x="11388946" y="5710917"/>
              <a:ext cx="718353" cy="180000"/>
            </a:xfrm>
            <a:prstGeom prst="rect">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Rectangle 53">
              <a:extLst>
                <a:ext uri="{FF2B5EF4-FFF2-40B4-BE49-F238E27FC236}">
                  <a16:creationId xmlns:a16="http://schemas.microsoft.com/office/drawing/2014/main" id="{5E552080-7C26-DA3F-1181-0438998F2F21}"/>
                </a:ext>
              </a:extLst>
            </p:cNvPr>
            <p:cNvSpPr>
              <a:spLocks/>
            </p:cNvSpPr>
            <p:nvPr/>
          </p:nvSpPr>
          <p:spPr>
            <a:xfrm>
              <a:off x="8511461" y="1774302"/>
              <a:ext cx="3595841" cy="180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20" name="Straight Connector 19">
            <a:extLst>
              <a:ext uri="{FF2B5EF4-FFF2-40B4-BE49-F238E27FC236}">
                <a16:creationId xmlns:a16="http://schemas.microsoft.com/office/drawing/2014/main" id="{8C940359-C9AB-EC8E-590C-D5F9E79013A4}"/>
              </a:ext>
            </a:extLst>
          </p:cNvPr>
          <p:cNvCxnSpPr/>
          <p:nvPr/>
        </p:nvCxnSpPr>
        <p:spPr>
          <a:xfrm>
            <a:off x="175547" y="706934"/>
            <a:ext cx="12006464" cy="0"/>
          </a:xfrm>
          <a:prstGeom prst="line">
            <a:avLst/>
          </a:prstGeom>
        </p:spPr>
        <p:style>
          <a:lnRef idx="1">
            <a:schemeClr val="dk1"/>
          </a:lnRef>
          <a:fillRef idx="0">
            <a:schemeClr val="dk1"/>
          </a:fillRef>
          <a:effectRef idx="0">
            <a:schemeClr val="dk1"/>
          </a:effectRef>
          <a:fontRef idx="minor">
            <a:schemeClr val="tx1"/>
          </a:fontRef>
        </p:style>
      </p:cxnSp>
      <p:cxnSp>
        <p:nvCxnSpPr>
          <p:cNvPr id="22" name="Straight Connector 21">
            <a:extLst>
              <a:ext uri="{FF2B5EF4-FFF2-40B4-BE49-F238E27FC236}">
                <a16:creationId xmlns:a16="http://schemas.microsoft.com/office/drawing/2014/main" id="{6B7C9728-BC11-3820-B2DA-3C8C61531878}"/>
              </a:ext>
            </a:extLst>
          </p:cNvPr>
          <p:cNvCxnSpPr/>
          <p:nvPr/>
        </p:nvCxnSpPr>
        <p:spPr>
          <a:xfrm>
            <a:off x="175547" y="6216194"/>
            <a:ext cx="12016453" cy="0"/>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12888662"/>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3693D-F7D8-5BE6-E190-ED509F73A48C}"/>
              </a:ext>
            </a:extLst>
          </p:cNvPr>
          <p:cNvSpPr>
            <a:spLocks noGrp="1"/>
          </p:cNvSpPr>
          <p:nvPr>
            <p:ph type="title"/>
          </p:nvPr>
        </p:nvSpPr>
        <p:spPr>
          <a:xfrm>
            <a:off x="863099" y="225"/>
            <a:ext cx="10659110" cy="953004"/>
          </a:xfrm>
        </p:spPr>
        <p:txBody>
          <a:bodyPr>
            <a:normAutofit/>
          </a:bodyPr>
          <a:lstStyle/>
          <a:p>
            <a:pPr algn="ctr"/>
            <a:r>
              <a:rPr lang="en-GB" sz="3600">
                <a:solidFill>
                  <a:schemeClr val="accent4"/>
                </a:solidFill>
                <a:latin typeface="Calibri"/>
                <a:cs typeface="Calibri"/>
              </a:rPr>
              <a:t>THE QUAD CHART</a:t>
            </a:r>
            <a:endParaRPr lang="en-US" sz="3600">
              <a:solidFill>
                <a:schemeClr val="accent4"/>
              </a:solidFill>
              <a:latin typeface="Calibri"/>
              <a:cs typeface="Calibri"/>
            </a:endParaRPr>
          </a:p>
        </p:txBody>
      </p:sp>
      <p:graphicFrame>
        <p:nvGraphicFramePr>
          <p:cNvPr id="4" name="Content Placeholder 3">
            <a:extLst>
              <a:ext uri="{FF2B5EF4-FFF2-40B4-BE49-F238E27FC236}">
                <a16:creationId xmlns:a16="http://schemas.microsoft.com/office/drawing/2014/main" id="{93E411E5-E75A-4CC9-96C4-AB8521372203}"/>
              </a:ext>
            </a:extLst>
          </p:cNvPr>
          <p:cNvGraphicFramePr>
            <a:graphicFrameLocks noGrp="1"/>
          </p:cNvGraphicFramePr>
          <p:nvPr>
            <p:ph idx="1"/>
            <p:extLst>
              <p:ext uri="{D42A27DB-BD31-4B8C-83A1-F6EECF244321}">
                <p14:modId xmlns:p14="http://schemas.microsoft.com/office/powerpoint/2010/main" val="537536599"/>
              </p:ext>
            </p:extLst>
          </p:nvPr>
        </p:nvGraphicFramePr>
        <p:xfrm>
          <a:off x="771571" y="953228"/>
          <a:ext cx="10397172" cy="4971031"/>
        </p:xfrm>
        <a:graphic>
          <a:graphicData uri="http://schemas.openxmlformats.org/drawingml/2006/table">
            <a:tbl>
              <a:tblPr firstRow="1" bandRow="1">
                <a:tableStyleId>{5C22544A-7EE6-4342-B048-85BDC9FD1C3A}</a:tableStyleId>
              </a:tblPr>
              <a:tblGrid>
                <a:gridCol w="5193892">
                  <a:extLst>
                    <a:ext uri="{9D8B030D-6E8A-4147-A177-3AD203B41FA5}">
                      <a16:colId xmlns:a16="http://schemas.microsoft.com/office/drawing/2014/main" val="2694350919"/>
                    </a:ext>
                  </a:extLst>
                </a:gridCol>
                <a:gridCol w="5203280">
                  <a:extLst>
                    <a:ext uri="{9D8B030D-6E8A-4147-A177-3AD203B41FA5}">
                      <a16:colId xmlns:a16="http://schemas.microsoft.com/office/drawing/2014/main" val="1681881150"/>
                    </a:ext>
                  </a:extLst>
                </a:gridCol>
              </a:tblGrid>
              <a:tr h="729089">
                <a:tc gridSpan="2">
                  <a:txBody>
                    <a:bodyPr/>
                    <a:lstStyle/>
                    <a:p>
                      <a:pPr algn="ctr"/>
                      <a:r>
                        <a:rPr lang="en-GB" sz="2400">
                          <a:latin typeface="Calibri"/>
                        </a:rPr>
                        <a:t>THE BRIGHT CHILDHOOD PROJECT</a:t>
                      </a:r>
                    </a:p>
                    <a:p>
                      <a:pPr lvl="0">
                        <a:buNone/>
                      </a:pPr>
                      <a:endParaRPr lang="en-GB"/>
                    </a:p>
                  </a:txBody>
                  <a:tcPr/>
                </a:tc>
                <a:tc hMerge="1">
                  <a:txBody>
                    <a:bodyPr/>
                    <a:lstStyle/>
                    <a:p>
                      <a:endParaRPr lang="en-US"/>
                    </a:p>
                  </a:txBody>
                  <a:tcPr/>
                </a:tc>
                <a:extLst>
                  <a:ext uri="{0D108BD9-81ED-4DB2-BD59-A6C34878D82A}">
                    <a16:rowId xmlns:a16="http://schemas.microsoft.com/office/drawing/2014/main" val="1979195326"/>
                  </a:ext>
                </a:extLst>
              </a:tr>
              <a:tr h="2254772">
                <a:tc>
                  <a:txBody>
                    <a:bodyPr/>
                    <a:lstStyle/>
                    <a:p>
                      <a:pPr algn="ctr"/>
                      <a:r>
                        <a:rPr lang="en-GB" sz="1600" u="sng">
                          <a:solidFill>
                            <a:schemeClr val="accent4">
                              <a:lumMod val="75000"/>
                            </a:schemeClr>
                          </a:solidFill>
                          <a:latin typeface="Calibri"/>
                        </a:rPr>
                        <a:t>PURPOSE</a:t>
                      </a:r>
                    </a:p>
                    <a:p>
                      <a:pPr lvl="0" algn="ctr">
                        <a:buNone/>
                      </a:pPr>
                      <a:endParaRPr lang="en-GB" sz="1100" u="sng">
                        <a:solidFill>
                          <a:schemeClr val="accent4">
                            <a:lumMod val="75000"/>
                          </a:schemeClr>
                        </a:solidFill>
                        <a:latin typeface="Calibri"/>
                      </a:endParaRPr>
                    </a:p>
                    <a:p>
                      <a:pPr marL="628650" lvl="1" indent="-171450" algn="l">
                        <a:lnSpc>
                          <a:spcPct val="100000"/>
                        </a:lnSpc>
                        <a:buFont typeface="Arial"/>
                        <a:buChar char="•"/>
                      </a:pPr>
                      <a:r>
                        <a:rPr lang="en-GB" sz="1100" b="0" i="0" u="none" strike="noStrike" baseline="0" noProof="0">
                          <a:solidFill>
                            <a:schemeClr val="accent4">
                              <a:lumMod val="75000"/>
                            </a:schemeClr>
                          </a:solidFill>
                          <a:latin typeface="Calibri"/>
                        </a:rPr>
                        <a:t>Create a place that helps kids grow and supports parents.</a:t>
                      </a:r>
                      <a:endParaRPr lang="en-GB" sz="1100">
                        <a:solidFill>
                          <a:schemeClr val="accent4">
                            <a:lumMod val="75000"/>
                          </a:schemeClr>
                        </a:solidFill>
                        <a:latin typeface="Calibri"/>
                      </a:endParaRPr>
                    </a:p>
                    <a:p>
                      <a:pPr marL="628650" lvl="1" indent="-171450" algn="l">
                        <a:lnSpc>
                          <a:spcPct val="100000"/>
                        </a:lnSpc>
                        <a:buFont typeface="Arial"/>
                        <a:buChar char="•"/>
                      </a:pPr>
                      <a:r>
                        <a:rPr lang="en-GB" sz="1100" b="0" i="0" u="none" strike="noStrike" baseline="0" noProof="0">
                          <a:solidFill>
                            <a:schemeClr val="accent4">
                              <a:lumMod val="75000"/>
                            </a:schemeClr>
                          </a:solidFill>
                          <a:latin typeface="Calibri"/>
                        </a:rPr>
                        <a:t>Make sure kids are safe and comfortable in our community.</a:t>
                      </a:r>
                      <a:endParaRPr lang="en-GB" sz="1100">
                        <a:solidFill>
                          <a:schemeClr val="accent4">
                            <a:lumMod val="75000"/>
                          </a:schemeClr>
                        </a:solidFill>
                        <a:latin typeface="Calibri"/>
                      </a:endParaRPr>
                    </a:p>
                    <a:p>
                      <a:pPr marL="628650" lvl="1" indent="-171450" algn="l">
                        <a:lnSpc>
                          <a:spcPct val="100000"/>
                        </a:lnSpc>
                        <a:buFont typeface="Arial"/>
                        <a:buChar char="•"/>
                      </a:pPr>
                      <a:r>
                        <a:rPr lang="en-GB" sz="1100" b="0" i="0" u="none" strike="noStrike" baseline="0" noProof="0">
                          <a:solidFill>
                            <a:schemeClr val="accent4">
                              <a:lumMod val="75000"/>
                            </a:schemeClr>
                          </a:solidFill>
                          <a:latin typeface="Calibri"/>
                        </a:rPr>
                        <a:t>Help children learn and make friends.</a:t>
                      </a:r>
                      <a:endParaRPr lang="en-GB" sz="1100">
                        <a:solidFill>
                          <a:schemeClr val="accent4">
                            <a:lumMod val="75000"/>
                          </a:schemeClr>
                        </a:solidFill>
                        <a:latin typeface="Calibri"/>
                      </a:endParaRPr>
                    </a:p>
                    <a:p>
                      <a:pPr marL="628650" lvl="1" indent="-171450" algn="l">
                        <a:lnSpc>
                          <a:spcPct val="100000"/>
                        </a:lnSpc>
                        <a:buFont typeface="Arial"/>
                        <a:buChar char="•"/>
                      </a:pPr>
                      <a:r>
                        <a:rPr lang="en-GB" sz="1100" b="0" i="0" u="none" strike="noStrike" baseline="0" noProof="0">
                          <a:solidFill>
                            <a:schemeClr val="accent4">
                              <a:lumMod val="75000"/>
                            </a:schemeClr>
                          </a:solidFill>
                          <a:latin typeface="Calibri"/>
                        </a:rPr>
                        <a:t>Create jobs and opportunities for local people</a:t>
                      </a:r>
                      <a:endParaRPr lang="en-GB" sz="1100">
                        <a:solidFill>
                          <a:schemeClr val="accent4">
                            <a:lumMod val="75000"/>
                          </a:schemeClr>
                        </a:solidFill>
                        <a:latin typeface="Calibri"/>
                      </a:endParaRPr>
                    </a:p>
                    <a:p>
                      <a:pPr marL="285750" lvl="0" indent="-285750">
                        <a:buFont typeface="Arial"/>
                        <a:buChar char="•"/>
                      </a:pPr>
                      <a:endParaRPr lang="en-GB" sz="1100">
                        <a:solidFill>
                          <a:schemeClr val="accent4">
                            <a:lumMod val="75000"/>
                          </a:schemeClr>
                        </a:solidFill>
                        <a:latin typeface="Calibri"/>
                      </a:endParaRPr>
                    </a:p>
                  </a:txBody>
                  <a:tcPr>
                    <a:solidFill>
                      <a:schemeClr val="accent6">
                        <a:lumMod val="60000"/>
                        <a:lumOff val="40000"/>
                      </a:schemeClr>
                    </a:solidFill>
                  </a:tcPr>
                </a:tc>
                <a:tc>
                  <a:txBody>
                    <a:bodyPr/>
                    <a:lstStyle/>
                    <a:p>
                      <a:pPr algn="ctr"/>
                      <a:r>
                        <a:rPr lang="en-GB" sz="1600" u="sng">
                          <a:solidFill>
                            <a:schemeClr val="accent4">
                              <a:lumMod val="75000"/>
                            </a:schemeClr>
                          </a:solidFill>
                          <a:latin typeface="Calibri"/>
                        </a:rPr>
                        <a:t>CUSTOMERS/STAKEHOLDERS</a:t>
                      </a:r>
                    </a:p>
                    <a:p>
                      <a:pPr lvl="0" algn="ctr">
                        <a:buNone/>
                      </a:pPr>
                      <a:endParaRPr lang="en-GB" sz="1100" u="sng">
                        <a:solidFill>
                          <a:schemeClr val="accent4">
                            <a:lumMod val="75000"/>
                          </a:schemeClr>
                        </a:solidFill>
                        <a:latin typeface="Calibri"/>
                      </a:endParaRPr>
                    </a:p>
                    <a:p>
                      <a:pPr marL="628650" lvl="1" indent="-171450">
                        <a:buFont typeface="Arial"/>
                        <a:buChar char="•"/>
                      </a:pPr>
                      <a:r>
                        <a:rPr lang="en-GB" sz="1100" b="0" i="0" u="none" strike="noStrike" baseline="0" noProof="0">
                          <a:solidFill>
                            <a:schemeClr val="accent4">
                              <a:lumMod val="75000"/>
                            </a:schemeClr>
                          </a:solidFill>
                          <a:latin typeface="Calibri"/>
                        </a:rPr>
                        <a:t>Families and Parents</a:t>
                      </a:r>
                    </a:p>
                    <a:p>
                      <a:pPr marL="628650" lvl="1" indent="-171450">
                        <a:buFont typeface="Arial"/>
                        <a:buChar char="•"/>
                      </a:pPr>
                      <a:r>
                        <a:rPr lang="en-GB" sz="1100" b="0" i="0" u="none" strike="noStrike" baseline="0" noProof="0">
                          <a:solidFill>
                            <a:schemeClr val="accent4">
                              <a:lumMod val="75000"/>
                            </a:schemeClr>
                          </a:solidFill>
                          <a:latin typeface="Calibri"/>
                        </a:rPr>
                        <a:t>Local Community</a:t>
                      </a:r>
                    </a:p>
                    <a:p>
                      <a:pPr marL="628650" lvl="1" indent="-171450">
                        <a:buFont typeface="Arial"/>
                        <a:buChar char="•"/>
                      </a:pPr>
                      <a:r>
                        <a:rPr lang="en-GB" sz="1100" b="0" i="0" u="none" strike="noStrike" baseline="0" noProof="0">
                          <a:solidFill>
                            <a:schemeClr val="accent4">
                              <a:lumMod val="75000"/>
                            </a:schemeClr>
                          </a:solidFill>
                          <a:latin typeface="Calibri"/>
                        </a:rPr>
                        <a:t>Working Professionals</a:t>
                      </a:r>
                      <a:endParaRPr lang="en-GB" sz="1100">
                        <a:solidFill>
                          <a:schemeClr val="accent4">
                            <a:lumMod val="75000"/>
                          </a:schemeClr>
                        </a:solidFill>
                        <a:latin typeface="Calibri"/>
                      </a:endParaRPr>
                    </a:p>
                    <a:p>
                      <a:pPr marL="628650" lvl="1" indent="-171450">
                        <a:buFont typeface="Arial"/>
                        <a:buChar char="•"/>
                      </a:pPr>
                      <a:r>
                        <a:rPr lang="en-GB" sz="1100" b="0" i="0" u="none" strike="noStrike" baseline="0" noProof="0">
                          <a:solidFill>
                            <a:schemeClr val="accent4">
                              <a:lumMod val="75000"/>
                            </a:schemeClr>
                          </a:solidFill>
                          <a:latin typeface="Calibri"/>
                        </a:rPr>
                        <a:t>Local Partnerships</a:t>
                      </a:r>
                      <a:endParaRPr lang="en-GB" sz="1100">
                        <a:solidFill>
                          <a:schemeClr val="accent4">
                            <a:lumMod val="75000"/>
                          </a:schemeClr>
                        </a:solidFill>
                        <a:latin typeface="Calibri"/>
                      </a:endParaRPr>
                    </a:p>
                    <a:p>
                      <a:pPr marL="628650" lvl="1" indent="-171450">
                        <a:buFont typeface="Arial"/>
                        <a:buChar char="•"/>
                      </a:pPr>
                      <a:r>
                        <a:rPr lang="en-GB" sz="1100" b="0" i="0" u="none" strike="noStrike" baseline="0" noProof="0">
                          <a:solidFill>
                            <a:schemeClr val="accent4">
                              <a:lumMod val="75000"/>
                            </a:schemeClr>
                          </a:solidFill>
                          <a:latin typeface="Calibri"/>
                        </a:rPr>
                        <a:t>Investors</a:t>
                      </a:r>
                    </a:p>
                    <a:p>
                      <a:pPr marL="628650" lvl="1" indent="-171450">
                        <a:buFont typeface="Arial"/>
                        <a:buChar char="•"/>
                      </a:pPr>
                      <a:r>
                        <a:rPr lang="en-GB" sz="1100" b="0" i="0" u="none" strike="noStrike" baseline="0" noProof="0">
                          <a:solidFill>
                            <a:schemeClr val="accent4">
                              <a:lumMod val="75000"/>
                            </a:schemeClr>
                          </a:solidFill>
                          <a:latin typeface="Calibri"/>
                        </a:rPr>
                        <a:t>Suppliers </a:t>
                      </a:r>
                    </a:p>
                    <a:p>
                      <a:pPr marL="628650" lvl="1" indent="-171450">
                        <a:buFont typeface="Arial"/>
                        <a:buChar char="•"/>
                      </a:pPr>
                      <a:r>
                        <a:rPr lang="en-GB" sz="1100" b="0" i="0" u="none" strike="noStrike" baseline="0" noProof="0">
                          <a:solidFill>
                            <a:schemeClr val="accent4">
                              <a:lumMod val="75000"/>
                            </a:schemeClr>
                          </a:solidFill>
                          <a:latin typeface="Calibri"/>
                        </a:rPr>
                        <a:t>Project Initiator</a:t>
                      </a:r>
                      <a:endParaRPr lang="en-GB" sz="1100">
                        <a:solidFill>
                          <a:schemeClr val="accent4">
                            <a:lumMod val="75000"/>
                          </a:schemeClr>
                        </a:solidFill>
                        <a:latin typeface="Calibri"/>
                      </a:endParaRPr>
                    </a:p>
                    <a:p>
                      <a:pPr marL="628650" lvl="1" indent="-171450">
                        <a:buFont typeface="Arial"/>
                        <a:buChar char="•"/>
                      </a:pPr>
                      <a:endParaRPr lang="en-GB" sz="1100" b="0" i="0" u="none" strike="noStrike" baseline="0" noProof="0">
                        <a:solidFill>
                          <a:schemeClr val="accent4">
                            <a:lumMod val="75000"/>
                          </a:schemeClr>
                        </a:solidFill>
                        <a:latin typeface="Calibri"/>
                      </a:endParaRPr>
                    </a:p>
                    <a:p>
                      <a:pPr lvl="0">
                        <a:buNone/>
                      </a:pPr>
                      <a:endParaRPr lang="en-GB" sz="1100" b="0" i="0" u="none" strike="noStrike" baseline="0" noProof="0">
                        <a:solidFill>
                          <a:schemeClr val="accent4">
                            <a:lumMod val="75000"/>
                          </a:schemeClr>
                        </a:solidFill>
                        <a:latin typeface="Calibri"/>
                      </a:endParaRPr>
                    </a:p>
                  </a:txBody>
                  <a:tcPr>
                    <a:solidFill>
                      <a:srgbClr val="FFE89F"/>
                    </a:solidFill>
                  </a:tcPr>
                </a:tc>
                <a:extLst>
                  <a:ext uri="{0D108BD9-81ED-4DB2-BD59-A6C34878D82A}">
                    <a16:rowId xmlns:a16="http://schemas.microsoft.com/office/drawing/2014/main" val="2887864386"/>
                  </a:ext>
                </a:extLst>
              </a:tr>
              <a:tr h="1984739">
                <a:tc>
                  <a:txBody>
                    <a:bodyPr/>
                    <a:lstStyle/>
                    <a:p>
                      <a:pPr algn="ctr"/>
                      <a:r>
                        <a:rPr lang="en-GB" sz="1600" u="sng">
                          <a:solidFill>
                            <a:schemeClr val="accent4">
                              <a:lumMod val="75000"/>
                            </a:schemeClr>
                          </a:solidFill>
                          <a:latin typeface="Calibri"/>
                        </a:rPr>
                        <a:t>DESIRED ,RESULTS</a:t>
                      </a:r>
                    </a:p>
                    <a:p>
                      <a:pPr lvl="0" algn="ctr">
                        <a:buNone/>
                      </a:pPr>
                      <a:endParaRPr lang="en-GB" sz="1100" u="sng">
                        <a:solidFill>
                          <a:schemeClr val="accent4">
                            <a:lumMod val="75000"/>
                          </a:schemeClr>
                        </a:solidFill>
                        <a:latin typeface="Calibri"/>
                      </a:endParaRPr>
                    </a:p>
                    <a:p>
                      <a:pPr marL="742950" lvl="1" indent="-285750" algn="l">
                        <a:lnSpc>
                          <a:spcPct val="100000"/>
                        </a:lnSpc>
                        <a:buFont typeface="Arial"/>
                        <a:buChar char="•"/>
                      </a:pPr>
                      <a:r>
                        <a:rPr lang="en-GB" sz="1100" b="0" i="0" u="none" strike="noStrike" baseline="0" noProof="0">
                          <a:solidFill>
                            <a:schemeClr val="accent4">
                              <a:lumMod val="75000"/>
                            </a:schemeClr>
                          </a:solidFill>
                          <a:latin typeface="Calibri"/>
                        </a:rPr>
                        <a:t>More families can get good childcare.</a:t>
                      </a:r>
                      <a:endParaRPr lang="en-GB" sz="1100">
                        <a:solidFill>
                          <a:schemeClr val="accent4">
                            <a:lumMod val="75000"/>
                          </a:schemeClr>
                        </a:solidFill>
                        <a:latin typeface="Calibri"/>
                      </a:endParaRPr>
                    </a:p>
                    <a:p>
                      <a:pPr marL="742950" lvl="1" indent="-285750" algn="l">
                        <a:lnSpc>
                          <a:spcPct val="100000"/>
                        </a:lnSpc>
                        <a:buFont typeface="Arial"/>
                        <a:buChar char="•"/>
                      </a:pPr>
                      <a:r>
                        <a:rPr lang="en-GB" sz="1100" b="0" i="0" u="none" strike="noStrike" baseline="0" noProof="0">
                          <a:solidFill>
                            <a:schemeClr val="accent4">
                              <a:lumMod val="75000"/>
                            </a:schemeClr>
                          </a:solidFill>
                          <a:latin typeface="Calibri"/>
                        </a:rPr>
                        <a:t>Kids will get ready for school and do well.</a:t>
                      </a:r>
                      <a:endParaRPr lang="en-GB" sz="1100">
                        <a:solidFill>
                          <a:schemeClr val="accent4">
                            <a:lumMod val="75000"/>
                          </a:schemeClr>
                        </a:solidFill>
                        <a:latin typeface="Calibri"/>
                      </a:endParaRPr>
                    </a:p>
                    <a:p>
                      <a:pPr marL="742950" lvl="1" indent="-285750" algn="l">
                        <a:lnSpc>
                          <a:spcPct val="100000"/>
                        </a:lnSpc>
                        <a:buFont typeface="Arial"/>
                        <a:buChar char="•"/>
                      </a:pPr>
                      <a:r>
                        <a:rPr lang="en-GB" sz="1100" b="0" i="0" u="none" strike="noStrike" baseline="0" noProof="0">
                          <a:solidFill>
                            <a:schemeClr val="accent4">
                              <a:lumMod val="75000"/>
                            </a:schemeClr>
                          </a:solidFill>
                          <a:latin typeface="Calibri"/>
                        </a:rPr>
                        <a:t>More jobs and opportunities for local people.</a:t>
                      </a:r>
                      <a:endParaRPr lang="en-GB" sz="1100">
                        <a:solidFill>
                          <a:schemeClr val="accent4">
                            <a:lumMod val="75000"/>
                          </a:schemeClr>
                        </a:solidFill>
                        <a:latin typeface="Calibri"/>
                      </a:endParaRPr>
                    </a:p>
                    <a:p>
                      <a:pPr marL="742950" lvl="1" indent="-285750" algn="l">
                        <a:lnSpc>
                          <a:spcPct val="100000"/>
                        </a:lnSpc>
                        <a:buFont typeface="Arial"/>
                        <a:buChar char="•"/>
                      </a:pPr>
                      <a:r>
                        <a:rPr lang="en-GB" sz="1100" b="0" i="0" u="none" strike="noStrike" baseline="0" noProof="0">
                          <a:solidFill>
                            <a:schemeClr val="accent4">
                              <a:lumMod val="75000"/>
                            </a:schemeClr>
                          </a:solidFill>
                          <a:latin typeface="Calibri"/>
                        </a:rPr>
                        <a:t>Our community will be stronger and closer.</a:t>
                      </a:r>
                    </a:p>
                    <a:p>
                      <a:pPr marL="742950" lvl="1" indent="-285750" algn="l">
                        <a:lnSpc>
                          <a:spcPct val="100000"/>
                        </a:lnSpc>
                        <a:buFont typeface="Arial"/>
                        <a:buChar char="•"/>
                      </a:pPr>
                      <a:r>
                        <a:rPr lang="en-GB" sz="1100" b="0" i="0" u="none" strike="noStrike" baseline="0" noProof="0">
                          <a:solidFill>
                            <a:schemeClr val="accent4">
                              <a:lumMod val="75000"/>
                            </a:schemeClr>
                          </a:solidFill>
                          <a:latin typeface="Calibri"/>
                        </a:rPr>
                        <a:t>Expanding into areas with limited space</a:t>
                      </a:r>
                    </a:p>
                    <a:p>
                      <a:pPr marL="285750" lvl="0" indent="-285750">
                        <a:buFont typeface="Arial"/>
                        <a:buChar char="•"/>
                      </a:pPr>
                      <a:endParaRPr lang="en-GB" sz="900">
                        <a:solidFill>
                          <a:schemeClr val="accent4">
                            <a:lumMod val="75000"/>
                          </a:schemeClr>
                        </a:solidFill>
                        <a:latin typeface="Calibri"/>
                      </a:endParaRPr>
                    </a:p>
                  </a:txBody>
                  <a:tcPr>
                    <a:solidFill>
                      <a:schemeClr val="accent3">
                        <a:lumMod val="60000"/>
                        <a:lumOff val="40000"/>
                      </a:schemeClr>
                    </a:solidFill>
                  </a:tcPr>
                </a:tc>
                <a:tc>
                  <a:txBody>
                    <a:bodyPr/>
                    <a:lstStyle/>
                    <a:p>
                      <a:pPr algn="ctr"/>
                      <a:r>
                        <a:rPr lang="en-GB" sz="1600" u="sng">
                          <a:solidFill>
                            <a:schemeClr val="accent4">
                              <a:lumMod val="75000"/>
                            </a:schemeClr>
                          </a:solidFill>
                          <a:latin typeface="Calibri"/>
                        </a:rPr>
                        <a:t>MEASURES OF SUCCESS</a:t>
                      </a:r>
                    </a:p>
                    <a:p>
                      <a:pPr lvl="1" algn="ctr">
                        <a:buNone/>
                      </a:pPr>
                      <a:endParaRPr lang="en-GB" sz="1600" u="sng">
                        <a:solidFill>
                          <a:schemeClr val="accent4">
                            <a:lumMod val="75000"/>
                          </a:schemeClr>
                        </a:solidFill>
                        <a:latin typeface="Calibri"/>
                      </a:endParaRPr>
                    </a:p>
                    <a:p>
                      <a:pPr marL="742950" lvl="1" indent="-285750">
                        <a:buFont typeface="Arial"/>
                        <a:buChar char="•"/>
                      </a:pPr>
                      <a:r>
                        <a:rPr lang="en-GB" sz="1100" b="1" i="0" u="none" strike="noStrike" baseline="0" noProof="0">
                          <a:solidFill>
                            <a:schemeClr val="accent4">
                              <a:lumMod val="75000"/>
                            </a:schemeClr>
                          </a:solidFill>
                          <a:latin typeface="Calibri"/>
                        </a:rPr>
                        <a:t>Ensure investor satisfaction, in the first month of a project release and launch within one year time.</a:t>
                      </a:r>
                    </a:p>
                    <a:p>
                      <a:pPr marL="742950" lvl="1" indent="-285750">
                        <a:buFont typeface="Arial"/>
                        <a:buChar char="•"/>
                      </a:pPr>
                      <a:r>
                        <a:rPr lang="en-GB" sz="1100" b="1" i="0" u="none" strike="noStrike" baseline="0" noProof="0">
                          <a:solidFill>
                            <a:schemeClr val="accent4">
                              <a:lumMod val="75000"/>
                            </a:schemeClr>
                          </a:solidFill>
                          <a:latin typeface="Calibri"/>
                        </a:rPr>
                        <a:t>Measuring success by looking at milestones from Gannt chart.</a:t>
                      </a:r>
                    </a:p>
                    <a:p>
                      <a:pPr marL="742950" lvl="1" indent="-285750">
                        <a:buFont typeface="Arial"/>
                        <a:buChar char="•"/>
                      </a:pPr>
                      <a:r>
                        <a:rPr lang="en-GB" sz="1100" b="1" i="0" u="none" strike="noStrike" baseline="0" noProof="0">
                          <a:solidFill>
                            <a:schemeClr val="accent4">
                              <a:lumMod val="75000"/>
                            </a:schemeClr>
                          </a:solidFill>
                          <a:latin typeface="Calibri"/>
                        </a:rPr>
                        <a:t>Monitoring and analyses of feedback and face to face meetings</a:t>
                      </a:r>
                    </a:p>
                    <a:p>
                      <a:pPr marL="742950" lvl="1" indent="-285750">
                        <a:buFont typeface="Arial"/>
                        <a:buChar char="•"/>
                      </a:pPr>
                      <a:r>
                        <a:rPr lang="en-GB" sz="1100" b="1" i="0" u="none" strike="noStrike" baseline="0" noProof="0">
                          <a:solidFill>
                            <a:schemeClr val="accent4">
                              <a:lumMod val="75000"/>
                            </a:schemeClr>
                          </a:solidFill>
                          <a:latin typeface="Calibri"/>
                        </a:rPr>
                        <a:t>Training</a:t>
                      </a:r>
                    </a:p>
                    <a:p>
                      <a:pPr marL="742950" lvl="1" indent="-285750">
                        <a:buFont typeface="Arial"/>
                        <a:buChar char="•"/>
                      </a:pPr>
                      <a:r>
                        <a:rPr lang="en-GB" sz="1100" b="1" i="0" u="none" strike="noStrike" baseline="0" noProof="0">
                          <a:solidFill>
                            <a:schemeClr val="accent4">
                              <a:lumMod val="75000"/>
                            </a:schemeClr>
                          </a:solidFill>
                          <a:latin typeface="Calibri"/>
                        </a:rPr>
                        <a:t>Available online platform /feedback section (star rating option).</a:t>
                      </a:r>
                    </a:p>
                    <a:p>
                      <a:pPr marL="742950" lvl="1" indent="-285750">
                        <a:buFont typeface="Arial"/>
                        <a:buChar char="•"/>
                      </a:pPr>
                      <a:r>
                        <a:rPr lang="en-GB" sz="1100" b="1" i="0" u="none" strike="noStrike" baseline="0" noProof="0">
                          <a:solidFill>
                            <a:schemeClr val="accent4">
                              <a:lumMod val="75000"/>
                            </a:schemeClr>
                          </a:solidFill>
                          <a:latin typeface="Calibri"/>
                        </a:rPr>
                        <a:t>Obtain to meet Ofsted inspection standards.</a:t>
                      </a:r>
                    </a:p>
                  </a:txBody>
                  <a:tcPr>
                    <a:solidFill>
                      <a:srgbClr val="CCF78F"/>
                    </a:solidFill>
                  </a:tcPr>
                </a:tc>
                <a:extLst>
                  <a:ext uri="{0D108BD9-81ED-4DB2-BD59-A6C34878D82A}">
                    <a16:rowId xmlns:a16="http://schemas.microsoft.com/office/drawing/2014/main" val="1411159023"/>
                  </a:ext>
                </a:extLst>
              </a:tr>
            </a:tbl>
          </a:graphicData>
        </a:graphic>
      </p:graphicFrame>
      <p:graphicFrame>
        <p:nvGraphicFramePr>
          <p:cNvPr id="3" name="Table 2">
            <a:extLst>
              <a:ext uri="{FF2B5EF4-FFF2-40B4-BE49-F238E27FC236}">
                <a16:creationId xmlns:a16="http://schemas.microsoft.com/office/drawing/2014/main" id="{9793FDC7-5875-1AFD-AF18-B8E255650EF9}"/>
              </a:ext>
            </a:extLst>
          </p:cNvPr>
          <p:cNvGraphicFramePr>
            <a:graphicFrameLocks noGrp="1"/>
          </p:cNvGraphicFramePr>
          <p:nvPr>
            <p:extLst>
              <p:ext uri="{D42A27DB-BD31-4B8C-83A1-F6EECF244321}">
                <p14:modId xmlns:p14="http://schemas.microsoft.com/office/powerpoint/2010/main" val="3304185894"/>
              </p:ext>
            </p:extLst>
          </p:nvPr>
        </p:nvGraphicFramePr>
        <p:xfrm>
          <a:off x="771572" y="5924259"/>
          <a:ext cx="4007258" cy="378570"/>
        </p:xfrm>
        <a:graphic>
          <a:graphicData uri="http://schemas.openxmlformats.org/drawingml/2006/table">
            <a:tbl>
              <a:tblPr firstRow="1" bandRow="1">
                <a:tableStyleId>{5C22544A-7EE6-4342-B048-85BDC9FD1C3A}</a:tableStyleId>
              </a:tblPr>
              <a:tblGrid>
                <a:gridCol w="4007258">
                  <a:extLst>
                    <a:ext uri="{9D8B030D-6E8A-4147-A177-3AD203B41FA5}">
                      <a16:colId xmlns:a16="http://schemas.microsoft.com/office/drawing/2014/main" val="3249668416"/>
                    </a:ext>
                  </a:extLst>
                </a:gridCol>
              </a:tblGrid>
              <a:tr h="37857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spc="-20">
                          <a:solidFill>
                            <a:schemeClr val="accent4">
                              <a:lumMod val="75000"/>
                            </a:schemeClr>
                          </a:solidFill>
                          <a:cs typeface="Arial"/>
                        </a:rPr>
                        <a:t>(</a:t>
                      </a:r>
                      <a:r>
                        <a:rPr lang="en-US" sz="1400" spc="-10">
                          <a:solidFill>
                            <a:schemeClr val="accent4">
                              <a:lumMod val="75000"/>
                            </a:schemeClr>
                          </a:solidFill>
                          <a:cs typeface="Arial"/>
                        </a:rPr>
                        <a:t>Winstanley, </a:t>
                      </a:r>
                      <a:r>
                        <a:rPr lang="en-US" sz="1400" spc="-5">
                          <a:solidFill>
                            <a:schemeClr val="accent4">
                              <a:lumMod val="75000"/>
                            </a:schemeClr>
                          </a:solidFill>
                          <a:cs typeface="Arial"/>
                        </a:rPr>
                        <a:t>1999)</a:t>
                      </a:r>
                      <a:endParaRPr lang="bg-BG" sz="1400">
                        <a:solidFill>
                          <a:schemeClr val="accent4">
                            <a:lumMod val="75000"/>
                          </a:schemeClr>
                        </a:solidFill>
                        <a:cs typeface="Arial"/>
                      </a:endParaRPr>
                    </a:p>
                  </a:txBody>
                  <a:tcPr>
                    <a:solidFill>
                      <a:schemeClr val="bg1">
                        <a:lumMod val="85000"/>
                      </a:schemeClr>
                    </a:solidFill>
                  </a:tcPr>
                </a:tc>
                <a:extLst>
                  <a:ext uri="{0D108BD9-81ED-4DB2-BD59-A6C34878D82A}">
                    <a16:rowId xmlns:a16="http://schemas.microsoft.com/office/drawing/2014/main" val="466806362"/>
                  </a:ext>
                </a:extLst>
              </a:tr>
            </a:tbl>
          </a:graphicData>
        </a:graphic>
      </p:graphicFrame>
    </p:spTree>
    <p:extLst>
      <p:ext uri="{BB962C8B-B14F-4D97-AF65-F5344CB8AC3E}">
        <p14:creationId xmlns:p14="http://schemas.microsoft.com/office/powerpoint/2010/main" val="190277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A4BE2-EA3F-1F76-25D1-0F94BFCA6213}"/>
              </a:ext>
            </a:extLst>
          </p:cNvPr>
          <p:cNvSpPr>
            <a:spLocks noGrp="1"/>
          </p:cNvSpPr>
          <p:nvPr>
            <p:ph type="title"/>
          </p:nvPr>
        </p:nvSpPr>
        <p:spPr>
          <a:xfrm>
            <a:off x="4518168" y="778080"/>
            <a:ext cx="3155664" cy="411623"/>
          </a:xfrm>
        </p:spPr>
        <p:txBody>
          <a:bodyPr>
            <a:noAutofit/>
          </a:bodyPr>
          <a:lstStyle/>
          <a:p>
            <a:r>
              <a:rPr lang="en-GB" sz="3600">
                <a:ln w="0"/>
                <a:solidFill>
                  <a:schemeClr val="accent1"/>
                </a:solidFill>
                <a:effectLst>
                  <a:outerShdw blurRad="38100" dist="25400" dir="5400000" algn="ctr" rotWithShape="0">
                    <a:srgbClr val="6E747A">
                      <a:alpha val="43000"/>
                    </a:srgbClr>
                  </a:outerShdw>
                </a:effectLst>
                <a:latin typeface="+mn-lt"/>
                <a:cs typeface="Arial"/>
              </a:rPr>
              <a:t>RISK ANALYSIS</a:t>
            </a:r>
          </a:p>
        </p:txBody>
      </p:sp>
      <p:graphicFrame>
        <p:nvGraphicFramePr>
          <p:cNvPr id="4" name="Content Placeholder 3">
            <a:extLst>
              <a:ext uri="{FF2B5EF4-FFF2-40B4-BE49-F238E27FC236}">
                <a16:creationId xmlns:a16="http://schemas.microsoft.com/office/drawing/2014/main" id="{CB69B981-B395-8FFE-9429-A82A478A4CBE}"/>
              </a:ext>
            </a:extLst>
          </p:cNvPr>
          <p:cNvGraphicFramePr>
            <a:graphicFrameLocks noGrp="1"/>
          </p:cNvGraphicFramePr>
          <p:nvPr>
            <p:ph idx="1"/>
            <p:extLst>
              <p:ext uri="{D42A27DB-BD31-4B8C-83A1-F6EECF244321}">
                <p14:modId xmlns:p14="http://schemas.microsoft.com/office/powerpoint/2010/main" val="2493253089"/>
              </p:ext>
            </p:extLst>
          </p:nvPr>
        </p:nvGraphicFramePr>
        <p:xfrm>
          <a:off x="678288" y="2047240"/>
          <a:ext cx="10638149" cy="2595880"/>
        </p:xfrm>
        <a:graphic>
          <a:graphicData uri="http://schemas.openxmlformats.org/drawingml/2006/table">
            <a:tbl>
              <a:tblPr firstRow="1" bandRow="1">
                <a:tableStyleId>{5C22544A-7EE6-4342-B048-85BDC9FD1C3A}</a:tableStyleId>
              </a:tblPr>
              <a:tblGrid>
                <a:gridCol w="2111374">
                  <a:extLst>
                    <a:ext uri="{9D8B030D-6E8A-4147-A177-3AD203B41FA5}">
                      <a16:colId xmlns:a16="http://schemas.microsoft.com/office/drawing/2014/main" val="3735114449"/>
                    </a:ext>
                  </a:extLst>
                </a:gridCol>
                <a:gridCol w="804438">
                  <a:extLst>
                    <a:ext uri="{9D8B030D-6E8A-4147-A177-3AD203B41FA5}">
                      <a16:colId xmlns:a16="http://schemas.microsoft.com/office/drawing/2014/main" val="2164058760"/>
                    </a:ext>
                  </a:extLst>
                </a:gridCol>
                <a:gridCol w="1338686">
                  <a:extLst>
                    <a:ext uri="{9D8B030D-6E8A-4147-A177-3AD203B41FA5}">
                      <a16:colId xmlns:a16="http://schemas.microsoft.com/office/drawing/2014/main" val="2244692300"/>
                    </a:ext>
                  </a:extLst>
                </a:gridCol>
                <a:gridCol w="3413124">
                  <a:extLst>
                    <a:ext uri="{9D8B030D-6E8A-4147-A177-3AD203B41FA5}">
                      <a16:colId xmlns:a16="http://schemas.microsoft.com/office/drawing/2014/main" val="244380598"/>
                    </a:ext>
                  </a:extLst>
                </a:gridCol>
                <a:gridCol w="2970527">
                  <a:extLst>
                    <a:ext uri="{9D8B030D-6E8A-4147-A177-3AD203B41FA5}">
                      <a16:colId xmlns:a16="http://schemas.microsoft.com/office/drawing/2014/main" val="3041403764"/>
                    </a:ext>
                  </a:extLst>
                </a:gridCol>
              </a:tblGrid>
              <a:tr h="370840">
                <a:tc>
                  <a:txBody>
                    <a:bodyPr/>
                    <a:lstStyle/>
                    <a:p>
                      <a:pPr algn="ctr"/>
                      <a:r>
                        <a:rPr lang="en-GB" sz="1200" b="0">
                          <a:solidFill>
                            <a:schemeClr val="accent4">
                              <a:lumMod val="75000"/>
                            </a:schemeClr>
                          </a:solidFill>
                          <a:latin typeface="Calibri"/>
                        </a:rPr>
                        <a:t>RISK</a:t>
                      </a:r>
                    </a:p>
                  </a:txBody>
                  <a:tcPr>
                    <a:solidFill>
                      <a:schemeClr val="accent3">
                        <a:lumMod val="20000"/>
                        <a:lumOff val="80000"/>
                      </a:schemeClr>
                    </a:solidFill>
                  </a:tcPr>
                </a:tc>
                <a:tc>
                  <a:txBody>
                    <a:bodyPr/>
                    <a:lstStyle/>
                    <a:p>
                      <a:pPr algn="ctr"/>
                      <a:r>
                        <a:rPr lang="en-GB" sz="1200" b="0">
                          <a:solidFill>
                            <a:schemeClr val="accent4">
                              <a:lumMod val="75000"/>
                            </a:schemeClr>
                          </a:solidFill>
                          <a:latin typeface="Calibri"/>
                        </a:rPr>
                        <a:t>SCORE</a:t>
                      </a:r>
                    </a:p>
                  </a:txBody>
                  <a:tcPr>
                    <a:solidFill>
                      <a:schemeClr val="accent3">
                        <a:lumMod val="20000"/>
                        <a:lumOff val="80000"/>
                      </a:schemeClr>
                    </a:solidFill>
                  </a:tcPr>
                </a:tc>
                <a:tc>
                  <a:txBody>
                    <a:bodyPr/>
                    <a:lstStyle/>
                    <a:p>
                      <a:pPr algn="ctr"/>
                      <a:r>
                        <a:rPr lang="en-GB" sz="1200" b="0">
                          <a:solidFill>
                            <a:schemeClr val="accent4">
                              <a:lumMod val="75000"/>
                            </a:schemeClr>
                          </a:solidFill>
                          <a:latin typeface="Calibri"/>
                        </a:rPr>
                        <a:t>COLOR LEVEL</a:t>
                      </a:r>
                    </a:p>
                  </a:txBody>
                  <a:tcPr>
                    <a:solidFill>
                      <a:schemeClr val="accent3">
                        <a:lumMod val="20000"/>
                        <a:lumOff val="80000"/>
                      </a:schemeClr>
                    </a:solidFill>
                  </a:tcPr>
                </a:tc>
                <a:tc>
                  <a:txBody>
                    <a:bodyPr/>
                    <a:lstStyle/>
                    <a:p>
                      <a:pPr algn="ctr"/>
                      <a:r>
                        <a:rPr lang="en-GB" sz="1200" b="0">
                          <a:solidFill>
                            <a:schemeClr val="accent4">
                              <a:lumMod val="75000"/>
                            </a:schemeClr>
                          </a:solidFill>
                          <a:latin typeface="Calibri"/>
                        </a:rPr>
                        <a:t>EXPLANATION</a:t>
                      </a:r>
                    </a:p>
                  </a:txBody>
                  <a:tcPr>
                    <a:solidFill>
                      <a:schemeClr val="accent3">
                        <a:lumMod val="20000"/>
                        <a:lumOff val="80000"/>
                      </a:schemeClr>
                    </a:solidFill>
                  </a:tcPr>
                </a:tc>
                <a:tc>
                  <a:txBody>
                    <a:bodyPr/>
                    <a:lstStyle/>
                    <a:p>
                      <a:pPr algn="ctr"/>
                      <a:r>
                        <a:rPr lang="en-GB" sz="1200" b="0">
                          <a:solidFill>
                            <a:schemeClr val="accent4">
                              <a:lumMod val="75000"/>
                            </a:schemeClr>
                          </a:solidFill>
                          <a:latin typeface="Calibri"/>
                        </a:rPr>
                        <a:t>SOLUTION</a:t>
                      </a:r>
                    </a:p>
                  </a:txBody>
                  <a:tcPr>
                    <a:solidFill>
                      <a:schemeClr val="accent3">
                        <a:lumMod val="20000"/>
                        <a:lumOff val="80000"/>
                      </a:schemeClr>
                    </a:solidFill>
                  </a:tcPr>
                </a:tc>
                <a:extLst>
                  <a:ext uri="{0D108BD9-81ED-4DB2-BD59-A6C34878D82A}">
                    <a16:rowId xmlns:a16="http://schemas.microsoft.com/office/drawing/2014/main" val="3584879200"/>
                  </a:ext>
                </a:extLst>
              </a:tr>
              <a:tr h="370840">
                <a:tc>
                  <a:txBody>
                    <a:bodyPr/>
                    <a:lstStyle/>
                    <a:p>
                      <a:pPr lvl="0">
                        <a:buNone/>
                      </a:pPr>
                      <a:r>
                        <a:rPr lang="en-GB" sz="1100" b="1" i="0" u="none" strike="noStrike" baseline="0" noProof="0">
                          <a:solidFill>
                            <a:schemeClr val="accent4">
                              <a:lumMod val="75000"/>
                            </a:schemeClr>
                          </a:solidFill>
                          <a:latin typeface="Calibri"/>
                        </a:rPr>
                        <a:t>Health and Safety Protocols</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r>
                        <a:rPr lang="en-GB" sz="1100" b="1">
                          <a:solidFill>
                            <a:schemeClr val="accent4">
                              <a:lumMod val="75000"/>
                            </a:schemeClr>
                          </a:solidFill>
                          <a:latin typeface="Calibri"/>
                        </a:rPr>
                        <a:t>2</a:t>
                      </a:r>
                    </a:p>
                  </a:txBody>
                  <a:tcPr>
                    <a:solidFill>
                      <a:schemeClr val="accent4">
                        <a:lumMod val="20000"/>
                        <a:lumOff val="80000"/>
                      </a:schemeClr>
                    </a:solidFill>
                  </a:tcPr>
                </a:tc>
                <a:tc>
                  <a:txBody>
                    <a:bodyPr/>
                    <a:lstStyle/>
                    <a:p>
                      <a:endParaRPr lang="en-GB" sz="1100" b="0">
                        <a:solidFill>
                          <a:schemeClr val="accent4">
                            <a:lumMod val="75000"/>
                          </a:schemeClr>
                        </a:solidFill>
                        <a:latin typeface="Calibri"/>
                      </a:endParaRPr>
                    </a:p>
                  </a:txBody>
                  <a:tcPr>
                    <a:solidFill>
                      <a:srgbClr val="00B050"/>
                    </a:solidFill>
                  </a:tcPr>
                </a:tc>
                <a:tc>
                  <a:txBody>
                    <a:bodyPr/>
                    <a:lstStyle/>
                    <a:p>
                      <a:pPr lvl="0">
                        <a:buNone/>
                      </a:pPr>
                      <a:r>
                        <a:rPr lang="en-GB" sz="1100" b="1" i="0" u="none" strike="noStrike" baseline="0" noProof="0">
                          <a:solidFill>
                            <a:schemeClr val="accent4">
                              <a:lumMod val="75000"/>
                            </a:schemeClr>
                          </a:solidFill>
                          <a:latin typeface="Calibri"/>
                        </a:rPr>
                        <a:t>We have solid safety procedures in place.</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Keep following safety rules.</a:t>
                      </a:r>
                      <a:endParaRPr lang="en-US" sz="1100" b="1">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1100411607"/>
                  </a:ext>
                </a:extLst>
              </a:tr>
              <a:tr h="370840">
                <a:tc>
                  <a:txBody>
                    <a:bodyPr/>
                    <a:lstStyle/>
                    <a:p>
                      <a:pPr lvl="0">
                        <a:buNone/>
                      </a:pPr>
                      <a:r>
                        <a:rPr lang="en-GB" sz="1100" b="1" i="0" u="none" strike="noStrike" baseline="0" noProof="0">
                          <a:solidFill>
                            <a:schemeClr val="accent4">
                              <a:lumMod val="75000"/>
                            </a:schemeClr>
                          </a:solidFill>
                          <a:latin typeface="Calibri"/>
                        </a:rPr>
                        <a:t>Stable Staffing</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r>
                        <a:rPr lang="en-GB" sz="1100" b="1">
                          <a:solidFill>
                            <a:schemeClr val="accent4">
                              <a:lumMod val="75000"/>
                            </a:schemeClr>
                          </a:solidFill>
                          <a:latin typeface="Calibri"/>
                        </a:rPr>
                        <a:t>5</a:t>
                      </a:r>
                    </a:p>
                  </a:txBody>
                  <a:tcPr>
                    <a:solidFill>
                      <a:schemeClr val="accent4">
                        <a:lumMod val="20000"/>
                        <a:lumOff val="80000"/>
                      </a:schemeClr>
                    </a:solidFill>
                  </a:tcPr>
                </a:tc>
                <a:tc>
                  <a:txBody>
                    <a:bodyPr/>
                    <a:lstStyle/>
                    <a:p>
                      <a:endParaRPr lang="en-GB" sz="1100" b="0">
                        <a:solidFill>
                          <a:schemeClr val="accent4">
                            <a:lumMod val="75000"/>
                          </a:schemeClr>
                        </a:solidFill>
                        <a:latin typeface="Calibri"/>
                      </a:endParaRPr>
                    </a:p>
                  </a:txBody>
                  <a:tcPr>
                    <a:solidFill>
                      <a:srgbClr val="00B050"/>
                    </a:solidFill>
                  </a:tcPr>
                </a:tc>
                <a:tc>
                  <a:txBody>
                    <a:bodyPr/>
                    <a:lstStyle/>
                    <a:p>
                      <a:pPr lvl="0">
                        <a:buNone/>
                      </a:pPr>
                      <a:r>
                        <a:rPr lang="en-GB" sz="1100" b="1" i="0" u="none" strike="noStrike" baseline="0" noProof="0">
                          <a:solidFill>
                            <a:schemeClr val="accent4">
                              <a:lumMod val="75000"/>
                            </a:schemeClr>
                          </a:solidFill>
                          <a:latin typeface="Calibri"/>
                        </a:rPr>
                        <a:t>Our staff is reliable and stays with us.</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Keep our team stable and skilled.</a:t>
                      </a:r>
                      <a:endParaRPr lang="en-US" sz="1100" b="1">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3927836493"/>
                  </a:ext>
                </a:extLst>
              </a:tr>
              <a:tr h="370840">
                <a:tc>
                  <a:txBody>
                    <a:bodyPr/>
                    <a:lstStyle/>
                    <a:p>
                      <a:pPr lvl="0">
                        <a:buNone/>
                      </a:pPr>
                      <a:r>
                        <a:rPr lang="en-GB" sz="1100" b="1" i="0" u="none" strike="noStrike" baseline="0" noProof="0">
                          <a:solidFill>
                            <a:schemeClr val="accent4">
                              <a:lumMod val="75000"/>
                            </a:schemeClr>
                          </a:solidFill>
                          <a:latin typeface="Calibri"/>
                        </a:rPr>
                        <a:t>Adequate Facility Maintenance</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r>
                        <a:rPr lang="en-GB" sz="1100" b="1">
                          <a:solidFill>
                            <a:schemeClr val="accent4">
                              <a:lumMod val="75000"/>
                            </a:schemeClr>
                          </a:solidFill>
                          <a:latin typeface="Calibri"/>
                        </a:rPr>
                        <a:t>3</a:t>
                      </a:r>
                    </a:p>
                  </a:txBody>
                  <a:tcPr>
                    <a:solidFill>
                      <a:schemeClr val="accent4">
                        <a:lumMod val="20000"/>
                        <a:lumOff val="80000"/>
                      </a:schemeClr>
                    </a:solidFill>
                  </a:tcPr>
                </a:tc>
                <a:tc>
                  <a:txBody>
                    <a:bodyPr/>
                    <a:lstStyle/>
                    <a:p>
                      <a:endParaRPr lang="en-GB" sz="1100" b="0">
                        <a:solidFill>
                          <a:schemeClr val="accent4">
                            <a:lumMod val="75000"/>
                          </a:schemeClr>
                        </a:solidFill>
                        <a:latin typeface="Calibri"/>
                      </a:endParaRPr>
                    </a:p>
                  </a:txBody>
                  <a:tcPr>
                    <a:solidFill>
                      <a:srgbClr val="00B050"/>
                    </a:solidFill>
                  </a:tcPr>
                </a:tc>
                <a:tc>
                  <a:txBody>
                    <a:bodyPr/>
                    <a:lstStyle/>
                    <a:p>
                      <a:pPr lvl="0">
                        <a:buNone/>
                      </a:pPr>
                      <a:r>
                        <a:rPr lang="en-GB" sz="1100" b="1" i="0" u="none" strike="noStrike" baseline="0" noProof="0">
                          <a:solidFill>
                            <a:schemeClr val="accent4">
                              <a:lumMod val="75000"/>
                            </a:schemeClr>
                          </a:solidFill>
                          <a:latin typeface="Calibri"/>
                        </a:rPr>
                        <a:t>Our place is well-kept.</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Keep up with maintenance for safety.</a:t>
                      </a:r>
                      <a:endParaRPr lang="en-US" sz="1100" b="1">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2235566085"/>
                  </a:ext>
                </a:extLst>
              </a:tr>
              <a:tr h="370840">
                <a:tc>
                  <a:txBody>
                    <a:bodyPr/>
                    <a:lstStyle/>
                    <a:p>
                      <a:pPr lvl="0">
                        <a:buNone/>
                      </a:pPr>
                      <a:r>
                        <a:rPr lang="en-GB" sz="1100" b="1" i="0" u="none" strike="noStrike" baseline="0" noProof="0">
                          <a:solidFill>
                            <a:schemeClr val="accent4">
                              <a:lumMod val="75000"/>
                            </a:schemeClr>
                          </a:solidFill>
                          <a:latin typeface="Calibri"/>
                        </a:rPr>
                        <a:t>Sustainable Funding Sources</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r>
                        <a:rPr lang="en-GB" sz="1100" b="1">
                          <a:solidFill>
                            <a:schemeClr val="accent4">
                              <a:lumMod val="75000"/>
                            </a:schemeClr>
                          </a:solidFill>
                          <a:latin typeface="Calibri"/>
                        </a:rPr>
                        <a:t>7</a:t>
                      </a:r>
                    </a:p>
                  </a:txBody>
                  <a:tcPr>
                    <a:solidFill>
                      <a:schemeClr val="accent4">
                        <a:lumMod val="20000"/>
                        <a:lumOff val="80000"/>
                      </a:schemeClr>
                    </a:solidFill>
                  </a:tcPr>
                </a:tc>
                <a:tc>
                  <a:txBody>
                    <a:bodyPr/>
                    <a:lstStyle/>
                    <a:p>
                      <a:endParaRPr lang="en-GB" sz="1100" b="0">
                        <a:solidFill>
                          <a:schemeClr val="accent4">
                            <a:lumMod val="75000"/>
                          </a:schemeClr>
                        </a:solidFill>
                        <a:latin typeface="Calibri"/>
                      </a:endParaRPr>
                    </a:p>
                  </a:txBody>
                  <a:tcPr>
                    <a:solidFill>
                      <a:srgbClr val="00B050"/>
                    </a:solidFill>
                  </a:tcPr>
                </a:tc>
                <a:tc>
                  <a:txBody>
                    <a:bodyPr/>
                    <a:lstStyle/>
                    <a:p>
                      <a:pPr lvl="0">
                        <a:buNone/>
                      </a:pPr>
                      <a:r>
                        <a:rPr lang="en-GB" sz="1100" b="1" i="0" u="none" strike="noStrike" baseline="0" noProof="0">
                          <a:solidFill>
                            <a:schemeClr val="accent4">
                              <a:lumMod val="75000"/>
                            </a:schemeClr>
                          </a:solidFill>
                          <a:latin typeface="Calibri"/>
                        </a:rPr>
                        <a:t>Our funding sources are secure.</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Keep exploring stable funding options.</a:t>
                      </a:r>
                      <a:endParaRPr lang="en-US" sz="1100" b="1">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2706592652"/>
                  </a:ext>
                </a:extLst>
              </a:tr>
              <a:tr h="370840">
                <a:tc>
                  <a:txBody>
                    <a:bodyPr/>
                    <a:lstStyle/>
                    <a:p>
                      <a:pPr lvl="0">
                        <a:buNone/>
                      </a:pPr>
                      <a:r>
                        <a:rPr lang="en-GB" sz="1100" b="1" i="0" u="none" strike="noStrike" baseline="0" noProof="0">
                          <a:solidFill>
                            <a:schemeClr val="accent4">
                              <a:lumMod val="75000"/>
                            </a:schemeClr>
                          </a:solidFill>
                          <a:latin typeface="Calibri"/>
                        </a:rPr>
                        <a:t>Positive Community Engagement</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r>
                        <a:rPr lang="en-GB" sz="1100" b="1">
                          <a:solidFill>
                            <a:schemeClr val="accent4">
                              <a:lumMod val="75000"/>
                            </a:schemeClr>
                          </a:solidFill>
                          <a:latin typeface="Calibri"/>
                        </a:rPr>
                        <a:t>4</a:t>
                      </a:r>
                    </a:p>
                  </a:txBody>
                  <a:tcPr>
                    <a:solidFill>
                      <a:schemeClr val="accent4">
                        <a:lumMod val="20000"/>
                        <a:lumOff val="80000"/>
                      </a:schemeClr>
                    </a:solidFill>
                  </a:tcPr>
                </a:tc>
                <a:tc>
                  <a:txBody>
                    <a:bodyPr/>
                    <a:lstStyle/>
                    <a:p>
                      <a:endParaRPr lang="en-GB" sz="1100" b="0">
                        <a:solidFill>
                          <a:schemeClr val="accent4">
                            <a:lumMod val="75000"/>
                          </a:schemeClr>
                        </a:solidFill>
                        <a:latin typeface="Calibri"/>
                      </a:endParaRPr>
                    </a:p>
                  </a:txBody>
                  <a:tcPr>
                    <a:solidFill>
                      <a:srgbClr val="00B050"/>
                    </a:solidFill>
                  </a:tcPr>
                </a:tc>
                <a:tc>
                  <a:txBody>
                    <a:bodyPr/>
                    <a:lstStyle/>
                    <a:p>
                      <a:pPr lvl="0">
                        <a:buNone/>
                      </a:pPr>
                      <a:r>
                        <a:rPr lang="en-GB" sz="1100" b="1" i="0" u="none" strike="noStrike" baseline="0" noProof="0">
                          <a:solidFill>
                            <a:schemeClr val="accent4">
                              <a:lumMod val="75000"/>
                            </a:schemeClr>
                          </a:solidFill>
                          <a:latin typeface="Calibri"/>
                        </a:rPr>
                        <a:t>Our community supports us.</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Keep building strong community relationships.</a:t>
                      </a:r>
                      <a:endParaRPr lang="en-US" sz="1100" b="1">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3838893390"/>
                  </a:ext>
                </a:extLst>
              </a:tr>
              <a:tr h="370840">
                <a:tc>
                  <a:txBody>
                    <a:bodyPr/>
                    <a:lstStyle/>
                    <a:p>
                      <a:pPr lvl="0">
                        <a:buNone/>
                      </a:pPr>
                      <a:r>
                        <a:rPr lang="en-GB" sz="1100" b="1" i="0" u="none" strike="noStrike" baseline="0" noProof="0">
                          <a:solidFill>
                            <a:schemeClr val="accent4">
                              <a:lumMod val="75000"/>
                            </a:schemeClr>
                          </a:solidFill>
                          <a:latin typeface="Calibri"/>
                        </a:rPr>
                        <a:t>Positive Parent Feedback</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r>
                        <a:rPr lang="en-GB" sz="1100" b="1">
                          <a:solidFill>
                            <a:schemeClr val="accent4">
                              <a:lumMod val="75000"/>
                            </a:schemeClr>
                          </a:solidFill>
                          <a:latin typeface="Calibri"/>
                        </a:rPr>
                        <a:t>6</a:t>
                      </a:r>
                    </a:p>
                  </a:txBody>
                  <a:tcPr>
                    <a:solidFill>
                      <a:schemeClr val="accent4">
                        <a:lumMod val="20000"/>
                        <a:lumOff val="80000"/>
                      </a:schemeClr>
                    </a:solidFill>
                  </a:tcPr>
                </a:tc>
                <a:tc>
                  <a:txBody>
                    <a:bodyPr/>
                    <a:lstStyle/>
                    <a:p>
                      <a:endParaRPr lang="en-GB" sz="1100" b="0">
                        <a:solidFill>
                          <a:schemeClr val="accent4">
                            <a:lumMod val="75000"/>
                          </a:schemeClr>
                        </a:solidFill>
                        <a:latin typeface="Calibri"/>
                      </a:endParaRPr>
                    </a:p>
                  </a:txBody>
                  <a:tcPr>
                    <a:solidFill>
                      <a:srgbClr val="00B050"/>
                    </a:solidFill>
                  </a:tcPr>
                </a:tc>
                <a:tc>
                  <a:txBody>
                    <a:bodyPr/>
                    <a:lstStyle/>
                    <a:p>
                      <a:pPr lvl="0">
                        <a:buNone/>
                      </a:pPr>
                      <a:r>
                        <a:rPr lang="en-GB" sz="1100" b="1" i="0" u="none" strike="noStrike" baseline="0" noProof="0">
                          <a:solidFill>
                            <a:schemeClr val="accent4">
                              <a:lumMod val="75000"/>
                            </a:schemeClr>
                          </a:solidFill>
                          <a:latin typeface="Calibri"/>
                        </a:rPr>
                        <a:t>Parents are happy with our care.</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Keep maintaining high care standards.</a:t>
                      </a:r>
                      <a:endParaRPr lang="en-US" sz="1100" b="1">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3142778739"/>
                  </a:ext>
                </a:extLst>
              </a:tr>
            </a:tbl>
          </a:graphicData>
        </a:graphic>
      </p:graphicFrame>
    </p:spTree>
    <p:extLst>
      <p:ext uri="{BB962C8B-B14F-4D97-AF65-F5344CB8AC3E}">
        <p14:creationId xmlns:p14="http://schemas.microsoft.com/office/powerpoint/2010/main" val="13606506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3090B444-5753-3EBB-C340-42FD614FCE2E}"/>
              </a:ext>
            </a:extLst>
          </p:cNvPr>
          <p:cNvGraphicFramePr>
            <a:graphicFrameLocks noGrp="1"/>
          </p:cNvGraphicFramePr>
          <p:nvPr>
            <p:extLst>
              <p:ext uri="{D42A27DB-BD31-4B8C-83A1-F6EECF244321}">
                <p14:modId xmlns:p14="http://schemas.microsoft.com/office/powerpoint/2010/main" val="1254385401"/>
              </p:ext>
            </p:extLst>
          </p:nvPr>
        </p:nvGraphicFramePr>
        <p:xfrm>
          <a:off x="851924" y="737419"/>
          <a:ext cx="10488152" cy="4964011"/>
        </p:xfrm>
        <a:graphic>
          <a:graphicData uri="http://schemas.openxmlformats.org/drawingml/2006/table">
            <a:tbl>
              <a:tblPr firstRow="1" bandRow="1">
                <a:tableStyleId>{5C22544A-7EE6-4342-B048-85BDC9FD1C3A}</a:tableStyleId>
              </a:tblPr>
              <a:tblGrid>
                <a:gridCol w="1824205">
                  <a:extLst>
                    <a:ext uri="{9D8B030D-6E8A-4147-A177-3AD203B41FA5}">
                      <a16:colId xmlns:a16="http://schemas.microsoft.com/office/drawing/2014/main" val="1450946278"/>
                    </a:ext>
                  </a:extLst>
                </a:gridCol>
                <a:gridCol w="475787">
                  <a:extLst>
                    <a:ext uri="{9D8B030D-6E8A-4147-A177-3AD203B41FA5}">
                      <a16:colId xmlns:a16="http://schemas.microsoft.com/office/drawing/2014/main" val="2043818419"/>
                    </a:ext>
                  </a:extLst>
                </a:gridCol>
                <a:gridCol w="824131">
                  <a:extLst>
                    <a:ext uri="{9D8B030D-6E8A-4147-A177-3AD203B41FA5}">
                      <a16:colId xmlns:a16="http://schemas.microsoft.com/office/drawing/2014/main" val="3291038037"/>
                    </a:ext>
                  </a:extLst>
                </a:gridCol>
                <a:gridCol w="3460623">
                  <a:extLst>
                    <a:ext uri="{9D8B030D-6E8A-4147-A177-3AD203B41FA5}">
                      <a16:colId xmlns:a16="http://schemas.microsoft.com/office/drawing/2014/main" val="3174039983"/>
                    </a:ext>
                  </a:extLst>
                </a:gridCol>
                <a:gridCol w="3903406">
                  <a:extLst>
                    <a:ext uri="{9D8B030D-6E8A-4147-A177-3AD203B41FA5}">
                      <a16:colId xmlns:a16="http://schemas.microsoft.com/office/drawing/2014/main" val="830890189"/>
                    </a:ext>
                  </a:extLst>
                </a:gridCol>
              </a:tblGrid>
              <a:tr h="423721">
                <a:tc>
                  <a:txBody>
                    <a:bodyPr/>
                    <a:lstStyle/>
                    <a:p>
                      <a:pPr algn="ctr"/>
                      <a:r>
                        <a:rPr lang="en-GB" sz="1200">
                          <a:solidFill>
                            <a:schemeClr val="accent4">
                              <a:lumMod val="75000"/>
                            </a:schemeClr>
                          </a:solidFill>
                        </a:rPr>
                        <a:t>RISK</a:t>
                      </a:r>
                    </a:p>
                  </a:txBody>
                  <a:tcPr>
                    <a:solidFill>
                      <a:schemeClr val="accent3">
                        <a:lumMod val="20000"/>
                        <a:lumOff val="80000"/>
                      </a:schemeClr>
                    </a:solidFill>
                  </a:tcPr>
                </a:tc>
                <a:tc gridSpan="2">
                  <a:txBody>
                    <a:bodyPr/>
                    <a:lstStyle/>
                    <a:p>
                      <a:pPr algn="ctr"/>
                      <a:r>
                        <a:rPr lang="en-GB" sz="1200">
                          <a:solidFill>
                            <a:schemeClr val="accent4">
                              <a:lumMod val="75000"/>
                            </a:schemeClr>
                          </a:solidFill>
                        </a:rPr>
                        <a:t>MATRIX SCORE RATING</a:t>
                      </a:r>
                    </a:p>
                  </a:txBody>
                  <a:tcPr>
                    <a:solidFill>
                      <a:schemeClr val="accent3">
                        <a:lumMod val="20000"/>
                        <a:lumOff val="80000"/>
                      </a:schemeClr>
                    </a:solidFill>
                  </a:tcPr>
                </a:tc>
                <a:tc hMerge="1">
                  <a:txBody>
                    <a:bodyPr/>
                    <a:lstStyle/>
                    <a:p>
                      <a:endParaRPr lang="en-US"/>
                    </a:p>
                  </a:txBody>
                  <a:tcPr>
                    <a:solidFill>
                      <a:srgbClr val="92D050"/>
                    </a:solidFill>
                  </a:tcPr>
                </a:tc>
                <a:tc>
                  <a:txBody>
                    <a:bodyPr/>
                    <a:lstStyle/>
                    <a:p>
                      <a:pPr algn="ctr"/>
                      <a:r>
                        <a:rPr lang="en-GB" sz="1200">
                          <a:solidFill>
                            <a:schemeClr val="accent4">
                              <a:lumMod val="75000"/>
                            </a:schemeClr>
                          </a:solidFill>
                        </a:rPr>
                        <a:t>EXPLANATION </a:t>
                      </a:r>
                    </a:p>
                  </a:txBody>
                  <a:tcPr>
                    <a:solidFill>
                      <a:schemeClr val="accent3">
                        <a:lumMod val="20000"/>
                        <a:lumOff val="80000"/>
                      </a:schemeClr>
                    </a:solidFill>
                  </a:tcPr>
                </a:tc>
                <a:tc>
                  <a:txBody>
                    <a:bodyPr/>
                    <a:lstStyle/>
                    <a:p>
                      <a:pPr algn="ctr"/>
                      <a:r>
                        <a:rPr lang="en-GB" sz="1200">
                          <a:solidFill>
                            <a:schemeClr val="accent4">
                              <a:lumMod val="75000"/>
                            </a:schemeClr>
                          </a:solidFill>
                        </a:rPr>
                        <a:t>REMEDIUM</a:t>
                      </a:r>
                    </a:p>
                  </a:txBody>
                  <a:tcPr>
                    <a:solidFill>
                      <a:schemeClr val="accent3">
                        <a:lumMod val="20000"/>
                        <a:lumOff val="80000"/>
                      </a:schemeClr>
                    </a:solidFill>
                  </a:tcPr>
                </a:tc>
                <a:extLst>
                  <a:ext uri="{0D108BD9-81ED-4DB2-BD59-A6C34878D82A}">
                    <a16:rowId xmlns:a16="http://schemas.microsoft.com/office/drawing/2014/main" val="3285205616"/>
                  </a:ext>
                </a:extLst>
              </a:tr>
              <a:tr h="409022">
                <a:tc>
                  <a:txBody>
                    <a:bodyPr/>
                    <a:lstStyle/>
                    <a:p>
                      <a:r>
                        <a:rPr lang="en-GB" sz="1100" b="1" i="0">
                          <a:solidFill>
                            <a:schemeClr val="accent4">
                              <a:lumMod val="75000"/>
                            </a:schemeClr>
                          </a:solidFill>
                          <a:latin typeface="Calibri"/>
                        </a:rPr>
                        <a:t>LOCATION</a:t>
                      </a:r>
                    </a:p>
                  </a:txBody>
                  <a:tcPr>
                    <a:solidFill>
                      <a:schemeClr val="accent4">
                        <a:lumMod val="20000"/>
                        <a:lumOff val="80000"/>
                      </a:schemeClr>
                    </a:solidFill>
                  </a:tcPr>
                </a:tc>
                <a:tc>
                  <a:txBody>
                    <a:bodyPr/>
                    <a:lstStyle/>
                    <a:p>
                      <a:r>
                        <a:rPr lang="en-GB" sz="1100" b="1" i="0">
                          <a:solidFill>
                            <a:schemeClr val="accent4">
                              <a:lumMod val="75000"/>
                            </a:schemeClr>
                          </a:solidFill>
                          <a:latin typeface="Calibri"/>
                        </a:rPr>
                        <a:t>15</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0000"/>
                    </a:solidFill>
                  </a:tcPr>
                </a:tc>
                <a:tc>
                  <a:txBody>
                    <a:bodyPr/>
                    <a:lstStyle/>
                    <a:p>
                      <a:pPr lvl="0">
                        <a:buNone/>
                      </a:pPr>
                      <a:r>
                        <a:rPr lang="en-GB" sz="1100" b="1" i="0" u="none" strike="noStrike" baseline="0" noProof="0">
                          <a:solidFill>
                            <a:schemeClr val="accent4">
                              <a:lumMod val="75000"/>
                            </a:schemeClr>
                          </a:solidFill>
                          <a:latin typeface="Calibri"/>
                        </a:rPr>
                        <a:t>Uncertainty about the exact location may affect market alignment.</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Research and find areas with a lack of childcare facilities and high demand.</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3189543829"/>
                  </a:ext>
                </a:extLst>
              </a:tr>
              <a:tr h="303767">
                <a:tc>
                  <a:txBody>
                    <a:bodyPr/>
                    <a:lstStyle/>
                    <a:p>
                      <a:r>
                        <a:rPr lang="en-GB" sz="1100" b="1" i="0">
                          <a:solidFill>
                            <a:schemeClr val="accent4">
                              <a:lumMod val="75000"/>
                            </a:schemeClr>
                          </a:solidFill>
                          <a:latin typeface="Calibri"/>
                        </a:rPr>
                        <a:t>REGULATORY COMPLIANCE</a:t>
                      </a:r>
                    </a:p>
                  </a:txBody>
                  <a:tcPr>
                    <a:solidFill>
                      <a:schemeClr val="accent4">
                        <a:lumMod val="20000"/>
                        <a:lumOff val="80000"/>
                      </a:schemeClr>
                    </a:solidFill>
                  </a:tcPr>
                </a:tc>
                <a:tc>
                  <a:txBody>
                    <a:bodyPr/>
                    <a:lstStyle/>
                    <a:p>
                      <a:r>
                        <a:rPr lang="en-GB" sz="1100" b="1" i="0">
                          <a:solidFill>
                            <a:schemeClr val="accent4">
                              <a:lumMod val="75000"/>
                            </a:schemeClr>
                          </a:solidFill>
                          <a:latin typeface="Calibri"/>
                        </a:rPr>
                        <a:t>10</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FF00"/>
                    </a:solidFill>
                  </a:tcPr>
                </a:tc>
                <a:tc>
                  <a:txBody>
                    <a:bodyPr/>
                    <a:lstStyle/>
                    <a:p>
                      <a:pPr lvl="0">
                        <a:buNone/>
                      </a:pPr>
                      <a:r>
                        <a:rPr lang="en-GB" sz="1100" b="1" i="0" u="none" strike="noStrike" baseline="0" noProof="0">
                          <a:solidFill>
                            <a:schemeClr val="accent4">
                              <a:lumMod val="75000"/>
                            </a:schemeClr>
                          </a:solidFill>
                          <a:latin typeface="Calibri"/>
                        </a:rPr>
                        <a:t>Initial uncertainty about national regulations.</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Consult experts for compliance and stay updated.</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4195120183"/>
                  </a:ext>
                </a:extLst>
              </a:tr>
              <a:tr h="423721">
                <a:tc>
                  <a:txBody>
                    <a:bodyPr/>
                    <a:lstStyle/>
                    <a:p>
                      <a:r>
                        <a:rPr lang="en-GB" sz="1100" b="1" i="0">
                          <a:solidFill>
                            <a:schemeClr val="accent4">
                              <a:lumMod val="75000"/>
                            </a:schemeClr>
                          </a:solidFill>
                          <a:latin typeface="Calibri"/>
                        </a:rPr>
                        <a:t>MARKET DEMAND</a:t>
                      </a:r>
                    </a:p>
                  </a:txBody>
                  <a:tcPr>
                    <a:solidFill>
                      <a:schemeClr val="accent4">
                        <a:lumMod val="20000"/>
                        <a:lumOff val="80000"/>
                      </a:schemeClr>
                    </a:solidFill>
                  </a:tcPr>
                </a:tc>
                <a:tc>
                  <a:txBody>
                    <a:bodyPr/>
                    <a:lstStyle/>
                    <a:p>
                      <a:r>
                        <a:rPr lang="en-GB" sz="1100" b="1" i="0">
                          <a:solidFill>
                            <a:schemeClr val="accent4">
                              <a:lumMod val="75000"/>
                            </a:schemeClr>
                          </a:solidFill>
                          <a:latin typeface="Calibri"/>
                        </a:rPr>
                        <a:t>20</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0000"/>
                    </a:solidFill>
                  </a:tcPr>
                </a:tc>
                <a:tc>
                  <a:txBody>
                    <a:bodyPr/>
                    <a:lstStyle/>
                    <a:p>
                      <a:pPr lvl="0">
                        <a:buNone/>
                      </a:pPr>
                      <a:r>
                        <a:rPr lang="en-GB" sz="1100" b="1" i="0" u="none" strike="noStrike" baseline="0" noProof="0">
                          <a:solidFill>
                            <a:schemeClr val="accent4">
                              <a:lumMod val="75000"/>
                            </a:schemeClr>
                          </a:solidFill>
                          <a:latin typeface="Calibri"/>
                        </a:rPr>
                        <a:t>Potential shifts in demand due to market dynamics.</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Monitor the market and adapt services accordingly.</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1217685490"/>
                  </a:ext>
                </a:extLst>
              </a:tr>
              <a:tr h="246741">
                <a:tc>
                  <a:txBody>
                    <a:bodyPr/>
                    <a:lstStyle/>
                    <a:p>
                      <a:r>
                        <a:rPr lang="en-GB" sz="1100" b="1" i="0">
                          <a:solidFill>
                            <a:schemeClr val="accent4">
                              <a:lumMod val="75000"/>
                            </a:schemeClr>
                          </a:solidFill>
                          <a:latin typeface="Calibri"/>
                        </a:rPr>
                        <a:t>COMPETITION</a:t>
                      </a:r>
                    </a:p>
                  </a:txBody>
                  <a:tcPr>
                    <a:solidFill>
                      <a:schemeClr val="accent4">
                        <a:lumMod val="20000"/>
                        <a:lumOff val="80000"/>
                      </a:schemeClr>
                    </a:solidFill>
                  </a:tcPr>
                </a:tc>
                <a:tc>
                  <a:txBody>
                    <a:bodyPr/>
                    <a:lstStyle/>
                    <a:p>
                      <a:r>
                        <a:rPr lang="en-GB" sz="1100" b="1" i="0">
                          <a:solidFill>
                            <a:schemeClr val="accent4">
                              <a:lumMod val="75000"/>
                            </a:schemeClr>
                          </a:solidFill>
                          <a:latin typeface="Calibri"/>
                        </a:rPr>
                        <a:t>20</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0000"/>
                    </a:solidFill>
                  </a:tcPr>
                </a:tc>
                <a:tc>
                  <a:txBody>
                    <a:bodyPr/>
                    <a:lstStyle/>
                    <a:p>
                      <a:pPr lvl="0">
                        <a:buNone/>
                      </a:pPr>
                      <a:r>
                        <a:rPr lang="en-GB" sz="1100" b="1" i="0" u="none" strike="noStrike" baseline="0" noProof="0">
                          <a:solidFill>
                            <a:schemeClr val="accent4">
                              <a:lumMod val="75000"/>
                            </a:schemeClr>
                          </a:solidFill>
                          <a:latin typeface="Calibri"/>
                        </a:rPr>
                        <a:t>Competing with established providers.</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Differentiate by offering unique, high-quality childcare services</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349143176"/>
                  </a:ext>
                </a:extLst>
              </a:tr>
              <a:tr h="403123">
                <a:tc>
                  <a:txBody>
                    <a:bodyPr/>
                    <a:lstStyle/>
                    <a:p>
                      <a:r>
                        <a:rPr lang="en-GB" sz="1100" b="1" i="0">
                          <a:solidFill>
                            <a:schemeClr val="accent4">
                              <a:lumMod val="75000"/>
                            </a:schemeClr>
                          </a:solidFill>
                          <a:latin typeface="Calibri"/>
                        </a:rPr>
                        <a:t>ECONOMIC FACTORS</a:t>
                      </a:r>
                    </a:p>
                  </a:txBody>
                  <a:tcPr>
                    <a:solidFill>
                      <a:schemeClr val="accent4">
                        <a:lumMod val="20000"/>
                        <a:lumOff val="80000"/>
                      </a:schemeClr>
                    </a:solidFill>
                  </a:tcPr>
                </a:tc>
                <a:tc>
                  <a:txBody>
                    <a:bodyPr/>
                    <a:lstStyle/>
                    <a:p>
                      <a:r>
                        <a:rPr lang="en-GB" sz="1100" b="1" i="0">
                          <a:solidFill>
                            <a:schemeClr val="accent4">
                              <a:lumMod val="75000"/>
                            </a:schemeClr>
                          </a:solidFill>
                          <a:latin typeface="Calibri"/>
                        </a:rPr>
                        <a:t>15</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0000"/>
                    </a:solidFill>
                  </a:tcPr>
                </a:tc>
                <a:tc>
                  <a:txBody>
                    <a:bodyPr/>
                    <a:lstStyle/>
                    <a:p>
                      <a:pPr lvl="0">
                        <a:buNone/>
                      </a:pPr>
                      <a:r>
                        <a:rPr lang="en-GB" sz="1100" b="1" i="0" u="none" strike="noStrike" baseline="0" noProof="0">
                          <a:solidFill>
                            <a:schemeClr val="accent4">
                              <a:lumMod val="75000"/>
                            </a:schemeClr>
                          </a:solidFill>
                          <a:latin typeface="Calibri"/>
                        </a:rPr>
                        <a:t>Stable economy, but external factors like wars and inflation may affect stability.</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Maintain a financial cushion for economic challenges.</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763782622"/>
                  </a:ext>
                </a:extLst>
              </a:tr>
              <a:tr h="376526">
                <a:tc>
                  <a:txBody>
                    <a:bodyPr/>
                    <a:lstStyle/>
                    <a:p>
                      <a:r>
                        <a:rPr lang="en-GB" sz="1100" b="1" i="0">
                          <a:solidFill>
                            <a:schemeClr val="accent4">
                              <a:lumMod val="75000"/>
                            </a:schemeClr>
                          </a:solidFill>
                          <a:latin typeface="Calibri"/>
                        </a:rPr>
                        <a:t>OPERATIONAL RISK</a:t>
                      </a:r>
                    </a:p>
                  </a:txBody>
                  <a:tcPr>
                    <a:solidFill>
                      <a:schemeClr val="accent4">
                        <a:lumMod val="20000"/>
                        <a:lumOff val="80000"/>
                      </a:schemeClr>
                    </a:solidFill>
                  </a:tcPr>
                </a:tc>
                <a:tc>
                  <a:txBody>
                    <a:bodyPr/>
                    <a:lstStyle/>
                    <a:p>
                      <a:r>
                        <a:rPr lang="en-GB" sz="1100" b="1" i="0">
                          <a:solidFill>
                            <a:schemeClr val="accent4">
                              <a:lumMod val="75000"/>
                            </a:schemeClr>
                          </a:solidFill>
                          <a:latin typeface="Calibri"/>
                        </a:rPr>
                        <a:t>15</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0000"/>
                    </a:solidFill>
                  </a:tcPr>
                </a:tc>
                <a:tc>
                  <a:txBody>
                    <a:bodyPr/>
                    <a:lstStyle/>
                    <a:p>
                      <a:pPr lvl="0">
                        <a:buNone/>
                      </a:pPr>
                      <a:r>
                        <a:rPr lang="en-GB" sz="1100" b="1" i="0" u="none" strike="noStrike" baseline="0" noProof="0">
                          <a:solidFill>
                            <a:schemeClr val="accent4">
                              <a:lumMod val="75000"/>
                            </a:schemeClr>
                          </a:solidFill>
                          <a:latin typeface="Calibri"/>
                        </a:rPr>
                        <a:t>Risks related to staff and suppliers.</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Implement strict hiring and supplier selection processes</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3406594089"/>
                  </a:ext>
                </a:extLst>
              </a:tr>
              <a:tr h="423721">
                <a:tc>
                  <a:txBody>
                    <a:bodyPr/>
                    <a:lstStyle/>
                    <a:p>
                      <a:r>
                        <a:rPr lang="en-GB" sz="1100" b="1" i="0">
                          <a:solidFill>
                            <a:schemeClr val="accent4">
                              <a:lumMod val="75000"/>
                            </a:schemeClr>
                          </a:solidFill>
                          <a:latin typeface="Calibri"/>
                        </a:rPr>
                        <a:t>COMMUNITY AND SOCIAL FACTORS</a:t>
                      </a:r>
                    </a:p>
                  </a:txBody>
                  <a:tcPr>
                    <a:solidFill>
                      <a:schemeClr val="accent4">
                        <a:lumMod val="20000"/>
                        <a:lumOff val="80000"/>
                      </a:schemeClr>
                    </a:solidFill>
                  </a:tcPr>
                </a:tc>
                <a:tc>
                  <a:txBody>
                    <a:bodyPr/>
                    <a:lstStyle/>
                    <a:p>
                      <a:r>
                        <a:rPr lang="en-GB" sz="1100" b="1" i="0">
                          <a:solidFill>
                            <a:schemeClr val="accent4">
                              <a:lumMod val="75000"/>
                            </a:schemeClr>
                          </a:solidFill>
                          <a:latin typeface="Calibri"/>
                        </a:rPr>
                        <a:t>15</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0000"/>
                    </a:solidFill>
                  </a:tcPr>
                </a:tc>
                <a:tc>
                  <a:txBody>
                    <a:bodyPr/>
                    <a:lstStyle/>
                    <a:p>
                      <a:pPr lvl="0">
                        <a:buNone/>
                      </a:pPr>
                      <a:r>
                        <a:rPr lang="en-GB" sz="1100" b="1" i="0" u="none" strike="noStrike" baseline="0" noProof="0">
                          <a:solidFill>
                            <a:schemeClr val="accent4">
                              <a:lumMod val="75000"/>
                            </a:schemeClr>
                          </a:solidFill>
                          <a:latin typeface="Calibri"/>
                        </a:rPr>
                        <a:t>Potential changes in community dynamics.</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Adapt services to evolving community needs</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9490789"/>
                  </a:ext>
                </a:extLst>
              </a:tr>
              <a:tr h="423721">
                <a:tc>
                  <a:txBody>
                    <a:bodyPr/>
                    <a:lstStyle/>
                    <a:p>
                      <a:pPr lvl="0">
                        <a:buNone/>
                      </a:pPr>
                      <a:r>
                        <a:rPr lang="en-GB" sz="1100" b="1" i="0">
                          <a:solidFill>
                            <a:schemeClr val="accent4">
                              <a:lumMod val="75000"/>
                            </a:schemeClr>
                          </a:solidFill>
                          <a:latin typeface="Calibri"/>
                        </a:rPr>
                        <a:t>ENVIRAMENTAL RISK/SAFE</a:t>
                      </a:r>
                    </a:p>
                  </a:txBody>
                  <a:tcPr>
                    <a:solidFill>
                      <a:schemeClr val="accent4">
                        <a:lumMod val="20000"/>
                        <a:lumOff val="80000"/>
                      </a:schemeClr>
                    </a:solidFill>
                  </a:tcPr>
                </a:tc>
                <a:tc>
                  <a:txBody>
                    <a:bodyPr/>
                    <a:lstStyle/>
                    <a:p>
                      <a:pPr lvl="0">
                        <a:buNone/>
                      </a:pPr>
                      <a:r>
                        <a:rPr lang="en-GB" sz="1100" b="1" i="0">
                          <a:solidFill>
                            <a:schemeClr val="accent4">
                              <a:lumMod val="75000"/>
                            </a:schemeClr>
                          </a:solidFill>
                          <a:latin typeface="Calibri"/>
                        </a:rPr>
                        <a:t>10</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FF00"/>
                    </a:solidFill>
                  </a:tcPr>
                </a:tc>
                <a:tc>
                  <a:txBody>
                    <a:bodyPr/>
                    <a:lstStyle/>
                    <a:p>
                      <a:pPr lvl="0">
                        <a:buNone/>
                      </a:pPr>
                      <a:r>
                        <a:rPr lang="en-GB" sz="1100" b="1" i="0" u="none" strike="noStrike" baseline="0" noProof="0">
                          <a:solidFill>
                            <a:schemeClr val="accent4">
                              <a:lumMod val="75000"/>
                            </a:schemeClr>
                          </a:solidFill>
                          <a:latin typeface="Calibri"/>
                        </a:rPr>
                        <a:t>Ensure a safe environment</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Implement safety measures and maintain a secure facility.</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2236006149"/>
                  </a:ext>
                </a:extLst>
              </a:tr>
              <a:tr h="423721">
                <a:tc>
                  <a:txBody>
                    <a:bodyPr/>
                    <a:lstStyle/>
                    <a:p>
                      <a:pPr lvl="0">
                        <a:buNone/>
                      </a:pPr>
                      <a:r>
                        <a:rPr lang="en-GB" sz="1100" b="1" i="0">
                          <a:solidFill>
                            <a:schemeClr val="accent4">
                              <a:lumMod val="75000"/>
                            </a:schemeClr>
                          </a:solidFill>
                          <a:latin typeface="Calibri"/>
                        </a:rPr>
                        <a:t>INSURANCE</a:t>
                      </a:r>
                    </a:p>
                  </a:txBody>
                  <a:tcPr>
                    <a:solidFill>
                      <a:schemeClr val="accent4">
                        <a:lumMod val="20000"/>
                        <a:lumOff val="80000"/>
                      </a:schemeClr>
                    </a:solidFill>
                  </a:tcPr>
                </a:tc>
                <a:tc>
                  <a:txBody>
                    <a:bodyPr/>
                    <a:lstStyle/>
                    <a:p>
                      <a:pPr lvl="0">
                        <a:buNone/>
                      </a:pPr>
                      <a:r>
                        <a:rPr lang="en-GB" sz="1100" b="1" i="0">
                          <a:solidFill>
                            <a:schemeClr val="accent4">
                              <a:lumMod val="75000"/>
                            </a:schemeClr>
                          </a:solidFill>
                          <a:latin typeface="Calibri"/>
                        </a:rPr>
                        <a:t>20</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0000"/>
                    </a:solidFill>
                  </a:tcPr>
                </a:tc>
                <a:tc>
                  <a:txBody>
                    <a:bodyPr/>
                    <a:lstStyle/>
                    <a:p>
                      <a:pPr lvl="0">
                        <a:buNone/>
                      </a:pPr>
                      <a:r>
                        <a:rPr lang="en-GB" sz="1100" b="1" i="0" u="none" strike="noStrike" baseline="0" noProof="0">
                          <a:solidFill>
                            <a:schemeClr val="accent4">
                              <a:lumMod val="75000"/>
                            </a:schemeClr>
                          </a:solidFill>
                          <a:latin typeface="Calibri"/>
                        </a:rPr>
                        <a:t>Comprehensive insurance for unforeseen events.</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Provide comprehensive insurance coverage.</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4092953021"/>
                  </a:ext>
                </a:extLst>
              </a:tr>
              <a:tr h="423721">
                <a:tc>
                  <a:txBody>
                    <a:bodyPr/>
                    <a:lstStyle/>
                    <a:p>
                      <a:pPr lvl="0">
                        <a:buNone/>
                      </a:pPr>
                      <a:r>
                        <a:rPr lang="en-GB" sz="1100" b="1" i="0">
                          <a:solidFill>
                            <a:schemeClr val="accent4">
                              <a:lumMod val="75000"/>
                            </a:schemeClr>
                          </a:solidFill>
                          <a:latin typeface="Calibri"/>
                        </a:rPr>
                        <a:t>MITIGATION STRATEGIES</a:t>
                      </a:r>
                    </a:p>
                  </a:txBody>
                  <a:tcPr>
                    <a:solidFill>
                      <a:schemeClr val="accent4">
                        <a:lumMod val="20000"/>
                        <a:lumOff val="80000"/>
                      </a:schemeClr>
                    </a:solidFill>
                  </a:tcPr>
                </a:tc>
                <a:tc>
                  <a:txBody>
                    <a:bodyPr/>
                    <a:lstStyle/>
                    <a:p>
                      <a:pPr lvl="0">
                        <a:buNone/>
                      </a:pPr>
                      <a:r>
                        <a:rPr lang="en-GB" sz="1100" b="1" i="0">
                          <a:solidFill>
                            <a:schemeClr val="accent4">
                              <a:lumMod val="75000"/>
                            </a:schemeClr>
                          </a:solidFill>
                          <a:latin typeface="Calibri"/>
                        </a:rPr>
                        <a:t>25</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0000"/>
                    </a:solidFill>
                  </a:tcPr>
                </a:tc>
                <a:tc>
                  <a:txBody>
                    <a:bodyPr/>
                    <a:lstStyle/>
                    <a:p>
                      <a:pPr lvl="0">
                        <a:buNone/>
                      </a:pPr>
                      <a:r>
                        <a:rPr lang="en-GB" sz="1100" b="1" i="0" u="none" strike="noStrike" baseline="0" noProof="0">
                          <a:solidFill>
                            <a:schemeClr val="accent4">
                              <a:lumMod val="75000"/>
                            </a:schemeClr>
                          </a:solidFill>
                          <a:latin typeface="Calibri"/>
                        </a:rPr>
                        <a:t>Proactive approach to identify and solve problems.</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Continuously update mitigation plans.</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1798823343"/>
                  </a:ext>
                </a:extLst>
              </a:tr>
              <a:tr h="423721">
                <a:tc>
                  <a:txBody>
                    <a:bodyPr/>
                    <a:lstStyle/>
                    <a:p>
                      <a:pPr lvl="0">
                        <a:buNone/>
                      </a:pPr>
                      <a:r>
                        <a:rPr lang="en-GB" sz="1100" b="1" i="0">
                          <a:solidFill>
                            <a:schemeClr val="accent4">
                              <a:lumMod val="75000"/>
                            </a:schemeClr>
                          </a:solidFill>
                          <a:latin typeface="Calibri"/>
                        </a:rPr>
                        <a:t>FINANCIAL RISKS</a:t>
                      </a:r>
                    </a:p>
                  </a:txBody>
                  <a:tcPr>
                    <a:solidFill>
                      <a:schemeClr val="accent4">
                        <a:lumMod val="20000"/>
                        <a:lumOff val="80000"/>
                      </a:schemeClr>
                    </a:solidFill>
                  </a:tcPr>
                </a:tc>
                <a:tc>
                  <a:txBody>
                    <a:bodyPr/>
                    <a:lstStyle/>
                    <a:p>
                      <a:pPr lvl="0">
                        <a:buNone/>
                      </a:pPr>
                      <a:r>
                        <a:rPr lang="en-GB" sz="1100" b="1" i="0">
                          <a:solidFill>
                            <a:schemeClr val="accent4">
                              <a:lumMod val="75000"/>
                            </a:schemeClr>
                          </a:solidFill>
                          <a:latin typeface="Calibri"/>
                        </a:rPr>
                        <a:t>15</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0000"/>
                    </a:solidFill>
                  </a:tcPr>
                </a:tc>
                <a:tc>
                  <a:txBody>
                    <a:bodyPr/>
                    <a:lstStyle/>
                    <a:p>
                      <a:pPr lvl="0">
                        <a:buNone/>
                      </a:pPr>
                      <a:r>
                        <a:rPr lang="en-GB" sz="1100" b="1" i="0" u="none" strike="noStrike" baseline="0" noProof="0">
                          <a:solidFill>
                            <a:schemeClr val="accent4">
                              <a:lumMod val="75000"/>
                            </a:schemeClr>
                          </a:solidFill>
                          <a:latin typeface="Calibri"/>
                        </a:rPr>
                        <a:t>Dependency on investors for funding.</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Diversify funding sources and maintain an investor strategy.</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548152459"/>
                  </a:ext>
                </a:extLst>
              </a:tr>
            </a:tbl>
          </a:graphicData>
        </a:graphic>
      </p:graphicFrame>
    </p:spTree>
    <p:extLst>
      <p:ext uri="{BB962C8B-B14F-4D97-AF65-F5344CB8AC3E}">
        <p14:creationId xmlns:p14="http://schemas.microsoft.com/office/powerpoint/2010/main" val="33344769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03938-FD13-D753-C7D2-E27E52B84BF8}"/>
              </a:ext>
            </a:extLst>
          </p:cNvPr>
          <p:cNvSpPr>
            <a:spLocks noGrp="1"/>
          </p:cNvSpPr>
          <p:nvPr>
            <p:ph type="title"/>
          </p:nvPr>
        </p:nvSpPr>
        <p:spPr>
          <a:xfrm>
            <a:off x="559496" y="161534"/>
            <a:ext cx="10659110" cy="846368"/>
          </a:xfrm>
        </p:spPr>
        <p:txBody>
          <a:bodyPr>
            <a:normAutofit/>
          </a:bodyPr>
          <a:lstStyle/>
          <a:p>
            <a:pPr algn="ctr"/>
            <a:r>
              <a:rPr lang="en-GB" sz="1100" b="1">
                <a:solidFill>
                  <a:schemeClr val="accent4">
                    <a:lumMod val="60000"/>
                    <a:lumOff val="40000"/>
                  </a:schemeClr>
                </a:solidFill>
                <a:latin typeface="+mn-lt"/>
                <a:cs typeface="Arial"/>
              </a:rPr>
              <a:t>Investors will initially receive a 40% share of the project's profits, offering a strong return on investment. While it is expected that profits may naturally decrease as the project matures, its ongoing growth potential remains a key value. Our unwavering commitment to financial transparency ensures that investors are consistently updated on the project's performance</a:t>
            </a:r>
            <a:endParaRPr lang="en-US" sz="1100" b="1">
              <a:solidFill>
                <a:schemeClr val="accent4">
                  <a:lumMod val="60000"/>
                  <a:lumOff val="40000"/>
                </a:schemeClr>
              </a:solidFill>
              <a:latin typeface="+mn-lt"/>
              <a:cs typeface="Arial"/>
            </a:endParaRPr>
          </a:p>
        </p:txBody>
      </p:sp>
      <p:graphicFrame>
        <p:nvGraphicFramePr>
          <p:cNvPr id="5" name="Content Placeholder 4">
            <a:extLst>
              <a:ext uri="{FF2B5EF4-FFF2-40B4-BE49-F238E27FC236}">
                <a16:creationId xmlns:a16="http://schemas.microsoft.com/office/drawing/2014/main" id="{E1D1F095-F280-DF66-5789-8FFDD2BC825C}"/>
              </a:ext>
            </a:extLst>
          </p:cNvPr>
          <p:cNvGraphicFramePr>
            <a:graphicFrameLocks noGrp="1"/>
          </p:cNvGraphicFramePr>
          <p:nvPr>
            <p:ph idx="1"/>
            <p:extLst>
              <p:ext uri="{D42A27DB-BD31-4B8C-83A1-F6EECF244321}">
                <p14:modId xmlns:p14="http://schemas.microsoft.com/office/powerpoint/2010/main" val="1028091240"/>
              </p:ext>
            </p:extLst>
          </p:nvPr>
        </p:nvGraphicFramePr>
        <p:xfrm>
          <a:off x="770020" y="1616733"/>
          <a:ext cx="10658475" cy="4492665"/>
        </p:xfrm>
        <a:graphic>
          <a:graphicData uri="http://schemas.openxmlformats.org/drawingml/2006/table">
            <a:tbl>
              <a:tblPr firstRow="1" bandRow="1">
                <a:tableStyleId>{5C22544A-7EE6-4342-B048-85BDC9FD1C3A}</a:tableStyleId>
              </a:tblPr>
              <a:tblGrid>
                <a:gridCol w="2131695">
                  <a:extLst>
                    <a:ext uri="{9D8B030D-6E8A-4147-A177-3AD203B41FA5}">
                      <a16:colId xmlns:a16="http://schemas.microsoft.com/office/drawing/2014/main" val="1601301580"/>
                    </a:ext>
                  </a:extLst>
                </a:gridCol>
                <a:gridCol w="2131695">
                  <a:extLst>
                    <a:ext uri="{9D8B030D-6E8A-4147-A177-3AD203B41FA5}">
                      <a16:colId xmlns:a16="http://schemas.microsoft.com/office/drawing/2014/main" val="919491031"/>
                    </a:ext>
                  </a:extLst>
                </a:gridCol>
                <a:gridCol w="2131695">
                  <a:extLst>
                    <a:ext uri="{9D8B030D-6E8A-4147-A177-3AD203B41FA5}">
                      <a16:colId xmlns:a16="http://schemas.microsoft.com/office/drawing/2014/main" val="3363244719"/>
                    </a:ext>
                  </a:extLst>
                </a:gridCol>
                <a:gridCol w="2131695">
                  <a:extLst>
                    <a:ext uri="{9D8B030D-6E8A-4147-A177-3AD203B41FA5}">
                      <a16:colId xmlns:a16="http://schemas.microsoft.com/office/drawing/2014/main" val="508697711"/>
                    </a:ext>
                  </a:extLst>
                </a:gridCol>
                <a:gridCol w="2131695">
                  <a:extLst>
                    <a:ext uri="{9D8B030D-6E8A-4147-A177-3AD203B41FA5}">
                      <a16:colId xmlns:a16="http://schemas.microsoft.com/office/drawing/2014/main" val="2397107280"/>
                    </a:ext>
                  </a:extLst>
                </a:gridCol>
              </a:tblGrid>
              <a:tr h="937391">
                <a:tc>
                  <a:txBody>
                    <a:bodyPr/>
                    <a:lstStyle/>
                    <a:p>
                      <a:pPr lvl="0" algn="l">
                        <a:lnSpc>
                          <a:spcPct val="100000"/>
                        </a:lnSpc>
                      </a:pPr>
                      <a:r>
                        <a:rPr lang="en-GB" b="1">
                          <a:solidFill>
                            <a:schemeClr val="tx1"/>
                          </a:solidFill>
                          <a:latin typeface="Arial"/>
                        </a:rPr>
                        <a:t>1</a:t>
                      </a:r>
                    </a:p>
                  </a:txBody>
                  <a:tcPr>
                    <a:solidFill>
                      <a:srgbClr val="00B050"/>
                    </a:solidFill>
                  </a:tcPr>
                </a:tc>
                <a:tc>
                  <a:txBody>
                    <a:bodyPr/>
                    <a:lstStyle/>
                    <a:p>
                      <a:r>
                        <a:rPr lang="en-GB" b="1">
                          <a:solidFill>
                            <a:schemeClr val="tx1"/>
                          </a:solidFill>
                          <a:latin typeface="Arial"/>
                        </a:rPr>
                        <a:t>2</a:t>
                      </a:r>
                    </a:p>
                  </a:txBody>
                  <a:tcPr>
                    <a:solidFill>
                      <a:srgbClr val="00B050"/>
                    </a:solidFill>
                  </a:tcPr>
                </a:tc>
                <a:tc>
                  <a:txBody>
                    <a:bodyPr/>
                    <a:lstStyle/>
                    <a:p>
                      <a:r>
                        <a:rPr lang="en-GB" b="1">
                          <a:solidFill>
                            <a:schemeClr val="tx1"/>
                          </a:solidFill>
                          <a:latin typeface="Arial"/>
                        </a:rPr>
                        <a:t>3</a:t>
                      </a:r>
                    </a:p>
                  </a:txBody>
                  <a:tcPr>
                    <a:solidFill>
                      <a:srgbClr val="00B050"/>
                    </a:solidFill>
                  </a:tcPr>
                </a:tc>
                <a:tc>
                  <a:txBody>
                    <a:bodyPr/>
                    <a:lstStyle/>
                    <a:p>
                      <a:r>
                        <a:rPr lang="en-GB" b="1">
                          <a:solidFill>
                            <a:schemeClr val="tx1"/>
                          </a:solidFill>
                          <a:latin typeface="Arial"/>
                        </a:rPr>
                        <a:t>4</a:t>
                      </a:r>
                    </a:p>
                  </a:txBody>
                  <a:tcPr>
                    <a:solidFill>
                      <a:srgbClr val="00B050"/>
                    </a:solidFill>
                  </a:tcPr>
                </a:tc>
                <a:tc>
                  <a:txBody>
                    <a:bodyPr/>
                    <a:lstStyle/>
                    <a:p>
                      <a:r>
                        <a:rPr lang="en-GB" b="1">
                          <a:solidFill>
                            <a:schemeClr val="tx1"/>
                          </a:solidFill>
                          <a:latin typeface="Arial"/>
                        </a:rPr>
                        <a:t>5</a:t>
                      </a:r>
                    </a:p>
                  </a:txBody>
                  <a:tcPr>
                    <a:solidFill>
                      <a:srgbClr val="00B050"/>
                    </a:solidFill>
                  </a:tcPr>
                </a:tc>
                <a:extLst>
                  <a:ext uri="{0D108BD9-81ED-4DB2-BD59-A6C34878D82A}">
                    <a16:rowId xmlns:a16="http://schemas.microsoft.com/office/drawing/2014/main" val="1908838296"/>
                  </a:ext>
                </a:extLst>
              </a:tr>
              <a:tr h="937391">
                <a:tc>
                  <a:txBody>
                    <a:bodyPr/>
                    <a:lstStyle/>
                    <a:p>
                      <a:r>
                        <a:rPr lang="en-GB" b="1">
                          <a:latin typeface="Arial"/>
                        </a:rPr>
                        <a:t>2</a:t>
                      </a:r>
                    </a:p>
                  </a:txBody>
                  <a:tcPr>
                    <a:solidFill>
                      <a:srgbClr val="00B050"/>
                    </a:solidFill>
                  </a:tcPr>
                </a:tc>
                <a:tc>
                  <a:txBody>
                    <a:bodyPr/>
                    <a:lstStyle/>
                    <a:p>
                      <a:r>
                        <a:rPr lang="en-GB" b="1">
                          <a:latin typeface="Arial"/>
                        </a:rPr>
                        <a:t>4</a:t>
                      </a:r>
                    </a:p>
                  </a:txBody>
                  <a:tcPr>
                    <a:solidFill>
                      <a:srgbClr val="00B050"/>
                    </a:solidFill>
                  </a:tcPr>
                </a:tc>
                <a:tc>
                  <a:txBody>
                    <a:bodyPr/>
                    <a:lstStyle/>
                    <a:p>
                      <a:r>
                        <a:rPr lang="en-GB" b="1">
                          <a:solidFill>
                            <a:schemeClr val="tx1"/>
                          </a:solidFill>
                          <a:latin typeface="Arial"/>
                        </a:rPr>
                        <a:t>6</a:t>
                      </a:r>
                    </a:p>
                  </a:txBody>
                  <a:tcPr>
                    <a:solidFill>
                      <a:srgbClr val="00B050"/>
                    </a:solidFill>
                  </a:tcPr>
                </a:tc>
                <a:tc>
                  <a:txBody>
                    <a:bodyPr/>
                    <a:lstStyle/>
                    <a:p>
                      <a:r>
                        <a:rPr lang="en-GB" b="1">
                          <a:solidFill>
                            <a:schemeClr val="tx1"/>
                          </a:solidFill>
                          <a:latin typeface="Arial"/>
                        </a:rPr>
                        <a:t>8</a:t>
                      </a:r>
                    </a:p>
                  </a:txBody>
                  <a:tcPr>
                    <a:solidFill>
                      <a:srgbClr val="00B050"/>
                    </a:solidFill>
                  </a:tcPr>
                </a:tc>
                <a:tc>
                  <a:txBody>
                    <a:bodyPr/>
                    <a:lstStyle/>
                    <a:p>
                      <a:r>
                        <a:rPr lang="en-GB" b="1">
                          <a:solidFill>
                            <a:schemeClr val="tx1"/>
                          </a:solidFill>
                          <a:latin typeface="Arial"/>
                        </a:rPr>
                        <a:t>10</a:t>
                      </a:r>
                    </a:p>
                  </a:txBody>
                  <a:tcPr>
                    <a:solidFill>
                      <a:srgbClr val="FF0000"/>
                    </a:solidFill>
                  </a:tcPr>
                </a:tc>
                <a:extLst>
                  <a:ext uri="{0D108BD9-81ED-4DB2-BD59-A6C34878D82A}">
                    <a16:rowId xmlns:a16="http://schemas.microsoft.com/office/drawing/2014/main" val="1817914245"/>
                  </a:ext>
                </a:extLst>
              </a:tr>
              <a:tr h="937391">
                <a:tc>
                  <a:txBody>
                    <a:bodyPr/>
                    <a:lstStyle/>
                    <a:p>
                      <a:r>
                        <a:rPr lang="en-GB" b="1">
                          <a:latin typeface="Arial"/>
                        </a:rPr>
                        <a:t>3</a:t>
                      </a:r>
                    </a:p>
                  </a:txBody>
                  <a:tcPr>
                    <a:solidFill>
                      <a:srgbClr val="00B050"/>
                    </a:solidFill>
                  </a:tcPr>
                </a:tc>
                <a:tc>
                  <a:txBody>
                    <a:bodyPr/>
                    <a:lstStyle/>
                    <a:p>
                      <a:r>
                        <a:rPr lang="en-GB" b="1">
                          <a:latin typeface="Arial"/>
                        </a:rPr>
                        <a:t>6</a:t>
                      </a:r>
                    </a:p>
                  </a:txBody>
                  <a:tcPr>
                    <a:solidFill>
                      <a:srgbClr val="00B050"/>
                    </a:solidFill>
                  </a:tcPr>
                </a:tc>
                <a:tc>
                  <a:txBody>
                    <a:bodyPr/>
                    <a:lstStyle/>
                    <a:p>
                      <a:r>
                        <a:rPr lang="en-GB" b="1">
                          <a:latin typeface="Arial"/>
                        </a:rPr>
                        <a:t>9</a:t>
                      </a:r>
                    </a:p>
                  </a:txBody>
                  <a:tcPr>
                    <a:solidFill>
                      <a:srgbClr val="FFFF00"/>
                    </a:solidFill>
                  </a:tcPr>
                </a:tc>
                <a:tc>
                  <a:txBody>
                    <a:bodyPr/>
                    <a:lstStyle/>
                    <a:p>
                      <a:r>
                        <a:rPr lang="en-GB" b="1">
                          <a:latin typeface="Arial"/>
                        </a:rPr>
                        <a:t>12</a:t>
                      </a:r>
                    </a:p>
                  </a:txBody>
                  <a:tcPr>
                    <a:solidFill>
                      <a:srgbClr val="FFFF00"/>
                    </a:solidFill>
                  </a:tcPr>
                </a:tc>
                <a:tc>
                  <a:txBody>
                    <a:bodyPr/>
                    <a:lstStyle/>
                    <a:p>
                      <a:r>
                        <a:rPr lang="en-GB" b="1">
                          <a:latin typeface="Arial"/>
                        </a:rPr>
                        <a:t>15</a:t>
                      </a:r>
                    </a:p>
                  </a:txBody>
                  <a:tcPr>
                    <a:solidFill>
                      <a:srgbClr val="FF0000"/>
                    </a:solidFill>
                  </a:tcPr>
                </a:tc>
                <a:extLst>
                  <a:ext uri="{0D108BD9-81ED-4DB2-BD59-A6C34878D82A}">
                    <a16:rowId xmlns:a16="http://schemas.microsoft.com/office/drawing/2014/main" val="4105590638"/>
                  </a:ext>
                </a:extLst>
              </a:tr>
              <a:tr h="937391">
                <a:tc>
                  <a:txBody>
                    <a:bodyPr/>
                    <a:lstStyle/>
                    <a:p>
                      <a:r>
                        <a:rPr lang="en-GB" b="1">
                          <a:latin typeface="Arial"/>
                        </a:rPr>
                        <a:t>4</a:t>
                      </a:r>
                    </a:p>
                  </a:txBody>
                  <a:tcPr>
                    <a:solidFill>
                      <a:srgbClr val="00B050"/>
                    </a:solidFill>
                  </a:tcPr>
                </a:tc>
                <a:tc>
                  <a:txBody>
                    <a:bodyPr/>
                    <a:lstStyle/>
                    <a:p>
                      <a:r>
                        <a:rPr lang="en-GB" b="1">
                          <a:latin typeface="Arial"/>
                        </a:rPr>
                        <a:t>8</a:t>
                      </a:r>
                    </a:p>
                  </a:txBody>
                  <a:tcPr>
                    <a:solidFill>
                      <a:srgbClr val="00B050"/>
                    </a:solidFill>
                  </a:tcPr>
                </a:tc>
                <a:tc>
                  <a:txBody>
                    <a:bodyPr/>
                    <a:lstStyle/>
                    <a:p>
                      <a:r>
                        <a:rPr lang="en-GB" b="1">
                          <a:latin typeface="Arial"/>
                        </a:rPr>
                        <a:t>12</a:t>
                      </a:r>
                    </a:p>
                  </a:txBody>
                  <a:tcPr>
                    <a:solidFill>
                      <a:srgbClr val="FFFF00"/>
                    </a:solidFill>
                  </a:tcPr>
                </a:tc>
                <a:tc>
                  <a:txBody>
                    <a:bodyPr/>
                    <a:lstStyle/>
                    <a:p>
                      <a:r>
                        <a:rPr lang="en-GB" b="1">
                          <a:latin typeface="Arial"/>
                        </a:rPr>
                        <a:t>16</a:t>
                      </a:r>
                    </a:p>
                  </a:txBody>
                  <a:tcPr>
                    <a:solidFill>
                      <a:srgbClr val="FF0000"/>
                    </a:solidFill>
                  </a:tcPr>
                </a:tc>
                <a:tc>
                  <a:txBody>
                    <a:bodyPr/>
                    <a:lstStyle/>
                    <a:p>
                      <a:r>
                        <a:rPr lang="en-GB" b="1">
                          <a:latin typeface="Arial"/>
                        </a:rPr>
                        <a:t>20</a:t>
                      </a:r>
                    </a:p>
                  </a:txBody>
                  <a:tcPr>
                    <a:solidFill>
                      <a:srgbClr val="FF0000"/>
                    </a:solidFill>
                  </a:tcPr>
                </a:tc>
                <a:extLst>
                  <a:ext uri="{0D108BD9-81ED-4DB2-BD59-A6C34878D82A}">
                    <a16:rowId xmlns:a16="http://schemas.microsoft.com/office/drawing/2014/main" val="1266830301"/>
                  </a:ext>
                </a:extLst>
              </a:tr>
              <a:tr h="743101">
                <a:tc>
                  <a:txBody>
                    <a:bodyPr/>
                    <a:lstStyle/>
                    <a:p>
                      <a:r>
                        <a:rPr lang="en-GB" b="1">
                          <a:latin typeface="Arial"/>
                        </a:rPr>
                        <a:t>5</a:t>
                      </a:r>
                    </a:p>
                  </a:txBody>
                  <a:tcPr>
                    <a:solidFill>
                      <a:srgbClr val="00B050"/>
                    </a:solidFill>
                  </a:tcPr>
                </a:tc>
                <a:tc>
                  <a:txBody>
                    <a:bodyPr/>
                    <a:lstStyle/>
                    <a:p>
                      <a:r>
                        <a:rPr lang="en-GB" b="1">
                          <a:latin typeface="Arial"/>
                        </a:rPr>
                        <a:t>10</a:t>
                      </a:r>
                    </a:p>
                  </a:txBody>
                  <a:tcPr>
                    <a:solidFill>
                      <a:srgbClr val="FFFF00"/>
                    </a:solidFill>
                  </a:tcPr>
                </a:tc>
                <a:tc>
                  <a:txBody>
                    <a:bodyPr/>
                    <a:lstStyle/>
                    <a:p>
                      <a:r>
                        <a:rPr lang="en-GB" b="1">
                          <a:latin typeface="Arial"/>
                        </a:rPr>
                        <a:t>15</a:t>
                      </a:r>
                    </a:p>
                  </a:txBody>
                  <a:tcPr>
                    <a:solidFill>
                      <a:srgbClr val="FF0000"/>
                    </a:solidFill>
                  </a:tcPr>
                </a:tc>
                <a:tc>
                  <a:txBody>
                    <a:bodyPr/>
                    <a:lstStyle/>
                    <a:p>
                      <a:r>
                        <a:rPr lang="en-GB" b="1">
                          <a:latin typeface="Arial"/>
                        </a:rPr>
                        <a:t>20</a:t>
                      </a:r>
                    </a:p>
                  </a:txBody>
                  <a:tcPr>
                    <a:solidFill>
                      <a:srgbClr val="FF0000"/>
                    </a:solidFill>
                  </a:tcPr>
                </a:tc>
                <a:tc>
                  <a:txBody>
                    <a:bodyPr/>
                    <a:lstStyle/>
                    <a:p>
                      <a:r>
                        <a:rPr lang="en-GB" b="1">
                          <a:latin typeface="Arial"/>
                        </a:rPr>
                        <a:t>25</a:t>
                      </a:r>
                    </a:p>
                  </a:txBody>
                  <a:tcPr>
                    <a:solidFill>
                      <a:srgbClr val="FF0000"/>
                    </a:solidFill>
                  </a:tcPr>
                </a:tc>
                <a:extLst>
                  <a:ext uri="{0D108BD9-81ED-4DB2-BD59-A6C34878D82A}">
                    <a16:rowId xmlns:a16="http://schemas.microsoft.com/office/drawing/2014/main" val="1162114839"/>
                  </a:ext>
                </a:extLst>
              </a:tr>
            </a:tbl>
          </a:graphicData>
        </a:graphic>
      </p:graphicFrame>
      <p:cxnSp>
        <p:nvCxnSpPr>
          <p:cNvPr id="6" name="Straight Arrow Connector 5">
            <a:extLst>
              <a:ext uri="{FF2B5EF4-FFF2-40B4-BE49-F238E27FC236}">
                <a16:creationId xmlns:a16="http://schemas.microsoft.com/office/drawing/2014/main" id="{D043ECC9-326B-D483-E5B5-C06385962EA9}"/>
              </a:ext>
            </a:extLst>
          </p:cNvPr>
          <p:cNvCxnSpPr>
            <a:cxnSpLocks/>
          </p:cNvCxnSpPr>
          <p:nvPr/>
        </p:nvCxnSpPr>
        <p:spPr>
          <a:xfrm>
            <a:off x="1688691" y="1399004"/>
            <a:ext cx="9529915" cy="0"/>
          </a:xfrm>
          <a:prstGeom prst="straightConnector1">
            <a:avLst/>
          </a:prstGeom>
          <a:ln>
            <a:tailEnd type="triangle"/>
          </a:ln>
        </p:spPr>
        <p:style>
          <a:lnRef idx="1">
            <a:schemeClr val="accent6"/>
          </a:lnRef>
          <a:fillRef idx="0">
            <a:schemeClr val="accent6"/>
          </a:fillRef>
          <a:effectRef idx="0">
            <a:schemeClr val="accent6"/>
          </a:effectRef>
          <a:fontRef idx="minor">
            <a:schemeClr val="tx1"/>
          </a:fontRef>
        </p:style>
      </p:cxnSp>
      <p:sp>
        <p:nvSpPr>
          <p:cNvPr id="7" name="TextBox 6">
            <a:extLst>
              <a:ext uri="{FF2B5EF4-FFF2-40B4-BE49-F238E27FC236}">
                <a16:creationId xmlns:a16="http://schemas.microsoft.com/office/drawing/2014/main" id="{AFBD173C-A3E6-188B-10D8-9DD8ABE62FD1}"/>
              </a:ext>
            </a:extLst>
          </p:cNvPr>
          <p:cNvSpPr txBox="1"/>
          <p:nvPr/>
        </p:nvSpPr>
        <p:spPr>
          <a:xfrm>
            <a:off x="4664812" y="885302"/>
            <a:ext cx="23947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n w="0"/>
                <a:solidFill>
                  <a:schemeClr val="accent1"/>
                </a:solidFill>
                <a:effectLst>
                  <a:outerShdw blurRad="38100" dist="25400" dir="5400000" algn="ctr" rotWithShape="0">
                    <a:srgbClr val="6E747A">
                      <a:alpha val="43000"/>
                    </a:srgbClr>
                  </a:outerShdw>
                </a:effectLst>
                <a:latin typeface="Arial"/>
                <a:cs typeface="Calibri"/>
              </a:rPr>
              <a:t>RISK PROBABILITY</a:t>
            </a:r>
            <a:endParaRPr lang="en-GB">
              <a:ln w="0"/>
              <a:solidFill>
                <a:schemeClr val="accent1"/>
              </a:solidFill>
              <a:effectLst>
                <a:outerShdw blurRad="38100" dist="25400" dir="5400000" algn="ctr" rotWithShape="0">
                  <a:srgbClr val="6E747A">
                    <a:alpha val="43000"/>
                  </a:srgbClr>
                </a:outerShdw>
              </a:effectLst>
              <a:latin typeface="Arial"/>
            </a:endParaRPr>
          </a:p>
        </p:txBody>
      </p:sp>
      <p:cxnSp>
        <p:nvCxnSpPr>
          <p:cNvPr id="8" name="Straight Arrow Connector 7">
            <a:extLst>
              <a:ext uri="{FF2B5EF4-FFF2-40B4-BE49-F238E27FC236}">
                <a16:creationId xmlns:a16="http://schemas.microsoft.com/office/drawing/2014/main" id="{D8732826-ECE4-46F9-3796-9F54871AB8FC}"/>
              </a:ext>
            </a:extLst>
          </p:cNvPr>
          <p:cNvCxnSpPr>
            <a:cxnSpLocks/>
          </p:cNvCxnSpPr>
          <p:nvPr/>
        </p:nvCxnSpPr>
        <p:spPr>
          <a:xfrm>
            <a:off x="542901" y="1616733"/>
            <a:ext cx="0" cy="43711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850D90F1-8A15-74B0-5398-0C5B0AA3D08B}"/>
              </a:ext>
            </a:extLst>
          </p:cNvPr>
          <p:cNvSpPr txBox="1"/>
          <p:nvPr/>
        </p:nvSpPr>
        <p:spPr>
          <a:xfrm>
            <a:off x="8890000" y="6270625"/>
            <a:ext cx="63500" cy="6667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1" name="TextBox 10">
            <a:extLst>
              <a:ext uri="{FF2B5EF4-FFF2-40B4-BE49-F238E27FC236}">
                <a16:creationId xmlns:a16="http://schemas.microsoft.com/office/drawing/2014/main" id="{556D9852-FC10-5BD5-1F48-C46389A67175}"/>
              </a:ext>
            </a:extLst>
          </p:cNvPr>
          <p:cNvSpPr txBox="1"/>
          <p:nvPr/>
        </p:nvSpPr>
        <p:spPr>
          <a:xfrm>
            <a:off x="641224" y="1199994"/>
            <a:ext cx="26924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n w="0"/>
                <a:solidFill>
                  <a:schemeClr val="accent1"/>
                </a:solidFill>
                <a:effectLst>
                  <a:outerShdw blurRad="38100" dist="25400" dir="5400000" algn="ctr" rotWithShape="0">
                    <a:srgbClr val="6E747A">
                      <a:alpha val="43000"/>
                    </a:srgbClr>
                  </a:outerShdw>
                </a:effectLst>
                <a:latin typeface="Arial"/>
                <a:cs typeface="Arial"/>
              </a:rPr>
              <a:t>IMPACT</a:t>
            </a:r>
          </a:p>
        </p:txBody>
      </p:sp>
    </p:spTree>
    <p:extLst>
      <p:ext uri="{BB962C8B-B14F-4D97-AF65-F5344CB8AC3E}">
        <p14:creationId xmlns:p14="http://schemas.microsoft.com/office/powerpoint/2010/main" val="20903991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4B08B-DED7-5BE7-B7CC-A85B25287BEA}"/>
              </a:ext>
            </a:extLst>
          </p:cNvPr>
          <p:cNvSpPr>
            <a:spLocks noGrp="1"/>
          </p:cNvSpPr>
          <p:nvPr>
            <p:ph type="title"/>
          </p:nvPr>
        </p:nvSpPr>
        <p:spPr>
          <a:xfrm>
            <a:off x="1533831" y="1"/>
            <a:ext cx="9800719" cy="734948"/>
          </a:xfrm>
        </p:spPr>
        <p:txBody>
          <a:bodyPr>
            <a:normAutofit/>
          </a:bodyPr>
          <a:lstStyle/>
          <a:p>
            <a:r>
              <a:rPr lang="en-GB" sz="3600">
                <a:ln w="0"/>
                <a:solidFill>
                  <a:schemeClr val="accent1"/>
                </a:solidFill>
              </a:rPr>
              <a:t>Allocation of resources/Budget analyses</a:t>
            </a:r>
          </a:p>
        </p:txBody>
      </p:sp>
      <p:graphicFrame>
        <p:nvGraphicFramePr>
          <p:cNvPr id="4" name="Table 3">
            <a:extLst>
              <a:ext uri="{FF2B5EF4-FFF2-40B4-BE49-F238E27FC236}">
                <a16:creationId xmlns:a16="http://schemas.microsoft.com/office/drawing/2014/main" id="{5A4D1753-F381-FDC2-1603-EB4D7E2CD6DF}"/>
              </a:ext>
            </a:extLst>
          </p:cNvPr>
          <p:cNvGraphicFramePr>
            <a:graphicFrameLocks noGrp="1"/>
          </p:cNvGraphicFramePr>
          <p:nvPr>
            <p:extLst>
              <p:ext uri="{D42A27DB-BD31-4B8C-83A1-F6EECF244321}">
                <p14:modId xmlns:p14="http://schemas.microsoft.com/office/powerpoint/2010/main" val="1294843756"/>
              </p:ext>
            </p:extLst>
          </p:nvPr>
        </p:nvGraphicFramePr>
        <p:xfrm>
          <a:off x="928980" y="604320"/>
          <a:ext cx="10405570" cy="6077332"/>
        </p:xfrm>
        <a:graphic>
          <a:graphicData uri="http://schemas.openxmlformats.org/drawingml/2006/table">
            <a:tbl>
              <a:tblPr firstRow="1" bandRow="1">
                <a:tableStyleId>{5C22544A-7EE6-4342-B048-85BDC9FD1C3A}</a:tableStyleId>
              </a:tblPr>
              <a:tblGrid>
                <a:gridCol w="2424801">
                  <a:extLst>
                    <a:ext uri="{9D8B030D-6E8A-4147-A177-3AD203B41FA5}">
                      <a16:colId xmlns:a16="http://schemas.microsoft.com/office/drawing/2014/main" val="2191600377"/>
                    </a:ext>
                  </a:extLst>
                </a:gridCol>
                <a:gridCol w="1181512">
                  <a:extLst>
                    <a:ext uri="{9D8B030D-6E8A-4147-A177-3AD203B41FA5}">
                      <a16:colId xmlns:a16="http://schemas.microsoft.com/office/drawing/2014/main" val="1346832943"/>
                    </a:ext>
                  </a:extLst>
                </a:gridCol>
                <a:gridCol w="1181512">
                  <a:extLst>
                    <a:ext uri="{9D8B030D-6E8A-4147-A177-3AD203B41FA5}">
                      <a16:colId xmlns:a16="http://schemas.microsoft.com/office/drawing/2014/main" val="3594471215"/>
                    </a:ext>
                  </a:extLst>
                </a:gridCol>
                <a:gridCol w="2365870">
                  <a:extLst>
                    <a:ext uri="{9D8B030D-6E8A-4147-A177-3AD203B41FA5}">
                      <a16:colId xmlns:a16="http://schemas.microsoft.com/office/drawing/2014/main" val="2624377851"/>
                    </a:ext>
                  </a:extLst>
                </a:gridCol>
                <a:gridCol w="1077955">
                  <a:extLst>
                    <a:ext uri="{9D8B030D-6E8A-4147-A177-3AD203B41FA5}">
                      <a16:colId xmlns:a16="http://schemas.microsoft.com/office/drawing/2014/main" val="2678557527"/>
                    </a:ext>
                  </a:extLst>
                </a:gridCol>
                <a:gridCol w="208280">
                  <a:extLst>
                    <a:ext uri="{9D8B030D-6E8A-4147-A177-3AD203B41FA5}">
                      <a16:colId xmlns:a16="http://schemas.microsoft.com/office/drawing/2014/main" val="1690699438"/>
                    </a:ext>
                  </a:extLst>
                </a:gridCol>
                <a:gridCol w="982820">
                  <a:extLst>
                    <a:ext uri="{9D8B030D-6E8A-4147-A177-3AD203B41FA5}">
                      <a16:colId xmlns:a16="http://schemas.microsoft.com/office/drawing/2014/main" val="258513122"/>
                    </a:ext>
                  </a:extLst>
                </a:gridCol>
                <a:gridCol w="982820">
                  <a:extLst>
                    <a:ext uri="{9D8B030D-6E8A-4147-A177-3AD203B41FA5}">
                      <a16:colId xmlns:a16="http://schemas.microsoft.com/office/drawing/2014/main" val="3776084580"/>
                    </a:ext>
                  </a:extLst>
                </a:gridCol>
              </a:tblGrid>
              <a:tr h="759425">
                <a:tc>
                  <a:txBody>
                    <a:bodyPr/>
                    <a:lstStyle/>
                    <a:p>
                      <a:r>
                        <a:rPr lang="en-GB" sz="1100">
                          <a:solidFill>
                            <a:schemeClr val="tx1"/>
                          </a:solidFill>
                          <a:latin typeface="Arial"/>
                        </a:rPr>
                        <a:t>WORKFORCE RESOURCES</a:t>
                      </a:r>
                    </a:p>
                  </a:txBody>
                  <a:tcPr>
                    <a:solidFill>
                      <a:schemeClr val="accent3">
                        <a:lumMod val="60000"/>
                        <a:lumOff val="40000"/>
                      </a:schemeClr>
                    </a:solidFill>
                  </a:tcPr>
                </a:tc>
                <a:tc>
                  <a:txBody>
                    <a:bodyPr/>
                    <a:lstStyle/>
                    <a:p>
                      <a:pPr lvl="0">
                        <a:buNone/>
                      </a:pPr>
                      <a:r>
                        <a:rPr lang="en-GB" sz="1100">
                          <a:solidFill>
                            <a:schemeClr val="tx1"/>
                          </a:solidFill>
                          <a:latin typeface="Arial"/>
                        </a:rPr>
                        <a:t> OUTGOINGS PER PERSON</a:t>
                      </a:r>
                    </a:p>
                  </a:txBody>
                  <a:tcPr>
                    <a:solidFill>
                      <a:schemeClr val="accent3">
                        <a:lumMod val="60000"/>
                        <a:lumOff val="40000"/>
                      </a:schemeClr>
                    </a:solidFill>
                  </a:tcPr>
                </a:tc>
                <a:tc>
                  <a:txBody>
                    <a:bodyPr/>
                    <a:lstStyle/>
                    <a:p>
                      <a:pPr lvl="0">
                        <a:buNone/>
                      </a:pPr>
                      <a:r>
                        <a:rPr lang="en-GB" sz="1100">
                          <a:solidFill>
                            <a:schemeClr val="tx1"/>
                          </a:solidFill>
                          <a:latin typeface="Arial"/>
                        </a:rPr>
                        <a:t>SUM MULTIPLIED BY NUMBER OF STAFF NEEDED</a:t>
                      </a:r>
                      <a:endParaRPr lang="en-US" sz="1100">
                        <a:latin typeface="Arial"/>
                      </a:endParaRPr>
                    </a:p>
                  </a:txBody>
                  <a:tcPr>
                    <a:solidFill>
                      <a:schemeClr val="accent3">
                        <a:lumMod val="60000"/>
                        <a:lumOff val="40000"/>
                      </a:schemeClr>
                    </a:solidFill>
                  </a:tcPr>
                </a:tc>
                <a:tc>
                  <a:txBody>
                    <a:bodyPr/>
                    <a:lstStyle/>
                    <a:p>
                      <a:r>
                        <a:rPr lang="en-GB" sz="1100">
                          <a:solidFill>
                            <a:schemeClr val="tx1"/>
                          </a:solidFill>
                          <a:latin typeface="Arial"/>
                        </a:rPr>
                        <a:t>OTHER ESSENTIALS </a:t>
                      </a:r>
                    </a:p>
                  </a:txBody>
                  <a:tcPr>
                    <a:solidFill>
                      <a:schemeClr val="accent3">
                        <a:lumMod val="60000"/>
                        <a:lumOff val="40000"/>
                      </a:schemeClr>
                    </a:solidFill>
                  </a:tcPr>
                </a:tc>
                <a:tc gridSpan="2">
                  <a:txBody>
                    <a:bodyPr/>
                    <a:lstStyle/>
                    <a:p>
                      <a:pPr lvl="0">
                        <a:buNone/>
                      </a:pPr>
                      <a:r>
                        <a:rPr lang="en-GB" sz="1100">
                          <a:solidFill>
                            <a:schemeClr val="tx1"/>
                          </a:solidFill>
                          <a:latin typeface="Arial"/>
                        </a:rPr>
                        <a:t> OUTGOINGS</a:t>
                      </a:r>
                    </a:p>
                    <a:p>
                      <a:pPr lvl="0">
                        <a:buNone/>
                      </a:pPr>
                      <a:r>
                        <a:rPr lang="en-GB" sz="1100">
                          <a:solidFill>
                            <a:schemeClr val="tx1"/>
                          </a:solidFill>
                          <a:latin typeface="Arial"/>
                        </a:rPr>
                        <a:t>PER UNIT</a:t>
                      </a:r>
                    </a:p>
                  </a:txBody>
                  <a:tcPr>
                    <a:solidFill>
                      <a:schemeClr val="accent3">
                        <a:lumMod val="60000"/>
                        <a:lumOff val="40000"/>
                      </a:schemeClr>
                    </a:solidFill>
                  </a:tcPr>
                </a:tc>
                <a:tc hMerge="1">
                  <a:txBody>
                    <a:bodyPr/>
                    <a:lstStyle/>
                    <a:p>
                      <a:pPr lvl="0">
                        <a:buNone/>
                      </a:pPr>
                      <a:endParaRPr lang="en-GB" sz="1100">
                        <a:solidFill>
                          <a:schemeClr val="tx1"/>
                        </a:solidFill>
                        <a:latin typeface="Arial"/>
                      </a:endParaRPr>
                    </a:p>
                  </a:txBody>
                  <a:tcPr>
                    <a:solidFill>
                      <a:schemeClr val="accent3">
                        <a:lumMod val="60000"/>
                        <a:lumOff val="40000"/>
                      </a:schemeClr>
                    </a:solidFill>
                  </a:tcPr>
                </a:tc>
                <a:tc>
                  <a:txBody>
                    <a:bodyPr/>
                    <a:lstStyle/>
                    <a:p>
                      <a:pPr marL="0" lvl="0" indent="0" algn="l">
                        <a:lnSpc>
                          <a:spcPct val="100000"/>
                        </a:lnSpc>
                        <a:buNone/>
                      </a:pPr>
                      <a:r>
                        <a:rPr lang="en-GB" sz="1100" b="1" i="0" u="none" strike="noStrike" baseline="0" noProof="0">
                          <a:solidFill>
                            <a:srgbClr val="000000"/>
                          </a:solidFill>
                          <a:latin typeface="Arial"/>
                        </a:rPr>
                        <a:t>TOTAL OUTGOING EXPENSES</a:t>
                      </a:r>
                    </a:p>
                    <a:p>
                      <a:pPr lvl="0">
                        <a:buNone/>
                      </a:pPr>
                      <a:endParaRPr lang="en-GB" sz="1100">
                        <a:solidFill>
                          <a:schemeClr val="tx1"/>
                        </a:solidFill>
                        <a:latin typeface="Arial"/>
                      </a:endParaRPr>
                    </a:p>
                  </a:txBody>
                  <a:tcPr>
                    <a:solidFill>
                      <a:schemeClr val="accent3">
                        <a:lumMod val="60000"/>
                        <a:lumOff val="40000"/>
                      </a:schemeClr>
                    </a:solidFill>
                  </a:tcPr>
                </a:tc>
                <a:tc>
                  <a:txBody>
                    <a:bodyPr/>
                    <a:lstStyle/>
                    <a:p>
                      <a:pPr lvl="0">
                        <a:buNone/>
                      </a:pPr>
                      <a:r>
                        <a:rPr lang="en-GB" sz="1100">
                          <a:solidFill>
                            <a:schemeClr val="tx1"/>
                          </a:solidFill>
                          <a:latin typeface="Arial"/>
                        </a:rPr>
                        <a:t>Initiation</a:t>
                      </a:r>
                    </a:p>
                    <a:p>
                      <a:pPr lvl="0">
                        <a:buNone/>
                      </a:pPr>
                      <a:r>
                        <a:rPr lang="en-GB" sz="1600" b="1" i="0" u="none" strike="noStrike" noProof="0">
                          <a:solidFill>
                            <a:srgbClr val="FF0000"/>
                          </a:solidFill>
                          <a:latin typeface="Arial"/>
                        </a:rPr>
                        <a:t>86,224</a:t>
                      </a:r>
                      <a:endParaRPr lang="en-GB" sz="1600" b="1">
                        <a:solidFill>
                          <a:srgbClr val="FF0000"/>
                        </a:solidFill>
                      </a:endParaRPr>
                    </a:p>
                  </a:txBody>
                  <a:tcPr>
                    <a:solidFill>
                      <a:schemeClr val="accent3">
                        <a:lumMod val="60000"/>
                        <a:lumOff val="40000"/>
                      </a:schemeClr>
                    </a:solidFill>
                  </a:tcPr>
                </a:tc>
                <a:extLst>
                  <a:ext uri="{0D108BD9-81ED-4DB2-BD59-A6C34878D82A}">
                    <a16:rowId xmlns:a16="http://schemas.microsoft.com/office/drawing/2014/main" val="3606158350"/>
                  </a:ext>
                </a:extLst>
              </a:tr>
              <a:tr h="250124">
                <a:tc>
                  <a:txBody>
                    <a:bodyPr/>
                    <a:lstStyle/>
                    <a:p>
                      <a:pPr lvl="0">
                        <a:buNone/>
                      </a:pPr>
                      <a:r>
                        <a:rPr lang="en-GB" sz="1100" b="0" i="0" u="none" strike="noStrike" baseline="0" noProof="0">
                          <a:solidFill>
                            <a:schemeClr val="accent4">
                              <a:lumMod val="75000"/>
                            </a:schemeClr>
                          </a:solidFill>
                          <a:latin typeface="Arial"/>
                        </a:rPr>
                        <a:t>Director/Manager</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5,000  </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Facility </a:t>
                      </a:r>
                      <a:endParaRPr lang="en-US" sz="1100">
                        <a:latin typeface="Arial"/>
                      </a:endParaRPr>
                    </a:p>
                  </a:txBody>
                  <a:tcPr>
                    <a:solidFill>
                      <a:schemeClr val="accent6">
                        <a:lumMod val="40000"/>
                        <a:lumOff val="60000"/>
                      </a:schemeClr>
                    </a:solidFill>
                  </a:tcPr>
                </a:tc>
                <a:tc gridSpan="3">
                  <a:txBody>
                    <a:bodyPr/>
                    <a:lstStyle/>
                    <a:p>
                      <a:pPr lvl="0">
                        <a:buNone/>
                      </a:pPr>
                      <a:r>
                        <a:rPr lang="en-GB" sz="1100">
                          <a:solidFill>
                            <a:schemeClr val="bg1"/>
                          </a:solidFill>
                          <a:latin typeface="Arial"/>
                        </a:rPr>
                        <a:t>20,000</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3855519704"/>
                  </a:ext>
                </a:extLst>
              </a:tr>
              <a:tr h="250124">
                <a:tc>
                  <a:txBody>
                    <a:bodyPr/>
                    <a:lstStyle/>
                    <a:p>
                      <a:pPr lvl="0">
                        <a:buNone/>
                      </a:pPr>
                      <a:r>
                        <a:rPr lang="en-GB" sz="1100" b="0" i="0" u="none" strike="noStrike" baseline="0" noProof="0">
                          <a:solidFill>
                            <a:schemeClr val="accent4">
                              <a:lumMod val="75000"/>
                            </a:schemeClr>
                          </a:solidFill>
                          <a:latin typeface="Arial"/>
                        </a:rPr>
                        <a:t>Teachers</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2,100</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Supplies and Materials</a:t>
                      </a:r>
                      <a:endParaRPr lang="en-US" sz="1100">
                        <a:latin typeface="Arial"/>
                      </a:endParaRPr>
                    </a:p>
                  </a:txBody>
                  <a:tcPr>
                    <a:solidFill>
                      <a:schemeClr val="accent6">
                        <a:lumMod val="40000"/>
                        <a:lumOff val="60000"/>
                      </a:schemeClr>
                    </a:solidFill>
                  </a:tcPr>
                </a:tc>
                <a:tc gridSpan="3">
                  <a:txBody>
                    <a:bodyPr/>
                    <a:lstStyle/>
                    <a:p>
                      <a:pPr lvl="0">
                        <a:buNone/>
                      </a:pPr>
                      <a:r>
                        <a:rPr lang="en-GB" sz="1100">
                          <a:solidFill>
                            <a:schemeClr val="bg1"/>
                          </a:solidFill>
                          <a:latin typeface="Arial"/>
                        </a:rPr>
                        <a:t>5,000</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1630684877"/>
                  </a:ext>
                </a:extLst>
              </a:tr>
              <a:tr h="250124">
                <a:tc>
                  <a:txBody>
                    <a:bodyPr/>
                    <a:lstStyle/>
                    <a:p>
                      <a:pPr lvl="0">
                        <a:buNone/>
                      </a:pPr>
                      <a:r>
                        <a:rPr lang="en-GB" sz="1100" b="0" i="0" u="none" strike="noStrike" baseline="0" noProof="0">
                          <a:solidFill>
                            <a:schemeClr val="accent4">
                              <a:lumMod val="75000"/>
                            </a:schemeClr>
                          </a:solidFill>
                          <a:latin typeface="Arial"/>
                        </a:rPr>
                        <a:t>Teaching Assistants</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2,100</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Licensing and Permits</a:t>
                      </a:r>
                      <a:endParaRPr lang="en-US" sz="1100">
                        <a:latin typeface="Arial"/>
                      </a:endParaRPr>
                    </a:p>
                  </a:txBody>
                  <a:tcPr>
                    <a:solidFill>
                      <a:schemeClr val="accent6">
                        <a:lumMod val="40000"/>
                        <a:lumOff val="60000"/>
                      </a:schemeClr>
                    </a:solidFill>
                  </a:tcPr>
                </a:tc>
                <a:tc gridSpan="3">
                  <a:txBody>
                    <a:bodyPr/>
                    <a:lstStyle/>
                    <a:p>
                      <a:pPr lvl="0">
                        <a:buNone/>
                      </a:pPr>
                      <a:r>
                        <a:rPr lang="en-GB" sz="1100">
                          <a:solidFill>
                            <a:schemeClr val="bg1"/>
                          </a:solidFill>
                          <a:latin typeface="Arial"/>
                        </a:rPr>
                        <a:t>12</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3603041973"/>
                  </a:ext>
                </a:extLst>
              </a:tr>
              <a:tr h="250124">
                <a:tc>
                  <a:txBody>
                    <a:bodyPr/>
                    <a:lstStyle/>
                    <a:p>
                      <a:pPr lvl="0">
                        <a:buNone/>
                      </a:pPr>
                      <a:r>
                        <a:rPr lang="en-GB" sz="1100" b="0" i="0" u="none" strike="noStrike" baseline="0" noProof="0">
                          <a:solidFill>
                            <a:schemeClr val="accent4">
                              <a:lumMod val="75000"/>
                            </a:schemeClr>
                          </a:solidFill>
                          <a:latin typeface="Arial"/>
                        </a:rPr>
                        <a:t>Administrative Staf</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1,973</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Insurance</a:t>
                      </a:r>
                      <a:endParaRPr lang="en-US" sz="1100">
                        <a:latin typeface="Arial"/>
                      </a:endParaRPr>
                    </a:p>
                  </a:txBody>
                  <a:tcPr>
                    <a:solidFill>
                      <a:schemeClr val="accent6">
                        <a:lumMod val="40000"/>
                        <a:lumOff val="60000"/>
                      </a:schemeClr>
                    </a:solidFill>
                  </a:tcPr>
                </a:tc>
                <a:tc gridSpan="3">
                  <a:txBody>
                    <a:bodyPr/>
                    <a:lstStyle/>
                    <a:p>
                      <a:pPr lvl="0">
                        <a:buNone/>
                      </a:pPr>
                      <a:r>
                        <a:rPr lang="en-GB" sz="1100">
                          <a:solidFill>
                            <a:schemeClr val="bg1"/>
                          </a:solidFill>
                          <a:latin typeface="Arial"/>
                        </a:rPr>
                        <a:t>105</a:t>
                      </a:r>
                    </a:p>
                  </a:txBody>
                  <a:tcPr>
                    <a:solidFill>
                      <a:srgbClr val="00B05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4141092160"/>
                  </a:ext>
                </a:extLst>
              </a:tr>
              <a:tr h="250124">
                <a:tc>
                  <a:txBody>
                    <a:bodyPr/>
                    <a:lstStyle/>
                    <a:p>
                      <a:pPr lvl="0">
                        <a:buNone/>
                      </a:pPr>
                      <a:r>
                        <a:rPr lang="en-GB" sz="1100" b="0" i="0" u="none" strike="noStrike" baseline="0" noProof="0">
                          <a:solidFill>
                            <a:schemeClr val="accent4">
                              <a:lumMod val="75000"/>
                            </a:schemeClr>
                          </a:solidFill>
                          <a:latin typeface="Arial"/>
                        </a:rPr>
                        <a:t>Childcare Assistants</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1,833</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r>
                        <a:rPr lang="en-GB" sz="1100">
                          <a:latin typeface="Arial"/>
                        </a:rPr>
                        <a:t>Marketing</a:t>
                      </a:r>
                    </a:p>
                  </a:txBody>
                  <a:tcPr>
                    <a:solidFill>
                      <a:schemeClr val="accent6">
                        <a:lumMod val="40000"/>
                        <a:lumOff val="60000"/>
                      </a:schemeClr>
                    </a:solidFill>
                  </a:tcPr>
                </a:tc>
                <a:tc gridSpan="3">
                  <a:txBody>
                    <a:bodyPr/>
                    <a:lstStyle/>
                    <a:p>
                      <a:pPr lvl="0">
                        <a:buNone/>
                      </a:pPr>
                      <a:r>
                        <a:rPr lang="en-GB" sz="1100">
                          <a:solidFill>
                            <a:schemeClr val="bg1"/>
                          </a:solidFill>
                          <a:latin typeface="Arial"/>
                        </a:rPr>
                        <a:t>500</a:t>
                      </a:r>
                    </a:p>
                  </a:txBody>
                  <a:tcPr>
                    <a:solidFill>
                      <a:srgbClr val="00B05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1000640675"/>
                  </a:ext>
                </a:extLst>
              </a:tr>
              <a:tr h="250124">
                <a:tc>
                  <a:txBody>
                    <a:bodyPr/>
                    <a:lstStyle/>
                    <a:p>
                      <a:pPr lvl="0">
                        <a:buNone/>
                      </a:pPr>
                      <a:r>
                        <a:rPr lang="en-GB" sz="1100" b="0" i="0" u="none" strike="noStrike" baseline="0" noProof="0">
                          <a:solidFill>
                            <a:schemeClr val="accent4">
                              <a:lumMod val="75000"/>
                            </a:schemeClr>
                          </a:solidFill>
                          <a:latin typeface="Arial"/>
                        </a:rPr>
                        <a:t>Cook/Catering</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1,906</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Administrative Software</a:t>
                      </a:r>
                      <a:endParaRPr lang="en-US" sz="1100">
                        <a:latin typeface="Arial"/>
                      </a:endParaRPr>
                    </a:p>
                  </a:txBody>
                  <a:tcPr>
                    <a:solidFill>
                      <a:schemeClr val="accent6">
                        <a:lumMod val="40000"/>
                        <a:lumOff val="60000"/>
                      </a:schemeClr>
                    </a:solidFill>
                  </a:tcPr>
                </a:tc>
                <a:tc gridSpan="3">
                  <a:txBody>
                    <a:bodyPr/>
                    <a:lstStyle/>
                    <a:p>
                      <a:pPr lvl="0">
                        <a:buNone/>
                      </a:pPr>
                      <a:r>
                        <a:rPr lang="en-GB" sz="1100">
                          <a:solidFill>
                            <a:schemeClr val="bg1"/>
                          </a:solidFill>
                          <a:latin typeface="Arial"/>
                        </a:rPr>
                        <a:t>100</a:t>
                      </a:r>
                    </a:p>
                  </a:txBody>
                  <a:tcPr>
                    <a:solidFill>
                      <a:srgbClr val="00B05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477362783"/>
                  </a:ext>
                </a:extLst>
              </a:tr>
              <a:tr h="250124">
                <a:tc>
                  <a:txBody>
                    <a:bodyPr/>
                    <a:lstStyle/>
                    <a:p>
                      <a:pPr lvl="0">
                        <a:buNone/>
                      </a:pPr>
                      <a:r>
                        <a:rPr lang="en-GB" sz="1100" b="0" i="0" u="none" strike="noStrike" baseline="0" noProof="0">
                          <a:solidFill>
                            <a:schemeClr val="accent4">
                              <a:lumMod val="75000"/>
                            </a:schemeClr>
                          </a:solidFill>
                          <a:latin typeface="Arial"/>
                        </a:rPr>
                        <a:t>Maintenance Personnel</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2,666</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Security Systems</a:t>
                      </a:r>
                      <a:endParaRPr lang="en-US" sz="1100">
                        <a:latin typeface="Arial"/>
                      </a:endParaRPr>
                    </a:p>
                  </a:txBody>
                  <a:tcPr>
                    <a:solidFill>
                      <a:schemeClr val="accent6">
                        <a:lumMod val="40000"/>
                        <a:lumOff val="60000"/>
                      </a:schemeClr>
                    </a:solidFill>
                  </a:tcPr>
                </a:tc>
                <a:tc gridSpan="3">
                  <a:txBody>
                    <a:bodyPr/>
                    <a:lstStyle/>
                    <a:p>
                      <a:pPr lvl="0">
                        <a:buNone/>
                      </a:pPr>
                      <a:r>
                        <a:rPr lang="en-GB" sz="1100">
                          <a:solidFill>
                            <a:schemeClr val="bg1"/>
                          </a:solidFill>
                          <a:latin typeface="Arial"/>
                        </a:rPr>
                        <a:t>3,000</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3914538657"/>
                  </a:ext>
                </a:extLst>
              </a:tr>
              <a:tr h="250124">
                <a:tc>
                  <a:txBody>
                    <a:bodyPr/>
                    <a:lstStyle/>
                    <a:p>
                      <a:pPr lvl="0">
                        <a:buNone/>
                      </a:pPr>
                      <a:r>
                        <a:rPr lang="en-GB" sz="1100" b="0" i="0" u="none" strike="noStrike" baseline="0" noProof="0">
                          <a:solidFill>
                            <a:schemeClr val="accent4">
                              <a:lumMod val="75000"/>
                            </a:schemeClr>
                          </a:solidFill>
                          <a:latin typeface="Arial"/>
                        </a:rPr>
                        <a:t>Nurse/Healthcare Provider</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2,367</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Outdoor Play Area</a:t>
                      </a:r>
                      <a:endParaRPr lang="en-US" sz="1100">
                        <a:latin typeface="Arial"/>
                      </a:endParaRPr>
                    </a:p>
                  </a:txBody>
                  <a:tcPr>
                    <a:solidFill>
                      <a:schemeClr val="accent6">
                        <a:lumMod val="40000"/>
                        <a:lumOff val="60000"/>
                      </a:schemeClr>
                    </a:solidFill>
                  </a:tcPr>
                </a:tc>
                <a:tc gridSpan="3">
                  <a:txBody>
                    <a:bodyPr/>
                    <a:lstStyle/>
                    <a:p>
                      <a:pPr lvl="0">
                        <a:buNone/>
                      </a:pPr>
                      <a:r>
                        <a:rPr lang="en-GB" sz="1100">
                          <a:solidFill>
                            <a:schemeClr val="bg1"/>
                          </a:solidFill>
                          <a:latin typeface="Arial"/>
                        </a:rPr>
                        <a:t>12,000 </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3457206754"/>
                  </a:ext>
                </a:extLst>
              </a:tr>
              <a:tr h="331852">
                <a:tc>
                  <a:txBody>
                    <a:bodyPr/>
                    <a:lstStyle/>
                    <a:p>
                      <a:pPr lvl="0">
                        <a:buNone/>
                      </a:pPr>
                      <a:r>
                        <a:rPr lang="en-GB" sz="1100" b="0" i="0" u="none" strike="noStrike" baseline="0" noProof="0">
                          <a:solidFill>
                            <a:schemeClr val="accent4">
                              <a:lumMod val="75000"/>
                            </a:schemeClr>
                          </a:solidFill>
                          <a:latin typeface="Arial"/>
                        </a:rPr>
                        <a:t>Counsellor/Behavorial Specialist</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2,089</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Equipment</a:t>
                      </a:r>
                    </a:p>
                  </a:txBody>
                  <a:tcPr>
                    <a:solidFill>
                      <a:schemeClr val="accent6">
                        <a:lumMod val="40000"/>
                        <a:lumOff val="60000"/>
                      </a:schemeClr>
                    </a:solidFill>
                  </a:tcPr>
                </a:tc>
                <a:tc gridSpan="3">
                  <a:txBody>
                    <a:bodyPr/>
                    <a:lstStyle/>
                    <a:p>
                      <a:pPr lvl="0">
                        <a:buNone/>
                      </a:pPr>
                      <a:r>
                        <a:rPr lang="en-GB" sz="1100">
                          <a:solidFill>
                            <a:schemeClr val="bg1"/>
                          </a:solidFill>
                          <a:latin typeface="Arial"/>
                        </a:rPr>
                        <a:t>5,000</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438155652"/>
                  </a:ext>
                </a:extLst>
              </a:tr>
              <a:tr h="250124">
                <a:tc>
                  <a:txBody>
                    <a:bodyPr/>
                    <a:lstStyle/>
                    <a:p>
                      <a:pPr lvl="0">
                        <a:buNone/>
                      </a:pPr>
                      <a:r>
                        <a:rPr lang="en-GB" sz="1100" b="0" i="0" u="none" strike="noStrike" baseline="0" noProof="0">
                          <a:solidFill>
                            <a:schemeClr val="accent4">
                              <a:lumMod val="75000"/>
                            </a:schemeClr>
                          </a:solidFill>
                          <a:latin typeface="Arial"/>
                        </a:rPr>
                        <a:t>Special Education Specialists (SEN)</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2,916</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Cleaning and Sanitation</a:t>
                      </a:r>
                      <a:endParaRPr lang="en-US" sz="1100">
                        <a:latin typeface="Arial"/>
                      </a:endParaRPr>
                    </a:p>
                  </a:txBody>
                  <a:tcPr>
                    <a:solidFill>
                      <a:schemeClr val="accent6">
                        <a:lumMod val="40000"/>
                        <a:lumOff val="60000"/>
                      </a:schemeClr>
                    </a:solidFill>
                  </a:tcPr>
                </a:tc>
                <a:tc gridSpan="3">
                  <a:txBody>
                    <a:bodyPr/>
                    <a:lstStyle/>
                    <a:p>
                      <a:pPr lvl="0">
                        <a:buNone/>
                      </a:pPr>
                      <a:r>
                        <a:rPr lang="en-GB" sz="1100">
                          <a:solidFill>
                            <a:schemeClr val="bg1"/>
                          </a:solidFill>
                          <a:latin typeface="Arial"/>
                        </a:rPr>
                        <a:t>1500</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3059101837"/>
                  </a:ext>
                </a:extLst>
              </a:tr>
              <a:tr h="386148">
                <a:tc>
                  <a:txBody>
                    <a:bodyPr/>
                    <a:lstStyle/>
                    <a:p>
                      <a:pPr lvl="0">
                        <a:buNone/>
                      </a:pPr>
                      <a:r>
                        <a:rPr lang="en-GB" sz="1100" b="0" i="0" u="none" strike="noStrike" baseline="0" noProof="0">
                          <a:solidFill>
                            <a:schemeClr val="accent4">
                              <a:lumMod val="75000"/>
                            </a:schemeClr>
                          </a:solidFill>
                          <a:latin typeface="Arial"/>
                        </a:rPr>
                        <a:t>Training and Development Specialist</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2,750</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 Additional Furniture or Fixtures </a:t>
                      </a:r>
                      <a:endParaRPr lang="en-US" sz="1100">
                        <a:latin typeface="Arial"/>
                      </a:endParaRPr>
                    </a:p>
                  </a:txBody>
                  <a:tcPr>
                    <a:solidFill>
                      <a:schemeClr val="accent6">
                        <a:lumMod val="40000"/>
                        <a:lumOff val="60000"/>
                      </a:schemeClr>
                    </a:solidFill>
                  </a:tcPr>
                </a:tc>
                <a:tc gridSpan="3">
                  <a:txBody>
                    <a:bodyPr/>
                    <a:lstStyle/>
                    <a:p>
                      <a:pPr lvl="0">
                        <a:buNone/>
                      </a:pPr>
                      <a:r>
                        <a:rPr lang="en-GB" sz="1100">
                          <a:solidFill>
                            <a:schemeClr val="bg1"/>
                          </a:solidFill>
                          <a:latin typeface="Arial"/>
                        </a:rPr>
                        <a:t>1000</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1984775080"/>
                  </a:ext>
                </a:extLst>
              </a:tr>
              <a:tr h="250124">
                <a:tc>
                  <a:txBody>
                    <a:bodyPr/>
                    <a:lstStyle/>
                    <a:p>
                      <a:pPr lvl="0">
                        <a:buNone/>
                      </a:pPr>
                      <a:r>
                        <a:rPr lang="en-GB" sz="1100" b="0" i="0" u="none" strike="noStrike" baseline="0" noProof="0">
                          <a:solidFill>
                            <a:schemeClr val="accent4">
                              <a:lumMod val="75000"/>
                            </a:schemeClr>
                          </a:solidFill>
                          <a:latin typeface="Arial"/>
                        </a:rPr>
                        <a:t>driver</a:t>
                      </a:r>
                    </a:p>
                  </a:txBody>
                  <a:tcPr>
                    <a:solidFill>
                      <a:srgbClr val="FFE89F"/>
                    </a:solidFill>
                  </a:tcPr>
                </a:tc>
                <a:tc gridSpan="2">
                  <a:txBody>
                    <a:bodyPr/>
                    <a:lstStyle/>
                    <a:p>
                      <a:pPr lvl="0">
                        <a:buNone/>
                      </a:pPr>
                      <a:r>
                        <a:rPr lang="en-GB" sz="1100">
                          <a:solidFill>
                            <a:schemeClr val="bg1"/>
                          </a:solidFill>
                          <a:latin typeface="Arial"/>
                        </a:rPr>
                        <a:t>2.666</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Emergency preparedness</a:t>
                      </a:r>
                    </a:p>
                  </a:txBody>
                  <a:tcPr>
                    <a:solidFill>
                      <a:schemeClr val="accent6">
                        <a:lumMod val="40000"/>
                        <a:lumOff val="60000"/>
                      </a:schemeClr>
                    </a:solidFill>
                  </a:tcPr>
                </a:tc>
                <a:tc gridSpan="3">
                  <a:txBody>
                    <a:bodyPr/>
                    <a:lstStyle/>
                    <a:p>
                      <a:pPr lvl="0">
                        <a:buNone/>
                      </a:pPr>
                      <a:r>
                        <a:rPr lang="en-GB" sz="1100">
                          <a:solidFill>
                            <a:schemeClr val="bg1"/>
                          </a:solidFill>
                          <a:latin typeface="Arial"/>
                        </a:rPr>
                        <a:t>500</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599964040"/>
                  </a:ext>
                </a:extLst>
              </a:tr>
              <a:tr h="411969">
                <a:tc>
                  <a:txBody>
                    <a:bodyPr/>
                    <a:lstStyle/>
                    <a:p>
                      <a:pPr lvl="0">
                        <a:buNone/>
                      </a:pPr>
                      <a:r>
                        <a:rPr lang="en-GB" sz="1100" b="0" i="0" u="none" strike="noStrike" baseline="0" noProof="0">
                          <a:solidFill>
                            <a:schemeClr val="accent4">
                              <a:lumMod val="75000"/>
                            </a:schemeClr>
                          </a:solidFill>
                          <a:latin typeface="Arial"/>
                        </a:rPr>
                        <a:t>Accounting and Financial Services</a:t>
                      </a:r>
                    </a:p>
                    <a:p>
                      <a:pPr lvl="0">
                        <a:buNone/>
                      </a:pPr>
                      <a:endParaRPr lang="en-GB" sz="1100" b="0" i="0" u="none" strike="noStrike" baseline="0" noProof="0">
                        <a:solidFill>
                          <a:schemeClr val="accent4">
                            <a:lumMod val="75000"/>
                          </a:schemeClr>
                        </a:solidFill>
                        <a:latin typeface="Arial"/>
                      </a:endParaRPr>
                    </a:p>
                  </a:txBody>
                  <a:tcPr>
                    <a:solidFill>
                      <a:srgbClr val="FFE89F"/>
                    </a:solidFill>
                  </a:tcPr>
                </a:tc>
                <a:tc gridSpan="2">
                  <a:txBody>
                    <a:bodyPr/>
                    <a:lstStyle/>
                    <a:p>
                      <a:pPr lvl="0">
                        <a:buNone/>
                      </a:pPr>
                      <a:r>
                        <a:rPr lang="en-GB" sz="1100" b="0">
                          <a:solidFill>
                            <a:schemeClr val="bg1"/>
                          </a:solidFill>
                          <a:latin typeface="Arial"/>
                        </a:rPr>
                        <a:t>80</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Utilities</a:t>
                      </a:r>
                    </a:p>
                  </a:txBody>
                  <a:tcPr>
                    <a:solidFill>
                      <a:schemeClr val="accent6">
                        <a:lumMod val="40000"/>
                        <a:lumOff val="60000"/>
                      </a:schemeClr>
                    </a:solidFill>
                  </a:tcPr>
                </a:tc>
                <a:tc gridSpan="3">
                  <a:txBody>
                    <a:bodyPr/>
                    <a:lstStyle/>
                    <a:p>
                      <a:pPr lvl="0">
                        <a:buNone/>
                      </a:pPr>
                      <a:r>
                        <a:rPr lang="en-GB" sz="1100">
                          <a:solidFill>
                            <a:schemeClr val="bg1"/>
                          </a:solidFill>
                          <a:latin typeface="Arial"/>
                        </a:rPr>
                        <a:t>420</a:t>
                      </a:r>
                    </a:p>
                  </a:txBody>
                  <a:tcPr>
                    <a:solidFill>
                      <a:srgbClr val="00B05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3387592909"/>
                  </a:ext>
                </a:extLst>
              </a:tr>
              <a:tr h="257432">
                <a:tc>
                  <a:txBody>
                    <a:bodyPr/>
                    <a:lstStyle/>
                    <a:p>
                      <a:pPr lvl="0">
                        <a:buNone/>
                      </a:pPr>
                      <a:r>
                        <a:rPr lang="en-GB" sz="1100" b="0" i="0" u="none" strike="noStrike" baseline="0" noProof="0">
                          <a:solidFill>
                            <a:schemeClr val="accent4">
                              <a:lumMod val="75000"/>
                            </a:schemeClr>
                          </a:solidFill>
                          <a:latin typeface="Arial"/>
                        </a:rPr>
                        <a:t>Security staff</a:t>
                      </a:r>
                    </a:p>
                  </a:txBody>
                  <a:tcPr>
                    <a:solidFill>
                      <a:srgbClr val="FFE89F"/>
                    </a:solidFill>
                  </a:tcPr>
                </a:tc>
                <a:tc gridSpan="2">
                  <a:txBody>
                    <a:bodyPr/>
                    <a:lstStyle/>
                    <a:p>
                      <a:pPr lvl="0">
                        <a:buNone/>
                      </a:pPr>
                      <a:r>
                        <a:rPr lang="en-GB" sz="1100">
                          <a:solidFill>
                            <a:schemeClr val="bg1"/>
                          </a:solidFill>
                          <a:latin typeface="Arial"/>
                        </a:rPr>
                        <a:t>1,500</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Disabled transport vehicle</a:t>
                      </a:r>
                      <a:endParaRPr lang="en-US"/>
                    </a:p>
                  </a:txBody>
                  <a:tcPr>
                    <a:solidFill>
                      <a:schemeClr val="accent6">
                        <a:lumMod val="40000"/>
                        <a:lumOff val="60000"/>
                      </a:schemeClr>
                    </a:solidFill>
                  </a:tcPr>
                </a:tc>
                <a:tc gridSpan="3">
                  <a:txBody>
                    <a:bodyPr/>
                    <a:lstStyle/>
                    <a:p>
                      <a:pPr lvl="0">
                        <a:buNone/>
                      </a:pPr>
                      <a:r>
                        <a:rPr lang="en-GB" sz="1100">
                          <a:solidFill>
                            <a:schemeClr val="bg1"/>
                          </a:solidFill>
                          <a:latin typeface="Arial"/>
                        </a:rPr>
                        <a:t>5,995 </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470014015"/>
                  </a:ext>
                </a:extLst>
              </a:tr>
              <a:tr h="257432">
                <a:tc>
                  <a:txBody>
                    <a:bodyPr/>
                    <a:lstStyle/>
                    <a:p>
                      <a:pPr lvl="0">
                        <a:buNone/>
                      </a:pPr>
                      <a:endParaRPr lang="en-GB" sz="1100" b="0" i="0" u="none" strike="noStrike" baseline="0" noProof="0">
                        <a:solidFill>
                          <a:schemeClr val="accent4">
                            <a:lumMod val="75000"/>
                          </a:schemeClr>
                        </a:solidFill>
                        <a:latin typeface="Arial"/>
                      </a:endParaRPr>
                    </a:p>
                  </a:txBody>
                  <a:tcPr>
                    <a:solidFill>
                      <a:srgbClr val="FFE89F"/>
                    </a:solidFill>
                  </a:tcPr>
                </a:tc>
                <a:tc gridSpan="2">
                  <a:txBody>
                    <a:bodyPr/>
                    <a:lstStyle/>
                    <a:p>
                      <a:pPr lvl="0">
                        <a:buNone/>
                      </a:pPr>
                      <a:endParaRPr lang="en-GB" sz="1100">
                        <a:solidFill>
                          <a:schemeClr val="bg1"/>
                        </a:solidFill>
                        <a:latin typeface="Arial"/>
                      </a:endParaRP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Administrative fees</a:t>
                      </a:r>
                    </a:p>
                  </a:txBody>
                  <a:tcPr>
                    <a:solidFill>
                      <a:schemeClr val="accent6">
                        <a:lumMod val="40000"/>
                        <a:lumOff val="60000"/>
                      </a:schemeClr>
                    </a:solidFill>
                  </a:tcPr>
                </a:tc>
                <a:tc gridSpan="3">
                  <a:txBody>
                    <a:bodyPr/>
                    <a:lstStyle/>
                    <a:p>
                      <a:pPr lvl="0">
                        <a:buNone/>
                      </a:pPr>
                      <a:r>
                        <a:rPr lang="en-GB" sz="1100">
                          <a:solidFill>
                            <a:schemeClr val="bg1"/>
                          </a:solidFill>
                          <a:latin typeface="Arial"/>
                        </a:rPr>
                        <a:t>250 </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2785738320"/>
                  </a:ext>
                </a:extLst>
              </a:tr>
              <a:tr h="249115">
                <a:tc>
                  <a:txBody>
                    <a:bodyPr/>
                    <a:lstStyle/>
                    <a:p>
                      <a:pPr lvl="0">
                        <a:buNone/>
                      </a:pPr>
                      <a:endParaRPr lang="en-GB" sz="1100" b="0" i="0" u="none" strike="noStrike" baseline="0" noProof="0">
                        <a:solidFill>
                          <a:schemeClr val="accent4">
                            <a:lumMod val="75000"/>
                          </a:schemeClr>
                        </a:solidFill>
                        <a:latin typeface="Arial"/>
                      </a:endParaRPr>
                    </a:p>
                  </a:txBody>
                  <a:tcPr>
                    <a:solidFill>
                      <a:srgbClr val="FFE89F"/>
                    </a:solidFill>
                  </a:tcPr>
                </a:tc>
                <a:tc gridSpan="2">
                  <a:txBody>
                    <a:bodyPr/>
                    <a:lstStyle/>
                    <a:p>
                      <a:pPr lvl="0">
                        <a:buNone/>
                      </a:pPr>
                      <a:endParaRPr lang="en-GB" sz="1100">
                        <a:solidFill>
                          <a:schemeClr val="bg1"/>
                        </a:solidFill>
                        <a:latin typeface="Arial"/>
                      </a:endParaRPr>
                    </a:p>
                  </a:txBody>
                  <a:tcPr>
                    <a:solidFill>
                      <a:schemeClr val="accent6">
                        <a:lumMod val="40000"/>
                        <a:lumOff val="60000"/>
                      </a:schemeClr>
                    </a:solidFill>
                  </a:tcPr>
                </a:tc>
                <a:tc hMerge="1">
                  <a:txBody>
                    <a:bodyPr/>
                    <a:lstStyle/>
                    <a:p>
                      <a:endParaRPr lang="en-GB"/>
                    </a:p>
                  </a:txBody>
                  <a:tcPr/>
                </a:tc>
                <a:tc>
                  <a:txBody>
                    <a:bodyPr/>
                    <a:lstStyle/>
                    <a:p>
                      <a:pPr lvl="0">
                        <a:buNone/>
                      </a:pPr>
                      <a:r>
                        <a:rPr lang="en-GB" sz="1100" b="0" i="0" u="none" strike="noStrike" baseline="0" noProof="0">
                          <a:solidFill>
                            <a:srgbClr val="000000"/>
                          </a:solidFill>
                          <a:latin typeface="Arial"/>
                        </a:rPr>
                        <a:t>Car insurance </a:t>
                      </a:r>
                    </a:p>
                  </a:txBody>
                  <a:tcPr>
                    <a:solidFill>
                      <a:schemeClr val="accent6">
                        <a:lumMod val="40000"/>
                        <a:lumOff val="60000"/>
                      </a:schemeClr>
                    </a:solidFill>
                  </a:tcPr>
                </a:tc>
                <a:tc gridSpan="3">
                  <a:txBody>
                    <a:bodyPr/>
                    <a:lstStyle/>
                    <a:p>
                      <a:pPr lvl="0">
                        <a:buNone/>
                      </a:pPr>
                      <a:r>
                        <a:rPr lang="en-GB" sz="1100">
                          <a:solidFill>
                            <a:schemeClr val="bg1"/>
                          </a:solidFill>
                          <a:latin typeface="Arial"/>
                        </a:rPr>
                        <a:t>110</a:t>
                      </a:r>
                    </a:p>
                  </a:txBody>
                  <a:tcPr>
                    <a:solidFill>
                      <a:srgbClr val="00B050"/>
                    </a:solidFill>
                  </a:tcPr>
                </a:tc>
                <a:tc hMerge="1">
                  <a:txBody>
                    <a:bodyPr/>
                    <a:lstStyle/>
                    <a:p>
                      <a:endParaRPr lang="en-GB"/>
                    </a:p>
                  </a:txBody>
                  <a:tcPr/>
                </a:tc>
                <a:tc hMerge="1">
                  <a:txBody>
                    <a:bodyPr/>
                    <a:lstStyle/>
                    <a:p>
                      <a:endParaRPr lang="en-GB"/>
                    </a:p>
                  </a:txBody>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3173745882"/>
                  </a:ext>
                </a:extLst>
              </a:tr>
              <a:tr h="424763">
                <a:tc>
                  <a:txBody>
                    <a:bodyPr/>
                    <a:lstStyle/>
                    <a:p>
                      <a:pPr lvl="0">
                        <a:buNone/>
                      </a:pPr>
                      <a:r>
                        <a:rPr lang="en-GB" sz="1100" b="1" i="0" u="none" strike="noStrike" baseline="0" noProof="0">
                          <a:solidFill>
                            <a:schemeClr val="accent4">
                              <a:lumMod val="75000"/>
                            </a:schemeClr>
                          </a:solidFill>
                          <a:latin typeface="Arial"/>
                        </a:rPr>
                        <a:t>Total expenses</a:t>
                      </a:r>
                    </a:p>
                    <a:p>
                      <a:pPr lvl="0">
                        <a:buNone/>
                      </a:pPr>
                      <a:endParaRPr lang="en-GB" sz="1100" b="0" i="0" u="none" strike="noStrike" baseline="0" noProof="0">
                        <a:solidFill>
                          <a:schemeClr val="accent4">
                            <a:lumMod val="75000"/>
                          </a:schemeClr>
                        </a:solidFill>
                        <a:latin typeface="Arial"/>
                      </a:endParaRPr>
                    </a:p>
                  </a:txBody>
                  <a:tcPr>
                    <a:solidFill>
                      <a:srgbClr val="FFE89F"/>
                    </a:solidFill>
                  </a:tcPr>
                </a:tc>
                <a:tc gridSpan="2">
                  <a:txBody>
                    <a:bodyPr/>
                    <a:lstStyle/>
                    <a:p>
                      <a:pPr lvl="0">
                        <a:buNone/>
                      </a:pPr>
                      <a:endParaRPr lang="en-GB" sz="1100">
                        <a:solidFill>
                          <a:schemeClr val="bg1"/>
                        </a:solidFill>
                        <a:latin typeface="Arial"/>
                      </a:endParaRPr>
                    </a:p>
                    <a:p>
                      <a:pPr lvl="0">
                        <a:buNone/>
                      </a:pPr>
                      <a:r>
                        <a:rPr lang="en-GB" sz="1100">
                          <a:solidFill>
                            <a:schemeClr val="bg1"/>
                          </a:solidFill>
                          <a:latin typeface="Arial"/>
                        </a:rPr>
                        <a:t>31,966</a:t>
                      </a:r>
                    </a:p>
                  </a:txBody>
                  <a:tcPr>
                    <a:solidFill>
                      <a:srgbClr val="00B050"/>
                    </a:solidFill>
                  </a:tcPr>
                </a:tc>
                <a:tc hMerge="1">
                  <a:txBody>
                    <a:bodyPr/>
                    <a:lstStyle/>
                    <a:p>
                      <a:endParaRPr lang="en-GB"/>
                    </a:p>
                  </a:txBody>
                  <a:tcPr/>
                </a:tc>
                <a:tc>
                  <a:txBody>
                    <a:bodyPr/>
                    <a:lstStyle/>
                    <a:p>
                      <a:pPr lvl="0">
                        <a:buNone/>
                      </a:pPr>
                      <a:r>
                        <a:rPr lang="en-GB" sz="1100" b="1" i="0" u="none" strike="noStrike" baseline="0" noProof="0">
                          <a:solidFill>
                            <a:srgbClr val="000000"/>
                          </a:solidFill>
                          <a:latin typeface="Arial"/>
                        </a:rPr>
                        <a:t>Total expenses</a:t>
                      </a:r>
                    </a:p>
                    <a:p>
                      <a:pPr lvl="0">
                        <a:buNone/>
                      </a:pPr>
                      <a:endParaRPr lang="en-GB" sz="1100" b="0" i="0" u="none" strike="noStrike" baseline="0" noProof="0">
                        <a:solidFill>
                          <a:srgbClr val="000000"/>
                        </a:solidFill>
                        <a:latin typeface="Arial"/>
                      </a:endParaRPr>
                    </a:p>
                  </a:txBody>
                  <a:tcPr>
                    <a:solidFill>
                      <a:schemeClr val="accent6">
                        <a:lumMod val="40000"/>
                        <a:lumOff val="60000"/>
                      </a:schemeClr>
                    </a:solidFill>
                  </a:tcPr>
                </a:tc>
                <a:tc>
                  <a:txBody>
                    <a:bodyPr/>
                    <a:lstStyle/>
                    <a:p>
                      <a:pPr lvl="0">
                        <a:buNone/>
                      </a:pPr>
                      <a:r>
                        <a:rPr lang="en-GB" sz="1100">
                          <a:solidFill>
                            <a:schemeClr val="bg1"/>
                          </a:solidFill>
                          <a:latin typeface="Arial"/>
                        </a:rPr>
                        <a:t>Year</a:t>
                      </a:r>
                    </a:p>
                    <a:p>
                      <a:pPr lvl="0">
                        <a:buNone/>
                      </a:pPr>
                      <a:r>
                        <a:rPr lang="en-GB" sz="1100">
                          <a:solidFill>
                            <a:schemeClr val="bg1"/>
                          </a:solidFill>
                          <a:latin typeface="Arial"/>
                        </a:rPr>
                        <a:t>54,257</a:t>
                      </a:r>
                    </a:p>
                  </a:txBody>
                  <a:tcPr>
                    <a:solidFill>
                      <a:srgbClr val="FF0000"/>
                    </a:solidFill>
                  </a:tcPr>
                </a:tc>
                <a:tc gridSpan="2">
                  <a:txBody>
                    <a:bodyPr/>
                    <a:lstStyle/>
                    <a:p>
                      <a:pPr lvl="0">
                        <a:buNone/>
                      </a:pPr>
                      <a:r>
                        <a:rPr lang="en-GB" sz="1100">
                          <a:solidFill>
                            <a:schemeClr val="bg1"/>
                          </a:solidFill>
                          <a:latin typeface="Arial"/>
                        </a:rPr>
                        <a:t>Month</a:t>
                      </a:r>
                    </a:p>
                    <a:p>
                      <a:pPr lvl="0">
                        <a:buNone/>
                      </a:pPr>
                      <a:r>
                        <a:rPr lang="en-GB" sz="1100">
                          <a:solidFill>
                            <a:schemeClr val="bg1"/>
                          </a:solidFill>
                          <a:latin typeface="Arial"/>
                        </a:rPr>
                        <a:t>1,235</a:t>
                      </a:r>
                    </a:p>
                  </a:txBody>
                  <a:tcPr>
                    <a:solidFill>
                      <a:srgbClr val="00B050"/>
                    </a:solidFill>
                  </a:tcPr>
                </a:tc>
                <a:tc hMerge="1">
                  <a:txBody>
                    <a:bodyPr/>
                    <a:lstStyle/>
                    <a:p>
                      <a:endParaRPr lang="en-GB"/>
                    </a:p>
                  </a:txBody>
                  <a:tcPr/>
                </a:tc>
                <a:tc>
                  <a:txBody>
                    <a:bodyPr/>
                    <a:lstStyle/>
                    <a:p>
                      <a:pPr lvl="0">
                        <a:buNone/>
                      </a:pPr>
                      <a:r>
                        <a:rPr lang="en-GB" sz="1100">
                          <a:solidFill>
                            <a:schemeClr val="bg1"/>
                          </a:solidFill>
                          <a:latin typeface="Arial"/>
                        </a:rPr>
                        <a:t>86,224</a:t>
                      </a:r>
                    </a:p>
                  </a:txBody>
                  <a:tcPr>
                    <a:solidFill>
                      <a:srgbClr val="00B050"/>
                    </a:solidFill>
                  </a:tcPr>
                </a:tc>
                <a:extLst>
                  <a:ext uri="{0D108BD9-81ED-4DB2-BD59-A6C34878D82A}">
                    <a16:rowId xmlns:a16="http://schemas.microsoft.com/office/drawing/2014/main" val="870281325"/>
                  </a:ext>
                </a:extLst>
              </a:tr>
            </a:tbl>
          </a:graphicData>
        </a:graphic>
      </p:graphicFrame>
    </p:spTree>
    <p:extLst>
      <p:ext uri="{BB962C8B-B14F-4D97-AF65-F5344CB8AC3E}">
        <p14:creationId xmlns:p14="http://schemas.microsoft.com/office/powerpoint/2010/main" val="34422116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AAF69-62CE-B35F-6536-9C1F8DCA9A35}"/>
              </a:ext>
            </a:extLst>
          </p:cNvPr>
          <p:cNvSpPr>
            <a:spLocks noGrp="1"/>
          </p:cNvSpPr>
          <p:nvPr>
            <p:ph type="title"/>
          </p:nvPr>
        </p:nvSpPr>
        <p:spPr>
          <a:xfrm>
            <a:off x="766445" y="217035"/>
            <a:ext cx="10659110" cy="271463"/>
          </a:xfrm>
        </p:spPr>
        <p:txBody>
          <a:bodyPr>
            <a:noAutofit/>
          </a:bodyPr>
          <a:lstStyle/>
          <a:p>
            <a:pPr algn="ctr"/>
            <a:r>
              <a:rPr lang="en-GB" sz="3600">
                <a:solidFill>
                  <a:schemeClr val="accent4">
                    <a:lumMod val="75000"/>
                  </a:schemeClr>
                </a:solidFill>
                <a:latin typeface="+mn-lt"/>
              </a:rPr>
              <a:t>Stakeholders Management</a:t>
            </a:r>
            <a:endParaRPr lang="en-US" sz="3600">
              <a:solidFill>
                <a:schemeClr val="accent4">
                  <a:lumMod val="75000"/>
                </a:schemeClr>
              </a:solidFill>
              <a:latin typeface="Calibri"/>
              <a:cs typeface="Calibri"/>
            </a:endParaRPr>
          </a:p>
        </p:txBody>
      </p:sp>
      <p:graphicFrame>
        <p:nvGraphicFramePr>
          <p:cNvPr id="7" name="Table 6">
            <a:extLst>
              <a:ext uri="{FF2B5EF4-FFF2-40B4-BE49-F238E27FC236}">
                <a16:creationId xmlns:a16="http://schemas.microsoft.com/office/drawing/2014/main" id="{76F2C5D5-97EB-1435-B280-6207225365ED}"/>
              </a:ext>
            </a:extLst>
          </p:cNvPr>
          <p:cNvGraphicFramePr>
            <a:graphicFrameLocks noGrp="1"/>
          </p:cNvGraphicFramePr>
          <p:nvPr>
            <p:extLst>
              <p:ext uri="{D42A27DB-BD31-4B8C-83A1-F6EECF244321}">
                <p14:modId xmlns:p14="http://schemas.microsoft.com/office/powerpoint/2010/main" val="3681300777"/>
              </p:ext>
            </p:extLst>
          </p:nvPr>
        </p:nvGraphicFramePr>
        <p:xfrm>
          <a:off x="1091381" y="856887"/>
          <a:ext cx="9939082" cy="2775903"/>
        </p:xfrm>
        <a:graphic>
          <a:graphicData uri="http://schemas.openxmlformats.org/drawingml/2006/table">
            <a:tbl>
              <a:tblPr firstRow="1" firstCol="1" bandRow="1">
                <a:tableStyleId>{5C22544A-7EE6-4342-B048-85BDC9FD1C3A}</a:tableStyleId>
              </a:tblPr>
              <a:tblGrid>
                <a:gridCol w="2861187">
                  <a:extLst>
                    <a:ext uri="{9D8B030D-6E8A-4147-A177-3AD203B41FA5}">
                      <a16:colId xmlns:a16="http://schemas.microsoft.com/office/drawing/2014/main" val="2772375751"/>
                    </a:ext>
                  </a:extLst>
                </a:gridCol>
                <a:gridCol w="2733367">
                  <a:extLst>
                    <a:ext uri="{9D8B030D-6E8A-4147-A177-3AD203B41FA5}">
                      <a16:colId xmlns:a16="http://schemas.microsoft.com/office/drawing/2014/main" val="897282117"/>
                    </a:ext>
                  </a:extLst>
                </a:gridCol>
                <a:gridCol w="3018504">
                  <a:extLst>
                    <a:ext uri="{9D8B030D-6E8A-4147-A177-3AD203B41FA5}">
                      <a16:colId xmlns:a16="http://schemas.microsoft.com/office/drawing/2014/main" val="2458952349"/>
                    </a:ext>
                  </a:extLst>
                </a:gridCol>
                <a:gridCol w="1326024">
                  <a:extLst>
                    <a:ext uri="{9D8B030D-6E8A-4147-A177-3AD203B41FA5}">
                      <a16:colId xmlns:a16="http://schemas.microsoft.com/office/drawing/2014/main" val="3692646578"/>
                    </a:ext>
                  </a:extLst>
                </a:gridCol>
              </a:tblGrid>
              <a:tr h="334184">
                <a:tc>
                  <a:txBody>
                    <a:bodyPr/>
                    <a:lstStyle/>
                    <a:p>
                      <a:r>
                        <a:rPr lang="en-GB" sz="1100" b="1">
                          <a:solidFill>
                            <a:srgbClr val="000000"/>
                          </a:solidFill>
                          <a:effectLst/>
                          <a:latin typeface="Arial"/>
                        </a:rPr>
                        <a:t>STAKEHOLDERS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F78F"/>
                    </a:solidFill>
                  </a:tcPr>
                </a:tc>
                <a:tc>
                  <a:txBody>
                    <a:bodyPr/>
                    <a:lstStyle/>
                    <a:p>
                      <a:r>
                        <a:rPr lang="en-GB" sz="1100" b="1">
                          <a:solidFill>
                            <a:srgbClr val="000000"/>
                          </a:solidFill>
                          <a:effectLst/>
                          <a:latin typeface="Arial"/>
                        </a:rPr>
                        <a:t>ROLE</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F78F"/>
                    </a:solidFill>
                  </a:tcPr>
                </a:tc>
                <a:tc>
                  <a:txBody>
                    <a:bodyPr/>
                    <a:lstStyle/>
                    <a:p>
                      <a:r>
                        <a:rPr lang="en-GB" sz="1100" b="1">
                          <a:solidFill>
                            <a:srgbClr val="000000"/>
                          </a:solidFill>
                          <a:effectLst/>
                          <a:latin typeface="Arial"/>
                        </a:rPr>
                        <a:t>INTEREST</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F78F"/>
                    </a:solidFill>
                  </a:tcPr>
                </a:tc>
                <a:tc>
                  <a:txBody>
                    <a:bodyPr/>
                    <a:lstStyle/>
                    <a:p>
                      <a:r>
                        <a:rPr lang="en-GB" sz="1100" b="1">
                          <a:solidFill>
                            <a:srgbClr val="000000"/>
                          </a:solidFill>
                          <a:effectLst/>
                          <a:latin typeface="Arial"/>
                        </a:rPr>
                        <a:t>INTEREST LEVEL</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F78F"/>
                    </a:solidFill>
                  </a:tcPr>
                </a:tc>
                <a:extLst>
                  <a:ext uri="{0D108BD9-81ED-4DB2-BD59-A6C34878D82A}">
                    <a16:rowId xmlns:a16="http://schemas.microsoft.com/office/drawing/2014/main" val="2867733222"/>
                  </a:ext>
                </a:extLst>
              </a:tr>
              <a:tr h="325887">
                <a:tc>
                  <a:txBody>
                    <a:bodyPr/>
                    <a:lstStyle/>
                    <a:p>
                      <a:r>
                        <a:rPr lang="en-GB" sz="1100" b="1">
                          <a:solidFill>
                            <a:srgbClr val="000000"/>
                          </a:solidFill>
                          <a:effectLst/>
                          <a:latin typeface="Arial"/>
                        </a:rPr>
                        <a:t>INVESTORS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PROVIDE FUNDING</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FINANCIAL SUCCESS, RETURN ON INVESTMENT</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3793580490"/>
                  </a:ext>
                </a:extLst>
              </a:tr>
              <a:tr h="325887">
                <a:tc>
                  <a:txBody>
                    <a:bodyPr/>
                    <a:lstStyle/>
                    <a:p>
                      <a:r>
                        <a:rPr lang="en-GB" sz="1100" b="1">
                          <a:solidFill>
                            <a:srgbClr val="000000"/>
                          </a:solidFill>
                          <a:effectLst/>
                          <a:latin typeface="Arial"/>
                        </a:rPr>
                        <a:t>PARENTS/GUARDIANS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CUSTOMERS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CHILD SAFETY, WELL-BEING DEVELOPMENT</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3978934144"/>
                  </a:ext>
                </a:extLst>
              </a:tr>
              <a:tr h="306127">
                <a:tc>
                  <a:txBody>
                    <a:bodyPr/>
                    <a:lstStyle/>
                    <a:p>
                      <a:r>
                        <a:rPr lang="en-GB" sz="1100" b="1">
                          <a:solidFill>
                            <a:srgbClr val="000000"/>
                          </a:solidFill>
                          <a:effectLst/>
                          <a:latin typeface="Arial"/>
                        </a:rPr>
                        <a:t>CHILDREN</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BENEFICIARIES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SAFETY, EDUCATION, AND WELL-BEING</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2073304289"/>
                  </a:ext>
                </a:extLst>
              </a:tr>
              <a:tr h="459192">
                <a:tc>
                  <a:txBody>
                    <a:bodyPr/>
                    <a:lstStyle/>
                    <a:p>
                      <a:r>
                        <a:rPr lang="en-GB" sz="1100" b="1">
                          <a:solidFill>
                            <a:srgbClr val="000000"/>
                          </a:solidFill>
                          <a:effectLst/>
                          <a:latin typeface="Arial"/>
                        </a:rPr>
                        <a:t>STAFF</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EMPLOYEES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JOB SECURITY, FAIR COMPANION, PROFESSIONAL GROWTH</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3018333612"/>
                  </a:ext>
                </a:extLst>
              </a:tr>
              <a:tr h="325887">
                <a:tc>
                  <a:txBody>
                    <a:bodyPr/>
                    <a:lstStyle/>
                    <a:p>
                      <a:r>
                        <a:rPr lang="en-GB" sz="1100" b="1">
                          <a:solidFill>
                            <a:srgbClr val="000000"/>
                          </a:solidFill>
                          <a:effectLst/>
                          <a:latin typeface="Arial"/>
                        </a:rPr>
                        <a:t>REGULATORY AUTHORITIES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OVERSIGHT</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COMPIANCE WITH REGULATIONS, CHILD WELFARE</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2616921449"/>
                  </a:ext>
                </a:extLst>
              </a:tr>
              <a:tr h="325887">
                <a:tc>
                  <a:txBody>
                    <a:bodyPr/>
                    <a:lstStyle/>
                    <a:p>
                      <a:r>
                        <a:rPr lang="en-GB" sz="1100" b="1">
                          <a:solidFill>
                            <a:srgbClr val="000000"/>
                          </a:solidFill>
                          <a:effectLst/>
                          <a:latin typeface="Arial"/>
                        </a:rPr>
                        <a:t>SUPPLIERS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PROVIDE RESOURCES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RELIABLE PAYMENT, LONG-TERM RELATIONSHIP</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sz="1800" b="1" kern="1200">
                          <a:solidFill>
                            <a:srgbClr val="000000"/>
                          </a:solidFill>
                          <a:effectLst/>
                          <a:latin typeface="Arial"/>
                          <a:ea typeface="+mn-ea"/>
                          <a:cs typeface="+mn-cs"/>
                        </a:rPr>
                        <a:t>LOW</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3476585704"/>
                  </a:ext>
                </a:extLst>
              </a:tr>
              <a:tr h="325887">
                <a:tc>
                  <a:txBody>
                    <a:bodyPr/>
                    <a:lstStyle/>
                    <a:p>
                      <a:r>
                        <a:rPr lang="en-GB" sz="1100" b="1">
                          <a:solidFill>
                            <a:srgbClr val="000000"/>
                          </a:solidFill>
                          <a:effectLst/>
                          <a:latin typeface="Arial"/>
                        </a:rPr>
                        <a:t>COMMUNITY</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LOCAL RESIDENTS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POSITIVE COMMUNITY ENGAGEMENT, REPUTATION</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102852825"/>
                  </a:ext>
                </a:extLst>
              </a:tr>
            </a:tbl>
          </a:graphicData>
        </a:graphic>
      </p:graphicFrame>
      <p:graphicFrame>
        <p:nvGraphicFramePr>
          <p:cNvPr id="4" name="Table 3">
            <a:extLst>
              <a:ext uri="{FF2B5EF4-FFF2-40B4-BE49-F238E27FC236}">
                <a16:creationId xmlns:a16="http://schemas.microsoft.com/office/drawing/2014/main" id="{D5AFD13E-DF2B-B933-A485-F722E330DE8E}"/>
              </a:ext>
            </a:extLst>
          </p:cNvPr>
          <p:cNvGraphicFramePr>
            <a:graphicFrameLocks noGrp="1"/>
          </p:cNvGraphicFramePr>
          <p:nvPr>
            <p:extLst>
              <p:ext uri="{D42A27DB-BD31-4B8C-83A1-F6EECF244321}">
                <p14:modId xmlns:p14="http://schemas.microsoft.com/office/powerpoint/2010/main" val="2586815960"/>
              </p:ext>
            </p:extLst>
          </p:nvPr>
        </p:nvGraphicFramePr>
        <p:xfrm>
          <a:off x="1094704" y="3595352"/>
          <a:ext cx="9939082" cy="2954356"/>
        </p:xfrm>
        <a:graphic>
          <a:graphicData uri="http://schemas.openxmlformats.org/drawingml/2006/table">
            <a:tbl>
              <a:tblPr firstRow="1" firstCol="1" bandRow="1">
                <a:tableStyleId>{5C22544A-7EE6-4342-B048-85BDC9FD1C3A}</a:tableStyleId>
              </a:tblPr>
              <a:tblGrid>
                <a:gridCol w="2866677">
                  <a:extLst>
                    <a:ext uri="{9D8B030D-6E8A-4147-A177-3AD203B41FA5}">
                      <a16:colId xmlns:a16="http://schemas.microsoft.com/office/drawing/2014/main" val="2785625126"/>
                    </a:ext>
                  </a:extLst>
                </a:gridCol>
                <a:gridCol w="2727877">
                  <a:extLst>
                    <a:ext uri="{9D8B030D-6E8A-4147-A177-3AD203B41FA5}">
                      <a16:colId xmlns:a16="http://schemas.microsoft.com/office/drawing/2014/main" val="2920914328"/>
                    </a:ext>
                  </a:extLst>
                </a:gridCol>
                <a:gridCol w="3018504">
                  <a:extLst>
                    <a:ext uri="{9D8B030D-6E8A-4147-A177-3AD203B41FA5}">
                      <a16:colId xmlns:a16="http://schemas.microsoft.com/office/drawing/2014/main" val="3231097130"/>
                    </a:ext>
                  </a:extLst>
                </a:gridCol>
                <a:gridCol w="1326024">
                  <a:extLst>
                    <a:ext uri="{9D8B030D-6E8A-4147-A177-3AD203B41FA5}">
                      <a16:colId xmlns:a16="http://schemas.microsoft.com/office/drawing/2014/main" val="589104500"/>
                    </a:ext>
                  </a:extLst>
                </a:gridCol>
              </a:tblGrid>
              <a:tr h="273256">
                <a:tc>
                  <a:txBody>
                    <a:bodyPr/>
                    <a:lstStyle/>
                    <a:p>
                      <a:r>
                        <a:rPr lang="en-GB" sz="1100" b="1">
                          <a:solidFill>
                            <a:srgbClr val="000000"/>
                          </a:solidFill>
                          <a:effectLst/>
                          <a:latin typeface="Arial"/>
                        </a:rPr>
                        <a:t>COMPETITORS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b="0">
                          <a:solidFill>
                            <a:srgbClr val="000000"/>
                          </a:solidFill>
                          <a:effectLst/>
                          <a:latin typeface="Arial"/>
                        </a:rPr>
                        <a:t>OTHER CHILDCARE PROVIDERS</a:t>
                      </a:r>
                      <a:endParaRPr lang="en-GB" sz="1100" b="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b="0">
                          <a:solidFill>
                            <a:srgbClr val="000000"/>
                          </a:solidFill>
                          <a:effectLst/>
                          <a:latin typeface="Arial"/>
                        </a:rPr>
                        <a:t>MARKET DYNAMICS, PRICING</a:t>
                      </a:r>
                      <a:endParaRPr lang="en-GB" sz="1100" b="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LOW</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8E858"/>
                    </a:solidFill>
                  </a:tcPr>
                </a:tc>
                <a:extLst>
                  <a:ext uri="{0D108BD9-81ED-4DB2-BD59-A6C34878D82A}">
                    <a16:rowId xmlns:a16="http://schemas.microsoft.com/office/drawing/2014/main" val="3259644274"/>
                  </a:ext>
                </a:extLst>
              </a:tr>
              <a:tr h="273256">
                <a:tc>
                  <a:txBody>
                    <a:bodyPr/>
                    <a:lstStyle/>
                    <a:p>
                      <a:r>
                        <a:rPr lang="en-GB" sz="1100" b="1">
                          <a:solidFill>
                            <a:srgbClr val="000000"/>
                          </a:solidFill>
                          <a:effectLst/>
                          <a:latin typeface="Arial"/>
                        </a:rPr>
                        <a:t>EDUCATIONAL PARTNERS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ACADEMIC INSTITUTIONS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QUALITY OF EDUCATION</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3362884149"/>
                  </a:ext>
                </a:extLst>
              </a:tr>
              <a:tr h="300582">
                <a:tc>
                  <a:txBody>
                    <a:bodyPr/>
                    <a:lstStyle/>
                    <a:p>
                      <a:r>
                        <a:rPr lang="en-GB" sz="1100" b="1">
                          <a:solidFill>
                            <a:srgbClr val="000000"/>
                          </a:solidFill>
                          <a:effectLst/>
                          <a:latin typeface="Arial"/>
                        </a:rPr>
                        <a:t>QUALITY CONTROL AUTHORITIES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REGULATORY BODIES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RULE COMPLIANCE</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2908667296"/>
                  </a:ext>
                </a:extLst>
              </a:tr>
              <a:tr h="300582">
                <a:tc>
                  <a:txBody>
                    <a:bodyPr/>
                    <a:lstStyle/>
                    <a:p>
                      <a:r>
                        <a:rPr lang="en-GB" sz="1100" b="1">
                          <a:solidFill>
                            <a:srgbClr val="000000"/>
                          </a:solidFill>
                          <a:effectLst/>
                          <a:latin typeface="Arial"/>
                        </a:rPr>
                        <a:t>LOCAL BUSINESSES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NEARBY BUSINESSES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COLLABORATION, SUPPORT</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LOW</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8E858"/>
                    </a:solidFill>
                  </a:tcPr>
                </a:tc>
                <a:extLst>
                  <a:ext uri="{0D108BD9-81ED-4DB2-BD59-A6C34878D82A}">
                    <a16:rowId xmlns:a16="http://schemas.microsoft.com/office/drawing/2014/main" val="1151462836"/>
                  </a:ext>
                </a:extLst>
              </a:tr>
              <a:tr h="368895">
                <a:tc>
                  <a:txBody>
                    <a:bodyPr/>
                    <a:lstStyle/>
                    <a:p>
                      <a:r>
                        <a:rPr lang="en-GB" sz="1100" b="1">
                          <a:solidFill>
                            <a:srgbClr val="000000"/>
                          </a:solidFill>
                          <a:effectLst/>
                          <a:latin typeface="Arial"/>
                        </a:rPr>
                        <a:t>NONPROFIT ORGANISATIONS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CHARITABLE OR NONPROFIT ENTITIES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ALIGNMENT WITH CHARITABLE GOALS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LOW</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8E858"/>
                    </a:solidFill>
                  </a:tcPr>
                </a:tc>
                <a:extLst>
                  <a:ext uri="{0D108BD9-81ED-4DB2-BD59-A6C34878D82A}">
                    <a16:rowId xmlns:a16="http://schemas.microsoft.com/office/drawing/2014/main" val="556920541"/>
                  </a:ext>
                </a:extLst>
              </a:tr>
              <a:tr h="273256">
                <a:tc>
                  <a:txBody>
                    <a:bodyPr/>
                    <a:lstStyle/>
                    <a:p>
                      <a:r>
                        <a:rPr lang="en-GB" sz="1100" b="1">
                          <a:solidFill>
                            <a:srgbClr val="000000"/>
                          </a:solidFill>
                          <a:effectLst/>
                          <a:latin typeface="Arial"/>
                        </a:rPr>
                        <a:t>MEDIA AND PUBLIC</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MEDIA AND PUBLIC PERCEPTION</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REPUTATION, ENROLLMENT</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2622380915"/>
                  </a:ext>
                </a:extLst>
              </a:tr>
              <a:tr h="382558">
                <a:tc>
                  <a:txBody>
                    <a:bodyPr/>
                    <a:lstStyle/>
                    <a:p>
                      <a:r>
                        <a:rPr lang="en-GB" sz="1100" b="1">
                          <a:solidFill>
                            <a:srgbClr val="000000"/>
                          </a:solidFill>
                          <a:effectLst/>
                          <a:latin typeface="Arial"/>
                        </a:rPr>
                        <a:t>LEGAL AND FINANCIAL ADVISORS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PROFESSIONAL ADVISORS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LEGAL AND FINANCIAL COMPLIANCE </a:t>
                      </a:r>
                      <a:endParaRPr lang="en-GB" sz="1100">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sz="1800" b="1" kern="1200">
                          <a:solidFill>
                            <a:srgbClr val="000000"/>
                          </a:solidFill>
                          <a:effectLst/>
                          <a:latin typeface="Arial"/>
                          <a:ea typeface="+mn-ea"/>
                          <a:cs typeface="+mn-cs"/>
                        </a:rPr>
                        <a:t>LOW</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8E858"/>
                    </a:solidFill>
                  </a:tcPr>
                </a:tc>
                <a:extLst>
                  <a:ext uri="{0D108BD9-81ED-4DB2-BD59-A6C34878D82A}">
                    <a16:rowId xmlns:a16="http://schemas.microsoft.com/office/drawing/2014/main" val="705404490"/>
                  </a:ext>
                </a:extLst>
              </a:tr>
              <a:tr h="382558">
                <a:tc>
                  <a:txBody>
                    <a:bodyPr/>
                    <a:lstStyle/>
                    <a:p>
                      <a:r>
                        <a:rPr lang="en-GB" sz="1100" b="1">
                          <a:solidFill>
                            <a:srgbClr val="000000"/>
                          </a:solidFill>
                          <a:effectLst/>
                          <a:latin typeface="Arial"/>
                        </a:rPr>
                        <a:t>ADVOCACY GROUP</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 ADVOCACY ORGANISATIONS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BUSINESS PRACTICES, CARE QUALITY</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667063992"/>
                  </a:ext>
                </a:extLst>
              </a:tr>
              <a:tr h="396221">
                <a:tc>
                  <a:txBody>
                    <a:bodyPr/>
                    <a:lstStyle/>
                    <a:p>
                      <a:r>
                        <a:rPr lang="en-GB" sz="1100" b="1">
                          <a:solidFill>
                            <a:srgbClr val="000000"/>
                          </a:solidFill>
                          <a:effectLst/>
                          <a:latin typeface="Arial"/>
                        </a:rPr>
                        <a:t>LOCAL  GOVERNMENT </a:t>
                      </a:r>
                      <a:endParaRPr lang="en-GB" sz="1100">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REGULATORY AUTHORITY</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FOLLOWING LOCAL SAFETY RULES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1091026809"/>
                  </a:ext>
                </a:extLst>
              </a:tr>
            </a:tbl>
          </a:graphicData>
        </a:graphic>
      </p:graphicFrame>
    </p:spTree>
    <p:extLst>
      <p:ext uri="{BB962C8B-B14F-4D97-AF65-F5344CB8AC3E}">
        <p14:creationId xmlns:p14="http://schemas.microsoft.com/office/powerpoint/2010/main" val="16086296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13"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14" name="Oval 13">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5" name="Freeform: Shape 24">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6" name="Freeform: Shape 25">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7" name="Oval 26">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useBgFill="1">
        <p:nvSpPr>
          <p:cNvPr id="30" name="Rectangle 29">
            <a:extLst>
              <a:ext uri="{FF2B5EF4-FFF2-40B4-BE49-F238E27FC236}">
                <a16:creationId xmlns:a16="http://schemas.microsoft.com/office/drawing/2014/main" id="{375C00A8-2250-4F87-9F80-E3E80531F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5CC528D8-C318-4E44-BB11-0CAE58C2A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BE79E019-AC69-DE06-6E54-8A84A31FD82C}"/>
              </a:ext>
            </a:extLst>
          </p:cNvPr>
          <p:cNvSpPr>
            <a:spLocks noGrp="1"/>
          </p:cNvSpPr>
          <p:nvPr>
            <p:ph type="title"/>
          </p:nvPr>
        </p:nvSpPr>
        <p:spPr>
          <a:xfrm>
            <a:off x="777239" y="1122363"/>
            <a:ext cx="5047488" cy="2387600"/>
          </a:xfrm>
        </p:spPr>
        <p:txBody>
          <a:bodyPr vert="horz" lIns="91440" tIns="45720" rIns="91440" bIns="45720" rtlCol="0" anchor="b">
            <a:normAutofit/>
          </a:bodyPr>
          <a:lstStyle/>
          <a:p>
            <a:pPr algn="ctr"/>
            <a:r>
              <a:rPr lang="en-US">
                <a:solidFill>
                  <a:schemeClr val="accent4"/>
                </a:solidFill>
                <a:latin typeface="Calibri"/>
                <a:cs typeface="Calibri"/>
              </a:rPr>
              <a:t>Questions and Answers</a:t>
            </a:r>
            <a:endParaRPr lang="en-US">
              <a:solidFill>
                <a:schemeClr val="accent4"/>
              </a:solidFill>
            </a:endParaRPr>
          </a:p>
        </p:txBody>
      </p:sp>
      <p:grpSp>
        <p:nvGrpSpPr>
          <p:cNvPr id="34" name="decorative circles">
            <a:extLst>
              <a:ext uri="{FF2B5EF4-FFF2-40B4-BE49-F238E27FC236}">
                <a16:creationId xmlns:a16="http://schemas.microsoft.com/office/drawing/2014/main" id="{6F84FFF5-4ABC-42CD-9D4C-9F3AB50FD3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8627" y="289695"/>
            <a:ext cx="5228154" cy="5966848"/>
            <a:chOff x="6008627" y="289695"/>
            <a:chExt cx="5228154" cy="5966848"/>
          </a:xfrm>
        </p:grpSpPr>
        <p:sp>
          <p:nvSpPr>
            <p:cNvPr id="35" name="Oval 34">
              <a:extLst>
                <a:ext uri="{FF2B5EF4-FFF2-40B4-BE49-F238E27FC236}">
                  <a16:creationId xmlns:a16="http://schemas.microsoft.com/office/drawing/2014/main" id="{165D367D-2240-48ED-BB65-1221C6EA9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3B0EEF61-DBF2-4BF2-9887-F74596FEEC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3BF84F4A-F257-4091-A50A-DD38D7A15B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790102"/>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1F2976B4-BD0D-4EBA-928D-2F97FA6BED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0340" y="674287"/>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D29C1743-B3CB-4A6A-9DD6-3E9023B261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40766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1" name="Oval 1">
            <a:extLst>
              <a:ext uri="{FF2B5EF4-FFF2-40B4-BE49-F238E27FC236}">
                <a16:creationId xmlns:a16="http://schemas.microsoft.com/office/drawing/2014/main" id="{6FA27A92-E95C-4CE7-A034-1729B3C620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75068" y="1214970"/>
            <a:ext cx="5716933" cy="5643030"/>
          </a:xfrm>
          <a:custGeom>
            <a:avLst/>
            <a:gdLst>
              <a:gd name="connsiteX0" fmla="*/ 3371933 w 5716933"/>
              <a:gd name="connsiteY0" fmla="*/ 0 h 5643030"/>
              <a:gd name="connsiteX1" fmla="*/ 5516795 w 5716933"/>
              <a:gd name="connsiteY1" fmla="*/ 769986 h 5643030"/>
              <a:gd name="connsiteX2" fmla="*/ 5716933 w 5716933"/>
              <a:gd name="connsiteY2" fmla="*/ 951883 h 5643030"/>
              <a:gd name="connsiteX3" fmla="*/ 5716933 w 5716933"/>
              <a:gd name="connsiteY3" fmla="*/ 5643030 h 5643030"/>
              <a:gd name="connsiteX4" fmla="*/ 884716 w 5716933"/>
              <a:gd name="connsiteY4" fmla="*/ 5643030 h 5643030"/>
              <a:gd name="connsiteX5" fmla="*/ 769986 w 5716933"/>
              <a:gd name="connsiteY5" fmla="*/ 5516796 h 5643030"/>
              <a:gd name="connsiteX6" fmla="*/ 0 w 5716933"/>
              <a:gd name="connsiteY6" fmla="*/ 3371933 h 5643030"/>
              <a:gd name="connsiteX7" fmla="*/ 3371933 w 5716933"/>
              <a:gd name="connsiteY7" fmla="*/ 0 h 5643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6933" h="5643030">
                <a:moveTo>
                  <a:pt x="3371933" y="0"/>
                </a:moveTo>
                <a:cubicBezTo>
                  <a:pt x="4186675" y="0"/>
                  <a:pt x="4933927" y="288960"/>
                  <a:pt x="5516795" y="769986"/>
                </a:cubicBezTo>
                <a:lnTo>
                  <a:pt x="5716933" y="951883"/>
                </a:lnTo>
                <a:lnTo>
                  <a:pt x="5716933" y="5643030"/>
                </a:lnTo>
                <a:lnTo>
                  <a:pt x="884716" y="5643030"/>
                </a:lnTo>
                <a:lnTo>
                  <a:pt x="769986" y="5516796"/>
                </a:lnTo>
                <a:cubicBezTo>
                  <a:pt x="288960" y="4933927"/>
                  <a:pt x="0" y="4186675"/>
                  <a:pt x="0" y="3371933"/>
                </a:cubicBezTo>
                <a:cubicBezTo>
                  <a:pt x="0" y="1509666"/>
                  <a:pt x="1509666" y="0"/>
                  <a:pt x="337193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pic>
        <p:nvPicPr>
          <p:cNvPr id="4" name="Content Placeholder 3" descr="A white speech bubble with red text&#10;&#10;Description automatically generated">
            <a:extLst>
              <a:ext uri="{FF2B5EF4-FFF2-40B4-BE49-F238E27FC236}">
                <a16:creationId xmlns:a16="http://schemas.microsoft.com/office/drawing/2014/main" id="{ABD497D4-B887-7D3C-FF19-930BB908C9FA}"/>
              </a:ext>
            </a:extLst>
          </p:cNvPr>
          <p:cNvPicPr>
            <a:picLocks noGrp="1" noChangeAspect="1"/>
          </p:cNvPicPr>
          <p:nvPr>
            <p:ph idx="1"/>
          </p:nvPr>
        </p:nvPicPr>
        <p:blipFill>
          <a:blip r:embed="rId2"/>
          <a:stretch>
            <a:fillRect/>
          </a:stretch>
        </p:blipFill>
        <p:spPr>
          <a:xfrm>
            <a:off x="7634177" y="3066300"/>
            <a:ext cx="3818585" cy="2541094"/>
          </a:xfrm>
          <a:prstGeom prst="rect">
            <a:avLst/>
          </a:prstGeom>
        </p:spPr>
      </p:pic>
    </p:spTree>
    <p:extLst>
      <p:ext uri="{BB962C8B-B14F-4D97-AF65-F5344CB8AC3E}">
        <p14:creationId xmlns:p14="http://schemas.microsoft.com/office/powerpoint/2010/main" val="22249774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14867-DDC5-349C-B84E-A393715F475A}"/>
              </a:ext>
            </a:extLst>
          </p:cNvPr>
          <p:cNvSpPr>
            <a:spLocks noGrp="1"/>
          </p:cNvSpPr>
          <p:nvPr>
            <p:ph type="title"/>
          </p:nvPr>
        </p:nvSpPr>
        <p:spPr>
          <a:xfrm>
            <a:off x="680648" y="478972"/>
            <a:ext cx="10659110" cy="598714"/>
          </a:xfrm>
        </p:spPr>
        <p:txBody>
          <a:bodyPr>
            <a:normAutofit fontScale="90000"/>
          </a:bodyPr>
          <a:lstStyle/>
          <a:p>
            <a:pPr algn="ctr"/>
            <a:r>
              <a:rPr lang="en-GB" sz="4400" b="1">
                <a:solidFill>
                  <a:schemeClr val="accent4">
                    <a:lumMod val="75000"/>
                  </a:schemeClr>
                </a:solidFill>
                <a:latin typeface="Calibri"/>
                <a:cs typeface="Arial"/>
              </a:rPr>
              <a:t>References</a:t>
            </a:r>
            <a:br>
              <a:rPr lang="en-GB" sz="4400" b="1">
                <a:solidFill>
                  <a:schemeClr val="accent4">
                    <a:lumMod val="75000"/>
                  </a:schemeClr>
                </a:solidFill>
                <a:latin typeface="Calibri"/>
                <a:cs typeface="Arial"/>
              </a:rPr>
            </a:br>
            <a:endParaRPr lang="en-GB" sz="4400" b="1">
              <a:solidFill>
                <a:schemeClr val="accent4">
                  <a:lumMod val="75000"/>
                </a:schemeClr>
              </a:solidFill>
              <a:latin typeface="Calibri"/>
              <a:cs typeface="Arial" panose="020B0604020202020204" pitchFamily="34" charset="0"/>
            </a:endParaRPr>
          </a:p>
        </p:txBody>
      </p:sp>
      <p:sp>
        <p:nvSpPr>
          <p:cNvPr id="3" name="Content Placeholder 2">
            <a:extLst>
              <a:ext uri="{FF2B5EF4-FFF2-40B4-BE49-F238E27FC236}">
                <a16:creationId xmlns:a16="http://schemas.microsoft.com/office/drawing/2014/main" id="{DD736CEF-473A-496A-8449-81606DE14577}"/>
              </a:ext>
            </a:extLst>
          </p:cNvPr>
          <p:cNvSpPr>
            <a:spLocks noGrp="1"/>
          </p:cNvSpPr>
          <p:nvPr>
            <p:ph idx="1"/>
          </p:nvPr>
        </p:nvSpPr>
        <p:spPr>
          <a:xfrm>
            <a:off x="841633" y="1342313"/>
            <a:ext cx="10498125" cy="4173374"/>
          </a:xfrm>
        </p:spPr>
        <p:txBody>
          <a:bodyPr vert="horz" lIns="91440" tIns="45720" rIns="91440" bIns="45720" rtlCol="0" anchor="t">
            <a:normAutofit/>
          </a:bodyPr>
          <a:lstStyle/>
          <a:p>
            <a:r>
              <a:rPr lang="en-GB" sz="1100">
                <a:solidFill>
                  <a:schemeClr val="accent1">
                    <a:lumMod val="75000"/>
                  </a:schemeClr>
                </a:solidFill>
                <a:ea typeface="+mn-lt"/>
                <a:cs typeface="+mn-lt"/>
              </a:rPr>
              <a:t>Badewi, A. 2016. “The impact of project management (PM) and benefits management (BM) practices on project success: Towards developing a project benefits governance framework”. International Journal of Project Management, 34: 761-778.</a:t>
            </a:r>
          </a:p>
          <a:p>
            <a:pPr>
              <a:buClr>
                <a:srgbClr val="B1005E"/>
              </a:buClr>
            </a:pPr>
            <a:r>
              <a:rPr lang="en-GB" sz="1100">
                <a:solidFill>
                  <a:schemeClr val="accent1">
                    <a:lumMod val="75000"/>
                  </a:schemeClr>
                </a:solidFill>
                <a:ea typeface="+mn-lt"/>
                <a:cs typeface="+mn-lt"/>
              </a:rPr>
              <a:t>Besner, C. and Hobbs, B., (2006). The perceived value and potential contribution of project management practices to project success. Project management journal, 37(3), pp.37-48.</a:t>
            </a:r>
          </a:p>
          <a:p>
            <a:pPr>
              <a:buClr>
                <a:srgbClr val="B1005E"/>
              </a:buClr>
            </a:pPr>
            <a:r>
              <a:rPr lang="en-GB" sz="1100">
                <a:solidFill>
                  <a:schemeClr val="accent1">
                    <a:lumMod val="75000"/>
                  </a:schemeClr>
                </a:solidFill>
                <a:ea typeface="+mn-lt"/>
                <a:cs typeface="+mn-lt"/>
              </a:rPr>
              <a:t>Davis, K. Different stakeholder groups and their perceptions of project success. Int. J. Proj. Manag. 2014, 32, 189–201.</a:t>
            </a:r>
          </a:p>
          <a:p>
            <a:pPr>
              <a:buClr>
                <a:srgbClr val="B1005E"/>
              </a:buClr>
            </a:pPr>
            <a:r>
              <a:rPr lang="en-GB" sz="1100">
                <a:solidFill>
                  <a:schemeClr val="accent1">
                    <a:lumMod val="75000"/>
                  </a:schemeClr>
                </a:solidFill>
                <a:ea typeface="+mn-lt"/>
                <a:cs typeface="+mn-lt"/>
              </a:rPr>
              <a:t>Flanagan, R., Norman, G., 1993. Risk Management and Construction. Blackwell, Oxford.</a:t>
            </a:r>
            <a:endParaRPr lang="en-GB" sz="1100">
              <a:solidFill>
                <a:schemeClr val="accent1">
                  <a:lumMod val="75000"/>
                </a:schemeClr>
              </a:solidFill>
              <a:cs typeface="Calibri"/>
            </a:endParaRPr>
          </a:p>
          <a:p>
            <a:pPr>
              <a:buClr>
                <a:srgbClr val="B1005E"/>
              </a:buClr>
            </a:pPr>
            <a:r>
              <a:rPr lang="en-GB" sz="1100">
                <a:solidFill>
                  <a:schemeClr val="accent1">
                    <a:lumMod val="75000"/>
                  </a:schemeClr>
                </a:solidFill>
                <a:ea typeface="+mn-lt"/>
                <a:cs typeface="+mn-lt"/>
              </a:rPr>
              <a:t>Gardiner, P. and Stewart, K. 2000. “Revisiting the golden triangle of cost, time and quality: the role of NPV in project control, success and failure”. International Journal of Project Management, 18: 251–6.</a:t>
            </a:r>
          </a:p>
          <a:p>
            <a:pPr>
              <a:buClr>
                <a:srgbClr val="B1005E"/>
              </a:buClr>
            </a:pPr>
            <a:r>
              <a:rPr lang="en-GB" sz="1100">
                <a:solidFill>
                  <a:schemeClr val="accent1">
                    <a:lumMod val="75000"/>
                  </a:schemeClr>
                </a:solidFill>
                <a:ea typeface="+mn-lt"/>
                <a:cs typeface="+mn-lt"/>
              </a:rPr>
              <a:t>Hay, S. (Year of Publication). Essential Nursery Management: A Practitioner's Guide.</a:t>
            </a:r>
          </a:p>
          <a:p>
            <a:pPr>
              <a:buClr>
                <a:srgbClr val="B1005E"/>
              </a:buClr>
            </a:pPr>
            <a:r>
              <a:rPr lang="en-GB" sz="1100">
                <a:solidFill>
                  <a:schemeClr val="accent1">
                    <a:lumMod val="75000"/>
                  </a:schemeClr>
                </a:solidFill>
                <a:ea typeface="+mn-lt"/>
                <a:cs typeface="+mn-lt"/>
              </a:rPr>
              <a:t>Jha, K. and Iyer, K. 2005. “Commitment, coordination, competence and the iron triangle”. International Journal of Project Management, 25(5): 527-540.</a:t>
            </a:r>
            <a:endParaRPr lang="en-GB" sz="1100">
              <a:solidFill>
                <a:schemeClr val="accent1">
                  <a:lumMod val="75000"/>
                </a:schemeClr>
              </a:solidFill>
              <a:cs typeface="Calibri"/>
            </a:endParaRPr>
          </a:p>
          <a:p>
            <a:pPr>
              <a:buClr>
                <a:srgbClr val="B1005E"/>
              </a:buClr>
            </a:pPr>
            <a:r>
              <a:rPr lang="en-GB" sz="1100">
                <a:solidFill>
                  <a:schemeClr val="accent1">
                    <a:lumMod val="75000"/>
                  </a:schemeClr>
                </a:solidFill>
                <a:ea typeface="+mn-lt"/>
                <a:cs typeface="+mn-lt"/>
              </a:rPr>
              <a:t>M Radujković and M Sjekavica 2017 June Project Management Success Factors Creative Construction Conference 2017 Primosten Croatia 19–22.</a:t>
            </a:r>
            <a:endParaRPr lang="en-GB" sz="1100">
              <a:solidFill>
                <a:schemeClr val="accent1">
                  <a:lumMod val="75000"/>
                </a:schemeClr>
              </a:solidFill>
              <a:cs typeface="Calibri"/>
            </a:endParaRPr>
          </a:p>
          <a:p>
            <a:pPr>
              <a:buClr>
                <a:srgbClr val="B1005E"/>
              </a:buClr>
            </a:pPr>
            <a:r>
              <a:rPr lang="en-GB" sz="1100">
                <a:solidFill>
                  <a:schemeClr val="accent1">
                    <a:lumMod val="75000"/>
                  </a:schemeClr>
                </a:solidFill>
                <a:ea typeface="+mn-lt"/>
                <a:cs typeface="+mn-lt"/>
              </a:rPr>
              <a:t>Manktelow, J. Risk Analysis Risk analysis and risk management: evaluating and managing risks 2015.</a:t>
            </a:r>
          </a:p>
          <a:p>
            <a:pPr>
              <a:buClr>
                <a:srgbClr val="B1005E"/>
              </a:buClr>
            </a:pPr>
            <a:r>
              <a:rPr lang="en-GB" sz="1100">
                <a:solidFill>
                  <a:schemeClr val="accent1">
                    <a:lumMod val="75000"/>
                  </a:schemeClr>
                </a:solidFill>
                <a:ea typeface="+mn-lt"/>
                <a:cs typeface="+mn-lt"/>
              </a:rPr>
              <a:t>Meredith, J. R., Shafer, S. M., &amp; Mantel, S. J., Jr. (Year of Publication). Project Management: A Strategic Managerial Approach.</a:t>
            </a:r>
          </a:p>
          <a:p>
            <a:pPr>
              <a:buClr>
                <a:srgbClr val="B1005E"/>
              </a:buClr>
            </a:pPr>
            <a:r>
              <a:rPr lang="en-GB" sz="1100">
                <a:solidFill>
                  <a:schemeClr val="accent1">
                    <a:lumMod val="75000"/>
                  </a:schemeClr>
                </a:solidFill>
                <a:ea typeface="+mn-lt"/>
                <a:cs typeface="+mn-lt"/>
              </a:rPr>
              <a:t>Morris, P. W. G., &amp; Hough, G. H. 1987. The Anatomy of Major Projects: A Study of the Reality of Project Management (London John Wiley and Sons) 338.</a:t>
            </a:r>
            <a:endParaRPr lang="en-GB" sz="1100">
              <a:solidFill>
                <a:schemeClr val="accent1">
                  <a:lumMod val="75000"/>
                </a:schemeClr>
              </a:solidFill>
              <a:cs typeface="Calibri"/>
            </a:endParaRPr>
          </a:p>
          <a:p>
            <a:pPr>
              <a:buClr>
                <a:srgbClr val="B1005E"/>
              </a:buClr>
            </a:pPr>
            <a:r>
              <a:rPr lang="en-GB" sz="1100">
                <a:solidFill>
                  <a:schemeClr val="accent1">
                    <a:lumMod val="75000"/>
                  </a:schemeClr>
                </a:solidFill>
                <a:ea typeface="+mn-lt"/>
                <a:cs typeface="+mn-lt"/>
              </a:rPr>
              <a:t>White, D. and Fortune, J. 2002. “Current practice in project management – An empirical study”. International Journal of Project Management, 20(1): 1–11.</a:t>
            </a:r>
          </a:p>
          <a:p>
            <a:pPr>
              <a:buClr>
                <a:srgbClr val="B1005E"/>
              </a:buClr>
            </a:pPr>
            <a:endParaRPr lang="en-GB" sz="1100">
              <a:solidFill>
                <a:schemeClr val="accent1">
                  <a:lumMod val="75000"/>
                </a:schemeClr>
              </a:solidFill>
              <a:ea typeface="Calibri"/>
              <a:cs typeface="Calibri"/>
            </a:endParaRPr>
          </a:p>
          <a:p>
            <a:pPr>
              <a:buClr>
                <a:srgbClr val="B1005E"/>
              </a:buClr>
            </a:pPr>
            <a:endParaRPr lang="en-GB" sz="1200">
              <a:solidFill>
                <a:schemeClr val="accent1">
                  <a:lumMod val="75000"/>
                </a:schemeClr>
              </a:solidFill>
              <a:ea typeface="Calibri"/>
              <a:cs typeface="Calibri"/>
            </a:endParaRPr>
          </a:p>
          <a:p>
            <a:pPr>
              <a:buClr>
                <a:srgbClr val="B1005E"/>
              </a:buClr>
            </a:pPr>
            <a:endParaRPr lang="en-GB" sz="1200">
              <a:solidFill>
                <a:schemeClr val="accent1">
                  <a:lumMod val="75000"/>
                </a:schemeClr>
              </a:solidFill>
              <a:ea typeface="Calibri"/>
              <a:cs typeface="Calibri"/>
            </a:endParaRPr>
          </a:p>
          <a:p>
            <a:pPr>
              <a:buClr>
                <a:srgbClr val="B1005E"/>
              </a:buClr>
            </a:pPr>
            <a:endParaRPr lang="en-GB" sz="1100">
              <a:solidFill>
                <a:schemeClr val="accent4">
                  <a:lumMod val="75000"/>
                </a:schemeClr>
              </a:solidFill>
              <a:ea typeface="Calibri"/>
              <a:cs typeface="Calibri"/>
            </a:endParaRPr>
          </a:p>
        </p:txBody>
      </p:sp>
    </p:spTree>
    <p:extLst>
      <p:ext uri="{BB962C8B-B14F-4D97-AF65-F5344CB8AC3E}">
        <p14:creationId xmlns:p14="http://schemas.microsoft.com/office/powerpoint/2010/main" val="31489283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11"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12" name="Oval 11">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3" name="Freeform: Shape 22">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4" name="Freeform: Shape 23">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5" name="Oval 24">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useBgFill="1">
        <p:nvSpPr>
          <p:cNvPr id="28" name="Rectangle 27">
            <a:extLst>
              <a:ext uri="{FF2B5EF4-FFF2-40B4-BE49-F238E27FC236}">
                <a16:creationId xmlns:a16="http://schemas.microsoft.com/office/drawing/2014/main" id="{DA92FA62-7A45-4F89-A245-0BA05F754F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979E52E1-CB55-4954-96F6-B863715C8D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32" name="decorative circles">
            <a:extLst>
              <a:ext uri="{FF2B5EF4-FFF2-40B4-BE49-F238E27FC236}">
                <a16:creationId xmlns:a16="http://schemas.microsoft.com/office/drawing/2014/main" id="{40839DED-D13B-4FE2-AF8E-2113D887C8F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93625" y="927887"/>
            <a:ext cx="3205279" cy="2727847"/>
            <a:chOff x="7893625" y="927887"/>
            <a:chExt cx="3205279" cy="2727847"/>
          </a:xfrm>
        </p:grpSpPr>
        <p:sp>
          <p:nvSpPr>
            <p:cNvPr id="33" name="Oval 32">
              <a:extLst>
                <a:ext uri="{FF2B5EF4-FFF2-40B4-BE49-F238E27FC236}">
                  <a16:creationId xmlns:a16="http://schemas.microsoft.com/office/drawing/2014/main" id="{F92EEB2D-48A0-4F55-A27D-1CF0340DFC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93625" y="3428999"/>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0FE0FA48-3E56-41E4-9D69-E3075231E1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5295" y="2842228"/>
              <a:ext cx="466441" cy="466441"/>
            </a:xfrm>
            <a:prstGeom prst="ellipse">
              <a:avLst/>
            </a:prstGeom>
            <a:solidFill>
              <a:schemeClr val="tx2">
                <a:lumMod val="50000"/>
                <a:lumOff val="50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18BEA43D-D342-4D53-BA39-19D2CB43FF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35619" y="296208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2D01AFA7-D179-4686-A37D-4F22F25F6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4744" y="927887"/>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EAE4F3AB-9E00-4A6B-8288-47C92E425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7963" y="1870595"/>
              <a:ext cx="346588" cy="346588"/>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E8CD149C-82EF-419B-8302-7FC6B3F77B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7963" y="2560850"/>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0" name="Oval 1">
            <a:extLst>
              <a:ext uri="{FF2B5EF4-FFF2-40B4-BE49-F238E27FC236}">
                <a16:creationId xmlns:a16="http://schemas.microsoft.com/office/drawing/2014/main" id="{617BF969-E9DF-46D8-B8CA-E33DFD3EE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2678" y="1"/>
            <a:ext cx="2661680" cy="2424023"/>
          </a:xfrm>
          <a:custGeom>
            <a:avLst/>
            <a:gdLst>
              <a:gd name="connsiteX0" fmla="*/ 572886 w 2661680"/>
              <a:gd name="connsiteY0" fmla="*/ 0 h 2424023"/>
              <a:gd name="connsiteX1" fmla="*/ 2088794 w 2661680"/>
              <a:gd name="connsiteY1" fmla="*/ 0 h 2424023"/>
              <a:gd name="connsiteX2" fmla="*/ 2177378 w 2661680"/>
              <a:gd name="connsiteY2" fmla="*/ 66242 h 2424023"/>
              <a:gd name="connsiteX3" fmla="*/ 2661680 w 2661680"/>
              <a:gd name="connsiteY3" fmla="*/ 1093183 h 2424023"/>
              <a:gd name="connsiteX4" fmla="*/ 1330840 w 2661680"/>
              <a:gd name="connsiteY4" fmla="*/ 2424023 h 2424023"/>
              <a:gd name="connsiteX5" fmla="*/ 0 w 2661680"/>
              <a:gd name="connsiteY5" fmla="*/ 1093183 h 2424023"/>
              <a:gd name="connsiteX6" fmla="*/ 484302 w 2661680"/>
              <a:gd name="connsiteY6" fmla="*/ 66242 h 2424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61680" h="2424023">
                <a:moveTo>
                  <a:pt x="572886" y="0"/>
                </a:moveTo>
                <a:lnTo>
                  <a:pt x="2088794" y="0"/>
                </a:lnTo>
                <a:lnTo>
                  <a:pt x="2177378" y="66242"/>
                </a:lnTo>
                <a:cubicBezTo>
                  <a:pt x="2473153" y="310338"/>
                  <a:pt x="2661680" y="679744"/>
                  <a:pt x="2661680" y="1093183"/>
                </a:cubicBezTo>
                <a:cubicBezTo>
                  <a:pt x="2661680" y="1828186"/>
                  <a:pt x="2065843" y="2424023"/>
                  <a:pt x="1330840" y="2424023"/>
                </a:cubicBezTo>
                <a:cubicBezTo>
                  <a:pt x="595837" y="2424023"/>
                  <a:pt x="0" y="1828186"/>
                  <a:pt x="0" y="1093183"/>
                </a:cubicBezTo>
                <a:cubicBezTo>
                  <a:pt x="0" y="679744"/>
                  <a:pt x="188527" y="310338"/>
                  <a:pt x="484302" y="66242"/>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 name="Graphic 41">
            <a:extLst>
              <a:ext uri="{FF2B5EF4-FFF2-40B4-BE49-F238E27FC236}">
                <a16:creationId xmlns:a16="http://schemas.microsoft.com/office/drawing/2014/main" id="{795AC1B9-428F-4D7F-BAA0-63B0FAC268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51930" y="-1"/>
            <a:ext cx="2424023" cy="2424023"/>
          </a:xfrm>
          <a:prstGeom prst="rect">
            <a:avLst/>
          </a:prstGeom>
        </p:spPr>
      </p:pic>
      <p:sp>
        <p:nvSpPr>
          <p:cNvPr id="44" name="Oval 2">
            <a:extLst>
              <a:ext uri="{FF2B5EF4-FFF2-40B4-BE49-F238E27FC236}">
                <a16:creationId xmlns:a16="http://schemas.microsoft.com/office/drawing/2014/main" id="{0A431FA1-4FB8-4CB5-AB06-09E989A31F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7628" y="2906802"/>
            <a:ext cx="4051324" cy="3951198"/>
          </a:xfrm>
          <a:custGeom>
            <a:avLst/>
            <a:gdLst>
              <a:gd name="connsiteX0" fmla="*/ 2361523 w 4051324"/>
              <a:gd name="connsiteY0" fmla="*/ 0 h 3951198"/>
              <a:gd name="connsiteX1" fmla="*/ 4031372 w 4051324"/>
              <a:gd name="connsiteY1" fmla="*/ 691674 h 3951198"/>
              <a:gd name="connsiteX2" fmla="*/ 4051324 w 4051324"/>
              <a:gd name="connsiteY2" fmla="*/ 713627 h 3951198"/>
              <a:gd name="connsiteX3" fmla="*/ 4051324 w 4051324"/>
              <a:gd name="connsiteY3" fmla="*/ 3951198 h 3951198"/>
              <a:gd name="connsiteX4" fmla="*/ 618807 w 4051324"/>
              <a:gd name="connsiteY4" fmla="*/ 3951198 h 3951198"/>
              <a:gd name="connsiteX5" fmla="*/ 539257 w 4051324"/>
              <a:gd name="connsiteY5" fmla="*/ 3863671 h 3951198"/>
              <a:gd name="connsiteX6" fmla="*/ 0 w 4051324"/>
              <a:gd name="connsiteY6" fmla="*/ 2361523 h 3951198"/>
              <a:gd name="connsiteX7" fmla="*/ 2361523 w 4051324"/>
              <a:gd name="connsiteY7" fmla="*/ 0 h 3951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51324" h="3951198">
                <a:moveTo>
                  <a:pt x="2361523" y="0"/>
                </a:moveTo>
                <a:cubicBezTo>
                  <a:pt x="3013639" y="0"/>
                  <a:pt x="3604020" y="264323"/>
                  <a:pt x="4031372" y="691674"/>
                </a:cubicBezTo>
                <a:lnTo>
                  <a:pt x="4051324" y="713627"/>
                </a:lnTo>
                <a:lnTo>
                  <a:pt x="4051324" y="3951198"/>
                </a:lnTo>
                <a:lnTo>
                  <a:pt x="618807" y="3951198"/>
                </a:lnTo>
                <a:lnTo>
                  <a:pt x="539257" y="3863671"/>
                </a:lnTo>
                <a:cubicBezTo>
                  <a:pt x="202372" y="3455461"/>
                  <a:pt x="0" y="2932125"/>
                  <a:pt x="0" y="2361523"/>
                </a:cubicBezTo>
                <a:cubicBezTo>
                  <a:pt x="0" y="1057290"/>
                  <a:pt x="1057290" y="0"/>
                  <a:pt x="2361523"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Graphic 45">
            <a:extLst>
              <a:ext uri="{FF2B5EF4-FFF2-40B4-BE49-F238E27FC236}">
                <a16:creationId xmlns:a16="http://schemas.microsoft.com/office/drawing/2014/main" id="{5568B90D-1554-4791-ACD8-CA2511F62A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5"/>
              </a:ext>
            </a:extLst>
          </a:blip>
          <a:srcRect l="18631" t="18963" r="52721" b="17441"/>
          <a:stretch/>
        </p:blipFill>
        <p:spPr>
          <a:xfrm>
            <a:off x="10854666" y="0"/>
            <a:ext cx="1334286" cy="2962082"/>
          </a:xfrm>
          <a:prstGeom prst="rect">
            <a:avLst/>
          </a:prstGeom>
        </p:spPr>
      </p:pic>
      <p:sp>
        <p:nvSpPr>
          <p:cNvPr id="2" name="TextBox 1">
            <a:extLst>
              <a:ext uri="{FF2B5EF4-FFF2-40B4-BE49-F238E27FC236}">
                <a16:creationId xmlns:a16="http://schemas.microsoft.com/office/drawing/2014/main" id="{6626BF02-CA03-EB06-1C6B-8816145AF5C2}"/>
              </a:ext>
            </a:extLst>
          </p:cNvPr>
          <p:cNvSpPr txBox="1"/>
          <p:nvPr/>
        </p:nvSpPr>
        <p:spPr>
          <a:xfrm>
            <a:off x="461798" y="786942"/>
            <a:ext cx="11063952" cy="540466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40000" lnSpcReduction="20000"/>
          </a:bodyPr>
          <a:lstStyle/>
          <a:p>
            <a:pPr marL="285750" indent="-285750">
              <a:lnSpc>
                <a:spcPct val="90000"/>
              </a:lnSpc>
              <a:spcBef>
                <a:spcPts val="1000"/>
              </a:spcBef>
              <a:buClr>
                <a:srgbClr val="B1005E"/>
              </a:buClr>
              <a:buFont typeface="Arial" panose="020B0604020202020204" pitchFamily="34" charset="0"/>
              <a:buChar char="•"/>
              <a:defRPr/>
            </a:pPr>
            <a:endParaRPr lang="en-US" sz="2300" u="sng">
              <a:solidFill>
                <a:schemeClr val="accent1">
                  <a:lumMod val="75000"/>
                </a:schemeClr>
              </a:solidFill>
              <a:ea typeface="Calibri"/>
              <a:cs typeface="Calibri"/>
            </a:endParaRPr>
          </a:p>
          <a:p>
            <a:pPr marL="57150" indent="57150">
              <a:lnSpc>
                <a:spcPct val="90000"/>
              </a:lnSpc>
              <a:spcBef>
                <a:spcPts val="1000"/>
              </a:spcBef>
              <a:buClr>
                <a:srgbClr val="B1005E"/>
              </a:buClr>
              <a:buFont typeface="Arial" panose="020B0604020202020204" pitchFamily="34" charset="0"/>
              <a:buChar char="•"/>
              <a:defRPr/>
            </a:pPr>
            <a:r>
              <a:rPr lang="en-GB" sz="2300">
                <a:solidFill>
                  <a:srgbClr val="97446E"/>
                </a:solidFill>
                <a:ea typeface="Calibri"/>
                <a:cs typeface="Calibri"/>
              </a:rPr>
              <a:t>Anonymous (2022) Website of the Sunny Days Nursery, available at: </a:t>
            </a:r>
            <a:r>
              <a:rPr lang="en-GB" sz="2300">
                <a:solidFill>
                  <a:srgbClr val="97446E"/>
                </a:solidFill>
                <a:ea typeface="Calibri"/>
                <a:cs typeface="Calibri"/>
                <a:hlinkClick r:id="rId6">
                  <a:extLst>
                    <a:ext uri="{A12FA001-AC4F-418D-AE19-62706E023703}">
                      <ahyp:hlinkClr xmlns:ahyp="http://schemas.microsoft.com/office/drawing/2018/hyperlinkcolor" val="tx"/>
                    </a:ext>
                  </a:extLst>
                </a:hlinkClick>
              </a:rPr>
              <a:t>https://sunnydaysnursery.com/</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defRPr/>
            </a:pPr>
            <a:r>
              <a:rPr lang="en-GB" sz="2300">
                <a:solidFill>
                  <a:srgbClr val="97446E"/>
                </a:solidFill>
                <a:ea typeface="Calibri"/>
                <a:cs typeface="Calibri"/>
              </a:rPr>
              <a:t>Anonymous (2023) Property for the nursery, available at: </a:t>
            </a:r>
            <a:r>
              <a:rPr lang="en-GB" sz="2300">
                <a:solidFill>
                  <a:srgbClr val="97446E"/>
                </a:solidFill>
                <a:ea typeface="Calibri"/>
                <a:cs typeface="Calibri"/>
                <a:hlinkClick r:id="rId7">
                  <a:extLst>
                    <a:ext uri="{A12FA001-AC4F-418D-AE19-62706E023703}">
                      <ahyp:hlinkClr xmlns:ahyp="http://schemas.microsoft.com/office/drawing/2018/hyperlinkcolor" val="tx"/>
                    </a:ext>
                  </a:extLst>
                </a:hlinkClick>
              </a:rPr>
              <a:t>https://propertylinkassets.estatesgazette.com/images/20231020/1-117321166.pdf</a:t>
            </a:r>
          </a:p>
          <a:p>
            <a:pPr marL="57150" indent="57150">
              <a:lnSpc>
                <a:spcPct val="90000"/>
              </a:lnSpc>
              <a:spcBef>
                <a:spcPts val="1000"/>
              </a:spcBef>
              <a:buClr>
                <a:srgbClr val="B1005E"/>
              </a:buClr>
              <a:buFont typeface="Arial" panose="020B0604020202020204" pitchFamily="34" charset="0"/>
              <a:buChar char="•"/>
              <a:defRPr/>
            </a:pPr>
            <a:r>
              <a:rPr lang="en-GB" sz="2300">
                <a:solidFill>
                  <a:srgbClr val="97446E"/>
                </a:solidFill>
                <a:ea typeface="Calibri"/>
                <a:cs typeface="Calibri"/>
              </a:rPr>
              <a:t>Anonymous (2023) Safeguard your child's future with an informed school choice, Map with inspection rating, available at: https://www.locrating.com/</a:t>
            </a:r>
          </a:p>
          <a:p>
            <a:pPr marL="57150" indent="57150">
              <a:lnSpc>
                <a:spcPct val="90000"/>
              </a:lnSpc>
              <a:spcBef>
                <a:spcPts val="1000"/>
              </a:spcBef>
              <a:buClr>
                <a:srgbClr val="B1005E"/>
              </a:buClr>
              <a:buFont typeface="Arial" panose="020B0604020202020204" pitchFamily="34" charset="0"/>
              <a:buChar char="•"/>
              <a:defRPr/>
            </a:pPr>
            <a:r>
              <a:rPr lang="en-GB" sz="2300">
                <a:solidFill>
                  <a:srgbClr val="97446E"/>
                </a:solidFill>
                <a:ea typeface="Calibri"/>
                <a:cs typeface="Calibri"/>
              </a:rPr>
              <a:t>Anonymous (2023) Childcare director salary in United Kingdom, Indeed, available at: </a:t>
            </a:r>
            <a:r>
              <a:rPr lang="en-GB" sz="2300">
                <a:solidFill>
                  <a:srgbClr val="97446E"/>
                </a:solidFill>
                <a:ea typeface="Calibri"/>
                <a:cs typeface="Calibri"/>
                <a:hlinkClick r:id="rId8">
                  <a:extLst>
                    <a:ext uri="{A12FA001-AC4F-418D-AE19-62706E023703}">
                      <ahyp:hlinkClr xmlns:ahyp="http://schemas.microsoft.com/office/drawing/2018/hyperlinkcolor" val="tx"/>
                    </a:ext>
                  </a:extLst>
                </a:hlinkClick>
              </a:rPr>
              <a:t>https://uk.indeed.com/career/child-care-director/salaries</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defRPr/>
            </a:pPr>
            <a:r>
              <a:rPr lang="en-GB" sz="2300">
                <a:solidFill>
                  <a:srgbClr val="97446E"/>
                </a:solidFill>
                <a:ea typeface="Calibri"/>
                <a:cs typeface="Calibri"/>
              </a:rPr>
              <a:t>Anonymous (2023) Early years teacher, Job profile, Prospects, available at: https://www.prospects.ac.uk/job-profiles/early-years-teacher</a:t>
            </a:r>
          </a:p>
          <a:p>
            <a:pPr marL="57150" indent="57150">
              <a:lnSpc>
                <a:spcPct val="90000"/>
              </a:lnSpc>
              <a:spcBef>
                <a:spcPts val="1000"/>
              </a:spcBef>
              <a:buClr>
                <a:srgbClr val="B1005E"/>
              </a:buClr>
              <a:buFont typeface="Arial" panose="020B0604020202020204" pitchFamily="34" charset="0"/>
              <a:buChar char="•"/>
              <a:defRPr/>
            </a:pPr>
            <a:r>
              <a:rPr lang="en-GB" sz="2300">
                <a:solidFill>
                  <a:srgbClr val="97446E"/>
                </a:solidFill>
                <a:ea typeface="Calibri"/>
                <a:cs typeface="Calibri"/>
              </a:rPr>
              <a:t>Anonymous (2023) Nursery Teaching Assistant average salary in United Kingdom, 2023, Talent.com, available at: </a:t>
            </a:r>
            <a:r>
              <a:rPr lang="en-GB" sz="2300">
                <a:solidFill>
                  <a:srgbClr val="97446E"/>
                </a:solidFill>
                <a:ea typeface="Calibri"/>
                <a:cs typeface="Calibri"/>
                <a:hlinkClick r:id="rId9">
                  <a:extLst>
                    <a:ext uri="{A12FA001-AC4F-418D-AE19-62706E023703}">
                      <ahyp:hlinkClr xmlns:ahyp="http://schemas.microsoft.com/office/drawing/2018/hyperlinkcolor" val="tx"/>
                    </a:ext>
                  </a:extLst>
                </a:hlinkClick>
              </a:rPr>
              <a:t>https://uk.talent.com/salary?job=nursery+teaching+assistant</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defRPr/>
            </a:pPr>
            <a:r>
              <a:rPr lang="en-GB" sz="2300">
                <a:solidFill>
                  <a:srgbClr val="97446E"/>
                </a:solidFill>
                <a:ea typeface="Calibri"/>
                <a:cs typeface="Calibri"/>
              </a:rPr>
              <a:t>Anonymous (2023) Nursery Cook average salary in United Kingdom, 2023, Talent.com, available at: </a:t>
            </a:r>
            <a:r>
              <a:rPr lang="en-GB" sz="2300">
                <a:solidFill>
                  <a:srgbClr val="97446E"/>
                </a:solidFill>
                <a:ea typeface="Calibri"/>
                <a:cs typeface="Calibri"/>
                <a:hlinkClick r:id="rId10">
                  <a:extLst>
                    <a:ext uri="{A12FA001-AC4F-418D-AE19-62706E023703}">
                      <ahyp:hlinkClr xmlns:ahyp="http://schemas.microsoft.com/office/drawing/2018/hyperlinkcolor" val="tx"/>
                    </a:ext>
                  </a:extLst>
                </a:hlinkClick>
              </a:rPr>
              <a:t>https://uk.talent.com/salary?job=nursery+cook</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defRPr/>
            </a:pPr>
            <a:r>
              <a:rPr lang="en-GB" sz="2300">
                <a:solidFill>
                  <a:srgbClr val="97446E"/>
                </a:solidFill>
                <a:ea typeface="Calibri"/>
                <a:cs typeface="Calibri"/>
              </a:rPr>
              <a:t>Anonymous (2023) Children's nurse, Job profile, Prospects, available at: </a:t>
            </a:r>
            <a:r>
              <a:rPr lang="en-GB" sz="2300">
                <a:solidFill>
                  <a:srgbClr val="97446E"/>
                </a:solidFill>
                <a:ea typeface="Calibri"/>
                <a:cs typeface="Calibri"/>
                <a:hlinkClick r:id="rId11">
                  <a:extLst>
                    <a:ext uri="{A12FA001-AC4F-418D-AE19-62706E023703}">
                      <ahyp:hlinkClr xmlns:ahyp="http://schemas.microsoft.com/office/drawing/2018/hyperlinkcolor" val="tx"/>
                    </a:ext>
                  </a:extLst>
                </a:hlinkClick>
              </a:rPr>
              <a:t>https://www.prospects.ac.uk/job-profiles/childrens-nurse</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defRPr/>
            </a:pPr>
            <a:r>
              <a:rPr lang="en-GB" sz="2300">
                <a:solidFill>
                  <a:srgbClr val="97446E"/>
                </a:solidFill>
                <a:ea typeface="Calibri"/>
                <a:cs typeface="Calibri"/>
              </a:rPr>
              <a:t>Anonymous (2023) Childcare and Education Worker, Totaljobs, available at: </a:t>
            </a:r>
            <a:r>
              <a:rPr lang="en-GB" sz="2300">
                <a:solidFill>
                  <a:srgbClr val="97446E"/>
                </a:solidFill>
                <a:ea typeface="Calibri"/>
                <a:cs typeface="Calibri"/>
                <a:hlinkClick r:id="rId12">
                  <a:extLst>
                    <a:ext uri="{A12FA001-AC4F-418D-AE19-62706E023703}">
                      <ahyp:hlinkClr xmlns:ahyp="http://schemas.microsoft.com/office/drawing/2018/hyperlinkcolor" val="tx"/>
                    </a:ext>
                  </a:extLst>
                </a:hlinkClick>
              </a:rPr>
              <a:t>https://www.totaljobs.com/job/child-care-worker/argyle-bute-council-job101436351?Keywords=&amp;r=1|SalaryChecker</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defRPr/>
            </a:pPr>
            <a:r>
              <a:rPr lang="en-GB" sz="2300">
                <a:solidFill>
                  <a:srgbClr val="97446E"/>
                </a:solidFill>
                <a:ea typeface="Calibri"/>
                <a:cs typeface="Calibri"/>
              </a:rPr>
              <a:t>Anonymous (2023) Special educational needs (SEN) teacher, National Careers Service, available at: </a:t>
            </a:r>
            <a:r>
              <a:rPr lang="en-GB" sz="2300">
                <a:solidFill>
                  <a:srgbClr val="97446E"/>
                </a:solidFill>
                <a:ea typeface="Calibri"/>
                <a:cs typeface="Calibri"/>
                <a:hlinkClick r:id="rId13">
                  <a:extLst>
                    <a:ext uri="{A12FA001-AC4F-418D-AE19-62706E023703}">
                      <ahyp:hlinkClr xmlns:ahyp="http://schemas.microsoft.com/office/drawing/2018/hyperlinkcolor" val="tx"/>
                    </a:ext>
                  </a:extLst>
                </a:hlinkClick>
              </a:rPr>
              <a:t>https://nationalcareers.service.gov.uk/job-profiles/special-educational-needs-sen-teacher</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defRPr/>
            </a:pPr>
            <a:r>
              <a:rPr lang="en-GB" sz="2300">
                <a:solidFill>
                  <a:srgbClr val="97446E"/>
                </a:solidFill>
                <a:ea typeface="Calibri"/>
                <a:cs typeface="Calibri"/>
              </a:rPr>
              <a:t>Anonymous (2023) Learning &amp; Development Specialist, Indeed, available at: </a:t>
            </a:r>
            <a:r>
              <a:rPr lang="en-GB" sz="2300">
                <a:solidFill>
                  <a:srgbClr val="97446E"/>
                </a:solidFill>
                <a:ea typeface="Calibri"/>
                <a:cs typeface="Calibri"/>
                <a:hlinkClick r:id="rId14">
                  <a:extLst>
                    <a:ext uri="{A12FA001-AC4F-418D-AE19-62706E023703}">
                      <ahyp:hlinkClr xmlns:ahyp="http://schemas.microsoft.com/office/drawing/2018/hyperlinkcolor" val="tx"/>
                    </a:ext>
                  </a:extLst>
                </a:hlinkClick>
              </a:rPr>
              <a:t>https://uk.indeed.com/q-learning-&amp;-development-specialist-jobs.html?vjk=076e88d3f79d16d8</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r>
              <a:rPr lang="en-GB" sz="2300">
                <a:solidFill>
                  <a:srgbClr val="97446E"/>
                </a:solidFill>
                <a:ea typeface="Calibri"/>
                <a:cs typeface="Calibri"/>
              </a:rPr>
              <a:t>Anonymous (2022) What is the cost of starting a limited company in the UK in 2022?, The formations company, available at: </a:t>
            </a:r>
            <a:r>
              <a:rPr lang="en-GB" sz="2300">
                <a:solidFill>
                  <a:srgbClr val="97446E"/>
                </a:solidFill>
                <a:ea typeface="Calibri"/>
                <a:cs typeface="Calibri"/>
                <a:hlinkClick r:id="rId15">
                  <a:extLst>
                    <a:ext uri="{A12FA001-AC4F-418D-AE19-62706E023703}">
                      <ahyp:hlinkClr xmlns:ahyp="http://schemas.microsoft.com/office/drawing/2018/hyperlinkcolor" val="tx"/>
                    </a:ext>
                  </a:extLst>
                </a:hlinkClick>
              </a:rPr>
              <a:t>https://www.theformationscompany.com/knowledge-base/what-is-the-cost-of-starting-a-limited-company-in-the-uk-in-2022</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r>
              <a:rPr lang="en-GB" sz="2300">
                <a:solidFill>
                  <a:srgbClr val="97446E"/>
                </a:solidFill>
                <a:ea typeface="Calibri"/>
                <a:cs typeface="Calibri"/>
              </a:rPr>
              <a:t>Anonymous (2023) Emergency planning, Derby City Council, available at: </a:t>
            </a:r>
            <a:r>
              <a:rPr lang="en-GB" sz="2300">
                <a:solidFill>
                  <a:srgbClr val="97446E"/>
                </a:solidFill>
                <a:ea typeface="Calibri"/>
                <a:cs typeface="Calibri"/>
                <a:hlinkClick r:id="rId16">
                  <a:extLst>
                    <a:ext uri="{A12FA001-AC4F-418D-AE19-62706E023703}">
                      <ahyp:hlinkClr xmlns:ahyp="http://schemas.microsoft.com/office/drawing/2018/hyperlinkcolor" val="tx"/>
                    </a:ext>
                  </a:extLst>
                </a:hlinkClick>
              </a:rPr>
              <a:t>https://www.derby.gov.uk/advice-and-benefits/emergencies/civil-emergency-plan/index.html</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r>
              <a:rPr lang="en-GB" sz="2300">
                <a:solidFill>
                  <a:srgbClr val="97446E"/>
                </a:solidFill>
                <a:ea typeface="Calibri"/>
                <a:cs typeface="Calibri"/>
              </a:rPr>
              <a:t>Anonymous (2023) Major industrial accidents, Derbyshire Prepared, available at: </a:t>
            </a:r>
            <a:r>
              <a:rPr lang="en-GB" sz="2300">
                <a:solidFill>
                  <a:srgbClr val="97446E"/>
                </a:solidFill>
                <a:ea typeface="Calibri"/>
                <a:cs typeface="Calibri"/>
                <a:hlinkClick r:id="rId17">
                  <a:extLst>
                    <a:ext uri="{A12FA001-AC4F-418D-AE19-62706E023703}">
                      <ahyp:hlinkClr xmlns:ahyp="http://schemas.microsoft.com/office/drawing/2018/hyperlinkcolor" val="tx"/>
                    </a:ext>
                  </a:extLst>
                </a:hlinkClick>
              </a:rPr>
              <a:t>https://www.derbyshireprepared.org.uk/risks-derbyshire/major-industrial-accidents/</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r>
              <a:rPr lang="en-GB" sz="2300">
                <a:solidFill>
                  <a:srgbClr val="97446E"/>
                </a:solidFill>
                <a:ea typeface="Calibri"/>
                <a:cs typeface="Calibri"/>
              </a:rPr>
              <a:t>Anonymous (2023) Average childcare costs, Money Helper, available at: </a:t>
            </a:r>
            <a:r>
              <a:rPr lang="en-GB" sz="2300">
                <a:solidFill>
                  <a:srgbClr val="97446E"/>
                </a:solidFill>
                <a:ea typeface="Calibri"/>
                <a:cs typeface="Calibri"/>
                <a:hlinkClick r:id="rId18">
                  <a:extLst>
                    <a:ext uri="{A12FA001-AC4F-418D-AE19-62706E023703}">
                      <ahyp:hlinkClr xmlns:ahyp="http://schemas.microsoft.com/office/drawing/2018/hyperlinkcolor" val="tx"/>
                    </a:ext>
                  </a:extLst>
                </a:hlinkClick>
              </a:rPr>
              <a:t>https://www.moneyhelper.org.uk/en/family-and-care/becoming-a-parent/childcare-costs</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r>
              <a:rPr lang="en-GB" sz="2300">
                <a:solidFill>
                  <a:srgbClr val="97446E"/>
                </a:solidFill>
                <a:ea typeface="Calibri"/>
                <a:cs typeface="Calibri"/>
              </a:rPr>
              <a:t>Anonymous (2023) Business Energy Bills, Money Supermarket, available at: </a:t>
            </a:r>
            <a:r>
              <a:rPr lang="en-GB" sz="2300">
                <a:solidFill>
                  <a:srgbClr val="97446E"/>
                </a:solidFill>
                <a:ea typeface="Calibri"/>
                <a:cs typeface="Calibri"/>
                <a:hlinkClick r:id="rId19">
                  <a:extLst>
                    <a:ext uri="{A12FA001-AC4F-418D-AE19-62706E023703}">
                      <ahyp:hlinkClr xmlns:ahyp="http://schemas.microsoft.com/office/drawing/2018/hyperlinkcolor" val="tx"/>
                    </a:ext>
                  </a:extLst>
                </a:hlinkClick>
              </a:rPr>
              <a:t>https://www.moneysupermarket.com/gas-and-electricity/business-energy/a/business-gas-electricity-average-bills/</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r>
              <a:rPr lang="en-GB" sz="2300">
                <a:solidFill>
                  <a:srgbClr val="97446E"/>
                </a:solidFill>
                <a:ea typeface="Calibri"/>
                <a:cs typeface="Calibri"/>
              </a:rPr>
              <a:t>Anonymous (2023) Business Energy Quotes, Money Supermarket, available at: </a:t>
            </a:r>
            <a:r>
              <a:rPr lang="en-GB" sz="2300">
                <a:solidFill>
                  <a:srgbClr val="97446E"/>
                </a:solidFill>
                <a:ea typeface="Calibri"/>
                <a:cs typeface="Calibri"/>
                <a:hlinkClick r:id="rId20">
                  <a:extLst>
                    <a:ext uri="{A12FA001-AC4F-418D-AE19-62706E023703}">
                      <ahyp:hlinkClr xmlns:ahyp="http://schemas.microsoft.com/office/drawing/2018/hyperlinkcolor" val="tx"/>
                    </a:ext>
                  </a:extLst>
                </a:hlinkClick>
              </a:rPr>
              <a:t>https://www.moneysupermarket.com/gas-and-electricity/business-energy/</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r>
              <a:rPr lang="en-GB" sz="2300">
                <a:solidFill>
                  <a:srgbClr val="97446E"/>
                </a:solidFill>
                <a:ea typeface="Calibri"/>
                <a:cs typeface="Calibri"/>
              </a:rPr>
              <a:t>Anonymous (2023)  Business vehicle,  VOLKSWAGEN CADDY WHEELCHAIR ACCESSIBLE MPV 1.6 DIESEL AUTOMATIC 19K MILES, </a:t>
            </a:r>
            <a:r>
              <a:rPr lang="en-GB" sz="2300" err="1">
                <a:solidFill>
                  <a:srgbClr val="97446E"/>
                </a:solidFill>
                <a:ea typeface="Calibri"/>
                <a:cs typeface="Calibri"/>
              </a:rPr>
              <a:t>Ebay</a:t>
            </a:r>
            <a:r>
              <a:rPr lang="en-GB" sz="2300">
                <a:solidFill>
                  <a:srgbClr val="97446E"/>
                </a:solidFill>
                <a:ea typeface="Calibri"/>
                <a:cs typeface="Calibri"/>
              </a:rPr>
              <a:t>, available at: </a:t>
            </a:r>
            <a:r>
              <a:rPr lang="en-GB" sz="2300">
                <a:solidFill>
                  <a:srgbClr val="97446E"/>
                </a:solidFill>
                <a:ea typeface="Calibri"/>
                <a:cs typeface="Calibri"/>
                <a:hlinkClick r:id="rId21">
                  <a:extLst>
                    <a:ext uri="{A12FA001-AC4F-418D-AE19-62706E023703}">
                      <ahyp:hlinkClr xmlns:ahyp="http://schemas.microsoft.com/office/drawing/2018/hyperlinkcolor" val="tx"/>
                    </a:ext>
                  </a:extLst>
                </a:hlinkClick>
              </a:rPr>
              <a:t>https://www.ebay.co.uk/itm/404542858186?hash=item5e30a223ca:g:o1sAAOSwTh5kgzAG</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r>
              <a:rPr lang="en-GB" sz="2300">
                <a:solidFill>
                  <a:srgbClr val="97446E"/>
                </a:solidFill>
                <a:ea typeface="Calibri"/>
                <a:cs typeface="Calibri"/>
              </a:rPr>
              <a:t>Anonymous (2023) Average Security Guard Hourly Pay in United Kingdom, Pay Scale, available at: </a:t>
            </a:r>
            <a:r>
              <a:rPr lang="en-GB" sz="2300">
                <a:solidFill>
                  <a:srgbClr val="97446E"/>
                </a:solidFill>
                <a:ea typeface="Calibri"/>
                <a:cs typeface="Calibri"/>
                <a:hlinkClick r:id="rId22">
                  <a:extLst>
                    <a:ext uri="{A12FA001-AC4F-418D-AE19-62706E023703}">
                      <ahyp:hlinkClr xmlns:ahyp="http://schemas.microsoft.com/office/drawing/2018/hyperlinkcolor" val="tx"/>
                    </a:ext>
                  </a:extLst>
                </a:hlinkClick>
              </a:rPr>
              <a:t>https://www.payscale.com/research/UK/Job=Security_Guard/Hourly_Rate</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r>
              <a:rPr lang="en-GB" sz="2300">
                <a:solidFill>
                  <a:srgbClr val="97446E"/>
                </a:solidFill>
                <a:ea typeface="Calibri"/>
                <a:cs typeface="Calibri"/>
              </a:rPr>
              <a:t>Anonymous (2023) General Information &amp; Fees, La Petite Academy, available at: </a:t>
            </a:r>
            <a:r>
              <a:rPr lang="en-US" sz="2300">
                <a:solidFill>
                  <a:srgbClr val="97446E"/>
                </a:solidFill>
                <a:ea typeface="Calibri"/>
                <a:cs typeface="Calibri"/>
                <a:hlinkClick r:id="rId23">
                  <a:extLst>
                    <a:ext uri="{A12FA001-AC4F-418D-AE19-62706E023703}">
                      <ahyp:hlinkClr xmlns:ahyp="http://schemas.microsoft.com/office/drawing/2018/hyperlinkcolor" val="tx"/>
                    </a:ext>
                  </a:extLst>
                </a:hlinkClick>
              </a:rPr>
              <a:t>https://lapetiteacademy.co.uk/derby-nursery-fees</a:t>
            </a:r>
            <a:r>
              <a:rPr lang="en-US" sz="2300">
                <a:solidFill>
                  <a:srgbClr val="97446E"/>
                </a:solidFill>
                <a:ea typeface="Calibri"/>
                <a:cs typeface="Calibri"/>
                <a:hlinkClick r:id="rId23"/>
              </a:rPr>
              <a:t>​</a:t>
            </a:r>
          </a:p>
          <a:p>
            <a:pPr marL="57150" indent="57150">
              <a:lnSpc>
                <a:spcPct val="90000"/>
              </a:lnSpc>
              <a:spcBef>
                <a:spcPts val="1000"/>
              </a:spcBef>
              <a:buClr>
                <a:srgbClr val="B1005E"/>
              </a:buClr>
              <a:buFont typeface="Arial,Sans-Serif" panose="020B0604020202020204" pitchFamily="34" charset="0"/>
              <a:buChar char="•"/>
            </a:pPr>
            <a:r>
              <a:rPr lang="en-GB" sz="2300">
                <a:solidFill>
                  <a:srgbClr val="97446E"/>
                </a:solidFill>
                <a:ea typeface="Calibri"/>
                <a:cs typeface="Calibri"/>
              </a:rPr>
              <a:t>Brown, R. (2023) The Cost of a Running Children's Care Home, </a:t>
            </a:r>
            <a:r>
              <a:rPr lang="en-GB" sz="2300" err="1">
                <a:solidFill>
                  <a:srgbClr val="97446E"/>
                </a:solidFill>
                <a:ea typeface="Calibri"/>
                <a:cs typeface="Calibri"/>
              </a:rPr>
              <a:t>Rangewell</a:t>
            </a:r>
            <a:r>
              <a:rPr lang="en-GB" sz="2300">
                <a:solidFill>
                  <a:srgbClr val="97446E"/>
                </a:solidFill>
                <a:ea typeface="Calibri"/>
                <a:cs typeface="Calibri"/>
              </a:rPr>
              <a:t>, available at: </a:t>
            </a:r>
            <a:r>
              <a:rPr lang="en-GB" sz="2300">
                <a:solidFill>
                  <a:srgbClr val="97446E"/>
                </a:solidFill>
                <a:ea typeface="Calibri"/>
                <a:cs typeface="Calibri"/>
                <a:hlinkClick r:id="rId24">
                  <a:extLst>
                    <a:ext uri="{A12FA001-AC4F-418D-AE19-62706E023703}">
                      <ahyp:hlinkClr xmlns:ahyp="http://schemas.microsoft.com/office/drawing/2018/hyperlinkcolor" val="tx"/>
                    </a:ext>
                  </a:extLst>
                </a:hlinkClick>
              </a:rPr>
              <a:t>https://rangewell.com/care-homes/guides/childrens-care-home-running-costs</a:t>
            </a:r>
            <a:endParaRPr lang="en-GB" sz="2300">
              <a:solidFill>
                <a:srgbClr val="97446E"/>
              </a:solidFill>
              <a:ea typeface="Calibri"/>
              <a:cs typeface="Calibri"/>
            </a:endParaRPr>
          </a:p>
          <a:p>
            <a:pPr marL="57150" indent="57150">
              <a:lnSpc>
                <a:spcPct val="90000"/>
              </a:lnSpc>
              <a:spcBef>
                <a:spcPts val="1000"/>
              </a:spcBef>
              <a:buClr>
                <a:srgbClr val="B1005E"/>
              </a:buClr>
              <a:buFont typeface="Arial,Sans-Serif" panose="020B0604020202020204" pitchFamily="34" charset="0"/>
              <a:buChar char="•"/>
            </a:pPr>
            <a:r>
              <a:rPr lang="en-GB" sz="2300">
                <a:solidFill>
                  <a:srgbClr val="97446E"/>
                </a:solidFill>
                <a:ea typeface="Calibri"/>
                <a:cs typeface="Calibri"/>
              </a:rPr>
              <a:t>Jackson, J. (2023) Children’s nursery insurance: what you need to keep your business protected, Blossom, available at: </a:t>
            </a:r>
            <a:r>
              <a:rPr lang="en-GB" sz="2300">
                <a:solidFill>
                  <a:srgbClr val="97446E"/>
                </a:solidFill>
                <a:ea typeface="Calibri"/>
                <a:cs typeface="Calibri"/>
                <a:hlinkClick r:id="rId25">
                  <a:extLst>
                    <a:ext uri="{A12FA001-AC4F-418D-AE19-62706E023703}">
                      <ahyp:hlinkClr xmlns:ahyp="http://schemas.microsoft.com/office/drawing/2018/hyperlinkcolor" val="tx"/>
                    </a:ext>
                  </a:extLst>
                </a:hlinkClick>
              </a:rPr>
              <a:t>https://blossomeducational.com/blog/childrens-nursery-insurance-what-you-need-to-keep-your-business-protected/</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endParaRPr lang="en-US" sz="1500">
              <a:solidFill>
                <a:srgbClr val="97446E"/>
              </a:solidFill>
              <a:ea typeface="Calibri"/>
              <a:cs typeface="Calibri"/>
            </a:endParaRPr>
          </a:p>
          <a:p>
            <a:pPr marL="57150" indent="114300">
              <a:lnSpc>
                <a:spcPct val="90000"/>
              </a:lnSpc>
              <a:spcAft>
                <a:spcPts val="600"/>
              </a:spcAft>
              <a:buClr>
                <a:srgbClr val="420023">
                  <a:lumMod val="75000"/>
                  <a:lumOff val="25000"/>
                </a:srgbClr>
              </a:buClr>
              <a:buFont typeface="Arial" panose="020B0604020202020204" pitchFamily="34" charset="0"/>
              <a:buChar char="•"/>
            </a:pPr>
            <a:endParaRPr lang="en-US" sz="1400" u="sng">
              <a:solidFill>
                <a:schemeClr val="accent1">
                  <a:lumMod val="75000"/>
                </a:schemeClr>
              </a:solidFill>
              <a:ea typeface="Calibri"/>
              <a:cs typeface="Calibri"/>
            </a:endParaRPr>
          </a:p>
          <a:p>
            <a:pPr marL="228600" indent="-228600">
              <a:lnSpc>
                <a:spcPct val="90000"/>
              </a:lnSpc>
              <a:spcAft>
                <a:spcPts val="600"/>
              </a:spcAft>
              <a:buClr>
                <a:srgbClr val="B1005E"/>
              </a:buClr>
              <a:buFont typeface="Arial" panose="020B0604020202020204" pitchFamily="34" charset="0"/>
              <a:buChar char="•"/>
            </a:pPr>
            <a:endParaRPr lang="en-US" sz="1400" u="sng">
              <a:solidFill>
                <a:schemeClr val="accent1">
                  <a:lumMod val="75000"/>
                </a:schemeClr>
              </a:solidFill>
              <a:ea typeface="Calibri"/>
              <a:cs typeface="Calibri"/>
            </a:endParaRPr>
          </a:p>
          <a:p>
            <a:pPr marL="228600" indent="-228600">
              <a:lnSpc>
                <a:spcPct val="90000"/>
              </a:lnSpc>
              <a:spcAft>
                <a:spcPts val="600"/>
              </a:spcAft>
              <a:buClr>
                <a:srgbClr val="B1005E"/>
              </a:buClr>
              <a:buFont typeface="Arial" panose="020B0604020202020204" pitchFamily="34" charset="0"/>
              <a:buChar char="•"/>
            </a:pPr>
            <a:endParaRPr lang="en-US" sz="1400">
              <a:solidFill>
                <a:schemeClr val="accent1">
                  <a:lumMod val="75000"/>
                </a:schemeClr>
              </a:solidFill>
              <a:ea typeface="Calibri"/>
              <a:cs typeface="Calibri"/>
            </a:endParaRPr>
          </a:p>
          <a:p>
            <a:pPr marL="228600" indent="-228600">
              <a:lnSpc>
                <a:spcPct val="90000"/>
              </a:lnSpc>
              <a:spcAft>
                <a:spcPts val="600"/>
              </a:spcAft>
              <a:buClr>
                <a:srgbClr val="B1005E"/>
              </a:buClr>
              <a:buFont typeface="Arial" panose="020B0604020202020204" pitchFamily="34" charset="0"/>
              <a:buChar char="•"/>
            </a:pPr>
            <a:endParaRPr lang="en-US" sz="1400">
              <a:solidFill>
                <a:schemeClr val="accent1">
                  <a:lumMod val="75000"/>
                </a:schemeClr>
              </a:solidFill>
              <a:ea typeface="Calibri"/>
              <a:cs typeface="Calibri"/>
            </a:endParaRPr>
          </a:p>
          <a:p>
            <a:pPr marL="228600" indent="-228600">
              <a:lnSpc>
                <a:spcPct val="90000"/>
              </a:lnSpc>
              <a:spcAft>
                <a:spcPts val="600"/>
              </a:spcAft>
              <a:buClr>
                <a:srgbClr val="B1005E"/>
              </a:buClr>
              <a:buFont typeface="Arial" panose="020B0604020202020204" pitchFamily="34" charset="0"/>
              <a:buChar char="•"/>
            </a:pPr>
            <a:endParaRPr lang="en-US" sz="1400">
              <a:solidFill>
                <a:schemeClr val="accent1">
                  <a:lumMod val="75000"/>
                </a:schemeClr>
              </a:solidFill>
              <a:ea typeface="Calibri"/>
              <a:cs typeface="Calibri"/>
            </a:endParaRPr>
          </a:p>
          <a:p>
            <a:pPr marL="228600" indent="-228600">
              <a:lnSpc>
                <a:spcPct val="90000"/>
              </a:lnSpc>
              <a:spcAft>
                <a:spcPts val="600"/>
              </a:spcAft>
              <a:buClr>
                <a:srgbClr val="B1005E"/>
              </a:buClr>
              <a:buFont typeface="Arial" panose="020B0604020202020204" pitchFamily="34" charset="0"/>
              <a:buChar char="•"/>
            </a:pPr>
            <a:endParaRPr lang="en-US" sz="1400">
              <a:solidFill>
                <a:srgbClr val="713353"/>
              </a:solidFill>
              <a:ea typeface="Calibri"/>
              <a:cs typeface="Calibri"/>
            </a:endParaRPr>
          </a:p>
          <a:p>
            <a:pPr marL="228600" indent="-228600">
              <a:lnSpc>
                <a:spcPct val="90000"/>
              </a:lnSpc>
              <a:spcAft>
                <a:spcPts val="600"/>
              </a:spcAft>
              <a:buClr>
                <a:srgbClr val="B1005E"/>
              </a:buClr>
              <a:buFont typeface="Arial" panose="020B0604020202020204" pitchFamily="34" charset="0"/>
              <a:buChar char="•"/>
            </a:pPr>
            <a:endParaRPr lang="en-US" sz="1400">
              <a:solidFill>
                <a:srgbClr val="713353"/>
              </a:solidFill>
              <a:ea typeface="Calibri"/>
              <a:cs typeface="Calibri"/>
            </a:endParaRPr>
          </a:p>
          <a:p>
            <a:pPr>
              <a:lnSpc>
                <a:spcPct val="90000"/>
              </a:lnSpc>
              <a:spcBef>
                <a:spcPts val="1000"/>
              </a:spcBef>
            </a:pPr>
            <a:endParaRPr lang="en-GB" sz="1200">
              <a:solidFill>
                <a:srgbClr val="481327"/>
              </a:solidFill>
              <a:ea typeface="Calibri"/>
              <a:cs typeface="Calibri"/>
            </a:endParaRPr>
          </a:p>
          <a:p>
            <a:pPr marL="285750" indent="-285750">
              <a:lnSpc>
                <a:spcPct val="90000"/>
              </a:lnSpc>
              <a:spcBef>
                <a:spcPts val="1000"/>
              </a:spcBef>
              <a:buFont typeface="Arial" panose="020B0604020202020204" pitchFamily="34" charset="0"/>
              <a:buChar char="•"/>
            </a:pPr>
            <a:endParaRPr lang="en-GB" sz="1100">
              <a:solidFill>
                <a:srgbClr val="6D1D3B"/>
              </a:solidFill>
              <a:ea typeface="Calibri"/>
              <a:cs typeface="Calibri"/>
            </a:endParaRPr>
          </a:p>
          <a:p>
            <a:pPr marL="228600" indent="-228600">
              <a:lnSpc>
                <a:spcPct val="90000"/>
              </a:lnSpc>
              <a:spcAft>
                <a:spcPts val="600"/>
              </a:spcAft>
              <a:buClr>
                <a:srgbClr val="B1005E"/>
              </a:buClr>
              <a:buFont typeface="Arial" panose="020B0604020202020204" pitchFamily="34" charset="0"/>
              <a:buChar char="•"/>
            </a:pPr>
            <a:endParaRPr lang="en-US" sz="1200">
              <a:solidFill>
                <a:srgbClr val="6D1D3B"/>
              </a:solidFill>
              <a:ea typeface="Calibri"/>
              <a:cs typeface="Calibri"/>
            </a:endParaRPr>
          </a:p>
          <a:p>
            <a:pPr marL="228600" indent="-228600">
              <a:lnSpc>
                <a:spcPct val="90000"/>
              </a:lnSpc>
              <a:spcAft>
                <a:spcPts val="600"/>
              </a:spcAft>
              <a:buClr>
                <a:srgbClr val="B1005E"/>
              </a:buClr>
              <a:buFont typeface="Arial" panose="020B0604020202020204" pitchFamily="34" charset="0"/>
              <a:buChar char="•"/>
            </a:pPr>
            <a:endParaRPr lang="en-US" sz="1700">
              <a:solidFill>
                <a:schemeClr val="tx2"/>
              </a:solidFill>
              <a:cs typeface="Calibri"/>
            </a:endParaRPr>
          </a:p>
          <a:p>
            <a:pPr marL="228600" indent="-228600">
              <a:lnSpc>
                <a:spcPct val="90000"/>
              </a:lnSpc>
              <a:spcAft>
                <a:spcPts val="600"/>
              </a:spcAft>
              <a:buClr>
                <a:srgbClr val="B1005E"/>
              </a:buClr>
              <a:buFont typeface="Arial" panose="020B0604020202020204" pitchFamily="34" charset="0"/>
              <a:buChar char="•"/>
            </a:pPr>
            <a:endParaRPr lang="en-US" sz="1700">
              <a:solidFill>
                <a:schemeClr val="tx2"/>
              </a:solidFill>
              <a:ea typeface="Calibri"/>
              <a:cs typeface="Calibri"/>
            </a:endParaRPr>
          </a:p>
          <a:p>
            <a:pPr marL="228600" indent="-228600">
              <a:lnSpc>
                <a:spcPct val="90000"/>
              </a:lnSpc>
              <a:spcAft>
                <a:spcPts val="600"/>
              </a:spcAft>
              <a:buClr>
                <a:srgbClr val="B1005E"/>
              </a:buClr>
              <a:buFont typeface="Arial" panose="020B0604020202020204" pitchFamily="34" charset="0"/>
              <a:buChar char="•"/>
            </a:pPr>
            <a:endParaRPr lang="en-US" sz="1700">
              <a:solidFill>
                <a:schemeClr val="tx2"/>
              </a:solidFill>
              <a:ea typeface="Calibri"/>
              <a:cs typeface="Calibri"/>
            </a:endParaRPr>
          </a:p>
        </p:txBody>
      </p:sp>
      <p:pic>
        <p:nvPicPr>
          <p:cNvPr id="48" name="Graphic 47">
            <a:extLst>
              <a:ext uri="{FF2B5EF4-FFF2-40B4-BE49-F238E27FC236}">
                <a16:creationId xmlns:a16="http://schemas.microsoft.com/office/drawing/2014/main" id="{B0791895-5729-444A-BF43-B325E066B2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blipFill>
        <p:spPr>
          <a:xfrm>
            <a:off x="8550462" y="3194666"/>
            <a:ext cx="3663333" cy="3663333"/>
          </a:xfrm>
          <a:prstGeom prst="rect">
            <a:avLst/>
          </a:prstGeom>
        </p:spPr>
      </p:pic>
      <p:sp>
        <p:nvSpPr>
          <p:cNvPr id="4" name="Title 1">
            <a:extLst>
              <a:ext uri="{FF2B5EF4-FFF2-40B4-BE49-F238E27FC236}">
                <a16:creationId xmlns:a16="http://schemas.microsoft.com/office/drawing/2014/main" id="{A0D6F711-419F-AB6D-B2E5-883C2BCBE69E}"/>
              </a:ext>
            </a:extLst>
          </p:cNvPr>
          <p:cNvSpPr txBox="1">
            <a:spLocks/>
          </p:cNvSpPr>
          <p:nvPr/>
        </p:nvSpPr>
        <p:spPr>
          <a:xfrm>
            <a:off x="50832" y="125485"/>
            <a:ext cx="12116122" cy="833174"/>
          </a:xfrm>
          <a:prstGeom prst="rect">
            <a:avLst/>
          </a:prstGeom>
        </p:spPr>
        <p:txBody>
          <a:bodyPr>
            <a:normAutofit fontScale="75000" lnSpcReduction="20000"/>
          </a:bodyPr>
          <a:lstStyle>
            <a:lvl1pPr algn="l" defTabSz="914400" rtl="0" eaLnBrk="1" latinLnBrk="0" hangingPunct="1">
              <a:lnSpc>
                <a:spcPct val="90000"/>
              </a:lnSpc>
              <a:spcBef>
                <a:spcPct val="0"/>
              </a:spcBef>
              <a:buNone/>
              <a:defRPr sz="5400" kern="1200">
                <a:solidFill>
                  <a:schemeClr val="tx2"/>
                </a:solidFill>
                <a:latin typeface="+mj-lt"/>
                <a:ea typeface="+mj-ea"/>
                <a:cs typeface="+mj-cs"/>
              </a:defRPr>
            </a:lvl1pPr>
          </a:lstStyle>
          <a:p>
            <a:pPr algn="ctr"/>
            <a:r>
              <a:rPr lang="en-GB" sz="4400" b="1">
                <a:solidFill>
                  <a:schemeClr val="accent4">
                    <a:lumMod val="75000"/>
                  </a:schemeClr>
                </a:solidFill>
                <a:latin typeface="Calibri"/>
                <a:cs typeface="Arial"/>
              </a:rPr>
              <a:t>References</a:t>
            </a:r>
            <a:br>
              <a:rPr lang="en-GB" sz="4400" b="1">
                <a:solidFill>
                  <a:schemeClr val="accent4">
                    <a:lumMod val="75000"/>
                  </a:schemeClr>
                </a:solidFill>
                <a:latin typeface="Calibri"/>
                <a:cs typeface="Arial"/>
              </a:rPr>
            </a:br>
            <a:endParaRPr lang="en-GB" sz="4400" b="1">
              <a:solidFill>
                <a:schemeClr val="accent4">
                  <a:lumMod val="75000"/>
                </a:schemeClr>
              </a:solidFill>
              <a:latin typeface="Calibri"/>
              <a:cs typeface="Arial" panose="020B0604020202020204" pitchFamily="34" charset="0"/>
            </a:endParaRPr>
          </a:p>
        </p:txBody>
      </p:sp>
    </p:spTree>
    <p:extLst>
      <p:ext uri="{BB962C8B-B14F-4D97-AF65-F5344CB8AC3E}">
        <p14:creationId xmlns:p14="http://schemas.microsoft.com/office/powerpoint/2010/main" val="3317543702"/>
      </p:ext>
    </p:extLst>
  </p:cSld>
  <p:clrMapOvr>
    <a:masterClrMapping/>
  </p:clrMapOvr>
</p:sld>
</file>

<file path=ppt/theme/theme1.xml><?xml version="1.0" encoding="utf-8"?>
<a:theme xmlns:a="http://schemas.openxmlformats.org/drawingml/2006/main" name="ConfettiVTI">
  <a:themeElements>
    <a:clrScheme name="Custom 30">
      <a:dk1>
        <a:sysClr val="windowText" lastClr="000000"/>
      </a:dk1>
      <a:lt1>
        <a:sysClr val="window" lastClr="FFFFFF"/>
      </a:lt1>
      <a:dk2>
        <a:srgbClr val="420023"/>
      </a:dk2>
      <a:lt2>
        <a:srgbClr val="FDFBF9"/>
      </a:lt2>
      <a:accent1>
        <a:srgbClr val="97446E"/>
      </a:accent1>
      <a:accent2>
        <a:srgbClr val="A40056"/>
      </a:accent2>
      <a:accent3>
        <a:srgbClr val="24BEEE"/>
      </a:accent3>
      <a:accent4>
        <a:srgbClr val="91274F"/>
      </a:accent4>
      <a:accent5>
        <a:srgbClr val="F39E29"/>
      </a:accent5>
      <a:accent6>
        <a:srgbClr val="E87450"/>
      </a:accent6>
      <a:hlink>
        <a:srgbClr val="F55D5D"/>
      </a:hlink>
      <a:folHlink>
        <a:srgbClr val="EA3A60"/>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fettiVTI" id="{B5618F7C-B4F0-4D28-83B4-440D0519681F}" vid="{5F84EFDF-E14E-48C6-955C-990A32085A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C2A1BC0E126C143B9CAF5D63CE7D052" ma:contentTypeVersion="15" ma:contentTypeDescription="Create a new document." ma:contentTypeScope="" ma:versionID="a4031dda8815c6b278da84f54263ef19">
  <xsd:schema xmlns:xsd="http://www.w3.org/2001/XMLSchema" xmlns:xs="http://www.w3.org/2001/XMLSchema" xmlns:p="http://schemas.microsoft.com/office/2006/metadata/properties" xmlns:ns3="6730e359-ea60-4bf4-a90a-e46339816358" xmlns:ns4="5e11eeeb-aea2-48d1-b3ff-7dffc84c1762" targetNamespace="http://schemas.microsoft.com/office/2006/metadata/properties" ma:root="true" ma:fieldsID="54aa6ad2f159743ff10af28a7a001a59" ns3:_="" ns4:_="">
    <xsd:import namespace="6730e359-ea60-4bf4-a90a-e46339816358"/>
    <xsd:import namespace="5e11eeeb-aea2-48d1-b3ff-7dffc84c176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SearchProperties"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730e359-ea60-4bf4-a90a-e4633981635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_activity" ma:index="21" nillable="true" ma:displayName="_activity" ma:hidden="true" ma:internalName="_activity">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e11eeeb-aea2-48d1-b3ff-7dffc84c176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6730e359-ea60-4bf4-a90a-e46339816358" xsi:nil="true"/>
  </documentManagement>
</p:properties>
</file>

<file path=customXml/itemProps1.xml><?xml version="1.0" encoding="utf-8"?>
<ds:datastoreItem xmlns:ds="http://schemas.openxmlformats.org/officeDocument/2006/customXml" ds:itemID="{085715EA-7303-4E99-90AA-EB3BC0F6A2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730e359-ea60-4bf4-a90a-e46339816358"/>
    <ds:schemaRef ds:uri="5e11eeeb-aea2-48d1-b3ff-7dffc84c176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3A0AB76-C893-40DD-BF99-A7A0B2A30153}">
  <ds:schemaRefs>
    <ds:schemaRef ds:uri="http://schemas.microsoft.com/sharepoint/v3/contenttype/forms"/>
  </ds:schemaRefs>
</ds:datastoreItem>
</file>

<file path=customXml/itemProps3.xml><?xml version="1.0" encoding="utf-8"?>
<ds:datastoreItem xmlns:ds="http://schemas.openxmlformats.org/officeDocument/2006/customXml" ds:itemID="{5E0D1920-C936-44CA-9728-0513669568F2}">
  <ds:schemaRefs>
    <ds:schemaRef ds:uri="http://schemas.microsoft.com/office/infopath/2007/PartnerControls"/>
    <ds:schemaRef ds:uri="http://purl.org/dc/elements/1.1/"/>
    <ds:schemaRef ds:uri="http://purl.org/dc/dcmitype/"/>
    <ds:schemaRef ds:uri="http://schemas.microsoft.com/office/2006/documentManagement/types"/>
    <ds:schemaRef ds:uri="http://schemas.microsoft.com/office/2006/metadata/properties"/>
    <ds:schemaRef ds:uri="http://schemas.openxmlformats.org/package/2006/metadata/core-properties"/>
    <ds:schemaRef ds:uri="5e11eeeb-aea2-48d1-b3ff-7dffc84c1762"/>
    <ds:schemaRef ds:uri="6730e359-ea60-4bf4-a90a-e46339816358"/>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3730</Words>
  <Application>Microsoft Office PowerPoint</Application>
  <PresentationFormat>Widescreen</PresentationFormat>
  <Paragraphs>578</Paragraphs>
  <Slides>18</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Arial,Sans-Serif</vt:lpstr>
      <vt:lpstr>Calibri</vt:lpstr>
      <vt:lpstr>Gill Sans Nova</vt:lpstr>
      <vt:lpstr>Wingdings</vt:lpstr>
      <vt:lpstr>ConfettiVTI</vt:lpstr>
      <vt:lpstr>Transforming Derby with Childcare Solutions</vt:lpstr>
      <vt:lpstr>INTRODUCTION  </vt:lpstr>
      <vt:lpstr>Today, we want to start by giving you a general picture of our childcare project. Our goal is to create a place that serves specific purposes and benefits our community in Derby. We want this project to be a source of support, comfort, and growth for our residents. Please listen as we explain how the project is structured, what objectives we have set, and the positive impact it will have on the Derby community. We hope that, after this brief presentation, you'll understand why we consider this project to be a significant step forward for our city. </vt:lpstr>
      <vt:lpstr>Project Scope</vt:lpstr>
      <vt:lpstr>Project scope</vt:lpstr>
      <vt:lpstr>PowerPoint Presentation</vt:lpstr>
      <vt:lpstr>Work Breakdown Structure (WBS)</vt:lpstr>
      <vt:lpstr>Gantt chart</vt:lpstr>
      <vt:lpstr>Gantt chart</vt:lpstr>
      <vt:lpstr>THE QUAD CHART</vt:lpstr>
      <vt:lpstr>RISK ANALYSIS</vt:lpstr>
      <vt:lpstr>PowerPoint Presentation</vt:lpstr>
      <vt:lpstr>Investors will initially receive a 40% share of the project's profits, offering a strong return on investment. While it is expected that profits may naturally decrease as the project matures, its ongoing growth potential remains a key value. Our unwavering commitment to financial transparency ensures that investors are consistently updated on the project's performance</vt:lpstr>
      <vt:lpstr>Allocation of resources/Budget analyses</vt:lpstr>
      <vt:lpstr>Stakeholders Management</vt:lpstr>
      <vt:lpstr>Questions and Answers</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Transforming Derby with Childcare Solutions</dc:title>
  <dc:creator>Kamil Lenczowski (2120445)</dc:creator>
  <cp:lastModifiedBy>Yordanka Kancheva (2017633)</cp:lastModifiedBy>
  <cp:revision>1</cp:revision>
  <cp:lastPrinted>2023-10-25T18:51:56Z</cp:lastPrinted>
  <dcterms:created xsi:type="dcterms:W3CDTF">2023-10-21T19:26:38Z</dcterms:created>
  <dcterms:modified xsi:type="dcterms:W3CDTF">2023-10-29T20:21:19Z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0x010100DC2A1BC0E126C143B9CAF5D63CE7D052</vt:lpwstr>
  </property>
</Properties>
</file>