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147" autoAdjust="0"/>
    <p:restoredTop sz="94660"/>
  </p:normalViewPr>
  <p:slideViewPr>
    <p:cSldViewPr snapToGrid="0">
      <p:cViewPr varScale="1">
        <p:scale>
          <a:sx n="86" d="100"/>
          <a:sy n="86" d="100"/>
        </p:scale>
        <p:origin x="732"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A40E920D-026E-4150-B0A8-6A729FDD7F7B}" type="doc">
      <dgm:prSet loTypeId="urn:microsoft.com/office/officeart/2005/8/layout/list1#1" loCatId="list" qsTypeId="urn:microsoft.com/office/officeart/2005/8/quickstyle/simple1#1" qsCatId="simple" csTypeId="urn:microsoft.com/office/officeart/2005/8/colors/accent1_2#1" csCatId="accent1" phldr="1"/>
      <dgm:spPr/>
      <dgm:t>
        <a:bodyPr/>
        <a:lstStyle/>
        <a:p>
          <a:endParaRPr lang="en-US"/>
        </a:p>
      </dgm:t>
    </dgm:pt>
    <dgm:pt modelId="{E5C1D79E-C7E0-4CE9-B877-08C43F9AEF08}">
      <dgm:prSet phldrT="[Text]" custT="1"/>
      <dgm:spPr/>
      <dgm:t>
        <a:bodyPr/>
        <a:lstStyle/>
        <a:p>
          <a:r>
            <a:rPr lang="en-US" sz="2000" dirty="0" smtClean="0">
              <a:latin typeface="Times New Roman" panose="02020603050405020304" pitchFamily="18" charset="0"/>
              <a:cs typeface="Times New Roman" panose="02020603050405020304" pitchFamily="18" charset="0"/>
            </a:rPr>
            <a:t>During the </a:t>
          </a:r>
          <a:r>
            <a:rPr lang="en-US" sz="2000" b="1" dirty="0" smtClean="0">
              <a:latin typeface="Times New Roman" panose="02020603050405020304" pitchFamily="18" charset="0"/>
              <a:cs typeface="Times New Roman" panose="02020603050405020304" pitchFamily="18" charset="0"/>
            </a:rPr>
            <a:t>Forming stage</a:t>
          </a:r>
          <a:r>
            <a:rPr lang="en-US" sz="2000" dirty="0" smtClean="0">
              <a:latin typeface="Times New Roman" panose="02020603050405020304" pitchFamily="18" charset="0"/>
              <a:cs typeface="Times New Roman" panose="02020603050405020304" pitchFamily="18" charset="0"/>
            </a:rPr>
            <a:t>, teams are unsure and talk to each other politely. </a:t>
          </a:r>
          <a:endParaRPr lang="en-US" sz="2000" dirty="0">
            <a:latin typeface="Times New Roman" panose="02020603050405020304" pitchFamily="18" charset="0"/>
            <a:cs typeface="Times New Roman" panose="02020603050405020304" pitchFamily="18" charset="0"/>
          </a:endParaRPr>
        </a:p>
      </dgm:t>
    </dgm:pt>
    <dgm:pt modelId="{54E3A49D-C1FD-438D-8D99-19E4A134BB3A}" type="parTrans" cxnId="{6371A198-9EBE-4063-BBFC-E657A800E99E}">
      <dgm:prSet/>
      <dgm:spPr/>
      <dgm:t>
        <a:bodyPr/>
        <a:lstStyle/>
        <a:p>
          <a:endParaRPr lang="en-US"/>
        </a:p>
      </dgm:t>
    </dgm:pt>
    <dgm:pt modelId="{8A650BC6-9EA6-45E8-B9CE-91A265CCE6E0}" type="sibTrans" cxnId="{6371A198-9EBE-4063-BBFC-E657A800E99E}">
      <dgm:prSet/>
      <dgm:spPr/>
      <dgm:t>
        <a:bodyPr/>
        <a:lstStyle/>
        <a:p>
          <a:endParaRPr lang="en-US"/>
        </a:p>
      </dgm:t>
    </dgm:pt>
    <dgm:pt modelId="{D8C7053F-0DA6-445F-8D63-366F9F5A474F}">
      <dgm:prSet phldrT="[Text]" custT="1"/>
      <dgm:spPr/>
      <dgm:t>
        <a:bodyPr/>
        <a:lstStyle/>
        <a:p>
          <a:r>
            <a:rPr lang="en-US" sz="2000" dirty="0" smtClean="0">
              <a:latin typeface="Times New Roman" panose="02020603050405020304" pitchFamily="18" charset="0"/>
              <a:cs typeface="Times New Roman" panose="02020603050405020304" pitchFamily="18" charset="0"/>
            </a:rPr>
            <a:t>The next step is </a:t>
          </a:r>
          <a:r>
            <a:rPr lang="en-US" sz="2000" b="1" dirty="0" smtClean="0">
              <a:latin typeface="Times New Roman" panose="02020603050405020304" pitchFamily="18" charset="0"/>
              <a:cs typeface="Times New Roman" panose="02020603050405020304" pitchFamily="18" charset="0"/>
            </a:rPr>
            <a:t>storming</a:t>
          </a:r>
          <a:r>
            <a:rPr lang="en-US" sz="2000" dirty="0" smtClean="0">
              <a:latin typeface="Times New Roman" panose="02020603050405020304" pitchFamily="18" charset="0"/>
              <a:cs typeface="Times New Roman" panose="02020603050405020304" pitchFamily="18" charset="0"/>
            </a:rPr>
            <a:t>, which is a time of conflict and competition </a:t>
          </a:r>
          <a:endParaRPr lang="en-US" sz="2000" dirty="0">
            <a:latin typeface="Times New Roman" panose="02020603050405020304" pitchFamily="18" charset="0"/>
            <a:cs typeface="Times New Roman" panose="02020603050405020304" pitchFamily="18" charset="0"/>
          </a:endParaRPr>
        </a:p>
      </dgm:t>
    </dgm:pt>
    <dgm:pt modelId="{CFF6DE68-63A9-4FA3-B119-CBACA15E50E5}" type="parTrans" cxnId="{DD223E7D-8F2D-4323-9D05-E0B4F684A384}">
      <dgm:prSet/>
      <dgm:spPr/>
      <dgm:t>
        <a:bodyPr/>
        <a:lstStyle/>
        <a:p>
          <a:endParaRPr lang="en-US"/>
        </a:p>
      </dgm:t>
    </dgm:pt>
    <dgm:pt modelId="{1F87F4AF-1749-4A3C-B8DB-ECED69969796}" type="sibTrans" cxnId="{DD223E7D-8F2D-4323-9D05-E0B4F684A384}">
      <dgm:prSet/>
      <dgm:spPr/>
      <dgm:t>
        <a:bodyPr/>
        <a:lstStyle/>
        <a:p>
          <a:endParaRPr lang="en-US"/>
        </a:p>
      </dgm:t>
    </dgm:pt>
    <dgm:pt modelId="{337EA832-9CFF-4940-9035-B2DF4EFE6467}">
      <dgm:prSet phldrT="[Text]" custT="1"/>
      <dgm:spPr/>
      <dgm:t>
        <a:bodyPr/>
        <a:lstStyle/>
        <a:p>
          <a:r>
            <a:rPr lang="en-US" sz="2000" dirty="0" smtClean="0">
              <a:latin typeface="Times New Roman" panose="02020603050405020304" pitchFamily="18" charset="0"/>
              <a:cs typeface="Times New Roman" panose="02020603050405020304" pitchFamily="18" charset="0"/>
            </a:rPr>
            <a:t>In the </a:t>
          </a:r>
          <a:r>
            <a:rPr lang="en-US" sz="2000" b="1" dirty="0" smtClean="0">
              <a:latin typeface="Times New Roman" panose="02020603050405020304" pitchFamily="18" charset="0"/>
              <a:cs typeface="Times New Roman" panose="02020603050405020304" pitchFamily="18" charset="0"/>
            </a:rPr>
            <a:t>Norming </a:t>
          </a:r>
          <a:r>
            <a:rPr lang="en-US" sz="2000" dirty="0" smtClean="0">
              <a:latin typeface="Times New Roman" panose="02020603050405020304" pitchFamily="18" charset="0"/>
              <a:cs typeface="Times New Roman" panose="02020603050405020304" pitchFamily="18" charset="0"/>
            </a:rPr>
            <a:t>process, the team sets up a structure</a:t>
          </a:r>
          <a:endParaRPr lang="en-US" sz="2000" dirty="0">
            <a:latin typeface="Times New Roman" panose="02020603050405020304" pitchFamily="18" charset="0"/>
            <a:cs typeface="Times New Roman" panose="02020603050405020304" pitchFamily="18" charset="0"/>
          </a:endParaRPr>
        </a:p>
      </dgm:t>
    </dgm:pt>
    <dgm:pt modelId="{9870F0CF-029E-48EF-9803-4C1E151BF103}" type="parTrans" cxnId="{337A0262-7165-4BDD-ACB0-72FCE40ED894}">
      <dgm:prSet/>
      <dgm:spPr/>
      <dgm:t>
        <a:bodyPr/>
        <a:lstStyle/>
        <a:p>
          <a:endParaRPr lang="en-US"/>
        </a:p>
      </dgm:t>
    </dgm:pt>
    <dgm:pt modelId="{377E1F37-0F33-4A48-8A6B-68052B74D3B9}" type="sibTrans" cxnId="{337A0262-7165-4BDD-ACB0-72FCE40ED894}">
      <dgm:prSet/>
      <dgm:spPr/>
      <dgm:t>
        <a:bodyPr/>
        <a:lstStyle/>
        <a:p>
          <a:endParaRPr lang="en-US"/>
        </a:p>
      </dgm:t>
    </dgm:pt>
    <dgm:pt modelId="{793500E3-8FFC-4DEC-903A-044EE247B173}">
      <dgm:prSet phldrT="[Text]" custT="1"/>
      <dgm:spPr/>
      <dgm:t>
        <a:bodyPr/>
        <a:lstStyle/>
        <a:p>
          <a:r>
            <a:rPr lang="en-US" sz="2000" dirty="0" smtClean="0">
              <a:latin typeface="Times New Roman" panose="02020603050405020304" pitchFamily="18" charset="0"/>
              <a:cs typeface="Times New Roman" panose="02020603050405020304" pitchFamily="18" charset="0"/>
            </a:rPr>
            <a:t>The team is at its most productive during </a:t>
          </a:r>
          <a:r>
            <a:rPr lang="en-US" sz="2000" b="1" dirty="0" smtClean="0">
              <a:latin typeface="Times New Roman" panose="02020603050405020304" pitchFamily="18" charset="0"/>
              <a:cs typeface="Times New Roman" panose="02020603050405020304" pitchFamily="18" charset="0"/>
            </a:rPr>
            <a:t>Performing.</a:t>
          </a:r>
          <a:endParaRPr lang="en-US" sz="2000" dirty="0">
            <a:latin typeface="Times New Roman" panose="02020603050405020304" pitchFamily="18" charset="0"/>
            <a:cs typeface="Times New Roman" panose="02020603050405020304" pitchFamily="18" charset="0"/>
          </a:endParaRPr>
        </a:p>
      </dgm:t>
    </dgm:pt>
    <dgm:pt modelId="{12A64560-7D44-45E8-845A-5380A02E4719}" type="parTrans" cxnId="{9F5751FF-1D59-4C7E-B40B-7D4387CEA0CD}">
      <dgm:prSet/>
      <dgm:spPr/>
      <dgm:t>
        <a:bodyPr/>
        <a:lstStyle/>
        <a:p>
          <a:endParaRPr lang="en-US"/>
        </a:p>
      </dgm:t>
    </dgm:pt>
    <dgm:pt modelId="{C30890B1-C102-4ECE-AE45-891C740A13F1}" type="sibTrans" cxnId="{9F5751FF-1D59-4C7E-B40B-7D4387CEA0CD}">
      <dgm:prSet/>
      <dgm:spPr/>
      <dgm:t>
        <a:bodyPr/>
        <a:lstStyle/>
        <a:p>
          <a:endParaRPr lang="en-US"/>
        </a:p>
      </dgm:t>
    </dgm:pt>
    <dgm:pt modelId="{CC4D3FE2-C4AE-4A54-A38A-1FF23F377119}" type="pres">
      <dgm:prSet presAssocID="{A40E920D-026E-4150-B0A8-6A729FDD7F7B}" presName="linear" presStyleCnt="0">
        <dgm:presLayoutVars>
          <dgm:dir/>
          <dgm:animLvl val="lvl"/>
          <dgm:resizeHandles val="exact"/>
        </dgm:presLayoutVars>
      </dgm:prSet>
      <dgm:spPr/>
      <dgm:t>
        <a:bodyPr/>
        <a:lstStyle/>
        <a:p>
          <a:endParaRPr lang="en-US"/>
        </a:p>
      </dgm:t>
    </dgm:pt>
    <dgm:pt modelId="{C0E2680C-EFFC-4D67-A4D3-14DDE0120B63}" type="pres">
      <dgm:prSet presAssocID="{E5C1D79E-C7E0-4CE9-B877-08C43F9AEF08}" presName="parentLin" presStyleCnt="0"/>
      <dgm:spPr/>
    </dgm:pt>
    <dgm:pt modelId="{55850A4A-45F9-4091-9BFE-DFE444E08C0B}" type="pres">
      <dgm:prSet presAssocID="{E5C1D79E-C7E0-4CE9-B877-08C43F9AEF08}" presName="parentLeftMargin" presStyleLbl="node1" presStyleIdx="0" presStyleCnt="4"/>
      <dgm:spPr/>
      <dgm:t>
        <a:bodyPr/>
        <a:lstStyle/>
        <a:p>
          <a:endParaRPr lang="en-US"/>
        </a:p>
      </dgm:t>
    </dgm:pt>
    <dgm:pt modelId="{99236131-6E36-4406-8704-A73903E085CC}" type="pres">
      <dgm:prSet presAssocID="{E5C1D79E-C7E0-4CE9-B877-08C43F9AEF08}" presName="parentText" presStyleLbl="node1" presStyleIdx="0" presStyleCnt="4" custScaleX="114945">
        <dgm:presLayoutVars>
          <dgm:chMax val="0"/>
          <dgm:bulletEnabled val="1"/>
        </dgm:presLayoutVars>
      </dgm:prSet>
      <dgm:spPr/>
      <dgm:t>
        <a:bodyPr/>
        <a:lstStyle/>
        <a:p>
          <a:endParaRPr lang="en-US"/>
        </a:p>
      </dgm:t>
    </dgm:pt>
    <dgm:pt modelId="{F87B1D3E-740C-4D0B-976F-1FDFE9660670}" type="pres">
      <dgm:prSet presAssocID="{E5C1D79E-C7E0-4CE9-B877-08C43F9AEF08}" presName="negativeSpace" presStyleCnt="0"/>
      <dgm:spPr/>
    </dgm:pt>
    <dgm:pt modelId="{41152DB7-9E66-4D89-96E0-387FE99DDAAB}" type="pres">
      <dgm:prSet presAssocID="{E5C1D79E-C7E0-4CE9-B877-08C43F9AEF08}" presName="childText" presStyleLbl="conFgAcc1" presStyleIdx="0" presStyleCnt="4">
        <dgm:presLayoutVars>
          <dgm:bulletEnabled val="1"/>
        </dgm:presLayoutVars>
      </dgm:prSet>
      <dgm:spPr/>
    </dgm:pt>
    <dgm:pt modelId="{F1C45E45-BD82-4F18-B0C1-9D28BCCAB49C}" type="pres">
      <dgm:prSet presAssocID="{8A650BC6-9EA6-45E8-B9CE-91A265CCE6E0}" presName="spaceBetweenRectangles" presStyleCnt="0"/>
      <dgm:spPr/>
    </dgm:pt>
    <dgm:pt modelId="{718B288B-FE4E-4F45-B145-FBBF05DB233F}" type="pres">
      <dgm:prSet presAssocID="{D8C7053F-0DA6-445F-8D63-366F9F5A474F}" presName="parentLin" presStyleCnt="0"/>
      <dgm:spPr/>
    </dgm:pt>
    <dgm:pt modelId="{8812A8C9-3600-4EF9-8490-DE1132522CC3}" type="pres">
      <dgm:prSet presAssocID="{D8C7053F-0DA6-445F-8D63-366F9F5A474F}" presName="parentLeftMargin" presStyleLbl="node1" presStyleIdx="0" presStyleCnt="4"/>
      <dgm:spPr/>
      <dgm:t>
        <a:bodyPr/>
        <a:lstStyle/>
        <a:p>
          <a:endParaRPr lang="en-US"/>
        </a:p>
      </dgm:t>
    </dgm:pt>
    <dgm:pt modelId="{0E021D16-FE27-4E25-A693-9B5A70EF462B}" type="pres">
      <dgm:prSet presAssocID="{D8C7053F-0DA6-445F-8D63-366F9F5A474F}" presName="parentText" presStyleLbl="node1" presStyleIdx="1" presStyleCnt="4" custScaleX="117171">
        <dgm:presLayoutVars>
          <dgm:chMax val="0"/>
          <dgm:bulletEnabled val="1"/>
        </dgm:presLayoutVars>
      </dgm:prSet>
      <dgm:spPr/>
      <dgm:t>
        <a:bodyPr/>
        <a:lstStyle/>
        <a:p>
          <a:endParaRPr lang="en-US"/>
        </a:p>
      </dgm:t>
    </dgm:pt>
    <dgm:pt modelId="{A670D532-8EE2-49E5-A08E-7A580EBEEAAC}" type="pres">
      <dgm:prSet presAssocID="{D8C7053F-0DA6-445F-8D63-366F9F5A474F}" presName="negativeSpace" presStyleCnt="0"/>
      <dgm:spPr/>
    </dgm:pt>
    <dgm:pt modelId="{5EFADDB6-E93A-4CC1-B363-60D56A94F1E6}" type="pres">
      <dgm:prSet presAssocID="{D8C7053F-0DA6-445F-8D63-366F9F5A474F}" presName="childText" presStyleLbl="conFgAcc1" presStyleIdx="1" presStyleCnt="4">
        <dgm:presLayoutVars>
          <dgm:bulletEnabled val="1"/>
        </dgm:presLayoutVars>
      </dgm:prSet>
      <dgm:spPr/>
    </dgm:pt>
    <dgm:pt modelId="{4CBE8487-AD35-4349-B4F4-1ACF48D8679A}" type="pres">
      <dgm:prSet presAssocID="{1F87F4AF-1749-4A3C-B8DB-ECED69969796}" presName="spaceBetweenRectangles" presStyleCnt="0"/>
      <dgm:spPr/>
    </dgm:pt>
    <dgm:pt modelId="{E654BA06-19B5-486E-B745-98E3A1B38FC5}" type="pres">
      <dgm:prSet presAssocID="{337EA832-9CFF-4940-9035-B2DF4EFE6467}" presName="parentLin" presStyleCnt="0"/>
      <dgm:spPr/>
    </dgm:pt>
    <dgm:pt modelId="{AA8B6B89-39F4-4DF2-A8D8-2F75A248D341}" type="pres">
      <dgm:prSet presAssocID="{337EA832-9CFF-4940-9035-B2DF4EFE6467}" presName="parentLeftMargin" presStyleLbl="node1" presStyleIdx="1" presStyleCnt="4"/>
      <dgm:spPr/>
      <dgm:t>
        <a:bodyPr/>
        <a:lstStyle/>
        <a:p>
          <a:endParaRPr lang="en-US"/>
        </a:p>
      </dgm:t>
    </dgm:pt>
    <dgm:pt modelId="{5550FA30-195E-45A1-B191-F88C4FF92BD5}" type="pres">
      <dgm:prSet presAssocID="{337EA832-9CFF-4940-9035-B2DF4EFE6467}" presName="parentText" presStyleLbl="node1" presStyleIdx="2" presStyleCnt="4" custScaleX="116328">
        <dgm:presLayoutVars>
          <dgm:chMax val="0"/>
          <dgm:bulletEnabled val="1"/>
        </dgm:presLayoutVars>
      </dgm:prSet>
      <dgm:spPr/>
      <dgm:t>
        <a:bodyPr/>
        <a:lstStyle/>
        <a:p>
          <a:endParaRPr lang="en-US"/>
        </a:p>
      </dgm:t>
    </dgm:pt>
    <dgm:pt modelId="{A65B3BEE-B6A3-4846-9C8F-1875989B139B}" type="pres">
      <dgm:prSet presAssocID="{337EA832-9CFF-4940-9035-B2DF4EFE6467}" presName="negativeSpace" presStyleCnt="0"/>
      <dgm:spPr/>
    </dgm:pt>
    <dgm:pt modelId="{2B5F4693-3138-4364-9550-849A82CC4066}" type="pres">
      <dgm:prSet presAssocID="{337EA832-9CFF-4940-9035-B2DF4EFE6467}" presName="childText" presStyleLbl="conFgAcc1" presStyleIdx="2" presStyleCnt="4">
        <dgm:presLayoutVars>
          <dgm:bulletEnabled val="1"/>
        </dgm:presLayoutVars>
      </dgm:prSet>
      <dgm:spPr/>
    </dgm:pt>
    <dgm:pt modelId="{0E4B46E3-7E3D-4ADA-AF48-E0F5AA3C97FA}" type="pres">
      <dgm:prSet presAssocID="{377E1F37-0F33-4A48-8A6B-68052B74D3B9}" presName="spaceBetweenRectangles" presStyleCnt="0"/>
      <dgm:spPr/>
    </dgm:pt>
    <dgm:pt modelId="{20F3B9D8-05BA-4538-91AF-2ADA78EB070E}" type="pres">
      <dgm:prSet presAssocID="{793500E3-8FFC-4DEC-903A-044EE247B173}" presName="parentLin" presStyleCnt="0"/>
      <dgm:spPr/>
    </dgm:pt>
    <dgm:pt modelId="{4092D7C1-F8FB-4C17-AF49-2C02B4818EB0}" type="pres">
      <dgm:prSet presAssocID="{793500E3-8FFC-4DEC-903A-044EE247B173}" presName="parentLeftMargin" presStyleLbl="node1" presStyleIdx="2" presStyleCnt="4"/>
      <dgm:spPr/>
      <dgm:t>
        <a:bodyPr/>
        <a:lstStyle/>
        <a:p>
          <a:endParaRPr lang="en-US"/>
        </a:p>
      </dgm:t>
    </dgm:pt>
    <dgm:pt modelId="{7CF804FC-70F6-4CE8-B318-A8B06D548D54}" type="pres">
      <dgm:prSet presAssocID="{793500E3-8FFC-4DEC-903A-044EE247B173}" presName="parentText" presStyleLbl="node1" presStyleIdx="3" presStyleCnt="4" custScaleX="114284">
        <dgm:presLayoutVars>
          <dgm:chMax val="0"/>
          <dgm:bulletEnabled val="1"/>
        </dgm:presLayoutVars>
      </dgm:prSet>
      <dgm:spPr/>
      <dgm:t>
        <a:bodyPr/>
        <a:lstStyle/>
        <a:p>
          <a:endParaRPr lang="en-US"/>
        </a:p>
      </dgm:t>
    </dgm:pt>
    <dgm:pt modelId="{B9563C07-7816-451B-9BB2-6A3A5F0B801D}" type="pres">
      <dgm:prSet presAssocID="{793500E3-8FFC-4DEC-903A-044EE247B173}" presName="negativeSpace" presStyleCnt="0"/>
      <dgm:spPr/>
    </dgm:pt>
    <dgm:pt modelId="{25A584EA-884F-493A-80C3-EDFC7410EF08}" type="pres">
      <dgm:prSet presAssocID="{793500E3-8FFC-4DEC-903A-044EE247B173}" presName="childText" presStyleLbl="conFgAcc1" presStyleIdx="3" presStyleCnt="4">
        <dgm:presLayoutVars>
          <dgm:bulletEnabled val="1"/>
        </dgm:presLayoutVars>
      </dgm:prSet>
      <dgm:spPr/>
    </dgm:pt>
  </dgm:ptLst>
  <dgm:cxnLst>
    <dgm:cxn modelId="{337A0262-7165-4BDD-ACB0-72FCE40ED894}" srcId="{A40E920D-026E-4150-B0A8-6A729FDD7F7B}" destId="{337EA832-9CFF-4940-9035-B2DF4EFE6467}" srcOrd="2" destOrd="0" parTransId="{9870F0CF-029E-48EF-9803-4C1E151BF103}" sibTransId="{377E1F37-0F33-4A48-8A6B-68052B74D3B9}"/>
    <dgm:cxn modelId="{3FEDA817-6668-4B01-8328-BB4B5C33C142}" type="presOf" srcId="{D8C7053F-0DA6-445F-8D63-366F9F5A474F}" destId="{8812A8C9-3600-4EF9-8490-DE1132522CC3}" srcOrd="0" destOrd="0" presId="urn:microsoft.com/office/officeart/2005/8/layout/list1#1"/>
    <dgm:cxn modelId="{F8CC405F-E46E-44D3-872F-FFCE40D531C1}" type="presOf" srcId="{793500E3-8FFC-4DEC-903A-044EE247B173}" destId="{7CF804FC-70F6-4CE8-B318-A8B06D548D54}" srcOrd="1" destOrd="0" presId="urn:microsoft.com/office/officeart/2005/8/layout/list1#1"/>
    <dgm:cxn modelId="{DD223E7D-8F2D-4323-9D05-E0B4F684A384}" srcId="{A40E920D-026E-4150-B0A8-6A729FDD7F7B}" destId="{D8C7053F-0DA6-445F-8D63-366F9F5A474F}" srcOrd="1" destOrd="0" parTransId="{CFF6DE68-63A9-4FA3-B119-CBACA15E50E5}" sibTransId="{1F87F4AF-1749-4A3C-B8DB-ECED69969796}"/>
    <dgm:cxn modelId="{6371A198-9EBE-4063-BBFC-E657A800E99E}" srcId="{A40E920D-026E-4150-B0A8-6A729FDD7F7B}" destId="{E5C1D79E-C7E0-4CE9-B877-08C43F9AEF08}" srcOrd="0" destOrd="0" parTransId="{54E3A49D-C1FD-438D-8D99-19E4A134BB3A}" sibTransId="{8A650BC6-9EA6-45E8-B9CE-91A265CCE6E0}"/>
    <dgm:cxn modelId="{3847DAB1-F3EA-4809-BA1A-BA0F1DAF212D}" type="presOf" srcId="{D8C7053F-0DA6-445F-8D63-366F9F5A474F}" destId="{0E021D16-FE27-4E25-A693-9B5A70EF462B}" srcOrd="1" destOrd="0" presId="urn:microsoft.com/office/officeart/2005/8/layout/list1#1"/>
    <dgm:cxn modelId="{24A1E46D-59FD-4130-894D-952E59311EB1}" type="presOf" srcId="{337EA832-9CFF-4940-9035-B2DF4EFE6467}" destId="{5550FA30-195E-45A1-B191-F88C4FF92BD5}" srcOrd="1" destOrd="0" presId="urn:microsoft.com/office/officeart/2005/8/layout/list1#1"/>
    <dgm:cxn modelId="{B158D552-AA67-499D-AE27-2D64A58519D8}" type="presOf" srcId="{337EA832-9CFF-4940-9035-B2DF4EFE6467}" destId="{AA8B6B89-39F4-4DF2-A8D8-2F75A248D341}" srcOrd="0" destOrd="0" presId="urn:microsoft.com/office/officeart/2005/8/layout/list1#1"/>
    <dgm:cxn modelId="{4587AFCB-AAAD-4F13-8EA4-7EAB6AA7F3C9}" type="presOf" srcId="{E5C1D79E-C7E0-4CE9-B877-08C43F9AEF08}" destId="{55850A4A-45F9-4091-9BFE-DFE444E08C0B}" srcOrd="0" destOrd="0" presId="urn:microsoft.com/office/officeart/2005/8/layout/list1#1"/>
    <dgm:cxn modelId="{41872D5B-EECF-441C-9157-A664A3955C3F}" type="presOf" srcId="{E5C1D79E-C7E0-4CE9-B877-08C43F9AEF08}" destId="{99236131-6E36-4406-8704-A73903E085CC}" srcOrd="1" destOrd="0" presId="urn:microsoft.com/office/officeart/2005/8/layout/list1#1"/>
    <dgm:cxn modelId="{9F5751FF-1D59-4C7E-B40B-7D4387CEA0CD}" srcId="{A40E920D-026E-4150-B0A8-6A729FDD7F7B}" destId="{793500E3-8FFC-4DEC-903A-044EE247B173}" srcOrd="3" destOrd="0" parTransId="{12A64560-7D44-45E8-845A-5380A02E4719}" sibTransId="{C30890B1-C102-4ECE-AE45-891C740A13F1}"/>
    <dgm:cxn modelId="{7DAD7A9C-72FA-4164-948A-619CB7EB75AA}" type="presOf" srcId="{793500E3-8FFC-4DEC-903A-044EE247B173}" destId="{4092D7C1-F8FB-4C17-AF49-2C02B4818EB0}" srcOrd="0" destOrd="0" presId="urn:microsoft.com/office/officeart/2005/8/layout/list1#1"/>
    <dgm:cxn modelId="{6EC5F43C-5ED6-4BA9-BB9F-D50E06ED6745}" type="presOf" srcId="{A40E920D-026E-4150-B0A8-6A729FDD7F7B}" destId="{CC4D3FE2-C4AE-4A54-A38A-1FF23F377119}" srcOrd="0" destOrd="0" presId="urn:microsoft.com/office/officeart/2005/8/layout/list1#1"/>
    <dgm:cxn modelId="{C8605D05-CC12-4061-B7F1-13C3887A2334}" type="presParOf" srcId="{CC4D3FE2-C4AE-4A54-A38A-1FF23F377119}" destId="{C0E2680C-EFFC-4D67-A4D3-14DDE0120B63}" srcOrd="0" destOrd="0" presId="urn:microsoft.com/office/officeart/2005/8/layout/list1#1"/>
    <dgm:cxn modelId="{FBDBC107-28C3-4BAB-9DE0-0577109BBD0A}" type="presParOf" srcId="{C0E2680C-EFFC-4D67-A4D3-14DDE0120B63}" destId="{55850A4A-45F9-4091-9BFE-DFE444E08C0B}" srcOrd="0" destOrd="0" presId="urn:microsoft.com/office/officeart/2005/8/layout/list1#1"/>
    <dgm:cxn modelId="{B62DADDE-7FF0-4558-BA5B-555B898F1DA9}" type="presParOf" srcId="{C0E2680C-EFFC-4D67-A4D3-14DDE0120B63}" destId="{99236131-6E36-4406-8704-A73903E085CC}" srcOrd="1" destOrd="0" presId="urn:microsoft.com/office/officeart/2005/8/layout/list1#1"/>
    <dgm:cxn modelId="{DE80054C-25BD-4521-8D10-2C4E7871C7B5}" type="presParOf" srcId="{CC4D3FE2-C4AE-4A54-A38A-1FF23F377119}" destId="{F87B1D3E-740C-4D0B-976F-1FDFE9660670}" srcOrd="1" destOrd="0" presId="urn:microsoft.com/office/officeart/2005/8/layout/list1#1"/>
    <dgm:cxn modelId="{8353FF74-6BAE-48AB-8154-0B28D283F5A9}" type="presParOf" srcId="{CC4D3FE2-C4AE-4A54-A38A-1FF23F377119}" destId="{41152DB7-9E66-4D89-96E0-387FE99DDAAB}" srcOrd="2" destOrd="0" presId="urn:microsoft.com/office/officeart/2005/8/layout/list1#1"/>
    <dgm:cxn modelId="{F19CB4A1-83A7-47EA-871E-FA2F4606FD2B}" type="presParOf" srcId="{CC4D3FE2-C4AE-4A54-A38A-1FF23F377119}" destId="{F1C45E45-BD82-4F18-B0C1-9D28BCCAB49C}" srcOrd="3" destOrd="0" presId="urn:microsoft.com/office/officeart/2005/8/layout/list1#1"/>
    <dgm:cxn modelId="{99A612FA-2647-446E-848C-F633032BC4D6}" type="presParOf" srcId="{CC4D3FE2-C4AE-4A54-A38A-1FF23F377119}" destId="{718B288B-FE4E-4F45-B145-FBBF05DB233F}" srcOrd="4" destOrd="0" presId="urn:microsoft.com/office/officeart/2005/8/layout/list1#1"/>
    <dgm:cxn modelId="{F0B8F034-F350-40AD-B267-D0364F30DC60}" type="presParOf" srcId="{718B288B-FE4E-4F45-B145-FBBF05DB233F}" destId="{8812A8C9-3600-4EF9-8490-DE1132522CC3}" srcOrd="0" destOrd="0" presId="urn:microsoft.com/office/officeart/2005/8/layout/list1#1"/>
    <dgm:cxn modelId="{02B96800-BE4D-49E0-9D7D-2A6501044EC1}" type="presParOf" srcId="{718B288B-FE4E-4F45-B145-FBBF05DB233F}" destId="{0E021D16-FE27-4E25-A693-9B5A70EF462B}" srcOrd="1" destOrd="0" presId="urn:microsoft.com/office/officeart/2005/8/layout/list1#1"/>
    <dgm:cxn modelId="{DE18874A-14D3-4DA3-B3BE-148F2CCBDF6F}" type="presParOf" srcId="{CC4D3FE2-C4AE-4A54-A38A-1FF23F377119}" destId="{A670D532-8EE2-49E5-A08E-7A580EBEEAAC}" srcOrd="5" destOrd="0" presId="urn:microsoft.com/office/officeart/2005/8/layout/list1#1"/>
    <dgm:cxn modelId="{4ACA6F5C-09B5-4D70-B8AA-AACB4D2FF19F}" type="presParOf" srcId="{CC4D3FE2-C4AE-4A54-A38A-1FF23F377119}" destId="{5EFADDB6-E93A-4CC1-B363-60D56A94F1E6}" srcOrd="6" destOrd="0" presId="urn:microsoft.com/office/officeart/2005/8/layout/list1#1"/>
    <dgm:cxn modelId="{0CF6B212-D1BB-4D28-A48E-EB904C775A93}" type="presParOf" srcId="{CC4D3FE2-C4AE-4A54-A38A-1FF23F377119}" destId="{4CBE8487-AD35-4349-B4F4-1ACF48D8679A}" srcOrd="7" destOrd="0" presId="urn:microsoft.com/office/officeart/2005/8/layout/list1#1"/>
    <dgm:cxn modelId="{E0C2E0FB-5B5D-4AF6-9B76-CB9F18B3489C}" type="presParOf" srcId="{CC4D3FE2-C4AE-4A54-A38A-1FF23F377119}" destId="{E654BA06-19B5-486E-B745-98E3A1B38FC5}" srcOrd="8" destOrd="0" presId="urn:microsoft.com/office/officeart/2005/8/layout/list1#1"/>
    <dgm:cxn modelId="{AAFB8905-48C0-480D-AF83-046F79DD3FEE}" type="presParOf" srcId="{E654BA06-19B5-486E-B745-98E3A1B38FC5}" destId="{AA8B6B89-39F4-4DF2-A8D8-2F75A248D341}" srcOrd="0" destOrd="0" presId="urn:microsoft.com/office/officeart/2005/8/layout/list1#1"/>
    <dgm:cxn modelId="{6A04BF14-517E-4B83-9BD9-B6BBD45FC95D}" type="presParOf" srcId="{E654BA06-19B5-486E-B745-98E3A1B38FC5}" destId="{5550FA30-195E-45A1-B191-F88C4FF92BD5}" srcOrd="1" destOrd="0" presId="urn:microsoft.com/office/officeart/2005/8/layout/list1#1"/>
    <dgm:cxn modelId="{70DCEE40-CB85-4B8B-AF6F-1A6756E6A2DB}" type="presParOf" srcId="{CC4D3FE2-C4AE-4A54-A38A-1FF23F377119}" destId="{A65B3BEE-B6A3-4846-9C8F-1875989B139B}" srcOrd="9" destOrd="0" presId="urn:microsoft.com/office/officeart/2005/8/layout/list1#1"/>
    <dgm:cxn modelId="{F5614615-0A40-4402-9BCD-23C9F6748BDC}" type="presParOf" srcId="{CC4D3FE2-C4AE-4A54-A38A-1FF23F377119}" destId="{2B5F4693-3138-4364-9550-849A82CC4066}" srcOrd="10" destOrd="0" presId="urn:microsoft.com/office/officeart/2005/8/layout/list1#1"/>
    <dgm:cxn modelId="{1E1BE2EE-87A6-4F99-9573-0D0F097306AA}" type="presParOf" srcId="{CC4D3FE2-C4AE-4A54-A38A-1FF23F377119}" destId="{0E4B46E3-7E3D-4ADA-AF48-E0F5AA3C97FA}" srcOrd="11" destOrd="0" presId="urn:microsoft.com/office/officeart/2005/8/layout/list1#1"/>
    <dgm:cxn modelId="{5CAEA04C-51C8-4659-942B-AC97ED15FDA2}" type="presParOf" srcId="{CC4D3FE2-C4AE-4A54-A38A-1FF23F377119}" destId="{20F3B9D8-05BA-4538-91AF-2ADA78EB070E}" srcOrd="12" destOrd="0" presId="urn:microsoft.com/office/officeart/2005/8/layout/list1#1"/>
    <dgm:cxn modelId="{F3D421A9-DC71-4549-9255-C36F646C26FB}" type="presParOf" srcId="{20F3B9D8-05BA-4538-91AF-2ADA78EB070E}" destId="{4092D7C1-F8FB-4C17-AF49-2C02B4818EB0}" srcOrd="0" destOrd="0" presId="urn:microsoft.com/office/officeart/2005/8/layout/list1#1"/>
    <dgm:cxn modelId="{FD7AB7FA-DA01-4849-9563-84EDCB2B4BBB}" type="presParOf" srcId="{20F3B9D8-05BA-4538-91AF-2ADA78EB070E}" destId="{7CF804FC-70F6-4CE8-B318-A8B06D548D54}" srcOrd="1" destOrd="0" presId="urn:microsoft.com/office/officeart/2005/8/layout/list1#1"/>
    <dgm:cxn modelId="{FD69C632-2426-4013-A10D-8F48379DB4A0}" type="presParOf" srcId="{CC4D3FE2-C4AE-4A54-A38A-1FF23F377119}" destId="{B9563C07-7816-451B-9BB2-6A3A5F0B801D}" srcOrd="13" destOrd="0" presId="urn:microsoft.com/office/officeart/2005/8/layout/list1#1"/>
    <dgm:cxn modelId="{8DAA1BC0-7103-4292-ABF8-D0588FC8A3DA}" type="presParOf" srcId="{CC4D3FE2-C4AE-4A54-A38A-1FF23F377119}" destId="{25A584EA-884F-493A-80C3-EDFC7410EF08}" srcOrd="14" destOrd="0" presId="urn:microsoft.com/office/officeart/2005/8/layout/list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9E8B95B-EEB5-40AD-90A2-7398565A3A5B}" type="doc">
      <dgm:prSet loTypeId="urn:microsoft.com/office/officeart/2005/8/layout/vProcess5" loCatId="process" qsTypeId="urn:microsoft.com/office/officeart/2005/8/quickstyle/simple1#2" qsCatId="simple" csTypeId="urn:microsoft.com/office/officeart/2005/8/colors/accent1_2#2" csCatId="accent1" phldr="1"/>
      <dgm:spPr/>
      <dgm:t>
        <a:bodyPr/>
        <a:lstStyle/>
        <a:p>
          <a:endParaRPr lang="en-US"/>
        </a:p>
      </dgm:t>
    </dgm:pt>
    <dgm:pt modelId="{24AE3643-B4CA-4893-BA7C-EAD3624F6DF5}">
      <dgm:prSet phldrT="[Text]" custT="1"/>
      <dgm:spPr/>
      <dgm:t>
        <a:bodyPr/>
        <a:lstStyle/>
        <a:p>
          <a:r>
            <a:rPr lang="en-US" sz="1600" b="1" dirty="0" smtClean="0">
              <a:latin typeface="Times New Roman" panose="02020603050405020304" pitchFamily="18" charset="0"/>
              <a:cs typeface="Times New Roman" panose="02020603050405020304" pitchFamily="18" charset="0"/>
            </a:rPr>
            <a:t>Action-Oriented</a:t>
          </a:r>
          <a:r>
            <a:rPr lang="en-US" sz="1600" dirty="0" smtClean="0">
              <a:latin typeface="Times New Roman" panose="02020603050405020304" pitchFamily="18" charset="0"/>
              <a:cs typeface="Times New Roman" panose="02020603050405020304" pitchFamily="18" charset="0"/>
            </a:rPr>
            <a:t>: The Shaper is motivated, the Implementer executes plans, and the Completer-Finisher ensures accuracy and timeliness.</a:t>
          </a:r>
          <a:endParaRPr lang="en-US" sz="1600" dirty="0">
            <a:latin typeface="Times New Roman" panose="02020603050405020304" pitchFamily="18" charset="0"/>
            <a:cs typeface="Times New Roman" panose="02020603050405020304" pitchFamily="18" charset="0"/>
          </a:endParaRPr>
        </a:p>
      </dgm:t>
    </dgm:pt>
    <dgm:pt modelId="{A2CBABBB-4585-43B1-9C19-B1FE0CA00854}" type="parTrans" cxnId="{EB732AAF-8185-4AC1-9C66-C160CF86A4FE}">
      <dgm:prSet/>
      <dgm:spPr/>
      <dgm:t>
        <a:bodyPr/>
        <a:lstStyle/>
        <a:p>
          <a:endParaRPr lang="en-US"/>
        </a:p>
      </dgm:t>
    </dgm:pt>
    <dgm:pt modelId="{0A956173-BF1A-465B-8CAD-DB641DC70AE8}" type="sibTrans" cxnId="{EB732AAF-8185-4AC1-9C66-C160CF86A4FE}">
      <dgm:prSet/>
      <dgm:spPr/>
      <dgm:t>
        <a:bodyPr/>
        <a:lstStyle/>
        <a:p>
          <a:endParaRPr lang="en-US"/>
        </a:p>
      </dgm:t>
    </dgm:pt>
    <dgm:pt modelId="{01AFE15F-CD7B-49C7-AC17-4A6A4885FCAA}">
      <dgm:prSet custT="1"/>
      <dgm:spPr/>
      <dgm:t>
        <a:bodyPr/>
        <a:lstStyle/>
        <a:p>
          <a:r>
            <a:rPr lang="en-US" sz="1600" b="1" dirty="0" smtClean="0">
              <a:latin typeface="Times New Roman" panose="02020603050405020304" pitchFamily="18" charset="0"/>
              <a:cs typeface="Times New Roman" panose="02020603050405020304" pitchFamily="18" charset="0"/>
            </a:rPr>
            <a:t>People-Oriented</a:t>
          </a:r>
          <a:r>
            <a:rPr lang="en-US" sz="1600" dirty="0" smtClean="0">
              <a:latin typeface="Times New Roman" panose="02020603050405020304" pitchFamily="18" charset="0"/>
              <a:cs typeface="Times New Roman" panose="02020603050405020304" pitchFamily="18" charset="0"/>
            </a:rPr>
            <a:t>: The Coordinator leads, the Team worker assists, and the Resource Investigator finds opportunities and connections.</a:t>
          </a:r>
          <a:endParaRPr lang="en-US" sz="1600" dirty="0">
            <a:latin typeface="Times New Roman" panose="02020603050405020304" pitchFamily="18" charset="0"/>
            <a:cs typeface="Times New Roman" panose="02020603050405020304" pitchFamily="18" charset="0"/>
          </a:endParaRPr>
        </a:p>
      </dgm:t>
    </dgm:pt>
    <dgm:pt modelId="{F846A3A7-9750-4192-B039-B65FA8A930FF}" type="parTrans" cxnId="{807B50C4-98DB-4ABC-90B2-D0FA91415AE0}">
      <dgm:prSet/>
      <dgm:spPr/>
      <dgm:t>
        <a:bodyPr/>
        <a:lstStyle/>
        <a:p>
          <a:endParaRPr lang="en-US"/>
        </a:p>
      </dgm:t>
    </dgm:pt>
    <dgm:pt modelId="{90B46420-14AC-48EC-A03C-0EBBB36A31CE}" type="sibTrans" cxnId="{807B50C4-98DB-4ABC-90B2-D0FA91415AE0}">
      <dgm:prSet/>
      <dgm:spPr/>
      <dgm:t>
        <a:bodyPr/>
        <a:lstStyle/>
        <a:p>
          <a:endParaRPr lang="en-US"/>
        </a:p>
      </dgm:t>
    </dgm:pt>
    <dgm:pt modelId="{7D0C62E8-6F35-4C7B-84B6-97D0B865C98F}">
      <dgm:prSet custT="1"/>
      <dgm:spPr/>
      <dgm:t>
        <a:bodyPr/>
        <a:lstStyle/>
        <a:p>
          <a:r>
            <a:rPr lang="en-US" sz="1600" b="1" dirty="0" smtClean="0">
              <a:latin typeface="Times New Roman" panose="02020603050405020304" pitchFamily="18" charset="0"/>
              <a:cs typeface="Times New Roman" panose="02020603050405020304" pitchFamily="18" charset="0"/>
            </a:rPr>
            <a:t>Thought-Oriented</a:t>
          </a:r>
          <a:r>
            <a:rPr lang="en-US" sz="1600" dirty="0" smtClean="0">
              <a:latin typeface="Times New Roman" panose="02020603050405020304" pitchFamily="18" charset="0"/>
              <a:cs typeface="Times New Roman" panose="02020603050405020304" pitchFamily="18" charset="0"/>
            </a:rPr>
            <a:t>: The Plant comes up with new ideas, the Monitor-Evaluator gives honest feedback, and the Specialist knows a lot about a subject.</a:t>
          </a:r>
          <a:endParaRPr lang="en-US" sz="1600" dirty="0">
            <a:latin typeface="Times New Roman" panose="02020603050405020304" pitchFamily="18" charset="0"/>
            <a:cs typeface="Times New Roman" panose="02020603050405020304" pitchFamily="18" charset="0"/>
          </a:endParaRPr>
        </a:p>
      </dgm:t>
    </dgm:pt>
    <dgm:pt modelId="{B84777BA-B94A-469F-9793-2DA9A54BA108}" type="parTrans" cxnId="{4EF28BDF-C55B-4A1E-AE74-1675A4C9815B}">
      <dgm:prSet/>
      <dgm:spPr/>
      <dgm:t>
        <a:bodyPr/>
        <a:lstStyle/>
        <a:p>
          <a:endParaRPr lang="en-US"/>
        </a:p>
      </dgm:t>
    </dgm:pt>
    <dgm:pt modelId="{7B872C23-FCA0-4085-B482-F1FC16C88902}" type="sibTrans" cxnId="{4EF28BDF-C55B-4A1E-AE74-1675A4C9815B}">
      <dgm:prSet/>
      <dgm:spPr/>
      <dgm:t>
        <a:bodyPr/>
        <a:lstStyle/>
        <a:p>
          <a:endParaRPr lang="en-US"/>
        </a:p>
      </dgm:t>
    </dgm:pt>
    <dgm:pt modelId="{413A895D-C7BE-4C19-8D26-6951FF422155}" type="pres">
      <dgm:prSet presAssocID="{C9E8B95B-EEB5-40AD-90A2-7398565A3A5B}" presName="outerComposite" presStyleCnt="0">
        <dgm:presLayoutVars>
          <dgm:chMax val="5"/>
          <dgm:dir/>
          <dgm:resizeHandles val="exact"/>
        </dgm:presLayoutVars>
      </dgm:prSet>
      <dgm:spPr/>
      <dgm:t>
        <a:bodyPr/>
        <a:lstStyle/>
        <a:p>
          <a:endParaRPr lang="en-US"/>
        </a:p>
      </dgm:t>
    </dgm:pt>
    <dgm:pt modelId="{77B4E17B-89B2-411E-B131-4390F6D4CD43}" type="pres">
      <dgm:prSet presAssocID="{C9E8B95B-EEB5-40AD-90A2-7398565A3A5B}" presName="dummyMaxCanvas" presStyleCnt="0">
        <dgm:presLayoutVars/>
      </dgm:prSet>
      <dgm:spPr/>
    </dgm:pt>
    <dgm:pt modelId="{DB6F903B-A841-44BA-BD52-C86DE4A80198}" type="pres">
      <dgm:prSet presAssocID="{C9E8B95B-EEB5-40AD-90A2-7398565A3A5B}" presName="ThreeNodes_1" presStyleLbl="node1" presStyleIdx="0" presStyleCnt="3" custLinFactNeighborX="860">
        <dgm:presLayoutVars>
          <dgm:bulletEnabled val="1"/>
        </dgm:presLayoutVars>
      </dgm:prSet>
      <dgm:spPr/>
      <dgm:t>
        <a:bodyPr/>
        <a:lstStyle/>
        <a:p>
          <a:endParaRPr lang="en-US"/>
        </a:p>
      </dgm:t>
    </dgm:pt>
    <dgm:pt modelId="{F2348FBD-916A-41A5-8D61-7101299DE367}" type="pres">
      <dgm:prSet presAssocID="{C9E8B95B-EEB5-40AD-90A2-7398565A3A5B}" presName="ThreeNodes_2" presStyleLbl="node1" presStyleIdx="1" presStyleCnt="3">
        <dgm:presLayoutVars>
          <dgm:bulletEnabled val="1"/>
        </dgm:presLayoutVars>
      </dgm:prSet>
      <dgm:spPr/>
      <dgm:t>
        <a:bodyPr/>
        <a:lstStyle/>
        <a:p>
          <a:endParaRPr lang="en-US"/>
        </a:p>
      </dgm:t>
    </dgm:pt>
    <dgm:pt modelId="{3F932783-8E8C-4D9C-8A82-1294DB01AEE8}" type="pres">
      <dgm:prSet presAssocID="{C9E8B95B-EEB5-40AD-90A2-7398565A3A5B}" presName="ThreeNodes_3" presStyleLbl="node1" presStyleIdx="2" presStyleCnt="3">
        <dgm:presLayoutVars>
          <dgm:bulletEnabled val="1"/>
        </dgm:presLayoutVars>
      </dgm:prSet>
      <dgm:spPr/>
      <dgm:t>
        <a:bodyPr/>
        <a:lstStyle/>
        <a:p>
          <a:endParaRPr lang="en-US"/>
        </a:p>
      </dgm:t>
    </dgm:pt>
    <dgm:pt modelId="{17B0FD64-EF54-4C89-BD50-4FBC24A37090}" type="pres">
      <dgm:prSet presAssocID="{C9E8B95B-EEB5-40AD-90A2-7398565A3A5B}" presName="ThreeConn_1-2" presStyleLbl="fgAccFollowNode1" presStyleIdx="0" presStyleCnt="2">
        <dgm:presLayoutVars>
          <dgm:bulletEnabled val="1"/>
        </dgm:presLayoutVars>
      </dgm:prSet>
      <dgm:spPr/>
      <dgm:t>
        <a:bodyPr/>
        <a:lstStyle/>
        <a:p>
          <a:endParaRPr lang="en-US"/>
        </a:p>
      </dgm:t>
    </dgm:pt>
    <dgm:pt modelId="{22510973-D756-4C59-90F9-6C4320DCEE9E}" type="pres">
      <dgm:prSet presAssocID="{C9E8B95B-EEB5-40AD-90A2-7398565A3A5B}" presName="ThreeConn_2-3" presStyleLbl="fgAccFollowNode1" presStyleIdx="1" presStyleCnt="2">
        <dgm:presLayoutVars>
          <dgm:bulletEnabled val="1"/>
        </dgm:presLayoutVars>
      </dgm:prSet>
      <dgm:spPr/>
      <dgm:t>
        <a:bodyPr/>
        <a:lstStyle/>
        <a:p>
          <a:endParaRPr lang="en-US"/>
        </a:p>
      </dgm:t>
    </dgm:pt>
    <dgm:pt modelId="{FD08E654-0FA7-47E0-B0CD-7B08F94904E8}" type="pres">
      <dgm:prSet presAssocID="{C9E8B95B-EEB5-40AD-90A2-7398565A3A5B}" presName="ThreeNodes_1_text" presStyleLbl="node1" presStyleIdx="2" presStyleCnt="3">
        <dgm:presLayoutVars>
          <dgm:bulletEnabled val="1"/>
        </dgm:presLayoutVars>
      </dgm:prSet>
      <dgm:spPr/>
      <dgm:t>
        <a:bodyPr/>
        <a:lstStyle/>
        <a:p>
          <a:endParaRPr lang="en-US"/>
        </a:p>
      </dgm:t>
    </dgm:pt>
    <dgm:pt modelId="{527F6FCC-2F1D-40A3-8C7E-C329A32DC9E4}" type="pres">
      <dgm:prSet presAssocID="{C9E8B95B-EEB5-40AD-90A2-7398565A3A5B}" presName="ThreeNodes_2_text" presStyleLbl="node1" presStyleIdx="2" presStyleCnt="3">
        <dgm:presLayoutVars>
          <dgm:bulletEnabled val="1"/>
        </dgm:presLayoutVars>
      </dgm:prSet>
      <dgm:spPr/>
      <dgm:t>
        <a:bodyPr/>
        <a:lstStyle/>
        <a:p>
          <a:endParaRPr lang="en-US"/>
        </a:p>
      </dgm:t>
    </dgm:pt>
    <dgm:pt modelId="{DBECE1C2-8EAB-4B44-835D-E372FB988263}" type="pres">
      <dgm:prSet presAssocID="{C9E8B95B-EEB5-40AD-90A2-7398565A3A5B}" presName="ThreeNodes_3_text" presStyleLbl="node1" presStyleIdx="2" presStyleCnt="3">
        <dgm:presLayoutVars>
          <dgm:bulletEnabled val="1"/>
        </dgm:presLayoutVars>
      </dgm:prSet>
      <dgm:spPr/>
      <dgm:t>
        <a:bodyPr/>
        <a:lstStyle/>
        <a:p>
          <a:endParaRPr lang="en-US"/>
        </a:p>
      </dgm:t>
    </dgm:pt>
  </dgm:ptLst>
  <dgm:cxnLst>
    <dgm:cxn modelId="{EB732AAF-8185-4AC1-9C66-C160CF86A4FE}" srcId="{C9E8B95B-EEB5-40AD-90A2-7398565A3A5B}" destId="{24AE3643-B4CA-4893-BA7C-EAD3624F6DF5}" srcOrd="0" destOrd="0" parTransId="{A2CBABBB-4585-43B1-9C19-B1FE0CA00854}" sibTransId="{0A956173-BF1A-465B-8CAD-DB641DC70AE8}"/>
    <dgm:cxn modelId="{5BE2F7CB-9278-4E0D-B13A-0212E3A143D9}" type="presOf" srcId="{24AE3643-B4CA-4893-BA7C-EAD3624F6DF5}" destId="{DB6F903B-A841-44BA-BD52-C86DE4A80198}" srcOrd="0" destOrd="0" presId="urn:microsoft.com/office/officeart/2005/8/layout/vProcess5"/>
    <dgm:cxn modelId="{4EF28BDF-C55B-4A1E-AE74-1675A4C9815B}" srcId="{C9E8B95B-EEB5-40AD-90A2-7398565A3A5B}" destId="{7D0C62E8-6F35-4C7B-84B6-97D0B865C98F}" srcOrd="2" destOrd="0" parTransId="{B84777BA-B94A-469F-9793-2DA9A54BA108}" sibTransId="{7B872C23-FCA0-4085-B482-F1FC16C88902}"/>
    <dgm:cxn modelId="{807B50C4-98DB-4ABC-90B2-D0FA91415AE0}" srcId="{C9E8B95B-EEB5-40AD-90A2-7398565A3A5B}" destId="{01AFE15F-CD7B-49C7-AC17-4A6A4885FCAA}" srcOrd="1" destOrd="0" parTransId="{F846A3A7-9750-4192-B039-B65FA8A930FF}" sibTransId="{90B46420-14AC-48EC-A03C-0EBBB36A31CE}"/>
    <dgm:cxn modelId="{43D92C11-18CD-4B07-8572-88EF012AD31B}" type="presOf" srcId="{7D0C62E8-6F35-4C7B-84B6-97D0B865C98F}" destId="{DBECE1C2-8EAB-4B44-835D-E372FB988263}" srcOrd="1" destOrd="0" presId="urn:microsoft.com/office/officeart/2005/8/layout/vProcess5"/>
    <dgm:cxn modelId="{AB42F56D-E8CF-41CA-8176-043E94967850}" type="presOf" srcId="{01AFE15F-CD7B-49C7-AC17-4A6A4885FCAA}" destId="{F2348FBD-916A-41A5-8D61-7101299DE367}" srcOrd="0" destOrd="0" presId="urn:microsoft.com/office/officeart/2005/8/layout/vProcess5"/>
    <dgm:cxn modelId="{8C28AC74-DA25-4B74-A4B5-AD302A2EA169}" type="presOf" srcId="{24AE3643-B4CA-4893-BA7C-EAD3624F6DF5}" destId="{FD08E654-0FA7-47E0-B0CD-7B08F94904E8}" srcOrd="1" destOrd="0" presId="urn:microsoft.com/office/officeart/2005/8/layout/vProcess5"/>
    <dgm:cxn modelId="{759B8210-9B3A-4FE4-8696-28CC55357E0C}" type="presOf" srcId="{7D0C62E8-6F35-4C7B-84B6-97D0B865C98F}" destId="{3F932783-8E8C-4D9C-8A82-1294DB01AEE8}" srcOrd="0" destOrd="0" presId="urn:microsoft.com/office/officeart/2005/8/layout/vProcess5"/>
    <dgm:cxn modelId="{9C55FBC8-31C7-4905-838D-CD89F7C7ED94}" type="presOf" srcId="{C9E8B95B-EEB5-40AD-90A2-7398565A3A5B}" destId="{413A895D-C7BE-4C19-8D26-6951FF422155}" srcOrd="0" destOrd="0" presId="urn:microsoft.com/office/officeart/2005/8/layout/vProcess5"/>
    <dgm:cxn modelId="{B3CDF6FD-E242-40A3-8C37-392EB411AE1E}" type="presOf" srcId="{0A956173-BF1A-465B-8CAD-DB641DC70AE8}" destId="{17B0FD64-EF54-4C89-BD50-4FBC24A37090}" srcOrd="0" destOrd="0" presId="urn:microsoft.com/office/officeart/2005/8/layout/vProcess5"/>
    <dgm:cxn modelId="{7EDD8681-3EDA-4652-AF97-D85331D5602E}" type="presOf" srcId="{90B46420-14AC-48EC-A03C-0EBBB36A31CE}" destId="{22510973-D756-4C59-90F9-6C4320DCEE9E}" srcOrd="0" destOrd="0" presId="urn:microsoft.com/office/officeart/2005/8/layout/vProcess5"/>
    <dgm:cxn modelId="{84CE896E-5E69-429E-88AE-B5579FFB363D}" type="presOf" srcId="{01AFE15F-CD7B-49C7-AC17-4A6A4885FCAA}" destId="{527F6FCC-2F1D-40A3-8C7E-C329A32DC9E4}" srcOrd="1" destOrd="0" presId="urn:microsoft.com/office/officeart/2005/8/layout/vProcess5"/>
    <dgm:cxn modelId="{4EBCB579-D42A-48C8-89D2-384DBAA57943}" type="presParOf" srcId="{413A895D-C7BE-4C19-8D26-6951FF422155}" destId="{77B4E17B-89B2-411E-B131-4390F6D4CD43}" srcOrd="0" destOrd="0" presId="urn:microsoft.com/office/officeart/2005/8/layout/vProcess5"/>
    <dgm:cxn modelId="{0606AE57-833B-41C3-B7C9-338D6201D1B7}" type="presParOf" srcId="{413A895D-C7BE-4C19-8D26-6951FF422155}" destId="{DB6F903B-A841-44BA-BD52-C86DE4A80198}" srcOrd="1" destOrd="0" presId="urn:microsoft.com/office/officeart/2005/8/layout/vProcess5"/>
    <dgm:cxn modelId="{10774E9B-A17D-424D-BE9B-28AD98D701F2}" type="presParOf" srcId="{413A895D-C7BE-4C19-8D26-6951FF422155}" destId="{F2348FBD-916A-41A5-8D61-7101299DE367}" srcOrd="2" destOrd="0" presId="urn:microsoft.com/office/officeart/2005/8/layout/vProcess5"/>
    <dgm:cxn modelId="{EF0849C0-8B15-4454-ACDD-95F937A7987F}" type="presParOf" srcId="{413A895D-C7BE-4C19-8D26-6951FF422155}" destId="{3F932783-8E8C-4D9C-8A82-1294DB01AEE8}" srcOrd="3" destOrd="0" presId="urn:microsoft.com/office/officeart/2005/8/layout/vProcess5"/>
    <dgm:cxn modelId="{AA52FDE5-B8C4-4B74-B7C1-B181035365E0}" type="presParOf" srcId="{413A895D-C7BE-4C19-8D26-6951FF422155}" destId="{17B0FD64-EF54-4C89-BD50-4FBC24A37090}" srcOrd="4" destOrd="0" presId="urn:microsoft.com/office/officeart/2005/8/layout/vProcess5"/>
    <dgm:cxn modelId="{015CBAB1-D1FE-46C9-8D5C-1436BDF3DB6B}" type="presParOf" srcId="{413A895D-C7BE-4C19-8D26-6951FF422155}" destId="{22510973-D756-4C59-90F9-6C4320DCEE9E}" srcOrd="5" destOrd="0" presId="urn:microsoft.com/office/officeart/2005/8/layout/vProcess5"/>
    <dgm:cxn modelId="{D9FC2116-9AAC-44B5-AE66-E80ED8796034}" type="presParOf" srcId="{413A895D-C7BE-4C19-8D26-6951FF422155}" destId="{FD08E654-0FA7-47E0-B0CD-7B08F94904E8}" srcOrd="6" destOrd="0" presId="urn:microsoft.com/office/officeart/2005/8/layout/vProcess5"/>
    <dgm:cxn modelId="{BA39E344-CDB7-472E-A499-B97B189068F3}" type="presParOf" srcId="{413A895D-C7BE-4C19-8D26-6951FF422155}" destId="{527F6FCC-2F1D-40A3-8C7E-C329A32DC9E4}" srcOrd="7" destOrd="0" presId="urn:microsoft.com/office/officeart/2005/8/layout/vProcess5"/>
    <dgm:cxn modelId="{4B712714-01CE-4069-B4E4-90833932B867}" type="presParOf" srcId="{413A895D-C7BE-4C19-8D26-6951FF422155}" destId="{DBECE1C2-8EAB-4B44-835D-E372FB988263}"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152DB7-9E66-4D89-96E0-387FE99DDAAB}">
      <dsp:nvSpPr>
        <dsp:cNvPr id="0" name=""/>
        <dsp:cNvSpPr/>
      </dsp:nvSpPr>
      <dsp:spPr>
        <a:xfrm>
          <a:off x="0" y="380882"/>
          <a:ext cx="9457900" cy="5292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9236131-6E36-4406-8704-A73903E085CC}">
      <dsp:nvSpPr>
        <dsp:cNvPr id="0" name=""/>
        <dsp:cNvSpPr/>
      </dsp:nvSpPr>
      <dsp:spPr>
        <a:xfrm>
          <a:off x="472895" y="70922"/>
          <a:ext cx="7609968" cy="6199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0240" tIns="0" rIns="250240" bIns="0" numCol="1" spcCol="1270" anchor="ctr" anchorCtr="0">
          <a:noAutofit/>
        </a:bodyPr>
        <a:lstStyle/>
        <a:p>
          <a:pPr lvl="0" algn="l" defTabSz="889000">
            <a:lnSpc>
              <a:spcPct val="90000"/>
            </a:lnSpc>
            <a:spcBef>
              <a:spcPct val="0"/>
            </a:spcBef>
            <a:spcAft>
              <a:spcPct val="35000"/>
            </a:spcAft>
          </a:pPr>
          <a:r>
            <a:rPr lang="en-US" sz="2000" kern="1200" dirty="0" smtClean="0">
              <a:latin typeface="Times New Roman" panose="02020603050405020304" pitchFamily="18" charset="0"/>
              <a:cs typeface="Times New Roman" panose="02020603050405020304" pitchFamily="18" charset="0"/>
            </a:rPr>
            <a:t>During the </a:t>
          </a:r>
          <a:r>
            <a:rPr lang="en-US" sz="2000" b="1" kern="1200" dirty="0" smtClean="0">
              <a:latin typeface="Times New Roman" panose="02020603050405020304" pitchFamily="18" charset="0"/>
              <a:cs typeface="Times New Roman" panose="02020603050405020304" pitchFamily="18" charset="0"/>
            </a:rPr>
            <a:t>Forming stage</a:t>
          </a:r>
          <a:r>
            <a:rPr lang="en-US" sz="2000" kern="1200" dirty="0" smtClean="0">
              <a:latin typeface="Times New Roman" panose="02020603050405020304" pitchFamily="18" charset="0"/>
              <a:cs typeface="Times New Roman" panose="02020603050405020304" pitchFamily="18" charset="0"/>
            </a:rPr>
            <a:t>, teams are unsure and talk to each other politely. </a:t>
          </a:r>
          <a:endParaRPr lang="en-US" sz="2000" kern="1200" dirty="0">
            <a:latin typeface="Times New Roman" panose="02020603050405020304" pitchFamily="18" charset="0"/>
            <a:cs typeface="Times New Roman" panose="02020603050405020304" pitchFamily="18" charset="0"/>
          </a:endParaRPr>
        </a:p>
      </dsp:txBody>
      <dsp:txXfrm>
        <a:off x="503157" y="101184"/>
        <a:ext cx="7549444" cy="559396"/>
      </dsp:txXfrm>
    </dsp:sp>
    <dsp:sp modelId="{5EFADDB6-E93A-4CC1-B363-60D56A94F1E6}">
      <dsp:nvSpPr>
        <dsp:cNvPr id="0" name=""/>
        <dsp:cNvSpPr/>
      </dsp:nvSpPr>
      <dsp:spPr>
        <a:xfrm>
          <a:off x="0" y="1333442"/>
          <a:ext cx="9457900" cy="5292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E021D16-FE27-4E25-A693-9B5A70EF462B}">
      <dsp:nvSpPr>
        <dsp:cNvPr id="0" name=""/>
        <dsp:cNvSpPr/>
      </dsp:nvSpPr>
      <dsp:spPr>
        <a:xfrm>
          <a:off x="472895" y="1023482"/>
          <a:ext cx="7757341" cy="6199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0240" tIns="0" rIns="250240" bIns="0" numCol="1" spcCol="1270" anchor="ctr" anchorCtr="0">
          <a:noAutofit/>
        </a:bodyPr>
        <a:lstStyle/>
        <a:p>
          <a:pPr lvl="0" algn="l" defTabSz="889000">
            <a:lnSpc>
              <a:spcPct val="90000"/>
            </a:lnSpc>
            <a:spcBef>
              <a:spcPct val="0"/>
            </a:spcBef>
            <a:spcAft>
              <a:spcPct val="35000"/>
            </a:spcAft>
          </a:pPr>
          <a:r>
            <a:rPr lang="en-US" sz="2000" kern="1200" dirty="0" smtClean="0">
              <a:latin typeface="Times New Roman" panose="02020603050405020304" pitchFamily="18" charset="0"/>
              <a:cs typeface="Times New Roman" panose="02020603050405020304" pitchFamily="18" charset="0"/>
            </a:rPr>
            <a:t>The next step is </a:t>
          </a:r>
          <a:r>
            <a:rPr lang="en-US" sz="2000" b="1" kern="1200" dirty="0" smtClean="0">
              <a:latin typeface="Times New Roman" panose="02020603050405020304" pitchFamily="18" charset="0"/>
              <a:cs typeface="Times New Roman" panose="02020603050405020304" pitchFamily="18" charset="0"/>
            </a:rPr>
            <a:t>storming</a:t>
          </a:r>
          <a:r>
            <a:rPr lang="en-US" sz="2000" kern="1200" dirty="0" smtClean="0">
              <a:latin typeface="Times New Roman" panose="02020603050405020304" pitchFamily="18" charset="0"/>
              <a:cs typeface="Times New Roman" panose="02020603050405020304" pitchFamily="18" charset="0"/>
            </a:rPr>
            <a:t>, which is a time of conflict and competition </a:t>
          </a:r>
          <a:endParaRPr lang="en-US" sz="2000" kern="1200" dirty="0">
            <a:latin typeface="Times New Roman" panose="02020603050405020304" pitchFamily="18" charset="0"/>
            <a:cs typeface="Times New Roman" panose="02020603050405020304" pitchFamily="18" charset="0"/>
          </a:endParaRPr>
        </a:p>
      </dsp:txBody>
      <dsp:txXfrm>
        <a:off x="503157" y="1053744"/>
        <a:ext cx="7696817" cy="559396"/>
      </dsp:txXfrm>
    </dsp:sp>
    <dsp:sp modelId="{2B5F4693-3138-4364-9550-849A82CC4066}">
      <dsp:nvSpPr>
        <dsp:cNvPr id="0" name=""/>
        <dsp:cNvSpPr/>
      </dsp:nvSpPr>
      <dsp:spPr>
        <a:xfrm>
          <a:off x="0" y="2286003"/>
          <a:ext cx="9457900" cy="5292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550FA30-195E-45A1-B191-F88C4FF92BD5}">
      <dsp:nvSpPr>
        <dsp:cNvPr id="0" name=""/>
        <dsp:cNvSpPr/>
      </dsp:nvSpPr>
      <dsp:spPr>
        <a:xfrm>
          <a:off x="472895" y="1976043"/>
          <a:ext cx="7701530" cy="6199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0240" tIns="0" rIns="250240" bIns="0" numCol="1" spcCol="1270" anchor="ctr" anchorCtr="0">
          <a:noAutofit/>
        </a:bodyPr>
        <a:lstStyle/>
        <a:p>
          <a:pPr lvl="0" algn="l" defTabSz="889000">
            <a:lnSpc>
              <a:spcPct val="90000"/>
            </a:lnSpc>
            <a:spcBef>
              <a:spcPct val="0"/>
            </a:spcBef>
            <a:spcAft>
              <a:spcPct val="35000"/>
            </a:spcAft>
          </a:pPr>
          <a:r>
            <a:rPr lang="en-US" sz="2000" kern="1200" dirty="0" smtClean="0">
              <a:latin typeface="Times New Roman" panose="02020603050405020304" pitchFamily="18" charset="0"/>
              <a:cs typeface="Times New Roman" panose="02020603050405020304" pitchFamily="18" charset="0"/>
            </a:rPr>
            <a:t>In the </a:t>
          </a:r>
          <a:r>
            <a:rPr lang="en-US" sz="2000" b="1" kern="1200" dirty="0" smtClean="0">
              <a:latin typeface="Times New Roman" panose="02020603050405020304" pitchFamily="18" charset="0"/>
              <a:cs typeface="Times New Roman" panose="02020603050405020304" pitchFamily="18" charset="0"/>
            </a:rPr>
            <a:t>Norming </a:t>
          </a:r>
          <a:r>
            <a:rPr lang="en-US" sz="2000" kern="1200" dirty="0" smtClean="0">
              <a:latin typeface="Times New Roman" panose="02020603050405020304" pitchFamily="18" charset="0"/>
              <a:cs typeface="Times New Roman" panose="02020603050405020304" pitchFamily="18" charset="0"/>
            </a:rPr>
            <a:t>process, the team sets up a structure</a:t>
          </a:r>
          <a:endParaRPr lang="en-US" sz="2000" kern="1200" dirty="0">
            <a:latin typeface="Times New Roman" panose="02020603050405020304" pitchFamily="18" charset="0"/>
            <a:cs typeface="Times New Roman" panose="02020603050405020304" pitchFamily="18" charset="0"/>
          </a:endParaRPr>
        </a:p>
      </dsp:txBody>
      <dsp:txXfrm>
        <a:off x="503157" y="2006305"/>
        <a:ext cx="7641006" cy="559396"/>
      </dsp:txXfrm>
    </dsp:sp>
    <dsp:sp modelId="{25A584EA-884F-493A-80C3-EDFC7410EF08}">
      <dsp:nvSpPr>
        <dsp:cNvPr id="0" name=""/>
        <dsp:cNvSpPr/>
      </dsp:nvSpPr>
      <dsp:spPr>
        <a:xfrm>
          <a:off x="0" y="3238563"/>
          <a:ext cx="9457900" cy="5292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CF804FC-70F6-4CE8-B318-A8B06D548D54}">
      <dsp:nvSpPr>
        <dsp:cNvPr id="0" name=""/>
        <dsp:cNvSpPr/>
      </dsp:nvSpPr>
      <dsp:spPr>
        <a:xfrm>
          <a:off x="472895" y="2928603"/>
          <a:ext cx="7566206" cy="6199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0240" tIns="0" rIns="250240" bIns="0" numCol="1" spcCol="1270" anchor="ctr" anchorCtr="0">
          <a:noAutofit/>
        </a:bodyPr>
        <a:lstStyle/>
        <a:p>
          <a:pPr lvl="0" algn="l" defTabSz="889000">
            <a:lnSpc>
              <a:spcPct val="90000"/>
            </a:lnSpc>
            <a:spcBef>
              <a:spcPct val="0"/>
            </a:spcBef>
            <a:spcAft>
              <a:spcPct val="35000"/>
            </a:spcAft>
          </a:pPr>
          <a:r>
            <a:rPr lang="en-US" sz="2000" kern="1200" dirty="0" smtClean="0">
              <a:latin typeface="Times New Roman" panose="02020603050405020304" pitchFamily="18" charset="0"/>
              <a:cs typeface="Times New Roman" panose="02020603050405020304" pitchFamily="18" charset="0"/>
            </a:rPr>
            <a:t>The team is at its most productive during </a:t>
          </a:r>
          <a:r>
            <a:rPr lang="en-US" sz="2000" b="1" kern="1200" dirty="0" smtClean="0">
              <a:latin typeface="Times New Roman" panose="02020603050405020304" pitchFamily="18" charset="0"/>
              <a:cs typeface="Times New Roman" panose="02020603050405020304" pitchFamily="18" charset="0"/>
            </a:rPr>
            <a:t>Performing.</a:t>
          </a:r>
          <a:endParaRPr lang="en-US" sz="2000" kern="1200" dirty="0">
            <a:latin typeface="Times New Roman" panose="02020603050405020304" pitchFamily="18" charset="0"/>
            <a:cs typeface="Times New Roman" panose="02020603050405020304" pitchFamily="18" charset="0"/>
          </a:endParaRPr>
        </a:p>
      </dsp:txBody>
      <dsp:txXfrm>
        <a:off x="503157" y="2958865"/>
        <a:ext cx="7505682" cy="5593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6F903B-A841-44BA-BD52-C86DE4A80198}">
      <dsp:nvSpPr>
        <dsp:cNvPr id="0" name=""/>
        <dsp:cNvSpPr/>
      </dsp:nvSpPr>
      <dsp:spPr bwMode="white">
        <a:xfrm>
          <a:off x="68239" y="0"/>
          <a:ext cx="7934809" cy="114751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hemeClr val="lt1"/>
        </a:lnRef>
        <a:fillRef idx="1">
          <a:schemeClr val="accent1"/>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US" sz="1600" b="1" kern="1200" dirty="0" smtClean="0">
              <a:latin typeface="Times New Roman" panose="02020603050405020304" pitchFamily="18" charset="0"/>
              <a:cs typeface="Times New Roman" panose="02020603050405020304" pitchFamily="18" charset="0"/>
            </a:rPr>
            <a:t>Action-Oriented</a:t>
          </a:r>
          <a:r>
            <a:rPr lang="en-US" sz="1600" kern="1200" dirty="0" smtClean="0">
              <a:latin typeface="Times New Roman" panose="02020603050405020304" pitchFamily="18" charset="0"/>
              <a:cs typeface="Times New Roman" panose="02020603050405020304" pitchFamily="18" charset="0"/>
            </a:rPr>
            <a:t>: The Shaper is motivated, the Implementer executes plans, and the Completer-Finisher ensures accuracy and timeliness.</a:t>
          </a:r>
          <a:endParaRPr lang="en-US" sz="1600" kern="1200" dirty="0">
            <a:latin typeface="Times New Roman" panose="02020603050405020304" pitchFamily="18" charset="0"/>
            <a:cs typeface="Times New Roman" panose="02020603050405020304" pitchFamily="18" charset="0"/>
          </a:endParaRPr>
        </a:p>
      </dsp:txBody>
      <dsp:txXfrm>
        <a:off x="68239" y="0"/>
        <a:ext cx="7934809" cy="1147511"/>
      </dsp:txXfrm>
    </dsp:sp>
    <dsp:sp modelId="{F2348FBD-916A-41A5-8D61-7101299DE367}">
      <dsp:nvSpPr>
        <dsp:cNvPr id="0" name=""/>
        <dsp:cNvSpPr/>
      </dsp:nvSpPr>
      <dsp:spPr bwMode="white">
        <a:xfrm>
          <a:off x="700130" y="1338763"/>
          <a:ext cx="7934809" cy="114751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hemeClr val="lt1"/>
        </a:lnRef>
        <a:fillRef idx="1">
          <a:schemeClr val="accent1"/>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US" sz="1600" b="1" kern="1200" dirty="0" smtClean="0">
              <a:latin typeface="Times New Roman" panose="02020603050405020304" pitchFamily="18" charset="0"/>
              <a:cs typeface="Times New Roman" panose="02020603050405020304" pitchFamily="18" charset="0"/>
            </a:rPr>
            <a:t>People-Oriented</a:t>
          </a:r>
          <a:r>
            <a:rPr lang="en-US" sz="1600" kern="1200" dirty="0" smtClean="0">
              <a:latin typeface="Times New Roman" panose="02020603050405020304" pitchFamily="18" charset="0"/>
              <a:cs typeface="Times New Roman" panose="02020603050405020304" pitchFamily="18" charset="0"/>
            </a:rPr>
            <a:t>: The Coordinator leads, the Team worker assists, and the Resource Investigator finds opportunities and connections.</a:t>
          </a:r>
          <a:endParaRPr lang="en-US" sz="1600" kern="1200" dirty="0">
            <a:latin typeface="Times New Roman" panose="02020603050405020304" pitchFamily="18" charset="0"/>
            <a:cs typeface="Times New Roman" panose="02020603050405020304" pitchFamily="18" charset="0"/>
          </a:endParaRPr>
        </a:p>
      </dsp:txBody>
      <dsp:txXfrm>
        <a:off x="700130" y="1338763"/>
        <a:ext cx="7934809" cy="1147511"/>
      </dsp:txXfrm>
    </dsp:sp>
    <dsp:sp modelId="{3F932783-8E8C-4D9C-8A82-1294DB01AEE8}">
      <dsp:nvSpPr>
        <dsp:cNvPr id="0" name=""/>
        <dsp:cNvSpPr/>
      </dsp:nvSpPr>
      <dsp:spPr bwMode="white">
        <a:xfrm>
          <a:off x="1400260" y="2677527"/>
          <a:ext cx="7934809" cy="114751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hemeClr val="lt1"/>
        </a:lnRef>
        <a:fillRef idx="1">
          <a:schemeClr val="accent1"/>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US" sz="1600" b="1" kern="1200" dirty="0" smtClean="0">
              <a:latin typeface="Times New Roman" panose="02020603050405020304" pitchFamily="18" charset="0"/>
              <a:cs typeface="Times New Roman" panose="02020603050405020304" pitchFamily="18" charset="0"/>
            </a:rPr>
            <a:t>Thought-Oriented</a:t>
          </a:r>
          <a:r>
            <a:rPr lang="en-US" sz="1600" kern="1200" dirty="0" smtClean="0">
              <a:latin typeface="Times New Roman" panose="02020603050405020304" pitchFamily="18" charset="0"/>
              <a:cs typeface="Times New Roman" panose="02020603050405020304" pitchFamily="18" charset="0"/>
            </a:rPr>
            <a:t>: The Plant comes up with new ideas, the Monitor-Evaluator gives honest feedback, and the Specialist knows a lot about a subject.</a:t>
          </a:r>
          <a:endParaRPr lang="en-US" sz="1600" kern="1200" dirty="0">
            <a:latin typeface="Times New Roman" panose="02020603050405020304" pitchFamily="18" charset="0"/>
            <a:cs typeface="Times New Roman" panose="02020603050405020304" pitchFamily="18" charset="0"/>
          </a:endParaRPr>
        </a:p>
      </dsp:txBody>
      <dsp:txXfrm>
        <a:off x="1400260" y="2677527"/>
        <a:ext cx="7934809" cy="1147511"/>
      </dsp:txXfrm>
    </dsp:sp>
    <dsp:sp modelId="{17B0FD64-EF54-4C89-BD50-4FBC24A37090}">
      <dsp:nvSpPr>
        <dsp:cNvPr id="0" name=""/>
        <dsp:cNvSpPr/>
      </dsp:nvSpPr>
      <dsp:spPr bwMode="white">
        <a:xfrm>
          <a:off x="7188926" y="870196"/>
          <a:ext cx="745882" cy="745882"/>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hemeClr val="accent1">
            <a:alpha val="90000"/>
            <a:tint val="40000"/>
          </a:schemeClr>
        </a:lnRef>
        <a:fillRef idx="1">
          <a:schemeClr val="accent1">
            <a:alpha val="90000"/>
            <a:tint val="40000"/>
          </a:schemeClr>
        </a:fillRef>
        <a:effectRef idx="0">
          <a:scrgbClr r="0" g="0" b="0"/>
        </a:effectRef>
        <a:fontRef idx="minor"/>
      </dsp:style>
      <dsp:txBody>
        <a:bodyPr spcFirstLastPara="0" vert="horz" wrap="square" lIns="39370" tIns="39370" rIns="39370" bIns="39370" numCol="1" spcCol="1270" anchor="ctr" anchorCtr="0">
          <a:noAutofit/>
        </a:bodyPr>
        <a:lstStyle/>
        <a:p>
          <a:pPr lvl="0" algn="ctr" defTabSz="1600200">
            <a:lnSpc>
              <a:spcPct val="90000"/>
            </a:lnSpc>
            <a:spcBef>
              <a:spcPct val="0"/>
            </a:spcBef>
            <a:spcAft>
              <a:spcPct val="35000"/>
            </a:spcAft>
          </a:pPr>
          <a:endParaRPr lang="en-US" sz="3600" kern="1200">
            <a:solidFill>
              <a:schemeClr val="dk1"/>
            </a:solidFill>
          </a:endParaRPr>
        </a:p>
      </dsp:txBody>
      <dsp:txXfrm>
        <a:off x="7188926" y="870196"/>
        <a:ext cx="745882" cy="745882"/>
      </dsp:txXfrm>
    </dsp:sp>
    <dsp:sp modelId="{22510973-D756-4C59-90F9-6C4320DCEE9E}">
      <dsp:nvSpPr>
        <dsp:cNvPr id="0" name=""/>
        <dsp:cNvSpPr/>
      </dsp:nvSpPr>
      <dsp:spPr bwMode="white">
        <a:xfrm>
          <a:off x="7889056" y="2201309"/>
          <a:ext cx="745882" cy="745882"/>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hemeClr val="accent1">
            <a:alpha val="90000"/>
            <a:tint val="40000"/>
          </a:schemeClr>
        </a:lnRef>
        <a:fillRef idx="1">
          <a:schemeClr val="accent1">
            <a:alpha val="90000"/>
            <a:tint val="40000"/>
          </a:schemeClr>
        </a:fillRef>
        <a:effectRef idx="0">
          <a:scrgbClr r="0" g="0" b="0"/>
        </a:effectRef>
        <a:fontRef idx="minor"/>
      </dsp:style>
      <dsp:txBody>
        <a:bodyPr spcFirstLastPara="0" vert="horz" wrap="square" lIns="39370" tIns="39370" rIns="39370" bIns="39370" numCol="1" spcCol="1270" anchor="ctr" anchorCtr="0">
          <a:noAutofit/>
        </a:bodyPr>
        <a:lstStyle/>
        <a:p>
          <a:pPr lvl="0" algn="ctr" defTabSz="1600200">
            <a:lnSpc>
              <a:spcPct val="90000"/>
            </a:lnSpc>
            <a:spcBef>
              <a:spcPct val="0"/>
            </a:spcBef>
            <a:spcAft>
              <a:spcPct val="35000"/>
            </a:spcAft>
          </a:pPr>
          <a:endParaRPr lang="en-US" sz="3600" kern="1200">
            <a:solidFill>
              <a:schemeClr val="dk1"/>
            </a:solidFill>
          </a:endParaRPr>
        </a:p>
      </dsp:txBody>
      <dsp:txXfrm>
        <a:off x="7889056" y="2201309"/>
        <a:ext cx="745882" cy="745882"/>
      </dsp:txXfrm>
    </dsp:sp>
  </dsp:spTree>
</dsp:drawing>
</file>

<file path=ppt/diagrams/layout1.xml><?xml version="1.0" encoding="utf-8"?>
<dgm:layoutDef xmlns:dgm="http://schemas.openxmlformats.org/drawingml/2006/diagram" xmlns:a="http://schemas.openxmlformats.org/drawingml/2006/main" uniqueId="urn:microsoft.com/office/officeart/2005/8/layout/list1#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nodeHorzAlign" val="l"/>
          <dgm:param type="horzAlign" val="l"/>
        </dgm:alg>
      </dgm:if>
      <dgm:else name="Name2">
        <dgm:alg type="lin">
          <dgm:param type="linDir" val="fromT"/>
          <dgm:param type="vertAlign" val="mid"/>
          <dgm:param type="nodeHorzAlign" val="r"/>
          <dgm:param typ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nodeHorzAlign" val="l"/>
              <dgm:param type="horzAlign" val="l"/>
            </dgm:alg>
          </dgm:if>
          <dgm:else name="Name6">
            <dgm:alg type="lin">
              <dgm:param type="linDir" val="fromR"/>
              <dgm:param type="nodeHorzAlign" val="r"/>
              <dgm:param typ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6B2F20-2BC6-4540-A5A6-03C33690568C}" type="datetimeFigureOut">
              <a:rPr lang="en-US" smtClean="0"/>
              <a:t>2/22/2024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EA39A8-2CFA-4F72-8E93-9800B18D5F44}"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kern="1200" smtClean="0">
                <a:solidFill>
                  <a:schemeClr val="tx1"/>
                </a:solidFill>
                <a:effectLst/>
                <a:latin typeface="+mn-lt"/>
                <a:ea typeface="+mn-ea"/>
                <a:cs typeface="+mn-cs"/>
              </a:rPr>
              <a:t>Hi</a:t>
            </a:r>
            <a:r>
              <a:rPr lang="en-US" sz="1200" kern="120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We are going to talk about ‘How to use teamwork theories and models to form an effective team and using leadership theories, how to monitor and improve the performance in the modern workplace, virtually as well as in person.’</a:t>
            </a:r>
          </a:p>
          <a:p>
            <a:endParaRPr lang="en-US" dirty="0"/>
          </a:p>
        </p:txBody>
      </p:sp>
      <p:sp>
        <p:nvSpPr>
          <p:cNvPr id="4" name="Slide Number Placeholder 3"/>
          <p:cNvSpPr>
            <a:spLocks noGrp="1"/>
          </p:cNvSpPr>
          <p:nvPr>
            <p:ph type="sldNum" sz="quarter" idx="10"/>
          </p:nvPr>
        </p:nvSpPr>
        <p:spPr/>
        <p:txBody>
          <a:bodyPr/>
          <a:lstStyle/>
          <a:p>
            <a:fld id="{38EA39A8-2CFA-4F72-8E93-9800B18D5F44}"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kern="1200" dirty="0" smtClean="0">
                <a:solidFill>
                  <a:schemeClr val="tx1"/>
                </a:solidFill>
                <a:effectLst/>
                <a:latin typeface="+mn-lt"/>
                <a:ea typeface="+mn-ea"/>
                <a:cs typeface="+mn-cs"/>
              </a:rPr>
              <a:t>After the pandemic, "blended teams" transformed work. These teams employ in-house, online, and temporary workers instead of office personnel. This technique lets organizations change quickly and use a diversity of skills. Blended teams diversify projects, provide workers more freedom, save money on temporary labor, and bring new ideas and views. Firms must guarantee everyone can communicate, use technology to cooperate, set expectations, engage in training, and create an open and welcoming workplace culture to maximize a diverse workforce. Mixed work environments take careful planning and execution, but they generate a more varied, efficient, and cost-effective organization model.</a:t>
            </a:r>
          </a:p>
          <a:p>
            <a:endParaRPr lang="en-US" dirty="0"/>
          </a:p>
        </p:txBody>
      </p:sp>
      <p:sp>
        <p:nvSpPr>
          <p:cNvPr id="4" name="Slide Number Placeholder 3"/>
          <p:cNvSpPr>
            <a:spLocks noGrp="1"/>
          </p:cNvSpPr>
          <p:nvPr>
            <p:ph type="sldNum" sz="quarter" idx="10"/>
          </p:nvPr>
        </p:nvSpPr>
        <p:spPr/>
        <p:txBody>
          <a:bodyPr/>
          <a:lstStyle/>
          <a:p>
            <a:fld id="{38EA39A8-2CFA-4F72-8E93-9800B18D5F44}"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kern="1200" dirty="0" smtClean="0">
                <a:solidFill>
                  <a:schemeClr val="tx1"/>
                </a:solidFill>
                <a:effectLst/>
                <a:latin typeface="+mn-lt"/>
                <a:ea typeface="+mn-ea"/>
                <a:cs typeface="+mn-cs"/>
              </a:rPr>
              <a:t> Teams work together to achieve a goal, while groups coordinate their operations. Different configurations affect member interaction. Members normally work individually toward their own objectives, which may match the organization's. However, teams are accountable and each member's actions impact the outcome. A team's ability to achieve objectives shows greater collaboration and interdependence than a group. Performance and outcomes vary per group and team. Open communication, mutual support, and shared problem-solving help collaborative teams achieve difficult goals.</a:t>
            </a:r>
          </a:p>
          <a:p>
            <a:endParaRPr lang="en-US" dirty="0"/>
          </a:p>
        </p:txBody>
      </p:sp>
      <p:sp>
        <p:nvSpPr>
          <p:cNvPr id="4" name="Slide Number Placeholder 3"/>
          <p:cNvSpPr>
            <a:spLocks noGrp="1"/>
          </p:cNvSpPr>
          <p:nvPr>
            <p:ph type="sldNum" sz="quarter" idx="10"/>
          </p:nvPr>
        </p:nvSpPr>
        <p:spPr/>
        <p:txBody>
          <a:bodyPr/>
          <a:lstStyle/>
          <a:p>
            <a:fld id="{38EA39A8-2CFA-4F72-8E93-9800B18D5F44}" type="slidenum">
              <a:rPr lang="en-US" smtClean="0"/>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This approach gives it a full picture of how teams work and how they grow.</a:t>
            </a:r>
          </a:p>
          <a:p>
            <a:r>
              <a:rPr lang="en-US" sz="1200" kern="1200" dirty="0" smtClean="0">
                <a:solidFill>
                  <a:schemeClr val="tx1"/>
                </a:solidFill>
                <a:effectLst/>
                <a:latin typeface="+mn-lt"/>
                <a:ea typeface="+mn-ea"/>
                <a:cs typeface="+mn-cs"/>
              </a:rPr>
              <a:t>During the </a:t>
            </a:r>
            <a:r>
              <a:rPr lang="en-US" sz="1200" b="1" kern="1200" dirty="0" smtClean="0">
                <a:solidFill>
                  <a:schemeClr val="tx1"/>
                </a:solidFill>
                <a:effectLst/>
                <a:latin typeface="+mn-lt"/>
                <a:ea typeface="+mn-ea"/>
                <a:cs typeface="+mn-cs"/>
              </a:rPr>
              <a:t>Forming stage</a:t>
            </a:r>
            <a:r>
              <a:rPr lang="en-US" sz="1200" kern="1200" dirty="0" smtClean="0">
                <a:solidFill>
                  <a:schemeClr val="tx1"/>
                </a:solidFill>
                <a:effectLst/>
                <a:latin typeface="+mn-lt"/>
                <a:ea typeface="+mn-ea"/>
                <a:cs typeface="+mn-cs"/>
              </a:rPr>
              <a:t>, teams are unsure and talk to each other politely. Members learn about the project and each other, and leadership often acts as a guide to keep things on track.</a:t>
            </a:r>
          </a:p>
          <a:p>
            <a:r>
              <a:rPr lang="en-US" sz="1200" kern="1200" dirty="0" smtClean="0">
                <a:solidFill>
                  <a:schemeClr val="tx1"/>
                </a:solidFill>
                <a:effectLst/>
                <a:latin typeface="+mn-lt"/>
                <a:ea typeface="+mn-ea"/>
                <a:cs typeface="+mn-cs"/>
              </a:rPr>
              <a:t>The next step is </a:t>
            </a:r>
            <a:r>
              <a:rPr lang="en-US" sz="1200" b="1" kern="1200" dirty="0" smtClean="0">
                <a:solidFill>
                  <a:schemeClr val="tx1"/>
                </a:solidFill>
                <a:effectLst/>
                <a:latin typeface="+mn-lt"/>
                <a:ea typeface="+mn-ea"/>
                <a:cs typeface="+mn-cs"/>
              </a:rPr>
              <a:t>storming</a:t>
            </a:r>
            <a:r>
              <a:rPr lang="en-US" sz="1200" kern="1200" dirty="0" smtClean="0">
                <a:solidFill>
                  <a:schemeClr val="tx1"/>
                </a:solidFill>
                <a:effectLst/>
                <a:latin typeface="+mn-lt"/>
                <a:ea typeface="+mn-ea"/>
                <a:cs typeface="+mn-cs"/>
              </a:rPr>
              <a:t>, which is a time of conflict and competition as new characters and ways of working show themselves. Setting ground rules and settling arguments during this time is very important for keeping the team together.</a:t>
            </a:r>
          </a:p>
          <a:p>
            <a:r>
              <a:rPr lang="en-US" sz="1200" kern="1200" dirty="0" smtClean="0">
                <a:solidFill>
                  <a:schemeClr val="tx1"/>
                </a:solidFill>
                <a:effectLst/>
                <a:latin typeface="+mn-lt"/>
                <a:ea typeface="+mn-ea"/>
                <a:cs typeface="+mn-cs"/>
              </a:rPr>
              <a:t>In the </a:t>
            </a:r>
            <a:r>
              <a:rPr lang="en-US" sz="1200" b="1" kern="1200" dirty="0" smtClean="0">
                <a:solidFill>
                  <a:schemeClr val="tx1"/>
                </a:solidFill>
                <a:effectLst/>
                <a:latin typeface="+mn-lt"/>
                <a:ea typeface="+mn-ea"/>
                <a:cs typeface="+mn-cs"/>
              </a:rPr>
              <a:t>Norming </a:t>
            </a:r>
            <a:r>
              <a:rPr lang="en-US" sz="1200" kern="1200" dirty="0" smtClean="0">
                <a:solidFill>
                  <a:schemeClr val="tx1"/>
                </a:solidFill>
                <a:effectLst/>
                <a:latin typeface="+mn-lt"/>
                <a:ea typeface="+mn-ea"/>
                <a:cs typeface="+mn-cs"/>
              </a:rPr>
              <a:t>process, the team sets up a structure, rules, and tighter bonds with each other. This makes the workplace more controlled and pleasant. Members of this group accept and value each other's differences, which helps them work together toward common goals.</a:t>
            </a:r>
          </a:p>
          <a:p>
            <a:r>
              <a:rPr lang="en-US" sz="1200" kern="1200" dirty="0" smtClean="0">
                <a:solidFill>
                  <a:schemeClr val="tx1"/>
                </a:solidFill>
                <a:effectLst/>
                <a:latin typeface="+mn-lt"/>
                <a:ea typeface="+mn-ea"/>
                <a:cs typeface="+mn-cs"/>
              </a:rPr>
              <a:t>The team is at its most productive during </a:t>
            </a:r>
            <a:r>
              <a:rPr lang="en-US" sz="1200" b="1" kern="1200" dirty="0" smtClean="0">
                <a:solidFill>
                  <a:schemeClr val="tx1"/>
                </a:solidFill>
                <a:effectLst/>
                <a:latin typeface="+mn-lt"/>
                <a:ea typeface="+mn-ea"/>
                <a:cs typeface="+mn-cs"/>
              </a:rPr>
              <a:t>Performing</a:t>
            </a:r>
            <a:r>
              <a:rPr lang="en-US" sz="1200" kern="1200" dirty="0" smtClean="0">
                <a:solidFill>
                  <a:schemeClr val="tx1"/>
                </a:solidFill>
                <a:effectLst/>
                <a:latin typeface="+mn-lt"/>
                <a:ea typeface="+mn-ea"/>
                <a:cs typeface="+mn-cs"/>
              </a:rPr>
              <a:t>. Members are skilled, independent, and able to make decisions without any problems. The goal is to reach the team's goals with high quality work and little control.</a:t>
            </a:r>
          </a:p>
          <a:p>
            <a:pPr marL="0" marR="0" indent="0" algn="l" defTabSz="914400" rtl="0" eaLnBrk="1" fontAlgn="auto" latinLnBrk="0" hangingPunct="1">
              <a:lnSpc>
                <a:spcPct val="100000"/>
              </a:lnSpc>
              <a:spcBef>
                <a:spcPts val="0"/>
              </a:spcBef>
              <a:spcAft>
                <a:spcPts val="0"/>
              </a:spcAft>
              <a:buClrTx/>
              <a:buSzTx/>
              <a:buFontTx/>
              <a:buNone/>
              <a:defRPr/>
            </a:pPr>
            <a:r>
              <a:rPr lang="en-US" sz="1200" kern="1200" dirty="0" smtClean="0">
                <a:solidFill>
                  <a:schemeClr val="tx1"/>
                </a:solidFill>
                <a:effectLst/>
                <a:latin typeface="+mn-lt"/>
                <a:ea typeface="+mn-ea"/>
                <a:cs typeface="+mn-cs"/>
              </a:rPr>
              <a:t>Lastly, </a:t>
            </a:r>
            <a:r>
              <a:rPr lang="en-US" sz="1200" b="1" kern="1200" dirty="0" smtClean="0">
                <a:solidFill>
                  <a:schemeClr val="tx1"/>
                </a:solidFill>
                <a:effectLst/>
                <a:latin typeface="+mn-lt"/>
                <a:ea typeface="+mn-ea"/>
                <a:cs typeface="+mn-cs"/>
              </a:rPr>
              <a:t>adjourning </a:t>
            </a:r>
            <a:r>
              <a:rPr lang="en-US" sz="1200" kern="1200" dirty="0" smtClean="0">
                <a:solidFill>
                  <a:schemeClr val="tx1"/>
                </a:solidFill>
                <a:effectLst/>
                <a:latin typeface="+mn-lt"/>
                <a:ea typeface="+mn-ea"/>
                <a:cs typeface="+mn-cs"/>
              </a:rPr>
              <a:t>means breaking up the group when its goals have been met. This is a time to think about what has been done, be proud of what has been accomplished, and deal with the emotional parts of breaking up.</a:t>
            </a:r>
          </a:p>
          <a:p>
            <a:endParaRPr lang="en-US" dirty="0"/>
          </a:p>
        </p:txBody>
      </p:sp>
      <p:sp>
        <p:nvSpPr>
          <p:cNvPr id="4" name="Slide Number Placeholder 3"/>
          <p:cNvSpPr>
            <a:spLocks noGrp="1"/>
          </p:cNvSpPr>
          <p:nvPr>
            <p:ph type="sldNum" sz="quarter" idx="10"/>
          </p:nvPr>
        </p:nvSpPr>
        <p:spPr/>
        <p:txBody>
          <a:bodyPr/>
          <a:lstStyle/>
          <a:p>
            <a:fld id="{38EA39A8-2CFA-4F72-8E93-9800B18D5F44}" type="slidenum">
              <a:rPr lang="en-US" smtClean="0"/>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Dr. Meredith Belbin's teamwork research found nine typical team roles. Each job's unique contribution to the team's performance highlights how vital a fair team is.</a:t>
            </a:r>
          </a:p>
          <a:p>
            <a:r>
              <a:rPr lang="en-US" sz="1200" b="1" kern="1200" dirty="0" smtClean="0">
                <a:solidFill>
                  <a:schemeClr val="tx1"/>
                </a:solidFill>
                <a:effectLst/>
                <a:latin typeface="+mn-lt"/>
                <a:ea typeface="+mn-ea"/>
                <a:cs typeface="+mn-cs"/>
              </a:rPr>
              <a:t>Action-Oriented</a:t>
            </a:r>
            <a:r>
              <a:rPr lang="en-US" sz="1200" kern="1200" dirty="0" smtClean="0">
                <a:solidFill>
                  <a:schemeClr val="tx1"/>
                </a:solidFill>
                <a:effectLst/>
                <a:latin typeface="+mn-lt"/>
                <a:ea typeface="+mn-ea"/>
                <a:cs typeface="+mn-cs"/>
              </a:rPr>
              <a:t>: The Shaper is motivated, the Implementer executes plans, and the Completer-Finisher ensures accuracy and timeliness.</a:t>
            </a:r>
          </a:p>
          <a:p>
            <a:r>
              <a:rPr lang="en-US" sz="1200" b="1" kern="1200" dirty="0" smtClean="0">
                <a:solidFill>
                  <a:schemeClr val="tx1"/>
                </a:solidFill>
                <a:effectLst/>
                <a:latin typeface="+mn-lt"/>
                <a:ea typeface="+mn-ea"/>
                <a:cs typeface="+mn-cs"/>
              </a:rPr>
              <a:t>People-Oriented</a:t>
            </a:r>
            <a:r>
              <a:rPr lang="en-US" sz="1200" kern="1200" dirty="0" smtClean="0">
                <a:solidFill>
                  <a:schemeClr val="tx1"/>
                </a:solidFill>
                <a:effectLst/>
                <a:latin typeface="+mn-lt"/>
                <a:ea typeface="+mn-ea"/>
                <a:cs typeface="+mn-cs"/>
              </a:rPr>
              <a:t>: The Coordinator leads, the </a:t>
            </a:r>
            <a:r>
              <a:rPr lang="en-US" sz="1200" kern="1200" dirty="0" err="1" smtClean="0">
                <a:solidFill>
                  <a:schemeClr val="tx1"/>
                </a:solidFill>
                <a:effectLst/>
                <a:latin typeface="+mn-lt"/>
                <a:ea typeface="+mn-ea"/>
                <a:cs typeface="+mn-cs"/>
              </a:rPr>
              <a:t>Teamworker</a:t>
            </a:r>
            <a:r>
              <a:rPr lang="en-US" sz="1200" kern="1200" dirty="0" smtClean="0">
                <a:solidFill>
                  <a:schemeClr val="tx1"/>
                </a:solidFill>
                <a:effectLst/>
                <a:latin typeface="+mn-lt"/>
                <a:ea typeface="+mn-ea"/>
                <a:cs typeface="+mn-cs"/>
              </a:rPr>
              <a:t> assists, and the Resource Investigator finds opportunities and connections.</a:t>
            </a:r>
          </a:p>
          <a:p>
            <a:r>
              <a:rPr lang="en-US" sz="1200" b="1" kern="1200" dirty="0" smtClean="0">
                <a:solidFill>
                  <a:schemeClr val="tx1"/>
                </a:solidFill>
                <a:effectLst/>
                <a:latin typeface="+mn-lt"/>
                <a:ea typeface="+mn-ea"/>
                <a:cs typeface="+mn-cs"/>
              </a:rPr>
              <a:t>Thought-Oriented</a:t>
            </a:r>
            <a:r>
              <a:rPr lang="en-US" sz="1200" kern="1200" dirty="0" smtClean="0">
                <a:solidFill>
                  <a:schemeClr val="tx1"/>
                </a:solidFill>
                <a:effectLst/>
                <a:latin typeface="+mn-lt"/>
                <a:ea typeface="+mn-ea"/>
                <a:cs typeface="+mn-cs"/>
              </a:rPr>
              <a:t>: The Plant comes up with new ideas, the Monitor-Evaluator gives honest feedback, and the Specialist knows a lot about a subject.</a:t>
            </a:r>
          </a:p>
          <a:p>
            <a:r>
              <a:rPr lang="en-US" sz="1200" kern="1200" dirty="0" smtClean="0">
                <a:solidFill>
                  <a:schemeClr val="tx1"/>
                </a:solidFill>
                <a:effectLst/>
                <a:latin typeface="+mn-lt"/>
                <a:ea typeface="+mn-ea"/>
                <a:cs typeface="+mn-cs"/>
              </a:rPr>
              <a:t>One must understand these roles and how they function to maximize team performance. A well-balanced team harnesses the best of each member, including those who prefer to act, think, and engage. Variety makes it simpler to solve issues, make choices, and implement strategies, which the team needs to succeed.</a:t>
            </a:r>
          </a:p>
          <a:p>
            <a:endParaRPr lang="en-US" dirty="0"/>
          </a:p>
        </p:txBody>
      </p:sp>
      <p:sp>
        <p:nvSpPr>
          <p:cNvPr id="4" name="Slide Number Placeholder 3"/>
          <p:cNvSpPr>
            <a:spLocks noGrp="1"/>
          </p:cNvSpPr>
          <p:nvPr>
            <p:ph type="sldNum" sz="quarter" idx="10"/>
          </p:nvPr>
        </p:nvSpPr>
        <p:spPr/>
        <p:txBody>
          <a:bodyPr/>
          <a:lstStyle/>
          <a:p>
            <a:fld id="{38EA39A8-2CFA-4F72-8E93-9800B18D5F44}" type="slidenum">
              <a:rPr lang="en-US" smtClean="0"/>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kern="1200" dirty="0" smtClean="0">
                <a:solidFill>
                  <a:schemeClr val="tx1"/>
                </a:solidFill>
                <a:effectLst/>
                <a:latin typeface="+mn-lt"/>
                <a:ea typeface="+mn-ea"/>
                <a:cs typeface="+mn-cs"/>
              </a:rPr>
              <a:t>First, strong teams communicate well so everyone understands their role, project objectives, and responsibilities. McKinsey discovered that well-communicating teams perform 20% better. Second, teamwork and trust are crucial to success. Harvard Business Review study reveals that trusting teams perform better together and achieve greater outcomes. Third, successful teams are guided and accountable. Gallup found that engaged leaders make teams 21% more efficient and 22% more profitable. Successful teams encourage variety and utilize each member's abilities and perspectives. Deloitte discovered that mixed teams perform 80% better in business than single-type teams.</a:t>
            </a:r>
          </a:p>
          <a:p>
            <a:endParaRPr lang="en-US" dirty="0"/>
          </a:p>
        </p:txBody>
      </p:sp>
      <p:sp>
        <p:nvSpPr>
          <p:cNvPr id="4" name="Slide Number Placeholder 3"/>
          <p:cNvSpPr>
            <a:spLocks noGrp="1"/>
          </p:cNvSpPr>
          <p:nvPr>
            <p:ph type="sldNum" sz="quarter" idx="10"/>
          </p:nvPr>
        </p:nvSpPr>
        <p:spPr/>
        <p:txBody>
          <a:bodyPr/>
          <a:lstStyle/>
          <a:p>
            <a:fld id="{38EA39A8-2CFA-4F72-8E93-9800B18D5F44}" type="slidenum">
              <a:rPr lang="en-US" smtClean="0"/>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kern="1200" dirty="0" smtClean="0">
                <a:solidFill>
                  <a:schemeClr val="tx1"/>
                </a:solidFill>
                <a:effectLst/>
                <a:latin typeface="+mn-lt"/>
                <a:ea typeface="+mn-ea"/>
                <a:cs typeface="+mn-cs"/>
              </a:rPr>
              <a:t>Teamwork that works well increases output, innovation, and staff happiness by a large amount. A study from the Harvard Business Review found that teams that work well together are five times more likely to do better than teams of individuals. Through shared information and different points of view, this unity encourages creativity, which leads to better results. Gallup also found that cohesive teams have lower dropout rates because their members are happier with their jobs. By using the skills of each team member and creating a helpful environment.</a:t>
            </a:r>
          </a:p>
          <a:p>
            <a:endParaRPr lang="en-US" dirty="0"/>
          </a:p>
        </p:txBody>
      </p:sp>
      <p:sp>
        <p:nvSpPr>
          <p:cNvPr id="4" name="Slide Number Placeholder 3"/>
          <p:cNvSpPr>
            <a:spLocks noGrp="1"/>
          </p:cNvSpPr>
          <p:nvPr>
            <p:ph type="sldNum" sz="quarter" idx="10"/>
          </p:nvPr>
        </p:nvSpPr>
        <p:spPr/>
        <p:txBody>
          <a:bodyPr/>
          <a:lstStyle/>
          <a:p>
            <a:fld id="{38EA39A8-2CFA-4F72-8E93-9800B18D5F44}" type="slidenum">
              <a:rPr lang="en-US" smtClean="0"/>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kern="1200" dirty="0" smtClean="0">
                <a:solidFill>
                  <a:schemeClr val="tx1"/>
                </a:solidFill>
                <a:effectLst/>
                <a:latin typeface="+mn-lt"/>
                <a:ea typeface="+mn-ea"/>
                <a:cs typeface="+mn-cs"/>
              </a:rPr>
              <a:t>Hybrid work arrangements make it hard for teams to do their jobs well in today's world. Communication problems become a major issue, as not being able to talk to someone face-to-face makes it harder to share information easily. Harvard Business Review recently did a poll and found that 65% of remote workers said it was hard to stay in touch with their coworkers. Keeping the team together is also hard because physical distance can make people feel alone and reduces the sense of camaraderie. According to a report by Buffer, 20% of people who work from home have problems with feeling lonely.</a:t>
            </a:r>
          </a:p>
          <a:p>
            <a:endParaRPr lang="en-US" dirty="0"/>
          </a:p>
        </p:txBody>
      </p:sp>
      <p:sp>
        <p:nvSpPr>
          <p:cNvPr id="4" name="Slide Number Placeholder 3"/>
          <p:cNvSpPr>
            <a:spLocks noGrp="1"/>
          </p:cNvSpPr>
          <p:nvPr>
            <p:ph type="sldNum" sz="quarter" idx="10"/>
          </p:nvPr>
        </p:nvSpPr>
        <p:spPr/>
        <p:txBody>
          <a:bodyPr/>
          <a:lstStyle/>
          <a:p>
            <a:fld id="{38EA39A8-2CFA-4F72-8E93-9800B18D5F44}" type="slidenum">
              <a:rPr lang="en-US" smtClean="0"/>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kern="1200" dirty="0" smtClean="0">
                <a:solidFill>
                  <a:schemeClr val="tx1"/>
                </a:solidFill>
                <a:effectLst/>
                <a:latin typeface="+mn-lt"/>
                <a:ea typeface="+mn-ea"/>
                <a:cs typeface="+mn-cs"/>
              </a:rPr>
              <a:t>For teams to be as productive and motivated as possible, they need to be led well. This is especially true in today's mixed work setting. Bass and </a:t>
            </a:r>
            <a:r>
              <a:rPr lang="en-US" sz="1200" kern="1200" dirty="0" err="1" smtClean="0">
                <a:solidFill>
                  <a:schemeClr val="tx1"/>
                </a:solidFill>
                <a:effectLst/>
                <a:latin typeface="+mn-lt"/>
                <a:ea typeface="+mn-ea"/>
                <a:cs typeface="+mn-cs"/>
              </a:rPr>
              <a:t>Avolio's</a:t>
            </a:r>
            <a:r>
              <a:rPr lang="en-US" sz="1200" kern="1200" dirty="0" smtClean="0">
                <a:solidFill>
                  <a:schemeClr val="tx1"/>
                </a:solidFill>
                <a:effectLst/>
                <a:latin typeface="+mn-lt"/>
                <a:ea typeface="+mn-ea"/>
                <a:cs typeface="+mn-cs"/>
              </a:rPr>
              <a:t> transformational leadership theory focuses on motivating and giving team members the tools they need to reach group goals. Gallup did a study that found that companies with transformational leaders make 21% more money and have 59% lower unemployment rates. Hersey and Blanchard also came up with the situational leadership theory, which says that leaders should change their ways depending on how ready their teams are. According to research, this method improves team success by 20%.</a:t>
            </a:r>
          </a:p>
          <a:p>
            <a:endParaRPr lang="en-US" dirty="0"/>
          </a:p>
        </p:txBody>
      </p:sp>
      <p:sp>
        <p:nvSpPr>
          <p:cNvPr id="4" name="Slide Number Placeholder 3"/>
          <p:cNvSpPr>
            <a:spLocks noGrp="1"/>
          </p:cNvSpPr>
          <p:nvPr>
            <p:ph type="sldNum" sz="quarter" idx="10"/>
          </p:nvPr>
        </p:nvSpPr>
        <p:spPr/>
        <p:txBody>
          <a:bodyPr/>
          <a:lstStyle/>
          <a:p>
            <a:fld id="{38EA39A8-2CFA-4F72-8E93-9800B18D5F44}" type="slidenum">
              <a:rPr lang="en-US" smtClean="0"/>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kern="1200" dirty="0" smtClean="0">
                <a:solidFill>
                  <a:schemeClr val="tx1"/>
                </a:solidFill>
                <a:effectLst/>
                <a:latin typeface="+mn-lt"/>
                <a:ea typeface="+mn-ea"/>
                <a:cs typeface="+mn-cs"/>
              </a:rPr>
              <a:t>Reward and honor programs that work well are very important for keeping teams and people motivated in today's mixed work atmosphere. Sixty-nine percent of workers say they would do better if they thought their efforts were recognized more. Different tactics can be used by groups to deal with this. Some of these are regular direct praise and thanks, public recognition in team meetings or magazines, physical benefits like gift cards or bonuses, and chances to learn new skills.</a:t>
            </a:r>
          </a:p>
          <a:p>
            <a:endParaRPr lang="en-US" dirty="0"/>
          </a:p>
        </p:txBody>
      </p:sp>
      <p:sp>
        <p:nvSpPr>
          <p:cNvPr id="4" name="Slide Number Placeholder 3"/>
          <p:cNvSpPr>
            <a:spLocks noGrp="1"/>
          </p:cNvSpPr>
          <p:nvPr>
            <p:ph type="sldNum" sz="quarter" idx="10"/>
          </p:nvPr>
        </p:nvSpPr>
        <p:spPr/>
        <p:txBody>
          <a:bodyPr/>
          <a:lstStyle/>
          <a:p>
            <a:fld id="{38EA39A8-2CFA-4F72-8E93-9800B18D5F44}" type="slidenum">
              <a:rPr lang="en-US" smtClean="0"/>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kern="1200" dirty="0" smtClean="0">
                <a:solidFill>
                  <a:schemeClr val="tx1"/>
                </a:solidFill>
                <a:effectLst/>
                <a:latin typeface="+mn-lt"/>
                <a:ea typeface="+mn-ea"/>
                <a:cs typeface="+mn-cs"/>
              </a:rPr>
              <a:t>Theories about group dynamics are very important for building team harmony, which is a key part of running a successful business. Harvard Business Review found that high-cohesion teams are 20% more productive. The </a:t>
            </a:r>
            <a:r>
              <a:rPr lang="en-US" sz="1200" kern="1200" dirty="0" err="1" smtClean="0">
                <a:solidFill>
                  <a:schemeClr val="tx1"/>
                </a:solidFill>
                <a:effectLst/>
                <a:latin typeface="+mn-lt"/>
                <a:ea typeface="+mn-ea"/>
                <a:cs typeface="+mn-cs"/>
              </a:rPr>
              <a:t>Tuckman</a:t>
            </a:r>
            <a:r>
              <a:rPr lang="en-US" sz="1200" kern="1200" dirty="0" smtClean="0">
                <a:solidFill>
                  <a:schemeClr val="tx1"/>
                </a:solidFill>
                <a:effectLst/>
                <a:latin typeface="+mn-lt"/>
                <a:ea typeface="+mn-ea"/>
                <a:cs typeface="+mn-cs"/>
              </a:rPr>
              <a:t> model of group development depicts teams forming, fracturing, norming, and acting. It emphasizes resolving conflicts and setting standards for teamwork. Social Identity Theory states that group membership gives individuals a sense of self. This emphasizes the importance of team identity.</a:t>
            </a:r>
          </a:p>
          <a:p>
            <a:endParaRPr lang="en-US" dirty="0"/>
          </a:p>
        </p:txBody>
      </p:sp>
      <p:sp>
        <p:nvSpPr>
          <p:cNvPr id="4" name="Slide Number Placeholder 3"/>
          <p:cNvSpPr>
            <a:spLocks noGrp="1"/>
          </p:cNvSpPr>
          <p:nvPr>
            <p:ph type="sldNum" sz="quarter" idx="10"/>
          </p:nvPr>
        </p:nvSpPr>
        <p:spPr/>
        <p:txBody>
          <a:bodyPr/>
          <a:lstStyle/>
          <a:p>
            <a:fld id="{38EA39A8-2CFA-4F72-8E93-9800B18D5F44}" type="slidenum">
              <a:rPr lang="en-US" smtClean="0"/>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Conflict management is crucial to workplace productivity. According to the American Management Association, 60–80% of workplace issues stem from employee conflict. Good conflict management may reduce these issues. There are five main ways to solve a conflict, according to the Thomas-</a:t>
            </a:r>
            <a:r>
              <a:rPr lang="en-US" sz="1200" kern="1200" dirty="0" err="1" smtClean="0">
                <a:solidFill>
                  <a:schemeClr val="tx1"/>
                </a:solidFill>
                <a:effectLst/>
                <a:latin typeface="+mn-lt"/>
                <a:ea typeface="+mn-ea"/>
                <a:cs typeface="+mn-cs"/>
              </a:rPr>
              <a:t>Kilmann</a:t>
            </a:r>
            <a:r>
              <a:rPr lang="en-US" sz="1200" kern="1200" dirty="0" smtClean="0">
                <a:solidFill>
                  <a:schemeClr val="tx1"/>
                </a:solidFill>
                <a:effectLst/>
                <a:latin typeface="+mn-lt"/>
                <a:ea typeface="+mn-ea"/>
                <a:cs typeface="+mn-cs"/>
              </a:rPr>
              <a:t> Conflict Mode Instrument: cooperating, agreeing, accepting, competing, and dodging. Depending on the situation, each style has its good points. According to a study published in the Journal of Applied Psychology, the best results come from working together.</a:t>
            </a:r>
          </a:p>
          <a:p>
            <a:endParaRPr lang="en-US" dirty="0"/>
          </a:p>
        </p:txBody>
      </p:sp>
      <p:sp>
        <p:nvSpPr>
          <p:cNvPr id="4" name="Slide Number Placeholder 3"/>
          <p:cNvSpPr>
            <a:spLocks noGrp="1"/>
          </p:cNvSpPr>
          <p:nvPr>
            <p:ph type="sldNum" sz="quarter" idx="10"/>
          </p:nvPr>
        </p:nvSpPr>
        <p:spPr/>
        <p:txBody>
          <a:bodyPr/>
          <a:lstStyle/>
          <a:p>
            <a:fld id="{38EA39A8-2CFA-4F72-8E93-9800B18D5F44}" type="slidenum">
              <a:rPr lang="en-US" smtClean="0"/>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kern="1200" dirty="0" smtClean="0">
                <a:solidFill>
                  <a:schemeClr val="tx1"/>
                </a:solidFill>
                <a:effectLst/>
                <a:latin typeface="+mn-lt"/>
                <a:ea typeface="+mn-ea"/>
                <a:cs typeface="+mn-cs"/>
              </a:rPr>
              <a:t>Effectively delegating jobs is key to giving your team more power and making things run more smoothly generally. Harvard Business Review study shows that teams that delegate tasks well are 50% more productive than teams that don't. To delegate well, you need to know what each team member is good at and give them jobs that fit those skills. When leaders give people specific tasks to do, they not only reduce their own workload, but they also build trust and independence within the team.</a:t>
            </a:r>
          </a:p>
          <a:p>
            <a:endParaRPr lang="en-US" dirty="0"/>
          </a:p>
        </p:txBody>
      </p:sp>
      <p:sp>
        <p:nvSpPr>
          <p:cNvPr id="4" name="Slide Number Placeholder 3"/>
          <p:cNvSpPr>
            <a:spLocks noGrp="1"/>
          </p:cNvSpPr>
          <p:nvPr>
            <p:ph type="sldNum" sz="quarter" idx="10"/>
          </p:nvPr>
        </p:nvSpPr>
        <p:spPr/>
        <p:txBody>
          <a:bodyPr/>
          <a:lstStyle/>
          <a:p>
            <a:fld id="{38EA39A8-2CFA-4F72-8E93-9800B18D5F44}" type="slidenum">
              <a:rPr lang="en-US" smtClean="0"/>
              <a:t>13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kern="1200" dirty="0" smtClean="0">
                <a:solidFill>
                  <a:schemeClr val="tx1"/>
                </a:solidFill>
                <a:effectLst/>
                <a:latin typeface="+mn-lt"/>
                <a:ea typeface="+mn-ea"/>
                <a:cs typeface="+mn-cs"/>
              </a:rPr>
              <a:t>To get the best performance from their teams, managers need to use good evaluation and improvement tools and methods. It is important to use efficiency measures. A study by Gallup found that teams that get feedback every day are 14.9% more efficient. We can see how much we've grown with tools like Key Performance Indicators (KPIs). A daily review of performance also helps with making goals and having good conversations. It's helpful to use technology to keep track of work. Project management apps like Asana and </a:t>
            </a:r>
            <a:r>
              <a:rPr lang="en-US" sz="1200" kern="1200" dirty="0" err="1" smtClean="0">
                <a:solidFill>
                  <a:schemeClr val="tx1"/>
                </a:solidFill>
                <a:effectLst/>
                <a:latin typeface="+mn-lt"/>
                <a:ea typeface="+mn-ea"/>
                <a:cs typeface="+mn-cs"/>
              </a:rPr>
              <a:t>Trello</a:t>
            </a:r>
            <a:r>
              <a:rPr lang="en-US" sz="1200" kern="1200" dirty="0" smtClean="0">
                <a:solidFill>
                  <a:schemeClr val="tx1"/>
                </a:solidFill>
                <a:effectLst/>
                <a:latin typeface="+mn-lt"/>
                <a:ea typeface="+mn-ea"/>
                <a:cs typeface="+mn-cs"/>
              </a:rPr>
              <a:t>, for instance, let you see information right away. </a:t>
            </a:r>
          </a:p>
          <a:p>
            <a:endParaRPr lang="en-US" dirty="0"/>
          </a:p>
        </p:txBody>
      </p:sp>
      <p:sp>
        <p:nvSpPr>
          <p:cNvPr id="4" name="Slide Number Placeholder 3"/>
          <p:cNvSpPr>
            <a:spLocks noGrp="1"/>
          </p:cNvSpPr>
          <p:nvPr>
            <p:ph type="sldNum" sz="quarter" idx="10"/>
          </p:nvPr>
        </p:nvSpPr>
        <p:spPr/>
        <p:txBody>
          <a:bodyPr/>
          <a:lstStyle/>
          <a:p>
            <a:fld id="{38EA39A8-2CFA-4F72-8E93-9800B18D5F44}" type="slidenum">
              <a:rPr lang="en-US" smtClean="0"/>
              <a:t>14</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kern="1200" dirty="0" smtClean="0">
                <a:solidFill>
                  <a:schemeClr val="tx1"/>
                </a:solidFill>
                <a:effectLst/>
                <a:latin typeface="+mn-lt"/>
                <a:ea typeface="+mn-ea"/>
                <a:cs typeface="+mn-cs"/>
              </a:rPr>
              <a:t>Belbin's SPI test helped the team determine each person's position and how it influenced collaboration. Results recipients were diverse. </a:t>
            </a:r>
            <a:r>
              <a:rPr lang="en-US" sz="1200" kern="1200" dirty="0" err="1" smtClean="0">
                <a:solidFill>
                  <a:schemeClr val="tx1"/>
                </a:solidFill>
                <a:effectLst/>
                <a:latin typeface="+mn-lt"/>
                <a:ea typeface="+mn-ea"/>
                <a:cs typeface="+mn-cs"/>
              </a:rPr>
              <a:t>Teamworkers</a:t>
            </a:r>
            <a:r>
              <a:rPr lang="en-US" sz="1200" kern="1200" dirty="0" smtClean="0">
                <a:solidFill>
                  <a:schemeClr val="tx1"/>
                </a:solidFill>
                <a:effectLst/>
                <a:latin typeface="+mn-lt"/>
                <a:ea typeface="+mn-ea"/>
                <a:cs typeface="+mn-cs"/>
              </a:rPr>
              <a:t>, Resource Investigators, and Completer Finishers were among them. This blend improved collaboration and task distribution. Knowing each team member's strengths and weaknesses made problem-solving and communication easier. The team utilized Belbin's SPI to embrace their differences and maximize each member's strengths to succeed.</a:t>
            </a:r>
          </a:p>
          <a:p>
            <a:endParaRPr lang="en-US" dirty="0"/>
          </a:p>
        </p:txBody>
      </p:sp>
      <p:sp>
        <p:nvSpPr>
          <p:cNvPr id="4" name="Slide Number Placeholder 3"/>
          <p:cNvSpPr>
            <a:spLocks noGrp="1"/>
          </p:cNvSpPr>
          <p:nvPr>
            <p:ph type="sldNum" sz="quarter" idx="10"/>
          </p:nvPr>
        </p:nvSpPr>
        <p:spPr/>
        <p:txBody>
          <a:bodyPr/>
          <a:lstStyle/>
          <a:p>
            <a:fld id="{38EA39A8-2CFA-4F72-8E93-9800B18D5F44}" type="slidenum">
              <a:rPr lang="en-US" smtClean="0"/>
              <a:t>15</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kern="1200" dirty="0" smtClean="0">
                <a:solidFill>
                  <a:schemeClr val="tx1"/>
                </a:solidFill>
                <a:effectLst/>
                <a:latin typeface="+mn-lt"/>
                <a:ea typeface="+mn-ea"/>
                <a:cs typeface="+mn-cs"/>
              </a:rPr>
              <a:t>Teams need to be able to work together and accept each other's differences in today's busy work world. With </a:t>
            </a:r>
            <a:r>
              <a:rPr lang="en-US" sz="1200" kern="1200" dirty="0" err="1" smtClean="0">
                <a:solidFill>
                  <a:schemeClr val="tx1"/>
                </a:solidFill>
                <a:effectLst/>
                <a:latin typeface="+mn-lt"/>
                <a:ea typeface="+mn-ea"/>
                <a:cs typeface="+mn-cs"/>
              </a:rPr>
              <a:t>Tuckman's</a:t>
            </a:r>
            <a:r>
              <a:rPr lang="en-US" sz="1200" kern="1200" dirty="0" smtClean="0">
                <a:solidFill>
                  <a:schemeClr val="tx1"/>
                </a:solidFill>
                <a:effectLst/>
                <a:latin typeface="+mn-lt"/>
                <a:ea typeface="+mn-ea"/>
                <a:cs typeface="+mn-cs"/>
              </a:rPr>
              <a:t> steps of group progress, teams can work out their problems and get better over time. Belbin's SPI can also help teams figure out how to best divide up tasks and get people to work together. Giving praise and thanks for good teamwork makes everyone more motivated and brings everyone together even more. All of these tactics can be used together to help businesses build teams that can do well in today's workplace. This will ensure long-term success and new ideas.</a:t>
            </a:r>
          </a:p>
          <a:p>
            <a:endParaRPr lang="en-US" dirty="0"/>
          </a:p>
        </p:txBody>
      </p:sp>
      <p:sp>
        <p:nvSpPr>
          <p:cNvPr id="4" name="Slide Number Placeholder 3"/>
          <p:cNvSpPr>
            <a:spLocks noGrp="1"/>
          </p:cNvSpPr>
          <p:nvPr>
            <p:ph type="sldNum" sz="quarter" idx="10"/>
          </p:nvPr>
        </p:nvSpPr>
        <p:spPr/>
        <p:txBody>
          <a:bodyPr/>
          <a:lstStyle/>
          <a:p>
            <a:fld id="{38EA39A8-2CFA-4F72-8E93-9800B18D5F44}" type="slidenum">
              <a:rPr lang="en-US" smtClean="0"/>
              <a:t>16</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0805D03-3D61-4E33-A5A2-F254E4E44D20}" type="datetime1">
              <a:rPr lang="en-US" smtClean="0"/>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1040219-A299-4D46-A729-A9887D6F64D0}"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7CAA61BF-422B-4539-9313-37CD8ECA7129}" type="datetime1">
              <a:rPr lang="en-US" smtClean="0"/>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1040219-A299-4D46-A729-A9887D6F64D0}"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3073137-673F-4478-839F-4439BBCB2B31}" type="datetime1">
              <a:rPr lang="en-US" smtClean="0"/>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1040219-A299-4D46-A729-A9887D6F64D0}"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75F214C-17A8-4107-9254-685546EE85B6}" type="datetime1">
              <a:rPr lang="en-US" smtClean="0"/>
              <a:t>2/22/2024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1040219-A299-4D46-A729-A9887D6F64D0}"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8E88A31-70AC-4611-9378-D0351FF3F04D}" type="datetime1">
              <a:rPr lang="en-US" smtClean="0"/>
              <a:t>2/22/2024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1040219-A299-4D46-A729-A9887D6F64D0}"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2B67514-CEFD-4989-9B19-72AA19F6465F}" type="datetime1">
              <a:rPr lang="en-US" smtClean="0"/>
              <a:t>2/22/2024</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61040219-A299-4D46-A729-A9887D6F64D0}"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2738125F-B7CE-4618-B626-C6019B240DF5}" type="datetime1">
              <a:rPr lang="en-US" smtClean="0"/>
              <a:t>2/22/2024</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61040219-A299-4D46-A729-A9887D6F64D0}"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E483526E-9385-4DE7-99D8-5B54E94EBC4F}" type="datetime1">
              <a:rPr lang="en-US" smtClean="0"/>
              <a:t>2/22/2024</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61040219-A299-4D46-A729-A9887D6F64D0}"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3279FF5-0B59-4620-8D51-6F14DB2F1908}" type="datetime1">
              <a:rPr lang="en-US" smtClean="0"/>
              <a:t>2/22/2024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1040219-A299-4D46-A729-A9887D6F64D0}"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9DA50BE-E741-43A9-8E0A-8C20600DC6B2}" type="datetime1">
              <a:rPr lang="en-US" smtClean="0"/>
              <a:t>2/22/2024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1040219-A299-4D46-A729-A9887D6F64D0}"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02CF3A6-AA0D-4129-8BCE-44315931E820}" type="datetime1">
              <a:rPr lang="en-US" smtClean="0"/>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1040219-A299-4D46-A729-A9887D6F64D0}"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FAEDC2C-3806-4DFB-8473-CDCCACA2D474}" type="datetime1">
              <a:rPr lang="en-US" smtClean="0"/>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1040219-A299-4D46-A729-A9887D6F64D0}"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panose="020B0604020202020204"/>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panose="020B0604020202020204"/>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A8DC622-9AFD-4DE8-9359-6A28DE7453F6}" type="datetime1">
              <a:rPr lang="en-US" smtClean="0"/>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1040219-A299-4D46-A729-A9887D6F64D0}"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E38CE9D-F040-4974-BCFB-6B1124329A3B}" type="datetime1">
              <a:rPr lang="en-US" smtClean="0"/>
              <a:t>2/22/2024</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1040219-A299-4D46-A729-A9887D6F64D0}"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F3A5B64-D733-4CA0-A706-E7B756710137}" type="datetime1">
              <a:rPr lang="en-US" smtClean="0"/>
              <a:t>2/22/2024</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1040219-A299-4D46-A729-A9887D6F64D0}"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5205327-C877-4B86-B42E-C906F8333884}" type="datetime1">
              <a:rPr lang="en-US" smtClean="0"/>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1040219-A299-4D46-A729-A9887D6F64D0}"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750E625-1024-4FBE-9508-9072CA768F06}" type="datetime1">
              <a:rPr lang="en-US" smtClean="0"/>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1040219-A299-4D46-A729-A9887D6F64D0}"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a:fillRect/>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a:fillRect/>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a:fillRect/>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a:fillRect/>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FECEA3A-FBF3-4CA9-B540-B5C0D2B1106D}" type="datetime1">
              <a:rPr lang="en-US" smtClean="0"/>
              <a:t>2/22/2024</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61040219-A299-4D46-A729-A9887D6F64D0}" type="slidenum">
              <a:rPr lang="en-US" smtClean="0"/>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hf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5pPr>
      <a:lvl6pPr marL="250571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1691185"/>
          </a:xfrm>
        </p:spPr>
        <p:txBody>
          <a:bodyPr/>
          <a:lstStyle/>
          <a:p>
            <a:pPr algn="ctr"/>
            <a:r>
              <a:rPr lang="en-US" sz="4400" b="1" dirty="0">
                <a:latin typeface="Times New Roman" panose="02020603050405020304" pitchFamily="18" charset="0"/>
                <a:cs typeface="Times New Roman" panose="02020603050405020304" pitchFamily="18" charset="0"/>
              </a:rPr>
              <a:t>BMSW4009 Effective Team Working</a:t>
            </a:r>
          </a:p>
        </p:txBody>
      </p:sp>
      <p:sp>
        <p:nvSpPr>
          <p:cNvPr id="3" name="Subtitle 2"/>
          <p:cNvSpPr>
            <a:spLocks noGrp="1"/>
          </p:cNvSpPr>
          <p:nvPr>
            <p:ph type="subTitle" idx="1"/>
          </p:nvPr>
        </p:nvSpPr>
        <p:spPr>
          <a:xfrm>
            <a:off x="2292611" y="4627255"/>
            <a:ext cx="8825658" cy="861420"/>
          </a:xfrm>
        </p:spPr>
        <p:txBody>
          <a:bodyPr>
            <a:noAutofit/>
          </a:bodyPr>
          <a:lstStyle/>
          <a:p>
            <a:pPr algn="ctr"/>
            <a:endParaRPr lang="en-GB" alt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61040219-A299-4D46-A729-A9887D6F64D0}" type="slidenum">
              <a:rPr lang="en-US" smtClean="0"/>
              <a:t>1</a:t>
            </a:fld>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b="1" dirty="0">
                <a:latin typeface="Times New Roman" panose="02020603050405020304" pitchFamily="18" charset="0"/>
                <a:cs typeface="Times New Roman" panose="02020603050405020304" pitchFamily="18" charset="0"/>
              </a:rPr>
              <a:t>Introduction</a:t>
            </a:r>
          </a:p>
        </p:txBody>
      </p:sp>
      <p:sp>
        <p:nvSpPr>
          <p:cNvPr id="3" name="Content Placeholder 2"/>
          <p:cNvSpPr>
            <a:spLocks noGrp="1"/>
          </p:cNvSpPr>
          <p:nvPr>
            <p:ph idx="1"/>
          </p:nvPr>
        </p:nvSpPr>
        <p:spPr>
          <a:xfrm>
            <a:off x="645795" y="1534160"/>
            <a:ext cx="10668000" cy="3220720"/>
          </a:xfrm>
        </p:spPr>
        <p:txBody>
          <a:bodyPr>
            <a:noAutofit/>
          </a:bodyPr>
          <a:lstStyle/>
          <a:p>
            <a:pPr>
              <a:lnSpc>
                <a:spcPct val="150000"/>
              </a:lnSpc>
            </a:pPr>
            <a:r>
              <a:rPr lang="en-GB" altLang="en-US" sz="1900" dirty="0">
                <a:latin typeface="Times New Roman" panose="02020603050405020304" pitchFamily="18" charset="0"/>
                <a:cs typeface="Times New Roman" panose="02020603050405020304" pitchFamily="18" charset="0"/>
              </a:rPr>
              <a:t>T</a:t>
            </a:r>
            <a:r>
              <a:rPr lang="en-US" sz="1900" dirty="0">
                <a:latin typeface="Times New Roman" panose="02020603050405020304" pitchFamily="18" charset="0"/>
                <a:cs typeface="Times New Roman" panose="02020603050405020304" pitchFamily="18" charset="0"/>
              </a:rPr>
              <a:t>emporary workers for agile adaptation and diverse skill utilization.</a:t>
            </a:r>
          </a:p>
          <a:p>
            <a:pPr>
              <a:lnSpc>
                <a:spcPct val="150000"/>
              </a:lnSpc>
            </a:pPr>
            <a:r>
              <a:rPr lang="en-US" sz="1900" dirty="0">
                <a:latin typeface="Times New Roman" panose="02020603050405020304" pitchFamily="18" charset="0"/>
                <a:cs typeface="Times New Roman" panose="02020603050405020304" pitchFamily="18" charset="0"/>
              </a:rPr>
              <a:t>Offer project diversity, worker freedom, cost savings, and fresh perspectives.</a:t>
            </a:r>
          </a:p>
          <a:p>
            <a:pPr>
              <a:lnSpc>
                <a:spcPct val="150000"/>
              </a:lnSpc>
            </a:pPr>
            <a:r>
              <a:rPr lang="en-US" sz="1900" dirty="0">
                <a:latin typeface="Times New Roman" panose="02020603050405020304" pitchFamily="18" charset="0"/>
                <a:cs typeface="Times New Roman" panose="02020603050405020304" pitchFamily="18" charset="0"/>
              </a:rPr>
              <a:t>Success requires clear communication, technology use</a:t>
            </a:r>
            <a:endParaRPr lang="en-GB" altLang="en-US" sz="1900" dirty="0">
              <a:latin typeface="Times New Roman" panose="02020603050405020304" pitchFamily="18" charset="0"/>
              <a:cs typeface="Times New Roman" panose="02020603050405020304" pitchFamily="18" charset="0"/>
            </a:endParaRPr>
          </a:p>
          <a:p>
            <a:pPr>
              <a:lnSpc>
                <a:spcPct val="150000"/>
              </a:lnSpc>
            </a:pPr>
            <a:r>
              <a:rPr lang="en-US" sz="1900" dirty="0">
                <a:latin typeface="Times New Roman" panose="02020603050405020304" pitchFamily="18" charset="0"/>
                <a:cs typeface="Times New Roman" panose="02020603050405020304" pitchFamily="18" charset="0"/>
              </a:rPr>
              <a:t>Careful planning leads to a varied, efficient, and cost-effective organizational model.</a:t>
            </a:r>
          </a:p>
        </p:txBody>
      </p:sp>
      <p:sp>
        <p:nvSpPr>
          <p:cNvPr id="4" name="Slide Number Placeholder 3"/>
          <p:cNvSpPr>
            <a:spLocks noGrp="1"/>
          </p:cNvSpPr>
          <p:nvPr>
            <p:ph type="sldNum" sz="quarter" idx="12"/>
          </p:nvPr>
        </p:nvSpPr>
        <p:spPr/>
        <p:txBody>
          <a:bodyPr/>
          <a:lstStyle/>
          <a:p>
            <a:fld id="{61040219-A299-4D46-A729-A9887D6F64D0}" type="slidenum">
              <a:rPr lang="en-US" smtClean="0"/>
              <a:t>2</a:t>
            </a:fld>
            <a:endParaRPr lang="en-US"/>
          </a:p>
        </p:txBody>
      </p:sp>
      <p:pic>
        <p:nvPicPr>
          <p:cNvPr id="5" name="Picture 6" descr="My Team Working Experience | SoniaOwholo Blo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605655"/>
            <a:ext cx="3309620" cy="225234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b="1" dirty="0">
                <a:latin typeface="Times New Roman" panose="02020603050405020304" pitchFamily="18" charset="0"/>
                <a:cs typeface="Times New Roman" panose="02020603050405020304" pitchFamily="18" charset="0"/>
              </a:rPr>
              <a:t>Understanding Groups vs. Teams</a:t>
            </a:r>
          </a:p>
        </p:txBody>
      </p:sp>
      <p:sp>
        <p:nvSpPr>
          <p:cNvPr id="3" name="Content Placeholder 2"/>
          <p:cNvSpPr>
            <a:spLocks noGrp="1"/>
          </p:cNvSpPr>
          <p:nvPr>
            <p:ph idx="1"/>
          </p:nvPr>
        </p:nvSpPr>
        <p:spPr>
          <a:xfrm>
            <a:off x="223520" y="1521460"/>
            <a:ext cx="8251190" cy="4375785"/>
          </a:xfrm>
        </p:spPr>
        <p:txBody>
          <a:bodyPr>
            <a:normAutofit/>
          </a:bodyPr>
          <a:lstStyle/>
          <a:p>
            <a:pPr>
              <a:lnSpc>
                <a:spcPct val="200000"/>
              </a:lnSpc>
            </a:pPr>
            <a:r>
              <a:rPr lang="en-US" dirty="0">
                <a:latin typeface="Times New Roman" panose="02020603050405020304" pitchFamily="18" charset="0"/>
                <a:cs typeface="Times New Roman" panose="02020603050405020304" pitchFamily="18" charset="0"/>
              </a:rPr>
              <a:t>Teams collaborate closely, with shared accountability</a:t>
            </a:r>
          </a:p>
          <a:p>
            <a:pPr>
              <a:lnSpc>
                <a:spcPct val="200000"/>
              </a:lnSpc>
            </a:pPr>
            <a:r>
              <a:rPr lang="en-US" dirty="0">
                <a:latin typeface="Times New Roman" panose="02020603050405020304" pitchFamily="18" charset="0"/>
                <a:cs typeface="Times New Roman" panose="02020603050405020304" pitchFamily="18" charset="0"/>
              </a:rPr>
              <a:t>Groups coordinate operations with members </a:t>
            </a:r>
          </a:p>
          <a:p>
            <a:pPr>
              <a:lnSpc>
                <a:spcPct val="200000"/>
              </a:lnSpc>
            </a:pPr>
            <a:r>
              <a:rPr lang="en-US" dirty="0">
                <a:latin typeface="Times New Roman" panose="02020603050405020304" pitchFamily="18" charset="0"/>
                <a:cs typeface="Times New Roman" panose="02020603050405020304" pitchFamily="18" charset="0"/>
              </a:rPr>
              <a:t>Open communication</a:t>
            </a:r>
            <a:r>
              <a:rPr lang="en-GB" altLang="en-US"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help teams accomplish difficult goals.</a:t>
            </a:r>
          </a:p>
          <a:p>
            <a:pPr>
              <a:lnSpc>
                <a:spcPct val="200000"/>
              </a:lnSpc>
            </a:pPr>
            <a:r>
              <a:rPr lang="en-US" dirty="0">
                <a:latin typeface="Times New Roman" panose="02020603050405020304" pitchFamily="18" charset="0"/>
                <a:cs typeface="Times New Roman" panose="02020603050405020304" pitchFamily="18" charset="0"/>
              </a:rPr>
              <a:t>Team and group performance and results vary according to member interaction</a:t>
            </a:r>
            <a:r>
              <a:rPr lang="en-GB" altLang="en-US" dirty="0">
                <a:latin typeface="Times New Roman" panose="02020603050405020304" pitchFamily="18" charset="0"/>
                <a:cs typeface="Times New Roman" panose="02020603050405020304" pitchFamily="18" charset="0"/>
              </a:rPr>
              <a:t>.</a:t>
            </a:r>
          </a:p>
        </p:txBody>
      </p:sp>
      <p:sp>
        <p:nvSpPr>
          <p:cNvPr id="4" name="Slide Number Placeholder 3"/>
          <p:cNvSpPr>
            <a:spLocks noGrp="1"/>
          </p:cNvSpPr>
          <p:nvPr>
            <p:ph type="sldNum" sz="quarter" idx="12"/>
          </p:nvPr>
        </p:nvSpPr>
        <p:spPr/>
        <p:txBody>
          <a:bodyPr/>
          <a:lstStyle/>
          <a:p>
            <a:fld id="{61040219-A299-4D46-A729-A9887D6F64D0}" type="slidenum">
              <a:rPr lang="en-US" smtClean="0"/>
              <a:t>3</a:t>
            </a:fld>
            <a:endParaRPr lang="en-US"/>
          </a:p>
        </p:txBody>
      </p:sp>
      <p:sp>
        <p:nvSpPr>
          <p:cNvPr id="5" name="Rectangle 4"/>
          <p:cNvSpPr/>
          <p:nvPr/>
        </p:nvSpPr>
        <p:spPr>
          <a:xfrm>
            <a:off x="7916463" y="6448069"/>
            <a:ext cx="2754600" cy="276999"/>
          </a:xfrm>
          <a:prstGeom prst="rect">
            <a:avLst/>
          </a:prstGeom>
        </p:spPr>
        <p:txBody>
          <a:bodyPr wrap="none">
            <a:spAutoFit/>
          </a:bodyPr>
          <a:lstStyle/>
          <a:p>
            <a:r>
              <a:rPr lang="en-US" sz="1200" dirty="0">
                <a:latin typeface="Times New Roman" panose="02020603050405020304" pitchFamily="18" charset="0"/>
              </a:rPr>
              <a:t>(</a:t>
            </a:r>
            <a:r>
              <a:rPr lang="en-US" sz="1200" dirty="0" err="1">
                <a:latin typeface="Times New Roman" panose="02020603050405020304" pitchFamily="18" charset="0"/>
              </a:rPr>
              <a:t>Shirey</a:t>
            </a:r>
            <a:r>
              <a:rPr lang="en-US" sz="1200" dirty="0">
                <a:latin typeface="Times New Roman" panose="02020603050405020304" pitchFamily="18" charset="0"/>
              </a:rPr>
              <a:t>, White-Williams and </a:t>
            </a:r>
            <a:r>
              <a:rPr lang="en-US" sz="1200" dirty="0" err="1">
                <a:latin typeface="Times New Roman" panose="02020603050405020304" pitchFamily="18" charset="0"/>
              </a:rPr>
              <a:t>Hites</a:t>
            </a:r>
            <a:r>
              <a:rPr lang="en-US" sz="1200" dirty="0">
                <a:latin typeface="Times New Roman" panose="02020603050405020304" pitchFamily="18" charset="0"/>
              </a:rPr>
              <a:t>, 2019)</a:t>
            </a:r>
            <a:endParaRPr lang="en-US" sz="1200" dirty="0"/>
          </a:p>
        </p:txBody>
      </p:sp>
      <p:pic>
        <p:nvPicPr>
          <p:cNvPr id="1028" name="Picture 4" descr="Group&quot; vs. &quot;Team&quot; in English | LanGee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75260" y="1863230"/>
            <a:ext cx="3521122" cy="228742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b="1" dirty="0">
                <a:latin typeface="Times New Roman" panose="02020603050405020304" pitchFamily="18" charset="0"/>
                <a:cs typeface="Times New Roman" panose="02020603050405020304" pitchFamily="18" charset="0"/>
              </a:rPr>
              <a:t>The Evolution of Teams: </a:t>
            </a:r>
            <a:r>
              <a:rPr lang="en-US" sz="4000" b="1" dirty="0" err="1">
                <a:latin typeface="Times New Roman" panose="02020603050405020304" pitchFamily="18" charset="0"/>
                <a:cs typeface="Times New Roman" panose="02020603050405020304" pitchFamily="18" charset="0"/>
              </a:rPr>
              <a:t>Tuckman's</a:t>
            </a:r>
            <a:r>
              <a:rPr lang="en-US" sz="4000" b="1" dirty="0">
                <a:latin typeface="Times New Roman" panose="02020603050405020304" pitchFamily="18" charset="0"/>
                <a:cs typeface="Times New Roman" panose="02020603050405020304" pitchFamily="18" charset="0"/>
              </a:rPr>
              <a:t> Model</a:t>
            </a:r>
            <a:br>
              <a:rPr lang="en-US" sz="4000" b="1" dirty="0">
                <a:latin typeface="Times New Roman" panose="02020603050405020304" pitchFamily="18" charset="0"/>
                <a:cs typeface="Times New Roman" panose="02020603050405020304" pitchFamily="18" charset="0"/>
              </a:rPr>
            </a:br>
            <a:endParaRPr lang="en-US" sz="40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61040219-A299-4D46-A729-A9887D6F64D0}" type="slidenum">
              <a:rPr lang="en-US" smtClean="0"/>
              <a:t>4</a:t>
            </a:fld>
            <a:endParaRPr lang="en-US"/>
          </a:p>
        </p:txBody>
      </p:sp>
      <p:graphicFrame>
        <p:nvGraphicFramePr>
          <p:cNvPr id="10" name="Diagram 9"/>
          <p:cNvGraphicFramePr/>
          <p:nvPr/>
        </p:nvGraphicFramePr>
        <p:xfrm>
          <a:off x="1187354" y="1702306"/>
          <a:ext cx="9457900" cy="38386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b="1" dirty="0">
                <a:latin typeface="Times New Roman" panose="02020603050405020304" pitchFamily="18" charset="0"/>
                <a:cs typeface="Times New Roman" panose="02020603050405020304" pitchFamily="18" charset="0"/>
              </a:rPr>
              <a:t>Belbin's Team Roles: Composition and Dynamics </a:t>
            </a:r>
            <a:br>
              <a:rPr lang="en-US" sz="4000" b="1" dirty="0">
                <a:latin typeface="Times New Roman" panose="02020603050405020304" pitchFamily="18" charset="0"/>
                <a:cs typeface="Times New Roman" panose="02020603050405020304" pitchFamily="18" charset="0"/>
              </a:rPr>
            </a:br>
            <a:endParaRPr lang="en-US" sz="4000" b="1"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61040219-A299-4D46-A729-A9887D6F64D0}" type="slidenum">
              <a:rPr lang="en-US" smtClean="0"/>
              <a:t>5</a:t>
            </a:fld>
            <a:endParaRPr lang="en-US"/>
          </a:p>
        </p:txBody>
      </p:sp>
      <p:sp>
        <p:nvSpPr>
          <p:cNvPr id="5" name="Rectangle 4"/>
          <p:cNvSpPr/>
          <p:nvPr/>
        </p:nvSpPr>
        <p:spPr>
          <a:xfrm>
            <a:off x="8037172" y="6448069"/>
            <a:ext cx="1886670" cy="276999"/>
          </a:xfrm>
          <a:prstGeom prst="rect">
            <a:avLst/>
          </a:prstGeom>
        </p:spPr>
        <p:txBody>
          <a:bodyPr wrap="none">
            <a:spAutoFit/>
          </a:bodyPr>
          <a:lstStyle/>
          <a:p>
            <a:r>
              <a:rPr lang="en-US" sz="1200" dirty="0">
                <a:latin typeface="Times New Roman" panose="02020603050405020304" pitchFamily="18" charset="0"/>
              </a:rPr>
              <a:t>(Carroll and </a:t>
            </a:r>
            <a:r>
              <a:rPr lang="en-US" sz="1200" dirty="0" err="1">
                <a:latin typeface="Times New Roman" panose="02020603050405020304" pitchFamily="18" charset="0"/>
              </a:rPr>
              <a:t>Conboy</a:t>
            </a:r>
            <a:r>
              <a:rPr lang="en-US" sz="1200" dirty="0">
                <a:latin typeface="Times New Roman" panose="02020603050405020304" pitchFamily="18" charset="0"/>
              </a:rPr>
              <a:t>, 2020)</a:t>
            </a:r>
            <a:endParaRPr lang="en-US" sz="1200" dirty="0"/>
          </a:p>
        </p:txBody>
      </p:sp>
      <p:graphicFrame>
        <p:nvGraphicFramePr>
          <p:cNvPr id="6" name="Diagram 5"/>
          <p:cNvGraphicFramePr/>
          <p:nvPr/>
        </p:nvGraphicFramePr>
        <p:xfrm>
          <a:off x="1228298" y="1853248"/>
          <a:ext cx="9335069" cy="38250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b="1" dirty="0">
                <a:latin typeface="Times New Roman" panose="02020603050405020304" pitchFamily="18" charset="0"/>
                <a:cs typeface="Times New Roman" panose="02020603050405020304" pitchFamily="18" charset="0"/>
              </a:rPr>
              <a:t>Characteristics of Effective Teams</a:t>
            </a:r>
            <a:endParaRPr lang="en-US" sz="40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34950" y="2060575"/>
            <a:ext cx="8089900" cy="3695065"/>
          </a:xfrm>
        </p:spPr>
        <p:txBody>
          <a:bodyPr>
            <a:noAutofit/>
          </a:bodyPr>
          <a:lstStyle/>
          <a:p>
            <a:pPr>
              <a:lnSpc>
                <a:spcPct val="200000"/>
              </a:lnSpc>
            </a:pPr>
            <a:r>
              <a:rPr lang="en-US" dirty="0">
                <a:latin typeface="Times New Roman" panose="02020603050405020304" pitchFamily="18" charset="0"/>
                <a:cs typeface="Times New Roman" panose="02020603050405020304" pitchFamily="18" charset="0"/>
              </a:rPr>
              <a:t>Effective communication boosts team performance by 20%</a:t>
            </a:r>
          </a:p>
          <a:p>
            <a:pPr>
              <a:lnSpc>
                <a:spcPct val="200000"/>
              </a:lnSpc>
            </a:pPr>
            <a:r>
              <a:rPr lang="en-US" dirty="0">
                <a:latin typeface="Times New Roman" panose="02020603050405020304" pitchFamily="18" charset="0"/>
                <a:cs typeface="Times New Roman" panose="02020603050405020304" pitchFamily="18" charset="0"/>
              </a:rPr>
              <a:t>Trust within teams enhances performance and outcomes</a:t>
            </a:r>
          </a:p>
          <a:p>
            <a:pPr>
              <a:lnSpc>
                <a:spcPct val="200000"/>
              </a:lnSpc>
            </a:pPr>
            <a:r>
              <a:rPr lang="en-US" dirty="0">
                <a:latin typeface="Times New Roman" panose="02020603050405020304" pitchFamily="18" charset="0"/>
                <a:cs typeface="Times New Roman" panose="02020603050405020304" pitchFamily="18" charset="0"/>
              </a:rPr>
              <a:t>Engaged leadership increases team efficiency by 21%</a:t>
            </a:r>
          </a:p>
          <a:p>
            <a:pPr>
              <a:lnSpc>
                <a:spcPct val="200000"/>
              </a:lnSpc>
            </a:pPr>
            <a:r>
              <a:rPr lang="en-US" dirty="0">
                <a:latin typeface="Times New Roman" panose="02020603050405020304" pitchFamily="18" charset="0"/>
                <a:cs typeface="Times New Roman" panose="02020603050405020304" pitchFamily="18" charset="0"/>
              </a:rPr>
              <a:t> Deloitte states diverse teams outperform by 80%</a:t>
            </a:r>
          </a:p>
        </p:txBody>
      </p:sp>
      <p:sp>
        <p:nvSpPr>
          <p:cNvPr id="4" name="Slide Number Placeholder 3"/>
          <p:cNvSpPr>
            <a:spLocks noGrp="1"/>
          </p:cNvSpPr>
          <p:nvPr>
            <p:ph type="sldNum" sz="quarter" idx="12"/>
          </p:nvPr>
        </p:nvSpPr>
        <p:spPr/>
        <p:txBody>
          <a:bodyPr/>
          <a:lstStyle/>
          <a:p>
            <a:fld id="{61040219-A299-4D46-A729-A9887D6F64D0}" type="slidenum">
              <a:rPr lang="en-US" smtClean="0"/>
              <a:t>6</a:t>
            </a:fld>
            <a:endParaRPr lang="en-US"/>
          </a:p>
        </p:txBody>
      </p:sp>
      <p:pic>
        <p:nvPicPr>
          <p:cNvPr id="6" name="Picture 5"/>
          <p:cNvPicPr>
            <a:picLocks noChangeAspect="1"/>
          </p:cNvPicPr>
          <p:nvPr/>
        </p:nvPicPr>
        <p:blipFill>
          <a:blip r:embed="rId3"/>
          <a:stretch>
            <a:fillRect/>
          </a:stretch>
        </p:blipFill>
        <p:spPr>
          <a:xfrm>
            <a:off x="8325134" y="2060470"/>
            <a:ext cx="3520565" cy="2835487"/>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b="1" dirty="0">
                <a:latin typeface="Times New Roman" panose="02020603050405020304" pitchFamily="18" charset="0"/>
                <a:cs typeface="Times New Roman" panose="02020603050405020304" pitchFamily="18" charset="0"/>
              </a:rPr>
              <a:t>Benefits of Effective Teamwork</a:t>
            </a:r>
          </a:p>
        </p:txBody>
      </p:sp>
      <p:sp>
        <p:nvSpPr>
          <p:cNvPr id="3" name="Content Placeholder 2"/>
          <p:cNvSpPr>
            <a:spLocks noGrp="1"/>
          </p:cNvSpPr>
          <p:nvPr>
            <p:ph idx="1"/>
          </p:nvPr>
        </p:nvSpPr>
        <p:spPr>
          <a:xfrm>
            <a:off x="0" y="1853565"/>
            <a:ext cx="8946515" cy="4104640"/>
          </a:xfrm>
        </p:spPr>
        <p:txBody>
          <a:bodyPr>
            <a:noAutofit/>
          </a:bodyPr>
          <a:lstStyle/>
          <a:p>
            <a:pPr>
              <a:lnSpc>
                <a:spcPct val="200000"/>
              </a:lnSpc>
            </a:pPr>
            <a:r>
              <a:rPr lang="en-US" dirty="0">
                <a:latin typeface="Times New Roman" panose="02020603050405020304" pitchFamily="18" charset="0"/>
                <a:cs typeface="Times New Roman" panose="02020603050405020304" pitchFamily="18" charset="0"/>
              </a:rPr>
              <a:t>Effective teamwork boosts productivity, innovation, and employee </a:t>
            </a:r>
            <a:r>
              <a:rPr lang="en-US" dirty="0" smtClean="0">
                <a:latin typeface="Times New Roman" panose="02020603050405020304" pitchFamily="18" charset="0"/>
                <a:cs typeface="Times New Roman" panose="02020603050405020304" pitchFamily="18" charset="0"/>
              </a:rPr>
              <a:t>satisfaction.</a:t>
            </a:r>
            <a:endParaRPr lang="en-US" dirty="0">
              <a:latin typeface="Times New Roman" panose="02020603050405020304" pitchFamily="18" charset="0"/>
              <a:cs typeface="Times New Roman" panose="02020603050405020304" pitchFamily="18" charset="0"/>
            </a:endParaRPr>
          </a:p>
          <a:p>
            <a:pPr>
              <a:lnSpc>
                <a:spcPct val="200000"/>
              </a:lnSpc>
            </a:pPr>
            <a:r>
              <a:rPr lang="en-US" dirty="0" smtClean="0">
                <a:latin typeface="Times New Roman" panose="02020603050405020304" pitchFamily="18" charset="0"/>
                <a:cs typeface="Times New Roman" panose="02020603050405020304" pitchFamily="18" charset="0"/>
              </a:rPr>
              <a:t>Well-coordinated </a:t>
            </a:r>
            <a:r>
              <a:rPr lang="en-US" dirty="0">
                <a:latin typeface="Times New Roman" panose="02020603050405020304" pitchFamily="18" charset="0"/>
                <a:cs typeface="Times New Roman" panose="02020603050405020304" pitchFamily="18" charset="0"/>
              </a:rPr>
              <a:t>teams are five times more successful due to diverse </a:t>
            </a:r>
            <a:r>
              <a:rPr lang="en-US" dirty="0" smtClean="0">
                <a:latin typeface="Times New Roman" panose="02020603050405020304" pitchFamily="18" charset="0"/>
                <a:cs typeface="Times New Roman" panose="02020603050405020304" pitchFamily="18" charset="0"/>
              </a:rPr>
              <a:t>perspectives.</a:t>
            </a:r>
            <a:endParaRPr lang="en-US" dirty="0">
              <a:latin typeface="Times New Roman" panose="02020603050405020304" pitchFamily="18" charset="0"/>
              <a:cs typeface="Times New Roman" panose="02020603050405020304" pitchFamily="18" charset="0"/>
            </a:endParaRPr>
          </a:p>
          <a:p>
            <a:pPr>
              <a:lnSpc>
                <a:spcPct val="200000"/>
              </a:lnSpc>
            </a:pPr>
            <a:r>
              <a:rPr lang="en-US" dirty="0">
                <a:latin typeface="Times New Roman" panose="02020603050405020304" pitchFamily="18" charset="0"/>
                <a:cs typeface="Times New Roman" panose="02020603050405020304" pitchFamily="18" charset="0"/>
              </a:rPr>
              <a:t>Unity in teamwork fosters creativity, driving superior </a:t>
            </a:r>
            <a:r>
              <a:rPr lang="en-US" dirty="0" smtClean="0">
                <a:latin typeface="Times New Roman" panose="02020603050405020304" pitchFamily="18" charset="0"/>
                <a:cs typeface="Times New Roman" panose="02020603050405020304" pitchFamily="18" charset="0"/>
              </a:rPr>
              <a:t>outcomes.</a:t>
            </a:r>
            <a:endParaRPr lang="en-US" dirty="0">
              <a:latin typeface="Times New Roman" panose="02020603050405020304" pitchFamily="18" charset="0"/>
              <a:cs typeface="Times New Roman" panose="02020603050405020304" pitchFamily="18" charset="0"/>
            </a:endParaRPr>
          </a:p>
          <a:p>
            <a:pPr>
              <a:lnSpc>
                <a:spcPct val="200000"/>
              </a:lnSpc>
            </a:pPr>
            <a:r>
              <a:rPr lang="en-US" dirty="0">
                <a:latin typeface="Times New Roman" panose="02020603050405020304" pitchFamily="18" charset="0"/>
                <a:cs typeface="Times New Roman" panose="02020603050405020304" pitchFamily="18" charset="0"/>
              </a:rPr>
              <a:t>Gallup research shows cohesive teams experience lower turnover rates</a:t>
            </a:r>
          </a:p>
        </p:txBody>
      </p:sp>
      <p:sp>
        <p:nvSpPr>
          <p:cNvPr id="4" name="Slide Number Placeholder 3"/>
          <p:cNvSpPr>
            <a:spLocks noGrp="1"/>
          </p:cNvSpPr>
          <p:nvPr>
            <p:ph type="sldNum" sz="quarter" idx="12"/>
          </p:nvPr>
        </p:nvSpPr>
        <p:spPr/>
        <p:txBody>
          <a:bodyPr/>
          <a:lstStyle/>
          <a:p>
            <a:fld id="{61040219-A299-4D46-A729-A9887D6F64D0}" type="slidenum">
              <a:rPr lang="en-US" smtClean="0"/>
              <a:t>7</a:t>
            </a:fld>
            <a:endParaRPr lang="en-US"/>
          </a:p>
        </p:txBody>
      </p:sp>
      <p:sp>
        <p:nvSpPr>
          <p:cNvPr id="5" name="Rectangle 4"/>
          <p:cNvSpPr/>
          <p:nvPr/>
        </p:nvSpPr>
        <p:spPr>
          <a:xfrm>
            <a:off x="9245506" y="6448069"/>
            <a:ext cx="2214068" cy="276999"/>
          </a:xfrm>
          <a:prstGeom prst="rect">
            <a:avLst/>
          </a:prstGeom>
        </p:spPr>
        <p:txBody>
          <a:bodyPr wrap="none">
            <a:spAutoFit/>
          </a:bodyPr>
          <a:lstStyle/>
          <a:p>
            <a:r>
              <a:rPr lang="en-US" sz="1200" dirty="0">
                <a:latin typeface="Times New Roman" panose="02020603050405020304" pitchFamily="18" charset="0"/>
              </a:rPr>
              <a:t>(</a:t>
            </a:r>
            <a:r>
              <a:rPr lang="en-US" sz="1200" dirty="0" err="1">
                <a:latin typeface="Times New Roman" panose="02020603050405020304" pitchFamily="18" charset="0"/>
              </a:rPr>
              <a:t>Makgato</a:t>
            </a:r>
            <a:r>
              <a:rPr lang="en-US" sz="1200" dirty="0">
                <a:latin typeface="Times New Roman" panose="02020603050405020304" pitchFamily="18" charset="0"/>
              </a:rPr>
              <a:t> and </a:t>
            </a:r>
            <a:r>
              <a:rPr lang="en-US" sz="1200" dirty="0" err="1">
                <a:latin typeface="Times New Roman" panose="02020603050405020304" pitchFamily="18" charset="0"/>
              </a:rPr>
              <a:t>Mudzanani</a:t>
            </a:r>
            <a:r>
              <a:rPr lang="en-US" sz="1200" dirty="0">
                <a:latin typeface="Times New Roman" panose="02020603050405020304" pitchFamily="18" charset="0"/>
              </a:rPr>
              <a:t>, 2018)</a:t>
            </a:r>
            <a:endParaRPr lang="en-US" sz="1200" dirty="0"/>
          </a:p>
        </p:txBody>
      </p:sp>
      <p:pic>
        <p:nvPicPr>
          <p:cNvPr id="3074" name="Picture 2" descr="10 questions to increase collaboration - Liane Davey"/>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802807" y="2373646"/>
            <a:ext cx="3266126" cy="250864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130" y="295729"/>
            <a:ext cx="9404723" cy="1400530"/>
          </a:xfrm>
        </p:spPr>
        <p:txBody>
          <a:bodyPr/>
          <a:lstStyle/>
          <a:p>
            <a:pPr algn="ctr"/>
            <a:r>
              <a:rPr lang="en-US" sz="4000" b="1" dirty="0">
                <a:latin typeface="Times New Roman" panose="02020603050405020304" pitchFamily="18" charset="0"/>
                <a:cs typeface="Times New Roman" panose="02020603050405020304" pitchFamily="18" charset="0"/>
              </a:rPr>
              <a:t>Challenges in a Blended Work Environment</a:t>
            </a:r>
          </a:p>
        </p:txBody>
      </p:sp>
      <p:sp>
        <p:nvSpPr>
          <p:cNvPr id="3" name="Content Placeholder 2"/>
          <p:cNvSpPr>
            <a:spLocks noGrp="1"/>
          </p:cNvSpPr>
          <p:nvPr>
            <p:ph idx="1"/>
          </p:nvPr>
        </p:nvSpPr>
        <p:spPr>
          <a:xfrm>
            <a:off x="645130" y="2477303"/>
            <a:ext cx="6782937" cy="2409900"/>
          </a:xfrm>
        </p:spPr>
        <p:txBody>
          <a:bodyPr>
            <a:noAutofit/>
          </a:bodyPr>
          <a:lstStyle/>
          <a:p>
            <a:pPr>
              <a:lnSpc>
                <a:spcPct val="200000"/>
              </a:lnSpc>
            </a:pPr>
            <a:r>
              <a:rPr lang="en-US" sz="2400" dirty="0">
                <a:latin typeface="Times New Roman" panose="02020603050405020304" pitchFamily="18" charset="0"/>
                <a:cs typeface="Times New Roman" panose="02020603050405020304" pitchFamily="18" charset="0"/>
              </a:rPr>
              <a:t>Hybrid work complicates communication.</a:t>
            </a:r>
          </a:p>
          <a:p>
            <a:pPr>
              <a:lnSpc>
                <a:spcPct val="200000"/>
              </a:lnSpc>
            </a:pPr>
            <a:r>
              <a:rPr lang="en-US" sz="2400" dirty="0">
                <a:latin typeface="Times New Roman" panose="02020603050405020304" pitchFamily="18" charset="0"/>
                <a:cs typeface="Times New Roman" panose="02020603050405020304" pitchFamily="18" charset="0"/>
              </a:rPr>
              <a:t>65% of remote workers struggle to stay in touch.</a:t>
            </a:r>
          </a:p>
          <a:p>
            <a:pPr>
              <a:lnSpc>
                <a:spcPct val="200000"/>
              </a:lnSpc>
            </a:pPr>
            <a:r>
              <a:rPr lang="en-US" sz="2400" dirty="0">
                <a:latin typeface="Times New Roman" panose="02020603050405020304" pitchFamily="18" charset="0"/>
                <a:cs typeface="Times New Roman" panose="02020603050405020304" pitchFamily="18" charset="0"/>
              </a:rPr>
              <a:t>Distance fosters loneliness, reduces camaraderie.</a:t>
            </a:r>
          </a:p>
          <a:p>
            <a:pPr>
              <a:lnSpc>
                <a:spcPct val="200000"/>
              </a:lnSpc>
            </a:pPr>
            <a:r>
              <a:rPr lang="en-US" sz="2400" dirty="0">
                <a:latin typeface="Times New Roman" panose="02020603050405020304" pitchFamily="18" charset="0"/>
                <a:cs typeface="Times New Roman" panose="02020603050405020304" pitchFamily="18" charset="0"/>
              </a:rPr>
              <a:t>20% of remote workers feel lonely.</a:t>
            </a:r>
          </a:p>
          <a:p>
            <a:pPr marL="0" indent="0">
              <a:lnSpc>
                <a:spcPct val="200000"/>
              </a:lnSpc>
              <a:buNone/>
            </a:pPr>
            <a:r>
              <a:rPr lang="en-US" sz="2400" dirty="0" smtClean="0">
                <a:latin typeface="Times New Roman" panose="02020603050405020304" pitchFamily="18" charset="0"/>
                <a:cs typeface="Times New Roman" panose="02020603050405020304" pitchFamily="18" charset="0"/>
              </a:rPr>
              <a:t> </a:t>
            </a:r>
            <a:endParaRPr lang="en-US" sz="2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61040219-A299-4D46-A729-A9887D6F64D0}" type="slidenum">
              <a:rPr lang="en-US" smtClean="0"/>
              <a:t>8</a:t>
            </a:fld>
            <a:endParaRPr lang="en-US"/>
          </a:p>
        </p:txBody>
      </p:sp>
      <p:pic>
        <p:nvPicPr>
          <p:cNvPr id="4098" name="Picture 2" descr="Hostile Work Environment: Everything You Need To Know In 202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01167" y="2588553"/>
            <a:ext cx="3897372" cy="218740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706429" cy="1400530"/>
          </a:xfrm>
        </p:spPr>
        <p:txBody>
          <a:bodyPr/>
          <a:lstStyle/>
          <a:p>
            <a:pPr algn="ctr"/>
            <a:r>
              <a:rPr lang="en-US" sz="4000" b="1" dirty="0">
                <a:latin typeface="Times New Roman" panose="02020603050405020304" pitchFamily="18" charset="0"/>
                <a:cs typeface="Times New Roman" panose="02020603050405020304" pitchFamily="18" charset="0"/>
              </a:rPr>
              <a:t>Leveraging Leadership Theories to Enhance Team Performance</a:t>
            </a:r>
          </a:p>
        </p:txBody>
      </p:sp>
      <p:sp>
        <p:nvSpPr>
          <p:cNvPr id="3" name="Content Placeholder 2"/>
          <p:cNvSpPr>
            <a:spLocks noGrp="1"/>
          </p:cNvSpPr>
          <p:nvPr>
            <p:ph idx="1"/>
          </p:nvPr>
        </p:nvSpPr>
        <p:spPr>
          <a:xfrm>
            <a:off x="229856" y="2134451"/>
            <a:ext cx="7249118" cy="3455731"/>
          </a:xfrm>
        </p:spPr>
        <p:txBody>
          <a:bodyPr>
            <a:normAutofit fontScale="80000" lnSpcReduction="10000"/>
          </a:bodyPr>
          <a:lstStyle/>
          <a:p>
            <a:pPr>
              <a:lnSpc>
                <a:spcPct val="150000"/>
              </a:lnSpc>
            </a:pPr>
            <a:r>
              <a:rPr lang="en-US" sz="2400" dirty="0">
                <a:latin typeface="Times New Roman" panose="02020603050405020304" pitchFamily="18" charset="0"/>
                <a:cs typeface="Times New Roman" panose="02020603050405020304" pitchFamily="18" charset="0"/>
              </a:rPr>
              <a:t>Transformational leadership motivates teams and boosts productivity.</a:t>
            </a:r>
          </a:p>
          <a:p>
            <a:pPr>
              <a:lnSpc>
                <a:spcPct val="150000"/>
              </a:lnSpc>
            </a:pPr>
            <a:r>
              <a:rPr lang="en-US" sz="2400" dirty="0">
                <a:latin typeface="Times New Roman" panose="02020603050405020304" pitchFamily="18" charset="0"/>
                <a:cs typeface="Times New Roman" panose="02020603050405020304" pitchFamily="18" charset="0"/>
              </a:rPr>
              <a:t>Gallup study: 21% higher profits, 59% lower unemployment with transformational leaders.</a:t>
            </a:r>
          </a:p>
          <a:p>
            <a:pPr>
              <a:lnSpc>
                <a:spcPct val="150000"/>
              </a:lnSpc>
            </a:pPr>
            <a:r>
              <a:rPr lang="en-US" sz="2400" dirty="0">
                <a:latin typeface="Times New Roman" panose="02020603050405020304" pitchFamily="18" charset="0"/>
                <a:cs typeface="Times New Roman" panose="02020603050405020304" pitchFamily="18" charset="0"/>
              </a:rPr>
              <a:t>Situational leadership adapts to team readiness, improving success by 20%.</a:t>
            </a:r>
          </a:p>
          <a:p>
            <a:pPr>
              <a:lnSpc>
                <a:spcPct val="150000"/>
              </a:lnSpc>
            </a:pPr>
            <a:r>
              <a:rPr lang="en-US" sz="2400" dirty="0">
                <a:latin typeface="Times New Roman" panose="02020603050405020304" pitchFamily="18" charset="0"/>
                <a:cs typeface="Times New Roman" panose="02020603050405020304" pitchFamily="18" charset="0"/>
              </a:rPr>
              <a:t>Effective leadership crucial for productivity and motivation in mixed work settings</a:t>
            </a:r>
            <a:r>
              <a:rPr lang="en-US" dirty="0"/>
              <a:t>.</a:t>
            </a:r>
          </a:p>
          <a:p>
            <a:pPr marL="0" indent="0">
              <a:lnSpc>
                <a:spcPct val="150000"/>
              </a:lnSpc>
              <a:buNone/>
            </a:pPr>
            <a:r>
              <a:rPr lang="en-US" dirty="0" smtClean="0"/>
              <a:t> </a:t>
            </a:r>
            <a:endParaRPr lang="en-US" dirty="0"/>
          </a:p>
        </p:txBody>
      </p:sp>
      <p:sp>
        <p:nvSpPr>
          <p:cNvPr id="4" name="Slide Number Placeholder 3"/>
          <p:cNvSpPr>
            <a:spLocks noGrp="1"/>
          </p:cNvSpPr>
          <p:nvPr>
            <p:ph type="sldNum" sz="quarter" idx="12"/>
          </p:nvPr>
        </p:nvSpPr>
        <p:spPr/>
        <p:txBody>
          <a:bodyPr/>
          <a:lstStyle/>
          <a:p>
            <a:fld id="{61040219-A299-4D46-A729-A9887D6F64D0}" type="slidenum">
              <a:rPr lang="en-US" smtClean="0"/>
              <a:t>9</a:t>
            </a:fld>
            <a:endParaRPr lang="en-US"/>
          </a:p>
        </p:txBody>
      </p:sp>
      <p:sp>
        <p:nvSpPr>
          <p:cNvPr id="5" name="Rectangle 4"/>
          <p:cNvSpPr/>
          <p:nvPr/>
        </p:nvSpPr>
        <p:spPr>
          <a:xfrm>
            <a:off x="7945224" y="6448069"/>
            <a:ext cx="1947969" cy="276999"/>
          </a:xfrm>
          <a:prstGeom prst="rect">
            <a:avLst/>
          </a:prstGeom>
        </p:spPr>
        <p:txBody>
          <a:bodyPr wrap="none">
            <a:spAutoFit/>
          </a:bodyPr>
          <a:lstStyle/>
          <a:p>
            <a:r>
              <a:rPr lang="en-US" sz="1200" dirty="0">
                <a:latin typeface="Times New Roman" panose="02020603050405020304" pitchFamily="18" charset="0"/>
              </a:rPr>
              <a:t>(McCauley and </a:t>
            </a:r>
            <a:r>
              <a:rPr lang="en-US" sz="1200" dirty="0" err="1">
                <a:latin typeface="Times New Roman" panose="02020603050405020304" pitchFamily="18" charset="0"/>
              </a:rPr>
              <a:t>Palus</a:t>
            </a:r>
            <a:r>
              <a:rPr lang="en-US" sz="1200" dirty="0">
                <a:latin typeface="Times New Roman" panose="02020603050405020304" pitchFamily="18" charset="0"/>
              </a:rPr>
              <a:t>, 2021)</a:t>
            </a:r>
            <a:endParaRPr lang="en-US" sz="1200" dirty="0"/>
          </a:p>
        </p:txBody>
      </p:sp>
      <p:pic>
        <p:nvPicPr>
          <p:cNvPr id="6" name="Picture 5"/>
          <p:cNvPicPr>
            <a:picLocks noChangeAspect="1"/>
          </p:cNvPicPr>
          <p:nvPr/>
        </p:nvPicPr>
        <p:blipFill>
          <a:blip r:embed="rId3"/>
          <a:stretch>
            <a:fillRect/>
          </a:stretch>
        </p:blipFill>
        <p:spPr>
          <a:xfrm>
            <a:off x="7732377" y="2134451"/>
            <a:ext cx="4321631" cy="2893325"/>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130" y="177742"/>
            <a:ext cx="9404723" cy="1400530"/>
          </a:xfrm>
        </p:spPr>
        <p:txBody>
          <a:bodyPr/>
          <a:lstStyle/>
          <a:p>
            <a:pPr algn="ctr"/>
            <a:r>
              <a:rPr lang="en-US" sz="4000" b="1" dirty="0">
                <a:latin typeface="Times New Roman" panose="02020603050405020304" pitchFamily="18" charset="0"/>
                <a:cs typeface="Times New Roman" panose="02020603050405020304" pitchFamily="18" charset="0"/>
              </a:rPr>
              <a:t>Reward and Recognition Strategies for Team Success</a:t>
            </a:r>
          </a:p>
        </p:txBody>
      </p:sp>
      <p:sp>
        <p:nvSpPr>
          <p:cNvPr id="3" name="Content Placeholder 2"/>
          <p:cNvSpPr>
            <a:spLocks noGrp="1"/>
          </p:cNvSpPr>
          <p:nvPr>
            <p:ph idx="1"/>
          </p:nvPr>
        </p:nvSpPr>
        <p:spPr>
          <a:xfrm>
            <a:off x="188912" y="1998328"/>
            <a:ext cx="7085345" cy="2723798"/>
          </a:xfrm>
        </p:spPr>
        <p:txBody>
          <a:bodyPr>
            <a:noAutofit/>
          </a:bodyPr>
          <a:lstStyle/>
          <a:p>
            <a:pPr>
              <a:lnSpc>
                <a:spcPct val="200000"/>
              </a:lnSpc>
            </a:pPr>
            <a:r>
              <a:rPr lang="en-US" dirty="0">
                <a:latin typeface="Times New Roman" panose="02020603050405020304" pitchFamily="18" charset="0"/>
                <a:cs typeface="Times New Roman" panose="02020603050405020304" pitchFamily="18" charset="0"/>
              </a:rPr>
              <a:t>Regular direct praise and Reward </a:t>
            </a:r>
            <a:endParaRPr lang="en-US" dirty="0" smtClean="0">
              <a:latin typeface="Times New Roman" panose="02020603050405020304" pitchFamily="18" charset="0"/>
              <a:cs typeface="Times New Roman" panose="02020603050405020304" pitchFamily="18" charset="0"/>
            </a:endParaRPr>
          </a:p>
          <a:p>
            <a:pPr>
              <a:lnSpc>
                <a:spcPct val="200000"/>
              </a:lnSpc>
            </a:pPr>
            <a:r>
              <a:rPr lang="en-US" dirty="0" smtClean="0">
                <a:latin typeface="Times New Roman" panose="02020603050405020304" pitchFamily="18" charset="0"/>
                <a:cs typeface="Times New Roman" panose="02020603050405020304" pitchFamily="18" charset="0"/>
              </a:rPr>
              <a:t>Public </a:t>
            </a:r>
            <a:r>
              <a:rPr lang="en-US" dirty="0">
                <a:latin typeface="Times New Roman" panose="02020603050405020304" pitchFamily="18" charset="0"/>
                <a:cs typeface="Times New Roman" panose="02020603050405020304" pitchFamily="18" charset="0"/>
              </a:rPr>
              <a:t>recognition in team meetings or magazines</a:t>
            </a:r>
          </a:p>
          <a:p>
            <a:pPr>
              <a:lnSpc>
                <a:spcPct val="200000"/>
              </a:lnSpc>
            </a:pPr>
            <a:r>
              <a:rPr lang="en-US" dirty="0">
                <a:latin typeface="Times New Roman" panose="02020603050405020304" pitchFamily="18" charset="0"/>
                <a:cs typeface="Times New Roman" panose="02020603050405020304" pitchFamily="18" charset="0"/>
              </a:rPr>
              <a:t>Physical benefits like gift cards or bonuses</a:t>
            </a:r>
          </a:p>
          <a:p>
            <a:pPr>
              <a:lnSpc>
                <a:spcPct val="200000"/>
              </a:lnSpc>
            </a:pPr>
            <a:r>
              <a:rPr lang="en-US" dirty="0">
                <a:latin typeface="Times New Roman" panose="02020603050405020304" pitchFamily="18" charset="0"/>
                <a:cs typeface="Times New Roman" panose="02020603050405020304" pitchFamily="18" charset="0"/>
              </a:rPr>
              <a:t>Opportunities to learn new skills</a:t>
            </a:r>
          </a:p>
          <a:p>
            <a:pPr marL="0" indent="0">
              <a:lnSpc>
                <a:spcPct val="200000"/>
              </a:lnSpc>
              <a:buNone/>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61040219-A299-4D46-A729-A9887D6F64D0}" type="slidenum">
              <a:rPr lang="en-US" smtClean="0"/>
              <a:t>10</a:t>
            </a:fld>
            <a:endParaRPr lang="en-US"/>
          </a:p>
        </p:txBody>
      </p:sp>
      <p:sp>
        <p:nvSpPr>
          <p:cNvPr id="5" name="Rectangle 4"/>
          <p:cNvSpPr/>
          <p:nvPr/>
        </p:nvSpPr>
        <p:spPr>
          <a:xfrm>
            <a:off x="8728664" y="6495338"/>
            <a:ext cx="2246128" cy="276999"/>
          </a:xfrm>
          <a:prstGeom prst="rect">
            <a:avLst/>
          </a:prstGeom>
        </p:spPr>
        <p:txBody>
          <a:bodyPr wrap="none">
            <a:spAutoFit/>
          </a:bodyPr>
          <a:lstStyle/>
          <a:p>
            <a:r>
              <a:rPr lang="en-US" sz="1200" dirty="0">
                <a:latin typeface="Times New Roman" panose="02020603050405020304" pitchFamily="18" charset="0"/>
              </a:rPr>
              <a:t>(Furukawa and </a:t>
            </a:r>
            <a:r>
              <a:rPr lang="en-US" sz="1200" dirty="0" err="1">
                <a:latin typeface="Times New Roman" panose="02020603050405020304" pitchFamily="18" charset="0"/>
              </a:rPr>
              <a:t>Kashiwagi</a:t>
            </a:r>
            <a:r>
              <a:rPr lang="en-US" sz="1200" dirty="0">
                <a:latin typeface="Times New Roman" panose="02020603050405020304" pitchFamily="18" charset="0"/>
              </a:rPr>
              <a:t>, 2021)</a:t>
            </a:r>
            <a:endParaRPr lang="en-US" sz="1200" dirty="0"/>
          </a:p>
        </p:txBody>
      </p:sp>
      <p:pic>
        <p:nvPicPr>
          <p:cNvPr id="5122" name="Picture 2" descr="21 effective Ideas for Employee Rewards and Recognition Program"/>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598090" y="2402006"/>
            <a:ext cx="3370570" cy="285238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b="1" dirty="0">
                <a:latin typeface="Times New Roman" panose="02020603050405020304" pitchFamily="18" charset="0"/>
                <a:cs typeface="Times New Roman" panose="02020603050405020304" pitchFamily="18" charset="0"/>
              </a:rPr>
              <a:t>Group Dynamics and Team Cohesion</a:t>
            </a:r>
          </a:p>
        </p:txBody>
      </p:sp>
      <p:sp>
        <p:nvSpPr>
          <p:cNvPr id="3" name="Content Placeholder 2"/>
          <p:cNvSpPr>
            <a:spLocks noGrp="1"/>
          </p:cNvSpPr>
          <p:nvPr>
            <p:ph idx="1"/>
          </p:nvPr>
        </p:nvSpPr>
        <p:spPr>
          <a:xfrm>
            <a:off x="344406" y="1853248"/>
            <a:ext cx="8320468" cy="3592209"/>
          </a:xfrm>
        </p:spPr>
        <p:txBody>
          <a:bodyPr>
            <a:normAutofit fontScale="90000"/>
          </a:bodyPr>
          <a:lstStyle/>
          <a:p>
            <a:pPr>
              <a:lnSpc>
                <a:spcPct val="200000"/>
              </a:lnSpc>
            </a:pPr>
            <a:r>
              <a:rPr lang="en-US" dirty="0">
                <a:latin typeface="Times New Roman" panose="02020603050405020304" pitchFamily="18" charset="0"/>
                <a:cs typeface="Times New Roman" panose="02020603050405020304" pitchFamily="18" charset="0"/>
              </a:rPr>
              <a:t>Group dynamics theories are crucial for team </a:t>
            </a:r>
            <a:r>
              <a:rPr lang="en-US" dirty="0" smtClean="0">
                <a:latin typeface="Times New Roman" panose="02020603050405020304" pitchFamily="18" charset="0"/>
                <a:cs typeface="Times New Roman" panose="02020603050405020304" pitchFamily="18" charset="0"/>
              </a:rPr>
              <a:t>harmony.</a:t>
            </a:r>
            <a:endParaRPr lang="en-US" dirty="0">
              <a:latin typeface="Times New Roman" panose="02020603050405020304" pitchFamily="18" charset="0"/>
              <a:cs typeface="Times New Roman" panose="02020603050405020304" pitchFamily="18" charset="0"/>
            </a:endParaRPr>
          </a:p>
          <a:p>
            <a:pPr>
              <a:lnSpc>
                <a:spcPct val="200000"/>
              </a:lnSpc>
            </a:pPr>
            <a:r>
              <a:rPr lang="en-US" dirty="0">
                <a:latin typeface="Times New Roman" panose="02020603050405020304" pitchFamily="18" charset="0"/>
                <a:cs typeface="Times New Roman" panose="02020603050405020304" pitchFamily="18" charset="0"/>
              </a:rPr>
              <a:t>High-cohesion teams are 20% more productive, as per Harvard Business Review.</a:t>
            </a:r>
          </a:p>
          <a:p>
            <a:pPr>
              <a:lnSpc>
                <a:spcPct val="200000"/>
              </a:lnSpc>
            </a:pPr>
            <a:r>
              <a:rPr lang="en-US" dirty="0">
                <a:latin typeface="Times New Roman" panose="02020603050405020304" pitchFamily="18" charset="0"/>
                <a:cs typeface="Times New Roman" panose="02020603050405020304" pitchFamily="18" charset="0"/>
              </a:rPr>
              <a:t>The </a:t>
            </a:r>
            <a:r>
              <a:rPr lang="en-US" dirty="0" err="1">
                <a:latin typeface="Times New Roman" panose="02020603050405020304" pitchFamily="18" charset="0"/>
                <a:cs typeface="Times New Roman" panose="02020603050405020304" pitchFamily="18" charset="0"/>
              </a:rPr>
              <a:t>Tuckman</a:t>
            </a:r>
            <a:r>
              <a:rPr lang="en-US" dirty="0">
                <a:latin typeface="Times New Roman" panose="02020603050405020304" pitchFamily="18" charset="0"/>
                <a:cs typeface="Times New Roman" panose="02020603050405020304" pitchFamily="18" charset="0"/>
              </a:rPr>
              <a:t> model highlights stages of group development and resolving conflicts.</a:t>
            </a:r>
          </a:p>
          <a:p>
            <a:pPr>
              <a:lnSpc>
                <a:spcPct val="200000"/>
              </a:lnSpc>
            </a:pPr>
            <a:r>
              <a:rPr lang="en-US" dirty="0">
                <a:latin typeface="Times New Roman" panose="02020603050405020304" pitchFamily="18" charset="0"/>
                <a:cs typeface="Times New Roman" panose="02020603050405020304" pitchFamily="18" charset="0"/>
              </a:rPr>
              <a:t>Social Identity Theory emphasizes the significance of team identity for individuals</a:t>
            </a:r>
            <a:r>
              <a:rPr lang="en-US" dirty="0" smtClean="0">
                <a:latin typeface="Times New Roman" panose="02020603050405020304" pitchFamily="18" charset="0"/>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61040219-A299-4D46-A729-A9887D6F64D0}" type="slidenum">
              <a:rPr lang="en-US" smtClean="0"/>
              <a:t>11</a:t>
            </a:fld>
            <a:endParaRPr lang="en-US"/>
          </a:p>
        </p:txBody>
      </p:sp>
      <p:sp>
        <p:nvSpPr>
          <p:cNvPr id="5" name="Rectangle 4"/>
          <p:cNvSpPr/>
          <p:nvPr/>
        </p:nvSpPr>
        <p:spPr>
          <a:xfrm>
            <a:off x="7710801" y="6448069"/>
            <a:ext cx="2105320" cy="276999"/>
          </a:xfrm>
          <a:prstGeom prst="rect">
            <a:avLst/>
          </a:prstGeom>
        </p:spPr>
        <p:txBody>
          <a:bodyPr wrap="none">
            <a:spAutoFit/>
          </a:bodyPr>
          <a:lstStyle/>
          <a:p>
            <a:r>
              <a:rPr lang="en-US" sz="1200" dirty="0">
                <a:latin typeface="Times New Roman" panose="02020603050405020304" pitchFamily="18" charset="0"/>
              </a:rPr>
              <a:t>(</a:t>
            </a:r>
            <a:r>
              <a:rPr lang="en-US" sz="1200" dirty="0" err="1">
                <a:latin typeface="Times New Roman" panose="02020603050405020304" pitchFamily="18" charset="0"/>
              </a:rPr>
              <a:t>Kezar</a:t>
            </a:r>
            <a:r>
              <a:rPr lang="en-US" sz="1200" dirty="0">
                <a:latin typeface="Times New Roman" panose="02020603050405020304" pitchFamily="18" charset="0"/>
              </a:rPr>
              <a:t>, </a:t>
            </a:r>
            <a:r>
              <a:rPr lang="en-US" sz="1200" dirty="0" err="1">
                <a:latin typeface="Times New Roman" panose="02020603050405020304" pitchFamily="18" charset="0"/>
              </a:rPr>
              <a:t>Dizon</a:t>
            </a:r>
            <a:r>
              <a:rPr lang="en-US" sz="1200" dirty="0">
                <a:latin typeface="Times New Roman" panose="02020603050405020304" pitchFamily="18" charset="0"/>
              </a:rPr>
              <a:t> and Scott, 2019)</a:t>
            </a:r>
            <a:endParaRPr lang="en-US" sz="1200" dirty="0"/>
          </a:p>
        </p:txBody>
      </p:sp>
      <p:pic>
        <p:nvPicPr>
          <p:cNvPr id="6146" name="Picture 2" descr="Team Cohesion &amp; Strategies for Team Bonding - Guid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966579" y="2721022"/>
            <a:ext cx="3054779" cy="205569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b="1" dirty="0">
                <a:latin typeface="Times New Roman" panose="02020603050405020304" pitchFamily="18" charset="0"/>
                <a:cs typeface="Times New Roman" panose="02020603050405020304" pitchFamily="18" charset="0"/>
              </a:rPr>
              <a:t>Effective Conflict Handling in Teams</a:t>
            </a:r>
          </a:p>
        </p:txBody>
      </p:sp>
      <p:sp>
        <p:nvSpPr>
          <p:cNvPr id="3" name="Content Placeholder 2"/>
          <p:cNvSpPr>
            <a:spLocks noGrp="1"/>
          </p:cNvSpPr>
          <p:nvPr>
            <p:ph idx="1"/>
          </p:nvPr>
        </p:nvSpPr>
        <p:spPr>
          <a:xfrm>
            <a:off x="144189" y="1986418"/>
            <a:ext cx="8221889" cy="3035959"/>
          </a:xfrm>
        </p:spPr>
        <p:txBody>
          <a:bodyPr>
            <a:noAutofit/>
          </a:bodyPr>
          <a:lstStyle/>
          <a:p>
            <a:pPr>
              <a:lnSpc>
                <a:spcPct val="200000"/>
              </a:lnSpc>
            </a:pPr>
            <a:r>
              <a:rPr lang="en-US" sz="1900" dirty="0">
                <a:latin typeface="Times New Roman" panose="02020603050405020304" pitchFamily="18" charset="0"/>
                <a:cs typeface="Times New Roman" panose="02020603050405020304" pitchFamily="18" charset="0"/>
              </a:rPr>
              <a:t>Conflict management is vital for workplace </a:t>
            </a:r>
            <a:r>
              <a:rPr lang="en-US" sz="1900" dirty="0" smtClean="0">
                <a:latin typeface="Times New Roman" panose="02020603050405020304" pitchFamily="18" charset="0"/>
                <a:cs typeface="Times New Roman" panose="02020603050405020304" pitchFamily="18" charset="0"/>
              </a:rPr>
              <a:t>productivity.</a:t>
            </a:r>
            <a:endParaRPr lang="en-US" sz="1900" dirty="0">
              <a:latin typeface="Times New Roman" panose="02020603050405020304" pitchFamily="18" charset="0"/>
              <a:cs typeface="Times New Roman" panose="02020603050405020304" pitchFamily="18" charset="0"/>
            </a:endParaRPr>
          </a:p>
          <a:p>
            <a:pPr>
              <a:lnSpc>
                <a:spcPct val="200000"/>
              </a:lnSpc>
            </a:pPr>
            <a:r>
              <a:rPr lang="en-US" sz="1900" dirty="0">
                <a:latin typeface="Times New Roman" panose="02020603050405020304" pitchFamily="18" charset="0"/>
                <a:cs typeface="Times New Roman" panose="02020603050405020304" pitchFamily="18" charset="0"/>
              </a:rPr>
              <a:t>The Thomas-</a:t>
            </a:r>
            <a:r>
              <a:rPr lang="en-US" sz="1900" dirty="0" err="1">
                <a:latin typeface="Times New Roman" panose="02020603050405020304" pitchFamily="18" charset="0"/>
                <a:cs typeface="Times New Roman" panose="02020603050405020304" pitchFamily="18" charset="0"/>
              </a:rPr>
              <a:t>Kilmann</a:t>
            </a:r>
            <a:r>
              <a:rPr lang="en-US" sz="1900" dirty="0">
                <a:latin typeface="Times New Roman" panose="02020603050405020304" pitchFamily="18" charset="0"/>
                <a:cs typeface="Times New Roman" panose="02020603050405020304" pitchFamily="18" charset="0"/>
              </a:rPr>
              <a:t> Conflict Mode Instrument identifies five ways to solve </a:t>
            </a:r>
            <a:r>
              <a:rPr lang="en-US" sz="1900" dirty="0" smtClean="0">
                <a:latin typeface="Times New Roman" panose="02020603050405020304" pitchFamily="18" charset="0"/>
                <a:cs typeface="Times New Roman" panose="02020603050405020304" pitchFamily="18" charset="0"/>
              </a:rPr>
              <a:t>conflicts.</a:t>
            </a:r>
            <a:endParaRPr lang="en-US" sz="1900" dirty="0">
              <a:latin typeface="Times New Roman" panose="02020603050405020304" pitchFamily="18" charset="0"/>
              <a:cs typeface="Times New Roman" panose="02020603050405020304" pitchFamily="18" charset="0"/>
            </a:endParaRPr>
          </a:p>
          <a:p>
            <a:pPr>
              <a:lnSpc>
                <a:spcPct val="200000"/>
              </a:lnSpc>
            </a:pPr>
            <a:r>
              <a:rPr lang="en-US" sz="1900" dirty="0">
                <a:latin typeface="Times New Roman" panose="02020603050405020304" pitchFamily="18" charset="0"/>
                <a:cs typeface="Times New Roman" panose="02020603050405020304" pitchFamily="18" charset="0"/>
              </a:rPr>
              <a:t>Research shows that the best results come from collaborative efforts to resolve conflicts.</a:t>
            </a:r>
          </a:p>
          <a:p>
            <a:pPr>
              <a:lnSpc>
                <a:spcPct val="200000"/>
              </a:lnSpc>
            </a:pPr>
            <a:r>
              <a:rPr lang="en-US" sz="1900" dirty="0">
                <a:latin typeface="Times New Roman" panose="02020603050405020304" pitchFamily="18" charset="0"/>
                <a:cs typeface="Times New Roman" panose="02020603050405020304" pitchFamily="18" charset="0"/>
              </a:rPr>
              <a:t>Effective conflict management can reduce workplace </a:t>
            </a:r>
            <a:r>
              <a:rPr lang="en-US" sz="1900" dirty="0" smtClean="0">
                <a:latin typeface="Times New Roman" panose="02020603050405020304" pitchFamily="18" charset="0"/>
                <a:cs typeface="Times New Roman" panose="02020603050405020304" pitchFamily="18" charset="0"/>
              </a:rPr>
              <a:t>issues.</a:t>
            </a:r>
            <a:endParaRPr lang="en-US" sz="1900" dirty="0">
              <a:latin typeface="Times New Roman" panose="02020603050405020304" pitchFamily="18" charset="0"/>
              <a:cs typeface="Times New Roman" panose="02020603050405020304" pitchFamily="18" charset="0"/>
            </a:endParaRPr>
          </a:p>
          <a:p>
            <a:pPr marL="0" indent="0">
              <a:lnSpc>
                <a:spcPct val="200000"/>
              </a:lnSpc>
              <a:buNone/>
            </a:pPr>
            <a:endParaRPr lang="en-US" sz="13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61040219-A299-4D46-A729-A9887D6F64D0}" type="slidenum">
              <a:rPr lang="en-US" smtClean="0"/>
              <a:t>12</a:t>
            </a:fld>
            <a:endParaRPr lang="en-US"/>
          </a:p>
        </p:txBody>
      </p:sp>
      <p:sp>
        <p:nvSpPr>
          <p:cNvPr id="5" name="Rectangle 4"/>
          <p:cNvSpPr/>
          <p:nvPr/>
        </p:nvSpPr>
        <p:spPr>
          <a:xfrm>
            <a:off x="8201705" y="6448069"/>
            <a:ext cx="1778051" cy="276999"/>
          </a:xfrm>
          <a:prstGeom prst="rect">
            <a:avLst/>
          </a:prstGeom>
        </p:spPr>
        <p:txBody>
          <a:bodyPr wrap="none">
            <a:spAutoFit/>
          </a:bodyPr>
          <a:lstStyle/>
          <a:p>
            <a:r>
              <a:rPr lang="en-US" sz="1200" dirty="0">
                <a:latin typeface="Times New Roman" panose="02020603050405020304" pitchFamily="18" charset="0"/>
              </a:rPr>
              <a:t>(Lin, Chiu and Liu, 2017)</a:t>
            </a:r>
            <a:endParaRPr lang="en-US" sz="1200" dirty="0"/>
          </a:p>
        </p:txBody>
      </p:sp>
      <p:pic>
        <p:nvPicPr>
          <p:cNvPr id="7170" name="Picture 2" descr="5 Effective Strategies In Conflict Resolution At The Workpla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66078" y="2228626"/>
            <a:ext cx="3552730" cy="224719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b="1" dirty="0">
                <a:latin typeface="Times New Roman" panose="02020603050405020304" pitchFamily="18" charset="0"/>
                <a:cs typeface="Times New Roman" panose="02020603050405020304" pitchFamily="18" charset="0"/>
              </a:rPr>
              <a:t>Delegation for Empowerment and Efficiency</a:t>
            </a:r>
          </a:p>
        </p:txBody>
      </p:sp>
      <p:sp>
        <p:nvSpPr>
          <p:cNvPr id="3" name="Content Placeholder 2"/>
          <p:cNvSpPr>
            <a:spLocks noGrp="1"/>
          </p:cNvSpPr>
          <p:nvPr>
            <p:ph idx="1"/>
          </p:nvPr>
        </p:nvSpPr>
        <p:spPr>
          <a:xfrm>
            <a:off x="461645" y="2271395"/>
            <a:ext cx="7399020" cy="3674110"/>
          </a:xfrm>
        </p:spPr>
        <p:txBody>
          <a:bodyPr>
            <a:normAutofit/>
          </a:bodyPr>
          <a:lstStyle/>
          <a:p>
            <a:pPr>
              <a:lnSpc>
                <a:spcPct val="200000"/>
              </a:lnSpc>
            </a:pPr>
            <a:r>
              <a:rPr lang="en-US" dirty="0">
                <a:latin typeface="Times New Roman" panose="02020603050405020304" pitchFamily="18" charset="0"/>
                <a:cs typeface="Times New Roman" panose="02020603050405020304" pitchFamily="18" charset="0"/>
              </a:rPr>
              <a:t>Effective delegation boosts team productivity by 50%.</a:t>
            </a:r>
          </a:p>
          <a:p>
            <a:pPr>
              <a:lnSpc>
                <a:spcPct val="200000"/>
              </a:lnSpc>
            </a:pPr>
            <a:r>
              <a:rPr lang="en-US" dirty="0">
                <a:latin typeface="Times New Roman" panose="02020603050405020304" pitchFamily="18" charset="0"/>
                <a:cs typeface="Times New Roman" panose="02020603050405020304" pitchFamily="18" charset="0"/>
              </a:rPr>
              <a:t>Assign tasks based on team members' skills.</a:t>
            </a:r>
          </a:p>
          <a:p>
            <a:pPr>
              <a:lnSpc>
                <a:spcPct val="200000"/>
              </a:lnSpc>
            </a:pPr>
            <a:r>
              <a:rPr lang="en-US" dirty="0">
                <a:latin typeface="Times New Roman" panose="02020603050405020304" pitchFamily="18" charset="0"/>
                <a:cs typeface="Times New Roman" panose="02020603050405020304" pitchFamily="18" charset="0"/>
              </a:rPr>
              <a:t>Reduces workload for leaders.</a:t>
            </a:r>
          </a:p>
          <a:p>
            <a:pPr>
              <a:lnSpc>
                <a:spcPct val="200000"/>
              </a:lnSpc>
            </a:pPr>
            <a:r>
              <a:rPr lang="en-US" dirty="0">
                <a:latin typeface="Times New Roman" panose="02020603050405020304" pitchFamily="18" charset="0"/>
                <a:cs typeface="Times New Roman" panose="02020603050405020304" pitchFamily="18" charset="0"/>
              </a:rPr>
              <a:t>Builds trust and independence within the team.</a:t>
            </a:r>
          </a:p>
          <a:p>
            <a:pPr marL="0" indent="0">
              <a:lnSpc>
                <a:spcPct val="200000"/>
              </a:lnSpc>
              <a:buNone/>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61040219-A299-4D46-A729-A9887D6F64D0}" type="slidenum">
              <a:rPr lang="en-US" smtClean="0"/>
              <a:t>13</a:t>
            </a:fld>
            <a:endParaRPr lang="en-US"/>
          </a:p>
        </p:txBody>
      </p:sp>
      <p:sp>
        <p:nvSpPr>
          <p:cNvPr id="5" name="Rectangle 4"/>
          <p:cNvSpPr/>
          <p:nvPr/>
        </p:nvSpPr>
        <p:spPr>
          <a:xfrm>
            <a:off x="8521536" y="6448069"/>
            <a:ext cx="1566967" cy="276999"/>
          </a:xfrm>
          <a:prstGeom prst="rect">
            <a:avLst/>
          </a:prstGeom>
        </p:spPr>
        <p:txBody>
          <a:bodyPr wrap="none">
            <a:spAutoFit/>
          </a:bodyPr>
          <a:lstStyle/>
          <a:p>
            <a:r>
              <a:rPr lang="en-US" sz="1200" dirty="0">
                <a:latin typeface="Times New Roman" panose="02020603050405020304" pitchFamily="18" charset="0"/>
              </a:rPr>
              <a:t>(Wellman et al., 2018)</a:t>
            </a:r>
            <a:endParaRPr lang="en-US" sz="1200" dirty="0"/>
          </a:p>
        </p:txBody>
      </p:sp>
      <p:pic>
        <p:nvPicPr>
          <p:cNvPr id="8194" name="Picture 2" descr="Delegation: The Impact of Delegation and its Benefits - LSM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188657" y="2271285"/>
            <a:ext cx="3798195" cy="254637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6695" y="306835"/>
            <a:ext cx="9404723" cy="1400530"/>
          </a:xfrm>
        </p:spPr>
        <p:txBody>
          <a:bodyPr/>
          <a:lstStyle/>
          <a:p>
            <a:pPr algn="ctr"/>
            <a:r>
              <a:rPr lang="en-US" sz="4000" b="1" dirty="0">
                <a:latin typeface="Times New Roman" panose="02020603050405020304" pitchFamily="18" charset="0"/>
                <a:cs typeface="Times New Roman" panose="02020603050405020304" pitchFamily="18" charset="0"/>
              </a:rPr>
              <a:t>Monitoring and Improving Team Performance</a:t>
            </a:r>
          </a:p>
        </p:txBody>
      </p:sp>
      <p:sp>
        <p:nvSpPr>
          <p:cNvPr id="3" name="Content Placeholder 2"/>
          <p:cNvSpPr>
            <a:spLocks noGrp="1"/>
          </p:cNvSpPr>
          <p:nvPr>
            <p:ph idx="1"/>
          </p:nvPr>
        </p:nvSpPr>
        <p:spPr>
          <a:xfrm>
            <a:off x="253711" y="2351313"/>
            <a:ext cx="7798468" cy="3301708"/>
          </a:xfrm>
        </p:spPr>
        <p:txBody>
          <a:bodyPr>
            <a:normAutofit fontScale="90000" lnSpcReduction="10000"/>
          </a:bodyPr>
          <a:lstStyle/>
          <a:p>
            <a:pPr>
              <a:lnSpc>
                <a:spcPct val="150000"/>
              </a:lnSpc>
            </a:pPr>
            <a:r>
              <a:rPr lang="en-US" sz="2400" dirty="0">
                <a:latin typeface="Times New Roman" panose="02020603050405020304" pitchFamily="18" charset="0"/>
                <a:cs typeface="Times New Roman" panose="02020603050405020304" pitchFamily="18" charset="0"/>
              </a:rPr>
              <a:t>Regular feedback boosts team efficiency by 14.9%.</a:t>
            </a:r>
          </a:p>
          <a:p>
            <a:pPr>
              <a:lnSpc>
                <a:spcPct val="150000"/>
              </a:lnSpc>
            </a:pPr>
            <a:r>
              <a:rPr lang="en-US" sz="2400" dirty="0">
                <a:latin typeface="Times New Roman" panose="02020603050405020304" pitchFamily="18" charset="0"/>
                <a:cs typeface="Times New Roman" panose="02020603050405020304" pitchFamily="18" charset="0"/>
              </a:rPr>
              <a:t>Key Performance Indicators (KPIs) track growth and progress.</a:t>
            </a:r>
          </a:p>
          <a:p>
            <a:pPr>
              <a:lnSpc>
                <a:spcPct val="150000"/>
              </a:lnSpc>
            </a:pPr>
            <a:r>
              <a:rPr lang="en-US" sz="2400" dirty="0">
                <a:latin typeface="Times New Roman" panose="02020603050405020304" pitchFamily="18" charset="0"/>
                <a:cs typeface="Times New Roman" panose="02020603050405020304" pitchFamily="18" charset="0"/>
              </a:rPr>
              <a:t>Utilize project management apps like Asana and </a:t>
            </a:r>
            <a:r>
              <a:rPr lang="en-US" sz="2400" dirty="0" err="1">
                <a:latin typeface="Times New Roman" panose="02020603050405020304" pitchFamily="18" charset="0"/>
                <a:cs typeface="Times New Roman" panose="02020603050405020304" pitchFamily="18" charset="0"/>
              </a:rPr>
              <a:t>Trello</a:t>
            </a:r>
            <a:r>
              <a:rPr lang="en-US" sz="2400" dirty="0">
                <a:latin typeface="Times New Roman" panose="02020603050405020304" pitchFamily="18" charset="0"/>
                <a:cs typeface="Times New Roman" panose="02020603050405020304" pitchFamily="18" charset="0"/>
              </a:rPr>
              <a:t> for real-time information.</a:t>
            </a:r>
          </a:p>
          <a:p>
            <a:pPr>
              <a:lnSpc>
                <a:spcPct val="150000"/>
              </a:lnSpc>
            </a:pPr>
            <a:r>
              <a:rPr lang="en-US" sz="2400" dirty="0">
                <a:latin typeface="Times New Roman" panose="02020603050405020304" pitchFamily="18" charset="0"/>
                <a:cs typeface="Times New Roman" panose="02020603050405020304" pitchFamily="18" charset="0"/>
              </a:rPr>
              <a:t>Daily performance reviews aid in goal setting and meaningful conversations.</a:t>
            </a:r>
          </a:p>
          <a:p>
            <a:pPr>
              <a:lnSpc>
                <a:spcPct val="150000"/>
              </a:lnSpc>
            </a:pPr>
            <a:endParaRPr lang="en-US" dirty="0"/>
          </a:p>
        </p:txBody>
      </p:sp>
      <p:sp>
        <p:nvSpPr>
          <p:cNvPr id="4" name="Slide Number Placeholder 3"/>
          <p:cNvSpPr>
            <a:spLocks noGrp="1"/>
          </p:cNvSpPr>
          <p:nvPr>
            <p:ph type="sldNum" sz="quarter" idx="12"/>
          </p:nvPr>
        </p:nvSpPr>
        <p:spPr/>
        <p:txBody>
          <a:bodyPr/>
          <a:lstStyle/>
          <a:p>
            <a:fld id="{61040219-A299-4D46-A729-A9887D6F64D0}" type="slidenum">
              <a:rPr lang="en-US" smtClean="0"/>
              <a:t>14</a:t>
            </a:fld>
            <a:endParaRPr lang="en-US"/>
          </a:p>
        </p:txBody>
      </p:sp>
      <p:sp>
        <p:nvSpPr>
          <p:cNvPr id="5" name="Rectangle 4"/>
          <p:cNvSpPr/>
          <p:nvPr/>
        </p:nvSpPr>
        <p:spPr>
          <a:xfrm>
            <a:off x="8571225" y="6448069"/>
            <a:ext cx="1640193" cy="276999"/>
          </a:xfrm>
          <a:prstGeom prst="rect">
            <a:avLst/>
          </a:prstGeom>
        </p:spPr>
        <p:txBody>
          <a:bodyPr wrap="none">
            <a:spAutoFit/>
          </a:bodyPr>
          <a:lstStyle/>
          <a:p>
            <a:r>
              <a:rPr lang="nl-NL" sz="1200" dirty="0">
                <a:latin typeface="Times New Roman" panose="02020603050405020304" pitchFamily="18" charset="0"/>
              </a:rPr>
              <a:t>(Oh, Lee and Zo, 2019)</a:t>
            </a:r>
            <a:endParaRPr lang="en-US" sz="1200" dirty="0"/>
          </a:p>
        </p:txBody>
      </p:sp>
      <p:pic>
        <p:nvPicPr>
          <p:cNvPr id="7" name="Picture 6"/>
          <p:cNvPicPr>
            <a:picLocks noChangeAspect="1"/>
          </p:cNvPicPr>
          <p:nvPr/>
        </p:nvPicPr>
        <p:blipFill>
          <a:blip r:embed="rId3"/>
          <a:stretch>
            <a:fillRect/>
          </a:stretch>
        </p:blipFill>
        <p:spPr>
          <a:xfrm>
            <a:off x="8393663" y="2435148"/>
            <a:ext cx="3635510" cy="2452699"/>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b="1" dirty="0">
                <a:latin typeface="Times New Roman" panose="02020603050405020304" pitchFamily="18" charset="0"/>
                <a:cs typeface="Times New Roman" panose="02020603050405020304" pitchFamily="18" charset="0"/>
              </a:rPr>
              <a:t>Our Team's Experience: Reflecting on Belbin’s SPI</a:t>
            </a:r>
            <a:endParaRPr lang="en-US" sz="40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39700" y="2040890"/>
            <a:ext cx="7953375" cy="3844925"/>
          </a:xfrm>
        </p:spPr>
        <p:txBody>
          <a:bodyPr>
            <a:normAutofit fontScale="87500" lnSpcReduction="20000"/>
          </a:bodyPr>
          <a:lstStyle/>
          <a:p>
            <a:pPr>
              <a:lnSpc>
                <a:spcPct val="200000"/>
              </a:lnSpc>
            </a:pPr>
            <a:r>
              <a:rPr lang="en-US" sz="2500" dirty="0">
                <a:latin typeface="Times New Roman" panose="02020603050405020304" pitchFamily="18" charset="0"/>
                <a:cs typeface="Times New Roman" panose="02020603050405020304" pitchFamily="18" charset="0"/>
              </a:rPr>
              <a:t>Belbin's SPI test identified diverse roles within the team.</a:t>
            </a:r>
          </a:p>
          <a:p>
            <a:pPr>
              <a:lnSpc>
                <a:spcPct val="200000"/>
              </a:lnSpc>
            </a:pPr>
            <a:r>
              <a:rPr lang="en-US" sz="2500" dirty="0">
                <a:latin typeface="Times New Roman" panose="02020603050405020304" pitchFamily="18" charset="0"/>
                <a:cs typeface="Times New Roman" panose="02020603050405020304" pitchFamily="18" charset="0"/>
              </a:rPr>
              <a:t>Understanding strengths and weaknesses improved </a:t>
            </a:r>
            <a:r>
              <a:rPr lang="en-US" sz="2500" dirty="0" smtClean="0">
                <a:latin typeface="Times New Roman" panose="02020603050405020304" pitchFamily="18" charset="0"/>
                <a:cs typeface="Times New Roman" panose="02020603050405020304" pitchFamily="18" charset="0"/>
              </a:rPr>
              <a:t>collaboration.</a:t>
            </a:r>
            <a:endParaRPr lang="en-US" sz="2500" dirty="0">
              <a:latin typeface="Times New Roman" panose="02020603050405020304" pitchFamily="18" charset="0"/>
              <a:cs typeface="Times New Roman" panose="02020603050405020304" pitchFamily="18" charset="0"/>
            </a:endParaRPr>
          </a:p>
          <a:p>
            <a:pPr>
              <a:lnSpc>
                <a:spcPct val="200000"/>
              </a:lnSpc>
            </a:pPr>
            <a:r>
              <a:rPr lang="en-US" sz="2500" dirty="0">
                <a:latin typeface="Times New Roman" panose="02020603050405020304" pitchFamily="18" charset="0"/>
                <a:cs typeface="Times New Roman" panose="02020603050405020304" pitchFamily="18" charset="0"/>
              </a:rPr>
              <a:t>Problem-solving and communication were facilitated by leveraging each member's strengths.</a:t>
            </a:r>
          </a:p>
          <a:p>
            <a:pPr>
              <a:lnSpc>
                <a:spcPct val="200000"/>
              </a:lnSpc>
            </a:pPr>
            <a:r>
              <a:rPr lang="en-US" sz="2500" dirty="0">
                <a:latin typeface="Times New Roman" panose="02020603050405020304" pitchFamily="18" charset="0"/>
                <a:cs typeface="Times New Roman" panose="02020603050405020304" pitchFamily="18" charset="0"/>
              </a:rPr>
              <a:t>Embracing differences and maximizing strengths led to team success.</a:t>
            </a:r>
          </a:p>
          <a:p>
            <a:pPr>
              <a:lnSpc>
                <a:spcPct val="200000"/>
              </a:lnSpc>
            </a:pPr>
            <a:endParaRPr lang="en-US" sz="2500" dirty="0"/>
          </a:p>
        </p:txBody>
      </p:sp>
      <p:sp>
        <p:nvSpPr>
          <p:cNvPr id="4" name="Slide Number Placeholder 3"/>
          <p:cNvSpPr>
            <a:spLocks noGrp="1"/>
          </p:cNvSpPr>
          <p:nvPr>
            <p:ph type="sldNum" sz="quarter" idx="12"/>
          </p:nvPr>
        </p:nvSpPr>
        <p:spPr/>
        <p:txBody>
          <a:bodyPr/>
          <a:lstStyle/>
          <a:p>
            <a:fld id="{61040219-A299-4D46-A729-A9887D6F64D0}" type="slidenum">
              <a:rPr lang="en-US" smtClean="0"/>
              <a:t>15</a:t>
            </a:fld>
            <a:endParaRPr lang="en-US"/>
          </a:p>
        </p:txBody>
      </p:sp>
      <p:sp>
        <p:nvSpPr>
          <p:cNvPr id="5" name="Rectangle 4"/>
          <p:cNvSpPr/>
          <p:nvPr/>
        </p:nvSpPr>
        <p:spPr>
          <a:xfrm>
            <a:off x="8472774" y="6448069"/>
            <a:ext cx="1226618" cy="276999"/>
          </a:xfrm>
          <a:prstGeom prst="rect">
            <a:avLst/>
          </a:prstGeom>
        </p:spPr>
        <p:txBody>
          <a:bodyPr wrap="none">
            <a:spAutoFit/>
          </a:bodyPr>
          <a:lstStyle/>
          <a:p>
            <a:r>
              <a:rPr lang="en-US" sz="1200" dirty="0">
                <a:latin typeface="Times New Roman" panose="02020603050405020304" pitchFamily="18" charset="0"/>
              </a:rPr>
              <a:t>(Lin et al., 2019)</a:t>
            </a:r>
            <a:endParaRPr lang="en-US" sz="1200" dirty="0"/>
          </a:p>
        </p:txBody>
      </p:sp>
      <p:pic>
        <p:nvPicPr>
          <p:cNvPr id="10242" name="Picture 2" descr="Belbin team-roles | PP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72774" y="2411132"/>
            <a:ext cx="3645432" cy="273407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b="1" dirty="0">
                <a:latin typeface="Times New Roman" panose="02020603050405020304" pitchFamily="18" charset="0"/>
                <a:cs typeface="Times New Roman" panose="02020603050405020304" pitchFamily="18" charset="0"/>
              </a:rPr>
              <a:t>Conclusion</a:t>
            </a:r>
          </a:p>
        </p:txBody>
      </p:sp>
      <p:sp>
        <p:nvSpPr>
          <p:cNvPr id="3" name="Content Placeholder 2"/>
          <p:cNvSpPr>
            <a:spLocks noGrp="1"/>
          </p:cNvSpPr>
          <p:nvPr>
            <p:ph idx="1"/>
          </p:nvPr>
        </p:nvSpPr>
        <p:spPr>
          <a:xfrm>
            <a:off x="488950" y="1684655"/>
            <a:ext cx="7358380" cy="4469130"/>
          </a:xfrm>
        </p:spPr>
        <p:txBody>
          <a:bodyPr>
            <a:noAutofit/>
          </a:bodyPr>
          <a:lstStyle/>
          <a:p>
            <a:pPr>
              <a:lnSpc>
                <a:spcPct val="200000"/>
              </a:lnSpc>
            </a:pPr>
            <a:r>
              <a:rPr lang="en-US" dirty="0" err="1">
                <a:latin typeface="Times New Roman" panose="02020603050405020304" pitchFamily="18" charset="0"/>
                <a:cs typeface="Times New Roman" panose="02020603050405020304" pitchFamily="18" charset="0"/>
              </a:rPr>
              <a:t>Tuckman's</a:t>
            </a:r>
            <a:r>
              <a:rPr lang="en-US" dirty="0">
                <a:latin typeface="Times New Roman" panose="02020603050405020304" pitchFamily="18" charset="0"/>
                <a:cs typeface="Times New Roman" panose="02020603050405020304" pitchFamily="18" charset="0"/>
              </a:rPr>
              <a:t> stages of group development aid in resolving </a:t>
            </a:r>
            <a:r>
              <a:rPr lang="en-US" dirty="0" smtClean="0">
                <a:latin typeface="Times New Roman" panose="02020603050405020304" pitchFamily="18" charset="0"/>
                <a:cs typeface="Times New Roman" panose="02020603050405020304" pitchFamily="18" charset="0"/>
              </a:rPr>
              <a:t>conflicts and fostering teamwork.</a:t>
            </a:r>
            <a:endParaRPr lang="en-US" dirty="0">
              <a:latin typeface="Times New Roman" panose="02020603050405020304" pitchFamily="18" charset="0"/>
              <a:cs typeface="Times New Roman" panose="02020603050405020304" pitchFamily="18" charset="0"/>
            </a:endParaRPr>
          </a:p>
          <a:p>
            <a:pPr>
              <a:lnSpc>
                <a:spcPct val="200000"/>
              </a:lnSpc>
            </a:pPr>
            <a:r>
              <a:rPr lang="en-US" dirty="0">
                <a:latin typeface="Times New Roman" panose="02020603050405020304" pitchFamily="18" charset="0"/>
                <a:cs typeface="Times New Roman" panose="02020603050405020304" pitchFamily="18" charset="0"/>
              </a:rPr>
              <a:t>Belbin's Team Role Inventory helps teams understand how to allocate tasks effectively.</a:t>
            </a:r>
          </a:p>
          <a:p>
            <a:pPr>
              <a:lnSpc>
                <a:spcPct val="200000"/>
              </a:lnSpc>
            </a:pPr>
            <a:r>
              <a:rPr lang="en-US" dirty="0">
                <a:latin typeface="Times New Roman" panose="02020603050405020304" pitchFamily="18" charset="0"/>
                <a:cs typeface="Times New Roman" panose="02020603050405020304" pitchFamily="18" charset="0"/>
              </a:rPr>
              <a:t>Recognition and appreciation of teamwork promote motivation</a:t>
            </a:r>
            <a:r>
              <a:rPr lang="en-GB" altLang="en-US" dirty="0">
                <a:latin typeface="Times New Roman" panose="02020603050405020304" pitchFamily="18" charset="0"/>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a:p>
            <a:pPr>
              <a:lnSpc>
                <a:spcPct val="200000"/>
              </a:lnSpc>
            </a:pPr>
            <a:r>
              <a:rPr lang="en-US" dirty="0">
                <a:latin typeface="Times New Roman" panose="02020603050405020304" pitchFamily="18" charset="0"/>
                <a:cs typeface="Times New Roman" panose="02020603050405020304" pitchFamily="18" charset="0"/>
              </a:rPr>
              <a:t>Combining these strategies can lead to successful collaboration</a:t>
            </a:r>
            <a:r>
              <a:rPr lang="en-GB" altLang="en-US" dirty="0">
                <a:latin typeface="Times New Roman" panose="02020603050405020304" pitchFamily="18" charset="0"/>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a:p>
            <a:pPr>
              <a:lnSpc>
                <a:spcPct val="200000"/>
              </a:lnSpc>
            </a:pPr>
            <a:endParaRPr lang="en-US" sz="11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61040219-A299-4D46-A729-A9887D6F64D0}" type="slidenum">
              <a:rPr lang="en-US" smtClean="0"/>
              <a:t>16</a:t>
            </a:fld>
            <a:endParaRPr lang="en-US"/>
          </a:p>
        </p:txBody>
      </p:sp>
      <p:pic>
        <p:nvPicPr>
          <p:cNvPr id="11266" name="Picture 2" descr="The Team Experience :: Beha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55655" y="1853248"/>
            <a:ext cx="3692064" cy="270336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218427"/>
            <a:ext cx="9404723" cy="1400530"/>
          </a:xfrm>
        </p:spPr>
        <p:txBody>
          <a:bodyPr/>
          <a:lstStyle/>
          <a:p>
            <a:pPr algn="ctr"/>
            <a:r>
              <a:rPr lang="en-US" sz="4000" b="1" dirty="0" smtClean="0">
                <a:latin typeface="Times New Roman" panose="02020603050405020304" pitchFamily="18" charset="0"/>
                <a:cs typeface="Times New Roman" panose="02020603050405020304" pitchFamily="18" charset="0"/>
              </a:rPr>
              <a:t>References</a:t>
            </a:r>
            <a:endParaRPr lang="en-US" sz="40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59508" y="1739301"/>
            <a:ext cx="11036373" cy="4647851"/>
          </a:xfrm>
        </p:spPr>
        <p:txBody>
          <a:bodyPr>
            <a:normAutofit fontScale="92500" lnSpcReduction="20000"/>
          </a:bodyPr>
          <a:lstStyle/>
          <a:p>
            <a:pPr marL="457200" indent="-457200">
              <a:lnSpc>
                <a:spcPct val="110000"/>
              </a:lnSpc>
              <a:buNone/>
            </a:pPr>
            <a:r>
              <a:rPr lang="en-US" dirty="0">
                <a:latin typeface="Times New Roman" panose="02020603050405020304" pitchFamily="18" charset="0"/>
                <a:cs typeface="Times New Roman" panose="02020603050405020304" pitchFamily="18" charset="0"/>
              </a:rPr>
              <a:t>Carroll, N. and </a:t>
            </a:r>
            <a:r>
              <a:rPr lang="en-US" dirty="0" err="1">
                <a:latin typeface="Times New Roman" panose="02020603050405020304" pitchFamily="18" charset="0"/>
                <a:cs typeface="Times New Roman" panose="02020603050405020304" pitchFamily="18" charset="0"/>
              </a:rPr>
              <a:t>Conboy</a:t>
            </a:r>
            <a:r>
              <a:rPr lang="en-US" dirty="0">
                <a:latin typeface="Times New Roman" panose="02020603050405020304" pitchFamily="18" charset="0"/>
                <a:cs typeface="Times New Roman" panose="02020603050405020304" pitchFamily="18" charset="0"/>
              </a:rPr>
              <a:t>, K. (2020). </a:t>
            </a:r>
            <a:r>
              <a:rPr lang="en-US" dirty="0" err="1">
                <a:latin typeface="Times New Roman" panose="02020603050405020304" pitchFamily="18" charset="0"/>
                <a:cs typeface="Times New Roman" panose="02020603050405020304" pitchFamily="18" charset="0"/>
              </a:rPr>
              <a:t>Normalising</a:t>
            </a:r>
            <a:r>
              <a:rPr lang="en-US" dirty="0">
                <a:latin typeface="Times New Roman" panose="02020603050405020304" pitchFamily="18" charset="0"/>
                <a:cs typeface="Times New Roman" panose="02020603050405020304" pitchFamily="18" charset="0"/>
              </a:rPr>
              <a:t> the ‘New Normal’: Changing Tech-driven Work Practices under Pandemic Time Pressure. </a:t>
            </a:r>
            <a:r>
              <a:rPr lang="en-US" i="1" dirty="0">
                <a:latin typeface="Times New Roman" panose="02020603050405020304" pitchFamily="18" charset="0"/>
                <a:cs typeface="Times New Roman" panose="02020603050405020304" pitchFamily="18" charset="0"/>
              </a:rPr>
              <a:t>International Journal of Information Management</a:t>
            </a:r>
            <a:r>
              <a:rPr lang="en-US" dirty="0">
                <a:latin typeface="Times New Roman" panose="02020603050405020304" pitchFamily="18" charset="0"/>
                <a:cs typeface="Times New Roman" panose="02020603050405020304" pitchFamily="18" charset="0"/>
              </a:rPr>
              <a:t>, [online] 55(55), p.102186. </a:t>
            </a:r>
            <a:r>
              <a:rPr lang="en-US" dirty="0" err="1">
                <a:latin typeface="Times New Roman" panose="02020603050405020304" pitchFamily="18" charset="0"/>
                <a:cs typeface="Times New Roman" panose="02020603050405020304" pitchFamily="18" charset="0"/>
              </a:rPr>
              <a:t>doi:https</a:t>
            </a:r>
            <a:r>
              <a:rPr lang="en-US" dirty="0">
                <a:latin typeface="Times New Roman" panose="02020603050405020304" pitchFamily="18" charset="0"/>
                <a:cs typeface="Times New Roman" panose="02020603050405020304" pitchFamily="18" charset="0"/>
              </a:rPr>
              <a:t>://doi.org/10.1016/j.ijinfomgt.2020.102186.</a:t>
            </a:r>
          </a:p>
          <a:p>
            <a:pPr marL="457200" indent="-457200">
              <a:lnSpc>
                <a:spcPct val="110000"/>
              </a:lnSpc>
              <a:buNone/>
            </a:pPr>
            <a:r>
              <a:rPr lang="en-US" dirty="0">
                <a:latin typeface="Times New Roman" panose="02020603050405020304" pitchFamily="18" charset="0"/>
                <a:cs typeface="Times New Roman" panose="02020603050405020304" pitchFamily="18" charset="0"/>
              </a:rPr>
              <a:t>Furukawa, A. and </a:t>
            </a:r>
            <a:r>
              <a:rPr lang="en-US" dirty="0" err="1">
                <a:latin typeface="Times New Roman" panose="02020603050405020304" pitchFamily="18" charset="0"/>
                <a:cs typeface="Times New Roman" panose="02020603050405020304" pitchFamily="18" charset="0"/>
              </a:rPr>
              <a:t>Kashiwagi</a:t>
            </a:r>
            <a:r>
              <a:rPr lang="en-US" dirty="0">
                <a:latin typeface="Times New Roman" panose="02020603050405020304" pitchFamily="18" charset="0"/>
                <a:cs typeface="Times New Roman" panose="02020603050405020304" pitchFamily="18" charset="0"/>
              </a:rPr>
              <a:t>, K. (2021). The relationship between leadership behaviours of </a:t>
            </a:r>
            <a:r>
              <a:rPr lang="en-US" dirty="0" smtClean="0">
                <a:latin typeface="Times New Roman" panose="02020603050405020304" pitchFamily="18" charset="0"/>
                <a:cs typeface="Times New Roman" panose="02020603050405020304" pitchFamily="18" charset="0"/>
              </a:rPr>
              <a:t>managers </a:t>
            </a:r>
            <a:r>
              <a:rPr lang="en-US" dirty="0">
                <a:latin typeface="Times New Roman" panose="02020603050405020304" pitchFamily="18" charset="0"/>
                <a:cs typeface="Times New Roman" panose="02020603050405020304" pitchFamily="18" charset="0"/>
              </a:rPr>
              <a:t>and teamwork competency of nursing staff: A cross‐sectional study in Japanese hospitals. </a:t>
            </a:r>
            <a:r>
              <a:rPr lang="en-US" i="1" dirty="0">
                <a:latin typeface="Times New Roman" panose="02020603050405020304" pitchFamily="18" charset="0"/>
                <a:cs typeface="Times New Roman" panose="02020603050405020304" pitchFamily="18" charset="0"/>
              </a:rPr>
              <a:t>Journal of Nursing Management</a:t>
            </a:r>
            <a:r>
              <a:rPr lang="en-US" dirty="0">
                <a:latin typeface="Times New Roman" panose="02020603050405020304" pitchFamily="18" charset="0"/>
                <a:cs typeface="Times New Roman" panose="02020603050405020304" pitchFamily="18" charset="0"/>
              </a:rPr>
              <a:t>, 29(7). </a:t>
            </a:r>
            <a:r>
              <a:rPr lang="en-US" dirty="0" err="1">
                <a:latin typeface="Times New Roman" panose="02020603050405020304" pitchFamily="18" charset="0"/>
                <a:cs typeface="Times New Roman" panose="02020603050405020304" pitchFamily="18" charset="0"/>
              </a:rPr>
              <a:t>doi:https</a:t>
            </a:r>
            <a:r>
              <a:rPr lang="en-US" dirty="0">
                <a:latin typeface="Times New Roman" panose="02020603050405020304" pitchFamily="18" charset="0"/>
                <a:cs typeface="Times New Roman" panose="02020603050405020304" pitchFamily="18" charset="0"/>
              </a:rPr>
              <a:t>://doi.org/10.1111/jonm.13382.</a:t>
            </a:r>
          </a:p>
          <a:p>
            <a:pPr marL="457200" indent="-457200">
              <a:lnSpc>
                <a:spcPct val="110000"/>
              </a:lnSpc>
              <a:buNone/>
            </a:pPr>
            <a:r>
              <a:rPr lang="en-US" dirty="0" err="1">
                <a:latin typeface="Times New Roman" panose="02020603050405020304" pitchFamily="18" charset="0"/>
                <a:cs typeface="Times New Roman" panose="02020603050405020304" pitchFamily="18" charset="0"/>
              </a:rPr>
              <a:t>Kezar</a:t>
            </a:r>
            <a:r>
              <a:rPr lang="en-US" dirty="0">
                <a:latin typeface="Times New Roman" panose="02020603050405020304" pitchFamily="18" charset="0"/>
                <a:cs typeface="Times New Roman" panose="02020603050405020304" pitchFamily="18" charset="0"/>
              </a:rPr>
              <a:t>, A., </a:t>
            </a:r>
            <a:r>
              <a:rPr lang="en-US" dirty="0" err="1">
                <a:latin typeface="Times New Roman" panose="02020603050405020304" pitchFamily="18" charset="0"/>
                <a:cs typeface="Times New Roman" panose="02020603050405020304" pitchFamily="18" charset="0"/>
              </a:rPr>
              <a:t>Dizon</a:t>
            </a:r>
            <a:r>
              <a:rPr lang="en-US" dirty="0">
                <a:latin typeface="Times New Roman" panose="02020603050405020304" pitchFamily="18" charset="0"/>
                <a:cs typeface="Times New Roman" panose="02020603050405020304" pitchFamily="18" charset="0"/>
              </a:rPr>
              <a:t>, J.P.M. and Scott, D. (2019). Senior Leadership Teams in Higher Education: What We Know and What We Need to Know. </a:t>
            </a:r>
            <a:r>
              <a:rPr lang="en-US" i="1" dirty="0">
                <a:latin typeface="Times New Roman" panose="02020603050405020304" pitchFamily="18" charset="0"/>
                <a:cs typeface="Times New Roman" panose="02020603050405020304" pitchFamily="18" charset="0"/>
              </a:rPr>
              <a:t>Innovative Higher Education</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doi:https</a:t>
            </a:r>
            <a:r>
              <a:rPr lang="en-US" dirty="0">
                <a:latin typeface="Times New Roman" panose="02020603050405020304" pitchFamily="18" charset="0"/>
                <a:cs typeface="Times New Roman" panose="02020603050405020304" pitchFamily="18" charset="0"/>
              </a:rPr>
              <a:t>://doi.org/10.1007/s10755-019-09491-9.</a:t>
            </a:r>
          </a:p>
          <a:p>
            <a:pPr marL="457200" indent="-457200">
              <a:lnSpc>
                <a:spcPct val="110000"/>
              </a:lnSpc>
              <a:buNone/>
            </a:pPr>
            <a:r>
              <a:rPr lang="en-US" dirty="0">
                <a:latin typeface="Times New Roman" panose="02020603050405020304" pitchFamily="18" charset="0"/>
                <a:cs typeface="Times New Roman" panose="02020603050405020304" pitchFamily="18" charset="0"/>
              </a:rPr>
              <a:t>Lin, C.-P., Chiu, C.-K. and Liu, N.-T. (2017). Developing virtual team performance: an integrated perspective of social exchange and social cognitive theories. </a:t>
            </a:r>
            <a:r>
              <a:rPr lang="en-US" i="1" dirty="0">
                <a:latin typeface="Times New Roman" panose="02020603050405020304" pitchFamily="18" charset="0"/>
                <a:cs typeface="Times New Roman" panose="02020603050405020304" pitchFamily="18" charset="0"/>
              </a:rPr>
              <a:t>Review of Managerial Science</a:t>
            </a:r>
            <a:r>
              <a:rPr lang="en-US" dirty="0">
                <a:latin typeface="Times New Roman" panose="02020603050405020304" pitchFamily="18" charset="0"/>
                <a:cs typeface="Times New Roman" panose="02020603050405020304" pitchFamily="18" charset="0"/>
              </a:rPr>
              <a:t>, 13(4), pp.671–688. </a:t>
            </a:r>
            <a:r>
              <a:rPr lang="en-US" dirty="0" err="1">
                <a:latin typeface="Times New Roman" panose="02020603050405020304" pitchFamily="18" charset="0"/>
                <a:cs typeface="Times New Roman" panose="02020603050405020304" pitchFamily="18" charset="0"/>
              </a:rPr>
              <a:t>doi:https</a:t>
            </a:r>
            <a:r>
              <a:rPr lang="en-US" dirty="0">
                <a:latin typeface="Times New Roman" panose="02020603050405020304" pitchFamily="18" charset="0"/>
                <a:cs typeface="Times New Roman" panose="02020603050405020304" pitchFamily="18" charset="0"/>
              </a:rPr>
              <a:t>://doi.org/10.1007/s11846-017-0261-0.</a:t>
            </a:r>
          </a:p>
          <a:p>
            <a:pPr marL="457200" indent="-457200">
              <a:lnSpc>
                <a:spcPct val="110000"/>
              </a:lnSpc>
              <a:buNone/>
            </a:pPr>
            <a:r>
              <a:rPr lang="en-US" dirty="0">
                <a:latin typeface="Times New Roman" panose="02020603050405020304" pitchFamily="18" charset="0"/>
                <a:cs typeface="Times New Roman" panose="02020603050405020304" pitchFamily="18" charset="0"/>
              </a:rPr>
              <a:t>Lin, C.-P., Wang, C.-C., Chen, S.-C. and Chen, J.-Y. (2019). Modeling leadership and team performance. </a:t>
            </a:r>
            <a:r>
              <a:rPr lang="en-US" i="1" dirty="0">
                <a:latin typeface="Times New Roman" panose="02020603050405020304" pitchFamily="18" charset="0"/>
                <a:cs typeface="Times New Roman" panose="02020603050405020304" pitchFamily="18" charset="0"/>
              </a:rPr>
              <a:t>Personnel Review</a:t>
            </a:r>
            <a:r>
              <a:rPr lang="en-US" dirty="0">
                <a:latin typeface="Times New Roman" panose="02020603050405020304" pitchFamily="18" charset="0"/>
                <a:cs typeface="Times New Roman" panose="02020603050405020304" pitchFamily="18" charset="0"/>
              </a:rPr>
              <a:t>, 48(2), pp.471–491. </a:t>
            </a:r>
            <a:r>
              <a:rPr lang="en-US" dirty="0" err="1">
                <a:latin typeface="Times New Roman" panose="02020603050405020304" pitchFamily="18" charset="0"/>
                <a:cs typeface="Times New Roman" panose="02020603050405020304" pitchFamily="18" charset="0"/>
              </a:rPr>
              <a:t>doi:https</a:t>
            </a:r>
            <a:r>
              <a:rPr lang="en-US" dirty="0">
                <a:latin typeface="Times New Roman" panose="02020603050405020304" pitchFamily="18" charset="0"/>
                <a:cs typeface="Times New Roman" panose="02020603050405020304" pitchFamily="18" charset="0"/>
              </a:rPr>
              <a:t>://doi.org/10.1108/pr-10-2017-0313.</a:t>
            </a:r>
          </a:p>
          <a:p>
            <a:pPr marL="0" indent="0">
              <a:buNone/>
            </a:pPr>
            <a:endParaRPr lang="en-US" dirty="0"/>
          </a:p>
        </p:txBody>
      </p:sp>
      <p:sp>
        <p:nvSpPr>
          <p:cNvPr id="4" name="Slide Number Placeholder 3"/>
          <p:cNvSpPr>
            <a:spLocks noGrp="1"/>
          </p:cNvSpPr>
          <p:nvPr>
            <p:ph type="sldNum" sz="quarter" idx="12"/>
          </p:nvPr>
        </p:nvSpPr>
        <p:spPr/>
        <p:txBody>
          <a:bodyPr/>
          <a:lstStyle/>
          <a:p>
            <a:fld id="{61040219-A299-4D46-A729-A9887D6F64D0}" type="slidenum">
              <a:rPr lang="en-US" smtClean="0"/>
              <a:t>17</a:t>
            </a:fld>
            <a:endParaRPr lang="en-US"/>
          </a:p>
        </p:txBody>
      </p:sp>
      <p:sp>
        <p:nvSpPr>
          <p:cNvPr id="5" name="TextBox 4"/>
          <p:cNvSpPr txBox="1"/>
          <p:nvPr/>
        </p:nvSpPr>
        <p:spPr>
          <a:xfrm>
            <a:off x="8175009" y="723331"/>
            <a:ext cx="1023582" cy="460375"/>
          </a:xfrm>
          <a:prstGeom prst="rect">
            <a:avLst/>
          </a:prstGeom>
          <a:noFill/>
        </p:spPr>
        <p:txBody>
          <a:bodyPr wrap="square" rtlCol="0">
            <a:spAutoFit/>
          </a:bodyPr>
          <a:lstStyle/>
          <a:p>
            <a:r>
              <a:rPr lang="en-US" sz="2400" dirty="0" smtClean="0">
                <a:latin typeface="Times New Roman" panose="02020603050405020304" pitchFamily="18" charset="0"/>
                <a:cs typeface="Times New Roman" panose="02020603050405020304" pitchFamily="18" charset="0"/>
              </a:rPr>
              <a:t>Cont</a:t>
            </a:r>
            <a:r>
              <a:rPr lang="en-GB" altLang="en-US" sz="2400" dirty="0" smtClean="0">
                <a:latin typeface="Times New Roman" panose="02020603050405020304" pitchFamily="18" charset="0"/>
                <a:cs typeface="Times New Roman" panose="02020603050405020304" pitchFamily="18" charset="0"/>
              </a:rPr>
              <a:t>...</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400" b="1" dirty="0">
                <a:latin typeface="Times New Roman" panose="02020603050405020304" pitchFamily="18" charset="0"/>
                <a:cs typeface="Times New Roman" panose="02020603050405020304" pitchFamily="18" charset="0"/>
              </a:rPr>
              <a:t>References</a:t>
            </a:r>
            <a:endParaRPr lang="en-US" dirty="0"/>
          </a:p>
        </p:txBody>
      </p:sp>
      <p:sp>
        <p:nvSpPr>
          <p:cNvPr id="3" name="Content Placeholder 2"/>
          <p:cNvSpPr>
            <a:spLocks noGrp="1"/>
          </p:cNvSpPr>
          <p:nvPr>
            <p:ph idx="1"/>
          </p:nvPr>
        </p:nvSpPr>
        <p:spPr>
          <a:xfrm>
            <a:off x="477672" y="1610436"/>
            <a:ext cx="11245755" cy="5036024"/>
          </a:xfrm>
        </p:spPr>
        <p:txBody>
          <a:bodyPr>
            <a:normAutofit fontScale="92500" lnSpcReduction="10000"/>
          </a:bodyPr>
          <a:lstStyle/>
          <a:p>
            <a:pPr marL="457200" indent="-457200">
              <a:lnSpc>
                <a:spcPct val="110000"/>
              </a:lnSpc>
              <a:buNone/>
            </a:pPr>
            <a:r>
              <a:rPr lang="en-US" dirty="0" err="1">
                <a:latin typeface="Times New Roman" panose="02020603050405020304" pitchFamily="18" charset="0"/>
                <a:cs typeface="Times New Roman" panose="02020603050405020304" pitchFamily="18" charset="0"/>
              </a:rPr>
              <a:t>Makgato</a:t>
            </a:r>
            <a:r>
              <a:rPr lang="en-US" dirty="0">
                <a:latin typeface="Times New Roman" panose="02020603050405020304" pitchFamily="18" charset="0"/>
                <a:cs typeface="Times New Roman" panose="02020603050405020304" pitchFamily="18" charset="0"/>
              </a:rPr>
              <a:t>, M. and </a:t>
            </a:r>
            <a:r>
              <a:rPr lang="en-US" dirty="0" err="1">
                <a:latin typeface="Times New Roman" panose="02020603050405020304" pitchFamily="18" charset="0"/>
                <a:cs typeface="Times New Roman" panose="02020603050405020304" pitchFamily="18" charset="0"/>
              </a:rPr>
              <a:t>Mudzanani</a:t>
            </a:r>
            <a:r>
              <a:rPr lang="en-US" dirty="0">
                <a:latin typeface="Times New Roman" panose="02020603050405020304" pitchFamily="18" charset="0"/>
                <a:cs typeface="Times New Roman" panose="02020603050405020304" pitchFamily="18" charset="0"/>
              </a:rPr>
              <a:t>, N.N. (2018). Exploring School Principals’ Leadership Styles and Learners’ Educational Performance: A Perspective from High- and Low-Performing Schools. </a:t>
            </a:r>
            <a:r>
              <a:rPr lang="en-US" i="1" dirty="0">
                <a:latin typeface="Times New Roman" panose="02020603050405020304" pitchFamily="18" charset="0"/>
                <a:cs typeface="Times New Roman" panose="02020603050405020304" pitchFamily="18" charset="0"/>
              </a:rPr>
              <a:t>Africa Education Review</a:t>
            </a:r>
            <a:r>
              <a:rPr lang="en-US" dirty="0">
                <a:latin typeface="Times New Roman" panose="02020603050405020304" pitchFamily="18" charset="0"/>
                <a:cs typeface="Times New Roman" panose="02020603050405020304" pitchFamily="18" charset="0"/>
              </a:rPr>
              <a:t>, 16(2), pp.90–108. </a:t>
            </a:r>
            <a:r>
              <a:rPr lang="en-US" dirty="0" err="1">
                <a:latin typeface="Times New Roman" panose="02020603050405020304" pitchFamily="18" charset="0"/>
                <a:cs typeface="Times New Roman" panose="02020603050405020304" pitchFamily="18" charset="0"/>
              </a:rPr>
              <a:t>doi:https</a:t>
            </a:r>
            <a:r>
              <a:rPr lang="en-US" dirty="0">
                <a:latin typeface="Times New Roman" panose="02020603050405020304" pitchFamily="18" charset="0"/>
                <a:cs typeface="Times New Roman" panose="02020603050405020304" pitchFamily="18" charset="0"/>
              </a:rPr>
              <a:t>://doi.org/10.1080/18146627.2017.1411201.</a:t>
            </a:r>
          </a:p>
          <a:p>
            <a:pPr marL="457200" indent="-457200">
              <a:lnSpc>
                <a:spcPct val="110000"/>
              </a:lnSpc>
              <a:buNone/>
            </a:pPr>
            <a:r>
              <a:rPr lang="en-US" dirty="0">
                <a:latin typeface="Times New Roman" panose="02020603050405020304" pitchFamily="18" charset="0"/>
                <a:cs typeface="Times New Roman" panose="02020603050405020304" pitchFamily="18" charset="0"/>
              </a:rPr>
              <a:t>McCauley, C.D. and </a:t>
            </a:r>
            <a:r>
              <a:rPr lang="en-US" dirty="0" err="1">
                <a:latin typeface="Times New Roman" panose="02020603050405020304" pitchFamily="18" charset="0"/>
                <a:cs typeface="Times New Roman" panose="02020603050405020304" pitchFamily="18" charset="0"/>
              </a:rPr>
              <a:t>Palus</a:t>
            </a:r>
            <a:r>
              <a:rPr lang="en-US" dirty="0">
                <a:latin typeface="Times New Roman" panose="02020603050405020304" pitchFamily="18" charset="0"/>
                <a:cs typeface="Times New Roman" panose="02020603050405020304" pitchFamily="18" charset="0"/>
              </a:rPr>
              <a:t>, C.J. (2021). Developing the theory and practice of leadership development: A relational view. </a:t>
            </a:r>
            <a:r>
              <a:rPr lang="en-US" i="1" dirty="0">
                <a:latin typeface="Times New Roman" panose="02020603050405020304" pitchFamily="18" charset="0"/>
                <a:cs typeface="Times New Roman" panose="02020603050405020304" pitchFamily="18" charset="0"/>
              </a:rPr>
              <a:t>The Leadership Quarterly</a:t>
            </a:r>
            <a:r>
              <a:rPr lang="en-US" dirty="0">
                <a:latin typeface="Times New Roman" panose="02020603050405020304" pitchFamily="18" charset="0"/>
                <a:cs typeface="Times New Roman" panose="02020603050405020304" pitchFamily="18" charset="0"/>
              </a:rPr>
              <a:t>, 32(5), p.101456. </a:t>
            </a:r>
            <a:r>
              <a:rPr lang="en-US" dirty="0" err="1">
                <a:latin typeface="Times New Roman" panose="02020603050405020304" pitchFamily="18" charset="0"/>
                <a:cs typeface="Times New Roman" panose="02020603050405020304" pitchFamily="18" charset="0"/>
              </a:rPr>
              <a:t>doi:https</a:t>
            </a:r>
            <a:r>
              <a:rPr lang="en-US" dirty="0">
                <a:latin typeface="Times New Roman" panose="02020603050405020304" pitchFamily="18" charset="0"/>
                <a:cs typeface="Times New Roman" panose="02020603050405020304" pitchFamily="18" charset="0"/>
              </a:rPr>
              <a:t>://doi.org/10.1016/j.leaqua.2020.101456.</a:t>
            </a:r>
          </a:p>
          <a:p>
            <a:pPr marL="457200" indent="-457200">
              <a:lnSpc>
                <a:spcPct val="110000"/>
              </a:lnSpc>
              <a:buNone/>
            </a:pPr>
            <a:r>
              <a:rPr lang="en-US" dirty="0">
                <a:latin typeface="Times New Roman" panose="02020603050405020304" pitchFamily="18" charset="0"/>
                <a:cs typeface="Times New Roman" panose="02020603050405020304" pitchFamily="18" charset="0"/>
              </a:rPr>
              <a:t>Oh, J., Lee, H. and </a:t>
            </a:r>
            <a:r>
              <a:rPr lang="en-US" dirty="0" err="1">
                <a:latin typeface="Times New Roman" panose="02020603050405020304" pitchFamily="18" charset="0"/>
                <a:cs typeface="Times New Roman" panose="02020603050405020304" pitchFamily="18" charset="0"/>
              </a:rPr>
              <a:t>Zo</a:t>
            </a:r>
            <a:r>
              <a:rPr lang="en-US" dirty="0">
                <a:latin typeface="Times New Roman" panose="02020603050405020304" pitchFamily="18" charset="0"/>
                <a:cs typeface="Times New Roman" panose="02020603050405020304" pitchFamily="18" charset="0"/>
              </a:rPr>
              <a:t>, H. (2019). The Effect of Leadership and Teamwork on ISD Project Success. </a:t>
            </a:r>
            <a:r>
              <a:rPr lang="en-US" i="1" dirty="0">
                <a:latin typeface="Times New Roman" panose="02020603050405020304" pitchFamily="18" charset="0"/>
                <a:cs typeface="Times New Roman" panose="02020603050405020304" pitchFamily="18" charset="0"/>
              </a:rPr>
              <a:t>Journal of Computer Information Systems</a:t>
            </a:r>
            <a:r>
              <a:rPr lang="en-US" dirty="0">
                <a:latin typeface="Times New Roman" panose="02020603050405020304" pitchFamily="18" charset="0"/>
                <a:cs typeface="Times New Roman" panose="02020603050405020304" pitchFamily="18" charset="0"/>
              </a:rPr>
              <a:t>, 61(1), pp.1–11. </a:t>
            </a:r>
            <a:r>
              <a:rPr lang="en-US" dirty="0" err="1">
                <a:latin typeface="Times New Roman" panose="02020603050405020304" pitchFamily="18" charset="0"/>
                <a:cs typeface="Times New Roman" panose="02020603050405020304" pitchFamily="18" charset="0"/>
              </a:rPr>
              <a:t>doi:https</a:t>
            </a:r>
            <a:r>
              <a:rPr lang="en-US" dirty="0">
                <a:latin typeface="Times New Roman" panose="02020603050405020304" pitchFamily="18" charset="0"/>
                <a:cs typeface="Times New Roman" panose="02020603050405020304" pitchFamily="18" charset="0"/>
              </a:rPr>
              <a:t>://doi.org/10.1080/08874417.2019.1566804.</a:t>
            </a:r>
          </a:p>
          <a:p>
            <a:pPr marL="457200" indent="-457200">
              <a:lnSpc>
                <a:spcPct val="110000"/>
              </a:lnSpc>
              <a:buNone/>
            </a:pPr>
            <a:r>
              <a:rPr lang="en-US" dirty="0" err="1">
                <a:latin typeface="Times New Roman" panose="02020603050405020304" pitchFamily="18" charset="0"/>
                <a:cs typeface="Times New Roman" panose="02020603050405020304" pitchFamily="18" charset="0"/>
              </a:rPr>
              <a:t>Shirey</a:t>
            </a:r>
            <a:r>
              <a:rPr lang="en-US" dirty="0">
                <a:latin typeface="Times New Roman" panose="02020603050405020304" pitchFamily="18" charset="0"/>
                <a:cs typeface="Times New Roman" panose="02020603050405020304" pitchFamily="18" charset="0"/>
              </a:rPr>
              <a:t>, M.R., White-Williams, C. and </a:t>
            </a:r>
            <a:r>
              <a:rPr lang="en-US" dirty="0" err="1">
                <a:latin typeface="Times New Roman" panose="02020603050405020304" pitchFamily="18" charset="0"/>
                <a:cs typeface="Times New Roman" panose="02020603050405020304" pitchFamily="18" charset="0"/>
              </a:rPr>
              <a:t>Hites</a:t>
            </a:r>
            <a:r>
              <a:rPr lang="en-US" dirty="0">
                <a:latin typeface="Times New Roman" panose="02020603050405020304" pitchFamily="18" charset="0"/>
                <a:cs typeface="Times New Roman" panose="02020603050405020304" pitchFamily="18" charset="0"/>
              </a:rPr>
              <a:t>, L. (2019). Integration of Authentic Leadership Lens for Building High Performing Interprofessional Collaborative Practice Teams. </a:t>
            </a:r>
            <a:r>
              <a:rPr lang="en-US" i="1" dirty="0">
                <a:latin typeface="Times New Roman" panose="02020603050405020304" pitchFamily="18" charset="0"/>
                <a:cs typeface="Times New Roman" panose="02020603050405020304" pitchFamily="18" charset="0"/>
              </a:rPr>
              <a:t>Nursing Administration Quarterly</a:t>
            </a:r>
            <a:r>
              <a:rPr lang="en-US" dirty="0">
                <a:latin typeface="Times New Roman" panose="02020603050405020304" pitchFamily="18" charset="0"/>
                <a:cs typeface="Times New Roman" panose="02020603050405020304" pitchFamily="18" charset="0"/>
              </a:rPr>
              <a:t>, 43(2), pp.101–112. </a:t>
            </a:r>
            <a:r>
              <a:rPr lang="en-US" dirty="0" err="1">
                <a:latin typeface="Times New Roman" panose="02020603050405020304" pitchFamily="18" charset="0"/>
                <a:cs typeface="Times New Roman" panose="02020603050405020304" pitchFamily="18" charset="0"/>
              </a:rPr>
              <a:t>doi:https</a:t>
            </a:r>
            <a:r>
              <a:rPr lang="en-US" dirty="0">
                <a:latin typeface="Times New Roman" panose="02020603050405020304" pitchFamily="18" charset="0"/>
                <a:cs typeface="Times New Roman" panose="02020603050405020304" pitchFamily="18" charset="0"/>
              </a:rPr>
              <a:t>://doi.org/10.1097/naq.0000000000000339.</a:t>
            </a:r>
          </a:p>
          <a:p>
            <a:pPr marL="457200" indent="-457200">
              <a:lnSpc>
                <a:spcPct val="110000"/>
              </a:lnSpc>
              <a:buNone/>
            </a:pPr>
            <a:r>
              <a:rPr lang="en-US" dirty="0">
                <a:latin typeface="Times New Roman" panose="02020603050405020304" pitchFamily="18" charset="0"/>
                <a:cs typeface="Times New Roman" panose="02020603050405020304" pitchFamily="18" charset="0"/>
              </a:rPr>
              <a:t>Wellman, N., Newton, D.W., Wang, D., Wei, W., Waldman, D.A. and </a:t>
            </a:r>
            <a:r>
              <a:rPr lang="en-US" dirty="0" err="1">
                <a:latin typeface="Times New Roman" panose="02020603050405020304" pitchFamily="18" charset="0"/>
                <a:cs typeface="Times New Roman" panose="02020603050405020304" pitchFamily="18" charset="0"/>
              </a:rPr>
              <a:t>LePine</a:t>
            </a:r>
            <a:r>
              <a:rPr lang="en-US" dirty="0">
                <a:latin typeface="Times New Roman" panose="02020603050405020304" pitchFamily="18" charset="0"/>
                <a:cs typeface="Times New Roman" panose="02020603050405020304" pitchFamily="18" charset="0"/>
              </a:rPr>
              <a:t>, J.A. (2018). Meeting the need or falling in line? The effect of laissez-faire formal leaders on informal leadership. </a:t>
            </a:r>
            <a:r>
              <a:rPr lang="en-US" i="1" dirty="0">
                <a:latin typeface="Times New Roman" panose="02020603050405020304" pitchFamily="18" charset="0"/>
                <a:cs typeface="Times New Roman" panose="02020603050405020304" pitchFamily="18" charset="0"/>
              </a:rPr>
              <a:t>Personnel Psychology</a:t>
            </a:r>
            <a:r>
              <a:rPr lang="en-US" dirty="0">
                <a:latin typeface="Times New Roman" panose="02020603050405020304" pitchFamily="18" charset="0"/>
                <a:cs typeface="Times New Roman" panose="02020603050405020304" pitchFamily="18" charset="0"/>
              </a:rPr>
              <a:t>, 72(3), pp.337–359. </a:t>
            </a:r>
            <a:r>
              <a:rPr lang="en-US" dirty="0" err="1">
                <a:latin typeface="Times New Roman" panose="02020603050405020304" pitchFamily="18" charset="0"/>
                <a:cs typeface="Times New Roman" panose="02020603050405020304" pitchFamily="18" charset="0"/>
              </a:rPr>
              <a:t>doi:https</a:t>
            </a:r>
            <a:r>
              <a:rPr lang="en-US" dirty="0">
                <a:latin typeface="Times New Roman" panose="02020603050405020304" pitchFamily="18" charset="0"/>
                <a:cs typeface="Times New Roman" panose="02020603050405020304" pitchFamily="18" charset="0"/>
              </a:rPr>
              <a:t>://doi.org/10.1111/peps.12308.</a:t>
            </a:r>
          </a:p>
          <a:p>
            <a:pPr marL="0" indent="0">
              <a:buNone/>
            </a:pPr>
            <a:endParaRPr lang="en-US" dirty="0"/>
          </a:p>
        </p:txBody>
      </p:sp>
      <p:sp>
        <p:nvSpPr>
          <p:cNvPr id="4" name="Slide Number Placeholder 3"/>
          <p:cNvSpPr>
            <a:spLocks noGrp="1"/>
          </p:cNvSpPr>
          <p:nvPr>
            <p:ph type="sldNum" sz="quarter" idx="12"/>
          </p:nvPr>
        </p:nvSpPr>
        <p:spPr/>
        <p:txBody>
          <a:bodyPr/>
          <a:lstStyle/>
          <a:p>
            <a:fld id="{61040219-A299-4D46-A729-A9887D6F64D0}" type="slidenum">
              <a:rPr lang="en-US" smtClean="0"/>
              <a:t>18</a:t>
            </a:fld>
            <a:endParaRPr lang="en-US"/>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Ion">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fillRect/>
          </a:stretch>
        </a:blip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2962</Words>
  <Application>Microsoft Office PowerPoint</Application>
  <PresentationFormat>Widescreen</PresentationFormat>
  <Paragraphs>159</Paragraphs>
  <Slides>18</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Century Gothic</vt:lpstr>
      <vt:lpstr>Times New Roman</vt:lpstr>
      <vt:lpstr>Wingdings 3</vt:lpstr>
      <vt:lpstr>Ion</vt:lpstr>
      <vt:lpstr>BMSW4009 Effective Team Working</vt:lpstr>
      <vt:lpstr>Introduction</vt:lpstr>
      <vt:lpstr>Understanding Groups vs. Teams</vt:lpstr>
      <vt:lpstr>The Evolution of Teams: Tuckman's Model </vt:lpstr>
      <vt:lpstr>Belbin's Team Roles: Composition and Dynamics  </vt:lpstr>
      <vt:lpstr>Characteristics of Effective Teams</vt:lpstr>
      <vt:lpstr>Benefits of Effective Teamwork</vt:lpstr>
      <vt:lpstr>Challenges in a Blended Work Environment</vt:lpstr>
      <vt:lpstr>Leveraging Leadership Theories to Enhance Team Performance</vt:lpstr>
      <vt:lpstr>Reward and Recognition Strategies for Team Success</vt:lpstr>
      <vt:lpstr>Group Dynamics and Team Cohesion</vt:lpstr>
      <vt:lpstr>Effective Conflict Handling in Teams</vt:lpstr>
      <vt:lpstr>Delegation for Empowerment and Efficiency</vt:lpstr>
      <vt:lpstr>Monitoring and Improving Team Performance</vt:lpstr>
      <vt:lpstr>Our Team's Experience: Reflecting on Belbin’s SPI</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Windows User</cp:lastModifiedBy>
  <cp:revision>37</cp:revision>
  <dcterms:created xsi:type="dcterms:W3CDTF">2024-02-21T14:31:00Z</dcterms:created>
  <dcterms:modified xsi:type="dcterms:W3CDTF">2024-02-22T18:23:35Z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394E0F5AC4684D75901463814F5EC26D_12</vt:lpwstr>
  </property>
  <property fmtid="{D5CDD505-2E9C-101B-9397-08002B2CF9AE}" pid="3" name="KSOProductBuildVer">
    <vt:lpwstr>2057-12.2.0.13431</vt:lpwstr>
  </property>
</Properties>
</file>