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5.xml" ContentType="application/vnd.openxmlformats-officedocument.presentationml.tags+xml"/>
  <Override PartName="/ppt/notesSlides/notesSlide7.xml" ContentType="application/vnd.openxmlformats-officedocument.presentationml.notesSlide+xml"/>
  <Override PartName="/ppt/tags/tag6.xml" ContentType="application/vnd.openxmlformats-officedocument.presentationml.tags+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5" r:id="rId1"/>
  </p:sldMasterIdLst>
  <p:notesMasterIdLst>
    <p:notesMasterId r:id="rId11"/>
  </p:notesMasterIdLst>
  <p:handoutMasterIdLst>
    <p:handoutMasterId r:id="rId12"/>
  </p:handoutMasterIdLst>
  <p:sldIdLst>
    <p:sldId id="466" r:id="rId2"/>
    <p:sldId id="475" r:id="rId3"/>
    <p:sldId id="467" r:id="rId4"/>
    <p:sldId id="468" r:id="rId5"/>
    <p:sldId id="469" r:id="rId6"/>
    <p:sldId id="470" r:id="rId7"/>
    <p:sldId id="471" r:id="rId8"/>
    <p:sldId id="473" r:id="rId9"/>
    <p:sldId id="472" r:id="rId10"/>
  </p:sldIdLst>
  <p:sldSz cx="9144000" cy="6858000" type="screen4x3"/>
  <p:notesSz cx="6797675" cy="9926638"/>
  <p:custDataLst>
    <p:tags r:id="rId13"/>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Knill,Rachel swp4237" initials="" lastIdx="0" clrIdx="0"/>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99"/>
    <a:srgbClr val="0000FF"/>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202" autoAdjust="0"/>
    <p:restoredTop sz="52805" autoAdjust="0"/>
  </p:normalViewPr>
  <p:slideViewPr>
    <p:cSldViewPr>
      <p:cViewPr varScale="1">
        <p:scale>
          <a:sx n="81" d="100"/>
          <a:sy n="81" d="100"/>
        </p:scale>
        <p:origin x="2248" y="184"/>
      </p:cViewPr>
      <p:guideLst>
        <p:guide orient="horz" pos="2160"/>
        <p:guide pos="2880"/>
      </p:guideLst>
    </p:cSldViewPr>
  </p:slideViewPr>
  <p:outlineViewPr>
    <p:cViewPr>
      <p:scale>
        <a:sx n="33" d="100"/>
        <a:sy n="33" d="100"/>
      </p:scale>
      <p:origin x="0" y="-2208"/>
    </p:cViewPr>
  </p:outlineViewPr>
  <p:notesTextViewPr>
    <p:cViewPr>
      <p:scale>
        <a:sx n="100" d="100"/>
        <a:sy n="100" d="100"/>
      </p:scale>
      <p:origin x="0" y="0"/>
    </p:cViewPr>
  </p:notesTextViewPr>
  <p:sorterViewPr>
    <p:cViewPr varScale="1">
      <p:scale>
        <a:sx n="1" d="1"/>
        <a:sy n="1" d="1"/>
      </p:scale>
      <p:origin x="0" y="-4998"/>
    </p:cViewPr>
  </p:sorterViewPr>
  <p:notesViewPr>
    <p:cSldViewPr>
      <p:cViewPr varScale="1">
        <p:scale>
          <a:sx n="80" d="100"/>
          <a:sy n="80" d="100"/>
        </p:scale>
        <p:origin x="1476" y="102"/>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gs" Target="tags/tag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commentAuthors" Target="commentAuthor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C29FE3-978B-4351-852B-5E8C6186E988}"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6837F895-39AE-4D05-ABD4-691733E71D1B}">
      <dgm:prSet/>
      <dgm:spPr/>
      <dgm:t>
        <a:bodyPr/>
        <a:lstStyle/>
        <a:p>
          <a:r>
            <a:rPr lang="en-GB" b="1" dirty="0"/>
            <a:t>Aims and Objectives:</a:t>
          </a:r>
          <a:endParaRPr lang="en-US" dirty="0"/>
        </a:p>
      </dgm:t>
    </dgm:pt>
    <dgm:pt modelId="{0A089FF0-1460-4DF0-ACF9-5FBA451DC822}" type="parTrans" cxnId="{B3B514DD-4EAB-4E93-AFDB-7DADE5D8194C}">
      <dgm:prSet/>
      <dgm:spPr/>
      <dgm:t>
        <a:bodyPr/>
        <a:lstStyle/>
        <a:p>
          <a:endParaRPr lang="en-US"/>
        </a:p>
      </dgm:t>
    </dgm:pt>
    <dgm:pt modelId="{ED0D1A41-3BC2-4590-8615-C994B3878381}" type="sibTrans" cxnId="{B3B514DD-4EAB-4E93-AFDB-7DADE5D8194C}">
      <dgm:prSet/>
      <dgm:spPr/>
      <dgm:t>
        <a:bodyPr/>
        <a:lstStyle/>
        <a:p>
          <a:endParaRPr lang="en-US"/>
        </a:p>
      </dgm:t>
    </dgm:pt>
    <dgm:pt modelId="{A5684B2A-FE6C-4587-A4ED-5FA6441E2A4F}">
      <dgm:prSet/>
      <dgm:spPr/>
      <dgm:t>
        <a:bodyPr/>
        <a:lstStyle/>
        <a:p>
          <a:r>
            <a:rPr lang="en-GB" b="1"/>
            <a:t>Outline</a:t>
          </a:r>
          <a:r>
            <a:rPr lang="en-GB"/>
            <a:t> factors to consider prior to making an arrest</a:t>
          </a:r>
          <a:endParaRPr lang="en-US"/>
        </a:p>
      </dgm:t>
    </dgm:pt>
    <dgm:pt modelId="{33FE8A1E-9991-4E7F-AA1A-5ACCE21C3796}" type="parTrans" cxnId="{7FABD315-9730-4623-B64C-2D9A43945EFE}">
      <dgm:prSet/>
      <dgm:spPr/>
      <dgm:t>
        <a:bodyPr/>
        <a:lstStyle/>
        <a:p>
          <a:endParaRPr lang="en-US"/>
        </a:p>
      </dgm:t>
    </dgm:pt>
    <dgm:pt modelId="{1F63FACA-CE7A-47CA-B5F5-C26D5B96049B}" type="sibTrans" cxnId="{7FABD315-9730-4623-B64C-2D9A43945EFE}">
      <dgm:prSet/>
      <dgm:spPr/>
      <dgm:t>
        <a:bodyPr/>
        <a:lstStyle/>
        <a:p>
          <a:endParaRPr lang="en-US"/>
        </a:p>
      </dgm:t>
    </dgm:pt>
    <dgm:pt modelId="{0BEF5A03-9516-48C8-9696-47B3E6CE0899}">
      <dgm:prSet/>
      <dgm:spPr/>
      <dgm:t>
        <a:bodyPr/>
        <a:lstStyle/>
        <a:p>
          <a:r>
            <a:rPr lang="en-GB" b="1"/>
            <a:t>State</a:t>
          </a:r>
          <a:r>
            <a:rPr lang="en-GB"/>
            <a:t> information to be given to an individual when making a lawful arrest</a:t>
          </a:r>
          <a:endParaRPr lang="en-US"/>
        </a:p>
      </dgm:t>
    </dgm:pt>
    <dgm:pt modelId="{490FD7E9-A356-4185-AF85-29EE93ECEF3E}" type="parTrans" cxnId="{49E8F646-1025-49A9-B987-E39CC611D729}">
      <dgm:prSet/>
      <dgm:spPr/>
      <dgm:t>
        <a:bodyPr/>
        <a:lstStyle/>
        <a:p>
          <a:endParaRPr lang="en-US"/>
        </a:p>
      </dgm:t>
    </dgm:pt>
    <dgm:pt modelId="{F1C90D49-2939-49C8-B6F7-3024E1DBA1F2}" type="sibTrans" cxnId="{49E8F646-1025-49A9-B987-E39CC611D729}">
      <dgm:prSet/>
      <dgm:spPr/>
      <dgm:t>
        <a:bodyPr/>
        <a:lstStyle/>
        <a:p>
          <a:endParaRPr lang="en-US"/>
        </a:p>
      </dgm:t>
    </dgm:pt>
    <dgm:pt modelId="{2E11C1C0-0142-48AF-9779-ACA6DCCE34C6}">
      <dgm:prSet/>
      <dgm:spPr/>
      <dgm:t>
        <a:bodyPr/>
        <a:lstStyle/>
        <a:p>
          <a:r>
            <a:rPr lang="en-GB" b="1"/>
            <a:t>Identify</a:t>
          </a:r>
          <a:r>
            <a:rPr lang="en-GB"/>
            <a:t> when use of force can be used in making a lawful arrest</a:t>
          </a:r>
          <a:endParaRPr lang="en-US"/>
        </a:p>
      </dgm:t>
    </dgm:pt>
    <dgm:pt modelId="{5D502CBA-85FA-46B8-95C1-EA878FA6D7A6}" type="parTrans" cxnId="{6530C618-2C14-49CA-A891-6AFA8B4A36D4}">
      <dgm:prSet/>
      <dgm:spPr/>
      <dgm:t>
        <a:bodyPr/>
        <a:lstStyle/>
        <a:p>
          <a:endParaRPr lang="en-US"/>
        </a:p>
      </dgm:t>
    </dgm:pt>
    <dgm:pt modelId="{DB21235E-34F8-432C-9DAE-0EB242950391}" type="sibTrans" cxnId="{6530C618-2C14-49CA-A891-6AFA8B4A36D4}">
      <dgm:prSet/>
      <dgm:spPr/>
      <dgm:t>
        <a:bodyPr/>
        <a:lstStyle/>
        <a:p>
          <a:endParaRPr lang="en-US"/>
        </a:p>
      </dgm:t>
    </dgm:pt>
    <dgm:pt modelId="{1466AD7F-CFCB-48E1-B7FC-6537B53B61B5}">
      <dgm:prSet/>
      <dgm:spPr/>
      <dgm:t>
        <a:bodyPr/>
        <a:lstStyle/>
        <a:p>
          <a:r>
            <a:rPr lang="en-GB" b="1"/>
            <a:t>Outline</a:t>
          </a:r>
          <a:r>
            <a:rPr lang="en-GB"/>
            <a:t> instances when it may be necessary to further arrest or de-arrest an individual</a:t>
          </a:r>
          <a:endParaRPr lang="en-US"/>
        </a:p>
      </dgm:t>
    </dgm:pt>
    <dgm:pt modelId="{A1ABF1F7-50A2-4140-A6B7-73AED287DF44}" type="parTrans" cxnId="{1E0C8DC6-938E-43AF-8D5D-2BB3D582F586}">
      <dgm:prSet/>
      <dgm:spPr/>
      <dgm:t>
        <a:bodyPr/>
        <a:lstStyle/>
        <a:p>
          <a:endParaRPr lang="en-US"/>
        </a:p>
      </dgm:t>
    </dgm:pt>
    <dgm:pt modelId="{097E48DE-ED3C-4B06-ADAB-DFA60ECC0D1C}" type="sibTrans" cxnId="{1E0C8DC6-938E-43AF-8D5D-2BB3D582F586}">
      <dgm:prSet/>
      <dgm:spPr/>
      <dgm:t>
        <a:bodyPr/>
        <a:lstStyle/>
        <a:p>
          <a:endParaRPr lang="en-US"/>
        </a:p>
      </dgm:t>
    </dgm:pt>
    <dgm:pt modelId="{DB7D2C51-6269-41D9-AF28-B93FED8659A3}">
      <dgm:prSet/>
      <dgm:spPr/>
      <dgm:t>
        <a:bodyPr/>
        <a:lstStyle/>
        <a:p>
          <a:r>
            <a:rPr lang="en-GB" b="1"/>
            <a:t>Describe</a:t>
          </a:r>
          <a:r>
            <a:rPr lang="en-GB"/>
            <a:t> what information should be recorded in electronic pocket note book (EPNB) following arrest of an individual.</a:t>
          </a:r>
          <a:endParaRPr lang="en-US"/>
        </a:p>
      </dgm:t>
    </dgm:pt>
    <dgm:pt modelId="{E0B41FA4-61AE-447A-B069-92FCE5C73068}" type="parTrans" cxnId="{2DF4F288-C408-411A-9953-5CA0A1937423}">
      <dgm:prSet/>
      <dgm:spPr/>
      <dgm:t>
        <a:bodyPr/>
        <a:lstStyle/>
        <a:p>
          <a:endParaRPr lang="en-US"/>
        </a:p>
      </dgm:t>
    </dgm:pt>
    <dgm:pt modelId="{639CBFF0-C9C5-4820-83C3-9765B54A010A}" type="sibTrans" cxnId="{2DF4F288-C408-411A-9953-5CA0A1937423}">
      <dgm:prSet/>
      <dgm:spPr/>
      <dgm:t>
        <a:bodyPr/>
        <a:lstStyle/>
        <a:p>
          <a:endParaRPr lang="en-US"/>
        </a:p>
      </dgm:t>
    </dgm:pt>
    <dgm:pt modelId="{4143540A-2835-F040-A56D-F22A16090E55}" type="pres">
      <dgm:prSet presAssocID="{ABC29FE3-978B-4351-852B-5E8C6186E988}" presName="diagram" presStyleCnt="0">
        <dgm:presLayoutVars>
          <dgm:dir/>
          <dgm:resizeHandles val="exact"/>
        </dgm:presLayoutVars>
      </dgm:prSet>
      <dgm:spPr/>
    </dgm:pt>
    <dgm:pt modelId="{18D5B209-C63F-644F-90D7-5C7B0F8A5CD1}" type="pres">
      <dgm:prSet presAssocID="{6837F895-39AE-4D05-ABD4-691733E71D1B}" presName="node" presStyleLbl="node1" presStyleIdx="0" presStyleCnt="1">
        <dgm:presLayoutVars>
          <dgm:bulletEnabled val="1"/>
        </dgm:presLayoutVars>
      </dgm:prSet>
      <dgm:spPr/>
    </dgm:pt>
  </dgm:ptLst>
  <dgm:cxnLst>
    <dgm:cxn modelId="{7FABD315-9730-4623-B64C-2D9A43945EFE}" srcId="{6837F895-39AE-4D05-ABD4-691733E71D1B}" destId="{A5684B2A-FE6C-4587-A4ED-5FA6441E2A4F}" srcOrd="0" destOrd="0" parTransId="{33FE8A1E-9991-4E7F-AA1A-5ACCE21C3796}" sibTransId="{1F63FACA-CE7A-47CA-B5F5-C26D5B96049B}"/>
    <dgm:cxn modelId="{6530C618-2C14-49CA-A891-6AFA8B4A36D4}" srcId="{6837F895-39AE-4D05-ABD4-691733E71D1B}" destId="{2E11C1C0-0142-48AF-9779-ACA6DCCE34C6}" srcOrd="2" destOrd="0" parTransId="{5D502CBA-85FA-46B8-95C1-EA878FA6D7A6}" sibTransId="{DB21235E-34F8-432C-9DAE-0EB242950391}"/>
    <dgm:cxn modelId="{1E68041D-60FB-F54D-B9BC-4B8868196041}" type="presOf" srcId="{0BEF5A03-9516-48C8-9696-47B3E6CE0899}" destId="{18D5B209-C63F-644F-90D7-5C7B0F8A5CD1}" srcOrd="0" destOrd="2" presId="urn:microsoft.com/office/officeart/2005/8/layout/default"/>
    <dgm:cxn modelId="{71CEBA2A-AB57-2F4D-ADDF-8A672CA7B132}" type="presOf" srcId="{2E11C1C0-0142-48AF-9779-ACA6DCCE34C6}" destId="{18D5B209-C63F-644F-90D7-5C7B0F8A5CD1}" srcOrd="0" destOrd="3" presId="urn:microsoft.com/office/officeart/2005/8/layout/default"/>
    <dgm:cxn modelId="{49E8F646-1025-49A9-B987-E39CC611D729}" srcId="{6837F895-39AE-4D05-ABD4-691733E71D1B}" destId="{0BEF5A03-9516-48C8-9696-47B3E6CE0899}" srcOrd="1" destOrd="0" parTransId="{490FD7E9-A356-4185-AF85-29EE93ECEF3E}" sibTransId="{F1C90D49-2939-49C8-B6F7-3024E1DBA1F2}"/>
    <dgm:cxn modelId="{F7C4B056-E88E-D641-95CF-6D7E2FB646B2}" type="presOf" srcId="{6837F895-39AE-4D05-ABD4-691733E71D1B}" destId="{18D5B209-C63F-644F-90D7-5C7B0F8A5CD1}" srcOrd="0" destOrd="0" presId="urn:microsoft.com/office/officeart/2005/8/layout/default"/>
    <dgm:cxn modelId="{2DF4F288-C408-411A-9953-5CA0A1937423}" srcId="{6837F895-39AE-4D05-ABD4-691733E71D1B}" destId="{DB7D2C51-6269-41D9-AF28-B93FED8659A3}" srcOrd="4" destOrd="0" parTransId="{E0B41FA4-61AE-447A-B069-92FCE5C73068}" sibTransId="{639CBFF0-C9C5-4820-83C3-9765B54A010A}"/>
    <dgm:cxn modelId="{0E3ACB93-CD77-4746-9A4B-22ECC5ABF77F}" type="presOf" srcId="{DB7D2C51-6269-41D9-AF28-B93FED8659A3}" destId="{18D5B209-C63F-644F-90D7-5C7B0F8A5CD1}" srcOrd="0" destOrd="5" presId="urn:microsoft.com/office/officeart/2005/8/layout/default"/>
    <dgm:cxn modelId="{AAA100A4-0B9A-4B4D-B379-654F8B747B68}" type="presOf" srcId="{1466AD7F-CFCB-48E1-B7FC-6537B53B61B5}" destId="{18D5B209-C63F-644F-90D7-5C7B0F8A5CD1}" srcOrd="0" destOrd="4" presId="urn:microsoft.com/office/officeart/2005/8/layout/default"/>
    <dgm:cxn modelId="{0352EAA8-CB49-694F-8CB3-801B3759A73C}" type="presOf" srcId="{ABC29FE3-978B-4351-852B-5E8C6186E988}" destId="{4143540A-2835-F040-A56D-F22A16090E55}" srcOrd="0" destOrd="0" presId="urn:microsoft.com/office/officeart/2005/8/layout/default"/>
    <dgm:cxn modelId="{1E0C8DC6-938E-43AF-8D5D-2BB3D582F586}" srcId="{6837F895-39AE-4D05-ABD4-691733E71D1B}" destId="{1466AD7F-CFCB-48E1-B7FC-6537B53B61B5}" srcOrd="3" destOrd="0" parTransId="{A1ABF1F7-50A2-4140-A6B7-73AED287DF44}" sibTransId="{097E48DE-ED3C-4B06-ADAB-DFA60ECC0D1C}"/>
    <dgm:cxn modelId="{B3B514DD-4EAB-4E93-AFDB-7DADE5D8194C}" srcId="{ABC29FE3-978B-4351-852B-5E8C6186E988}" destId="{6837F895-39AE-4D05-ABD4-691733E71D1B}" srcOrd="0" destOrd="0" parTransId="{0A089FF0-1460-4DF0-ACF9-5FBA451DC822}" sibTransId="{ED0D1A41-3BC2-4590-8615-C994B3878381}"/>
    <dgm:cxn modelId="{94DBA9E3-146A-2F4C-8DE6-A3952BEDC623}" type="presOf" srcId="{A5684B2A-FE6C-4587-A4ED-5FA6441E2A4F}" destId="{18D5B209-C63F-644F-90D7-5C7B0F8A5CD1}" srcOrd="0" destOrd="1" presId="urn:microsoft.com/office/officeart/2005/8/layout/default"/>
    <dgm:cxn modelId="{0F771EDC-82AF-3E44-83B2-9F771863E651}" type="presParOf" srcId="{4143540A-2835-F040-A56D-F22A16090E55}" destId="{18D5B209-C63F-644F-90D7-5C7B0F8A5CD1}" srcOrd="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9CFFA4-9836-42C7-803F-124F98BAF67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F86AA39-1B53-4EC7-BCC1-4842E7420501}">
      <dgm:prSet/>
      <dgm:spPr/>
      <dgm:t>
        <a:bodyPr/>
        <a:lstStyle/>
        <a:p>
          <a:r>
            <a:rPr lang="en-GB" b="0" i="0" baseline="0"/>
            <a:t>Where a second offence is identified when already under arrest</a:t>
          </a:r>
          <a:r>
            <a:rPr lang="en-GB" b="0" i="0"/>
            <a:t> you </a:t>
          </a:r>
          <a:r>
            <a:rPr lang="en-GB" b="0" i="0" baseline="0"/>
            <a:t>MUST consider the necessity test- criteria</a:t>
          </a:r>
          <a:endParaRPr lang="en-US"/>
        </a:p>
      </dgm:t>
    </dgm:pt>
    <dgm:pt modelId="{E079B385-0367-436C-85A1-F88F46225FF2}" type="parTrans" cxnId="{7130D310-E32F-4D3A-8F43-92D02975AB47}">
      <dgm:prSet/>
      <dgm:spPr/>
      <dgm:t>
        <a:bodyPr/>
        <a:lstStyle/>
        <a:p>
          <a:endParaRPr lang="en-US"/>
        </a:p>
      </dgm:t>
    </dgm:pt>
    <dgm:pt modelId="{8EC5658E-BCB6-449F-AAAB-F0B747F2FDE8}" type="sibTrans" cxnId="{7130D310-E32F-4D3A-8F43-92D02975AB47}">
      <dgm:prSet/>
      <dgm:spPr/>
      <dgm:t>
        <a:bodyPr/>
        <a:lstStyle/>
        <a:p>
          <a:endParaRPr lang="en-US"/>
        </a:p>
      </dgm:t>
    </dgm:pt>
    <dgm:pt modelId="{3AD5C370-BFFB-49C1-9981-758C3612E8A1}">
      <dgm:prSet/>
      <dgm:spPr/>
      <dgm:t>
        <a:bodyPr/>
        <a:lstStyle/>
        <a:p>
          <a:r>
            <a:rPr lang="en-GB" b="0" i="0" baseline="0"/>
            <a:t>In such cases you must inform them that they are also under arrest for the other offence as well (Section 31 PACE)</a:t>
          </a:r>
          <a:endParaRPr lang="en-US"/>
        </a:p>
      </dgm:t>
    </dgm:pt>
    <dgm:pt modelId="{CE376A37-CB32-45BF-87A7-349796ED80AB}" type="parTrans" cxnId="{B7587166-D347-430C-AB78-FD3437B6015D}">
      <dgm:prSet/>
      <dgm:spPr/>
      <dgm:t>
        <a:bodyPr/>
        <a:lstStyle/>
        <a:p>
          <a:endParaRPr lang="en-US"/>
        </a:p>
      </dgm:t>
    </dgm:pt>
    <dgm:pt modelId="{A68865D7-4B95-4B91-A81D-DA1BC5853E85}" type="sibTrans" cxnId="{B7587166-D347-430C-AB78-FD3437B6015D}">
      <dgm:prSet/>
      <dgm:spPr/>
      <dgm:t>
        <a:bodyPr/>
        <a:lstStyle/>
        <a:p>
          <a:endParaRPr lang="en-US"/>
        </a:p>
      </dgm:t>
    </dgm:pt>
    <dgm:pt modelId="{499C304F-8DA2-4945-ACBC-85DCCCCAD4EE}">
      <dgm:prSet/>
      <dgm:spPr/>
      <dgm:t>
        <a:bodyPr/>
        <a:lstStyle/>
        <a:p>
          <a:r>
            <a:rPr lang="en-GB" b="0" i="0" baseline="0"/>
            <a:t>This is to prevent a situation where the individual leaves the police station and is immediately rearrested for the other offence.</a:t>
          </a:r>
          <a:endParaRPr lang="en-US"/>
        </a:p>
      </dgm:t>
    </dgm:pt>
    <dgm:pt modelId="{2B94E356-8735-4D41-A338-80365C6D0653}" type="parTrans" cxnId="{C32D4C30-D1B9-4425-A4B3-AADD6E2E7E0E}">
      <dgm:prSet/>
      <dgm:spPr/>
      <dgm:t>
        <a:bodyPr/>
        <a:lstStyle/>
        <a:p>
          <a:endParaRPr lang="en-US"/>
        </a:p>
      </dgm:t>
    </dgm:pt>
    <dgm:pt modelId="{6A518D62-4487-4AB3-A2DB-678AF11B63F6}" type="sibTrans" cxnId="{C32D4C30-D1B9-4425-A4B3-AADD6E2E7E0E}">
      <dgm:prSet/>
      <dgm:spPr/>
      <dgm:t>
        <a:bodyPr/>
        <a:lstStyle/>
        <a:p>
          <a:endParaRPr lang="en-US"/>
        </a:p>
      </dgm:t>
    </dgm:pt>
    <dgm:pt modelId="{1EC007A8-830C-E24A-A8DD-3B78C79E441E}" type="pres">
      <dgm:prSet presAssocID="{0B9CFFA4-9836-42C7-803F-124F98BAF672}" presName="linear" presStyleCnt="0">
        <dgm:presLayoutVars>
          <dgm:animLvl val="lvl"/>
          <dgm:resizeHandles val="exact"/>
        </dgm:presLayoutVars>
      </dgm:prSet>
      <dgm:spPr/>
    </dgm:pt>
    <dgm:pt modelId="{D9A478F4-F248-7F45-BEA7-61397309D317}" type="pres">
      <dgm:prSet presAssocID="{CF86AA39-1B53-4EC7-BCC1-4842E7420501}" presName="parentText" presStyleLbl="node1" presStyleIdx="0" presStyleCnt="3">
        <dgm:presLayoutVars>
          <dgm:chMax val="0"/>
          <dgm:bulletEnabled val="1"/>
        </dgm:presLayoutVars>
      </dgm:prSet>
      <dgm:spPr/>
    </dgm:pt>
    <dgm:pt modelId="{56525749-323D-8C44-BFE3-75223552CB58}" type="pres">
      <dgm:prSet presAssocID="{8EC5658E-BCB6-449F-AAAB-F0B747F2FDE8}" presName="spacer" presStyleCnt="0"/>
      <dgm:spPr/>
    </dgm:pt>
    <dgm:pt modelId="{D27AD37F-4A61-0040-BF15-5FD305D87351}" type="pres">
      <dgm:prSet presAssocID="{3AD5C370-BFFB-49C1-9981-758C3612E8A1}" presName="parentText" presStyleLbl="node1" presStyleIdx="1" presStyleCnt="3">
        <dgm:presLayoutVars>
          <dgm:chMax val="0"/>
          <dgm:bulletEnabled val="1"/>
        </dgm:presLayoutVars>
      </dgm:prSet>
      <dgm:spPr/>
    </dgm:pt>
    <dgm:pt modelId="{BF1C4750-1B97-FB41-BEE9-6F961B94E6A8}" type="pres">
      <dgm:prSet presAssocID="{A68865D7-4B95-4B91-A81D-DA1BC5853E85}" presName="spacer" presStyleCnt="0"/>
      <dgm:spPr/>
    </dgm:pt>
    <dgm:pt modelId="{BA3772F9-88FB-214C-A83D-D41D6240BA94}" type="pres">
      <dgm:prSet presAssocID="{499C304F-8DA2-4945-ACBC-85DCCCCAD4EE}" presName="parentText" presStyleLbl="node1" presStyleIdx="2" presStyleCnt="3">
        <dgm:presLayoutVars>
          <dgm:chMax val="0"/>
          <dgm:bulletEnabled val="1"/>
        </dgm:presLayoutVars>
      </dgm:prSet>
      <dgm:spPr/>
    </dgm:pt>
  </dgm:ptLst>
  <dgm:cxnLst>
    <dgm:cxn modelId="{7130D310-E32F-4D3A-8F43-92D02975AB47}" srcId="{0B9CFFA4-9836-42C7-803F-124F98BAF672}" destId="{CF86AA39-1B53-4EC7-BCC1-4842E7420501}" srcOrd="0" destOrd="0" parTransId="{E079B385-0367-436C-85A1-F88F46225FF2}" sibTransId="{8EC5658E-BCB6-449F-AAAB-F0B747F2FDE8}"/>
    <dgm:cxn modelId="{436A9020-876D-D242-ADF5-CAD931D8F39F}" type="presOf" srcId="{CF86AA39-1B53-4EC7-BCC1-4842E7420501}" destId="{D9A478F4-F248-7F45-BEA7-61397309D317}" srcOrd="0" destOrd="0" presId="urn:microsoft.com/office/officeart/2005/8/layout/vList2"/>
    <dgm:cxn modelId="{5C64B029-15CE-E54C-B868-9C2B6E69A007}" type="presOf" srcId="{3AD5C370-BFFB-49C1-9981-758C3612E8A1}" destId="{D27AD37F-4A61-0040-BF15-5FD305D87351}" srcOrd="0" destOrd="0" presId="urn:microsoft.com/office/officeart/2005/8/layout/vList2"/>
    <dgm:cxn modelId="{C32D4C30-D1B9-4425-A4B3-AADD6E2E7E0E}" srcId="{0B9CFFA4-9836-42C7-803F-124F98BAF672}" destId="{499C304F-8DA2-4945-ACBC-85DCCCCAD4EE}" srcOrd="2" destOrd="0" parTransId="{2B94E356-8735-4D41-A338-80365C6D0653}" sibTransId="{6A518D62-4487-4AB3-A2DB-678AF11B63F6}"/>
    <dgm:cxn modelId="{8EAEEF61-D64D-5E49-B051-E3C35AF13E96}" type="presOf" srcId="{0B9CFFA4-9836-42C7-803F-124F98BAF672}" destId="{1EC007A8-830C-E24A-A8DD-3B78C79E441E}" srcOrd="0" destOrd="0" presId="urn:microsoft.com/office/officeart/2005/8/layout/vList2"/>
    <dgm:cxn modelId="{B7587166-D347-430C-AB78-FD3437B6015D}" srcId="{0B9CFFA4-9836-42C7-803F-124F98BAF672}" destId="{3AD5C370-BFFB-49C1-9981-758C3612E8A1}" srcOrd="1" destOrd="0" parTransId="{CE376A37-CB32-45BF-87A7-349796ED80AB}" sibTransId="{A68865D7-4B95-4B91-A81D-DA1BC5853E85}"/>
    <dgm:cxn modelId="{CFD88DC8-E4A7-7D4D-8DDD-DE4F8C35B6AC}" type="presOf" srcId="{499C304F-8DA2-4945-ACBC-85DCCCCAD4EE}" destId="{BA3772F9-88FB-214C-A83D-D41D6240BA94}" srcOrd="0" destOrd="0" presId="urn:microsoft.com/office/officeart/2005/8/layout/vList2"/>
    <dgm:cxn modelId="{DEF958E1-A786-A640-96E8-E8944EC53E2A}" type="presParOf" srcId="{1EC007A8-830C-E24A-A8DD-3B78C79E441E}" destId="{D9A478F4-F248-7F45-BEA7-61397309D317}" srcOrd="0" destOrd="0" presId="urn:microsoft.com/office/officeart/2005/8/layout/vList2"/>
    <dgm:cxn modelId="{9CFEAE40-11FC-E64B-A55D-EABB1024F363}" type="presParOf" srcId="{1EC007A8-830C-E24A-A8DD-3B78C79E441E}" destId="{56525749-323D-8C44-BFE3-75223552CB58}" srcOrd="1" destOrd="0" presId="urn:microsoft.com/office/officeart/2005/8/layout/vList2"/>
    <dgm:cxn modelId="{4CF59790-0F0C-9D47-BFA2-D6370C974800}" type="presParOf" srcId="{1EC007A8-830C-E24A-A8DD-3B78C79E441E}" destId="{D27AD37F-4A61-0040-BF15-5FD305D87351}" srcOrd="2" destOrd="0" presId="urn:microsoft.com/office/officeart/2005/8/layout/vList2"/>
    <dgm:cxn modelId="{76A762A5-085D-9041-BF5D-B26D5015F695}" type="presParOf" srcId="{1EC007A8-830C-E24A-A8DD-3B78C79E441E}" destId="{BF1C4750-1B97-FB41-BEE9-6F961B94E6A8}" srcOrd="3" destOrd="0" presId="urn:microsoft.com/office/officeart/2005/8/layout/vList2"/>
    <dgm:cxn modelId="{9B6BA1A1-0C81-F942-8741-813CCEDBCD9A}" type="presParOf" srcId="{1EC007A8-830C-E24A-A8DD-3B78C79E441E}" destId="{BA3772F9-88FB-214C-A83D-D41D6240BA9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D5B209-C63F-644F-90D7-5C7B0F8A5CD1}">
      <dsp:nvSpPr>
        <dsp:cNvPr id="0" name=""/>
        <dsp:cNvSpPr/>
      </dsp:nvSpPr>
      <dsp:spPr>
        <a:xfrm>
          <a:off x="0" y="680329"/>
          <a:ext cx="4415609" cy="264936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dirty="0"/>
            <a:t>Aims and Objectives:</a:t>
          </a:r>
          <a:endParaRPr lang="en-US" sz="1800" kern="1200" dirty="0"/>
        </a:p>
        <a:p>
          <a:pPr marL="114300" lvl="1" indent="-114300" algn="l" defTabSz="622300">
            <a:lnSpc>
              <a:spcPct val="90000"/>
            </a:lnSpc>
            <a:spcBef>
              <a:spcPct val="0"/>
            </a:spcBef>
            <a:spcAft>
              <a:spcPct val="15000"/>
            </a:spcAft>
            <a:buChar char="•"/>
          </a:pPr>
          <a:r>
            <a:rPr lang="en-GB" sz="1400" b="1" kern="1200"/>
            <a:t>Outline</a:t>
          </a:r>
          <a:r>
            <a:rPr lang="en-GB" sz="1400" kern="1200"/>
            <a:t> factors to consider prior to making an arrest</a:t>
          </a:r>
          <a:endParaRPr lang="en-US" sz="1400" kern="1200"/>
        </a:p>
        <a:p>
          <a:pPr marL="114300" lvl="1" indent="-114300" algn="l" defTabSz="622300">
            <a:lnSpc>
              <a:spcPct val="90000"/>
            </a:lnSpc>
            <a:spcBef>
              <a:spcPct val="0"/>
            </a:spcBef>
            <a:spcAft>
              <a:spcPct val="15000"/>
            </a:spcAft>
            <a:buChar char="•"/>
          </a:pPr>
          <a:r>
            <a:rPr lang="en-GB" sz="1400" b="1" kern="1200"/>
            <a:t>State</a:t>
          </a:r>
          <a:r>
            <a:rPr lang="en-GB" sz="1400" kern="1200"/>
            <a:t> information to be given to an individual when making a lawful arrest</a:t>
          </a:r>
          <a:endParaRPr lang="en-US" sz="1400" kern="1200"/>
        </a:p>
        <a:p>
          <a:pPr marL="114300" lvl="1" indent="-114300" algn="l" defTabSz="622300">
            <a:lnSpc>
              <a:spcPct val="90000"/>
            </a:lnSpc>
            <a:spcBef>
              <a:spcPct val="0"/>
            </a:spcBef>
            <a:spcAft>
              <a:spcPct val="15000"/>
            </a:spcAft>
            <a:buChar char="•"/>
          </a:pPr>
          <a:r>
            <a:rPr lang="en-GB" sz="1400" b="1" kern="1200"/>
            <a:t>Identify</a:t>
          </a:r>
          <a:r>
            <a:rPr lang="en-GB" sz="1400" kern="1200"/>
            <a:t> when use of force can be used in making a lawful arrest</a:t>
          </a:r>
          <a:endParaRPr lang="en-US" sz="1400" kern="1200"/>
        </a:p>
        <a:p>
          <a:pPr marL="114300" lvl="1" indent="-114300" algn="l" defTabSz="622300">
            <a:lnSpc>
              <a:spcPct val="90000"/>
            </a:lnSpc>
            <a:spcBef>
              <a:spcPct val="0"/>
            </a:spcBef>
            <a:spcAft>
              <a:spcPct val="15000"/>
            </a:spcAft>
            <a:buChar char="•"/>
          </a:pPr>
          <a:r>
            <a:rPr lang="en-GB" sz="1400" b="1" kern="1200"/>
            <a:t>Outline</a:t>
          </a:r>
          <a:r>
            <a:rPr lang="en-GB" sz="1400" kern="1200"/>
            <a:t> instances when it may be necessary to further arrest or de-arrest an individual</a:t>
          </a:r>
          <a:endParaRPr lang="en-US" sz="1400" kern="1200"/>
        </a:p>
        <a:p>
          <a:pPr marL="114300" lvl="1" indent="-114300" algn="l" defTabSz="622300">
            <a:lnSpc>
              <a:spcPct val="90000"/>
            </a:lnSpc>
            <a:spcBef>
              <a:spcPct val="0"/>
            </a:spcBef>
            <a:spcAft>
              <a:spcPct val="15000"/>
            </a:spcAft>
            <a:buChar char="•"/>
          </a:pPr>
          <a:r>
            <a:rPr lang="en-GB" sz="1400" b="1" kern="1200"/>
            <a:t>Describe</a:t>
          </a:r>
          <a:r>
            <a:rPr lang="en-GB" sz="1400" kern="1200"/>
            <a:t> what information should be recorded in electronic pocket note book (EPNB) following arrest of an individual.</a:t>
          </a:r>
          <a:endParaRPr lang="en-US" sz="1400" kern="1200"/>
        </a:p>
      </dsp:txBody>
      <dsp:txXfrm>
        <a:off x="0" y="680329"/>
        <a:ext cx="4415609" cy="26493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478F4-F248-7F45-BEA7-61397309D317}">
      <dsp:nvSpPr>
        <dsp:cNvPr id="0" name=""/>
        <dsp:cNvSpPr/>
      </dsp:nvSpPr>
      <dsp:spPr>
        <a:xfrm>
          <a:off x="0" y="53972"/>
          <a:ext cx="5175384" cy="176139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a:t>Where a second offence is identified when already under arrest</a:t>
          </a:r>
          <a:r>
            <a:rPr lang="en-GB" sz="2500" b="0" i="0" kern="1200"/>
            <a:t> you </a:t>
          </a:r>
          <a:r>
            <a:rPr lang="en-GB" sz="2500" b="0" i="0" kern="1200" baseline="0"/>
            <a:t>MUST consider the necessity test- criteria</a:t>
          </a:r>
          <a:endParaRPr lang="en-US" sz="2500" kern="1200"/>
        </a:p>
      </dsp:txBody>
      <dsp:txXfrm>
        <a:off x="85984" y="139956"/>
        <a:ext cx="5003416" cy="1589430"/>
      </dsp:txXfrm>
    </dsp:sp>
    <dsp:sp modelId="{D27AD37F-4A61-0040-BF15-5FD305D87351}">
      <dsp:nvSpPr>
        <dsp:cNvPr id="0" name=""/>
        <dsp:cNvSpPr/>
      </dsp:nvSpPr>
      <dsp:spPr>
        <a:xfrm>
          <a:off x="0" y="1887371"/>
          <a:ext cx="5175384" cy="1761398"/>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a:t>In such cases you must inform them that they are also under arrest for the other offence as well (Section 31 PACE)</a:t>
          </a:r>
          <a:endParaRPr lang="en-US" sz="2500" kern="1200"/>
        </a:p>
      </dsp:txBody>
      <dsp:txXfrm>
        <a:off x="85984" y="1973355"/>
        <a:ext cx="5003416" cy="1589430"/>
      </dsp:txXfrm>
    </dsp:sp>
    <dsp:sp modelId="{BA3772F9-88FB-214C-A83D-D41D6240BA94}">
      <dsp:nvSpPr>
        <dsp:cNvPr id="0" name=""/>
        <dsp:cNvSpPr/>
      </dsp:nvSpPr>
      <dsp:spPr>
        <a:xfrm>
          <a:off x="0" y="3720769"/>
          <a:ext cx="5175384" cy="176139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0" i="0" kern="1200" baseline="0"/>
            <a:t>This is to prevent a situation where the individual leaves the police station and is immediately rearrested for the other offence.</a:t>
          </a:r>
          <a:endParaRPr lang="en-US" sz="2500" kern="1200"/>
        </a:p>
      </dsp:txBody>
      <dsp:txXfrm>
        <a:off x="85984" y="3806753"/>
        <a:ext cx="5003416" cy="158943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6400" cy="496889"/>
          </a:xfrm>
          <a:prstGeom prst="rect">
            <a:avLst/>
          </a:prstGeom>
        </p:spPr>
        <p:txBody>
          <a:bodyPr vert="horz" lIns="91458" tIns="45729" rIns="91458" bIns="45729" rtlCol="0"/>
          <a:lstStyle>
            <a:lvl1pPr algn="l">
              <a:defRPr sz="1200"/>
            </a:lvl1pPr>
          </a:lstStyle>
          <a:p>
            <a:pPr>
              <a:defRPr/>
            </a:pPr>
            <a:endParaRPr lang="en-GB"/>
          </a:p>
        </p:txBody>
      </p:sp>
      <p:sp>
        <p:nvSpPr>
          <p:cNvPr id="3" name="Date Placeholder 2"/>
          <p:cNvSpPr>
            <a:spLocks noGrp="1"/>
          </p:cNvSpPr>
          <p:nvPr>
            <p:ph type="dt" sz="quarter" idx="1"/>
          </p:nvPr>
        </p:nvSpPr>
        <p:spPr>
          <a:xfrm>
            <a:off x="3849689" y="1"/>
            <a:ext cx="2946400" cy="496889"/>
          </a:xfrm>
          <a:prstGeom prst="rect">
            <a:avLst/>
          </a:prstGeom>
        </p:spPr>
        <p:txBody>
          <a:bodyPr vert="horz" lIns="91458" tIns="45729" rIns="91458" bIns="45729" rtlCol="0"/>
          <a:lstStyle>
            <a:lvl1pPr algn="r">
              <a:defRPr sz="1200"/>
            </a:lvl1pPr>
          </a:lstStyle>
          <a:p>
            <a:pPr>
              <a:defRPr/>
            </a:pPr>
            <a:fld id="{C3CE5716-2FD9-4580-8AC3-C5BE72467677}" type="datetimeFigureOut">
              <a:rPr lang="en-US"/>
              <a:pPr>
                <a:defRPr/>
              </a:pPr>
              <a:t>9/1/22</a:t>
            </a:fld>
            <a:endParaRPr lang="en-GB"/>
          </a:p>
        </p:txBody>
      </p:sp>
      <p:sp>
        <p:nvSpPr>
          <p:cNvPr id="4" name="Footer Placeholder 3"/>
          <p:cNvSpPr>
            <a:spLocks noGrp="1"/>
          </p:cNvSpPr>
          <p:nvPr>
            <p:ph type="ftr" sz="quarter" idx="2"/>
          </p:nvPr>
        </p:nvSpPr>
        <p:spPr>
          <a:xfrm>
            <a:off x="0" y="9428165"/>
            <a:ext cx="2946400" cy="496887"/>
          </a:xfrm>
          <a:prstGeom prst="rect">
            <a:avLst/>
          </a:prstGeom>
        </p:spPr>
        <p:txBody>
          <a:bodyPr vert="horz" lIns="91458" tIns="45729" rIns="91458" bIns="45729" rtlCol="0" anchor="b"/>
          <a:lstStyle>
            <a:lvl1pPr algn="l">
              <a:defRPr sz="1200"/>
            </a:lvl1pPr>
          </a:lstStyle>
          <a:p>
            <a:pPr>
              <a:defRPr/>
            </a:pPr>
            <a:endParaRPr lang="en-GB"/>
          </a:p>
        </p:txBody>
      </p:sp>
      <p:sp>
        <p:nvSpPr>
          <p:cNvPr id="5" name="Slide Number Placeholder 4"/>
          <p:cNvSpPr>
            <a:spLocks noGrp="1"/>
          </p:cNvSpPr>
          <p:nvPr>
            <p:ph type="sldNum" sz="quarter" idx="3"/>
          </p:nvPr>
        </p:nvSpPr>
        <p:spPr>
          <a:xfrm>
            <a:off x="3849689" y="9428165"/>
            <a:ext cx="2946400" cy="496887"/>
          </a:xfrm>
          <a:prstGeom prst="rect">
            <a:avLst/>
          </a:prstGeom>
        </p:spPr>
        <p:txBody>
          <a:bodyPr vert="horz" lIns="91458" tIns="45729" rIns="91458" bIns="45729" rtlCol="0" anchor="b"/>
          <a:lstStyle>
            <a:lvl1pPr algn="r">
              <a:defRPr sz="1200"/>
            </a:lvl1pPr>
          </a:lstStyle>
          <a:p>
            <a:pPr>
              <a:defRPr/>
            </a:pPr>
            <a:fld id="{8F5D2C1B-32D0-4256-AD02-BB9432626814}" type="slidenum">
              <a:rPr lang="en-GB"/>
              <a:pPr>
                <a:defRPr/>
              </a:pPr>
              <a:t>‹#›</a:t>
            </a:fld>
            <a:endParaRPr lang="en-GB"/>
          </a:p>
        </p:txBody>
      </p:sp>
    </p:spTree>
    <p:extLst>
      <p:ext uri="{BB962C8B-B14F-4D97-AF65-F5344CB8AC3E}">
        <p14:creationId xmlns:p14="http://schemas.microsoft.com/office/powerpoint/2010/main" val="21873535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554" name="Rectangle 2"/>
          <p:cNvSpPr>
            <a:spLocks noGrp="1" noChangeArrowheads="1"/>
          </p:cNvSpPr>
          <p:nvPr>
            <p:ph type="hdr" sz="quarter"/>
          </p:nvPr>
        </p:nvSpPr>
        <p:spPr bwMode="auto">
          <a:xfrm>
            <a:off x="0" y="1"/>
            <a:ext cx="2946400" cy="496889"/>
          </a:xfrm>
          <a:prstGeom prst="rect">
            <a:avLst/>
          </a:prstGeom>
          <a:noFill/>
          <a:ln w="9525">
            <a:noFill/>
            <a:miter lim="800000"/>
            <a:headEnd/>
            <a:tailEnd/>
          </a:ln>
          <a:effectLst/>
        </p:spPr>
        <p:txBody>
          <a:bodyPr vert="horz" wrap="square" lIns="91458" tIns="45729" rIns="91458" bIns="45729" numCol="1" anchor="t" anchorCtr="0" compatLnSpc="1">
            <a:prstTxWarp prst="textNoShape">
              <a:avLst/>
            </a:prstTxWarp>
          </a:bodyPr>
          <a:lstStyle>
            <a:lvl1pPr>
              <a:defRPr sz="1200"/>
            </a:lvl1pPr>
          </a:lstStyle>
          <a:p>
            <a:pPr>
              <a:defRPr/>
            </a:pPr>
            <a:endParaRPr lang="en-GB"/>
          </a:p>
        </p:txBody>
      </p:sp>
      <p:sp>
        <p:nvSpPr>
          <p:cNvPr id="23555" name="Rectangle 3"/>
          <p:cNvSpPr>
            <a:spLocks noGrp="1" noChangeArrowheads="1"/>
          </p:cNvSpPr>
          <p:nvPr>
            <p:ph type="dt" idx="1"/>
          </p:nvPr>
        </p:nvSpPr>
        <p:spPr bwMode="auto">
          <a:xfrm>
            <a:off x="3849689" y="1"/>
            <a:ext cx="2946400" cy="496889"/>
          </a:xfrm>
          <a:prstGeom prst="rect">
            <a:avLst/>
          </a:prstGeom>
          <a:noFill/>
          <a:ln w="9525">
            <a:noFill/>
            <a:miter lim="800000"/>
            <a:headEnd/>
            <a:tailEnd/>
          </a:ln>
          <a:effectLst/>
        </p:spPr>
        <p:txBody>
          <a:bodyPr vert="horz" wrap="square" lIns="91458" tIns="45729" rIns="91458" bIns="45729" numCol="1" anchor="t" anchorCtr="0" compatLnSpc="1">
            <a:prstTxWarp prst="textNoShape">
              <a:avLst/>
            </a:prstTxWarp>
          </a:bodyPr>
          <a:lstStyle>
            <a:lvl1pPr algn="r">
              <a:defRPr sz="1200"/>
            </a:lvl1pPr>
          </a:lstStyle>
          <a:p>
            <a:pPr>
              <a:defRPr/>
            </a:pPr>
            <a:endParaRPr lang="en-GB"/>
          </a:p>
        </p:txBody>
      </p:sp>
      <p:sp>
        <p:nvSpPr>
          <p:cNvPr id="65540" name="Rectangle 4"/>
          <p:cNvSpPr>
            <a:spLocks noGrp="1" noRot="1" noChangeAspect="1" noChangeArrowheads="1" noTextEdit="1"/>
          </p:cNvSpPr>
          <p:nvPr>
            <p:ph type="sldImg" idx="2"/>
          </p:nvPr>
        </p:nvSpPr>
        <p:spPr bwMode="auto">
          <a:xfrm>
            <a:off x="2124075" y="428625"/>
            <a:ext cx="2495550" cy="18732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7" name="Rectangle 5"/>
          <p:cNvSpPr>
            <a:spLocks noGrp="1" noChangeArrowheads="1"/>
          </p:cNvSpPr>
          <p:nvPr>
            <p:ph type="body" sz="quarter" idx="3"/>
          </p:nvPr>
        </p:nvSpPr>
        <p:spPr bwMode="auto">
          <a:xfrm>
            <a:off x="679450" y="2540002"/>
            <a:ext cx="5438776" cy="6642100"/>
          </a:xfrm>
          <a:prstGeom prst="rect">
            <a:avLst/>
          </a:prstGeom>
          <a:noFill/>
          <a:ln w="9525">
            <a:noFill/>
            <a:miter lim="800000"/>
            <a:headEnd/>
            <a:tailEnd/>
          </a:ln>
          <a:effectLst/>
        </p:spPr>
        <p:txBody>
          <a:bodyPr vert="horz" wrap="square" lIns="91458" tIns="45729" rIns="91458" bIns="45729" numCol="1" anchor="t" anchorCtr="0" compatLnSpc="1">
            <a:prstTxWarp prst="textNoShape">
              <a:avLst/>
            </a:prstTxWarp>
          </a:bodyPr>
          <a:lstStyle/>
          <a:p>
            <a:pPr lvl="0"/>
            <a:r>
              <a:rPr lang="en-GB" noProof="0" dirty="0"/>
              <a:t>Click to edit Master text styles</a:t>
            </a:r>
          </a:p>
          <a:p>
            <a:pPr lvl="1"/>
            <a:r>
              <a:rPr lang="en-GB" noProof="0" dirty="0"/>
              <a:t>Second level</a:t>
            </a:r>
          </a:p>
          <a:p>
            <a:pPr lvl="2"/>
            <a:r>
              <a:rPr lang="en-GB" noProof="0" dirty="0"/>
              <a:t>Third level</a:t>
            </a:r>
          </a:p>
          <a:p>
            <a:pPr lvl="3"/>
            <a:r>
              <a:rPr lang="en-GB" noProof="0" dirty="0"/>
              <a:t>Fourth level</a:t>
            </a:r>
          </a:p>
          <a:p>
            <a:pPr lvl="4"/>
            <a:r>
              <a:rPr lang="en-GB" noProof="0" dirty="0"/>
              <a:t>Fifth level</a:t>
            </a:r>
          </a:p>
        </p:txBody>
      </p:sp>
      <p:sp>
        <p:nvSpPr>
          <p:cNvPr id="23558" name="Rectangle 6"/>
          <p:cNvSpPr>
            <a:spLocks noGrp="1" noChangeArrowheads="1"/>
          </p:cNvSpPr>
          <p:nvPr>
            <p:ph type="ftr" sz="quarter" idx="4"/>
          </p:nvPr>
        </p:nvSpPr>
        <p:spPr bwMode="auto">
          <a:xfrm>
            <a:off x="0" y="9428165"/>
            <a:ext cx="2946400" cy="496887"/>
          </a:xfrm>
          <a:prstGeom prst="rect">
            <a:avLst/>
          </a:prstGeom>
          <a:noFill/>
          <a:ln w="9525">
            <a:noFill/>
            <a:miter lim="800000"/>
            <a:headEnd/>
            <a:tailEnd/>
          </a:ln>
          <a:effectLst/>
        </p:spPr>
        <p:txBody>
          <a:bodyPr vert="horz" wrap="square" lIns="91458" tIns="45729" rIns="91458" bIns="45729" numCol="1" anchor="b" anchorCtr="0" compatLnSpc="1">
            <a:prstTxWarp prst="textNoShape">
              <a:avLst/>
            </a:prstTxWarp>
          </a:bodyPr>
          <a:lstStyle>
            <a:lvl1pPr>
              <a:defRPr sz="1200"/>
            </a:lvl1pPr>
          </a:lstStyle>
          <a:p>
            <a:pPr>
              <a:defRPr/>
            </a:pPr>
            <a:endParaRPr lang="en-GB"/>
          </a:p>
        </p:txBody>
      </p:sp>
      <p:sp>
        <p:nvSpPr>
          <p:cNvPr id="23559" name="Rectangle 7"/>
          <p:cNvSpPr>
            <a:spLocks noGrp="1" noChangeArrowheads="1"/>
          </p:cNvSpPr>
          <p:nvPr>
            <p:ph type="sldNum" sz="quarter" idx="5"/>
          </p:nvPr>
        </p:nvSpPr>
        <p:spPr bwMode="auto">
          <a:xfrm>
            <a:off x="3849689" y="9428165"/>
            <a:ext cx="2946400" cy="496887"/>
          </a:xfrm>
          <a:prstGeom prst="rect">
            <a:avLst/>
          </a:prstGeom>
          <a:noFill/>
          <a:ln w="9525">
            <a:noFill/>
            <a:miter lim="800000"/>
            <a:headEnd/>
            <a:tailEnd/>
          </a:ln>
          <a:effectLst/>
        </p:spPr>
        <p:txBody>
          <a:bodyPr vert="horz" wrap="square" lIns="91458" tIns="45729" rIns="91458" bIns="45729" numCol="1" anchor="b" anchorCtr="0" compatLnSpc="1">
            <a:prstTxWarp prst="textNoShape">
              <a:avLst/>
            </a:prstTxWarp>
          </a:bodyPr>
          <a:lstStyle>
            <a:lvl1pPr algn="r">
              <a:defRPr sz="1200"/>
            </a:lvl1pPr>
          </a:lstStyle>
          <a:p>
            <a:pPr>
              <a:defRPr/>
            </a:pPr>
            <a:fld id="{7279F223-0E9A-4A97-B623-3E882A234C75}" type="slidenum">
              <a:rPr lang="en-GB"/>
              <a:pPr>
                <a:defRPr/>
              </a:pPr>
              <a:t>‹#›</a:t>
            </a:fld>
            <a:endParaRPr lang="en-GB"/>
          </a:p>
        </p:txBody>
      </p:sp>
    </p:spTree>
    <p:extLst>
      <p:ext uri="{BB962C8B-B14F-4D97-AF65-F5344CB8AC3E}">
        <p14:creationId xmlns:p14="http://schemas.microsoft.com/office/powerpoint/2010/main" val="361758849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400" kern="1200">
        <a:solidFill>
          <a:schemeClr val="tx1"/>
        </a:solidFill>
        <a:latin typeface="Arial" charset="0"/>
        <a:ea typeface="+mn-ea"/>
        <a:cs typeface="+mn-cs"/>
      </a:defRPr>
    </a:lvl1pPr>
    <a:lvl2pPr marL="457200" algn="l" rtl="0" eaLnBrk="0" fontAlgn="base" hangingPunct="0">
      <a:spcBef>
        <a:spcPct val="30000"/>
      </a:spcBef>
      <a:spcAft>
        <a:spcPct val="0"/>
      </a:spcAft>
      <a:defRPr sz="1400" kern="1200">
        <a:solidFill>
          <a:schemeClr val="tx1"/>
        </a:solidFill>
        <a:latin typeface="Arial" charset="0"/>
        <a:ea typeface="+mn-ea"/>
        <a:cs typeface="+mn-cs"/>
      </a:defRPr>
    </a:lvl2pPr>
    <a:lvl3pPr marL="914400" algn="l" rtl="0" eaLnBrk="0" fontAlgn="base" hangingPunct="0">
      <a:spcBef>
        <a:spcPct val="30000"/>
      </a:spcBef>
      <a:spcAft>
        <a:spcPct val="0"/>
      </a:spcAft>
      <a:defRPr sz="1400" kern="1200">
        <a:solidFill>
          <a:schemeClr val="tx1"/>
        </a:solidFill>
        <a:latin typeface="Arial" charset="0"/>
        <a:ea typeface="+mn-ea"/>
        <a:cs typeface="+mn-cs"/>
      </a:defRPr>
    </a:lvl3pPr>
    <a:lvl4pPr marL="1371600" algn="l" rtl="0" eaLnBrk="0" fontAlgn="base" hangingPunct="0">
      <a:spcBef>
        <a:spcPct val="30000"/>
      </a:spcBef>
      <a:spcAft>
        <a:spcPct val="0"/>
      </a:spcAft>
      <a:defRPr sz="1400" kern="1200">
        <a:solidFill>
          <a:schemeClr val="tx1"/>
        </a:solidFill>
        <a:latin typeface="Arial" charset="0"/>
        <a:ea typeface="+mn-ea"/>
        <a:cs typeface="+mn-cs"/>
      </a:defRPr>
    </a:lvl4pPr>
    <a:lvl5pPr marL="1828800" algn="l" rtl="0" eaLnBrk="0" fontAlgn="base" hangingPunct="0">
      <a:spcBef>
        <a:spcPct val="30000"/>
      </a:spcBef>
      <a:spcAft>
        <a:spcPct val="0"/>
      </a:spcAft>
      <a:defRPr sz="14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endParaRPr lang="en-GB" sz="1100" kern="1200" dirty="0">
              <a:solidFill>
                <a:schemeClr val="tx1"/>
              </a:solidFill>
              <a:effectLst/>
              <a:latin typeface="Arial" charset="0"/>
              <a:ea typeface="+mn-ea"/>
              <a:cs typeface="+mn-cs"/>
            </a:endParaRPr>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1</a:t>
            </a:fld>
            <a:endParaRPr lang="en-GB"/>
          </a:p>
        </p:txBody>
      </p:sp>
    </p:spTree>
    <p:extLst>
      <p:ext uri="{BB962C8B-B14F-4D97-AF65-F5344CB8AC3E}">
        <p14:creationId xmlns:p14="http://schemas.microsoft.com/office/powerpoint/2010/main" val="6221637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lnSpc>
                <a:spcPct val="100000"/>
              </a:lnSpc>
              <a:spcBef>
                <a:spcPts val="0"/>
              </a:spcBef>
              <a:spcAft>
                <a:spcPts val="2400"/>
              </a:spcAft>
            </a:pPr>
            <a:r>
              <a:rPr lang="en-US" altLang="en-US" sz="1100" dirty="0"/>
              <a:t>From a police perspective, making an arrest is virtually an everyday occurrence.  However, from the perspective of a member of the public, it can be a distressing experience.  </a:t>
            </a:r>
          </a:p>
          <a:p>
            <a:pPr eaLnBrk="1" hangingPunct="1">
              <a:lnSpc>
                <a:spcPct val="100000"/>
              </a:lnSpc>
              <a:spcBef>
                <a:spcPts val="0"/>
              </a:spcBef>
              <a:spcAft>
                <a:spcPts val="2400"/>
              </a:spcAft>
            </a:pPr>
            <a:endParaRPr lang="en-US" altLang="en-US" sz="1100" dirty="0"/>
          </a:p>
          <a:p>
            <a:pPr eaLnBrk="1" hangingPunct="1">
              <a:lnSpc>
                <a:spcPct val="100000"/>
              </a:lnSpc>
              <a:spcBef>
                <a:spcPts val="0"/>
              </a:spcBef>
              <a:spcAft>
                <a:spcPts val="2400"/>
              </a:spcAft>
            </a:pPr>
            <a:r>
              <a:rPr lang="en-US" altLang="en-US" sz="1100" dirty="0"/>
              <a:t>There are many reasons for making an arrest and it does not always follow that when a police officer makes an arrest, the person will later appear in court.  For example, an officer may arrest a person for their own safety under the Mental Health Act or to prevent a breach of the peace, where a person may later be released when the breach of the peace has been averted.</a:t>
            </a:r>
          </a:p>
          <a:p>
            <a:pPr eaLnBrk="1" hangingPunct="1">
              <a:lnSpc>
                <a:spcPct val="100000"/>
              </a:lnSpc>
              <a:spcBef>
                <a:spcPts val="0"/>
              </a:spcBef>
              <a:spcAft>
                <a:spcPts val="2400"/>
              </a:spcAft>
            </a:pPr>
            <a:endParaRPr lang="en-US" altLang="en-US" sz="1100" dirty="0"/>
          </a:p>
          <a:p>
            <a:pPr eaLnBrk="1" hangingPunct="1">
              <a:lnSpc>
                <a:spcPct val="100000"/>
              </a:lnSpc>
              <a:spcBef>
                <a:spcPts val="0"/>
              </a:spcBef>
              <a:spcAft>
                <a:spcPts val="2400"/>
              </a:spcAft>
            </a:pPr>
            <a:r>
              <a:rPr lang="en-US" altLang="en-US" sz="1100" dirty="0"/>
              <a:t>However, in the majority of cases, an arrest will be made with a view to taking a person to the formal environment of a police station, for the purposes of investigating an offence the person is suspected of committing.</a:t>
            </a:r>
          </a:p>
          <a:p>
            <a:pPr>
              <a:lnSpc>
                <a:spcPct val="100000"/>
              </a:lnSpc>
            </a:pPr>
            <a:endParaRPr lang="en-GB" sz="1100" dirty="0"/>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a:solidFill>
                  <a:schemeClr val="tx1"/>
                </a:solidFill>
                <a:latin typeface="Arial" charset="0"/>
                <a:ea typeface="+mn-ea"/>
                <a:cs typeface="+mn-cs"/>
              </a:rPr>
              <a:t>Whilst there will be circumstances where an arrest will be the most suitable course of action, arrest is just one type of action and officers should always reflect on whether an arrest is the most appropriate solution. </a:t>
            </a:r>
            <a:endParaRPr lang="en-GB" sz="1100"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a:t>
            </a:fld>
            <a:endParaRPr lang="en-GB"/>
          </a:p>
        </p:txBody>
      </p:sp>
    </p:spTree>
    <p:extLst>
      <p:ext uri="{BB962C8B-B14F-4D97-AF65-F5344CB8AC3E}">
        <p14:creationId xmlns:p14="http://schemas.microsoft.com/office/powerpoint/2010/main" val="4192679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0" i="0" u="none" strike="noStrike" kern="1200" baseline="0" dirty="0">
                <a:solidFill>
                  <a:schemeClr val="tx1"/>
                </a:solidFill>
                <a:latin typeface="Arial" charset="0"/>
                <a:ea typeface="+mn-ea"/>
                <a:cs typeface="+mn-cs"/>
              </a:rPr>
              <a:t>A risk assessment prior to arrest would include information:- </a:t>
            </a:r>
          </a:p>
          <a:p>
            <a:pPr marL="285750" indent="-285750">
              <a:lnSpc>
                <a:spcPct val="100000"/>
              </a:lnSpc>
              <a:buFont typeface="Arial" panose="020B0604020202020204" pitchFamily="34" charset="0"/>
              <a:buChar char="•"/>
            </a:pPr>
            <a:r>
              <a:rPr lang="en-GB" sz="1100" b="0" i="0" u="none" strike="noStrike" kern="1200" baseline="0" dirty="0">
                <a:solidFill>
                  <a:schemeClr val="tx1"/>
                </a:solidFill>
                <a:latin typeface="Arial" charset="0"/>
                <a:ea typeface="+mn-ea"/>
                <a:cs typeface="+mn-cs"/>
              </a:rPr>
              <a:t>about the </a:t>
            </a:r>
            <a:r>
              <a:rPr lang="en-GB" sz="1100" b="1" i="0" u="none" strike="noStrike" kern="1200" baseline="0" dirty="0">
                <a:solidFill>
                  <a:schemeClr val="tx1"/>
                </a:solidFill>
                <a:latin typeface="Arial" charset="0"/>
                <a:ea typeface="+mn-ea"/>
                <a:cs typeface="+mn-cs"/>
              </a:rPr>
              <a:t>event </a:t>
            </a:r>
            <a:r>
              <a:rPr lang="en-GB" sz="1100" b="0" i="0" u="none" strike="noStrike" kern="1200" baseline="0" dirty="0">
                <a:solidFill>
                  <a:schemeClr val="tx1"/>
                </a:solidFill>
                <a:latin typeface="Arial" charset="0"/>
                <a:ea typeface="+mn-ea"/>
                <a:cs typeface="+mn-cs"/>
              </a:rPr>
              <a:t>- what is known or believed to have happened. </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100" b="0" i="0" u="none" strike="noStrike" kern="1200" baseline="0" dirty="0">
                <a:solidFill>
                  <a:schemeClr val="tx1"/>
                </a:solidFill>
                <a:latin typeface="Arial" charset="0"/>
                <a:ea typeface="+mn-ea"/>
                <a:cs typeface="+mn-cs"/>
              </a:rPr>
              <a:t>about the </a:t>
            </a:r>
            <a:r>
              <a:rPr lang="en-GB" sz="1100" b="1" i="0" u="none" strike="noStrike" kern="1200" baseline="0" dirty="0">
                <a:solidFill>
                  <a:schemeClr val="tx1"/>
                </a:solidFill>
                <a:latin typeface="Arial" charset="0"/>
                <a:ea typeface="+mn-ea"/>
                <a:cs typeface="+mn-cs"/>
              </a:rPr>
              <a:t>individuals</a:t>
            </a:r>
            <a:r>
              <a:rPr lang="en-GB" sz="1100" b="0" i="0" u="none" strike="noStrike" kern="1200" baseline="0" dirty="0">
                <a:solidFill>
                  <a:schemeClr val="tx1"/>
                </a:solidFill>
                <a:latin typeface="Arial" charset="0"/>
                <a:ea typeface="+mn-ea"/>
                <a:cs typeface="+mn-cs"/>
              </a:rPr>
              <a:t> involved </a:t>
            </a: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100" b="1" i="0" u="none" strike="noStrike" kern="1200" baseline="0" dirty="0">
                <a:solidFill>
                  <a:schemeClr val="tx1"/>
                </a:solidFill>
                <a:latin typeface="Arial" charset="0"/>
                <a:ea typeface="+mn-ea"/>
                <a:cs typeface="+mn-cs"/>
              </a:rPr>
              <a:t>Victim</a:t>
            </a:r>
            <a:r>
              <a:rPr lang="en-GB" sz="1100" b="0" i="0" u="none" strike="noStrike" kern="1200" baseline="0" dirty="0">
                <a:solidFill>
                  <a:schemeClr val="tx1"/>
                </a:solidFill>
                <a:latin typeface="Arial" charset="0"/>
                <a:ea typeface="+mn-ea"/>
                <a:cs typeface="+mn-cs"/>
              </a:rPr>
              <a:t>: the </a:t>
            </a:r>
            <a:r>
              <a:rPr lang="en-GB" sz="1100" kern="1200" dirty="0">
                <a:solidFill>
                  <a:srgbClr val="000099"/>
                </a:solidFill>
                <a:latin typeface="Arial" charset="0"/>
              </a:rPr>
              <a:t>situation of the victim – information regarding a victim’s physical or mental health</a:t>
            </a:r>
            <a:endParaRPr lang="en-GB" sz="1100" b="0" i="0" u="none" strike="noStrike" kern="1200" baseline="0" dirty="0">
              <a:solidFill>
                <a:schemeClr val="tx1"/>
              </a:solidFill>
              <a:latin typeface="Arial" charset="0"/>
              <a:ea typeface="+mn-ea"/>
              <a:cs typeface="+mn-cs"/>
            </a:endParaRPr>
          </a:p>
          <a:p>
            <a:pPr marL="285750" marR="0" lvl="0" indent="-2857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100" b="1" kern="1200" dirty="0">
                <a:solidFill>
                  <a:srgbClr val="000099"/>
                </a:solidFill>
                <a:latin typeface="Arial" charset="0"/>
              </a:rPr>
              <a:t>Suspect</a:t>
            </a:r>
            <a:r>
              <a:rPr lang="en-GB" sz="1100" kern="1200" dirty="0">
                <a:solidFill>
                  <a:srgbClr val="000099"/>
                </a:solidFill>
                <a:latin typeface="Arial" charset="0"/>
              </a:rPr>
              <a:t>: any </a:t>
            </a:r>
            <a:r>
              <a:rPr lang="en-GB" sz="1100" b="0" i="0" u="none" strike="noStrike" kern="1200" baseline="0" dirty="0">
                <a:solidFill>
                  <a:schemeClr val="tx1"/>
                </a:solidFill>
                <a:latin typeface="Arial" charset="0"/>
                <a:ea typeface="+mn-ea"/>
                <a:cs typeface="+mn-cs"/>
              </a:rPr>
              <a:t>information about previous encounters with the police (including any PNC and PND checks)  or the suspects </a:t>
            </a:r>
            <a:r>
              <a:rPr lang="en-GB" sz="1100" kern="1200" dirty="0">
                <a:solidFill>
                  <a:srgbClr val="000099"/>
                </a:solidFill>
                <a:latin typeface="Arial" charset="0"/>
              </a:rPr>
              <a:t>physical or mental health. Also consideration could be given as to whether there has been </a:t>
            </a:r>
            <a:r>
              <a:rPr lang="en-GB" sz="1100" b="0" i="0" u="none" strike="noStrike" kern="1200" baseline="0" dirty="0">
                <a:solidFill>
                  <a:schemeClr val="tx1"/>
                </a:solidFill>
                <a:latin typeface="Arial" charset="0"/>
                <a:ea typeface="+mn-ea"/>
                <a:cs typeface="+mn-cs"/>
              </a:rPr>
              <a:t>a change of circumstance - this may indicate that an individual is at higher risk of causing harm to themselves or harm to another, or the potential for hidden health issues e.g. cancer, autism, mental health that may not be apparent, pacemakers, previous stroke etc. look out for medical bracelets, badges or some will have a tattoo. </a:t>
            </a:r>
            <a:r>
              <a:rPr lang="en-GB" sz="1100" b="1" i="0" u="none" strike="noStrike" kern="1200" baseline="0" dirty="0">
                <a:solidFill>
                  <a:schemeClr val="tx1"/>
                </a:solidFill>
                <a:latin typeface="Arial" charset="0"/>
                <a:ea typeface="+mn-ea"/>
                <a:cs typeface="+mn-cs"/>
              </a:rPr>
              <a:t>Give</a:t>
            </a:r>
            <a:r>
              <a:rPr lang="en-GB" sz="1100" b="0" i="0" u="none" strike="noStrike" kern="1200" baseline="0" dirty="0">
                <a:solidFill>
                  <a:schemeClr val="tx1"/>
                </a:solidFill>
                <a:latin typeface="Arial" charset="0"/>
                <a:ea typeface="+mn-ea"/>
                <a:cs typeface="+mn-cs"/>
              </a:rPr>
              <a:t> </a:t>
            </a:r>
            <a:r>
              <a:rPr lang="en-GB" sz="1100" b="1" i="0" u="none" strike="noStrike" kern="1200" baseline="0" dirty="0">
                <a:solidFill>
                  <a:schemeClr val="tx1"/>
                </a:solidFill>
                <a:latin typeface="Arial" charset="0"/>
                <a:ea typeface="+mn-ea"/>
                <a:cs typeface="+mn-cs"/>
              </a:rPr>
              <a:t>Handout regarding OCG</a:t>
            </a:r>
          </a:p>
          <a:p>
            <a:pPr marL="285750" indent="-285750">
              <a:lnSpc>
                <a:spcPct val="100000"/>
              </a:lnSpc>
              <a:buFont typeface="Arial" panose="020B0604020202020204" pitchFamily="34" charset="0"/>
              <a:buChar char="•"/>
            </a:pPr>
            <a:r>
              <a:rPr lang="en-GB" sz="1100" b="1" i="0" u="none" strike="noStrike" kern="1200" baseline="0" dirty="0">
                <a:solidFill>
                  <a:schemeClr val="tx1"/>
                </a:solidFill>
                <a:latin typeface="Arial" charset="0"/>
                <a:ea typeface="+mn-ea"/>
                <a:cs typeface="+mn-cs"/>
              </a:rPr>
              <a:t>Offence</a:t>
            </a:r>
            <a:r>
              <a:rPr lang="en-GB" sz="1100" b="0" i="0" u="none" strike="noStrike" kern="1200" baseline="0" dirty="0">
                <a:solidFill>
                  <a:schemeClr val="tx1"/>
                </a:solidFill>
                <a:latin typeface="Arial" charset="0"/>
                <a:ea typeface="+mn-ea"/>
                <a:cs typeface="+mn-cs"/>
              </a:rPr>
              <a:t>: are there any concerns regarding linked to the location of the incident - the location may put you, the suspect, or members of the public at higher risk. </a:t>
            </a:r>
          </a:p>
          <a:p>
            <a:pPr marL="285750" indent="-285750">
              <a:lnSpc>
                <a:spcPct val="100000"/>
              </a:lnSpc>
              <a:buFont typeface="Arial" panose="020B0604020202020204" pitchFamily="34" charset="0"/>
              <a:buChar char="•"/>
            </a:pPr>
            <a:endParaRPr lang="en-GB" sz="1100" b="0" i="0" u="none" strike="noStrike" kern="1200" baseline="0" dirty="0">
              <a:solidFill>
                <a:schemeClr val="tx1"/>
              </a:solidFill>
              <a:latin typeface="Arial" charset="0"/>
              <a:ea typeface="+mn-ea"/>
              <a:cs typeface="+mn-cs"/>
            </a:endParaRPr>
          </a:p>
          <a:p>
            <a:pPr>
              <a:lnSpc>
                <a:spcPct val="100000"/>
              </a:lnSpc>
            </a:pPr>
            <a:r>
              <a:rPr lang="en-GB" sz="1100" b="0" i="0" u="none" strike="noStrike" kern="1200" baseline="0" dirty="0">
                <a:solidFill>
                  <a:schemeClr val="tx1"/>
                </a:solidFill>
                <a:latin typeface="Arial" charset="0"/>
                <a:ea typeface="+mn-ea"/>
                <a:cs typeface="+mn-cs"/>
              </a:rPr>
              <a:t>The situation and the individuals involved should be continually dynamically risk assessed. An officer should also identify where an individual is in need of medical help. </a:t>
            </a:r>
            <a:endParaRPr lang="en-GB" altLang="en-US" sz="1100" dirty="0"/>
          </a:p>
          <a:p>
            <a:pPr>
              <a:lnSpc>
                <a:spcPct val="100000"/>
              </a:lnSpc>
            </a:pPr>
            <a:endParaRPr lang="en-GB" sz="1100" dirty="0"/>
          </a:p>
          <a:p>
            <a:pPr>
              <a:lnSpc>
                <a:spcPct val="100000"/>
              </a:lnSpc>
            </a:pPr>
            <a:r>
              <a:rPr lang="en-GB" sz="1100" b="1" u="sng" dirty="0"/>
              <a:t>Planned Arrests</a:t>
            </a:r>
          </a:p>
          <a:p>
            <a:pPr>
              <a:lnSpc>
                <a:spcPct val="100000"/>
              </a:lnSpc>
            </a:pPr>
            <a:r>
              <a:rPr lang="en-GB" sz="1100" dirty="0"/>
              <a:t>When a suspect has been identified, you will need to prepare an arrest plan which should include the timing of the arrest. You must consider: </a:t>
            </a:r>
          </a:p>
          <a:p>
            <a:pPr>
              <a:lnSpc>
                <a:spcPct val="100000"/>
              </a:lnSpc>
            </a:pPr>
            <a:r>
              <a:rPr lang="en-GB" sz="1100" dirty="0"/>
              <a:t>Whether at the time of the arrest the suspect will pose a serious risk to the safety of the victim, witnesses or the general public, e.g. if they are at home in the early morning there will be less risk of harm to the public. </a:t>
            </a:r>
          </a:p>
          <a:p>
            <a:pPr>
              <a:lnSpc>
                <a:spcPct val="100000"/>
              </a:lnSpc>
            </a:pPr>
            <a:r>
              <a:rPr lang="en-GB" sz="1100" dirty="0"/>
              <a:t>The likelihood that the suspect will commit further or more serious offences: you should, arrest before they do. </a:t>
            </a:r>
          </a:p>
          <a:p>
            <a:pPr>
              <a:lnSpc>
                <a:spcPct val="100000"/>
              </a:lnSpc>
            </a:pPr>
            <a:r>
              <a:rPr lang="en-GB" sz="1100" dirty="0"/>
              <a:t>The likelihood that the suspect will destroy, conceal or falsify evidence to obstruct the investigation. </a:t>
            </a:r>
          </a:p>
          <a:p>
            <a:pPr>
              <a:lnSpc>
                <a:spcPct val="100000"/>
              </a:lnSpc>
            </a:pPr>
            <a:r>
              <a:rPr lang="en-GB" sz="1100" dirty="0"/>
              <a:t>In developing an arrest strategy you will need to consider the: </a:t>
            </a:r>
          </a:p>
          <a:p>
            <a:pPr marL="285750" indent="-285750">
              <a:lnSpc>
                <a:spcPct val="100000"/>
              </a:lnSpc>
              <a:buFont typeface="Arial" panose="020B0604020202020204" pitchFamily="34" charset="0"/>
              <a:buChar char="•"/>
            </a:pPr>
            <a:r>
              <a:rPr lang="en-GB" sz="1100" dirty="0"/>
              <a:t>Circumstances of the offence </a:t>
            </a:r>
          </a:p>
          <a:p>
            <a:pPr marL="285750" indent="-285750">
              <a:lnSpc>
                <a:spcPct val="100000"/>
              </a:lnSpc>
              <a:buFont typeface="Arial" panose="020B0604020202020204" pitchFamily="34" charset="0"/>
              <a:buChar char="•"/>
            </a:pPr>
            <a:r>
              <a:rPr lang="en-GB" sz="1100" dirty="0"/>
              <a:t>Authority for search </a:t>
            </a:r>
          </a:p>
          <a:p>
            <a:pPr marL="285750" indent="-285750">
              <a:lnSpc>
                <a:spcPct val="100000"/>
              </a:lnSpc>
              <a:buFont typeface="Arial" panose="020B0604020202020204" pitchFamily="34" charset="0"/>
              <a:buChar char="•"/>
            </a:pPr>
            <a:r>
              <a:rPr lang="en-GB" sz="1100" dirty="0"/>
              <a:t>Nominated officer in charge of the arrest team </a:t>
            </a:r>
          </a:p>
          <a:p>
            <a:pPr marL="285750" indent="-285750">
              <a:lnSpc>
                <a:spcPct val="100000"/>
              </a:lnSpc>
              <a:buFont typeface="Arial" panose="020B0604020202020204" pitchFamily="34" charset="0"/>
              <a:buChar char="•"/>
            </a:pPr>
            <a:r>
              <a:rPr lang="en-GB" sz="1100" dirty="0"/>
              <a:t>Nominated officer in charge of the search team </a:t>
            </a:r>
          </a:p>
          <a:p>
            <a:pPr marL="285750" indent="-285750">
              <a:lnSpc>
                <a:spcPct val="100000"/>
              </a:lnSpc>
              <a:buFont typeface="Arial" panose="020B0604020202020204" pitchFamily="34" charset="0"/>
              <a:buChar char="•"/>
            </a:pPr>
            <a:r>
              <a:rPr lang="en-GB" sz="1100" dirty="0"/>
              <a:t>Other relevant staff involved in the arrest </a:t>
            </a:r>
          </a:p>
          <a:p>
            <a:pPr marL="285750" indent="-285750">
              <a:lnSpc>
                <a:spcPct val="100000"/>
              </a:lnSpc>
              <a:buFont typeface="Arial" panose="020B0604020202020204" pitchFamily="34" charset="0"/>
              <a:buChar char="•"/>
            </a:pPr>
            <a:r>
              <a:rPr lang="en-GB" sz="1100" dirty="0"/>
              <a:t>Communication methods </a:t>
            </a:r>
          </a:p>
          <a:p>
            <a:pPr marL="285750" indent="-285750">
              <a:lnSpc>
                <a:spcPct val="100000"/>
              </a:lnSpc>
              <a:buFont typeface="Arial" panose="020B0604020202020204" pitchFamily="34" charset="0"/>
              <a:buChar char="•"/>
            </a:pPr>
            <a:r>
              <a:rPr lang="en-GB" sz="1100" dirty="0"/>
              <a:t>Method of entry </a:t>
            </a:r>
          </a:p>
          <a:p>
            <a:pPr marL="285750" indent="-285750">
              <a:lnSpc>
                <a:spcPct val="100000"/>
              </a:lnSpc>
              <a:buFont typeface="Arial" panose="020B0604020202020204" pitchFamily="34" charset="0"/>
              <a:buChar char="•"/>
            </a:pPr>
            <a:r>
              <a:rPr lang="en-GB" sz="1100" dirty="0"/>
              <a:t>Items to be searched for </a:t>
            </a:r>
          </a:p>
          <a:p>
            <a:pPr marL="285750" indent="-285750">
              <a:lnSpc>
                <a:spcPct val="100000"/>
              </a:lnSpc>
              <a:buFont typeface="Arial" panose="020B0604020202020204" pitchFamily="34" charset="0"/>
              <a:buChar char="•"/>
            </a:pPr>
            <a:r>
              <a:rPr lang="en-GB" sz="1100" dirty="0"/>
              <a:t>Methods of recovery.  </a:t>
            </a:r>
          </a:p>
          <a:p>
            <a:pPr>
              <a:lnSpc>
                <a:spcPct val="100000"/>
              </a:lnSpc>
            </a:pPr>
            <a:r>
              <a:rPr lang="en-GB" sz="1100" dirty="0"/>
              <a:t>Speak to your supervisor if you are involved in a planned arrest.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30000"/>
              </a:spcBef>
              <a:spcAft>
                <a:spcPts val="60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As previous explained:</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ts val="60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Under </a:t>
            </a:r>
            <a:r>
              <a:rPr kumimoji="0" lang="en-GB" altLang="en-US" sz="1100" b="1" i="0" u="none" strike="noStrike" kern="1200" cap="none" spc="0" normalizeH="0" baseline="0" noProof="0" dirty="0">
                <a:ln>
                  <a:noFill/>
                </a:ln>
                <a:solidFill>
                  <a:srgbClr val="FF0000"/>
                </a:solidFill>
                <a:effectLst/>
                <a:uLnTx/>
                <a:uFillTx/>
                <a:latin typeface="Arial" charset="0"/>
                <a:ea typeface="+mn-ea"/>
                <a:cs typeface="+mn-cs"/>
              </a:rPr>
              <a:t>Sec 28 PACE &amp; Code G (Codes of Practice) </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an 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ts val="60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person must be given the information promptly and in simple non technical language so that they can understand that they have been deprived of their liberty and the essential legal and factual grounds for their arrest in accordance with the Human Rights Act 1998 Schedule 1 Article 5(2). </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ts val="600"/>
              </a:spcAft>
              <a:buClrTx/>
              <a:buSzTx/>
              <a:buFontTx/>
              <a:buNone/>
              <a:tabLst/>
              <a:defRPr/>
            </a:pPr>
            <a:r>
              <a:rPr lang="en-GB" altLang="en-US" sz="1100" dirty="0">
                <a:latin typeface="Arial" panose="020B0604020202020204" pitchFamily="34" charset="0"/>
              </a:rPr>
              <a:t>In addition to the Human Rights issue, it is important that these things are considered by officers as Forces pay out a considerable amount of money as a result of claims made by individuals for unlawful arrest.  These claims arise in most cases due to officers failing to consider whether the arrest they make is actually necessary.</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ts val="60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Remember to give the ‘when’ questioned caution if it was not given just prior to the arrest taking place.</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a:t>
            </a:fld>
            <a:endParaRPr lang="en-GB"/>
          </a:p>
        </p:txBody>
      </p:sp>
    </p:spTree>
    <p:extLst>
      <p:ext uri="{BB962C8B-B14F-4D97-AF65-F5344CB8AC3E}">
        <p14:creationId xmlns:p14="http://schemas.microsoft.com/office/powerpoint/2010/main" val="25583670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ct val="10000"/>
              </a:spcAft>
            </a:pPr>
            <a:r>
              <a:rPr lang="en-GB" sz="1100" b="0" i="0" u="none" strike="noStrike" kern="1200" baseline="0" dirty="0">
                <a:solidFill>
                  <a:schemeClr val="tx1"/>
                </a:solidFill>
                <a:latin typeface="Arial" charset="0"/>
                <a:ea typeface="+mn-ea"/>
                <a:cs typeface="+mn-cs"/>
              </a:rPr>
              <a:t>Even the slightest degree of physical contact with another person can amount to an assault. Officers, when carrying out a lawful arrest, are permitted to use force if required under Section 117 of PACE. </a:t>
            </a:r>
            <a:endParaRPr lang="en-GB" sz="1100" b="1" dirty="0">
              <a:effectLst/>
            </a:endParaRPr>
          </a:p>
          <a:p>
            <a:pPr>
              <a:lnSpc>
                <a:spcPct val="100000"/>
              </a:lnSpc>
              <a:spcBef>
                <a:spcPct val="0"/>
              </a:spcBef>
              <a:spcAft>
                <a:spcPct val="10000"/>
              </a:spcAft>
            </a:pPr>
            <a:endParaRPr lang="en-GB" sz="1100" b="1" dirty="0">
              <a:effectLst/>
            </a:endParaRPr>
          </a:p>
          <a:p>
            <a:pPr>
              <a:lnSpc>
                <a:spcPct val="100000"/>
              </a:lnSpc>
              <a:spcBef>
                <a:spcPct val="0"/>
              </a:spcBef>
              <a:spcAft>
                <a:spcPct val="10000"/>
              </a:spcAft>
            </a:pPr>
            <a:r>
              <a:rPr lang="en-GB" sz="1100" b="1" dirty="0">
                <a:effectLst/>
              </a:rPr>
              <a:t>Section 117 of the Police and Criminal Evidence Act 1984 </a:t>
            </a:r>
            <a:r>
              <a:rPr lang="en-GB" sz="1100" dirty="0">
                <a:effectLst/>
              </a:rPr>
              <a:t>provides that a constable can use </a:t>
            </a:r>
            <a:r>
              <a:rPr lang="en-GB" sz="1100" b="1" dirty="0">
                <a:effectLst/>
              </a:rPr>
              <a:t>reasonable force</a:t>
            </a:r>
            <a:r>
              <a:rPr lang="en-GB" sz="1100" b="0" dirty="0">
                <a:effectLst/>
              </a:rPr>
              <a:t>, if necessary, in </a:t>
            </a:r>
            <a:r>
              <a:rPr lang="en-GB" sz="1100" dirty="0">
                <a:effectLst/>
              </a:rPr>
              <a:t>the exercise of any power under this Act</a:t>
            </a:r>
          </a:p>
          <a:p>
            <a:pPr>
              <a:lnSpc>
                <a:spcPct val="100000"/>
              </a:lnSpc>
              <a:spcBef>
                <a:spcPct val="0"/>
              </a:spcBef>
              <a:spcAft>
                <a:spcPct val="10000"/>
              </a:spcAft>
            </a:pPr>
            <a:r>
              <a:rPr lang="en-GB" altLang="en-US" sz="1100" b="0" dirty="0">
                <a:effectLst/>
              </a:rPr>
              <a:t>(Police power only)</a:t>
            </a:r>
            <a:r>
              <a:rPr lang="en-GB" altLang="en-US" sz="1100" b="0" baseline="0" dirty="0">
                <a:effectLst/>
              </a:rPr>
              <a:t> </a:t>
            </a:r>
          </a:p>
          <a:p>
            <a:pPr>
              <a:lnSpc>
                <a:spcPct val="100000"/>
              </a:lnSpc>
              <a:spcBef>
                <a:spcPct val="0"/>
              </a:spcBef>
              <a:spcAft>
                <a:spcPct val="10000"/>
              </a:spcAft>
            </a:pPr>
            <a:endParaRPr lang="en-GB" altLang="en-US" sz="1100" b="0" dirty="0">
              <a:effectLst/>
            </a:endParaRPr>
          </a:p>
          <a:p>
            <a:pPr>
              <a:lnSpc>
                <a:spcPct val="100000"/>
              </a:lnSpc>
              <a:spcBef>
                <a:spcPct val="0"/>
              </a:spcBef>
              <a:spcAft>
                <a:spcPct val="10000"/>
              </a:spcAft>
            </a:pPr>
            <a:r>
              <a:rPr lang="en-GB" altLang="en-US" sz="1100" b="1" dirty="0">
                <a:effectLst/>
              </a:rPr>
              <a:t>Common Law </a:t>
            </a:r>
            <a:r>
              <a:rPr lang="en-GB" altLang="en-US" sz="1100" b="0" dirty="0">
                <a:effectLst/>
              </a:rPr>
              <a:t>recognises that there may be circumstances in which one person may inflict violence on another, without committing a crime. It recognises as one of these circumstances, the right of a person to protect himself / herself from attack and to act in defence of others and if necessary to inflict violence on another in doing so. If no more force is used than is reasonable to repel the attack, such force is not unlawful. If you have an honestly held belief that you or another, are in imminent danger, then you may use such force as is reasonable and necessary to avert that danger.</a:t>
            </a:r>
          </a:p>
          <a:p>
            <a:pPr>
              <a:lnSpc>
                <a:spcPct val="100000"/>
              </a:lnSpc>
              <a:spcBef>
                <a:spcPct val="0"/>
              </a:spcBef>
              <a:spcAft>
                <a:spcPts val="600"/>
              </a:spcAft>
            </a:pPr>
            <a:endParaRPr lang="en-GB" altLang="en-US" sz="1100" b="0" dirty="0"/>
          </a:p>
          <a:p>
            <a:pPr marL="0" marR="0" indent="0" algn="l" defTabSz="914400" rtl="0" eaLnBrk="0" fontAlgn="base" latinLnBrk="0" hangingPunct="0">
              <a:lnSpc>
                <a:spcPct val="100000"/>
              </a:lnSpc>
              <a:spcBef>
                <a:spcPct val="0"/>
              </a:spcBef>
              <a:spcAft>
                <a:spcPts val="600"/>
              </a:spcAft>
              <a:buClrTx/>
              <a:buSzTx/>
              <a:buFontTx/>
              <a:buNone/>
              <a:tabLst/>
              <a:defRPr/>
            </a:pPr>
            <a:r>
              <a:rPr lang="en-US" altLang="en-US" sz="1100" b="1" dirty="0"/>
              <a:t>S3 Criminal Law Act 1967 </a:t>
            </a:r>
            <a:r>
              <a:rPr lang="en-US" altLang="en-US" sz="1100" dirty="0"/>
              <a:t>states that a person may use such force as is reasonable in the circumstances in</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US" altLang="en-US" sz="1100" dirty="0"/>
              <a:t>the </a:t>
            </a:r>
            <a:r>
              <a:rPr lang="en-GB" altLang="en-US" sz="1100" dirty="0"/>
              <a:t>prevention of crime, or </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offenders or suspected offenders or</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persons unlawfully at large.</a:t>
            </a:r>
          </a:p>
          <a:p>
            <a:pPr marL="0" marR="0" indent="0" algn="l" defTabSz="914400" rtl="0" eaLnBrk="0" fontAlgn="base" latinLnBrk="0" hangingPunct="0">
              <a:lnSpc>
                <a:spcPct val="100000"/>
              </a:lnSpc>
              <a:spcBef>
                <a:spcPct val="0"/>
              </a:spcBef>
              <a:spcAft>
                <a:spcPts val="600"/>
              </a:spcAft>
              <a:buClrTx/>
              <a:buSzTx/>
              <a:buFont typeface="Arial" panose="020B0604020202020204" pitchFamily="34" charset="0"/>
              <a:buNone/>
              <a:tabLst/>
              <a:defRPr/>
            </a:pPr>
            <a:r>
              <a:rPr lang="en-GB" altLang="en-US" sz="1100" dirty="0"/>
              <a:t>(This power can be used by any person) </a:t>
            </a:r>
          </a:p>
          <a:p>
            <a:pPr marL="0" marR="0" lvl="0" indent="0" algn="l" defTabSz="914400" rtl="0" eaLnBrk="0" fontAlgn="base" latinLnBrk="0" hangingPunct="0">
              <a:lnSpc>
                <a:spcPct val="100000"/>
              </a:lnSpc>
              <a:spcBef>
                <a:spcPct val="0"/>
              </a:spcBef>
              <a:spcAft>
                <a:spcPts val="600"/>
              </a:spcAft>
              <a:buClrTx/>
              <a:buSzTx/>
              <a:buFontTx/>
              <a:buNone/>
              <a:tabLst/>
              <a:defRPr/>
            </a:pPr>
            <a:endParaRPr lang="en-GB" sz="1100" b="1" dirty="0">
              <a:effectLst/>
            </a:endParaRPr>
          </a:p>
          <a:p>
            <a:pPr marL="0" marR="0" lvl="0" indent="0" algn="l" defTabSz="914400" rtl="0" eaLnBrk="0" fontAlgn="base" latinLnBrk="0" hangingPunct="0">
              <a:lnSpc>
                <a:spcPct val="100000"/>
              </a:lnSpc>
              <a:spcBef>
                <a:spcPct val="0"/>
              </a:spcBef>
              <a:spcAft>
                <a:spcPts val="600"/>
              </a:spcAft>
              <a:buClrTx/>
              <a:buSzTx/>
              <a:buFontTx/>
              <a:buNone/>
              <a:tabLst/>
              <a:defRPr/>
            </a:pPr>
            <a:r>
              <a:rPr lang="en-GB" sz="1100" b="1" dirty="0">
                <a:effectLst/>
              </a:rPr>
              <a:t>Section 76 of the Criminal Justice and Immigration Act 2008 </a:t>
            </a:r>
            <a:r>
              <a:rPr lang="en-GB" sz="1100" dirty="0">
                <a:effectLst/>
              </a:rPr>
              <a:t>expands on the common law and statutory defence of 'self-defence'. It includes special provision for householder cases -</a:t>
            </a:r>
            <a:r>
              <a:rPr lang="en-GB" sz="1100" b="0" i="0" u="none" strike="noStrike" kern="1200" baseline="0" dirty="0">
                <a:solidFill>
                  <a:schemeClr val="tx1"/>
                </a:solidFill>
                <a:latin typeface="Arial" charset="0"/>
                <a:ea typeface="+mn-ea"/>
                <a:cs typeface="+mn-cs"/>
              </a:rPr>
              <a:t> you must </a:t>
            </a:r>
            <a:r>
              <a:rPr lang="en-GB" sz="1100" b="1" i="0" u="none" strike="noStrike" kern="1200" baseline="0" dirty="0">
                <a:solidFill>
                  <a:schemeClr val="tx1"/>
                </a:solidFill>
                <a:latin typeface="Arial" charset="0"/>
                <a:ea typeface="+mn-ea"/>
                <a:cs typeface="+mn-cs"/>
              </a:rPr>
              <a:t>genuinely </a:t>
            </a:r>
            <a:r>
              <a:rPr lang="en-GB" sz="1100" b="0" i="0" u="none" strike="noStrike" kern="1200" baseline="0" dirty="0">
                <a:solidFill>
                  <a:schemeClr val="tx1"/>
                </a:solidFill>
                <a:latin typeface="Arial" charset="0"/>
                <a:ea typeface="+mn-ea"/>
                <a:cs typeface="+mn-cs"/>
              </a:rPr>
              <a:t>believe that the degree of force used is necessary given the circumstances of the case. This provision should ensure your own safety and the security of the detainee.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1" dirty="0"/>
              <a:t>Article 2 ECHR </a:t>
            </a:r>
            <a:r>
              <a:rPr lang="en-GB" altLang="en-US" sz="1100" dirty="0"/>
              <a:t>“Everyone’s right to life shall be protected by law. Deprivation of life shall not be regarded as inflicted in contravention of this article, when it results from the use of force, which is no more than absolutely necessary: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In defence of any person from unlawful violence.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b) In order to affect a lawful arrest or to prevent the escape of a person lawfully detained. </a:t>
            </a:r>
          </a:p>
          <a:p>
            <a:pPr marL="228600" marR="0" indent="-228600" algn="l" defTabSz="914400" rtl="0" eaLnBrk="0" fontAlgn="base" latinLnBrk="0" hangingPunct="0">
              <a:lnSpc>
                <a:spcPct val="100000"/>
              </a:lnSpc>
              <a:spcBef>
                <a:spcPct val="0"/>
              </a:spcBef>
              <a:spcAft>
                <a:spcPts val="600"/>
              </a:spcAft>
              <a:buClrTx/>
              <a:buSzTx/>
              <a:buFontTx/>
              <a:buAutoNum type="alphaLcParenR"/>
              <a:tabLst/>
              <a:defRPr/>
            </a:pPr>
            <a:r>
              <a:rPr lang="en-GB" altLang="en-US" sz="1100" dirty="0"/>
              <a:t>c) To quell a riot or insurrection.</a:t>
            </a:r>
          </a:p>
          <a:p>
            <a:pPr marL="0" marR="0" indent="0" algn="l" defTabSz="914400" rtl="0" eaLnBrk="0" fontAlgn="base" latinLnBrk="0" hangingPunct="0">
              <a:lnSpc>
                <a:spcPct val="100000"/>
              </a:lnSpc>
              <a:spcBef>
                <a:spcPct val="0"/>
              </a:spcBef>
              <a:spcAft>
                <a:spcPts val="600"/>
              </a:spcAft>
              <a:buClrTx/>
              <a:buSzTx/>
              <a:buFontTx/>
              <a:buNone/>
              <a:tabLst/>
              <a:defRPr/>
            </a:pP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An officer’s presence, including the way they approach the scene, their manner, appearance, professionalism, and ability to communicate effectively (both verbally and non-verbally) is extremely important when determining whether reasonable force is necessary during an arrest. </a:t>
            </a:r>
            <a:endParaRPr lang="en-GB" altLang="en-US" sz="1100" dirty="0"/>
          </a:p>
          <a:p>
            <a:pPr marL="0" marR="0" indent="0" algn="l" defTabSz="914400" rtl="0" eaLnBrk="0" fontAlgn="base" latinLnBrk="0" hangingPunct="0">
              <a:lnSpc>
                <a:spcPct val="100000"/>
              </a:lnSpc>
              <a:spcBef>
                <a:spcPct val="0"/>
              </a:spcBef>
              <a:spcAft>
                <a:spcPts val="600"/>
              </a:spcAft>
              <a:buClrTx/>
              <a:buSzTx/>
              <a:buFontTx/>
              <a:buNone/>
              <a:tabLst/>
              <a:defRPr/>
            </a:pPr>
            <a:r>
              <a:rPr lang="en-GB" sz="1100" b="0" i="0" u="none" strike="noStrike" kern="1200" baseline="0" dirty="0">
                <a:solidFill>
                  <a:schemeClr val="tx1"/>
                </a:solidFill>
                <a:latin typeface="Arial" charset="0"/>
                <a:ea typeface="+mn-ea"/>
                <a:cs typeface="+mn-cs"/>
              </a:rPr>
              <a:t>The National Decision Model can assist to determine how best to respond to the suspect and risk assess the situation. Assessing whether there are reasons relating to an individual’s culture, disability, mental ill health or physical illness which are causing an individual to behave in an unusual manner is important. The use of force to restrain the individual should be avoided if there is suspicion that an underlying medical condition or mental ill health may be causing the suspect to appear aggressive and medical advice should be sought. </a:t>
            </a:r>
          </a:p>
          <a:p>
            <a:pPr marL="0" marR="0" indent="0" algn="l" defTabSz="914400" rtl="0" eaLnBrk="0" fontAlgn="base" latinLnBrk="0" hangingPunct="0">
              <a:lnSpc>
                <a:spcPct val="100000"/>
              </a:lnSpc>
              <a:spcBef>
                <a:spcPct val="0"/>
              </a:spcBef>
              <a:spcAft>
                <a:spcPts val="600"/>
              </a:spcAft>
              <a:buClrTx/>
              <a:buSzTx/>
              <a:buFontTx/>
              <a:buNone/>
              <a:tabLst/>
              <a:defRPr/>
            </a:pPr>
            <a:r>
              <a:rPr lang="en-GB" altLang="en-US" sz="1100" b="0" i="0" u="none" strike="noStrike" kern="1200" baseline="0" dirty="0">
                <a:solidFill>
                  <a:schemeClr val="tx1"/>
                </a:solidFill>
                <a:latin typeface="Arial" charset="0"/>
                <a:ea typeface="+mn-ea"/>
                <a:cs typeface="+mn-cs"/>
              </a:rPr>
              <a:t>Response options might include: </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Officers presence</a:t>
            </a:r>
          </a:p>
          <a:p>
            <a:pPr marL="171450" indent="-171450">
              <a:lnSpc>
                <a:spcPct val="100000"/>
              </a:lnSpc>
              <a:spcAft>
                <a:spcPts val="600"/>
              </a:spcAft>
              <a:buFont typeface="Arial" panose="020B0604020202020204" pitchFamily="34" charset="0"/>
              <a:buChar char="•"/>
            </a:pPr>
            <a:r>
              <a:rPr lang="en-GB" altLang="en-US" sz="1100" dirty="0"/>
              <a:t>Verbal communication skills</a:t>
            </a:r>
          </a:p>
          <a:p>
            <a:pPr marL="171450" indent="-171450">
              <a:lnSpc>
                <a:spcPct val="100000"/>
              </a:lnSpc>
              <a:spcAft>
                <a:spcPts val="600"/>
              </a:spcAft>
              <a:buFont typeface="Arial" panose="020B0604020202020204" pitchFamily="34" charset="0"/>
              <a:buChar char="•"/>
            </a:pPr>
            <a:r>
              <a:rPr lang="en-GB" altLang="en-US" sz="1100" dirty="0"/>
              <a:t>Primary control skills - Use of empty hand skills (escort position, pressure points, arm-locks, wrist-locks, use of handcuffs and restraints using a baton).</a:t>
            </a:r>
          </a:p>
          <a:p>
            <a:pPr marL="171450" indent="-171450">
              <a:lnSpc>
                <a:spcPct val="100000"/>
              </a:lnSpc>
              <a:spcAft>
                <a:spcPts val="600"/>
              </a:spcAft>
              <a:buFont typeface="Arial" panose="020B0604020202020204" pitchFamily="34" charset="0"/>
              <a:buChar char="•"/>
            </a:pPr>
            <a:r>
              <a:rPr lang="en-GB" altLang="en-US" sz="1100" dirty="0"/>
              <a:t>Secondary control skills - </a:t>
            </a:r>
            <a:r>
              <a:rPr lang="en-GB" sz="1100" b="0" i="0" u="none" strike="noStrike" kern="1200" baseline="0" dirty="0">
                <a:solidFill>
                  <a:schemeClr val="tx1"/>
                </a:solidFill>
                <a:latin typeface="Arial" charset="0"/>
                <a:ea typeface="+mn-ea"/>
                <a:cs typeface="+mn-cs"/>
              </a:rPr>
              <a:t>Use of </a:t>
            </a:r>
            <a:r>
              <a:rPr lang="en-GB" sz="1100" b="0" i="0" u="none" strike="noStrike" kern="1200" baseline="0" dirty="0" err="1">
                <a:solidFill>
                  <a:schemeClr val="tx1"/>
                </a:solidFill>
                <a:latin typeface="Arial" charset="0"/>
                <a:ea typeface="+mn-ea"/>
                <a:cs typeface="+mn-cs"/>
              </a:rPr>
              <a:t>incapacitant</a:t>
            </a:r>
            <a:r>
              <a:rPr lang="en-GB" sz="1100" b="0" i="0" u="none" strike="noStrike" kern="1200" baseline="0" dirty="0">
                <a:solidFill>
                  <a:schemeClr val="tx1"/>
                </a:solidFill>
                <a:latin typeface="Arial" charset="0"/>
                <a:ea typeface="+mn-ea"/>
                <a:cs typeface="+mn-cs"/>
              </a:rPr>
              <a:t>.</a:t>
            </a:r>
            <a:endParaRPr lang="en-GB" altLang="en-US" sz="1100" dirty="0"/>
          </a:p>
          <a:p>
            <a:pPr marL="171450" indent="-171450">
              <a:lnSpc>
                <a:spcPct val="100000"/>
              </a:lnSpc>
              <a:spcAft>
                <a:spcPts val="600"/>
              </a:spcAft>
              <a:buFont typeface="Arial" panose="020B0604020202020204" pitchFamily="34" charset="0"/>
              <a:buChar char="•"/>
            </a:pPr>
            <a:r>
              <a:rPr lang="en-GB" altLang="en-US" sz="1100" dirty="0"/>
              <a:t>Defensive &amp; offensive tactics - blocks, strikes, takedowns with empty hands, batons or rigid handcuffs (takedowns only) </a:t>
            </a:r>
          </a:p>
          <a:p>
            <a:pPr marL="171450" indent="-171450">
              <a:lnSpc>
                <a:spcPct val="100000"/>
              </a:lnSpc>
              <a:spcAft>
                <a:spcPts val="600"/>
              </a:spcAft>
              <a:buFont typeface="Arial" panose="020B0604020202020204" pitchFamily="34" charset="0"/>
              <a:buChar char="•"/>
            </a:pPr>
            <a:r>
              <a:rPr lang="en-GB" altLang="en-US" sz="1100" dirty="0"/>
              <a:t>Deadly force - any action likely to cause serious injury or death use of unarmed skills, batons, firearms or by any other means</a:t>
            </a:r>
            <a:endParaRPr lang="en-GB" altLang="en-US" sz="1100" b="1"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6</a:t>
            </a:fld>
            <a:endParaRPr lang="en-GB"/>
          </a:p>
        </p:txBody>
      </p:sp>
    </p:spTree>
    <p:extLst>
      <p:ext uri="{BB962C8B-B14F-4D97-AF65-F5344CB8AC3E}">
        <p14:creationId xmlns:p14="http://schemas.microsoft.com/office/powerpoint/2010/main" val="3265393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t>There will be times when you arrest a suspect for one offence and then find out they have committed another one as well. </a:t>
            </a:r>
          </a:p>
          <a:p>
            <a:r>
              <a:rPr lang="en-GB" sz="1100" dirty="0"/>
              <a:t>In such cases you must inform them that they are also under arrest for the other offence as well (Section 31 PACE). This is to prevent a situation where the individual leaves the police station and is immediately rearrested for the other offence</a:t>
            </a:r>
          </a:p>
          <a:p>
            <a:r>
              <a:rPr lang="en-GB" sz="1100" dirty="0"/>
              <a:t>You must always record such matters in the appropriate notebook and, if you are already in the police station, explain fully to the custody officer what you propose to do and obtain his or her consent before seeing the suspect if you are responsible for interviewing them.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7</a:t>
            </a:fld>
            <a:endParaRPr lang="en-GB"/>
          </a:p>
        </p:txBody>
      </p:sp>
    </p:spTree>
    <p:extLst>
      <p:ext uri="{BB962C8B-B14F-4D97-AF65-F5344CB8AC3E}">
        <p14:creationId xmlns:p14="http://schemas.microsoft.com/office/powerpoint/2010/main" val="4040703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base" latinLnBrk="0" hangingPunct="1">
              <a:lnSpc>
                <a:spcPct val="100000"/>
              </a:lnSpc>
              <a:spcBef>
                <a:spcPts val="0"/>
              </a:spcBef>
              <a:spcAft>
                <a:spcPts val="1800"/>
              </a:spcAft>
              <a:buClrTx/>
              <a:buSzTx/>
              <a:buFontTx/>
              <a:buNone/>
              <a:tabLst/>
              <a:defRPr/>
            </a:pPr>
            <a:r>
              <a:rPr lang="en-GB" altLang="en-US" sz="1100" dirty="0">
                <a:solidFill>
                  <a:schemeClr val="tx1"/>
                </a:solidFill>
              </a:rPr>
              <a:t>If the arrest no longer becomes</a:t>
            </a:r>
            <a:r>
              <a:rPr lang="en-GB" altLang="en-US" sz="1100" baseline="0" dirty="0">
                <a:solidFill>
                  <a:schemeClr val="tx1"/>
                </a:solidFill>
              </a:rPr>
              <a:t> necessary, the officer must de-arrest and release the suspect and consider alternative methods of prosecution.</a:t>
            </a:r>
          </a:p>
          <a:p>
            <a:pPr marL="0" marR="0" indent="0" algn="l" defTabSz="914400" rtl="0" eaLnBrk="1" fontAlgn="base" latinLnBrk="0" hangingPunct="1">
              <a:lnSpc>
                <a:spcPct val="100000"/>
              </a:lnSpc>
              <a:spcBef>
                <a:spcPts val="0"/>
              </a:spcBef>
              <a:spcAft>
                <a:spcPts val="1800"/>
              </a:spcAft>
              <a:buClrTx/>
              <a:buSzTx/>
              <a:buFontTx/>
              <a:buNone/>
              <a:tabLst/>
              <a:defRPr/>
            </a:pPr>
            <a:r>
              <a:rPr lang="en-GB" altLang="en-US" sz="1100" dirty="0">
                <a:solidFill>
                  <a:schemeClr val="tx1"/>
                </a:solidFill>
              </a:rPr>
              <a:t>If an officer initially decided that an arrest was necessary because the suspect did not give his or her correct name or address but on the way to the police station the person supplied their name, and it checked out, the necessity for arrest is now not there and the person can be dealt with by an alternative method – </a:t>
            </a:r>
            <a:r>
              <a:rPr lang="en-GB" altLang="en-US" sz="1100" dirty="0" err="1">
                <a:solidFill>
                  <a:schemeClr val="tx1"/>
                </a:solidFill>
              </a:rPr>
              <a:t>eg</a:t>
            </a:r>
            <a:r>
              <a:rPr lang="en-GB" altLang="en-US" sz="1100" dirty="0">
                <a:solidFill>
                  <a:schemeClr val="tx1"/>
                </a:solidFill>
              </a:rPr>
              <a:t>: report for summons, fixed penalty notice if applicable, Persuade, advise or warn regarding their future conduct. </a:t>
            </a:r>
          </a:p>
          <a:p>
            <a:pPr eaLnBrk="1" hangingPunct="1">
              <a:lnSpc>
                <a:spcPct val="100000"/>
              </a:lnSpc>
              <a:spcBef>
                <a:spcPts val="0"/>
              </a:spcBef>
              <a:spcAft>
                <a:spcPts val="1800"/>
              </a:spcAft>
            </a:pPr>
            <a:r>
              <a:rPr lang="en-GB" altLang="en-US" sz="1100" dirty="0">
                <a:solidFill>
                  <a:schemeClr val="tx1"/>
                </a:solidFill>
              </a:rPr>
              <a:t>This can only take place before arrival at a police station.</a:t>
            </a:r>
          </a:p>
          <a:p>
            <a:pPr eaLnBrk="1" hangingPunct="1">
              <a:lnSpc>
                <a:spcPct val="100000"/>
              </a:lnSpc>
              <a:spcBef>
                <a:spcPts val="0"/>
              </a:spcBef>
              <a:spcAft>
                <a:spcPts val="1800"/>
              </a:spcAft>
            </a:pPr>
            <a:r>
              <a:rPr lang="en-GB" altLang="en-US" sz="1100" dirty="0">
                <a:solidFill>
                  <a:schemeClr val="tx1"/>
                </a:solidFill>
              </a:rPr>
              <a:t>The officer must make a note of the action taken and everything that has been said about the offence.</a:t>
            </a:r>
          </a:p>
          <a:p>
            <a:pPr eaLnBrk="1" hangingPunct="1">
              <a:lnSpc>
                <a:spcPct val="100000"/>
              </a:lnSpc>
              <a:spcBef>
                <a:spcPts val="0"/>
              </a:spcBef>
              <a:spcAft>
                <a:spcPts val="1800"/>
              </a:spcAft>
            </a:pPr>
            <a:r>
              <a:rPr lang="en-GB" altLang="en-US" sz="1100" dirty="0">
                <a:solidFill>
                  <a:schemeClr val="tx1"/>
                </a:solidFill>
              </a:rPr>
              <a:t>The type of record that has to be made is not specified by PACE, however</a:t>
            </a:r>
          </a:p>
          <a:p>
            <a:pPr marL="228600" indent="-228600" eaLnBrk="1" hangingPunct="1">
              <a:lnSpc>
                <a:spcPct val="100000"/>
              </a:lnSpc>
              <a:spcBef>
                <a:spcPts val="0"/>
              </a:spcBef>
              <a:spcAft>
                <a:spcPts val="1800"/>
              </a:spcAft>
              <a:buFont typeface="+mj-lt"/>
              <a:buAutoNum type="alphaLcPeriod"/>
            </a:pPr>
            <a:r>
              <a:rPr lang="en-GB" altLang="en-US" sz="1100" dirty="0">
                <a:solidFill>
                  <a:schemeClr val="tx1"/>
                </a:solidFill>
              </a:rPr>
              <a:t>a full E-PNB record should be made to d</a:t>
            </a:r>
            <a:r>
              <a:rPr lang="en-GB" sz="1100" kern="1200" dirty="0">
                <a:solidFill>
                  <a:schemeClr val="tx1"/>
                </a:solidFill>
                <a:effectLst/>
                <a:latin typeface="Arial" charset="0"/>
                <a:ea typeface="+mn-ea"/>
                <a:cs typeface="+mn-cs"/>
              </a:rPr>
              <a:t>ocument actions at all times</a:t>
            </a:r>
            <a:r>
              <a:rPr lang="en-GB" altLang="en-US" sz="1100" dirty="0">
                <a:solidFill>
                  <a:schemeClr val="tx1"/>
                </a:solidFill>
              </a:rPr>
              <a:t> and explaining </a:t>
            </a:r>
          </a:p>
          <a:p>
            <a:pPr marL="0" marR="0" indent="0" algn="l" defTabSz="914400" rtl="0" eaLnBrk="1" fontAlgn="base" latinLnBrk="0" hangingPunct="1">
              <a:lnSpc>
                <a:spcPct val="100000"/>
              </a:lnSpc>
              <a:spcBef>
                <a:spcPts val="0"/>
              </a:spcBef>
              <a:spcAft>
                <a:spcPts val="1800"/>
              </a:spcAft>
              <a:buClrTx/>
              <a:buSzTx/>
              <a:buFont typeface="+mj-lt"/>
              <a:buNone/>
              <a:tabLst/>
              <a:defRPr/>
            </a:pPr>
            <a:r>
              <a:rPr lang="en-GB" altLang="en-US" sz="1100" dirty="0">
                <a:solidFill>
                  <a:schemeClr val="tx1"/>
                </a:solidFill>
              </a:rPr>
              <a:t>           (</a:t>
            </a:r>
            <a:r>
              <a:rPr lang="en-GB" altLang="en-US" sz="1100" dirty="0" err="1">
                <a:solidFill>
                  <a:schemeClr val="tx1"/>
                </a:solidFill>
              </a:rPr>
              <a:t>i</a:t>
            </a:r>
            <a:r>
              <a:rPr lang="en-GB" altLang="en-US" sz="1100" dirty="0">
                <a:solidFill>
                  <a:schemeClr val="tx1"/>
                </a:solidFill>
              </a:rPr>
              <a:t>)  that</a:t>
            </a:r>
            <a:r>
              <a:rPr lang="en-GB" sz="1100" kern="1200" dirty="0">
                <a:solidFill>
                  <a:schemeClr val="tx1"/>
                </a:solidFill>
                <a:effectLst/>
                <a:latin typeface="Arial" charset="0"/>
                <a:ea typeface="+mn-ea"/>
                <a:cs typeface="+mn-cs"/>
              </a:rPr>
              <a:t> the person is no longer under arrest</a:t>
            </a:r>
            <a:endParaRPr lang="en-GB" altLang="en-US" sz="1100" dirty="0">
              <a:solidFill>
                <a:schemeClr val="tx1"/>
              </a:solidFill>
            </a:endParaRPr>
          </a:p>
          <a:p>
            <a:pPr marL="0" marR="0" indent="0" algn="l" defTabSz="914400" rtl="0" eaLnBrk="1" fontAlgn="base" latinLnBrk="0" hangingPunct="1">
              <a:lnSpc>
                <a:spcPct val="100000"/>
              </a:lnSpc>
              <a:spcBef>
                <a:spcPts val="0"/>
              </a:spcBef>
              <a:spcAft>
                <a:spcPts val="1800"/>
              </a:spcAft>
              <a:buClrTx/>
              <a:buSzTx/>
              <a:buFont typeface="+mj-lt"/>
              <a:buNone/>
              <a:tabLst/>
              <a:defRPr/>
            </a:pPr>
            <a:r>
              <a:rPr lang="en-GB" altLang="en-US" sz="1100" dirty="0">
                <a:solidFill>
                  <a:schemeClr val="tx1"/>
                </a:solidFill>
              </a:rPr>
              <a:t>           (ii) why the circumstances for keeping them under arrest no longer exist.</a:t>
            </a:r>
          </a:p>
          <a:p>
            <a:pPr marL="228600" marR="0" indent="-228600" algn="l" defTabSz="914400" rtl="0" eaLnBrk="1" fontAlgn="base" latinLnBrk="0" hangingPunct="1">
              <a:lnSpc>
                <a:spcPct val="100000"/>
              </a:lnSpc>
              <a:spcBef>
                <a:spcPts val="0"/>
              </a:spcBef>
              <a:spcAft>
                <a:spcPts val="1800"/>
              </a:spcAft>
              <a:buClrTx/>
              <a:buSzTx/>
              <a:buFont typeface="+mj-lt"/>
              <a:buAutoNum type="alphaLcPeriod"/>
              <a:tabLst/>
              <a:defRPr/>
            </a:pPr>
            <a:r>
              <a:rPr lang="en-GB" altLang="en-US" sz="1100" dirty="0">
                <a:solidFill>
                  <a:schemeClr val="tx1"/>
                </a:solidFill>
              </a:rPr>
              <a:t>an </a:t>
            </a:r>
            <a:r>
              <a:rPr lang="en-GB" sz="1100" kern="1200" dirty="0">
                <a:solidFill>
                  <a:schemeClr val="tx1"/>
                </a:solidFill>
                <a:effectLst/>
                <a:latin typeface="Arial" charset="0"/>
                <a:ea typeface="+mn-ea"/>
                <a:cs typeface="+mn-cs"/>
              </a:rPr>
              <a:t>intelligence report submitted (if appropriate) </a:t>
            </a:r>
          </a:p>
          <a:p>
            <a:pPr marL="228600" marR="0" indent="-228600" algn="l" defTabSz="914400" rtl="0" eaLnBrk="1" fontAlgn="base" latinLnBrk="0" hangingPunct="1">
              <a:lnSpc>
                <a:spcPct val="100000"/>
              </a:lnSpc>
              <a:spcBef>
                <a:spcPts val="0"/>
              </a:spcBef>
              <a:spcAft>
                <a:spcPts val="1800"/>
              </a:spcAft>
              <a:buClrTx/>
              <a:buSzTx/>
              <a:buFont typeface="+mj-lt"/>
              <a:buAutoNum type="alphaLcPeriod"/>
              <a:tabLst/>
              <a:defRPr/>
            </a:pPr>
            <a:r>
              <a:rPr lang="en-GB" sz="1100" kern="1200" dirty="0">
                <a:solidFill>
                  <a:schemeClr val="tx1"/>
                </a:solidFill>
                <a:effectLst/>
                <a:latin typeface="Arial" charset="0"/>
                <a:ea typeface="+mn-ea"/>
                <a:cs typeface="+mn-cs"/>
              </a:rPr>
              <a:t>control room and other officers should be updated</a:t>
            </a:r>
          </a:p>
          <a:p>
            <a:pPr marL="228600" marR="0" indent="-228600" algn="l" defTabSz="914400" rtl="0" eaLnBrk="1" fontAlgn="base" latinLnBrk="0" hangingPunct="1">
              <a:lnSpc>
                <a:spcPct val="100000"/>
              </a:lnSpc>
              <a:spcBef>
                <a:spcPts val="0"/>
              </a:spcBef>
              <a:spcAft>
                <a:spcPts val="1800"/>
              </a:spcAft>
              <a:buClrTx/>
              <a:buSzTx/>
              <a:buFont typeface="+mj-lt"/>
              <a:buAutoNum type="alphaLcPeriod"/>
              <a:tabLst/>
              <a:defRPr/>
            </a:pPr>
            <a:r>
              <a:rPr lang="en-GB" sz="1100" kern="1200" dirty="0">
                <a:solidFill>
                  <a:schemeClr val="tx1"/>
                </a:solidFill>
                <a:effectLst/>
                <a:latin typeface="Arial" charset="0"/>
                <a:ea typeface="+mn-ea"/>
                <a:cs typeface="+mn-cs"/>
              </a:rPr>
              <a:t>details should be taken of all persons – these people may</a:t>
            </a:r>
            <a:r>
              <a:rPr lang="en-GB" sz="1100" kern="1200" baseline="0" dirty="0">
                <a:solidFill>
                  <a:schemeClr val="tx1"/>
                </a:solidFill>
                <a:effectLst/>
                <a:latin typeface="Arial" charset="0"/>
                <a:ea typeface="+mn-ea"/>
                <a:cs typeface="+mn-cs"/>
              </a:rPr>
              <a:t> be</a:t>
            </a:r>
            <a:r>
              <a:rPr lang="en-GB" sz="1100" kern="1200" dirty="0">
                <a:solidFill>
                  <a:schemeClr val="tx1"/>
                </a:solidFill>
                <a:effectLst/>
                <a:latin typeface="Arial" charset="0"/>
                <a:ea typeface="+mn-ea"/>
                <a:cs typeface="+mn-cs"/>
              </a:rPr>
              <a:t> witnesses</a:t>
            </a:r>
          </a:p>
          <a:p>
            <a:pPr marL="228600" marR="0" indent="-228600" algn="l" defTabSz="914400" rtl="0" eaLnBrk="1" fontAlgn="base" latinLnBrk="0" hangingPunct="1">
              <a:lnSpc>
                <a:spcPct val="100000"/>
              </a:lnSpc>
              <a:spcBef>
                <a:spcPts val="0"/>
              </a:spcBef>
              <a:spcAft>
                <a:spcPts val="1800"/>
              </a:spcAft>
              <a:buClrTx/>
              <a:buSzTx/>
              <a:buFont typeface="+mj-lt"/>
              <a:buAutoNum type="alphaLcPeriod"/>
              <a:tabLst/>
              <a:defRPr/>
            </a:pPr>
            <a:r>
              <a:rPr lang="en-GB" sz="1100" kern="1200" dirty="0">
                <a:solidFill>
                  <a:schemeClr val="tx1"/>
                </a:solidFill>
                <a:effectLst/>
                <a:latin typeface="Arial" charset="0"/>
                <a:ea typeface="+mn-ea"/>
                <a:cs typeface="+mn-cs"/>
              </a:rPr>
              <a:t> consideration should be given to any possible vulnerability and the age of the person (</a:t>
            </a:r>
            <a:r>
              <a:rPr lang="en-GB" sz="1100" kern="1200" dirty="0" err="1">
                <a:solidFill>
                  <a:schemeClr val="tx1"/>
                </a:solidFill>
                <a:effectLst/>
                <a:latin typeface="Arial" charset="0"/>
                <a:ea typeface="+mn-ea"/>
                <a:cs typeface="+mn-cs"/>
              </a:rPr>
              <a:t>eg</a:t>
            </a:r>
            <a:r>
              <a:rPr lang="en-GB" sz="1100" kern="1200" dirty="0">
                <a:solidFill>
                  <a:schemeClr val="tx1"/>
                </a:solidFill>
                <a:effectLst/>
                <a:latin typeface="Arial" charset="0"/>
                <a:ea typeface="+mn-ea"/>
                <a:cs typeface="+mn-cs"/>
              </a:rPr>
              <a:t> – should they be taken home)</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8</a:t>
            </a:fld>
            <a:endParaRPr lang="en-GB"/>
          </a:p>
        </p:txBody>
      </p:sp>
    </p:spTree>
    <p:extLst>
      <p:ext uri="{BB962C8B-B14F-4D97-AF65-F5344CB8AC3E}">
        <p14:creationId xmlns:p14="http://schemas.microsoft.com/office/powerpoint/2010/main" val="336784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kern="1200" dirty="0">
                <a:solidFill>
                  <a:schemeClr val="tx1"/>
                </a:solidFill>
                <a:effectLst/>
                <a:latin typeface="Arial" charset="0"/>
                <a:ea typeface="+mn-ea"/>
                <a:cs typeface="+mn-cs"/>
              </a:rPr>
              <a:t>In order to comply with PACE and Code G of the PACE Codes of Practice, this information should be recorded in relation to the making of an arrest:</a:t>
            </a:r>
          </a:p>
          <a:p>
            <a:pPr marL="0" marR="0" lvl="0" indent="0" algn="l" defTabSz="914400" rtl="0" eaLnBrk="1" fontAlgn="base" latinLnBrk="0" hangingPunct="1">
              <a:lnSpc>
                <a:spcPct val="100000"/>
              </a:lnSpc>
              <a:spcBef>
                <a:spcPts val="0"/>
              </a:spcBef>
              <a:spcAft>
                <a:spcPts val="1800"/>
              </a:spcAft>
              <a:buClrTx/>
              <a:buSzTx/>
              <a:buFontTx/>
              <a:buNone/>
              <a:tabLst/>
              <a:defRPr/>
            </a:pPr>
            <a:r>
              <a:rPr lang="en-GB" sz="1100" kern="1200" dirty="0">
                <a:solidFill>
                  <a:schemeClr val="tx1"/>
                </a:solidFill>
                <a:effectLst/>
                <a:latin typeface="Arial" charset="0"/>
                <a:ea typeface="+mn-ea"/>
                <a:cs typeface="+mn-cs"/>
              </a:rPr>
              <a:t>This information should be recorded at the time of the arrest unless impracticable to do so.  If not made at the time, the recorded should be completed as soon as possible afterwards.</a:t>
            </a:r>
          </a:p>
          <a:p>
            <a:pPr marL="0" marR="0" indent="0" algn="l" defTabSz="914400" rtl="0" eaLnBrk="1" fontAlgn="base" latinLnBrk="0" hangingPunct="1">
              <a:lnSpc>
                <a:spcPct val="100000"/>
              </a:lnSpc>
              <a:spcBef>
                <a:spcPts val="0"/>
              </a:spcBef>
              <a:spcAft>
                <a:spcPts val="1800"/>
              </a:spcAft>
              <a:buClrTx/>
              <a:buSzTx/>
              <a:buFontTx/>
              <a:buNone/>
              <a:tabLst/>
              <a:defRPr/>
            </a:pPr>
            <a:endParaRPr lang="en-GB" altLang="en-US" sz="1100" dirty="0"/>
          </a:p>
          <a:p>
            <a:pPr marL="0" marR="0" indent="0" algn="l" defTabSz="914400" rtl="0" eaLnBrk="1" fontAlgn="base" latinLnBrk="0" hangingPunct="1">
              <a:lnSpc>
                <a:spcPct val="100000"/>
              </a:lnSpc>
              <a:spcBef>
                <a:spcPts val="0"/>
              </a:spcBef>
              <a:spcAft>
                <a:spcPts val="1800"/>
              </a:spcAft>
              <a:buClrTx/>
              <a:buSzTx/>
              <a:buFontTx/>
              <a:buNone/>
              <a:tabLst/>
              <a:defRPr/>
            </a:pPr>
            <a:r>
              <a:rPr lang="en-GB" sz="1100" b="0" i="0" u="none" strike="noStrike" kern="1200" baseline="0" dirty="0">
                <a:solidFill>
                  <a:schemeClr val="tx1"/>
                </a:solidFill>
                <a:latin typeface="Arial" charset="0"/>
                <a:ea typeface="+mn-ea"/>
                <a:cs typeface="+mn-cs"/>
              </a:rPr>
              <a:t>Any use of force must be </a:t>
            </a:r>
            <a:r>
              <a:rPr lang="en-GB" altLang="en-US" sz="1100" dirty="0"/>
              <a:t>accurately recorded. It must be </a:t>
            </a:r>
            <a:r>
              <a:rPr lang="en-GB" sz="1100" b="0" i="0" u="none" strike="noStrike" kern="1200" baseline="0" dirty="0">
                <a:solidFill>
                  <a:schemeClr val="tx1"/>
                </a:solidFill>
                <a:latin typeface="Arial" charset="0"/>
                <a:ea typeface="+mn-ea"/>
                <a:cs typeface="+mn-cs"/>
              </a:rPr>
              <a:t>accounted for and justified.</a:t>
            </a:r>
            <a:r>
              <a:rPr lang="en-GB" altLang="en-US" sz="1100" dirty="0"/>
              <a:t> </a:t>
            </a:r>
            <a:r>
              <a:rPr lang="en-GB" sz="1100" b="0" i="0" u="none" strike="noStrike" kern="1200" baseline="0" dirty="0">
                <a:solidFill>
                  <a:schemeClr val="tx1"/>
                </a:solidFill>
                <a:latin typeface="Arial" charset="0"/>
                <a:ea typeface="+mn-ea"/>
                <a:cs typeface="+mn-cs"/>
              </a:rPr>
              <a:t>Actions must be lawful, proportionate and necessary in the circumstances. For example, the use of handcuffs may not always be a necessary or proportionate response. Once a suspect is restrained, a further risk assessment should be carried out to establish the detainee’s condition prior to transporting. </a:t>
            </a:r>
            <a:endParaRPr lang="en-GB" altLang="en-US" sz="1100"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9</a:t>
            </a:fld>
            <a:endParaRPr lang="en-GB"/>
          </a:p>
        </p:txBody>
      </p:sp>
    </p:spTree>
    <p:extLst>
      <p:ext uri="{BB962C8B-B14F-4D97-AF65-F5344CB8AC3E}">
        <p14:creationId xmlns:p14="http://schemas.microsoft.com/office/powerpoint/2010/main" val="42383125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727678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918839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87852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927065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4876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517662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38410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465993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075860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8519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290122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A8B2DD80-2896-40E9-A8FD-0602C065F1AE}" type="datetimeFigureOut">
              <a:rPr lang="en-GB" smtClean="0"/>
              <a:t>01/09/2022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9144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9144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2932916316"/>
      </p:ext>
    </p:extLst>
  </p:cSld>
  <p:clrMap bg1="lt1" tx1="dk1" bg2="lt2" tx2="dk2" accent1="accent1" accent2="accent2" accent3="accent3" accent4="accent4" accent5="accent5" accent6="accent6" hlink="hlink" folHlink="folHlink"/>
  <p:sldLayoutIdLst>
    <p:sldLayoutId id="2147483656" r:id="rId1"/>
    <p:sldLayoutId id="2147483657" r:id="rId2"/>
    <p:sldLayoutId id="2147483658" r:id="rId3"/>
    <p:sldLayoutId id="2147483659" r:id="rId4"/>
    <p:sldLayoutId id="2147483660" r:id="rId5"/>
    <p:sldLayoutId id="2147483661" r:id="rId6"/>
    <p:sldLayoutId id="2147483662" r:id="rId7"/>
    <p:sldLayoutId id="2147483663" r:id="rId8"/>
    <p:sldLayoutId id="2147483664" r:id="rId9"/>
    <p:sldLayoutId id="2147483665" r:id="rId10"/>
    <p:sldLayoutId id="2147483666"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7.xml"/><Relationship Id="rId1" Type="http://schemas.openxmlformats.org/officeDocument/2006/relationships/tags" Target="../tags/tag5.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8.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What do police say when they arrest you? | Higgs Newton Kenyon Solicitors">
            <a:extLst>
              <a:ext uri="{FF2B5EF4-FFF2-40B4-BE49-F238E27FC236}">
                <a16:creationId xmlns:a16="http://schemas.microsoft.com/office/drawing/2014/main" id="{CB1E2077-A133-8D1D-887A-FB169A83D33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954" r="23267"/>
          <a:stretch/>
        </p:blipFill>
        <p:spPr bwMode="auto">
          <a:xfrm>
            <a:off x="4766581" y="10"/>
            <a:ext cx="4377419" cy="5130404"/>
          </a:xfrm>
          <a:custGeom>
            <a:avLst/>
            <a:gdLst/>
            <a:ahLst/>
            <a:cxnLst/>
            <a:rect l="l" t="t" r="r" b="b"/>
            <a:pathLst>
              <a:path w="5836558" h="5130414">
                <a:moveTo>
                  <a:pt x="2376055" y="0"/>
                </a:moveTo>
                <a:lnTo>
                  <a:pt x="5836558" y="0"/>
                </a:lnTo>
                <a:lnTo>
                  <a:pt x="5836558" y="5130414"/>
                </a:lnTo>
                <a:lnTo>
                  <a:pt x="0" y="5130414"/>
                </a:lnTo>
                <a:close/>
              </a:path>
            </a:pathLst>
          </a:cu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395536" y="1876490"/>
            <a:ext cx="4703223" cy="2390459"/>
          </a:xfrm>
          <a:prstGeom prst="rect">
            <a:avLst/>
          </a:prstGeom>
        </p:spPr>
        <p:txBody>
          <a:bodyPr vert="horz" lIns="91440" tIns="45720" rIns="91440" bIns="45720" rtlCol="0" anchor="b">
            <a:normAutofit/>
          </a:bodyPr>
          <a:lstStyle/>
          <a:p>
            <a:pPr>
              <a:lnSpc>
                <a:spcPct val="90000"/>
              </a:lnSpc>
              <a:spcAft>
                <a:spcPts val="600"/>
              </a:spcAft>
            </a:pPr>
            <a:r>
              <a:rPr lang="en-US" altLang="en-US" sz="4700" b="1" dirty="0">
                <a:latin typeface="+mj-lt"/>
                <a:ea typeface="+mj-ea"/>
                <a:cs typeface="+mj-cs"/>
              </a:rPr>
              <a:t>Planning</a:t>
            </a:r>
          </a:p>
          <a:p>
            <a:pPr>
              <a:lnSpc>
                <a:spcPct val="90000"/>
              </a:lnSpc>
              <a:spcAft>
                <a:spcPts val="600"/>
              </a:spcAft>
            </a:pPr>
            <a:r>
              <a:rPr lang="en-US" altLang="en-US" sz="4700" b="1" dirty="0">
                <a:latin typeface="+mj-lt"/>
                <a:ea typeface="+mj-ea"/>
                <a:cs typeface="+mj-cs"/>
              </a:rPr>
              <a:t>or</a:t>
            </a:r>
          </a:p>
          <a:p>
            <a:pPr>
              <a:lnSpc>
                <a:spcPct val="90000"/>
              </a:lnSpc>
              <a:spcAft>
                <a:spcPts val="600"/>
              </a:spcAft>
            </a:pPr>
            <a:r>
              <a:rPr lang="en-US" altLang="en-US" sz="4700" b="1" dirty="0">
                <a:latin typeface="+mj-lt"/>
                <a:ea typeface="+mj-ea"/>
                <a:cs typeface="+mj-cs"/>
              </a:rPr>
              <a:t>Deciding to Arrest </a:t>
            </a:r>
          </a:p>
          <a:p>
            <a:pPr fontAlgn="auto">
              <a:lnSpc>
                <a:spcPct val="90000"/>
              </a:lnSpc>
              <a:spcAft>
                <a:spcPts val="600"/>
              </a:spcAft>
            </a:pPr>
            <a:endParaRPr lang="en-US" sz="4700" dirty="0">
              <a:latin typeface="+mj-lt"/>
              <a:ea typeface="+mj-ea"/>
              <a:cs typeface="+mj-cs"/>
            </a:endParaRPr>
          </a:p>
        </p:txBody>
      </p:sp>
      <p:sp>
        <p:nvSpPr>
          <p:cNvPr id="2055" name="Freeform: Shape 2054">
            <a:extLst>
              <a:ext uri="{FF2B5EF4-FFF2-40B4-BE49-F238E27FC236}">
                <a16:creationId xmlns:a16="http://schemas.microsoft.com/office/drawing/2014/main" id="{5EB73228-F09B-409F-9EC1-7E853C4F5B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86380" y="5292509"/>
            <a:ext cx="4957620" cy="1565491"/>
          </a:xfrm>
          <a:custGeom>
            <a:avLst/>
            <a:gdLst>
              <a:gd name="connsiteX0" fmla="*/ 1186806 w 6610160"/>
              <a:gd name="connsiteY0" fmla="*/ 0 h 1565491"/>
              <a:gd name="connsiteX1" fmla="*/ 1692132 w 6610160"/>
              <a:gd name="connsiteY1" fmla="*/ 0 h 1565491"/>
              <a:gd name="connsiteX2" fmla="*/ 6104834 w 6610160"/>
              <a:gd name="connsiteY2" fmla="*/ 0 h 1565491"/>
              <a:gd name="connsiteX3" fmla="*/ 6610160 w 6610160"/>
              <a:gd name="connsiteY3" fmla="*/ 0 h 1565491"/>
              <a:gd name="connsiteX4" fmla="*/ 6610160 w 6610160"/>
              <a:gd name="connsiteY4" fmla="*/ 1565491 h 1565491"/>
              <a:gd name="connsiteX5" fmla="*/ 0 w 6610160"/>
              <a:gd name="connsiteY5" fmla="*/ 1565491 h 1565491"/>
              <a:gd name="connsiteX6" fmla="*/ 724290 w 6610160"/>
              <a:gd name="connsiteY6" fmla="*/ 1591 h 1565491"/>
              <a:gd name="connsiteX7" fmla="*/ 1186070 w 6610160"/>
              <a:gd name="connsiteY7" fmla="*/ 1591 h 156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10160" h="1565491">
                <a:moveTo>
                  <a:pt x="1186806" y="0"/>
                </a:moveTo>
                <a:lnTo>
                  <a:pt x="1692132" y="0"/>
                </a:lnTo>
                <a:lnTo>
                  <a:pt x="6104834" y="0"/>
                </a:lnTo>
                <a:lnTo>
                  <a:pt x="6610160" y="0"/>
                </a:lnTo>
                <a:lnTo>
                  <a:pt x="6610160" y="1565491"/>
                </a:lnTo>
                <a:lnTo>
                  <a:pt x="0" y="1565491"/>
                </a:lnTo>
                <a:lnTo>
                  <a:pt x="724290" y="1591"/>
                </a:lnTo>
                <a:lnTo>
                  <a:pt x="1186070" y="1591"/>
                </a:lnTo>
                <a:close/>
              </a:path>
            </a:pathLst>
          </a:cu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57" name="Freeform: Shape 2056">
            <a:extLst>
              <a:ext uri="{FF2B5EF4-FFF2-40B4-BE49-F238E27FC236}">
                <a16:creationId xmlns:a16="http://schemas.microsoft.com/office/drawing/2014/main" id="{3150A4AE-7BE7-480D-BD8C-3951E64799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92510"/>
            <a:ext cx="4608277" cy="1565491"/>
          </a:xfrm>
          <a:custGeom>
            <a:avLst/>
            <a:gdLst>
              <a:gd name="connsiteX0" fmla="*/ 0 w 6144370"/>
              <a:gd name="connsiteY0" fmla="*/ 0 h 1565491"/>
              <a:gd name="connsiteX1" fmla="*/ 6144370 w 6144370"/>
              <a:gd name="connsiteY1" fmla="*/ 0 h 1565491"/>
              <a:gd name="connsiteX2" fmla="*/ 5419344 w 6144370"/>
              <a:gd name="connsiteY2" fmla="*/ 1565491 h 1565491"/>
              <a:gd name="connsiteX3" fmla="*/ 0 w 6144370"/>
              <a:gd name="connsiteY3" fmla="*/ 1565491 h 1565491"/>
            </a:gdLst>
            <a:ahLst/>
            <a:cxnLst>
              <a:cxn ang="0">
                <a:pos x="connsiteX0" y="connsiteY0"/>
              </a:cxn>
              <a:cxn ang="0">
                <a:pos x="connsiteX1" y="connsiteY1"/>
              </a:cxn>
              <a:cxn ang="0">
                <a:pos x="connsiteX2" y="connsiteY2"/>
              </a:cxn>
              <a:cxn ang="0">
                <a:pos x="connsiteX3" y="connsiteY3"/>
              </a:cxn>
            </a:cxnLst>
            <a:rect l="l" t="t" r="r" b="b"/>
            <a:pathLst>
              <a:path w="6144370" h="1565491">
                <a:moveTo>
                  <a:pt x="0" y="0"/>
                </a:moveTo>
                <a:lnTo>
                  <a:pt x="6144370" y="0"/>
                </a:lnTo>
                <a:lnTo>
                  <a:pt x="5419344" y="1565491"/>
                </a:lnTo>
                <a:lnTo>
                  <a:pt x="0" y="1565491"/>
                </a:lnTo>
                <a:close/>
              </a:path>
            </a:pathLst>
          </a:custGeom>
          <a:solidFill>
            <a:srgbClr val="B4B4B4">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p:cNvPicPr>
            <a:picLocks noChangeAspect="1"/>
          </p:cNvPicPr>
          <p:nvPr/>
        </p:nvPicPr>
        <p:blipFill>
          <a:blip r:embed="rId4"/>
          <a:stretch>
            <a:fillRect/>
          </a:stretch>
        </p:blipFill>
        <p:spPr>
          <a:xfrm>
            <a:off x="144807" y="188640"/>
            <a:ext cx="501458" cy="605607"/>
          </a:xfrm>
          <a:prstGeom prst="rect">
            <a:avLst/>
          </a:prstGeom>
        </p:spPr>
      </p:pic>
    </p:spTree>
    <p:extLst>
      <p:ext uri="{BB962C8B-B14F-4D97-AF65-F5344CB8AC3E}">
        <p14:creationId xmlns:p14="http://schemas.microsoft.com/office/powerpoint/2010/main" val="11907403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6EBF06A5-4173-45DE-87B1-0791E098A3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Arrest by proxy remains unlawful, police boss insists | The Guardian  Nigeria News - Nigeria and World News — Nigeria — The Guardian Nigeria News  – Nigeria and World News">
            <a:extLst>
              <a:ext uri="{FF2B5EF4-FFF2-40B4-BE49-F238E27FC236}">
                <a16:creationId xmlns:a16="http://schemas.microsoft.com/office/drawing/2014/main" id="{81A897C4-DB48-F23B-AFD9-03FA61991B2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042" r="22553" b="1"/>
          <a:stretch/>
        </p:blipFill>
        <p:spPr bwMode="auto">
          <a:xfrm>
            <a:off x="5046546" y="1690688"/>
            <a:ext cx="4097454" cy="5167312"/>
          </a:xfrm>
          <a:custGeom>
            <a:avLst/>
            <a:gdLst/>
            <a:ahLst/>
            <a:cxnLst/>
            <a:rect l="l" t="t" r="r" b="b"/>
            <a:pathLst>
              <a:path w="5463273" h="5167312">
                <a:moveTo>
                  <a:pt x="2391664" y="0"/>
                </a:moveTo>
                <a:lnTo>
                  <a:pt x="2729598" y="0"/>
                </a:lnTo>
                <a:lnTo>
                  <a:pt x="3668014" y="0"/>
                </a:lnTo>
                <a:lnTo>
                  <a:pt x="5463273" y="0"/>
                </a:lnTo>
                <a:lnTo>
                  <a:pt x="5463273" y="5167310"/>
                </a:lnTo>
                <a:lnTo>
                  <a:pt x="3668014" y="5167310"/>
                </a:lnTo>
                <a:lnTo>
                  <a:pt x="3668014" y="5167312"/>
                </a:lnTo>
                <a:lnTo>
                  <a:pt x="0" y="5167312"/>
                </a:lnTo>
                <a:lnTo>
                  <a:pt x="2393879" y="952"/>
                </a:lnTo>
                <a:lnTo>
                  <a:pt x="2391664" y="952"/>
                </a:lnTo>
                <a:close/>
              </a:path>
            </a:pathLst>
          </a:custGeom>
          <a:noFill/>
          <a:extLst>
            <a:ext uri="{909E8E84-426E-40DD-AFC4-6F175D3DCCD1}">
              <a14:hiddenFill xmlns:a14="http://schemas.microsoft.com/office/drawing/2010/main">
                <a:solidFill>
                  <a:srgbClr val="FFFFFF"/>
                </a:solidFill>
              </a14:hiddenFill>
            </a:ext>
          </a:extLst>
        </p:spPr>
      </p:pic>
      <p:sp>
        <p:nvSpPr>
          <p:cNvPr id="1035" name="Freeform: Shape 1034">
            <a:extLst>
              <a:ext uri="{FF2B5EF4-FFF2-40B4-BE49-F238E27FC236}">
                <a16:creationId xmlns:a16="http://schemas.microsoft.com/office/drawing/2014/main" id="{581DAA37-DAFB-47C9-9EE7-11C030BEC8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0688"/>
            <a:ext cx="6718546" cy="5167312"/>
          </a:xfrm>
          <a:custGeom>
            <a:avLst/>
            <a:gdLst>
              <a:gd name="connsiteX0" fmla="*/ 0 w 8958061"/>
              <a:gd name="connsiteY0" fmla="*/ 0 h 5167312"/>
              <a:gd name="connsiteX1" fmla="*/ 7885684 w 8958061"/>
              <a:gd name="connsiteY1" fmla="*/ 0 h 5167312"/>
              <a:gd name="connsiteX2" fmla="*/ 7884964 w 8958061"/>
              <a:gd name="connsiteY2" fmla="*/ 952 h 5167312"/>
              <a:gd name="connsiteX3" fmla="*/ 8958061 w 8958061"/>
              <a:gd name="connsiteY3" fmla="*/ 952 h 5167312"/>
              <a:gd name="connsiteX4" fmla="*/ 6564182 w 8958061"/>
              <a:gd name="connsiteY4" fmla="*/ 5167312 h 5167312"/>
              <a:gd name="connsiteX5" fmla="*/ 3026607 w 8958061"/>
              <a:gd name="connsiteY5" fmla="*/ 5167312 h 5167312"/>
              <a:gd name="connsiteX6" fmla="*/ 3026607 w 8958061"/>
              <a:gd name="connsiteY6" fmla="*/ 5166360 h 5167312"/>
              <a:gd name="connsiteX7" fmla="*/ 0 w 8958061"/>
              <a:gd name="connsiteY7" fmla="*/ 5166360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958061" h="5167312">
                <a:moveTo>
                  <a:pt x="0" y="0"/>
                </a:moveTo>
                <a:lnTo>
                  <a:pt x="7885684" y="0"/>
                </a:lnTo>
                <a:lnTo>
                  <a:pt x="7884964" y="952"/>
                </a:lnTo>
                <a:lnTo>
                  <a:pt x="8958061" y="952"/>
                </a:lnTo>
                <a:lnTo>
                  <a:pt x="6564182" y="5167312"/>
                </a:lnTo>
                <a:lnTo>
                  <a:pt x="3026607" y="5167312"/>
                </a:lnTo>
                <a:lnTo>
                  <a:pt x="3026607"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7" name="Freeform: Shape 1036">
            <a:extLst>
              <a:ext uri="{FF2B5EF4-FFF2-40B4-BE49-F238E27FC236}">
                <a16:creationId xmlns:a16="http://schemas.microsoft.com/office/drawing/2014/main" id="{F4CBD955-7E14-485C-919F-EC1D1B9BC2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04057" y="2"/>
            <a:ext cx="2239943" cy="1511301"/>
          </a:xfrm>
          <a:custGeom>
            <a:avLst/>
            <a:gdLst>
              <a:gd name="connsiteX0" fmla="*/ 697617 w 2986590"/>
              <a:gd name="connsiteY0" fmla="*/ 0 h 1511301"/>
              <a:gd name="connsiteX1" fmla="*/ 1096710 w 2986590"/>
              <a:gd name="connsiteY1" fmla="*/ 0 h 1511301"/>
              <a:gd name="connsiteX2" fmla="*/ 1191330 w 2986590"/>
              <a:gd name="connsiteY2" fmla="*/ 0 h 1511301"/>
              <a:gd name="connsiteX3" fmla="*/ 2986590 w 2986590"/>
              <a:gd name="connsiteY3" fmla="*/ 0 h 1511301"/>
              <a:gd name="connsiteX4" fmla="*/ 2986590 w 2986590"/>
              <a:gd name="connsiteY4" fmla="*/ 1511301 h 1511301"/>
              <a:gd name="connsiteX5" fmla="*/ 1191330 w 2986590"/>
              <a:gd name="connsiteY5" fmla="*/ 1511301 h 1511301"/>
              <a:gd name="connsiteX6" fmla="*/ 399093 w 2986590"/>
              <a:gd name="connsiteY6" fmla="*/ 1511301 h 1511301"/>
              <a:gd name="connsiteX7" fmla="*/ 0 w 2986590"/>
              <a:gd name="connsiteY7" fmla="*/ 1511301 h 151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86590" h="1511301">
                <a:moveTo>
                  <a:pt x="697617" y="0"/>
                </a:moveTo>
                <a:lnTo>
                  <a:pt x="1096710" y="0"/>
                </a:lnTo>
                <a:lnTo>
                  <a:pt x="1191330" y="0"/>
                </a:lnTo>
                <a:lnTo>
                  <a:pt x="2986590" y="0"/>
                </a:lnTo>
                <a:lnTo>
                  <a:pt x="2986590" y="1511301"/>
                </a:lnTo>
                <a:lnTo>
                  <a:pt x="1191330" y="1511301"/>
                </a:lnTo>
                <a:lnTo>
                  <a:pt x="399093" y="1511301"/>
                </a:lnTo>
                <a:lnTo>
                  <a:pt x="0" y="151130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TextBox 2">
            <a:extLst>
              <a:ext uri="{FF2B5EF4-FFF2-40B4-BE49-F238E27FC236}">
                <a16:creationId xmlns:a16="http://schemas.microsoft.com/office/drawing/2014/main" id="{10E7D0C0-0030-A558-43EC-CC91B2B5403E}"/>
              </a:ext>
            </a:extLst>
          </p:cNvPr>
          <p:cNvGraphicFramePr/>
          <p:nvPr>
            <p:extLst>
              <p:ext uri="{D42A27DB-BD31-4B8C-83A1-F6EECF244321}">
                <p14:modId xmlns:p14="http://schemas.microsoft.com/office/powerpoint/2010/main" val="47283561"/>
              </p:ext>
            </p:extLst>
          </p:nvPr>
        </p:nvGraphicFramePr>
        <p:xfrm>
          <a:off x="630936" y="2209800"/>
          <a:ext cx="4415609" cy="40100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D344D5B-896A-4837-F2E0-D31442632C09}"/>
              </a:ext>
            </a:extLst>
          </p:cNvPr>
          <p:cNvSpPr txBox="1"/>
          <p:nvPr/>
        </p:nvSpPr>
        <p:spPr>
          <a:xfrm>
            <a:off x="179512" y="547589"/>
            <a:ext cx="5616624" cy="646331"/>
          </a:xfrm>
          <a:prstGeom prst="rect">
            <a:avLst/>
          </a:prstGeom>
          <a:noFill/>
        </p:spPr>
        <p:txBody>
          <a:bodyPr wrap="square">
            <a:spAutoFit/>
          </a:bodyPr>
          <a:lstStyle/>
          <a:p>
            <a:r>
              <a:rPr lang="en-GB" sz="3600" b="1" dirty="0">
                <a:solidFill>
                  <a:schemeClr val="accent2"/>
                </a:solidFill>
              </a:rPr>
              <a:t>Aims and Objectives:</a:t>
            </a:r>
            <a:endParaRPr lang="en-US" sz="3600" dirty="0">
              <a:solidFill>
                <a:schemeClr val="accent2"/>
              </a:solidFill>
            </a:endParaRPr>
          </a:p>
        </p:txBody>
      </p:sp>
    </p:spTree>
    <p:extLst>
      <p:ext uri="{BB962C8B-B14F-4D97-AF65-F5344CB8AC3E}">
        <p14:creationId xmlns:p14="http://schemas.microsoft.com/office/powerpoint/2010/main" val="188290443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BEBA8EAE-BF5A-486C-A8C5-ECC9F3942E4B}">
                <a14:imgProps xmlns:a14="http://schemas.microsoft.com/office/drawing/2010/main">
                  <a14:imgLayer r:embed="rId4">
                    <a14:imgEffect>
                      <a14:sharpenSoften amount="32000"/>
                    </a14:imgEffect>
                  </a14:imgLayer>
                </a14:imgProps>
              </a:ext>
              <a:ext uri="{28A0092B-C50C-407E-A947-70E740481C1C}">
                <a14:useLocalDpi xmlns:a14="http://schemas.microsoft.com/office/drawing/2010/main" val="0"/>
              </a:ext>
            </a:extLst>
          </a:blip>
          <a:srcRect l="5419" r="1915"/>
          <a:stretch/>
        </p:blipFill>
        <p:spPr>
          <a:xfrm>
            <a:off x="20" y="10"/>
            <a:ext cx="9143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9144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392906" y="5317240"/>
            <a:ext cx="8408194" cy="744836"/>
          </a:xfrm>
          <a:prstGeom prst="rect">
            <a:avLst/>
          </a:prstGeom>
        </p:spPr>
        <p:txBody>
          <a:bodyPr vert="horz" lIns="91440" tIns="45720" rIns="91440" bIns="45720" rtlCol="0" anchor="ctr">
            <a:normAutofit/>
          </a:bodyPr>
          <a:lstStyle/>
          <a:p>
            <a:pPr algn="ctr">
              <a:lnSpc>
                <a:spcPct val="90000"/>
              </a:lnSpc>
              <a:spcAft>
                <a:spcPts val="600"/>
              </a:spcAft>
            </a:pPr>
            <a:r>
              <a:rPr lang="en-US" sz="3100" b="1">
                <a:solidFill>
                  <a:schemeClr val="tx1">
                    <a:lumMod val="85000"/>
                    <a:lumOff val="15000"/>
                  </a:schemeClr>
                </a:solidFill>
                <a:latin typeface="+mj-lt"/>
                <a:ea typeface="+mj-ea"/>
                <a:cs typeface="+mj-cs"/>
              </a:rPr>
              <a:t>Deciding to Make an Arrest</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9144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029444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p:cNvSpPr txBox="1"/>
          <p:nvPr/>
        </p:nvSpPr>
        <p:spPr>
          <a:xfrm>
            <a:off x="628650" y="365126"/>
            <a:ext cx="4005453" cy="1146176"/>
          </a:xfrm>
          <a:prstGeom prst="rect">
            <a:avLst/>
          </a:prstGeom>
        </p:spPr>
        <p:txBody>
          <a:bodyPr vert="horz" lIns="91440" tIns="45720" rIns="91440" bIns="45720" rtlCol="0" anchor="ctr">
            <a:normAutofit/>
          </a:bodyPr>
          <a:lstStyle/>
          <a:p>
            <a:pPr>
              <a:lnSpc>
                <a:spcPct val="90000"/>
              </a:lnSpc>
              <a:spcAft>
                <a:spcPts val="600"/>
              </a:spcAft>
            </a:pPr>
            <a:r>
              <a:rPr lang="en-US" sz="3700" b="1">
                <a:latin typeface="+mj-lt"/>
                <a:ea typeface="+mj-ea"/>
                <a:cs typeface="+mj-cs"/>
              </a:rPr>
              <a:t>Prior to Making an Arrest</a:t>
            </a:r>
          </a:p>
        </p:txBody>
      </p:sp>
      <p:sp>
        <p:nvSpPr>
          <p:cNvPr id="3079" name="Freeform: Shape 3078">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4103" y="-2"/>
            <a:ext cx="4509896"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Evaluative Thinking: The Heart of (Meaningful, Useful) Evaluation - The  IllumiLab">
            <a:extLst>
              <a:ext uri="{FF2B5EF4-FFF2-40B4-BE49-F238E27FC236}">
                <a16:creationId xmlns:a16="http://schemas.microsoft.com/office/drawing/2014/main" id="{89B05202-A97B-B757-9828-AEE934718ED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001" r="24617"/>
          <a:stretch/>
        </p:blipFill>
        <p:spPr bwMode="auto">
          <a:xfrm>
            <a:off x="20" y="1691640"/>
            <a:ext cx="4448571" cy="5166360"/>
          </a:xfrm>
          <a:custGeom>
            <a:avLst/>
            <a:gdLst/>
            <a:ahLst/>
            <a:cxnLst/>
            <a:rect l="l" t="t" r="r" b="b"/>
            <a:pathLst>
              <a:path w="5931454" h="5166360">
                <a:moveTo>
                  <a:pt x="0" y="0"/>
                </a:moveTo>
                <a:lnTo>
                  <a:pt x="5931454" y="0"/>
                </a:lnTo>
                <a:lnTo>
                  <a:pt x="3537575" y="5166360"/>
                </a:lnTo>
                <a:lnTo>
                  <a:pt x="0" y="5166360"/>
                </a:lnTo>
                <a:close/>
              </a:path>
            </a:pathLst>
          </a:custGeom>
          <a:noFill/>
          <a:extLst>
            <a:ext uri="{909E8E84-426E-40DD-AFC4-6F175D3DCCD1}">
              <a14:hiddenFill xmlns:a14="http://schemas.microsoft.com/office/drawing/2010/main">
                <a:solidFill>
                  <a:srgbClr val="FFFFFF"/>
                </a:solidFill>
              </a14:hiddenFill>
            </a:ext>
          </a:extLst>
        </p:spPr>
      </p:pic>
      <p:sp>
        <p:nvSpPr>
          <p:cNvPr id="3081" name="Freeform: Shape 3080">
            <a:extLst>
              <a:ext uri="{FF2B5EF4-FFF2-40B4-BE49-F238E27FC236}">
                <a16:creationId xmlns:a16="http://schemas.microsoft.com/office/drawing/2014/main" id="{1ABCC31D-213C-44E9-9CC8-8FB2DFC22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10597" y="1690688"/>
            <a:ext cx="6533402" cy="5167312"/>
          </a:xfrm>
          <a:custGeom>
            <a:avLst/>
            <a:gdLst>
              <a:gd name="connsiteX0" fmla="*/ 2613984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2613984 w 8711202"/>
              <a:gd name="connsiteY7" fmla="*/ 952 h 5167312"/>
              <a:gd name="connsiteX8" fmla="*/ 0 w 8711202"/>
              <a:gd name="connsiteY8" fmla="*/ 0 h 5167312"/>
              <a:gd name="connsiteX9" fmla="*/ 2173113 w 8711202"/>
              <a:gd name="connsiteY9" fmla="*/ 0 h 5167312"/>
              <a:gd name="connsiteX10" fmla="*/ 2173113 w 8711202"/>
              <a:gd name="connsiteY10" fmla="*/ 952 h 5167312"/>
              <a:gd name="connsiteX11" fmla="*/ 0 w 8711202"/>
              <a:gd name="connsiteY11"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711202" h="5167312">
                <a:moveTo>
                  <a:pt x="2613984" y="0"/>
                </a:moveTo>
                <a:lnTo>
                  <a:pt x="7243482" y="0"/>
                </a:lnTo>
                <a:lnTo>
                  <a:pt x="8711202" y="0"/>
                </a:lnTo>
                <a:lnTo>
                  <a:pt x="8711202" y="5167312"/>
                </a:lnTo>
                <a:lnTo>
                  <a:pt x="7243482" y="5167312"/>
                </a:lnTo>
                <a:lnTo>
                  <a:pt x="221324" y="5167312"/>
                </a:lnTo>
                <a:lnTo>
                  <a:pt x="2615203" y="952"/>
                </a:lnTo>
                <a:lnTo>
                  <a:pt x="2613984" y="952"/>
                </a:lnTo>
                <a:close/>
                <a:moveTo>
                  <a:pt x="0" y="0"/>
                </a:moveTo>
                <a:lnTo>
                  <a:pt x="2173113" y="0"/>
                </a:lnTo>
                <a:lnTo>
                  <a:pt x="2173113" y="952"/>
                </a:lnTo>
                <a:lnTo>
                  <a:pt x="0" y="952"/>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Rectangle 3"/>
          <p:cNvSpPr txBox="1">
            <a:spLocks noChangeArrowheads="1"/>
          </p:cNvSpPr>
          <p:nvPr>
            <p:custDataLst>
              <p:tags r:id="rId1"/>
            </p:custDataLst>
          </p:nvPr>
        </p:nvSpPr>
        <p:spPr bwMode="auto">
          <a:xfrm>
            <a:off x="4638186" y="2173288"/>
            <a:ext cx="4130256" cy="400272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indent="-228600" eaLnBrk="1" hangingPunct="1">
              <a:lnSpc>
                <a:spcPct val="90000"/>
              </a:lnSpc>
              <a:spcBef>
                <a:spcPct val="0"/>
              </a:spcBef>
              <a:spcAft>
                <a:spcPts val="600"/>
              </a:spcAft>
              <a:buFont typeface="Arial" panose="020B0604020202020204" pitchFamily="34" charset="0"/>
              <a:buChar char="•"/>
            </a:pPr>
            <a:r>
              <a:rPr lang="en-US" sz="1600">
                <a:solidFill>
                  <a:srgbClr val="FFFFFF"/>
                </a:solidFill>
                <a:latin typeface="+mn-lt"/>
              </a:rPr>
              <a:t>Officers should consider information about:</a:t>
            </a:r>
          </a:p>
          <a:p>
            <a:pPr indent="-228600" eaLnBrk="1" hangingPunct="1">
              <a:lnSpc>
                <a:spcPct val="90000"/>
              </a:lnSpc>
              <a:spcBef>
                <a:spcPct val="0"/>
              </a:spcBef>
              <a:spcAft>
                <a:spcPts val="600"/>
              </a:spcAft>
              <a:buFont typeface="Arial" panose="020B0604020202020204" pitchFamily="34" charset="0"/>
              <a:buChar char="•"/>
            </a:pPr>
            <a:endParaRPr lang="en-US" sz="1600">
              <a:solidFill>
                <a:srgbClr val="FFFFFF"/>
              </a:solidFill>
              <a:latin typeface="+mn-lt"/>
            </a:endParaRPr>
          </a:p>
          <a:p>
            <a:pPr marL="457200" indent="-228600" eaLnBrk="1" hangingPunct="1">
              <a:lnSpc>
                <a:spcPct val="90000"/>
              </a:lnSpc>
              <a:spcBef>
                <a:spcPct val="0"/>
              </a:spcBef>
              <a:spcAft>
                <a:spcPts val="600"/>
              </a:spcAft>
              <a:buFont typeface="Arial" panose="020B0604020202020204" pitchFamily="34" charset="0"/>
              <a:buChar char="•"/>
            </a:pPr>
            <a:r>
              <a:rPr lang="en-US" sz="1600">
                <a:solidFill>
                  <a:srgbClr val="FFFFFF"/>
                </a:solidFill>
                <a:latin typeface="+mn-lt"/>
              </a:rPr>
              <a:t>the event – what has happened?</a:t>
            </a:r>
          </a:p>
          <a:p>
            <a:pPr marL="457200" indent="-228600" eaLnBrk="1" hangingPunct="1">
              <a:lnSpc>
                <a:spcPct val="90000"/>
              </a:lnSpc>
              <a:spcBef>
                <a:spcPct val="0"/>
              </a:spcBef>
              <a:spcAft>
                <a:spcPts val="600"/>
              </a:spcAft>
              <a:buFont typeface="Arial" panose="020B0604020202020204" pitchFamily="34" charset="0"/>
              <a:buChar char="•"/>
            </a:pPr>
            <a:endParaRPr lang="en-US" sz="1600">
              <a:solidFill>
                <a:srgbClr val="FFFFFF"/>
              </a:solidFill>
              <a:latin typeface="+mn-lt"/>
            </a:endParaRPr>
          </a:p>
          <a:p>
            <a:pPr marL="457200" indent="-228600" eaLnBrk="1" hangingPunct="1">
              <a:lnSpc>
                <a:spcPct val="90000"/>
              </a:lnSpc>
              <a:spcBef>
                <a:spcPct val="0"/>
              </a:spcBef>
              <a:spcAft>
                <a:spcPts val="600"/>
              </a:spcAft>
              <a:buFont typeface="Arial" panose="020B0604020202020204" pitchFamily="34" charset="0"/>
              <a:buChar char="•"/>
            </a:pPr>
            <a:r>
              <a:rPr lang="en-US" sz="1600">
                <a:solidFill>
                  <a:srgbClr val="FFFFFF"/>
                </a:solidFill>
                <a:latin typeface="+mn-lt"/>
              </a:rPr>
              <a:t>the individuals involved </a:t>
            </a:r>
          </a:p>
          <a:p>
            <a:pPr marL="457200" indent="-228600" eaLnBrk="1" hangingPunct="1">
              <a:lnSpc>
                <a:spcPct val="90000"/>
              </a:lnSpc>
              <a:spcBef>
                <a:spcPct val="0"/>
              </a:spcBef>
              <a:spcAft>
                <a:spcPts val="600"/>
              </a:spcAft>
              <a:buFont typeface="Arial" panose="020B0604020202020204" pitchFamily="34" charset="0"/>
              <a:buChar char="•"/>
            </a:pPr>
            <a:endParaRPr lang="en-US" sz="1600">
              <a:solidFill>
                <a:srgbClr val="FFFFFF"/>
              </a:solidFill>
              <a:latin typeface="+mn-lt"/>
            </a:endParaRPr>
          </a:p>
          <a:p>
            <a:pPr marL="457200" indent="-228600" eaLnBrk="1" hangingPunct="1">
              <a:lnSpc>
                <a:spcPct val="90000"/>
              </a:lnSpc>
              <a:spcBef>
                <a:spcPct val="0"/>
              </a:spcBef>
              <a:spcAft>
                <a:spcPts val="600"/>
              </a:spcAft>
              <a:buFont typeface="Arial" panose="020B0604020202020204" pitchFamily="34" charset="0"/>
              <a:buChar char="•"/>
            </a:pPr>
            <a:r>
              <a:rPr lang="en-US" sz="1600">
                <a:solidFill>
                  <a:srgbClr val="FFFFFF"/>
                </a:solidFill>
                <a:latin typeface="+mn-lt"/>
              </a:rPr>
              <a:t>whether there are any physical or mental ill health which requires medical attention </a:t>
            </a:r>
          </a:p>
          <a:p>
            <a:pPr marL="457200" indent="-228600" eaLnBrk="1" hangingPunct="1">
              <a:lnSpc>
                <a:spcPct val="90000"/>
              </a:lnSpc>
              <a:spcBef>
                <a:spcPct val="0"/>
              </a:spcBef>
              <a:spcAft>
                <a:spcPts val="600"/>
              </a:spcAft>
              <a:buFont typeface="Arial" panose="020B0604020202020204" pitchFamily="34" charset="0"/>
              <a:buChar char="•"/>
            </a:pPr>
            <a:endParaRPr lang="en-US" sz="1600">
              <a:solidFill>
                <a:srgbClr val="FFFFFF"/>
              </a:solidFill>
              <a:latin typeface="+mn-lt"/>
            </a:endParaRPr>
          </a:p>
          <a:p>
            <a:pPr marL="457200" indent="-228600" eaLnBrk="1" hangingPunct="1">
              <a:lnSpc>
                <a:spcPct val="90000"/>
              </a:lnSpc>
              <a:spcBef>
                <a:spcPct val="0"/>
              </a:spcBef>
              <a:spcAft>
                <a:spcPts val="600"/>
              </a:spcAft>
              <a:buFont typeface="Arial" panose="020B0604020202020204" pitchFamily="34" charset="0"/>
              <a:buChar char="•"/>
            </a:pPr>
            <a:r>
              <a:rPr lang="en-US" sz="1600">
                <a:solidFill>
                  <a:srgbClr val="FFFFFF"/>
                </a:solidFill>
                <a:latin typeface="+mn-lt"/>
              </a:rPr>
              <a:t>any offence </a:t>
            </a:r>
          </a:p>
          <a:p>
            <a:pPr marL="457200" indent="-228600" eaLnBrk="1" hangingPunct="1">
              <a:lnSpc>
                <a:spcPct val="90000"/>
              </a:lnSpc>
              <a:spcBef>
                <a:spcPct val="0"/>
              </a:spcBef>
              <a:spcAft>
                <a:spcPts val="600"/>
              </a:spcAft>
              <a:buFont typeface="Arial" panose="020B0604020202020204" pitchFamily="34" charset="0"/>
              <a:buChar char="•"/>
            </a:pPr>
            <a:endParaRPr lang="en-US" sz="1600">
              <a:solidFill>
                <a:srgbClr val="FFFFFF"/>
              </a:solidFill>
              <a:latin typeface="+mn-lt"/>
            </a:endParaRPr>
          </a:p>
          <a:p>
            <a:pPr marL="457200" indent="-228600" eaLnBrk="1" hangingPunct="1">
              <a:lnSpc>
                <a:spcPct val="90000"/>
              </a:lnSpc>
              <a:spcBef>
                <a:spcPct val="0"/>
              </a:spcBef>
              <a:spcAft>
                <a:spcPts val="600"/>
              </a:spcAft>
              <a:buFont typeface="Arial" panose="020B0604020202020204" pitchFamily="34" charset="0"/>
              <a:buChar char="•"/>
            </a:pPr>
            <a:r>
              <a:rPr lang="en-US" sz="1600">
                <a:solidFill>
                  <a:srgbClr val="FFFFFF"/>
                </a:solidFill>
                <a:latin typeface="+mn-lt"/>
              </a:rPr>
              <a:t>the needs of the investigative process </a:t>
            </a:r>
          </a:p>
        </p:txBody>
      </p:sp>
    </p:spTree>
    <p:extLst>
      <p:ext uri="{BB962C8B-B14F-4D97-AF65-F5344CB8AC3E}">
        <p14:creationId xmlns:p14="http://schemas.microsoft.com/office/powerpoint/2010/main" val="3954984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CB6E2F43-29E9-49D9-91FC-E5FEFAAA7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098" name="Picture 2" descr="Police need public support to arrest violent offenders | Police | The  Guardian">
            <a:extLst>
              <a:ext uri="{FF2B5EF4-FFF2-40B4-BE49-F238E27FC236}">
                <a16:creationId xmlns:a16="http://schemas.microsoft.com/office/drawing/2014/main" id="{712EE325-E49E-9257-46BF-872B549F99B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302320" y="3980450"/>
            <a:ext cx="3841679" cy="2877551"/>
          </a:xfrm>
          <a:custGeom>
            <a:avLst/>
            <a:gdLst/>
            <a:ahLst/>
            <a:cxnLst/>
            <a:rect l="l" t="t" r="r" b="b"/>
            <a:pathLst>
              <a:path w="5580942" h="5519103">
                <a:moveTo>
                  <a:pt x="169765" y="0"/>
                </a:moveTo>
                <a:lnTo>
                  <a:pt x="5580942" y="0"/>
                </a:lnTo>
                <a:lnTo>
                  <a:pt x="5580942" y="5519103"/>
                </a:lnTo>
                <a:lnTo>
                  <a:pt x="9100" y="5519103"/>
                </a:lnTo>
                <a:lnTo>
                  <a:pt x="0" y="5474029"/>
                </a:lnTo>
                <a:lnTo>
                  <a:pt x="0" y="169765"/>
                </a:lnTo>
                <a:cubicBezTo>
                  <a:pt x="0" y="76006"/>
                  <a:pt x="76006" y="0"/>
                  <a:pt x="169765" y="0"/>
                </a:cubicBezTo>
                <a:close/>
              </a:path>
            </a:pathLst>
          </a:custGeom>
          <a:noFill/>
          <a:extLst>
            <a:ext uri="{909E8E84-426E-40DD-AFC4-6F175D3DCCD1}">
              <a14:hiddenFill xmlns:a14="http://schemas.microsoft.com/office/drawing/2010/main">
                <a:solidFill>
                  <a:srgbClr val="FFFFFF"/>
                </a:solidFill>
              </a14:hiddenFill>
            </a:ext>
          </a:extLst>
        </p:spPr>
      </p:pic>
      <p:sp>
        <p:nvSpPr>
          <p:cNvPr id="4105" name="Arc 4104">
            <a:extLst>
              <a:ext uri="{FF2B5EF4-FFF2-40B4-BE49-F238E27FC236}">
                <a16:creationId xmlns:a16="http://schemas.microsoft.com/office/drawing/2014/main" id="{3BA62E19-CD42-4C09-B825-844B4943D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40409" y="587516"/>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p:cNvSpPr txBox="1"/>
          <p:nvPr/>
        </p:nvSpPr>
        <p:spPr>
          <a:xfrm>
            <a:off x="628650" y="365125"/>
            <a:ext cx="7886699" cy="1325563"/>
          </a:xfrm>
          <a:prstGeom prst="rect">
            <a:avLst/>
          </a:prstGeom>
        </p:spPr>
        <p:txBody>
          <a:bodyPr vert="horz" lIns="91440" tIns="45720" rIns="91440" bIns="45720" rtlCol="0" anchor="ctr">
            <a:normAutofit/>
          </a:bodyPr>
          <a:lstStyle/>
          <a:p>
            <a:pPr>
              <a:lnSpc>
                <a:spcPct val="90000"/>
              </a:lnSpc>
              <a:spcAft>
                <a:spcPts val="600"/>
              </a:spcAft>
            </a:pPr>
            <a:r>
              <a:rPr lang="en-US" sz="4400" b="1" kern="1200">
                <a:solidFill>
                  <a:schemeClr val="tx1"/>
                </a:solidFill>
                <a:latin typeface="+mj-lt"/>
                <a:ea typeface="+mj-ea"/>
                <a:cs typeface="+mj-cs"/>
              </a:rPr>
              <a:t>Making A Lawful Arrest</a:t>
            </a:r>
          </a:p>
        </p:txBody>
      </p:sp>
      <p:sp>
        <p:nvSpPr>
          <p:cNvPr id="2" name="Rectangle 3"/>
          <p:cNvSpPr txBox="1">
            <a:spLocks noChangeArrowheads="1"/>
          </p:cNvSpPr>
          <p:nvPr>
            <p:custDataLst>
              <p:tags r:id="rId1"/>
            </p:custDataLst>
          </p:nvPr>
        </p:nvSpPr>
        <p:spPr bwMode="auto">
          <a:xfrm>
            <a:off x="628650" y="1825625"/>
            <a:ext cx="4045020"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228600" eaLnBrk="1" fontAlgn="base" hangingPunct="1">
              <a:lnSpc>
                <a:spcPct val="90000"/>
              </a:lnSpc>
              <a:spcBef>
                <a:spcPct val="0"/>
              </a:spcBef>
              <a:spcAft>
                <a:spcPts val="1800"/>
              </a:spcAft>
              <a:buClrTx/>
              <a:buSzTx/>
              <a:buFont typeface="Arial" panose="020B0604020202020204" pitchFamily="34" charset="0"/>
              <a:buChar char="•"/>
              <a:tabLst/>
              <a:defRPr/>
            </a:pPr>
            <a:r>
              <a:rPr kumimoji="0" lang="en-US" altLang="en-US" sz="2200" b="0" i="0" u="none" strike="noStrike" cap="none" spc="0" normalizeH="0" baseline="0" noProof="0">
                <a:ln>
                  <a:noFill/>
                </a:ln>
                <a:solidFill>
                  <a:schemeClr val="tx1"/>
                </a:solidFill>
                <a:effectLst/>
                <a:uLnTx/>
                <a:uFillTx/>
                <a:latin typeface="+mn-lt"/>
              </a:rPr>
              <a:t>Information to be given:</a:t>
            </a:r>
            <a:endParaRPr lang="en-US" altLang="en-US" sz="2200" noProof="0">
              <a:solidFill>
                <a:schemeClr val="tx1"/>
              </a:solidFill>
              <a:latin typeface="+mn-lt"/>
            </a:endParaRPr>
          </a:p>
          <a:p>
            <a:pPr marL="0" marR="0" lvl="0" indent="-228600" eaLnBrk="1" fontAlgn="base" hangingPunct="1">
              <a:lnSpc>
                <a:spcPct val="90000"/>
              </a:lnSpc>
              <a:spcBef>
                <a:spcPct val="0"/>
              </a:spcBef>
              <a:spcAft>
                <a:spcPts val="1800"/>
              </a:spcAft>
              <a:buClrTx/>
              <a:buSzTx/>
              <a:buFont typeface="Arial" panose="020B0604020202020204" pitchFamily="34" charset="0"/>
              <a:buChar char="•"/>
              <a:tabLst/>
              <a:defRPr/>
            </a:pPr>
            <a:r>
              <a:rPr kumimoji="0" lang="en-US" altLang="en-US" sz="2200" b="0" i="0" u="none" strike="noStrike" cap="none" spc="0" normalizeH="0" baseline="0" noProof="0">
                <a:ln>
                  <a:noFill/>
                </a:ln>
                <a:solidFill>
                  <a:schemeClr val="tx1"/>
                </a:solidFill>
                <a:effectLst/>
                <a:uLnTx/>
                <a:uFillTx/>
                <a:latin typeface="+mn-lt"/>
              </a:rPr>
              <a:t>That they </a:t>
            </a:r>
            <a:r>
              <a:rPr kumimoji="0" lang="en-US" altLang="en-US" sz="2200" b="0" i="0" u="sng" strike="noStrike" cap="none" spc="0" normalizeH="0" baseline="0" noProof="0">
                <a:ln>
                  <a:noFill/>
                </a:ln>
                <a:solidFill>
                  <a:schemeClr val="tx1"/>
                </a:solidFill>
                <a:effectLst/>
                <a:uLnTx/>
                <a:uFillTx/>
                <a:latin typeface="+mn-lt"/>
              </a:rPr>
              <a:t>are under arrest</a:t>
            </a:r>
            <a:r>
              <a:rPr kumimoji="0" lang="en-US" altLang="en-US" sz="2200" b="0" i="0" u="sng" strike="noStrike" cap="none" spc="0" normalizeH="0" noProof="0">
                <a:ln>
                  <a:noFill/>
                </a:ln>
                <a:solidFill>
                  <a:schemeClr val="tx1"/>
                </a:solidFill>
                <a:effectLst/>
                <a:uLnTx/>
                <a:uFillTx/>
                <a:latin typeface="+mn-lt"/>
              </a:rPr>
              <a:t> </a:t>
            </a:r>
            <a:r>
              <a:rPr kumimoji="0" lang="en-US" altLang="en-US" sz="2200" b="0" i="0" u="none" strike="noStrike" cap="none" spc="0" normalizeH="0" baseline="0" noProof="0">
                <a:ln>
                  <a:noFill/>
                </a:ln>
                <a:solidFill>
                  <a:schemeClr val="tx1"/>
                </a:solidFill>
                <a:effectLst/>
                <a:uLnTx/>
                <a:uFillTx/>
                <a:latin typeface="+mn-lt"/>
              </a:rPr>
              <a:t>(even if it is obvious)   </a:t>
            </a:r>
          </a:p>
          <a:p>
            <a:pPr marL="0" marR="0" lvl="0" indent="-228600" eaLnBrk="1" fontAlgn="base" hangingPunct="1">
              <a:lnSpc>
                <a:spcPct val="90000"/>
              </a:lnSpc>
              <a:spcBef>
                <a:spcPct val="0"/>
              </a:spcBef>
              <a:spcAft>
                <a:spcPts val="1800"/>
              </a:spcAft>
              <a:buClrTx/>
              <a:buSzTx/>
              <a:buFont typeface="Arial" panose="020B0604020202020204" pitchFamily="34" charset="0"/>
              <a:buChar char="•"/>
              <a:tabLst/>
              <a:defRPr/>
            </a:pPr>
            <a:r>
              <a:rPr kumimoji="0" lang="en-US" altLang="en-US" sz="2200" b="0" i="0" u="none" strike="noStrike" cap="none" spc="0" normalizeH="0" baseline="0" noProof="0">
                <a:ln>
                  <a:noFill/>
                </a:ln>
                <a:solidFill>
                  <a:schemeClr val="tx1"/>
                </a:solidFill>
                <a:effectLst/>
                <a:uLnTx/>
                <a:uFillTx/>
                <a:latin typeface="+mn-lt"/>
              </a:rPr>
              <a:t>The</a:t>
            </a:r>
            <a:r>
              <a:rPr kumimoji="0" lang="en-US" altLang="en-US" sz="2200" b="0" i="0" u="sng" strike="noStrike" cap="none" spc="0" normalizeH="0" baseline="0" noProof="0">
                <a:ln>
                  <a:noFill/>
                </a:ln>
                <a:solidFill>
                  <a:schemeClr val="tx1"/>
                </a:solidFill>
                <a:effectLst/>
                <a:uLnTx/>
                <a:uFillTx/>
                <a:latin typeface="+mn-lt"/>
              </a:rPr>
              <a:t> grounds </a:t>
            </a:r>
            <a:r>
              <a:rPr kumimoji="0" lang="en-US" altLang="en-US" sz="2200" b="0" i="0" u="none" strike="noStrike" cap="none" spc="0" normalizeH="0" baseline="0" noProof="0">
                <a:ln>
                  <a:noFill/>
                </a:ln>
                <a:solidFill>
                  <a:schemeClr val="tx1"/>
                </a:solidFill>
                <a:effectLst/>
                <a:uLnTx/>
                <a:uFillTx/>
                <a:latin typeface="+mn-lt"/>
              </a:rPr>
              <a:t>for the arrest</a:t>
            </a:r>
          </a:p>
          <a:p>
            <a:pPr marR="0" lvl="0" indent="-228600" eaLnBrk="1" fontAlgn="base" hangingPunct="1">
              <a:lnSpc>
                <a:spcPct val="90000"/>
              </a:lnSpc>
              <a:spcBef>
                <a:spcPct val="0"/>
              </a:spcBef>
              <a:spcAft>
                <a:spcPts val="1800"/>
              </a:spcAft>
              <a:buClrTx/>
              <a:buSzTx/>
              <a:buFont typeface="Arial" panose="020B0604020202020204" pitchFamily="34" charset="0"/>
              <a:buChar char="•"/>
              <a:tabLst/>
              <a:defRPr/>
            </a:pPr>
            <a:r>
              <a:rPr kumimoji="0" lang="en-US" altLang="en-US" sz="2200" b="0" i="0" u="none" strike="noStrike" cap="none" spc="0" normalizeH="0" baseline="0" noProof="0">
                <a:ln>
                  <a:noFill/>
                </a:ln>
                <a:solidFill>
                  <a:schemeClr val="tx1"/>
                </a:solidFill>
                <a:effectLst/>
                <a:uLnTx/>
                <a:uFillTx/>
                <a:latin typeface="+mn-lt"/>
              </a:rPr>
              <a:t>(offence for which they have been arrested) </a:t>
            </a:r>
          </a:p>
          <a:p>
            <a:pPr marL="0" marR="0" lvl="0" indent="-228600" eaLnBrk="1" fontAlgn="base" hangingPunct="1">
              <a:lnSpc>
                <a:spcPct val="90000"/>
              </a:lnSpc>
              <a:spcBef>
                <a:spcPct val="0"/>
              </a:spcBef>
              <a:spcAft>
                <a:spcPts val="1800"/>
              </a:spcAft>
              <a:buClrTx/>
              <a:buSzTx/>
              <a:buFont typeface="Arial" panose="020B0604020202020204" pitchFamily="34" charset="0"/>
              <a:buChar char="•"/>
              <a:tabLst/>
              <a:defRPr/>
            </a:pPr>
            <a:r>
              <a:rPr kumimoji="0" lang="en-US" altLang="en-US" sz="2200" b="0" i="0" u="none" strike="noStrike" cap="none" spc="0" normalizeH="0" baseline="0" noProof="0">
                <a:ln>
                  <a:noFill/>
                </a:ln>
                <a:solidFill>
                  <a:schemeClr val="tx1"/>
                </a:solidFill>
                <a:effectLst/>
                <a:uLnTx/>
                <a:uFillTx/>
                <a:latin typeface="+mn-lt"/>
              </a:rPr>
              <a:t>   AND</a:t>
            </a:r>
          </a:p>
          <a:p>
            <a:pPr marL="0" marR="0" lvl="0" indent="-228600" eaLnBrk="1" fontAlgn="base" hangingPunct="1">
              <a:lnSpc>
                <a:spcPct val="90000"/>
              </a:lnSpc>
              <a:spcBef>
                <a:spcPct val="0"/>
              </a:spcBef>
              <a:spcAft>
                <a:spcPts val="1800"/>
              </a:spcAft>
              <a:buClrTx/>
              <a:buSzTx/>
              <a:buFont typeface="Arial" panose="020B0604020202020204" pitchFamily="34" charset="0"/>
              <a:buChar char="•"/>
              <a:tabLst/>
              <a:defRPr/>
            </a:pPr>
            <a:r>
              <a:rPr kumimoji="0" lang="en-US" altLang="en-US" sz="2200" b="0" i="0" u="none" strike="noStrike" cap="none" spc="0" normalizeH="0" baseline="0" noProof="0">
                <a:ln>
                  <a:noFill/>
                </a:ln>
                <a:solidFill>
                  <a:schemeClr val="tx1"/>
                </a:solidFill>
                <a:effectLst/>
                <a:uLnTx/>
                <a:uFillTx/>
                <a:latin typeface="+mn-lt"/>
              </a:rPr>
              <a:t>The </a:t>
            </a:r>
            <a:r>
              <a:rPr kumimoji="0" lang="en-US" altLang="en-US" sz="2200" b="0" i="0" u="sng" strike="noStrike" cap="none" spc="0" normalizeH="0" baseline="0" noProof="0">
                <a:ln>
                  <a:noFill/>
                </a:ln>
                <a:solidFill>
                  <a:schemeClr val="tx1"/>
                </a:solidFill>
                <a:effectLst/>
                <a:uLnTx/>
                <a:uFillTx/>
                <a:latin typeface="+mn-lt"/>
              </a:rPr>
              <a:t>Necessity</a:t>
            </a:r>
            <a:r>
              <a:rPr kumimoji="0" lang="en-US" altLang="en-US" sz="2200" b="0" i="0" u="none" strike="noStrike" cap="none" spc="0" normalizeH="0" baseline="0" noProof="0">
                <a:ln>
                  <a:noFill/>
                </a:ln>
                <a:solidFill>
                  <a:schemeClr val="tx1"/>
                </a:solidFill>
                <a:effectLst/>
                <a:uLnTx/>
                <a:uFillTx/>
                <a:latin typeface="+mn-lt"/>
              </a:rPr>
              <a:t> for the arrest </a:t>
            </a:r>
          </a:p>
          <a:p>
            <a:pPr marL="0" marR="0" lvl="0" indent="-228600" eaLnBrk="1" fontAlgn="base" hangingPunct="1">
              <a:lnSpc>
                <a:spcPct val="90000"/>
              </a:lnSpc>
              <a:spcBef>
                <a:spcPct val="0"/>
              </a:spcBef>
              <a:spcAft>
                <a:spcPts val="1800"/>
              </a:spcAft>
              <a:buClrTx/>
              <a:buSzTx/>
              <a:buFont typeface="Arial" panose="020B0604020202020204" pitchFamily="34" charset="0"/>
              <a:buChar char="•"/>
              <a:tabLst/>
              <a:defRPr/>
            </a:pPr>
            <a:r>
              <a:rPr kumimoji="0" lang="en-US" altLang="en-US" sz="2200" b="0" i="0" u="sng" strike="noStrike" cap="none" spc="0" normalizeH="0" baseline="0" noProof="0">
                <a:ln>
                  <a:noFill/>
                </a:ln>
                <a:solidFill>
                  <a:schemeClr val="tx1"/>
                </a:solidFill>
                <a:effectLst/>
                <a:uLnTx/>
                <a:uFillTx/>
                <a:latin typeface="+mn-lt"/>
              </a:rPr>
              <a:t>Caution</a:t>
            </a:r>
            <a:r>
              <a:rPr kumimoji="0" lang="en-US" altLang="en-US" sz="2200" b="0" i="0" u="none" strike="noStrike" cap="none" spc="0" normalizeH="0" baseline="0" noProof="0">
                <a:ln>
                  <a:noFill/>
                </a:ln>
                <a:solidFill>
                  <a:schemeClr val="tx1"/>
                </a:solidFill>
                <a:effectLst/>
                <a:uLnTx/>
                <a:uFillTx/>
                <a:latin typeface="+mn-lt"/>
              </a:rPr>
              <a:t> - </a:t>
            </a:r>
            <a:r>
              <a:rPr kumimoji="0" lang="en-US" altLang="en-US" sz="2200" b="0" i="1" u="none" strike="noStrike" cap="none" spc="0" normalizeH="0" baseline="0" noProof="0">
                <a:ln>
                  <a:noFill/>
                </a:ln>
                <a:solidFill>
                  <a:schemeClr val="tx1"/>
                </a:solidFill>
                <a:effectLst/>
                <a:uLnTx/>
                <a:uFillTx/>
                <a:latin typeface="+mn-lt"/>
              </a:rPr>
              <a:t>‘When Questioned’ </a:t>
            </a:r>
          </a:p>
        </p:txBody>
      </p:sp>
      <p:sp>
        <p:nvSpPr>
          <p:cNvPr id="4107" name="Oval 4106">
            <a:extLst>
              <a:ext uri="{FF2B5EF4-FFF2-40B4-BE49-F238E27FC236}">
                <a16:creationId xmlns:a16="http://schemas.microsoft.com/office/drawing/2014/main" id="{8E63CC27-1C86-4653-8866-79C24C5C5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21943" y="1656147"/>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5071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473202" y="640080"/>
            <a:ext cx="3614166" cy="1481328"/>
          </a:xfrm>
          <a:prstGeom prst="rect">
            <a:avLst/>
          </a:prstGeom>
        </p:spPr>
        <p:txBody>
          <a:bodyPr vert="horz" lIns="91440" tIns="45720" rIns="91440" bIns="45720" rtlCol="0" anchor="b">
            <a:normAutofit/>
          </a:bodyPr>
          <a:lstStyle/>
          <a:p>
            <a:pPr>
              <a:lnSpc>
                <a:spcPct val="90000"/>
              </a:lnSpc>
              <a:spcAft>
                <a:spcPts val="600"/>
              </a:spcAft>
            </a:pPr>
            <a:r>
              <a:rPr lang="en-US" sz="4700" b="1" kern="1200">
                <a:solidFill>
                  <a:schemeClr val="tx1"/>
                </a:solidFill>
                <a:latin typeface="+mj-lt"/>
                <a:ea typeface="+mj-ea"/>
                <a:cs typeface="+mj-cs"/>
              </a:rPr>
              <a:t>Use of Force</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372868"/>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3"/>
          <p:cNvSpPr txBox="1">
            <a:spLocks noChangeArrowheads="1"/>
          </p:cNvSpPr>
          <p:nvPr>
            <p:custDataLst>
              <p:tags r:id="rId1"/>
            </p:custDataLst>
          </p:nvPr>
        </p:nvSpPr>
        <p:spPr bwMode="auto">
          <a:xfrm>
            <a:off x="473202" y="2660904"/>
            <a:ext cx="3614166" cy="354787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71500" marR="0" lvl="0" indent="-228600" eaLnBrk="1" fontAlgn="base" hangingPunct="1">
              <a:lnSpc>
                <a:spcPct val="90000"/>
              </a:lnSpc>
              <a:spcBef>
                <a:spcPct val="0"/>
              </a:spcBef>
              <a:spcAft>
                <a:spcPts val="3600"/>
              </a:spcAft>
              <a:buClrTx/>
              <a:buSzTx/>
              <a:buFont typeface="Arial" panose="020B0604020202020204" pitchFamily="34" charset="0"/>
              <a:buChar char="•"/>
              <a:tabLst/>
              <a:defRPr/>
            </a:pPr>
            <a:r>
              <a:rPr kumimoji="0" lang="en-US" altLang="en-US" sz="1900" b="0" i="0" u="none" strike="noStrike" cap="none" spc="0" normalizeH="0" baseline="0" noProof="0">
                <a:ln>
                  <a:noFill/>
                </a:ln>
                <a:solidFill>
                  <a:schemeClr val="tx1"/>
                </a:solidFill>
                <a:effectLst/>
                <a:uLnTx/>
                <a:uFillTx/>
                <a:latin typeface="+mn-lt"/>
              </a:rPr>
              <a:t>S117 PACE</a:t>
            </a:r>
          </a:p>
          <a:p>
            <a:pPr marL="571500" marR="0" lvl="0" indent="-228600" eaLnBrk="1" fontAlgn="base" hangingPunct="1">
              <a:lnSpc>
                <a:spcPct val="90000"/>
              </a:lnSpc>
              <a:spcBef>
                <a:spcPct val="0"/>
              </a:spcBef>
              <a:spcAft>
                <a:spcPts val="3600"/>
              </a:spcAft>
              <a:buClrTx/>
              <a:buSzTx/>
              <a:buFont typeface="Arial" panose="020B0604020202020204" pitchFamily="34" charset="0"/>
              <a:buChar char="•"/>
              <a:tabLst/>
              <a:defRPr/>
            </a:pPr>
            <a:r>
              <a:rPr kumimoji="0" lang="en-US" altLang="en-US" sz="1900" b="0" i="0" u="none" strike="noStrike" cap="none" spc="0" normalizeH="0" baseline="0" noProof="0">
                <a:ln>
                  <a:noFill/>
                </a:ln>
                <a:solidFill>
                  <a:schemeClr val="tx1"/>
                </a:solidFill>
                <a:effectLst/>
                <a:uLnTx/>
                <a:uFillTx/>
                <a:latin typeface="+mn-lt"/>
              </a:rPr>
              <a:t>Common  Law</a:t>
            </a:r>
          </a:p>
          <a:p>
            <a:pPr marL="571500" marR="0" lvl="0" indent="-228600" eaLnBrk="1" fontAlgn="base" hangingPunct="1">
              <a:lnSpc>
                <a:spcPct val="90000"/>
              </a:lnSpc>
              <a:spcBef>
                <a:spcPct val="0"/>
              </a:spcBef>
              <a:spcAft>
                <a:spcPts val="3600"/>
              </a:spcAft>
              <a:buClrTx/>
              <a:buSzTx/>
              <a:buFont typeface="Arial" panose="020B0604020202020204" pitchFamily="34" charset="0"/>
              <a:buChar char="•"/>
              <a:tabLst/>
              <a:defRPr/>
            </a:pPr>
            <a:r>
              <a:rPr kumimoji="0" lang="en-US" altLang="en-US" sz="1900" b="0" i="0" u="none" strike="noStrike" cap="none" spc="0" normalizeH="0" baseline="0" noProof="0">
                <a:ln>
                  <a:noFill/>
                </a:ln>
                <a:solidFill>
                  <a:schemeClr val="tx1"/>
                </a:solidFill>
                <a:effectLst/>
                <a:uLnTx/>
                <a:uFillTx/>
                <a:latin typeface="+mn-lt"/>
              </a:rPr>
              <a:t>S3 Criminal Law Act 1967</a:t>
            </a:r>
          </a:p>
          <a:p>
            <a:pPr marL="571500" marR="0" lvl="0" indent="-228600" eaLnBrk="1" fontAlgn="base" hangingPunct="1">
              <a:lnSpc>
                <a:spcPct val="90000"/>
              </a:lnSpc>
              <a:spcBef>
                <a:spcPct val="0"/>
              </a:spcBef>
              <a:spcAft>
                <a:spcPts val="3600"/>
              </a:spcAft>
              <a:buClrTx/>
              <a:buSzTx/>
              <a:buFont typeface="Arial" panose="020B0604020202020204" pitchFamily="34" charset="0"/>
              <a:buChar char="•"/>
              <a:tabLst/>
              <a:defRPr/>
            </a:pPr>
            <a:r>
              <a:rPr kumimoji="0" lang="en-US" altLang="en-US" sz="1900" b="0" i="0" u="none" strike="noStrike" cap="none" spc="0" normalizeH="0" baseline="0" noProof="0">
                <a:ln>
                  <a:noFill/>
                </a:ln>
                <a:solidFill>
                  <a:schemeClr val="tx1"/>
                </a:solidFill>
                <a:effectLst/>
                <a:uLnTx/>
                <a:uFillTx/>
                <a:latin typeface="+mn-lt"/>
              </a:rPr>
              <a:t>S76 Criminal Justice &amp; Immigration Act 2008</a:t>
            </a:r>
          </a:p>
          <a:p>
            <a:pPr marL="571500" marR="0" lvl="0" indent="-228600" eaLnBrk="1" fontAlgn="base" hangingPunct="1">
              <a:lnSpc>
                <a:spcPct val="90000"/>
              </a:lnSpc>
              <a:spcBef>
                <a:spcPct val="0"/>
              </a:spcBef>
              <a:spcAft>
                <a:spcPts val="3600"/>
              </a:spcAft>
              <a:buClrTx/>
              <a:buSzTx/>
              <a:buFont typeface="Arial" panose="020B0604020202020204" pitchFamily="34" charset="0"/>
              <a:buChar char="•"/>
              <a:tabLst/>
              <a:defRPr/>
            </a:pPr>
            <a:endParaRPr kumimoji="0" lang="en-US" altLang="en-US" sz="1900" b="0" i="0" u="none" strike="noStrike" cap="none" spc="0" normalizeH="0" baseline="0" noProof="0">
              <a:ln>
                <a:noFill/>
              </a:ln>
              <a:solidFill>
                <a:schemeClr val="tx1"/>
              </a:solidFill>
              <a:effectLst/>
              <a:uLnTx/>
              <a:uFillTx/>
              <a:latin typeface="+mn-lt"/>
            </a:endParaRPr>
          </a:p>
          <a:p>
            <a:pPr marL="571500" marR="0" lvl="0" indent="-228600" eaLnBrk="1" fontAlgn="base" hangingPunct="1">
              <a:lnSpc>
                <a:spcPct val="90000"/>
              </a:lnSpc>
              <a:spcBef>
                <a:spcPct val="0"/>
              </a:spcBef>
              <a:spcAft>
                <a:spcPts val="3600"/>
              </a:spcAft>
              <a:buClrTx/>
              <a:buSzTx/>
              <a:buFont typeface="Arial" panose="020B0604020202020204" pitchFamily="34" charset="0"/>
              <a:buChar char="•"/>
              <a:tabLst/>
              <a:defRPr/>
            </a:pPr>
            <a:endParaRPr kumimoji="0" lang="en-US" altLang="en-US" sz="1900" b="0" i="0" u="none" strike="noStrike" cap="none" spc="0" normalizeH="0" baseline="0" noProof="0">
              <a:ln>
                <a:noFill/>
              </a:ln>
              <a:solidFill>
                <a:schemeClr val="tx1"/>
              </a:solidFill>
              <a:effectLst/>
              <a:uLnTx/>
              <a:uFillTx/>
              <a:latin typeface="+mn-lt"/>
            </a:endParaRPr>
          </a:p>
          <a:p>
            <a:pPr marL="571500" marR="0" lvl="0" indent="-228600" eaLnBrk="1" fontAlgn="base" hangingPunct="1">
              <a:lnSpc>
                <a:spcPct val="90000"/>
              </a:lnSpc>
              <a:spcBef>
                <a:spcPct val="0"/>
              </a:spcBef>
              <a:spcAft>
                <a:spcPts val="3600"/>
              </a:spcAft>
              <a:buClrTx/>
              <a:buSzTx/>
              <a:buFont typeface="Arial" panose="020B0604020202020204" pitchFamily="34" charset="0"/>
              <a:buChar char="•"/>
              <a:tabLst/>
              <a:defRPr/>
            </a:pPr>
            <a:endParaRPr kumimoji="0" lang="en-US" altLang="en-US" sz="1900" b="0" i="0" u="none" strike="noStrike" cap="none" spc="0" normalizeH="0" baseline="0" noProof="0">
              <a:ln>
                <a:noFill/>
              </a:ln>
              <a:solidFill>
                <a:schemeClr val="tx1"/>
              </a:solidFill>
              <a:effectLst/>
              <a:uLnTx/>
              <a:uFillTx/>
              <a:latin typeface="+mn-lt"/>
            </a:endParaRPr>
          </a:p>
        </p:txBody>
      </p:sp>
      <p:pic>
        <p:nvPicPr>
          <p:cNvPr id="2" name="Picture 1"/>
          <p:cNvPicPr>
            <a:picLocks noChangeAspect="1"/>
          </p:cNvPicPr>
          <p:nvPr/>
        </p:nvPicPr>
        <p:blipFill>
          <a:blip r:embed="rId4"/>
          <a:stretch>
            <a:fillRect/>
          </a:stretch>
        </p:blipFill>
        <p:spPr>
          <a:xfrm>
            <a:off x="4574286" y="2062552"/>
            <a:ext cx="4094226" cy="2732895"/>
          </a:xfrm>
          <a:prstGeom prst="rect">
            <a:avLst/>
          </a:prstGeom>
        </p:spPr>
      </p:pic>
    </p:spTree>
    <p:extLst>
      <p:ext uri="{BB962C8B-B14F-4D97-AF65-F5344CB8AC3E}">
        <p14:creationId xmlns:p14="http://schemas.microsoft.com/office/powerpoint/2010/main" val="51864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476250" y="640823"/>
            <a:ext cx="2563994" cy="5583148"/>
          </a:xfrm>
          <a:prstGeom prst="rect">
            <a:avLst/>
          </a:prstGeom>
        </p:spPr>
        <p:txBody>
          <a:bodyPr vert="horz" lIns="91440" tIns="45720" rIns="91440" bIns="45720" rtlCol="0" anchor="ctr">
            <a:normAutofit/>
          </a:bodyPr>
          <a:lstStyle/>
          <a:p>
            <a:pPr>
              <a:lnSpc>
                <a:spcPct val="90000"/>
              </a:lnSpc>
              <a:spcAft>
                <a:spcPts val="600"/>
              </a:spcAft>
            </a:pPr>
            <a:r>
              <a:rPr lang="en-US" sz="4700" b="1" kern="1200">
                <a:solidFill>
                  <a:schemeClr val="tx1"/>
                </a:solidFill>
                <a:latin typeface="+mj-lt"/>
                <a:ea typeface="+mj-ea"/>
                <a:cs typeface="+mj-cs"/>
              </a:rPr>
              <a:t>Further Arrest</a:t>
            </a: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44313" y="3465005"/>
            <a:ext cx="5410200" cy="13716"/>
          </a:xfrm>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 name="connsiteX0" fmla="*/ 0 w 5410200"/>
              <a:gd name="connsiteY0" fmla="*/ 0 h 13716"/>
              <a:gd name="connsiteX1" fmla="*/ 622173 w 5410200"/>
              <a:gd name="connsiteY1" fmla="*/ 0 h 13716"/>
              <a:gd name="connsiteX2" fmla="*/ 1136142 w 5410200"/>
              <a:gd name="connsiteY2" fmla="*/ 0 h 13716"/>
              <a:gd name="connsiteX3" fmla="*/ 1920621 w 5410200"/>
              <a:gd name="connsiteY3" fmla="*/ 0 h 13716"/>
              <a:gd name="connsiteX4" fmla="*/ 2542794 w 5410200"/>
              <a:gd name="connsiteY4" fmla="*/ 0 h 13716"/>
              <a:gd name="connsiteX5" fmla="*/ 3164967 w 5410200"/>
              <a:gd name="connsiteY5" fmla="*/ 0 h 13716"/>
              <a:gd name="connsiteX6" fmla="*/ 3949446 w 5410200"/>
              <a:gd name="connsiteY6" fmla="*/ 0 h 13716"/>
              <a:gd name="connsiteX7" fmla="*/ 4517517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165854 w 5410200"/>
              <a:gd name="connsiteY11" fmla="*/ 13716 h 13716"/>
              <a:gd name="connsiteX12" fmla="*/ 3543681 w 5410200"/>
              <a:gd name="connsiteY12" fmla="*/ 13716 h 13716"/>
              <a:gd name="connsiteX13" fmla="*/ 2759202 w 5410200"/>
              <a:gd name="connsiteY13" fmla="*/ 13716 h 13716"/>
              <a:gd name="connsiteX14" fmla="*/ 1974723 w 5410200"/>
              <a:gd name="connsiteY14" fmla="*/ 13716 h 13716"/>
              <a:gd name="connsiteX15" fmla="*/ 1406652 w 5410200"/>
              <a:gd name="connsiteY15" fmla="*/ 13716 h 13716"/>
              <a:gd name="connsiteX16" fmla="*/ 730377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76940" y="8795"/>
                  <a:pt x="295530" y="-3818"/>
                  <a:pt x="568071" y="0"/>
                </a:cubicBezTo>
                <a:cubicBezTo>
                  <a:pt x="821049" y="-7814"/>
                  <a:pt x="977778" y="-9274"/>
                  <a:pt x="1298448" y="0"/>
                </a:cubicBezTo>
                <a:cubicBezTo>
                  <a:pt x="1590381" y="13044"/>
                  <a:pt x="1630605" y="-28"/>
                  <a:pt x="1920621" y="0"/>
                </a:cubicBezTo>
                <a:cubicBezTo>
                  <a:pt x="2206035" y="10386"/>
                  <a:pt x="2357755" y="-28028"/>
                  <a:pt x="2488692" y="0"/>
                </a:cubicBezTo>
                <a:cubicBezTo>
                  <a:pt x="2633521" y="25625"/>
                  <a:pt x="3022777" y="-45440"/>
                  <a:pt x="3219069" y="0"/>
                </a:cubicBezTo>
                <a:cubicBezTo>
                  <a:pt x="3460337" y="63290"/>
                  <a:pt x="3645640" y="26494"/>
                  <a:pt x="3895344" y="0"/>
                </a:cubicBezTo>
                <a:cubicBezTo>
                  <a:pt x="4126339" y="-535"/>
                  <a:pt x="4382665" y="-55222"/>
                  <a:pt x="4571619" y="0"/>
                </a:cubicBezTo>
                <a:cubicBezTo>
                  <a:pt x="4776405" y="-816"/>
                  <a:pt x="5201098" y="-43036"/>
                  <a:pt x="5410200" y="0"/>
                </a:cubicBezTo>
                <a:cubicBezTo>
                  <a:pt x="5409052" y="2649"/>
                  <a:pt x="5410186" y="9063"/>
                  <a:pt x="5410200" y="13716"/>
                </a:cubicBezTo>
                <a:cubicBezTo>
                  <a:pt x="5133704" y="5182"/>
                  <a:pt x="5123444" y="31477"/>
                  <a:pt x="4842129" y="13716"/>
                </a:cubicBezTo>
                <a:cubicBezTo>
                  <a:pt x="4568650" y="-219"/>
                  <a:pt x="4447390" y="8221"/>
                  <a:pt x="4328160" y="13716"/>
                </a:cubicBezTo>
                <a:cubicBezTo>
                  <a:pt x="4227436" y="28078"/>
                  <a:pt x="3754725" y="-2253"/>
                  <a:pt x="3597783" y="13716"/>
                </a:cubicBezTo>
                <a:cubicBezTo>
                  <a:pt x="3459353" y="10223"/>
                  <a:pt x="3317740" y="47315"/>
                  <a:pt x="3029712" y="13716"/>
                </a:cubicBezTo>
                <a:cubicBezTo>
                  <a:pt x="2766446" y="5245"/>
                  <a:pt x="2645518" y="35922"/>
                  <a:pt x="2299335" y="13716"/>
                </a:cubicBezTo>
                <a:cubicBezTo>
                  <a:pt x="1977844" y="23735"/>
                  <a:pt x="1781583" y="-1801"/>
                  <a:pt x="1514856" y="13716"/>
                </a:cubicBezTo>
                <a:cubicBezTo>
                  <a:pt x="1212648" y="18781"/>
                  <a:pt x="1087880" y="-4407"/>
                  <a:pt x="892683" y="13716"/>
                </a:cubicBezTo>
                <a:cubicBezTo>
                  <a:pt x="745769" y="11772"/>
                  <a:pt x="183254" y="-32062"/>
                  <a:pt x="0" y="13716"/>
                </a:cubicBezTo>
                <a:cubicBezTo>
                  <a:pt x="-907" y="9799"/>
                  <a:pt x="-75" y="7151"/>
                  <a:pt x="0" y="0"/>
                </a:cubicBezTo>
                <a:close/>
              </a:path>
              <a:path w="5410200" h="13716" stroke="0" extrusionOk="0">
                <a:moveTo>
                  <a:pt x="0" y="0"/>
                </a:moveTo>
                <a:cubicBezTo>
                  <a:pt x="269468" y="-22806"/>
                  <a:pt x="392563" y="4840"/>
                  <a:pt x="622173" y="0"/>
                </a:cubicBezTo>
                <a:cubicBezTo>
                  <a:pt x="884216" y="-2196"/>
                  <a:pt x="1034637" y="7784"/>
                  <a:pt x="1136142" y="0"/>
                </a:cubicBezTo>
                <a:cubicBezTo>
                  <a:pt x="1204956" y="5920"/>
                  <a:pt x="1559779" y="-61408"/>
                  <a:pt x="1920621" y="0"/>
                </a:cubicBezTo>
                <a:cubicBezTo>
                  <a:pt x="2280250" y="-18581"/>
                  <a:pt x="2372470" y="4128"/>
                  <a:pt x="2542794" y="0"/>
                </a:cubicBezTo>
                <a:cubicBezTo>
                  <a:pt x="2688150" y="-17189"/>
                  <a:pt x="2885478" y="-51412"/>
                  <a:pt x="3164967" y="0"/>
                </a:cubicBezTo>
                <a:cubicBezTo>
                  <a:pt x="3470933" y="16143"/>
                  <a:pt x="3588003" y="-4313"/>
                  <a:pt x="3949446" y="0"/>
                </a:cubicBezTo>
                <a:cubicBezTo>
                  <a:pt x="4331172" y="1470"/>
                  <a:pt x="4289286" y="5331"/>
                  <a:pt x="4517517" y="0"/>
                </a:cubicBezTo>
                <a:cubicBezTo>
                  <a:pt x="4736577" y="41911"/>
                  <a:pt x="5141868" y="443"/>
                  <a:pt x="5410200" y="0"/>
                </a:cubicBezTo>
                <a:cubicBezTo>
                  <a:pt x="5410845" y="2936"/>
                  <a:pt x="5409877" y="9829"/>
                  <a:pt x="5410200" y="13716"/>
                </a:cubicBezTo>
                <a:cubicBezTo>
                  <a:pt x="5130880" y="48304"/>
                  <a:pt x="5008082" y="-27188"/>
                  <a:pt x="4842129" y="13716"/>
                </a:cubicBezTo>
                <a:cubicBezTo>
                  <a:pt x="4629232" y="38478"/>
                  <a:pt x="4430159" y="43872"/>
                  <a:pt x="4165854" y="13716"/>
                </a:cubicBezTo>
                <a:cubicBezTo>
                  <a:pt x="3880517" y="17026"/>
                  <a:pt x="3820863" y="-12209"/>
                  <a:pt x="3543681" y="13716"/>
                </a:cubicBezTo>
                <a:cubicBezTo>
                  <a:pt x="3267577" y="39687"/>
                  <a:pt x="3047131" y="-8774"/>
                  <a:pt x="2759202" y="13716"/>
                </a:cubicBezTo>
                <a:cubicBezTo>
                  <a:pt x="2418778" y="17929"/>
                  <a:pt x="2206820" y="-35095"/>
                  <a:pt x="1974723" y="13716"/>
                </a:cubicBezTo>
                <a:cubicBezTo>
                  <a:pt x="1740429" y="35710"/>
                  <a:pt x="1599301" y="34493"/>
                  <a:pt x="1406652" y="13716"/>
                </a:cubicBezTo>
                <a:cubicBezTo>
                  <a:pt x="1196601" y="3966"/>
                  <a:pt x="938578" y="38717"/>
                  <a:pt x="730377" y="13716"/>
                </a:cubicBezTo>
                <a:cubicBezTo>
                  <a:pt x="524173" y="26651"/>
                  <a:pt x="336004" y="-17469"/>
                  <a:pt x="0" y="13716"/>
                </a:cubicBezTo>
                <a:cubicBezTo>
                  <a:pt x="-377" y="9245"/>
                  <a:pt x="1157" y="3819"/>
                  <a:pt x="0" y="0"/>
                </a:cubicBezTo>
                <a:close/>
              </a:path>
              <a:path w="5410200" h="13716" fill="none" stroke="0" extrusionOk="0">
                <a:moveTo>
                  <a:pt x="0" y="0"/>
                </a:moveTo>
                <a:cubicBezTo>
                  <a:pt x="148438" y="-27720"/>
                  <a:pt x="315263" y="-14841"/>
                  <a:pt x="568071" y="0"/>
                </a:cubicBezTo>
                <a:cubicBezTo>
                  <a:pt x="840209" y="21288"/>
                  <a:pt x="982180" y="-6281"/>
                  <a:pt x="1298448" y="0"/>
                </a:cubicBezTo>
                <a:cubicBezTo>
                  <a:pt x="1577021" y="13763"/>
                  <a:pt x="1630910" y="1060"/>
                  <a:pt x="1920621" y="0"/>
                </a:cubicBezTo>
                <a:cubicBezTo>
                  <a:pt x="2200928" y="-1340"/>
                  <a:pt x="2382869" y="-10369"/>
                  <a:pt x="2488692" y="0"/>
                </a:cubicBezTo>
                <a:cubicBezTo>
                  <a:pt x="2620356" y="20061"/>
                  <a:pt x="3042766" y="-74691"/>
                  <a:pt x="3219069" y="0"/>
                </a:cubicBezTo>
                <a:cubicBezTo>
                  <a:pt x="3395755" y="31704"/>
                  <a:pt x="3646717" y="33546"/>
                  <a:pt x="3895344" y="0"/>
                </a:cubicBezTo>
                <a:cubicBezTo>
                  <a:pt x="4131847" y="-43416"/>
                  <a:pt x="4371681" y="11418"/>
                  <a:pt x="4571619" y="0"/>
                </a:cubicBezTo>
                <a:cubicBezTo>
                  <a:pt x="4799447" y="47677"/>
                  <a:pt x="5212547" y="1562"/>
                  <a:pt x="5410200" y="0"/>
                </a:cubicBezTo>
                <a:cubicBezTo>
                  <a:pt x="5408905" y="2744"/>
                  <a:pt x="5410401" y="9950"/>
                  <a:pt x="5410200" y="13716"/>
                </a:cubicBezTo>
                <a:cubicBezTo>
                  <a:pt x="5139576" y="2947"/>
                  <a:pt x="5122299" y="33775"/>
                  <a:pt x="4842129" y="13716"/>
                </a:cubicBezTo>
                <a:cubicBezTo>
                  <a:pt x="4566356" y="6655"/>
                  <a:pt x="4456854" y="15426"/>
                  <a:pt x="4328160" y="13716"/>
                </a:cubicBezTo>
                <a:cubicBezTo>
                  <a:pt x="4234703" y="-822"/>
                  <a:pt x="3768176" y="-16062"/>
                  <a:pt x="3597783" y="13716"/>
                </a:cubicBezTo>
                <a:cubicBezTo>
                  <a:pt x="3430303" y="10148"/>
                  <a:pt x="3287506" y="20215"/>
                  <a:pt x="3029712" y="13716"/>
                </a:cubicBezTo>
                <a:cubicBezTo>
                  <a:pt x="2742636" y="-2421"/>
                  <a:pt x="2637847" y="18109"/>
                  <a:pt x="2299335" y="13716"/>
                </a:cubicBezTo>
                <a:cubicBezTo>
                  <a:pt x="1959433" y="-7861"/>
                  <a:pt x="1779456" y="37101"/>
                  <a:pt x="1514856" y="13716"/>
                </a:cubicBezTo>
                <a:cubicBezTo>
                  <a:pt x="1212431" y="31797"/>
                  <a:pt x="1086601" y="7282"/>
                  <a:pt x="892683" y="13716"/>
                </a:cubicBezTo>
                <a:cubicBezTo>
                  <a:pt x="721500" y="45800"/>
                  <a:pt x="194249" y="-29802"/>
                  <a:pt x="0" y="13716"/>
                </a:cubicBezTo>
                <a:cubicBezTo>
                  <a:pt x="-508" y="9800"/>
                  <a:pt x="-280" y="682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custGeom>
                    <a:avLst/>
                    <a:gdLst>
                      <a:gd name="connsiteX0" fmla="*/ 0 w 5410200"/>
                      <a:gd name="connsiteY0" fmla="*/ 0 h 13716"/>
                      <a:gd name="connsiteX1" fmla="*/ 568071 w 5410200"/>
                      <a:gd name="connsiteY1" fmla="*/ 0 h 13716"/>
                      <a:gd name="connsiteX2" fmla="*/ 1298448 w 5410200"/>
                      <a:gd name="connsiteY2" fmla="*/ 0 h 13716"/>
                      <a:gd name="connsiteX3" fmla="*/ 1920621 w 5410200"/>
                      <a:gd name="connsiteY3" fmla="*/ 0 h 13716"/>
                      <a:gd name="connsiteX4" fmla="*/ 2488692 w 5410200"/>
                      <a:gd name="connsiteY4" fmla="*/ 0 h 13716"/>
                      <a:gd name="connsiteX5" fmla="*/ 3219069 w 5410200"/>
                      <a:gd name="connsiteY5" fmla="*/ 0 h 13716"/>
                      <a:gd name="connsiteX6" fmla="*/ 3895344 w 5410200"/>
                      <a:gd name="connsiteY6" fmla="*/ 0 h 13716"/>
                      <a:gd name="connsiteX7" fmla="*/ 4571619 w 5410200"/>
                      <a:gd name="connsiteY7" fmla="*/ 0 h 13716"/>
                      <a:gd name="connsiteX8" fmla="*/ 5410200 w 5410200"/>
                      <a:gd name="connsiteY8" fmla="*/ 0 h 13716"/>
                      <a:gd name="connsiteX9" fmla="*/ 5410200 w 5410200"/>
                      <a:gd name="connsiteY9" fmla="*/ 13716 h 13716"/>
                      <a:gd name="connsiteX10" fmla="*/ 4842129 w 5410200"/>
                      <a:gd name="connsiteY10" fmla="*/ 13716 h 13716"/>
                      <a:gd name="connsiteX11" fmla="*/ 4328160 w 5410200"/>
                      <a:gd name="connsiteY11" fmla="*/ 13716 h 13716"/>
                      <a:gd name="connsiteX12" fmla="*/ 3597783 w 5410200"/>
                      <a:gd name="connsiteY12" fmla="*/ 13716 h 13716"/>
                      <a:gd name="connsiteX13" fmla="*/ 3029712 w 5410200"/>
                      <a:gd name="connsiteY13" fmla="*/ 13716 h 13716"/>
                      <a:gd name="connsiteX14" fmla="*/ 2299335 w 5410200"/>
                      <a:gd name="connsiteY14" fmla="*/ 13716 h 13716"/>
                      <a:gd name="connsiteX15" fmla="*/ 1514856 w 5410200"/>
                      <a:gd name="connsiteY15" fmla="*/ 13716 h 13716"/>
                      <a:gd name="connsiteX16" fmla="*/ 892683 w 5410200"/>
                      <a:gd name="connsiteY16" fmla="*/ 13716 h 13716"/>
                      <a:gd name="connsiteX17" fmla="*/ 0 w 5410200"/>
                      <a:gd name="connsiteY17" fmla="*/ 13716 h 13716"/>
                      <a:gd name="connsiteX18" fmla="*/ 0 w 5410200"/>
                      <a:gd name="connsiteY18" fmla="*/ 0 h 13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3716"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09587" y="2854"/>
                          <a:pt x="5409791" y="9451"/>
                          <a:pt x="5410200" y="13716"/>
                        </a:cubicBezTo>
                        <a:cubicBezTo>
                          <a:pt x="5139060" y="2179"/>
                          <a:pt x="5121593" y="26463"/>
                          <a:pt x="4842129" y="13716"/>
                        </a:cubicBezTo>
                        <a:cubicBezTo>
                          <a:pt x="4562665" y="969"/>
                          <a:pt x="4448273" y="4915"/>
                          <a:pt x="4328160" y="13716"/>
                        </a:cubicBezTo>
                        <a:cubicBezTo>
                          <a:pt x="4208047" y="22517"/>
                          <a:pt x="3760936" y="17995"/>
                          <a:pt x="3597783" y="13716"/>
                        </a:cubicBezTo>
                        <a:cubicBezTo>
                          <a:pt x="3434630" y="9437"/>
                          <a:pt x="3299718" y="28641"/>
                          <a:pt x="3029712" y="13716"/>
                        </a:cubicBezTo>
                        <a:cubicBezTo>
                          <a:pt x="2759706" y="-1209"/>
                          <a:pt x="2640159" y="22822"/>
                          <a:pt x="2299335" y="13716"/>
                        </a:cubicBezTo>
                        <a:cubicBezTo>
                          <a:pt x="1958511" y="4610"/>
                          <a:pt x="1801186" y="24413"/>
                          <a:pt x="1514856" y="13716"/>
                        </a:cubicBezTo>
                        <a:cubicBezTo>
                          <a:pt x="1228526" y="3019"/>
                          <a:pt x="1063509" y="-9877"/>
                          <a:pt x="892683" y="13716"/>
                        </a:cubicBezTo>
                        <a:cubicBezTo>
                          <a:pt x="721857" y="37309"/>
                          <a:pt x="186945" y="-25469"/>
                          <a:pt x="0" y="13716"/>
                        </a:cubicBezTo>
                        <a:cubicBezTo>
                          <a:pt x="-342" y="9537"/>
                          <a:pt x="-97" y="6817"/>
                          <a:pt x="0" y="0"/>
                        </a:cubicBezTo>
                        <a:close/>
                      </a:path>
                      <a:path w="5410200" h="13716"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10660" y="2787"/>
                          <a:pt x="5410166" y="9748"/>
                          <a:pt x="5410200" y="13716"/>
                        </a:cubicBezTo>
                        <a:cubicBezTo>
                          <a:pt x="5163327" y="36922"/>
                          <a:pt x="5008749" y="6121"/>
                          <a:pt x="4842129" y="13716"/>
                        </a:cubicBezTo>
                        <a:cubicBezTo>
                          <a:pt x="4675509" y="21311"/>
                          <a:pt x="4433401" y="-5187"/>
                          <a:pt x="4165854" y="13716"/>
                        </a:cubicBezTo>
                        <a:cubicBezTo>
                          <a:pt x="3898308" y="32619"/>
                          <a:pt x="3809032" y="-13282"/>
                          <a:pt x="3543681" y="13716"/>
                        </a:cubicBezTo>
                        <a:cubicBezTo>
                          <a:pt x="3278330" y="40714"/>
                          <a:pt x="3073876" y="-20489"/>
                          <a:pt x="2759202" y="13716"/>
                        </a:cubicBezTo>
                        <a:cubicBezTo>
                          <a:pt x="2444528" y="47921"/>
                          <a:pt x="2204144" y="-1200"/>
                          <a:pt x="1974723" y="13716"/>
                        </a:cubicBezTo>
                        <a:cubicBezTo>
                          <a:pt x="1745302" y="28632"/>
                          <a:pt x="1602335" y="26918"/>
                          <a:pt x="1406652" y="13716"/>
                        </a:cubicBezTo>
                        <a:cubicBezTo>
                          <a:pt x="1210969" y="514"/>
                          <a:pt x="923948" y="-1411"/>
                          <a:pt x="730377" y="13716"/>
                        </a:cubicBezTo>
                        <a:cubicBezTo>
                          <a:pt x="536806" y="28843"/>
                          <a:pt x="336496" y="-4713"/>
                          <a:pt x="0" y="13716"/>
                        </a:cubicBezTo>
                        <a:cubicBezTo>
                          <a:pt x="-535" y="9547"/>
                          <a:pt x="488" y="4515"/>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Content Placeholder 3">
            <a:extLst>
              <a:ext uri="{FF2B5EF4-FFF2-40B4-BE49-F238E27FC236}">
                <a16:creationId xmlns:a16="http://schemas.microsoft.com/office/drawing/2014/main" id="{BCCA1EC7-5A51-C77C-B9A5-281D0D37A7B4}"/>
              </a:ext>
            </a:extLst>
          </p:cNvPr>
          <p:cNvGraphicFramePr/>
          <p:nvPr>
            <p:extLst>
              <p:ext uri="{D42A27DB-BD31-4B8C-83A1-F6EECF244321}">
                <p14:modId xmlns:p14="http://schemas.microsoft.com/office/powerpoint/2010/main" val="3425420691"/>
              </p:ext>
            </p:extLst>
          </p:nvPr>
        </p:nvGraphicFramePr>
        <p:xfrm>
          <a:off x="3486013" y="640822"/>
          <a:ext cx="5175384"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10472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515125" y="1153572"/>
            <a:ext cx="2400300" cy="4461163"/>
          </a:xfrm>
          <a:prstGeom prst="rect">
            <a:avLst/>
          </a:prstGeom>
        </p:spPr>
        <p:txBody>
          <a:bodyPr vert="horz" lIns="91440" tIns="45720" rIns="91440" bIns="45720" rtlCol="0" anchor="ctr">
            <a:normAutofit/>
          </a:bodyPr>
          <a:lstStyle/>
          <a:p>
            <a:pPr>
              <a:lnSpc>
                <a:spcPct val="90000"/>
              </a:lnSpc>
              <a:spcAft>
                <a:spcPts val="600"/>
              </a:spcAft>
            </a:pPr>
            <a:r>
              <a:rPr lang="en-US" sz="4400" b="1" kern="1200">
                <a:solidFill>
                  <a:srgbClr val="FFFFFF"/>
                </a:solidFill>
                <a:latin typeface="+mj-lt"/>
                <a:ea typeface="+mj-ea"/>
                <a:cs typeface="+mj-cs"/>
              </a:rPr>
              <a:t>De-Arresting</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Rectangle 3"/>
          <p:cNvSpPr txBox="1">
            <a:spLocks noChangeArrowheads="1"/>
          </p:cNvSpPr>
          <p:nvPr>
            <p:custDataLst>
              <p:tags r:id="rId1"/>
            </p:custDataLst>
          </p:nvPr>
        </p:nvSpPr>
        <p:spPr bwMode="auto">
          <a:xfrm>
            <a:off x="3335481" y="591344"/>
            <a:ext cx="5179868" cy="558561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228600" eaLnBrk="1" fontAlgn="base" hangingPunct="1">
              <a:lnSpc>
                <a:spcPct val="90000"/>
              </a:lnSpc>
              <a:spcBef>
                <a:spcPct val="0"/>
              </a:spcBef>
              <a:spcAft>
                <a:spcPts val="1800"/>
              </a:spcAft>
              <a:buClrTx/>
              <a:buSzTx/>
              <a:buFont typeface="Arial" panose="020B0604020202020204" pitchFamily="34" charset="0"/>
              <a:buChar char="•"/>
              <a:tabLst/>
              <a:defRPr/>
            </a:pPr>
            <a:r>
              <a:rPr kumimoji="0" lang="en-US" altLang="en-US" b="0" i="0" u="none" strike="noStrike" cap="none" spc="0" normalizeH="0" baseline="0" noProof="0">
                <a:ln>
                  <a:noFill/>
                </a:ln>
                <a:solidFill>
                  <a:schemeClr val="tx1"/>
                </a:solidFill>
                <a:effectLst/>
                <a:uLnTx/>
                <a:uFillTx/>
                <a:latin typeface="+mn-lt"/>
              </a:rPr>
              <a:t>‘A person arrested by a constable at a place other than a police station shall be released without bail if a constable </a:t>
            </a:r>
          </a:p>
          <a:p>
            <a:pPr marL="0" marR="0" lvl="0" indent="-228600" eaLnBrk="1" fontAlgn="base" hangingPunct="1">
              <a:lnSpc>
                <a:spcPct val="90000"/>
              </a:lnSpc>
              <a:spcBef>
                <a:spcPct val="0"/>
              </a:spcBef>
              <a:spcAft>
                <a:spcPts val="1800"/>
              </a:spcAft>
              <a:buClrTx/>
              <a:buSzTx/>
              <a:buFont typeface="Arial" panose="020B0604020202020204" pitchFamily="34" charset="0"/>
              <a:buChar char="•"/>
              <a:tabLst/>
              <a:defRPr/>
            </a:pPr>
            <a:r>
              <a:rPr kumimoji="0" lang="en-US" altLang="en-US" b="0" i="0" u="none" strike="noStrike" cap="none" spc="0" normalizeH="0" baseline="0" noProof="0">
                <a:ln>
                  <a:noFill/>
                </a:ln>
                <a:solidFill>
                  <a:schemeClr val="tx1"/>
                </a:solidFill>
                <a:effectLst/>
                <a:uLnTx/>
                <a:uFillTx/>
                <a:latin typeface="+mn-lt"/>
              </a:rPr>
              <a:t>is satisfied at the time before the person reaches a police station that there are no grounds for keeping him or her under arrest or releasing him/her on bail.  </a:t>
            </a:r>
          </a:p>
          <a:p>
            <a:pPr marL="0" marR="0" lvl="0" indent="-228600" eaLnBrk="1" fontAlgn="base" hangingPunct="1">
              <a:lnSpc>
                <a:spcPct val="90000"/>
              </a:lnSpc>
              <a:spcBef>
                <a:spcPct val="0"/>
              </a:spcBef>
              <a:spcAft>
                <a:spcPts val="1800"/>
              </a:spcAft>
              <a:buClrTx/>
              <a:buSzTx/>
              <a:buFont typeface="Arial" panose="020B0604020202020204" pitchFamily="34" charset="0"/>
              <a:buChar char="•"/>
              <a:tabLst/>
              <a:defRPr/>
            </a:pPr>
            <a:r>
              <a:rPr kumimoji="0" lang="en-US" altLang="en-US" b="0" i="0" u="none" strike="noStrike" cap="none" spc="0" normalizeH="0" baseline="0" noProof="0">
                <a:ln>
                  <a:noFill/>
                </a:ln>
                <a:solidFill>
                  <a:schemeClr val="tx1"/>
                </a:solidFill>
                <a:effectLst/>
                <a:uLnTx/>
                <a:uFillTx/>
                <a:latin typeface="+mn-lt"/>
              </a:rPr>
              <a:t>The constable must  record the fact that this has happened’.</a:t>
            </a:r>
          </a:p>
          <a:p>
            <a:pPr marL="0" marR="0" lvl="0" indent="-228600" eaLnBrk="1" fontAlgn="base" hangingPunct="1">
              <a:lnSpc>
                <a:spcPct val="90000"/>
              </a:lnSpc>
              <a:spcBef>
                <a:spcPct val="0"/>
              </a:spcBef>
              <a:spcAft>
                <a:spcPts val="1800"/>
              </a:spcAft>
              <a:buClrTx/>
              <a:buSzTx/>
              <a:buFont typeface="Arial" panose="020B0604020202020204" pitchFamily="34" charset="0"/>
              <a:buChar char="•"/>
              <a:tabLst/>
              <a:defRPr/>
            </a:pPr>
            <a:r>
              <a:rPr kumimoji="0" lang="en-US" altLang="en-US" b="1" i="0" u="none" strike="noStrike" cap="none" spc="0" normalizeH="0" baseline="0" noProof="0">
                <a:ln>
                  <a:noFill/>
                </a:ln>
                <a:solidFill>
                  <a:schemeClr val="tx1"/>
                </a:solidFill>
                <a:effectLst/>
                <a:uLnTx/>
                <a:uFillTx/>
                <a:latin typeface="+mn-lt"/>
              </a:rPr>
              <a:t>Sec 30(7) PACE 1984</a:t>
            </a:r>
          </a:p>
        </p:txBody>
      </p:sp>
    </p:spTree>
    <p:extLst>
      <p:ext uri="{BB962C8B-B14F-4D97-AF65-F5344CB8AC3E}">
        <p14:creationId xmlns:p14="http://schemas.microsoft.com/office/powerpoint/2010/main" val="1943817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473202" y="639520"/>
            <a:ext cx="2571750" cy="1719072"/>
          </a:xfrm>
          <a:prstGeom prst="rect">
            <a:avLst/>
          </a:prstGeom>
        </p:spPr>
        <p:txBody>
          <a:bodyPr vert="horz" lIns="91440" tIns="45720" rIns="91440" bIns="45720" rtlCol="0" anchor="b">
            <a:normAutofit/>
          </a:bodyPr>
          <a:lstStyle/>
          <a:p>
            <a:pPr>
              <a:lnSpc>
                <a:spcPct val="90000"/>
              </a:lnSpc>
              <a:spcAft>
                <a:spcPts val="600"/>
              </a:spcAft>
            </a:pPr>
            <a:r>
              <a:rPr lang="en-US" sz="4700" b="1" kern="1200">
                <a:solidFill>
                  <a:schemeClr val="tx1"/>
                </a:solidFill>
                <a:latin typeface="+mj-lt"/>
                <a:ea typeface="+mj-ea"/>
                <a:cs typeface="+mj-cs"/>
              </a:rPr>
              <a:t>After the Arrest</a:t>
            </a: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58" y="2573756"/>
            <a:ext cx="2441321" cy="18288"/>
          </a:xfrm>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 name="connsiteX0" fmla="*/ 0 w 2441321"/>
              <a:gd name="connsiteY0" fmla="*/ 0 h 18288"/>
              <a:gd name="connsiteX1" fmla="*/ 585917 w 2441321"/>
              <a:gd name="connsiteY1" fmla="*/ 0 h 18288"/>
              <a:gd name="connsiteX2" fmla="*/ 1123008 w 2441321"/>
              <a:gd name="connsiteY2" fmla="*/ 0 h 18288"/>
              <a:gd name="connsiteX3" fmla="*/ 1782164 w 2441321"/>
              <a:gd name="connsiteY3" fmla="*/ 0 h 18288"/>
              <a:gd name="connsiteX4" fmla="*/ 2441321 w 2441321"/>
              <a:gd name="connsiteY4" fmla="*/ 0 h 18288"/>
              <a:gd name="connsiteX5" fmla="*/ 2441321 w 2441321"/>
              <a:gd name="connsiteY5" fmla="*/ 18288 h 18288"/>
              <a:gd name="connsiteX6" fmla="*/ 1879817 w 2441321"/>
              <a:gd name="connsiteY6" fmla="*/ 18288 h 18288"/>
              <a:gd name="connsiteX7" fmla="*/ 1318313 w 2441321"/>
              <a:gd name="connsiteY7" fmla="*/ 18288 h 18288"/>
              <a:gd name="connsiteX8" fmla="*/ 659157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80302" y="-6619"/>
                  <a:pt x="363201" y="4913"/>
                  <a:pt x="585917" y="0"/>
                </a:cubicBezTo>
                <a:cubicBezTo>
                  <a:pt x="832357" y="-10107"/>
                  <a:pt x="996738" y="-34312"/>
                  <a:pt x="1196247" y="0"/>
                </a:cubicBezTo>
                <a:cubicBezTo>
                  <a:pt x="1357180" y="16623"/>
                  <a:pt x="1575042" y="-11041"/>
                  <a:pt x="1806578" y="0"/>
                </a:cubicBezTo>
                <a:cubicBezTo>
                  <a:pt x="2016334" y="246"/>
                  <a:pt x="2239353" y="-8732"/>
                  <a:pt x="2441321" y="0"/>
                </a:cubicBezTo>
                <a:cubicBezTo>
                  <a:pt x="2441188" y="8366"/>
                  <a:pt x="2440365" y="10017"/>
                  <a:pt x="2441321" y="18288"/>
                </a:cubicBezTo>
                <a:cubicBezTo>
                  <a:pt x="2159375" y="49009"/>
                  <a:pt x="2054495" y="45666"/>
                  <a:pt x="1830991" y="18288"/>
                </a:cubicBezTo>
                <a:cubicBezTo>
                  <a:pt x="1615846" y="7509"/>
                  <a:pt x="1521674" y="-5422"/>
                  <a:pt x="1269487" y="18288"/>
                </a:cubicBezTo>
                <a:cubicBezTo>
                  <a:pt x="1019660" y="53960"/>
                  <a:pt x="886911" y="42351"/>
                  <a:pt x="707983" y="18288"/>
                </a:cubicBezTo>
                <a:cubicBezTo>
                  <a:pt x="523434" y="27321"/>
                  <a:pt x="307885" y="34316"/>
                  <a:pt x="0" y="18288"/>
                </a:cubicBezTo>
                <a:cubicBezTo>
                  <a:pt x="-595" y="11182"/>
                  <a:pt x="-5" y="6307"/>
                  <a:pt x="0" y="0"/>
                </a:cubicBezTo>
                <a:close/>
              </a:path>
              <a:path w="2441321" h="18288" stroke="0" extrusionOk="0">
                <a:moveTo>
                  <a:pt x="0" y="0"/>
                </a:moveTo>
                <a:cubicBezTo>
                  <a:pt x="212126" y="-10265"/>
                  <a:pt x="442910" y="-11728"/>
                  <a:pt x="585917" y="0"/>
                </a:cubicBezTo>
                <a:cubicBezTo>
                  <a:pt x="724579" y="21751"/>
                  <a:pt x="879365" y="-33198"/>
                  <a:pt x="1123008" y="0"/>
                </a:cubicBezTo>
                <a:cubicBezTo>
                  <a:pt x="1377247" y="11220"/>
                  <a:pt x="1597861" y="-34280"/>
                  <a:pt x="1782164" y="0"/>
                </a:cubicBezTo>
                <a:cubicBezTo>
                  <a:pt x="1975975" y="-3055"/>
                  <a:pt x="2116392" y="-15531"/>
                  <a:pt x="2441321" y="0"/>
                </a:cubicBezTo>
                <a:cubicBezTo>
                  <a:pt x="2441666" y="6144"/>
                  <a:pt x="2441358" y="10525"/>
                  <a:pt x="2441321" y="18288"/>
                </a:cubicBezTo>
                <a:cubicBezTo>
                  <a:pt x="2180658" y="18322"/>
                  <a:pt x="2084222" y="5934"/>
                  <a:pt x="1879817" y="18288"/>
                </a:cubicBezTo>
                <a:cubicBezTo>
                  <a:pt x="1668182" y="16222"/>
                  <a:pt x="1551159" y="-6477"/>
                  <a:pt x="1318313" y="18288"/>
                </a:cubicBezTo>
                <a:cubicBezTo>
                  <a:pt x="1059871" y="56395"/>
                  <a:pt x="901959" y="23831"/>
                  <a:pt x="659157" y="18288"/>
                </a:cubicBezTo>
                <a:cubicBezTo>
                  <a:pt x="444692" y="28483"/>
                  <a:pt x="245032" y="39882"/>
                  <a:pt x="0" y="18288"/>
                </a:cubicBezTo>
                <a:cubicBezTo>
                  <a:pt x="-11" y="10485"/>
                  <a:pt x="-221" y="3288"/>
                  <a:pt x="0" y="0"/>
                </a:cubicBezTo>
                <a:close/>
              </a:path>
              <a:path w="2441321" h="18288" fill="none" stroke="0" extrusionOk="0">
                <a:moveTo>
                  <a:pt x="0" y="0"/>
                </a:moveTo>
                <a:cubicBezTo>
                  <a:pt x="265389" y="-22361"/>
                  <a:pt x="344845" y="-65"/>
                  <a:pt x="585917" y="0"/>
                </a:cubicBezTo>
                <a:cubicBezTo>
                  <a:pt x="858472" y="13102"/>
                  <a:pt x="949265" y="-8078"/>
                  <a:pt x="1196247" y="0"/>
                </a:cubicBezTo>
                <a:cubicBezTo>
                  <a:pt x="1379248" y="30707"/>
                  <a:pt x="1585336" y="24963"/>
                  <a:pt x="1806578" y="0"/>
                </a:cubicBezTo>
                <a:cubicBezTo>
                  <a:pt x="1986731" y="-19207"/>
                  <a:pt x="2264933" y="16601"/>
                  <a:pt x="2441321" y="0"/>
                </a:cubicBezTo>
                <a:cubicBezTo>
                  <a:pt x="2441440" y="8687"/>
                  <a:pt x="2440452" y="9944"/>
                  <a:pt x="2441321" y="18288"/>
                </a:cubicBezTo>
                <a:cubicBezTo>
                  <a:pt x="2149099" y="27348"/>
                  <a:pt x="2027305" y="56470"/>
                  <a:pt x="1830991" y="18288"/>
                </a:cubicBezTo>
                <a:cubicBezTo>
                  <a:pt x="1614571" y="-18764"/>
                  <a:pt x="1500998" y="10727"/>
                  <a:pt x="1269487" y="18288"/>
                </a:cubicBezTo>
                <a:cubicBezTo>
                  <a:pt x="1042399" y="37834"/>
                  <a:pt x="927922" y="45822"/>
                  <a:pt x="707983" y="18288"/>
                </a:cubicBezTo>
                <a:cubicBezTo>
                  <a:pt x="502575" y="-5380"/>
                  <a:pt x="350393" y="34499"/>
                  <a:pt x="0" y="18288"/>
                </a:cubicBezTo>
                <a:cubicBezTo>
                  <a:pt x="-394" y="12154"/>
                  <a:pt x="907" y="6688"/>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custGeom>
                    <a:avLst/>
                    <a:gdLst>
                      <a:gd name="connsiteX0" fmla="*/ 0 w 2441321"/>
                      <a:gd name="connsiteY0" fmla="*/ 0 h 18288"/>
                      <a:gd name="connsiteX1" fmla="*/ 585917 w 2441321"/>
                      <a:gd name="connsiteY1" fmla="*/ 0 h 18288"/>
                      <a:gd name="connsiteX2" fmla="*/ 1196247 w 2441321"/>
                      <a:gd name="connsiteY2" fmla="*/ 0 h 18288"/>
                      <a:gd name="connsiteX3" fmla="*/ 1806578 w 2441321"/>
                      <a:gd name="connsiteY3" fmla="*/ 0 h 18288"/>
                      <a:gd name="connsiteX4" fmla="*/ 2441321 w 2441321"/>
                      <a:gd name="connsiteY4" fmla="*/ 0 h 18288"/>
                      <a:gd name="connsiteX5" fmla="*/ 2441321 w 2441321"/>
                      <a:gd name="connsiteY5" fmla="*/ 18288 h 18288"/>
                      <a:gd name="connsiteX6" fmla="*/ 1830991 w 2441321"/>
                      <a:gd name="connsiteY6" fmla="*/ 18288 h 18288"/>
                      <a:gd name="connsiteX7" fmla="*/ 1269487 w 2441321"/>
                      <a:gd name="connsiteY7" fmla="*/ 18288 h 18288"/>
                      <a:gd name="connsiteX8" fmla="*/ 707983 w 2441321"/>
                      <a:gd name="connsiteY8" fmla="*/ 18288 h 18288"/>
                      <a:gd name="connsiteX9" fmla="*/ 0 w 2441321"/>
                      <a:gd name="connsiteY9" fmla="*/ 18288 h 18288"/>
                      <a:gd name="connsiteX10" fmla="*/ 0 w 2441321"/>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41321" h="18288" fill="none" extrusionOk="0">
                        <a:moveTo>
                          <a:pt x="0" y="0"/>
                        </a:moveTo>
                        <a:cubicBezTo>
                          <a:pt x="273217" y="-17533"/>
                          <a:pt x="355785" y="-4171"/>
                          <a:pt x="585917" y="0"/>
                        </a:cubicBezTo>
                        <a:cubicBezTo>
                          <a:pt x="816049" y="4171"/>
                          <a:pt x="991446" y="-9419"/>
                          <a:pt x="1196247" y="0"/>
                        </a:cubicBezTo>
                        <a:cubicBezTo>
                          <a:pt x="1401048" y="9419"/>
                          <a:pt x="1589984" y="-731"/>
                          <a:pt x="1806578" y="0"/>
                        </a:cubicBezTo>
                        <a:cubicBezTo>
                          <a:pt x="2023172" y="731"/>
                          <a:pt x="2247754" y="8393"/>
                          <a:pt x="2441321" y="0"/>
                        </a:cubicBezTo>
                        <a:cubicBezTo>
                          <a:pt x="2441167" y="8655"/>
                          <a:pt x="2440437" y="9975"/>
                          <a:pt x="2441321" y="18288"/>
                        </a:cubicBezTo>
                        <a:cubicBezTo>
                          <a:pt x="2169723" y="30506"/>
                          <a:pt x="2045712" y="39140"/>
                          <a:pt x="1830991" y="18288"/>
                        </a:cubicBezTo>
                        <a:cubicBezTo>
                          <a:pt x="1616270" y="-2564"/>
                          <a:pt x="1505876" y="3949"/>
                          <a:pt x="1269487" y="18288"/>
                        </a:cubicBezTo>
                        <a:cubicBezTo>
                          <a:pt x="1033098" y="32627"/>
                          <a:pt x="908661" y="41191"/>
                          <a:pt x="707983" y="18288"/>
                        </a:cubicBezTo>
                        <a:cubicBezTo>
                          <a:pt x="507305" y="-4615"/>
                          <a:pt x="333592" y="20759"/>
                          <a:pt x="0" y="18288"/>
                        </a:cubicBezTo>
                        <a:cubicBezTo>
                          <a:pt x="-688" y="11716"/>
                          <a:pt x="875" y="6357"/>
                          <a:pt x="0" y="0"/>
                        </a:cubicBezTo>
                        <a:close/>
                      </a:path>
                      <a:path w="2441321" h="18288" stroke="0" extrusionOk="0">
                        <a:moveTo>
                          <a:pt x="0" y="0"/>
                        </a:moveTo>
                        <a:cubicBezTo>
                          <a:pt x="207071" y="-14617"/>
                          <a:pt x="444194" y="-15606"/>
                          <a:pt x="585917" y="0"/>
                        </a:cubicBezTo>
                        <a:cubicBezTo>
                          <a:pt x="727640" y="15606"/>
                          <a:pt x="904326" y="-79"/>
                          <a:pt x="1123008" y="0"/>
                        </a:cubicBezTo>
                        <a:cubicBezTo>
                          <a:pt x="1341690" y="79"/>
                          <a:pt x="1600014" y="10401"/>
                          <a:pt x="1782164" y="0"/>
                        </a:cubicBezTo>
                        <a:cubicBezTo>
                          <a:pt x="1964314" y="-10401"/>
                          <a:pt x="2143537" y="-21488"/>
                          <a:pt x="2441321" y="0"/>
                        </a:cubicBezTo>
                        <a:cubicBezTo>
                          <a:pt x="2441735" y="5928"/>
                          <a:pt x="2441551" y="11133"/>
                          <a:pt x="2441321" y="18288"/>
                        </a:cubicBezTo>
                        <a:cubicBezTo>
                          <a:pt x="2166745" y="28773"/>
                          <a:pt x="2078726" y="15476"/>
                          <a:pt x="1879817" y="18288"/>
                        </a:cubicBezTo>
                        <a:cubicBezTo>
                          <a:pt x="1680908" y="21100"/>
                          <a:pt x="1548770" y="-4127"/>
                          <a:pt x="1318313" y="18288"/>
                        </a:cubicBezTo>
                        <a:cubicBezTo>
                          <a:pt x="1087856" y="40703"/>
                          <a:pt x="894613" y="3927"/>
                          <a:pt x="659157" y="18288"/>
                        </a:cubicBezTo>
                        <a:cubicBezTo>
                          <a:pt x="423701" y="32649"/>
                          <a:pt x="246611" y="33975"/>
                          <a:pt x="0" y="18288"/>
                        </a:cubicBezTo>
                        <a:cubicBezTo>
                          <a:pt x="-348" y="10388"/>
                          <a:pt x="-12" y="396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p:cNvSpPr txBox="1">
            <a:spLocks noChangeArrowheads="1"/>
          </p:cNvSpPr>
          <p:nvPr>
            <p:custDataLst>
              <p:tags r:id="rId1"/>
            </p:custDataLst>
          </p:nvPr>
        </p:nvSpPr>
        <p:spPr bwMode="auto">
          <a:xfrm>
            <a:off x="473202" y="2807208"/>
            <a:ext cx="2571750" cy="34107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t"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marR="0" lvl="0" indent="-228600" eaLnBrk="1" fontAlgn="base" hangingPunct="1">
              <a:lnSpc>
                <a:spcPct val="90000"/>
              </a:lnSpc>
              <a:spcBef>
                <a:spcPct val="0"/>
              </a:spcBef>
              <a:spcAft>
                <a:spcPts val="1800"/>
              </a:spcAft>
              <a:buClrTx/>
              <a:buSzTx/>
              <a:buFont typeface="Arial" panose="020B0604020202020204" pitchFamily="34" charset="0"/>
              <a:buChar char="•"/>
              <a:tabLst/>
              <a:defRPr/>
            </a:pPr>
            <a:r>
              <a:rPr kumimoji="0" lang="en-US" altLang="en-US" sz="1300" b="0" i="0" u="none" strike="noStrike" cap="none" spc="0" normalizeH="0" baseline="0" noProof="0">
                <a:ln>
                  <a:noFill/>
                </a:ln>
                <a:solidFill>
                  <a:schemeClr val="tx1"/>
                </a:solidFill>
                <a:effectLst/>
                <a:uLnTx/>
                <a:uFillTx/>
                <a:latin typeface="+mn-lt"/>
              </a:rPr>
              <a:t>The following </a:t>
            </a:r>
            <a:r>
              <a:rPr kumimoji="0" lang="en-US" altLang="en-US" sz="1300" b="1" i="0" u="none" strike="noStrike" cap="none" spc="0" normalizeH="0" baseline="0" noProof="0">
                <a:ln>
                  <a:noFill/>
                </a:ln>
                <a:solidFill>
                  <a:schemeClr val="tx1"/>
                </a:solidFill>
                <a:effectLst/>
                <a:uLnTx/>
                <a:uFillTx/>
                <a:latin typeface="+mn-lt"/>
              </a:rPr>
              <a:t>must</a:t>
            </a:r>
            <a:r>
              <a:rPr kumimoji="0" lang="en-US" altLang="en-US" sz="1300" b="0" i="0" u="none" strike="noStrike" cap="none" spc="0" normalizeH="0" baseline="0" noProof="0">
                <a:ln>
                  <a:noFill/>
                </a:ln>
                <a:solidFill>
                  <a:schemeClr val="tx1"/>
                </a:solidFill>
                <a:effectLst/>
                <a:uLnTx/>
                <a:uFillTx/>
                <a:latin typeface="+mn-lt"/>
              </a:rPr>
              <a:t> be recorded in the E-PNB:</a:t>
            </a:r>
          </a:p>
          <a:p>
            <a:pPr marL="457200" marR="0" lvl="0" indent="-228600" eaLnBrk="1" fontAlgn="base" hangingPunct="1">
              <a:lnSpc>
                <a:spcPct val="90000"/>
              </a:lnSpc>
              <a:spcBef>
                <a:spcPct val="0"/>
              </a:spcBef>
              <a:spcAft>
                <a:spcPts val="1800"/>
              </a:spcAft>
              <a:buClrTx/>
              <a:buSzTx/>
              <a:buFont typeface="Arial" panose="020B0604020202020204" pitchFamily="34" charset="0"/>
              <a:buChar char="•"/>
              <a:tabLst/>
              <a:defRPr/>
            </a:pPr>
            <a:r>
              <a:rPr kumimoji="0" lang="en-US" altLang="en-US" sz="1300" b="0" i="0" u="none" strike="noStrike" cap="none" spc="0" normalizeH="0" baseline="0" noProof="0">
                <a:ln>
                  <a:noFill/>
                </a:ln>
                <a:solidFill>
                  <a:schemeClr val="tx1"/>
                </a:solidFill>
                <a:effectLst/>
                <a:uLnTx/>
                <a:uFillTx/>
                <a:latin typeface="+mn-lt"/>
              </a:rPr>
              <a:t>Nature &amp; circumstances of the offence leading up to arrest</a:t>
            </a:r>
          </a:p>
          <a:p>
            <a:pPr marL="457200" marR="0" lvl="0" indent="-228600" eaLnBrk="1" fontAlgn="base" hangingPunct="1">
              <a:lnSpc>
                <a:spcPct val="90000"/>
              </a:lnSpc>
              <a:spcBef>
                <a:spcPct val="0"/>
              </a:spcBef>
              <a:spcAft>
                <a:spcPts val="1800"/>
              </a:spcAft>
              <a:buClrTx/>
              <a:buSzTx/>
              <a:buFont typeface="Arial" panose="020B0604020202020204" pitchFamily="34" charset="0"/>
              <a:buChar char="•"/>
              <a:tabLst/>
              <a:defRPr/>
            </a:pPr>
            <a:r>
              <a:rPr kumimoji="0" lang="en-US" altLang="en-US" sz="1300" b="0" i="0" u="none" strike="noStrike" cap="none" spc="0" normalizeH="0" baseline="0" noProof="0">
                <a:ln>
                  <a:noFill/>
                </a:ln>
                <a:solidFill>
                  <a:schemeClr val="tx1"/>
                </a:solidFill>
                <a:effectLst/>
                <a:uLnTx/>
                <a:uFillTx/>
                <a:latin typeface="+mn-lt"/>
              </a:rPr>
              <a:t>Reason/s why arrest was necessary</a:t>
            </a:r>
          </a:p>
          <a:p>
            <a:pPr marL="457200" marR="0" lvl="0" indent="-228600" eaLnBrk="1" fontAlgn="base" hangingPunct="1">
              <a:lnSpc>
                <a:spcPct val="90000"/>
              </a:lnSpc>
              <a:spcBef>
                <a:spcPct val="0"/>
              </a:spcBef>
              <a:spcAft>
                <a:spcPts val="1800"/>
              </a:spcAft>
              <a:buClrTx/>
              <a:buSzTx/>
              <a:buFont typeface="Arial" panose="020B0604020202020204" pitchFamily="34" charset="0"/>
              <a:buChar char="•"/>
              <a:tabLst/>
              <a:defRPr/>
            </a:pPr>
            <a:r>
              <a:rPr kumimoji="0" lang="en-US" altLang="en-US" sz="1300" b="0" i="0" u="none" strike="noStrike" cap="none" spc="0" normalizeH="0" baseline="0" noProof="0">
                <a:ln>
                  <a:noFill/>
                </a:ln>
                <a:solidFill>
                  <a:schemeClr val="tx1"/>
                </a:solidFill>
                <a:effectLst/>
                <a:uLnTx/>
                <a:uFillTx/>
                <a:latin typeface="+mn-lt"/>
              </a:rPr>
              <a:t>That a ‘when questioned’ caution was given</a:t>
            </a:r>
          </a:p>
          <a:p>
            <a:pPr marL="457200" marR="0" lvl="0" indent="-228600" eaLnBrk="1" fontAlgn="base" hangingPunct="1">
              <a:lnSpc>
                <a:spcPct val="90000"/>
              </a:lnSpc>
              <a:spcBef>
                <a:spcPct val="0"/>
              </a:spcBef>
              <a:spcAft>
                <a:spcPts val="1800"/>
              </a:spcAft>
              <a:buClrTx/>
              <a:buSzTx/>
              <a:buFont typeface="Arial" panose="020B0604020202020204" pitchFamily="34" charset="0"/>
              <a:buChar char="•"/>
              <a:tabLst/>
              <a:defRPr/>
            </a:pPr>
            <a:r>
              <a:rPr kumimoji="0" lang="en-US" altLang="en-US" sz="1300" b="0" i="0" u="none" strike="noStrike" cap="none" spc="0" normalizeH="0" baseline="0" noProof="0">
                <a:ln>
                  <a:noFill/>
                </a:ln>
                <a:solidFill>
                  <a:schemeClr val="tx1"/>
                </a:solidFill>
                <a:effectLst/>
                <a:uLnTx/>
                <a:uFillTx/>
                <a:latin typeface="+mn-lt"/>
              </a:rPr>
              <a:t>Anything said by the person at the time of arrest</a:t>
            </a:r>
          </a:p>
        </p:txBody>
      </p:sp>
      <p:pic>
        <p:nvPicPr>
          <p:cNvPr id="3" name="Picture 2"/>
          <p:cNvPicPr>
            <a:picLocks noChangeAspect="1"/>
          </p:cNvPicPr>
          <p:nvPr/>
        </p:nvPicPr>
        <p:blipFill rotWithShape="1">
          <a:blip r:embed="rId4">
            <a:extLst>
              <a:ext uri="{28A0092B-C50C-407E-A947-70E740481C1C}">
                <a14:useLocalDpi xmlns:a14="http://schemas.microsoft.com/office/drawing/2010/main" val="0"/>
              </a:ext>
            </a:extLst>
          </a:blip>
          <a:srcRect l="15884"/>
          <a:stretch/>
        </p:blipFill>
        <p:spPr>
          <a:xfrm>
            <a:off x="3490722" y="1189925"/>
            <a:ext cx="5177790" cy="4478150"/>
          </a:xfrm>
          <a:prstGeom prst="rect">
            <a:avLst/>
          </a:prstGeom>
        </p:spPr>
      </p:pic>
    </p:spTree>
    <p:extLst>
      <p:ext uri="{BB962C8B-B14F-4D97-AF65-F5344CB8AC3E}">
        <p14:creationId xmlns:p14="http://schemas.microsoft.com/office/powerpoint/2010/main" val="2154003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MMPROD_NEXTUNIQUEID" val="10011"/>
  <p:tag name="MMPROD_DATA" val="&lt;object type=&quot;10002&quot; unique_id=&quot;901&quot;&gt;&lt;property id=&quot;10007&quot; value=&quot;Next&quot;/&gt;&lt;property id=&quot;10008&quot; value=&quot;Back&quot;/&gt;&lt;property id=&quot;10009&quot; value=&quot;Submit&quot;/&gt;&lt;property id=&quot;10012&quot; value=&quot;0&quot;/&gt;&lt;property id=&quot;10022&quot; value=&quot;Try again&quot;/&gt;&lt;property id=&quot;10068&quot; value=&quot;Correct - Click anywhere to continue&quot;/&gt;&lt;property id=&quot;10069&quot; value=&quot;Incorrect - Click anywhere to continue&quot;/&gt;&lt;property id=&quot;10124&quot; value=&quot;Click to continue&quot;/&gt;&lt;property id=&quot;10125&quot; value=&quot;Click to submit answer&quot;/&gt;&lt;property id=&quot;10126&quot; value=&quot;Click to go back&quot;/&gt;&lt;property id=&quot;10127&quot; value=&quot;Clear&quot;/&gt;&lt;property id=&quot;10128&quot; value=&quot;Click to clear&quot;/&gt;&lt;property id=&quot;10133&quot; value=&quot;1&quot;/&gt;&lt;property id=&quot;10134&quot; value=&quot;0&quot;/&gt;&lt;property id=&quot;10135&quot; value=&quot;,&quot;/&gt;&lt;property id=&quot;10136&quot; value=&quot;2&quot;/&gt;&lt;property id=&quot;10156&quot; value=&quot;1&quot;/&gt;&lt;property id=&quot;10157&quot; value=&quot;1&quot;/&gt;&lt;property id=&quot;10158&quot; value=&quot;1&quot;/&gt;&lt;property id=&quot;10177&quot; value=&quot;1&quot;/&gt;&lt;property id=&quot;10183&quot; value=&quot;You must answer the question before continuing&quot;/&gt;&lt;property id=&quot;10185&quot; value=&quot;1&quot;/&gt;&lt;property id=&quot;10188&quot; value=&quot;The time to answer this question has expired.&quot;/&gt;&lt;property id=&quot;10189&quot; value=&quot;1&quot;/&gt;&lt;property id=&quot;10194&quot; value=&quot;0&quot;/&gt;&lt;property id=&quot;10195&quot; value=&quot;1&quot;/&gt;&lt;property id=&quot;10196&quot; value=&quot;0&quot;/&gt;&lt;property id=&quot;10198&quot; value=&quot;100&quot;/&gt;&lt;property id=&quot;10200&quot; value=&quot;1&quot;/&gt;&lt;property id=&quot;10212&quot; value=&quot;1&quot;/&gt;&lt;property id=&quot;10213&quot; value=&quot;1&quot;/&gt;&lt;property id=&quot;10214&quot; value=&quot;0&quot;/&gt;&lt;property id=&quot;10215&quot; value=&quot;0&quot;/&gt;&lt;property id=&quot;10216&quot; value=&quot;0&quot;/&gt;&lt;property id=&quot;10217&quot; value=&quot;1&quot;/&gt;&lt;property id=&quot;10218&quot; value=&quot;0&quot;/&gt;&lt;property id=&quot;10219&quot; value=&quot;0&quot;/&gt;&lt;property id=&quot;10221&quot; value=&quot;&amp;lt;Format Name=&amp;quot;Presentation Default&amp;quot;&amp;gt;&amp;lt;Question FontName=&amp;quot;Arial&amp;quot; IsBold=&amp;quot;0&amp;quot; IsItalic=&amp;quot;0&amp;quot; IsUnderline=&amp;quot;0&amp;quot; FontSize=&amp;quot;28&amp;quot;/&amp;gt;&amp;lt;Answer FontName=&amp;quot;Verdana&amp;quot; IsBold=&amp;quot;0&amp;quot; IsItalic=&amp;quot;0&amp;quot; IsUnderline=&amp;quot;0&amp;quot; FontSize=&amp;quot;24&amp;quot;/&amp;gt;&amp;lt;Button FontName=&amp;quot;Arial&amp;quot; IsBold=&amp;quot;0&amp;quot; IsItalic=&amp;quot;0&amp;quot; IsUnderline=&amp;quot;0&amp;quot; FontSize=&amp;quot;14&amp;quot;/&amp;gt;&amp;lt;Message FontName=&amp;quot;Arial&amp;quot; IsBold=&amp;quot;0&amp;quot; IsItalic=&amp;quot;0&amp;quot; IsUnderline=&amp;quot;0&amp;quot; FontSize=&amp;quot;18&amp;quot;/&amp;gt;&amp;lt;ButtonPlacement Orientation=&amp;quot;Horizontal&amp;quot; Position=&amp;quot;0&amp;quot;/&amp;gt;&amp;lt;/Format&amp;gt; &quot;/&gt;&lt;property id=&quot;10227&quot; value=&quot;1&quot;/&gt;&lt;property id=&quot;10229&quot; value=&quot;0&quot;/&gt;&lt;property id=&quot;10235&quot; value=&quot;90&quot;/&gt;&lt;property id=&quot;10236&quot; value=&quot;0&quot;/&gt;&lt;property id=&quot;10237&quot; value=&quot;0&quot;/&gt;&lt;property id=&quot;10238&quot; value=&quot;-1&quot;/&gt;&lt;property id=&quot;10239&quot; value=&quot;3&quot;/&gt;&lt;property id=&quot;10240&quot; value=&quot;0&quot;/&gt;&lt;property id=&quot;10241&quot; value=&quot;-1&quot;/&gt;&lt;property id=&quot;10242&quot; value=&quot;-1&quot;/&gt;&lt;property id=&quot;10243&quot; value=&quot;-1&quot;/&gt;&lt;property id=&quot;10244&quot; value=&quot;1&quot;/&gt;&lt;property id=&quot;10245&quot; value=&quot;0&quot;/&gt;&lt;object type=&quot;10054&quot; unique_id=&quot;10002&quot;&gt;&lt;property id=&quot;10139&quot; value=&quot;1.0&quot;/&gt;&lt;property id=&quot;10141&quot; value=&quot;80&quot;/&gt;&lt;property id=&quot;10143&quot; value=&quot;0&quot;/&gt;&lt;property id=&quot;10144&quot; value=&quot;0&quot;/&gt;&lt;property id=&quot;10145&quot; value=&quot;0&quot;/&gt;&lt;property id=&quot;10146&quot; value=&quot;1&quot;/&gt;&lt;property id=&quot;10147&quot; value=&quot;0&quot;/&gt;&lt;property id=&quot;10148&quot; value=&quot;0&quot;/&gt;&lt;property id=&quot;10149&quot; value=&quot;0&quot;/&gt;&lt;property id=&quot;10150&quot; value=&quot;0&quot;/&gt;&lt;/object&gt;&lt;object type=&quot;10042&quot; unique_id=&quot;903&quot;&gt;&lt;object type=&quot;10003&quot; unique_id=&quot;10004&quot;&gt;&lt;property id=&quot;10002&quot; value=&quot;Quiz&quot;/&gt;&lt;property id=&quot;10003&quot; value=&quot;0&quot;/&gt;&lt;property id=&quot;10004&quot; value=&quot;0&quot;/&gt;&lt;property id=&quot;10005&quot; value=&quot;0&quot;/&gt;&lt;property id=&quot;10006&quot; value=&quot;0&quot;/&gt;&lt;property id=&quot;10010&quot; value=&quot;1&quot;/&gt;&lt;property id=&quot;10014&quot; value=&quot;1&quot;/&gt;&lt;property id=&quot;10015&quot; value=&quot;1&quot;/&gt;&lt;property id=&quot;10016&quot; value=&quot;1&quot;/&gt;&lt;property id=&quot;10017&quot; value=&quot;1&quot;/&gt;&lt;property id=&quot;10018&quot; value=&quot;1&quot;/&gt;&lt;property id=&quot;10029&quot; value=&quot;2&quot;/&gt;&lt;property id=&quot;10072&quot; value=&quot;Quiz10004&quot;/&gt;&lt;property id=&quot;10123&quot; value=&quot;1&quot;/&gt;&lt;property id=&quot;10129&quot; value=&quot;0&quot;/&gt;&lt;property id=&quot;10130&quot; value=&quot;80&quot;/&gt;&lt;property id=&quot;10160&quot; value=&quot;1&quot;/&gt;&lt;property id=&quot;10161&quot; value=&quot;1&quot;/&gt;&lt;property id=&quot;10162&quot; value=&quot;1&quot;/&gt;&lt;property id=&quot;10163&quot; value=&quot;0&quot;/&gt;&lt;property id=&quot;10164&quot; value=&quot;0&quot;/&gt;&lt;property id=&quot;10165&quot; value=&quot;Passed&quot;/&gt;&lt;property id=&quot;10166&quot; value=&quot;Failed&quot;/&gt;&lt;property id=&quot;10167&quot; value=&quot;FFFFFFFF&quot;/&gt;&lt;property id=&quot;10169&quot; value=&quot;Question %d of %d&quot;/&gt;&lt;property id=&quot;10170&quot; value=&quot;Send E-mail&quot;/&gt;&lt;property id=&quot;10171&quot; value=&quot;You answered this correctly!&quot;/&gt;&lt;property id=&quot;10172&quot; value=&quot;You did not answer this question completely&quot;/&gt;&lt;property id=&quot;10173&quot; value=&quot;Your answer:&quot;/&gt;&lt;property id=&quot;10174&quot; value=&quot;The correct answer is:&quot;/&gt;&lt;property id=&quot;10208&quot; value=&quot;0&quot;/&gt;&lt;property id=&quot;10222&quot; value=&quot;0&quot;/&gt;&lt;property id=&quot;10223&quot; value=&quot;1&quot;/&gt;&lt;property id=&quot;10224&quot; value=&quot;1&quot;/&gt;&lt;property id=&quot;10225&quot; value=&quot;Instruction Slide Title&quot;/&gt;&lt;property id=&quot;10226&quot; value=&quot;Write instructions for quiz takers here...&quot;/&gt;&lt;property id=&quot;10228&quot; value=&quot;0&quot;/&gt;&lt;object type=&quot;10062&quot; unique_id=&quot;10006&quot;&gt;&lt;object type=&quot;10050&quot; unique_id=&quot;10007&quot;&gt;&lt;property id=&quot;10020&quot; value=&quot;2&quot;/&gt;&lt;property id=&quot;10102&quot; value=&quot;1&quot;/&gt;&lt;property id=&quot;10191&quot; value=&quot;-1&quot;/&gt;&lt;/object&gt;&lt;object type=&quot;10051&quot; unique_id=&quot;10008&quot;&gt;&lt;property id=&quot;10020&quot; value=&quot;2&quot;/&gt;&lt;property id=&quot;10102&quot; value=&quot;1&quot;/&gt;&lt;property id=&quot;10191&quot; value=&quot;-1&quot;/&gt;&lt;/object&gt;&lt;/object&gt;&lt;object type=&quot;10061&quot; unique_id=&quot;20000&quot;/&gt;&lt;/object&gt;&lt;/object&gt;&lt;/object&gt;&#10;"/>
  <p:tag name="MMPROD_THEME_BG_IMAGE" val=""/>
  <p:tag name="MMPROD_TAG_VCONFIG" val="PD94bWwgdmVyc2lvbj0iMS4wIiBlbmNvZGluZz0idXRmLTgiPz4NCjxjb25maWd1cmF0aW9uPg0KCTxicmFuZGluZz4NCgkJPHVpZm9udCBuYW1lPSJGT05UX05PVEVTX1RFWFQiIHZhbHVlPSJWZXJkYW5hLDksZmFsc2UsZmFsc2UsZmFsc2UiLz4NCgk8L2JyYW5kaW5nPg0KCTxjb2xvcnM+DQoJCTx1aWNvbG9yIG5hbWU9InByaW1hcnkiIHZhbHVlPSIweDZGODQ4OCIvPg0KCQk8dWljb2xvciBuYW1lPSJnbG93IiB2YWx1ZT0iMHg2MDk3NzMiLz4NCgkJPHVpY29sb3IgbmFtZT0idGV4dCIgdmFsdWU9IjB4RkZGRkZGIi8+DQoJCTx1aWNvbG9yIG5hbWU9ImxpZ2h0IiB2YWx1ZT0iMHg0RTVENjAiLz4NCgkJPHVpY29sb3IgbmFtZT0ic2hhZG93IiB2YWx1ZT0iMHgwMDAwMDAiLz4NCgkJPHVpY29sb3IgbmFtZT0iYmFja2dyb3VuZCIgdmFsdWU9IjB4NzI3OTcxIi8+DQoJPC9jb2xvcnM+DQoJPGxheW91dD4NCgkJPHVpc2hvdyBuYW1lPSJwcmVzZW50YXRpb250aXRsZSIgdmFsdWU9InRydWUiLz48dWlzaG93IG5hbWU9InByZXNlbnRlcnBob3RvIiB2YWx1ZT0idHJ1ZSIvPjx1aXNob3cgbmFtZT0icHJlc2VudGVybmFtZSIgdmFsdWU9InRydWUiLz48dWlzaG93IG5hbWU9InByZXNlbnRlcnRpdGxlIiB2YWx1ZT0idHJ1ZSIvPjx1aXNob3cgbmFtZT0icHJlc2VudGVyZW1haWwiIHZhbHVlPSJ0cnVlIi8+PHVpc2hvdyBuYW1lPSJwcmVzZW50ZXJiaW8iIHZhbHVlPSJ0cnVlIi8+PHVpc2hvdyBuYW1lPSJjb21wYW55bG9nbyIgdmFsdWU9InRydWUiLz48dWlzaG93IG5hbWU9InNpZGViYXIiIHZhbHVlPSJ0cnVlIi8+PHVpc2hvdyBuYW1lPSJvdXRsaW5lIiB2YWx1ZT0idHJ1ZSIvPjx1aXNob3cgbmFtZT0idGh1bWJuYWlsIiB2YWx1ZT0idHJ1ZSIvPg0KCQk8dWlzaG93IG5hbWU9Im5vdGVzIiB2YWx1ZT0idHJ1ZSIvPjx1aXNob3cgbmFtZT0ic2VhcmNoIiB2YWx1ZT0idHJ1ZSIvPjx1aXNob3cgbmFtZT0icXVpeiIgdmFsdWU9InRydWUiLz48dWlzaG93IG5hbWU9ImF0dGFjaG1lbnRzIiB2YWx1ZT0idHJ1ZSIvPjx1aXNob3cgbmFtZT0idXRpbHMiIHZhbHVlPSJ0cnVlIi8+PHVpc2hvdyBuYW1lPSJ2b2x1bWUiIHZhbHVlPSJ0cnVlIi8+PHVpc2hvdyBuYW1lPSJwbGF5YmFyIiB2YWx1ZT0idHJ1ZSIvPjx1aXNob3cgbmFtZT0idGFsa2luZ2hlYWQiIHZhbHVlPSJ0cnVlIi8+PHVpc2hvdyBuYW1lPSJzaWRlYmFyb25yaWdodCIgdmFsdWU9InRydWUiLz48dWlzaG93IG5hbWU9InZpZXdjaGFuZ2UiIHZhbHVlPSJ0cnVlIi8+PHVpc2hvdyBuYW1lPSJhbHdheXNTY3J1bmNoIiB2YWx1ZT0iZmFsc2UiLz48dWlzaG93IG5hbWU9ImluaXRpYWxkaXNwbGF5bW9kZWlzbm9ybWFsIiB2YWx1ZT0idHJ1ZSIvPjx1aXJlcGxhY2UgbmFtZT0ibG9nbyIgdmFsdWU9IiIvPjx1aXJlcGxhY2UgbmFtZT0iYmdpbWFnZSIgdmFsdWU9IiIvPjx1aXJlcGxhY2UgbmFtZT0iaW5pdGlhbHRhYiIgdmFsdWU9Im91dGxpbmUiLz48L2xheW91dD4NCgk8cHJlbG9hZGVyPjxzZXRCb29sIG5hbWU9ImRpc2FibGVBc3NldFByZWxvYWRlciIgdmFsdWU9InRydWUiLz48L3ByZWxvYWRlcj48bGFuZ3VhZ2UgaWQ9ImVu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lNsaWRlICVuIi8+DQoJCTwhLS0gc3Vic3RpdHV0aW9uOiAlbiA9PSBzbGlkZSBudW1iZXIgLS0+DQoJCTwhLS0gc3Vic3RpdHV0aW9uOiAldCA9PSB0b3RhbCBzbGlkZSBjb3VudCAtLT4NCgkJPHVpdGV4dCBuYW1lPSJTQ1JVQkJBUlNUQVRVU19TTElERUlORk8iIHZhbHVlPSJTbGlkZSAlbiAvICV0IHwgIi8+DQoJCTx1aXRleHQgbmFtZT0iU0NSVUJCQVJTVEFUVVNfU1RPUFBFRCIgdmFsdWU9IlN0b3BwZWQiLz4NCgkJPHVpdGV4dCBuYW1lPSJTQ1JVQkJBUlNUQVRVU19QTEFZSU5HIiB2YWx1ZT0iUGxheWluZyIvPg0KCQk8dWl0ZXh0IG5hbWU9IlNDUlVCQkFSU1RBVFVTX05PQVVESU8iIHZhbHVlPSJObyBBdWRpbyIvPg0KCQk8dWl0ZXh0IG5hbWU9IlNDUlVCQkFSU1RBVFVTX1ZJRFBMQVlJTkciIHZhbHVlPSJWaWRlbyBQbGF5aW5nIi8+DQoJCTx1aXRleHQgbmFtZT0iU0NSVUJCQVJTVEFUVVNfTE9BRElORyIgdmFsdWU9IkxvYWRpbmciLz4NCgkJPHVpdGV4dCBuYW1lPSJTQ1JVQkJBUlNUQVRVU19CVUZGRVJJTkciIHZhbHVlPSJCdWZmZXJpbmciLz4NCgkJPHVpdGV4dCBuYW1lPSJTQ1JVQkJBUlNUQVRVU19RVUVTVElPTiIgdmFsdWU9IkFuc3dlciBRdWVzdGlvbiIvPg0KCQk8dWl0ZXh0IG5hbWU9IlNDUlVCQkFSU1RBVFVTX1JFVklFV1FVSVoiIHZhbHVlPSJSZXZpZXdpbmcgUXVpeiIvPg0KCQk8IS0tIHN1YnN0aXR1dGlvbjogJW0gPT0gbWludXRlcyByZW1haW5pbmcgLS0+DQoJCTwhLS0gc3Vic3RpdHV0aW9uOiAlcyA9PSBzZWNvbmRzIHJlbWFpbmluZyAtLT4NCgkJPHVpdGV4dCBuYW1lPSJFTEFQU0VEIiB2YWx1ZT0iJW0gTWludXRlcyAlcyBTZWNvbmRzIFJlbWFpbmluZyIvPg0KCQk8dWl0ZXh0IG5hbWU9Ik5PVEZPVU5EIiB2YWx1ZT0iTm90aGluZyBGb3VuZCIvPg0KCQk8dWl0ZXh0IG5hbWU9IkFUVEFDSE1FTlRTIiB2YWx1ZT0iQXR0YWNobWVudHM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JDb250YWN0Ii8+DQoJCTx1aXRleHQgbmFtZT0iVEFCX1FVSVoiIHZhbHVlPSJRdWl6Ii8+DQoJCTx1aXRleHQgbmFtZT0iVEFCX09VVExJTkUiIHZhbHVlPSJPdXRsaW5lIi8+DQoJCTx1aXRleHQgbmFtZT0iVEFCX1RIVU1CIiB2YWx1ZT0iVGh1bWIiLz4NCgkJPHVpdGV4dCBuYW1lPSJUQUJfTk9URVMiIHZhbHVlPSJOb3RlcyIvPg0KCQk8dWl0ZXh0IG5hbWU9IlRBQl9TRUFSQ0giIHZhbHVlPSJTZWFyY2giLz4NCgkJPHVpdGV4dCBuYW1lPSJTTElERV9IRUFESU5HIiB2YWx1ZT0iU2xpZGUgVGl0bGUiLz4NCgkJPHVpdGV4dCBuYW1lPSJEVVJBVElPTl9IRUFESU5HIiB2YWx1ZT0iRHVyYXRpb24iLz4NCgkJPHVpdGV4dCBuYW1lPSJTRUFSQ0hfSEVBRElORyIgdmFsdWU9IlNlYXJjaCBmb3IgdGV4dDoiLz4NCgkJPHVpdGV4dCBuYW1lPSJUSFVNQl9IRUFESU5HIiB2YWx1ZT0iU2xpZGUiLz4NCgkJPHVpdGV4dCBuYW1lPSJUSFVNQl9JTkZPIiB2YWx1ZT0iU2xpZGUgVGl0bGUvRHVyYXRpb24iLz4NCgkJPHVpdGV4dCBuYW1lPSJBVFRBQ0hOQU1FX0hFQURJTkciIHZhbHVlPSJGaWxlIE5hbWUiLz4NCgkJPHVpdGV4dCBuYW1lPSJBVFRBQ0hTSVpFX0hFQURJTkciIHZhbHVlPSJTaXplIi8+DQoJCTx1aXRleHQgbmFtZT0iU0xJREVfTk9URVMiIHZhbHVlPSJTbGlkZSBOb3RlcyIvPg0KCQk8IS0tcXVpeiBwb2QgYW5kIG1lc3NhZ2UgYm94IHRleHRzLS0+DQoJCTx1aXRleHQgbmFtZT0iUVVJWlBPRF9RVUlaX0FUVEVNUFQiIHZhbHVlPSJRdWl6IEF0dGVtcHQ6Ii8+DQoJCTx1aXRleHQgbmFtZT0iUVVJWlBPRF9RVUlaX0FUVEVNUFRfVkFMVUUiIHZhbHVlPSIlbiBvZiAldCIvPg0KCQk8dWl0ZXh0IG5hbWU9IlFVSVpQT0RfUVVJWl9TQ09SRSIgdmFsdWU9IlNjb3JlZDoiLz4NCgkJPHVpdGV4dCBuYW1lPSJRVUlaUE9EX1FVSVpfUEFTU1NDT1JFIiB2YWx1ZT0iUGFzc2luZyBTY29yZToiLz4NCgkJPHVpdGV4dCBuYW1lPSJRVUlaUE9EX1FVSVpfTUFYU0NPUkUiIHZhbHVlPSJNYXggU2NvcmU6Ii8+DQoJCTx1aXRleHQgbmFtZT0iUVVJWlBPRF9RVUVTQVRNUFRfU1RSIiB2YWx1ZT0iQXR0ZW1wdDogJW4gb2YgJXQiLz4NCgkJPHVpdGV4dCBuYW1lPSJRVUlaUE9EX1FVRVNUWVBFX1NUUiIgdmFsdWU9IlR5cGU6ICVzIi8+DQoJCTx1aXRleHQgbmFtZT0iUVVJWlBPRF9RVUVTVFlQRV9HUkQiIHZhbHVlPSJHcmFkZWQiLz4NCgkJPHVpdGV4dCBuYW1lPSJRVUlaUE9EX1FVRVNUWVBFX1NWWSIgdmFsdWU9IlN1cnZleSIvPg0KCQk8dWl0ZXh0IG5hbWU9IlFVSVpQT0RfUVVJWkFUTVBUX0lORiIgdmFsdWU9IkluZmluaXRlIi8+DQoJCTx1aXRleHQgbmFtZT0iUVVJWlBPRF9RVUVTQVRNUFRfSU5GIiB2YWx1ZT0iSW5maW5pdGUiLz4NCgkJPHVpdGV4dCBuYW1lPSJXQVJOSU5HTVNHX1lFU1NUUklORyIgdmFsdWU9IlllcyIvPg0KCQk8dWl0ZXh0IG5hbWU9IldBUk5JTkdNU0dfTk9TVFJJTkciIHZhbHVlPSJObyIvPg0KCQk8dWl0ZXh0IG5hbWU9IldBUk5JTkdNU0dfVElUTEVTVFJJTkciIHZhbHVlPSJRdWl6IE5hdmlnYXRpb24gV2FybmluZyIvPg0KCQk8dWl0ZXh0IG5hbWU9IldBUk5JTkdNU0dfTVNHU1RSSU5HIiB2YWx1ZT0iVGhlcmUgYXJlIHVuLWF0dGVtcHRlZCBxdWVzdGlvbnMgaW4gdGhpcyBRdWl6LiYjeEE7JiN4QTtDbGlja2luZyBZZXMgd2lsbCB0YWtlIHlvdSBvdXQgb2YgdGhlIFF1aXouIENsaWNrIE5vIHRvIGNvbnRpbnVlIHRoZSBRdWl6LiIvPg0KCQk8dWl0ZXh0IG5hbWU9IklORk9STUFUSU9OX0gyNjRfRkxBU0hQTEFZRVIiIHZhbHVlPSJUaGUgY3VycmVudCB2ZXJzaW9uIG9mIEZsYXNoIFBsYXllciBpbnN0YWxsZWQgb24geW91ciBtYWNoaW5lIGRvZXMgbm90IHN1cHBvcnQgdGhpcyB2aWRlby4gQ2xpY2sgb24gdGhlIHZpZGVvIGFyZWEgdG8gZG93bmxvYWQgdGhlIGxhdGVzdC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Nob3cgc2lkZWJhciB0byBwYXJ0aWNpcGFudHMiLz4NCgkJPHVpdGV4dCBuYW1lPSJNVVRFIiB2YWx1ZT0iTXV0ZSIvPg0KCQk8dWl0ZXh0IG5hbWU9IkRPQ1dSQVBfVElUTEUiIHZhbHVlPSJQcmVzZW50ZXIgRmlsZSBBdHRhY2htZW50Ii8+DQoJCTx1aXRleHQgbmFtZT0iRE9DV1JBUF9NU0ciIHZhbHVlPSJTYXZlIHRvIE15IENvbXB1dGVyIi8+DQoJCTx1aXRleHQgbmFtZT0iRE9DV1JBUF9QUk9NUFQiIHZhbHVlPSJDbGljayB0byBEb3dubG9hZCIvPg0KCTwvbGFuZ3VhZ2U+DQoJPGxhbmd1YWdlIGlkPSJkZ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Gb2xpZSAlbiIvPg0KCQk8IS0tIHN1YnN0aXR1dGlvbjogJW4gPT0gc2xpZGUgbnVtYmVyIC0tPg0KCQk8IS0tIHN1YnN0aXR1dGlvbjogJXQgPT0gdG90YWwgc2xpZGUgY291bnQgLS0+DQoJCTx1aXRleHQgbmFtZT0iU0NSVUJCQVJTVEFUVVNfU0xJREVJTkZPIiB2YWx1ZT0iRm9saWUgJW4gLyAldCB8ICIvPg0KCQk8dWl0ZXh0IG5hbWU9IlNDUlVCQkFSU1RBVFVTX1NUT1BQRUQiIHZhbHVlPSJCZWVuZGV0Ii8+DQoJCTx1aXRleHQgbmFtZT0iU0NSVUJCQVJTVEFUVVNfUExBWUlORyIgdmFsdWU9IldpZWRlcmdhYmUiLz4NCgkJPHVpdGV4dCBuYW1lPSJTQ1JVQkJBUlNUQVRVU19OT0FVRElPIiB2YWx1ZT0iS2VpbiBBdWRpbyIvPg0KCQk8dWl0ZXh0IG5hbWU9IlNDUlVCQkFSU1RBVFVTX1ZJRFBMQVlJTkciIHZhbHVlPSJWaWRlbyB3aXJkIGFiZ2VzcGllbHQiLz4NCgkJPHVpdGV4dCBuYW1lPSJTQ1JVQkJBUlNUQVRVU19MT0FESU5HIiB2YWx1ZT0iTGFkZW4iLz4NCgkJPHVpdGV4dCBuYW1lPSJTQ1JVQkJBUlNUQVRVU19CVUZGRVJJTkciIHZhbHVlPSJQdWZmZXJuIi8+DQoJCTx1aXRleHQgbmFtZT0iU0NSVUJCQVJTVEFUVVNfUVVFU1RJT04iIHZhbHVlPSJGcmFnZSBiZWFudHdvcnRlbiIvPg0KCQk8dWl0ZXh0IG5hbWU9IlNDUlVCQkFSU1RBVFVTX1JFVklFV1FVSVoiIHZhbHVlPSJOb2NobWFscyBkdXJjaHNlaGVuIi8+DQoJCTwhLS0gc3Vic3RpdHV0aW9uOiAlbSA9PSBtaW51dGVzIHJlbWFpbmluZyAtLT4NCgkJPCEtLSBzdWJzdGl0dXRpb246ICVzID09IHNlY29uZHMgcmVtYWluaW5nIC0tPg0KCQk8dWl0ZXh0IG5hbWU9IkVMQVBTRUQiIHZhbHVlPSJSZXN0ZGF1ZXI6ICVtIE1pbnV0ZW4gJXMgU2VrdW5kZW4iLz4NCgkJPHVpdGV4dCBuYW1lPSJOT1RGT1VORCIgdmFsdWU9Ik5pY2h0cyBnZWZ1bmRlbiIvPg0KCQk8dWl0ZXh0IG5hbWU9IkFUVEFDSE1FTlRTIiB2YWx1ZT0iQW5sYWdlbiIvPg0KCQk8IS0tIHN1YnN0aXR1dGlvbjogJXAgPT0gY3VycmVudCBzcGVha2VyJ3MgdGl0bGUgLS0+DQoJCTx1aXRleHQgbmFtZT0iQklPV0lOX1RJVExFIiB2YWx1ZT0iU3ByZWNoZXI6ICVwIi8+DQoJCTx1aXRleHQgbmFtZT0iQklPQlROX1RJVExFIiB2YWx1ZT0iU3ByZWNoZXIiLz4NCgkJPHVpdGV4dCBuYW1lPSJESVZJREVSQlROX1RJVExFIiB2YWx1ZT0ifCIvPg0KCQk8dWl0ZXh0IG5hbWU9IkNPTlRBQ1RCVE5fVElUTEUiIHZhbHVlPSJLb250YWt0Ii8+DQoJCTx1aXRleHQgbmFtZT0iVEFCX1FVSVoiIHZhbHVlPSJRdWl6Ii8+DQoJCTx1aXRleHQgbmFtZT0iVEFCX09VVExJTkUiIHZhbHVlPSJTdHJ1a3R1ciIvPg0KCQk8dWl0ZXh0IG5hbWU9IlRBQl9USFVNQiIgdmFsdWU9Ik1pbmlhdHVyIi8+DQoJCTx1aXRleHQgbmFtZT0iVEFCX05PVEVTIiB2YWx1ZT0iTm90aXplbiIvPg0KCQk8dWl0ZXh0IG5hbWU9IlRBQl9TRUFSQ0giIHZhbHVlPSJTdWNoZW4iLz4NCgkJPHVpdGV4dCBuYW1lPSJTTElERV9IRUFESU5HIiB2YWx1ZT0iRm9saWVudGl0ZWwiLz4NCgkJPHVpdGV4dCBuYW1lPSJEVVJBVElPTl9IRUFESU5HIiB2YWx1ZT0iRGF1ZXIiLz4NCgkJPHVpdGV4dCBuYW1lPSJTRUFSQ0hfSEVBRElORyIgdmFsdWU9IlRleHQgc3VjaGVuOiIvPg0KCQk8dWl0ZXh0IG5hbWU9IlRIVU1CX0hFQURJTkciIHZhbHVlPSJGb2xpZSIvPg0KCQk8dWl0ZXh0IG5hbWU9IlRIVU1CX0lORk8iIHZhbHVlPSJGb2xpZW50aXRlbC9EYXVlciIvPg0KCQk8dWl0ZXh0IG5hbWU9IkFUVEFDSE5BTUVfSEVBRElORyIgdmFsdWU9IkRhdGVpbmFtZSIvPg0KCQk8dWl0ZXh0IG5hbWU9IkFUVEFDSFNJWkVfSEVBRElORyIgdmFsdWU9Ikdyw7bDn2UiLz4NCgkJPHVpdGV4dCBuYW1lPSJTTElERV9OT1RFUyIgdmFsdWU9IkZvbGllbm5vdGl6ZW4iLz4NCgkJPCEtLXF1aXogcG9kIGFuZCBtZXNzYWdlIGJveCB0ZXh0cy0tPg0KCQk8dWl0ZXh0IG5hbWU9IlFVSVpQT0RfUVVJWl9BVFRFTVBUIiB2YWx1ZT0iUXVpenZlcnN1Y2g6Ii8+DQoJCTx1aXRleHQgbmFtZT0iUVVJWlBPRF9RVUlaX0FUVEVNUFRfVkFMVUUiIHZhbHVlPSIlbiB2b24gJXQiLz4NCgkJPHVpdGV4dCBuYW1lPSJRVUlaUE9EX1FVSVpfU0NPUkUiIHZhbHVlPSJFcnJlaWNodDoiLz4NCgkJPHVpdGV4dCBuYW1lPSJRVUlaUE9EX1FVSVpfUEFTU1NDT1JFIiB2YWx1ZT0iTWluZGVzdHB1bmt0emFobDoiLz4NCgkJPHVpdGV4dCBuYW1lPSJRVUlaUE9EX1FVSVpfTUFYU0NPUkUiIHZhbHVlPSJNYXhpbWFsZSBQdW5rdHphaGw6Ii8+DQoJCTx1aXRleHQgbmFtZT0iUVVJWlBPRF9RVUVTQVRNUFRfU1RSIiB2YWx1ZT0iVmVyc3VjaDogJW4gdm9uICV0Ii8+DQoJCTx1aXRleHQgbmFtZT0iUVVJWlBPRF9RVUVTVFlQRV9TVFIiIHZhbHVlPSJUeXA6ICVzIi8+DQoJCTx1aXRleHQgbmFtZT0iUVVJWlBPRF9RVUVTVFlQRV9HUkQiIHZhbHVlPSJCZXdlcnRldCIvPg0KCQk8dWl0ZXh0IG5hbWU9IlFVSVpQT0RfUVVFU1RZUEVfU1ZZIiB2YWx1ZT0iVW1mcmFnZSIvPg0KCQk8dWl0ZXh0IG5hbWU9IlFVSVpQT0RfUVVJWkFUTVBUX0lORiIgdmFsdWU9IlVuZW5kbGljaCIvPg0KCQk8dWl0ZXh0IG5hbWU9IlFVSVpQT0RfUVVFU0FUTVBUX0lORiIgdmFsdWU9IlVuZW5kbGljaCIvPg0KCQk8dWl0ZXh0IG5hbWU9IldBUk5JTkdNU0dfWUVTU1RSSU5HIiB2YWx1ZT0iSmEiLz4NCgkJPHVpdGV4dCBuYW1lPSJXQVJOSU5HTVNHX05PU1RSSU5HIiB2YWx1ZT0iTmVpbiIvPg0KCQk8dWl0ZXh0IG5hbWU9IldBUk5JTkdNU0dfVElUTEVTVFJJTkciIHZhbHVlPSJRdWl6bmF2aWdhdGlvbnN3YXJudW5nIi8+DQoJCTx1aXRleHQgbmFtZT0iV0FSTklOR01TR19NU0dTVFJJTkciIHZhbHVlPSJJbiBkaWVzZW0gUXVpeiBnaWJ0IGVzIHVuYmVhbnR3b3J0ZXRlIEZyYWdlbi4mI3hBOyYjeEE7V2VubiBTaWUgYXVmICZxdW90O0phJnF1b3Q7IGtsaWNrZW4sIHdpcmQgZGFzIFF1aXogYmVlbmRldC4gS2xpY2tlbiBTaWUgYXVmICZxdW90O05laW4mcXVvdDssIHVtIG1pdCBkZW0gUXVpeiBmb3J0enVmYWhyZW4uIi8+DQoJCTx1aXRleHQgbmFtZT0iSU5GT1JNQVRJT05fSDI2NF9GTEFTSFBMQVlFUiIgdmFsdWU9IkRhcyBWaWRlbyB3aXJkIHZvbiBkZXIgbW9tZW50YW4gYXVmIGRpZXNlbSBDb21wdXRlciBpbnN0YWxsaWVydGVuIFZlcnNpb24gdm9uIEZsYXNoIFBsYXllciBuaWNodCB1bnRlcnN0w7x0enQuIEtsaWNrZW4gU2llIGF1ZiBkZW4gVmlkZW9iZXJlaWNoLCB1bSBkaWUgYWt0dWVsbGUgVmVyc2lvbiB2b24gRmxhc2ggUGxheWVyIGhlcnVudGVyenVsYWRlbi4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RGVuIFRlaWxuZWhtZXJuIGRpZSBTZWl0ZW5sZWlzdGUgYW56ZWlnZW4iLz4NCgkJPHVpdGV4dCBuYW1lPSJNVVRFIiB2YWx1ZT0iVG9uIGF1cyIvPg0KCQk8dWl0ZXh0IG5hbWU9IkRPQ1dSQVBfVElUTEUiIHZhbHVlPSJQcmVzZW50ZXItQW5oYW5nIi8+DQoJCTx1aXRleHQgbmFtZT0iRE9DV1JBUF9NU0ciIHZhbHVlPSJBdWYgbWVpbmVtIEFyYmVpdHNwbGF0eiBzcGVpY2hlcm4iLz4NCgkJPHVpdGV4dCBuYW1lPSJET0NXUkFQX1BST01QVCIgdmFsdWU9Ilp1bSBIZXJ1bnRlcmxhZGVuIGtsaWNrZW4iLz4NCgk8L2xhbmd1YWdlPg0KCTxsYW5ndWFnZSBpZD0iZn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RGlhcG9zaXRpdmUgJW4iLz4NCgkJPCEtLSBzdWJzdGl0dXRpb246ICVuID09IHNsaWRlIG51bWJlciAtLT4NCgkJPCEtLSBzdWJzdGl0dXRpb246ICV0ID09IHRvdGFsIHNsaWRlIGNvdW50IC0tPg0KCQk8dWl0ZXh0IG5hbWU9IlNDUlVCQkFSU1RBVFVTX1NMSURFSU5GTyIgdmFsdWU9IkRpYXBvc2l0aXZlICVuIC8gJXQgfCAiLz4NCgkJPHVpdGV4dCBuYW1lPSJTQ1JVQkJBUlNUQVRVU19TVE9QUEVEIiB2YWx1ZT0iQXJyw6p0w6llIi8+DQoJCTx1aXRleHQgbmFtZT0iU0NSVUJCQVJTVEFUVVNfUExBWUlORyIgdmFsdWU9IkxlY3R1cmUiLz4NCgkJPHVpdGV4dCBuYW1lPSJTQ1JVQkJBUlNUQVRVU19OT0FVRElPIiB2YWx1ZT0iUGFzIGRlIHNvbiIvPg0KCQk8dWl0ZXh0IG5hbWU9IlNDUlVCQkFSU1RBVFVTX1ZJRFBMQVlJTkciIHZhbHVlPSJMZWN0dXJlIHZpZMOpbyBlbiBjb3VycyIvPg0KCQk8dWl0ZXh0IG5hbWU9IlNDUlVCQkFSU1RBVFVTX0xPQURJTkciIHZhbHVlPSJDaGFyZ2VtZW50IGVuIGNvdXJzIi8+DQoJCTx1aXRleHQgbmFtZT0iU0NSVUJCQVJTVEFUVVNfQlVGRkVSSU5HIiB2YWx1ZT0iTWlzZSBlbiBtw6ltb2lyZSIvPg0KCQk8dWl0ZXh0IG5hbWU9IlNDUlVCQkFSU1RBVFVTX1FVRVNUSU9OIiB2YWx1ZT0iUsOpcG9uZHJlIMOgIGxhIHF1ZXN0aW9uIi8+DQoJCTx1aXRleHQgbmFtZT0iU0NSVUJCQVJTVEFUVVNfUkVWSUVXUVVJWiIgdmFsdWU9IlLDqXZpc2lvbiBkdSBxdWVzdGlvbm5haXJlIi8+DQoJCTwhLS0gc3Vic3RpdHV0aW9uOiAlbSA9PSBtaW51dGVzIHJlbWFpbmluZyAtLT4NCgkJPCEtLSBzdWJzdGl0dXRpb246ICVzID09IHNlY29uZHMgcmVtYWluaW5nIC0tPg0KCQk8dWl0ZXh0IG5hbWU9IkVMQVBTRUQiIHZhbHVlPSIlbSBtaW51dGVzICVzIHNlY29uZGVzIHJlc3RhbnRlcyIvPg0KCQk8dWl0ZXh0IG5hbWU9Ik5PVEZPVU5EIiB2YWx1ZT0iUmllbiB0cm91dsOpIi8+DQoJCTx1aXRleHQgbmFtZT0iQVRUQUNITUVOVFMiIHZhbHVlPSJQacOoY2VzIGpvaW50ZXMiLz4NCgkJPCEtLSBzdWJzdGl0dXRpb246ICVwID09IGN1cnJlbnQgc3BlYWtlcidzIHRpdGxlIC0tPg0KCQk8dWl0ZXh0IG5hbWU9IkJJT1dJTl9USVRMRSIgdmFsdWU9IkJpbyA6ICVwIi8+DQoJCTx1aXRleHQgbmFtZT0iQklPQlROX1RJVExFIiB2YWx1ZT0iQmlvIDoiLz4NCgkJPHVpdGV4dCBuYW1lPSJESVZJREVSQlROX1RJVExFIiB2YWx1ZT0ifCIvPg0KCQk8dWl0ZXh0IG5hbWU9IkNPTlRBQ1RCVE5fVElUTEUiIHZhbHVlPSJDb250YWN0Ii8+DQoJCTx1aXRleHQgbmFtZT0iVEFCX1FVSVoiIHZhbHVlPSJRdWl6Ii8+DQoJCTx1aXRleHQgbmFtZT0iVEFCX09VVExJTkUiIHZhbHVlPSJQbGFuIi8+DQoJCTx1aXRleHQgbmFtZT0iVEFCX1RIVU1CIiB2YWx1ZT0iRGlhcG9zIi8+DQoJCTx1aXRleHQgbmFtZT0iVEFCX05PVEVTIiB2YWx1ZT0iTm90ZXMiLz4NCgkJPHVpdGV4dCBuYW1lPSJUQUJfU0VBUkNIIiB2YWx1ZT0iUmVjaGVyY2hlIi8+DQoJCTx1aXRleHQgbmFtZT0iU0xJREVfSEVBRElORyIgdmFsdWU9IlRpdHJlIGRlIGxhIGRpYXBvc2l0aXZlIi8+DQoJCTx1aXRleHQgbmFtZT0iRFVSQVRJT05fSEVBRElORyIgdmFsdWU9IkR1csOpZSIvPg0KCQk8dWl0ZXh0IG5hbWU9IlNFQVJDSF9IRUFESU5HIiB2YWx1ZT0iUmVjaGVyY2hlIGRlIHRleHRlIDoiLz4NCgkJPHVpdGV4dCBuYW1lPSJUSFVNQl9IRUFESU5HIiB2YWx1ZT0iRGlhcG9zaXRpdmUiLz4NCgkJPHVpdGV4dCBuYW1lPSJUSFVNQl9JTkZPIiB2YWx1ZT0iVGl0cmUvZHVyw6llIi8+DQoJCTx1aXRleHQgbmFtZT0iQVRUQUNITkFNRV9IRUFESU5HIiB2YWx1ZT0iTm9tIGRlIGZpY2hpZXIiLz4NCgkJPHVpdGV4dCBuYW1lPSJBVFRBQ0hTSVpFX0hFQURJTkciIHZhbHVlPSJUYWlsbGUiLz4NCgkJPHVpdGV4dCBuYW1lPSJTTElERV9OT1RFUyIgdmFsdWU9IkNvbW1lbnRhaXJlcyBkZXMgZGlhcG9zaXRpdmVzIi8+DQoJCTwhLS1xdWl6IHBvZCBhbmQgbWVzc2FnZSBib3ggdGV4dHMtLT4NCgkJPHVpdGV4dCBuYW1lPSJRVUlaUE9EX1FVSVpfQVRURU1QVCIgdmFsdWU9IlRlbnRhdGl2ZSBkZSBxdWVzdGlvbm5haXJlIDoiLz4NCgkJPHVpdGV4dCBuYW1lPSJRVUlaUE9EX1FVSVpfQVRURU1QVF9WQUxVRSIgdmFsdWU9IiVuIHN1ciAldCIvPg0KCQk8dWl0ZXh0IG5hbWU9IlFVSVpQT0RfUVVJWl9TQ09SRSIgdmFsdWU9Ik5vdGUgb2J0ZW51ZSA6Ii8+DQoJCTx1aXRleHQgbmFtZT0iUVVJWlBPRF9RVUlaX1BBU1NTQ09SRSIgdmFsdWU9Ik5vdGUgZCdhZG1pc3NpYmlsaXTDqcKgOiIvPg0KCQk8dWl0ZXh0IG5hbWU9IlFVSVpQT0RfUVVJWl9NQVhTQ09SRSIgdmFsdWU9Ik5vdGUgbWF4aW1hbGUgOiIvPg0KCQk8dWl0ZXh0IG5hbWU9IlFVSVpQT0RfUVVFU0FUTVBUX1NUUiIgdmFsdWU9IlRlbnRhdGl2ZSA6ICVuIHN1ciAldCIvPg0KCQk8dWl0ZXh0IG5hbWU9IlFVSVpQT0RfUVVFU1RZUEVfU1RSIiB2YWx1ZT0iVHlwZTogJXMiLz4NCgkJPHVpdGV4dCBuYW1lPSJRVUlaUE9EX1FVRVNUWVBFX0dSRCIgdmFsdWU9Ik5vdMOpIi8+DQoJCTx1aXRleHQgbmFtZT0iUVVJWlBPRF9RVUVTVFlQRV9TVlkiIHZhbHVlPSJFbnF1w6p0ZSIvPg0KCQk8dWl0ZXh0IG5hbWU9IlFVSVpQT0RfUVVJWkFUTVBUX0lORiIgdmFsdWU9IklsbGltaXTDqSIvPg0KCQk8dWl0ZXh0IG5hbWU9IlFVSVpQT0RfUVVFU0FUTVBUX0lORiIgdmFsdWU9IklsbGltaXTDqSIvPg0KCQk8dWl0ZXh0IG5hbWU9IldBUk5JTkdNU0dfWUVTU1RSSU5HIiB2YWx1ZT0iT3VpIi8+DQoJCTx1aXRleHQgbmFtZT0iV0FSTklOR01TR19OT1NUUklORyIgdmFsdWU9Ik5vbiIvPg0KCQk8dWl0ZXh0IG5hbWU9IldBUk5JTkdNU0dfVElUTEVTVFJJTkciIHZhbHVlPSJBdmVydGlzc2VtZW50IGRlIG5hdmlnYXRpb24gZHUgcXVlc3Rpb25uYWlyZSIvPg0KCQk8dWl0ZXh0IG5hbWU9IldBUk5JTkdNU0dfTVNHU1RSSU5HIiB2YWx1ZT0iVm91cyBuJ2F2ZXogcGFzIHLDqXBvbmR1IMOgIGNlcnRhaW5lcyBxdWVzdGlvbnMgZGUgY2UgcXVlc3Rpb25uYWlyZS4mI3hBOyYjeEE7U2kgdm91cyBjbGlxdWV6IHN1ciBPdWksIHZvdXMgcXVpdHRlcmV6IGxlIHF1ZXN0aW9ubmFpcmUuIENsaXF1ZXogc3VyIE5vbiBwb3VyIGNvbnRpbnVlciBsZSBxdWVzdGlvbm5haXJlLiIvPg0KCQk8dWl0ZXh0IG5hbWU9IklORk9STUFUSU9OX0gyNjRfRkxBU0hQTEFZRVIiIHZhbHVlPSJMYSB2ZXJzaW9uIGRlIEZsYXNoIFBsYXllciBhY3R1ZWxsZW1lbnQgaW5zdGFsbMOpZSBzdXIgdm90cmUgbWFjaGluZSBuZSBwcmVuZCBwYXMgZW4gY2hhcmdlIGNlIHR5cGUgZGUgdmlkw6lvLiBDbGlxdWV6IHN1ciBsYSB6b25lIHZpZMOpbyBwb3VyIHTDqWzDqWNoYXJnZXIgbGEgZGVybmnDqHJlIHZlcnNpb24gZGU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250cmVyIGwnZW5jYWRyw6kgYXV4IHBhcnRpY2lwYW50cyIvPg0KCQk8dWl0ZXh0IG5hbWU9Ik1VVEUiIHZhbHVlPSJNdWV0Ii8+DQoJCTx1aXRleHQgbmFtZT0iRE9DV1JBUF9USVRMRSIgdmFsdWU9IlBpw6hjZSBqb2ludGUgUHJlc2VudGVyIi8+DQoJCTx1aXRleHQgbmFtZT0iRE9DV1JBUF9NU0ciIHZhbHVlPSJFbnJlZ2lzdHJlciBzdXIgbW9uIG9yZGluYXRldXIiLz4NCgkJPHVpdGV4dCBuYW1lPSJET0NXUkFQX1BST01QVCIgdmFsdWU9IkNsaXF1ZXIgcG91ciB0w6lsw6ljaGFyZ2VyIi8+DQoJPC9sYW5ndWFnZT4NCgk8bGFuZ3VhZ2UgaWQ9ImphIj4NCgkJPCEtLSBmb3JtYXQgZm9yIHVpZm9udCB2YWx1ZSBpcyAiZm9udCxzaXplLGlzYm9sZCxpc2l0YWxpYyxpc3NoYWRvd2VkIiAtLT4NCgkJPHVpZm9udCBuYW1lPSJGT05UX1FVSVpaSU5HIiB2YWx1ZT0iVmVyZGFuYSw5LGZhbHNlLGZhbHNlLGZhbHNlIi8+DQoJCTx1aWZvbnQgbmFtZT0iRk9OVF9TQ1JVQlNUQVRVUyIgdmFsdWU9IlZlcmRhbmEsMTEsZmFsc2UsZmFsc2UsdHJ1ZSIvPg0KCQk8dWlmb250IG5hbWU9IkZPTlRfU0NSVUJUSU1FIiB2YWx1ZT0iVmVyZGFuYSw5LGZhbHNlLGZhbHNlLHRydWUiLz4NCgkJPHVpZm9udCBuYW1lPSJGT05UX0VMQVBTRURUSU1FIiB2YWx1ZT0iVmVyZGFuYSwxMSx0cnVlLGZhbHNlLGZhbHNlIi8+DQoJCTx1aWZvbnQgbmFtZT0iRk9OVF9VVElMU01FTlUiIHZhbHVlPSJWZXJkYW5hLDksdHJ1ZSxmYWxzZSxmYWxzZSIvPg0KCQk8dWlmb250IG5hbWU9IkZPTlRfVEFCUyIgdmFsdWU9IlZlcmRhbmEsMTAsZmFsc2UsZmFsc2UsZmFsc2UiLz4NCgkJPHVpZm9udCBuYW1lPSJGT05UX1BSRVNFTlRBVElPTk5BTUUiIHZhbHVlPSJWZXJkYW5hLDE1LGZhbHNlLGZhbHNlLHRydWUiLz4NCgkJPHVpZm9udCBuYW1lPSJGT05UX1BSRVNFTlRFUk5BTUUiIHZhbHVlPSJWZXJkYW5hLDE1LHRydWUsZmFsc2UsdHJ1ZSIvPg0KCQk8dWlmb250IG5hbWU9IkZPTlRfUFJFU0VOVEVSVElUTEUiIHZhbHVlPSJWZXJkYW5hLDEx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xMSxmYWxzZSxmYWxzZSx0cnVlIi8+DQoJCTx1aWZvbnQgbmFtZT0iRk9OVF9CSU9XSU4iIHZhbHVlPSJWZXJkYW5hLDExLGZhbHNlLGZhbHNlLGZhbHNlIi8+DQoJCTx1aWZvbnQgbmFtZT0iRk9OVF9MSVNUSEVBRElORyIgdmFsdWU9IlZlcmRhbmEsMTEsZmFsc2UsZmFsc2UsZmFsc2UiLz4NCgkJPHVpZm9udCBuYW1lPSJGT05UX1dJTlRJVExFIiB2YWx1ZT0iVmVyZGFuYSwxM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jgrnjg6njgqTjg4kgOiAlbiIvPg0KCQk8IS0tIHN1YnN0aXR1dGlvbjogJW4gPT0gc2xpZGUgbnVtYmVyIC0tPg0KCQk8IS0tIHN1YnN0aXR1dGlvbjogJXQgPT0gdG90YWwgc2xpZGUgY291bnQgLS0+DQoJCTx1aXRleHQgbmFtZT0iU0NSVUJCQVJTVEFUVVNfU0xJREVJTkZPIiB2YWx1ZT0i44K544Op44Kk44OJIDogJW4gLyAldCB8ICIvPg0KCQk8dWl0ZXh0IG5hbWU9IlNDUlVCQkFSU1RBVFVTX1NUT1BQRUQiIHZhbHVlPSLlgZzmraIiLz4NCgkJPHVpdGV4dCBuYW1lPSJTQ1JVQkJBUlNUQVRVU19QTEFZSU5HIiB2YWx1ZT0i5YaN55Sf5LitIi8+DQoJCTx1aXRleHQgbmFtZT0iU0NSVUJCQVJTVEFUVVNfTk9BVURJTyIgdmFsdWU9Iumfs+WjsOOBquOBlyIvPg0KCQk8dWl0ZXh0IG5hbWU9IlNDUlVCQkFSU1RBVFVTX1ZJRFBMQVlJTkciIHZhbHVlPSLjg5Pjg4fjgqrlho3nlJ/kuK0iLz4NCgkJPHVpdGV4dCBuYW1lPSJTQ1JVQkJBUlNUQVRVU19MT0FESU5HIiB2YWx1ZT0i44Ot44O844OJ5LitIi8+DQoJCTx1aXRleHQgbmFtZT0iU0NSVUJCQVJTVEFUVVNfQlVGRkVSSU5HIiB2YWx1ZT0i44OQ44OD44OV44Kh5LitIi8+DQoJCTx1aXRleHQgbmFtZT0iU0NSVUJCQVJTVEFUVVNfUVVFU1RJT04iIHZhbHVlPSLos6rllY/jgavnrZTjgYjjgabkuIvjgZXjgYQiLz4NCgkJPHVpdGV4dCBuYW1lPSJTQ1JVQkJBUlNUQVRVU19SRVZJRVdRVUlaIiB2YWx1ZT0i44Kv44Kk44K644KS44Os44OT44Ol44O844GX44Gm44GE44G+44GZIi8+DQoJCTwhLS0gc3Vic3RpdHV0aW9uOiAlbSA9PSBtaW51dGVzIHJlbWFpbmluZyAtLT4NCgkJPCEtLSBzdWJzdGl0dXRpb246ICVzID09IHNlY29uZHMgcmVtYWluaW5nIC0tPg0KCQk8dWl0ZXh0IG5hbWU9IkVMQVBTRUQiIHZhbHVlPSLmrovjgoogOiAlbSDliIYgJXMg56eSIi8+DQoJCTx1aXRleHQgbmFtZT0iTk9URk9VTkQiIHZhbHVlPSLkvZXjgoLopovjgaTjgYvjgorjgb7jgZvjgpMiLz4NCgkJPHVpdGV4dCBuYW1lPSJBVFRBQ0hNRU5UUyIgdmFsdWU9Iua3u+S7mCIvPg0KCQk8IS0tIHN1YnN0aXR1dGlvbjogJXAgPT0gY3VycmVudCBzcGVha2VyJ3MgdGl0bGUgLS0+DQoJCTx1aXRleHQgbmFtZT0iQklPV0lOX1RJVExFIiB2YWx1ZT0i57WM5q20IDogJXAiLz4NCgkJPHVpdGV4dCBuYW1lPSJCSU9CVE5fVElUTEUiIHZhbHVlPSLntYzmrbQiLz4NCgkJPHVpdGV4dCBuYW1lPSJESVZJREVSQlROX1RJVExFIiB2YWx1ZT0ifCIvPg0KCQk8dWl0ZXh0IG5hbWU9IkNPTlRBQ1RCVE5fVElUTEUiIHZhbHVlPSLjgYrllY/jgYTlkIjjgo/jgZsiLz4NCgkJPHVpdGV4dCBuYW1lPSJUQUJfUVVJWiIgdmFsdWU9IuOCr+OCpOOCuiIvPg0KCQk8dWl0ZXh0IG5hbWU9IlRBQl9PVVRMSU5FIiB2YWx1ZT0i44Ki44Km44OI44Op44Kk44OzIi8+DQoJCTx1aXRleHQgbmFtZT0iVEFCX1RIVU1CIiB2YWx1ZT0i44K144Og44ON44O844OrIi8+DQoJCTx1aXRleHQgbmFtZT0iVEFCX05PVEVTIiB2YWx1ZT0i44OO44O844OIIi8+DQoJCTx1aXRleHQgbmFtZT0iVEFCX1NFQVJDSCIgdmFsdWU9IuaknOe0oiIvPg0KCQk8dWl0ZXh0IG5hbWU9IlNMSURFX0hFQURJTkciIHZhbHVlPSLjgrnjg6njgqTjg4njgr/jgqTjg4jjg6siLz4NCgkJPHVpdGV4dCBuYW1lPSJEVVJBVElPTl9IRUFESU5HIiB2YWx1ZT0i6ZW344GVIi8+DQoJCTx1aXRleHQgbmFtZT0iU0VBUkNIX0hFQURJTkciIHZhbHVlPSLmpJzntKLjgZnjgovjg4bjgq3jgrnjg4ggOiAiLz4NCgkJPHVpdGV4dCBuYW1lPSJUSFVNQl9IRUFESU5HIiB2YWx1ZT0i44K544Op44Kk44OJIi8+DQoJCTx1aXRleHQgbmFtZT0iVEhVTUJfSU5GTyIgdmFsdWU9IuOCueODqeOCpOODieOCv+OCpOODiOODqyAvIOmVt+OBlSIvPg0KCQk8dWl0ZXh0IG5hbWU9IkFUVEFDSE5BTUVfSEVBRElORyIgdmFsdWU9IuODleOCoeOCpOODq+WQjSIvPg0KCQk8dWl0ZXh0IG5hbWU9IkFUVEFDSFNJWkVfSEVBRElORyIgdmFsdWU9IuOCteOCpOOCuiIvPg0KCQk8dWl0ZXh0IG5hbWU9IlNMSURFX05PVEVTIiB2YWx1ZT0i44K544Op44Kk44OJ44OO44O844OIIi8+DQoJCTwhLS1xdWl6IHBvZCBhbmQgbWVzc2FnZSBib3ggdGV4dHMtLT4NCgkJPHVpdGV4dCBuYW1lPSJRVUlaUE9EX1FVSVpfQVRURU1QVCIgdmFsdWU9IuOCr+OCpOOCuuippuihjOWbnuaVsCA6ICIvPg0KCQk8dWl0ZXh0IG5hbWU9IlFVSVpQT0RfUVVJWl9BVFRFTVBUX1ZBTFVFIiB2YWx1ZT0iJW4gLyAldCIvPg0KCQk8dWl0ZXh0IG5hbWU9IlFVSVpQT0RfUVVJWl9TQ09SRSIgdmFsdWU9IuOCueOCs+OCoiA6ICIvPg0KCQk8dWl0ZXh0IG5hbWU9IlFVSVpQT0RfUVVJWl9QQVNTU0NPUkUiIHZhbHVlPSLlkIjmoLzngrkgOiIvPg0KCQk8dWl0ZXh0IG5hbWU9IlFVSVpQT0RfUVVJWl9NQVhTQ09SRSIgdmFsdWU9IuacgOmrmOW+l+eCuSA6ICIvPg0KCQk8dWl0ZXh0IG5hbWU9IlFVSVpQT0RfUVVFU0FUTVBUX1NUUiIgdmFsdWU9IuippuihjOWbnuaVsCA6ICVuIC8gJXQiLz4NCgkJPHVpdGV4dCBuYW1lPSJRVUlaUE9EX1FVRVNUWVBFX1NUUiIgdmFsdWU9IuOCv+OCpOODlyA6ICVzIi8+DQoJCTx1aXRleHQgbmFtZT0iUVVJWlBPRF9RVUVTVFlQRV9HUkQiIHZhbHVlPSLoqZXkvqEiLz4NCgkJPHVpdGV4dCBuYW1lPSJRVUlaUE9EX1FVRVNUWVBFX1NWWSIgdmFsdWU9IuOCouODs+OCseODvOODiCIvPg0KCQk8dWl0ZXh0IG5hbWU9IlFVSVpQT0RfUVVJWkFUTVBUX0lORiIgdmFsdWU9IueEoeWItumZkCIvPg0KCQk8dWl0ZXh0IG5hbWU9IlFVSVpQT0RfUVVFU0FUTVBUX0lORiIgdmFsdWU9IueEoeWItumZkCIvPg0KCQk8dWl0ZXh0IG5hbWU9IldBUk5JTkdNU0dfWUVTU1RSSU5HIiB2YWx1ZT0i44Gv44GEIi8+DQoJCTx1aXRleHQgbmFtZT0iV0FSTklOR01TR19OT1NUUklORyIgdmFsdWU9IuOBhOOBhOOBiCIvPg0KCQk8dWl0ZXh0IG5hbWU9IldBUk5JTkdNU0dfVElUTEVTVFJJTkciIHZhbHVlPSLjgq/jgqTjgrrjga7jg4rjg5PjgrLjg7zjgrfjg6fjg7PjgavplqLjgZnjgovorablkYoiLz4NCgkJPHVpdGV4dCBuYW1lPSJXQVJOSU5HTVNHX01TR1NUUklORyIgdmFsdWU9IuOBk+OBruOCr+OCpOOCuuOBq+OBr+OAgeOBvuOBoOino+etlOOBl+OBpuOBhOOBquOBhOizquWVj+OBjOOBguOCiuOBvuOBmeOAgiYjeEE7JiN4QTsg44Kv44Kk44K644KS57WC5LqG44GZ44KL44Gr44Gv44CB44CM44Gv44GE44CN44KS44Kv44Oq44OD44Kv44GX44G+44GZ44CC44Kv44Kk44K644KS57aa6KGM44GZ44KL44Gr44Gv44CB44CM44GE44GE44GI44CN44KS44Kv44Oq44OD44Kv44GX44G+44GZ44CCIi8+DQoJCTx1aXRleHQgbmFtZT0iSU5GT1JNQVRJT05fSDI2NF9GTEFTSFBMQVlFUiIgdmFsdWU9IuOBiuS9v+OBhOOBruOCs+ODs+ODlOODpeODvOOCv+OBq+ePvuWcqOOCpOODs+OCueODiOODvOODq+OBleOCjOOBpuOBhOOCiyBGbGFzaCBQbGF5ZXIg44Gu44OQ44O844K444On44Oz44Gv44CB44GT44Gu44OT44OH44Kq44KS44K144Od44O844OI44GX44Gm44GE44G+44Gb44KT44CC5pyA5paw44GuIEZsYXNoIFBsYXllciDjgpLjg4Djgqbjg7Pjg63jg7zjg4njgZnjgovjgavjga/jgIHjg5Pjg4fjgqrpoJjln5/jgpLjgq/jg6rjg4Pjgq/jgZfjgabjgY/jgaDjgZXjgYTjgIIiLz4NCgkJPCEtLSBzdWJzdGl0dXRpb246ICVwID09IHByZXNlbnRhdGlvbiB0aXRsZSAtLT4NCgkJPCEtLSBzdWJzdGl0dXRpb246ICVzID09IHNsaWRlIHRpdGxlIC0tPg0KCQk8IS0tIHN1YnN0aXR1dGlvbjogJW4gPT0gc2xpZGUgbnVtYmVyIC0tPg0KCQk8dWl0ZXh0IG5hbWU9IkJPT0tNQVJLIiB2YWx1ZT0iQWRvYmUgUHJlc2VudGVyIC0gJXAiLz4NCgkJPCEtLSBzdWJzdGl0dXRpb246ICVwID09IHByZXNlbnRhdGlvbiB0aXRsZSAtLT4NCgkJPCEtLSBzdWJzdGl0dXRpb246ICVzID09IHNsaWRlIHRpdGxlIC0tPg0KCQk8IS0tIHN1YnN0aXR1dGlvbjogJW4gPT0gc2xpZGUgbnVtYmVyIC0tPg0KCQk8dWl0ZXh0IG5hbWU9IkJPT0tNQVJLU0xJREUiIHZhbHVlPSJBZG9iZSBQcmVzZW50ZXIgLSAlcCAlcyIvPg0KCQk8dWl0ZXh0IG5hbWU9IlNIT1dTSURFQkFSIiB2YWx1ZT0i44K144Kk44OJ44OQ44O844KS5Y+C5Yqg6ICF44Gr6KaL44Gb44KLIi8+DQoJCTx1aXRleHQgbmFtZT0iTVVURSIgdmFsdWU9IuODn+ODpeODvOODiCIvPg0KCQk8dWl0ZXh0IG5hbWU9IkRPQ1dSQVBfVElUTEUiIHZhbHVlPSJQcmVzZW50ZXIg5re75LuY44OV44Kh44Kk44OrIi8+DQoJCTx1aXRleHQgbmFtZT0iRE9DV1JBUF9NU0ciIHZhbHVlPSLjg57jgqTjgrPjg7Pjg5Tjg6Xjg7zjgr/jgavkv53lrZgiLz4NCgkJPHVpdGV4dCBuYW1lPSJET0NXUkFQX1BST01QVCIgdmFsdWU9IuOCr+ODquODg+OCr+OBl+OBpuODgOOCpuODs+ODreODvOODiSIvPg0KCTwvbGFuZ3VhZ2U+DQoJPGxhbmd1YWdlIGlkPSJrbyI+DQoJCTwhLS0gZm9ybWF0IGZvciB1aWZvbnQgdmFsdWUgaXMgImZvbnQsc2l6ZSxpc2JvbGQsaXNpdGFsaWMsaXNzaGFkb3dlZCIgLS0+DQoJCTx1aWZvbnQgbmFtZT0iRk9OVF9RVUlaWklORyIgdmFsdWU9IlZlcmRhbmEsOSxmYWxzZSxmYWxzZSxmYWxzZSIvPg0KCQk8dWlmb250IG5hbWU9IkZPTlRfU0NSVUJTVEFUVVMiIHZhbHVlPSJWZXJkYW5hLDExLGZhbHNlLGZhbHNlLHRydWUiLz4NCgkJPHVpZm9udCBuYW1lPSJGT05UX1NDUlVCVElNRSIgdmFsdWU9IlZlcmRhbmEsOSxmYWxzZSxmYWxzZSx0cnVlIi8+DQoJCTx1aWZvbnQgbmFtZT0iRk9OVF9FTEFQU0VEVElNRSIgdmFsdWU9IlZlcmRhbmEsMTEsdHJ1ZSxmYWxzZSxmYWxzZSIvPg0KCQk8dWlmb250IG5hbWU9IkZPTlRfVVRJTFNNRU5VIiB2YWx1ZT0iVmVyZGFuYSw5LHRydWUsZmFsc2UsZmFsc2UiLz4NCgkJPHVpZm9udCBuYW1lPSJGT05UX1RBQlMiIHZhbHVlPSJWZXJkYW5hLDExLGZhbHNlLGZhbHNlLGZhbHNlIi8+DQoJCTx1aWZvbnQgbmFtZT0iRk9OVF9QUkVTRU5UQVRJT05OQU1FIiB2YWx1ZT0iVmVyZGFuYSwxNSxmYWxzZSxmYWxzZSx0cnVlIi8+DQoJCTx1aWZvbnQgbmFtZT0iRk9OVF9QUkVTRU5URVJOQU1FIiB2YWx1ZT0iVmVyZGFuYSwxNSx0cnVlLGZhbHNlLHRydWUiLz4NCgkJPHVpZm9udCBuYW1lPSJGT05UX1BSRVNFTlRFUlRJVExFIiB2YWx1ZT0iVmVyZGFuYSwxMSxmYWxzZSxmYWxzZSx0cnVlIi8+DQoJCTx1aWZvbnQgbmFtZT0iRk9OVF9CSU9CVE4iIHZhbHVlPSJWZXJkYW5hLDEx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MTEsZmFsc2UsZmFsc2UsdHJ1ZSIvPg0KCQk8dWlmb250IG5hbWU9IkZPTlRfQklPV0lOIiB2YWx1ZT0iVmVyZGFuYSwxMSxmYWxzZSxmYWxzZSxmYWxzZSIvPg0KCQk8dWlmb250IG5hbWU9IkZPTlRfTElTVEhFQURJTkciIHZhbHVlPSJWZXJkYW5hLDExLGZhbHNlLGZhbHNlLGZhbHNlIi8+DQoJCTx1aWZvbnQgbmFtZT0iRk9OVF9XSU5USVRMRSIgdmFsdWU9IlZlcmRhbmEsMTE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7Iqs65287J2065OcICVuIi8+DQoJCTwhLS0gc3Vic3RpdHV0aW9uOiAlbiA9PSBzbGlkZSBudW1iZXIgLS0+DQoJCTwhLS0gc3Vic3RpdHV0aW9uOiAldCA9PSB0b3RhbCBzbGlkZSBjb3VudCAtLT4NCgkJPHVpdGV4dCBuYW1lPSJTQ1JVQkJBUlNUQVRVU19TTElERUlORk8iIHZhbHVlPSLsiqzrnbzsnbTrk5wgJW4gLyAldCB8ICIvPg0KCQk8dWl0ZXh0IG5hbWU9IlNDUlVCQkFSU1RBVFVTX1NUT1BQRUQiIHZhbHVlPSLspJHsp4DrkKgiLz4NCgkJPHVpdGV4dCBuYW1lPSJTQ1JVQkJBUlNUQVRVU19QTEFZSU5HIiB2YWx1ZT0i7J6s7IOdIi8+DQoJCTx1aXRleHQgbmFtZT0iU0NSVUJCQVJTVEFUVVNfTk9BVURJTyIgdmFsdWU9IuyYpOuUlOyYpCDsl4bsnYwiLz4NCgkJPHVpdGV4dCBuYW1lPSJTQ1JVQkJBUlNUQVRVU19WSURQTEFZSU5HIiB2YWx1ZT0i67mE65SU7JikIOyerOyDnSDspJEiLz4NCgkJPHVpdGV4dCBuYW1lPSJTQ1JVQkJBUlNUQVRVU19MT0FESU5HIiB2YWx1ZT0i66Gc65SpIi8+DQoJCTx1aXRleHQgbmFtZT0iU0NSVUJCQVJTVEFUVVNfQlVGRkVSSU5HIiB2YWx1ZT0i67KE7Y2866eBIi8+DQoJCTx1aXRleHQgbmFtZT0iU0NSVUJCQVJTVEFUVVNfUVVFU1RJT04iIHZhbHVlPSLsp4jrrLjsl5Ag64u17ZWY6riwIi8+DQoJCTx1aXRleHQgbmFtZT0iU0NSVUJCQVJTVEFUVVNfUkVWSUVXUVVJWiIgdmFsdWU9IuyniOusuCDri6Tsi5zrs7TquLAiLz4NCgkJPCEtLSBzdWJzdGl0dXRpb246ICVtID09IG1pbnV0ZXMgcmVtYWluaW5nIC0tPg0KCQk8IS0tIHN1YnN0aXR1dGlvbjogJXMgPT0gc2Vjb25kcyByZW1haW5pbmcgLS0+DQoJCTx1aXRleHQgbmFtZT0iRUxBUFNFRCIgdmFsdWU9IiVt67aEICVz7LSIIOuCqOydjCIvPg0KCQk8dWl0ZXh0IG5hbWU9Ik5PVEZPVU5EIiB2YWx1ZT0i7JeG7J2MIi8+DQoJCTx1aXRleHQgbmFtZT0iQVRUQUNITUVOVFMiIHZhbHVlPSLssqjrtoAg7YyM7J28Ii8+DQoJCTwhLS0gc3Vic3RpdHV0aW9uOiAlcCA9PSBjdXJyZW50IHNwZWFrZXIncyB0aXRsZSAtLT4NCgkJPHVpdGV4dCBuYW1lPSJCSU9XSU5fVElUTEUiIHZhbHVlPSLqsr3roKUg7IaM6rCcOiAlcCIvPg0KCQk8dWl0ZXh0IG5hbWU9IkJJT0JUTl9USVRMRSIgdmFsdWU9IuqyveugpSDshozqsJwiLz4NCgkJPHVpdGV4dCBuYW1lPSJESVZJREVSQlROX1RJVExFIiB2YWx1ZT0ifCIvPg0KCQk8dWl0ZXh0IG5hbWU9IkNPTlRBQ1RCVE5fVElUTEUiIHZhbHVlPSLsl7Drnb3sspgiLz4NCgkJPHVpdGV4dCBuYW1lPSJUQUJfUVVJWiIgdmFsdWU9Iu2AtOymiCIvPg0KCQk8dWl0ZXh0IG5hbWU9IlRBQl9PVVRMSU5FIiB2YWx1ZT0i6rCc7JqUIi8+DQoJCTx1aXRleHQgbmFtZT0iVEFCX1RIVU1CIiB2YWx1ZT0i7LaV7IaM7YyQIi8+DQoJCTx1aXRleHQgbmFtZT0iVEFCX05PVEVTIiB2YWx1ZT0i64W47Yq4Ii8+DQoJCTx1aXRleHQgbmFtZT0iVEFCX1NFQVJDSCIgdmFsdWU9IuqygOyDiSIvPg0KCQk8dWl0ZXh0IG5hbWU9IlNMSURFX0hFQURJTkciIHZhbHVlPSLsiqzrnbzsnbTrk5wg7KCc66qpIi8+DQoJCTx1aXRleHQgbmFtZT0iRFVSQVRJT05fSEVBRElORyIgdmFsdWU9IuyerOyDneyLnOqwhCIvPg0KCQk8dWl0ZXh0IG5hbWU9IlNFQVJDSF9IRUFESU5HIiB2YWx1ZT0i7YWN7Iqk7Yq4IOqygOyDiToiLz4NCgkJPHVpdGV4dCBuYW1lPSJUSFVNQl9IRUFESU5HIiB2YWx1ZT0i7Iqs65287J2065OcIi8+DQoJCTx1aXRleHQgbmFtZT0iVEhVTUJfSU5GTyIgdmFsdWU9IuygnOuqqS/snqzsg53si5zqsIQiLz4NCgkJPHVpdGV4dCBuYW1lPSJBVFRBQ0hOQU1FX0hFQURJTkciIHZhbHVlPSLtjIzsnbwg7J2066aEIi8+DQoJCTx1aXRleHQgbmFtZT0iQVRUQUNIU0laRV9IRUFESU5HIiB2YWx1ZT0i7YGs6riwIi8+DQoJCTx1aXRleHQgbmFtZT0iU0xJREVfTk9URVMiIHZhbHVlPSLsiqzrnbzsnbTrk5wg64W47Yq4Ii8+DQoJCTwhLS1xdWl6IHBvZCBhbmQgbWVzc2FnZSBib3ggdGV4dHMtLT4NCgkJPHVpdGV4dCBuYW1lPSJRVUlaUE9EX1FVSVpfQVRURU1QVCIgdmFsdWU9Iu2AtOymiCDsi5zrj4Qg7Zqf7IiYOiIvPg0KCQk8dWl0ZXh0IG5hbWU9IlFVSVpQT0RfUVVJWl9BVFRFTVBUX1ZBTFVFIiB2YWx1ZT0iJW4vJXQiLz4NCgkJPHVpdGV4dCBuYW1lPSJRVUlaUE9EX1FVSVpfU0NPUkUiIHZhbHVlPSLrk53soJA6Ii8+DQoJCTx1aXRleHQgbmFtZT0iUVVJWlBPRF9RVUlaX1BBU1NTQ09SRSIgdmFsdWU9Iu2GteqzvCDsoJDsiJg6Ii8+DQoJCTx1aXRleHQgbmFtZT0iUVVJWlBPRF9RVUlaX01BWFNDT1JFIiB2YWx1ZT0i7LWc6rOgIOygkOyImDoiLz4NCgkJPHVpdGV4dCBuYW1lPSJRVUlaUE9EX1FVRVNBVE1QVF9TVFIiIHZhbHVlPSLsi5zrj4Qg7Zqf7IiYOiAlbi8ldCIvPg0KCQk8dWl0ZXh0IG5hbWU9IlFVSVpQT0RfUVVFU1RZUEVfU1RSIiB2YWx1ZT0i7Jyg7ZiVOiAlcyIvPg0KCQk8dWl0ZXh0IG5hbWU9IlFVSVpQT0RfUVVFU1RZUEVfR1JEIiB2YWx1ZT0i7KCQ7IiYIOunpOq4sOq4sCDsmYTro4wiLz4NCgkJPHVpdGV4dCBuYW1lPSJRVUlaUE9EX1FVRVNUWVBFX1NWWSIgdmFsdWU9IuyEpOusuCDsobDsgqwiLz4NCgkJPHVpdGV4dCBuYW1lPSJRVUlaUE9EX1FVSVpBVE1QVF9JTkYiIHZhbHVlPSLrrLTtlZwiLz4NCgkJPHVpdGV4dCBuYW1lPSJRVUlaUE9EX1FVRVNBVE1QVF9JTkYiIHZhbHVlPSLrrLTtlZwiLz4NCgkJPHVpdGV4dCBuYW1lPSJXQVJOSU5HTVNHX1lFU1NUUklORyIgdmFsdWU9IuyYiCIvPg0KCQk8dWl0ZXh0IG5hbWU9IldBUk5JTkdNU0dfTk9TVFJJTkciIHZhbHVlPSLslYTri4jsmKQiLz4NCgkJPHVpdGV4dCBuYW1lPSJXQVJOSU5HTVNHX1RJVExFU1RSSU5HIiB2YWx1ZT0i7YC07KaIIOuCtOu5hOqyjOydtOyFmCDqsr3qs6AiLz4NCgkJPHVpdGV4dCBuYW1lPSJXQVJOSU5HTVNHX01TR1NUUklORyIgdmFsdWU9IuydtCDtgLTspojsl5DshJwg7Iuc64+E7ZWY7KeAIOyViuydgCDsp4jrrLjsnbQg7J6I7Iq164uI64ukLiYjeEE7JiN4QTvtgLTspojrpbwg7KKF66OM7ZWY66Ck66m0IFvsmIhd66W8IO2BtOumre2VmOqzoCwg7YC07KaI66W8IOqzhOyGje2VmOugpOuptCBb7JWE64uI7JikXeulvCDtgbTrpq3tlZjsi63si5zsmKQuIi8+DQoJCTx1aXRleHQgbmFtZT0iSU5GT1JNQVRJT05fSDI2NF9GTEFTSFBMQVlFUiIgdmFsdWU9IuyLnOyKpO2FnOyXkCDshKTsuZjrkJjslrQg7J6I64qUIO2YhOyerCDrsoTsoITsnZggRmxhc2ggUGxheWVy64qUIOydtCDruYTrlJTsmKTrpbwg7KeA7JuQ7ZWY7KeAIOyViuyKteuLiOuLpC4g7LWc7IugIEZsYXNoIFBsYXllcuulvCDri6TsmrTroZzrk5ztlZjroKTrqbQg67mE65SU7JikIOyYgeyXreydhCDtgbTrpq3tlZjsi63si5zsmKQ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ywuOyXrOyekOyXkOqyjCDshLjroZwg66eJ64yAIOuztOydtOq4sCIvPg0KCQk8dWl0ZXh0IG5hbWU9Ik1VVEUiIHZhbHVlPSLsnYzshozqsbAiLz4NCgkJPHVpdGV4dCBuYW1lPSJET0NXUkFQX1RJVExFIiB2YWx1ZT0iUHJlc2VudGVyIO2MjOydvCDssqjrtoAiLz4NCgkJPHVpdGV4dCBuYW1lPSJET0NXUkFQX01TRyIgdmFsdWU9IuuCtCDsu7Ttk6jthLDsl5Ag7KCA7J6lIi8+DQoJCTx1aXRleHQgbmFtZT0iRE9DV1JBUF9QUk9NUFQiIHZhbHVlPSLtgbTrpq3tlZjsl6wg64uk7Jq066Gc65OcIi8+DQoJPC9sYW5ndWFnZT4NCgk8bGFuZ3VhZ2UgaWQ9ImVzIj4NCgkJPCEtLSBmb3JtYXQgZm9yIHVpZm9udCB2YWx1ZSBpcyAiZm9udCxzaXplLGlzYm9sZCxpc2l0YWxpYyxpc3NoYWRvd2VkIiAtLT4NCgkJPHVpZm9udCBuYW1lPSJGT05UX1FVSVpaSU5HIiB2YWx1ZT0iVmVyZGFuYSw5LGZhbHNlLGZhbHNlLGZhbHNlIi8+DQoJCTx1aWZvbnQgbmFtZT0iRk9OVF9TQ1JVQlNUQVRVUyIgdmFsdWU9IlZlcmRhbmEsOSx0cnVlLGZhbHNlLHRydWUiLz4NCgkJPHVpZm9udCBuYW1lPSJGT05UX1NDUlVCVElNRSIgdmFsdWU9IlZlcmRhbmEsOSxmYWxzZSxmYWxzZSx0cnVlIi8+DQoJCTx1aWZvbnQgbmFtZT0iRk9OVF9FTEFQU0VEVElNRSIgdmFsdWU9IlZlcmRhbmEsOSx0cnVlLGZhbHNlLHRydWUiLz4NCgkJPHVpZm9udCBuYW1lPSJGT05UX1VUSUxTTUVOVSIgdmFsdWU9IlZlcmRhbmEsOSx0cnVlLGZhbHNlLGZhbHNlIi8+DQoJCTx1aWZvbnQgbmFtZT0iRk9OVF9UQUJTIiB2YWx1ZT0iVmVyZGFuYSw5LHRydWUsZmFsc2UsdHJ1ZSIvPg0KCQk8dWlmb250IG5hbWU9IkZPTlRfUFJFU0VOVEFUSU9OTkFNRSIgdmFsdWU9IlZlcmRhbmEsMTQsZmFsc2UsZmFsc2UsdHJ1ZSIvPg0KCQk8dWlmb250IG5hbWU9IkZPTlRfUFJFU0VOVEVSTkFNRSIgdmFsdWU9IlZlcmRhbmEsMTAsdHJ1ZSxmYWxzZSx0cnVlIi8+DQoJCTx1aWZvbnQgbmFtZT0iRk9OVF9QUkVTRU5URVJUSVRMRSIgdmFsdWU9IlZlcmRhbmEsMTAsZmFsc2UsZmFsc2UsdHJ1ZSIvPg0KCQk8dWlmb250IG5hbWU9IkZPTlRfQklPQlROIiB2YWx1ZT0iVmVyZGFuYSwxMCxmYWxzZSxmYWxzZSx0cnVlIi8+DQoJCTx1aWZvbnQgbmFtZT0iRk9OVF9OT1RFUyIgdmFsdWU9IlZlcmRhbmEsMTEsZmFsc2UsZmFsc2UsZmFsc2UiLz4NCgkJPHVpZm9udCBuYW1lPSJGT05UX09VVExJTkUiIHZhbHVlPSJWZXJkYW5hLDExLGZhbHNlLGZhbHNlLHRydWUiLz4NCgkJPHVpZm9udCBuYW1lPSJGT05UX1NFQVJDSCIgdmFsdWU9IlZlcmRhbmEsMTEsZmFsc2UsZmFsc2UsdHJ1ZSIvPg0KCQk8dWlmb250IG5hbWU9IkZPTlRfVEhVTUIiIHZhbHVlPSJWZXJkYW5hLDksZmFsc2UsZmFsc2UsdHJ1ZSIvPg0KCQk8dWlmb250IG5hbWU9IkZPTlRfQklPV0lOIiB2YWx1ZT0iVmVyZGFuYSwxMSxmYWxzZSxmYWxzZSxmYWxzZSIvPg0KCQk8dWlmb250IG5hbWU9IkZPTlRfTElTVEhFQURJTkciIHZhbHVlPSJWZXJkYW5hLDksZmFsc2UsZmFsc2UsZmFsc2UiLz4NCgkJPHVpZm9udCBuYW1lPSJGT05UX1dJTlRJVExFIiB2YWx1ZT0iVmVyZGFuYSw5LGZhbHNlLGZhbHNlLHRydWUiLz4NCgkJPHVpZm9udCBuYW1lPSJGT05UX0FUVEFDSE1FTlRTIiB2YWx1ZT0iVmVyZGFuYSwxMSxmYWxzZSxmYWxzZSx0cnVlIi8+DQoJCTwhLS1xdWl6IHBvZCBhbmQgbWVzc2FnZSBib3ggdGV4dCBmb250cy0tPg0KCQk8dWlmb250IG5hbWU9IkZPTlRfTVNHQk9YX1dJTlRJVExFIiB2YWx1ZT0iVmVyZGFuYSwxMSx0cnVlLGZhbHNlLHRydWUiLz4NCgkJPHVpZm9udCBuYW1lPSJGT05UX01TR0JPWF9NU0ciIHZhbHVlPSJWZXJkYW5hLDExLGZhbHNlLGZhbHNlLHRydWUiLz4NCgkJPHVpZm9udCBuYW1lPSJGT05UX01TR0JPWF9PUFRJT05TIiB2YWx1ZT0iVmVyZGFuYSw5LHRydWUsZmFsc2UsdHJ1ZSIvPg0KCQk8dWlmb250IG5hbWU9IkZPTlRfUVVJWlBPRF9RVUlaX1RJVExFIiB2YWx1ZT0iVmVyZGFuYSwxMSx0cnVlLGZhbHNlLHRydWUiLz4NCgkJPHVpZm9udCBuYW1lPSJGT05UX1FVSVpQT0RfUVVJWl9BVFRFTVBUIiB2YWx1ZT0iVmVyZGFuYSw5LGZhbHNlLGZhbHNlLHRydWUiLz4NCgkJPHVpZm9udCBuYW1lPSJGT05UX1FVSVpQT0RfUVVJWl9BVFRFTVBUX1ZBTFVFIiB2YWx1ZT0iVmVyZGFuYSw5LHRydWUsZmFsc2UsdHJ1ZSIvPg0KCQk8dWlmb250IG5hbWU9IkZPTlRfUVVJWlBPRF9RVUVTVElPTl9TQ09SRSIgdmFsdWU9IlZlcmRhbmEsOSxmYWxzZSxmYWxzZSx0cnVlIi8+DQoJCTx1aWZvbnQgbmFtZT0iRk9OVF9RVUlaUE9EX1FVRVNUSU9OX1NDT1JFX1ZBTFVFIiB2YWx1ZT0iVmVyZGFuYSw5LHRydWUsZmFsc2UsdHJ1ZSIvPg0KCQk8dWlmb250IG5hbWU9IkZPTlRfUVVJWlBPRF9RVUVTVElPTl9BVFRFTVBUIiB2YWx1ZT0iVmVyZGFuYSw5LGZhbHNlLGZhbHNlLHRydWUiLz4NCgkJPHVpZm9udCBuYW1lPSJGT05UX1FVSVpQT0RfUVVFU1RJT05fQVRURU1QVF9WQUxVRSIgdmFsdWU9IlZlcmRhbmEsOSx0cnVlLGZhbHNlLHRydWUiLz4NCgkJPHVpZm9udCBuYW1lPSJGT05UX1FVSVpQT0RfUVVFU1RJT05fVEFHIiB2YWx1ZT0iVmVyZGFuYSwxMSx0cnVlLGZhbHNlLHRydWUiLz4NCgkJPHVpZm9udCBuYW1lPSJGT05UX1FVSVpQT0RfUVVJWl9RVUVTVElPTl9DT1VOVCIgdmFsdWU9IlZlcmRhbmEsOSxmYWxzZSxmYWxzZSx0cnVlIi8+DQoJCTx1aWZvbnQgbmFtZT0iRk9OVF9RVUlaUE9EX1FVSVpfUVVFU1RJT05fQ09VTlRfVkFMVUUiIHZhbHVlPSJWZXJkYW5hLDksdHJ1ZSxmYWxzZSx0cnVlIi8+DQoJCTx1aWZvbnQgbmFtZT0iRk9OVF9RVUlaUE9EX1FVSVpfUVVFU1RJT05fQVRURU1QVEVEIiB2YWx1ZT0iVmVyZGFuYSw5LGZhbHNlLGZhbHNlLHRydWUiLz4NCgkJPHVpZm9udCBuYW1lPSJGT05UX1FVSVpQT0RfUVVJWl9RVUVTVElPTl9BVFRFTVBURURfVkFMVUUiIHZhbHVlPSJWZXJkYW5hLDksdHJ1ZSxmYWxzZSx0cnVlIi8+DQoJCTx1aWZvbnQgbmFtZT0iRk9OVF9RVUlaUE9EX1FVSVpfU0NPUkVfVEFHIiB2YWx1ZT0iVmVyZGFuYSwxMSx0cnVlLGZhbHNlLHRydWUiLz4NCgkJPHVpZm9udCBuYW1lPSJGT05UX1FVSVpQT0RfUVVJWl9TQ09SRSIgdmFsdWU9IlZlcmRhbmEsOSxmYWxzZSxmYWxzZSx0cnVlIi8+DQoJCTx1aWZvbnQgbmFtZT0iRk9OVF9RVUlaUE9EX1FVSVpfU0NPUkVfVkFMVUUiIHZhbHVlPSJWZXJkYW5hLDksdHJ1ZSxmYWxzZSx0cnVlIi8+DQoJCTx1aWZvbnQgbmFtZT0iRk9OVF9RVUlaUE9EX1FVSVpfTUFYU0NPUkUiIHZhbHVlPSJWZXJkYW5hLDksZmFsc2UsZmFsc2UsdHJ1ZSIvPg0KCQk8dWlmb250IG5hbWU9IkZPTlRfUVVJWlBPRF9RVUlaX01BWFNDT1JFX1ZBTFVFIiB2YWx1ZT0iVmVyZGFuYSw5LHRydWUsZmFsc2UsdHJ1ZSIvPg0KCQk8dWlmb250IG5hbWU9IkZPTlRfUVVJWlBPRF9RVUlaX1BBU1NTQ09SRSIgdmFsdWU9IlZlcmRhbmEsOSxmYWxzZSxmYWxzZSx0cnVlIi8+DQoJCTx1aWZvbnQgbmFtZT0iRk9OVF9RVUlaUE9EX1FVSVpfUEFTU1NDT1JFX1ZBTFVFIiB2YWx1ZT0iVmVyZGFuYSw5LHRydWUsZmFsc2UsdHJ1ZSIvPg0KCQk8IS0tIHVpdGV4dCAtLT4NCgkJPCEtLSBzdWJzdGl0dXRpb246ICVuID09IHNsaWRlIG51bWJlciAtLT4NCgkJPHVpdGV4dCBuYW1lPSJVTk5BTUVEU0xJREVUSVRMRSIgdmFsdWU9IkRpYXBvc2l0aXZhICVuIi8+DQoJCTwhLS0gc3Vic3RpdHV0aW9uOiAlbiA9PSBzbGlkZSBudW1iZXIgLS0+DQoJCTwhLS0gc3Vic3RpdHV0aW9uOiAldCA9PSB0b3RhbCBzbGlkZSBjb3VudCAtLT4NCgkJPHVpdGV4dCBuYW1lPSJTQ1JVQkJBUlNUQVRVU19TTElERUlORk8iIHZhbHVlPSJEaWFwb3NpdGl2YSAlbiAvICV0IHwgIi8+DQoJCTx1aXRleHQgbmFtZT0iU0NSVUJCQVJTVEFUVVNfU1RPUFBFRCIgdmFsdWU9IkRldGVuaWRhIi8+DQoJCTx1aXRleHQgbmFtZT0iU0NSVUJCQVJTVEFUVVNfUExBWUlORyIgdmFsdWU9IlJlcHJvZHVjaWVuZG8iLz4NCgkJPHVpdGV4dCBuYW1lPSJTQ1JVQkJBUlNUQVRVU19OT0FVRElPIiB2YWx1ZT0iU2luIHNvbmlkbyIvPg0KCQk8dWl0ZXh0IG5hbWU9IlNDUlVCQkFSU1RBVFVTX1ZJRFBMQVlJTkciIHZhbHVlPSJWw61kZW8gZW4gcmVwcm9kLiIvPg0KCQk8dWl0ZXh0IG5hbWU9IlNDUlVCQkFSU1RBVFVTX0xPQURJTkciIHZhbHVlPSJDYXJnYW5kbyIvPg0KCQk8dWl0ZXh0IG5hbWU9IlNDUlVCQkFSU1RBVFVTX0JVRkZFUklORyIgdmFsdWU9IkFsbWFjZW5hbmRvIGVuIGLDumZlciIvPg0KCQk8dWl0ZXh0IG5hbWU9IlNDUlVCQkFSU1RBVFVTX1FVRVNUSU9OIiB2YWx1ZT0iQ29udGVzdGFyIHByZWd1bnRhIi8+DQoJCTx1aXRleHQgbmFtZT0iU0NSVUJCQVJTVEFUVVNfUkVWSUVXUVVJWiIgdmFsdWU9IlJldmlzYW5kbyBwcnVlYmEiLz4NCgkJPCEtLSBzdWJzdGl0dXRpb246ICVtID09IG1pbnV0ZXMgcmVtYWluaW5nIC0tPg0KCQk8IS0tIHN1YnN0aXR1dGlvbjogJXMgPT0gc2Vjb25kcyByZW1haW5pbmcgLS0+DQoJCTx1aXRleHQgbmFtZT0iRUxBUFNFRCIgdmFsdWU9IiVtIG1pbnV0b3MgJXMgc2VndW5kb3MgcmVzdGFudGVzIi8+DQoJCTx1aXRleHQgbmFtZT0iTk9URk9VTkQiIHZhbHVlPSJObyBzZSBoYSBlbmNvbnRyYWRvIG5hZGEiLz4NCgkJPHVpdGV4dCBuYW1lPSJBVFRBQ0hNRU5UUyIgdmFsdWU9IkFyY2hpdm9zIGFkanVudG9zIi8+DQoJCTwhLS0gc3Vic3RpdHV0aW9uOiAlcCA9PSBjdXJyZW50IHNwZWFrZXIncyB0aXRsZSAtLT4NCgkJPHVpdGV4dCBuYW1lPSJCSU9XSU5fVElUTEUiIHZhbHVlPSJCaW9ncmFmw61hOiAlcCIvPg0KCQk8dWl0ZXh0IG5hbWU9IkJJT0JUTl9USVRMRSIgdmFsdWU9IkJpb2dyYWbDrWEiLz4NCgkJPHVpdGV4dCBuYW1lPSJESVZJREVSQlROX1RJVExFIiB2YWx1ZT0ifCIvPg0KCQk8dWl0ZXh0IG5hbWU9IkNPTlRBQ1RCVE5fVElUTEUiIHZhbHVlPSJDb250YWN0byIvPg0KCQk8dWl0ZXh0IG5hbWU9IlRBQl9RVUlaIiB2YWx1ZT0iUHJ1ZWJhIi8+DQoJCTx1aXRleHQgbmFtZT0iVEFCX09VVExJTkUiIHZhbHVlPSJDb250b3JubyIvPg0KCQk8dWl0ZXh0IG5hbWU9IlRBQl9USFVNQiIgdmFsdWU9Ik1pbmlhdC4iLz4NCgkJPHVpdGV4dCBuYW1lPSJUQUJfTk9URVMiIHZhbHVlPSJOb3RhcyIvPg0KCQk8dWl0ZXh0IG5hbWU9IlRBQl9TRUFSQ0giIHZhbHVlPSJCdXNjYXIiLz4NCgkJPHVpdGV4dCBuYW1lPSJTTElERV9IRUFESU5HIiB2YWx1ZT0iVMOtdHVsbyBkZSBkaWFwb3NpdGl2YSIvPg0KCQk8dWl0ZXh0IG5hbWU9IkRVUkFUSU9OX0hFQURJTkciIHZhbHVlPSJEdXJhYy4iLz4NCgkJPHVpdGV4dCBuYW1lPSJTRUFSQ0hfSEVBRElORyIgdmFsdWU9IkJ1c2NhciB0ZXh0bzoiLz4NCgkJPHVpdGV4dCBuYW1lPSJUSFVNQl9IRUFESU5HIiB2YWx1ZT0iRGlhcG9zaXRpdmEiLz4NCgkJPHVpdGV4dCBuYW1lPSJUSFVNQl9JTkZPIiB2YWx1ZT0iRHVyLi9Uw610LiBkaWFwLiIvPg0KCQk8dWl0ZXh0IG5hbWU9IkFUVEFDSE5BTUVfSEVBRElORyIgdmFsdWU9Ik5vbWJyZSBkZSBhcmNoaXZvIi8+DQoJCTx1aXRleHQgbmFtZT0iQVRUQUNIU0laRV9IRUFESU5HIiB2YWx1ZT0iVGFtYcOxbyIvPg0KCQk8dWl0ZXh0IG5hbWU9IlNMSURFX05PVEVTIiB2YWx1ZT0iTm90YXMgZGUgZGlhcG9zaXRpdmEiLz4NCgkJPCEtLXF1aXogcG9kIGFuZCBtZXNzYWdlIGJveCB0ZXh0cy0tPg0KCQk8dWl0ZXh0IG5hbWU9IlFVSVpQT0RfUVVJWl9BVFRFTVBUIiB2YWx1ZT0iSW50ZW50byBkZSBwcnVlYmE6Ii8+DQoJCTx1aXRleHQgbmFtZT0iUVVJWlBPRF9RVUlaX0FUVEVNUFRfVkFMVUUiIHZhbHVlPSIlbiBkZSAldCIvPg0KCQk8dWl0ZXh0IG5hbWU9IlFVSVpQT0RfUVVJWl9TQ09SRSIgdmFsdWU9IlB1bnR1YWNpw7NuOiIvPg0KCQk8dWl0ZXh0IG5hbWU9IlFVSVpQT0RfUVVJWl9QQVNTU0NPUkUiIHZhbHVlPSJQdW50dWFjacOzbiBwYXJhIGFwcm9iYXI6Ii8+DQoJCTx1aXRleHQgbmFtZT0iUVVJWlBPRF9RVUlaX01BWFNDT1JFIiB2YWx1ZT0iUHVudHVhY2nDs24gbcOheGltYToiLz4NCgkJPHVpdGV4dCBuYW1lPSJRVUlaUE9EX1FVRVNBVE1QVF9TVFIiIHZhbHVlPSJJbnRlbnRvczogJW4gZGUgJXQiLz4NCgkJPHVpdGV4dCBuYW1lPSJRVUlaUE9EX1FVRVNUWVBFX1NUUiIgdmFsdWU9IlRpcG86ICVzIi8+DQoJCTx1aXRleHQgbmFtZT0iUVVJWlBPRF9RVUVTVFlQRV9HUkQiIHZhbHVlPSJDb24gcHVudHVhY2nDs24iLz4NCgkJPHVpdGV4dCBuYW1lPSJRVUlaUE9EX1FVRVNUWVBFX1NWWSIgdmFsdWU9IkVuY3Vlc3RhIi8+DQoJCTx1aXRleHQgbmFtZT0iUVVJWlBPRF9RVUlaQVRNUFRfSU5GIiB2YWx1ZT0iSW5maW5pdG8iLz4NCgkJPHVpdGV4dCBuYW1lPSJRVUlaUE9EX1FVRVNBVE1QVF9JTkYiIHZhbHVlPSJJbmZpbml0byIvPg0KCQk8dWl0ZXh0IG5hbWU9IldBUk5JTkdNU0dfWUVTU1RSSU5HIiB2YWx1ZT0iU8OtIi8+DQoJCTx1aXRleHQgbmFtZT0iV0FSTklOR01TR19OT1NUUklORyIgdmFsdWU9Ik5vIi8+DQoJCTx1aXRleHQgbmFtZT0iV0FSTklOR01TR19USVRMRVNUUklORyIgdmFsdWU9IkF2aXNvIGRlIG5hdmVnYWNpw7NuIGRlIHBydWViYSIvPg0KCQk8dWl0ZXh0IG5hbWU9IldBUk5JTkdNU0dfTVNHU1RSSU5HIiB2YWx1ZT0iSGF5IHByZWd1bnRhcyBzaW4gaW50ZW50b3MgZW4gZXN0YSBwcnVlYmEuJiN4QTsmI3hBO1BhcmEgc2FsaXIgZGUgbGEgcHJ1ZWJhLCBoYWdhIGNsaWMgZW4gU8OtLiBQYXJhIGNvbnRpbnVhciwgaGFnYSBjbGljIGVuIE5vLiIvPg0KCQk8dWl0ZXh0IG5hbWU9IklORk9STUFUSU9OX0gyNjRfRkxBU0hQTEFZRVIiIHZhbHVlPSJMYSB2ZXJzacOzbiBhY3R1YWwgZGUgRmxhc2ggUGxheWVyIGluc3RhbGFkYSBlbiBlbCBvcmRlbmFkb3Igbm8gZXMgY29tcGF0aWJsZSBjb24gZXN0ZSB2w61kZW8uIEhhZ2EgY2xpYyBlbiBlbCDDoXJlYSBkZSB2w61kZW8gcGFyYSBkZXNjYXJnYXIgbGEgw7psdGltYSB2ZXJzacOzbiBkZSBGbGFzaCBQbGF5ZXIuIi8+DQoJCTwhLS0gc3Vic3RpdHV0aW9uOiAlcCA9PSBwcmVzZW50YXRpb24gdGl0bGUgLS0+DQoJCTwhLS0gc3Vic3RpdHV0aW9uOiAlcyA9PSBzbGlkZSB0aXRsZSAtLT4NCgkJPCEtLSBzdWJzdGl0dXRpb246ICVuID09IHNsaWRlIG51bWJlciAtLT4NCgkJPHVpdGV4dCBuYW1lPSJCT09LTUFSSyIgdmFsdWU9IkFkb2JlIFByZXNlbnRlcjogJXAiLz4NCgkJPCEtLSBzdWJzdGl0dXRpb246ICVwID09IHByZXNlbnRhdGlvbiB0aXRsZSAtLT4NCgkJPCEtLSBzdWJzdGl0dXRpb246ICVzID09IHNsaWRlIHRpdGxlIC0tPg0KCQk8IS0tIHN1YnN0aXR1dGlvbjogJW4gPT0gc2xpZGUgbnVtYmVyIC0tPg0KCQk8dWl0ZXh0IG5hbWU9IkJPT0tNQVJLU0xJREUiIHZhbHVlPSJBZG9iZSBQcmVzZW50ZXI6ICVwICVzIi8+DQoJCTx1aXRleHQgbmFtZT0iU0hPV1NJREVCQVIiIHZhbHVlPSJNb3N0cmFyIGJhcnJhIGxhdGVyYWwgYSBsb3MgcGFydGljaXBhbnRlcyIvPg0KCQk8dWl0ZXh0IG5hbWU9Ik1VVEUiIHZhbHVlPSJTaWxlbmNpYXIiLz4NCgkJPHVpdGV4dCBuYW1lPSJET0NXUkFQX1RJVExFIiB2YWx1ZT0iQXJjaGl2byBhZGp1bnRvIGRlIFByZXNlbnRlciIvPg0KCQk8dWl0ZXh0IG5hbWU9IkRPQ1dSQVBfTVNHIiB2YWx1ZT0iR3VhcmRhciBlbiBNaSBQQyIvPg0KCQk8dWl0ZXh0IG5hbWU9IkRPQ1dSQVBfUFJPTVBUIiB2YWx1ZT0iSGFnYSBjbGljIGVuIERlc2NhcmdhciIvPg0KCTwvbGFuZ3VhZ2U+DQoJPGxhbmd1YWdlIGlkPSJw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TbGlkZSAlbiIvPg0KCQk8IS0tIHN1YnN0aXR1dGlvbjogJW4gPT0gc2xpZGUgbnVtYmVyIC0tPg0KCQk8IS0tIHN1YnN0aXR1dGlvbjogJXQgPT0gdG90YWwgc2xpZGUgY291bnQgLS0+DQoJCTx1aXRleHQgbmFtZT0iU0NSVUJCQVJTVEFUVVNfU0xJREVJTkZPIiB2YWx1ZT0iU2xpZGUgJW4gLyAldCB8ICIvPg0KCQk8dWl0ZXh0IG5hbWU9IlNDUlVCQkFSU1RBVFVTX1NUT1BQRUQiIHZhbHVlPSJQYXJhZG8iLz4NCgkJPHVpdGV4dCBuYW1lPSJTQ1JVQkJBUlNUQVRVU19QTEFZSU5HIiB2YWx1ZT0iUmVwcm9kdXppbmRvIi8+DQoJCTx1aXRleHQgbmFtZT0iU0NSVUJCQVJTVEFUVVNfTk9BVURJTyIgdmFsdWU9IlNlbSDDoXVkaW8iLz4NCgkJPHVpdGV4dCBuYW1lPSJTQ1JVQkJBUlNUQVRVU19WSURQTEFZSU5HIiB2YWx1ZT0iVsOtZGVvIGVtIHJlcHJvZHXDp8OjbyIvPg0KCQk8dWl0ZXh0IG5hbWU9IlNDUlVCQkFSU1RBVFVTX0xPQURJTkciIHZhbHVlPSJDYXJyZWdhbmRvIi8+DQoJCTx1aXRleHQgbmFtZT0iU0NSVUJCQVJTVEFUVVNfQlVGRkVSSU5HIiB2YWx1ZT0iQXJtYXplbmFuZG8gZW0gYnVmZmVyIi8+DQoJCTx1aXRleHQgbmFtZT0iU0NSVUJCQVJTVEFUVVNfUVVFU1RJT04iIHZhbHVlPSJSZXNwb25kZXIgcGVyZ3VudGEiLz4NCgkJPHVpdGV4dCBuYW1lPSJTQ1JVQkJBUlNUQVRVU19SRVZJRVdRVUlaIiB2YWx1ZT0iUmV2aXNhbmRvIHF1ZXN0aW9uw6FyaW8iLz4NCgkJPCEtLSBzdWJzdGl0dXRpb246ICVtID09IG1pbnV0ZXMgcmVtYWluaW5nIC0tPg0KCQk8IS0tIHN1YnN0aXR1dGlvbjogJXMgPT0gc2Vjb25kcyByZW1haW5pbmcgLS0+DQoJCTx1aXRleHQgbmFtZT0iRUxBUFNFRCIgdmFsdWU9IiVtIG1pbnV0b3MgJXMgc2VndW5kb3MgcmVzdGFudGVzIi8+DQoJCTx1aXRleHQgbmFtZT0iTk9URk9VTkQiIHZhbHVlPSJOYWRhIGVuY29udHJhZG8iLz4NCgkJPHVpdGV4dCBuYW1lPSJBVFRBQ0hNRU5UUyIgdmFsdWU9IkFuZXhvcy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RhdG8iLz4NCgkJPHVpdGV4dCBuYW1lPSJUQUJfUVVJWiIgdmFsdWU9IlF1ZXN0LiIvPg0KCQk8dWl0ZXh0IG5hbWU9IlRBQl9PVVRMSU5FIiB2YWx1ZT0iRXNxdWVtYSIvPg0KCQk8dWl0ZXh0IG5hbWU9IlRBQl9USFVNQiIgdmFsdWU9Ik1pbmkiLz4NCgkJPHVpdGV4dCBuYW1lPSJUQUJfTk9URVMiIHZhbHVlPSJOb3RhcyIvPg0KCQk8dWl0ZXh0IG5hbWU9IlRBQl9TRUFSQ0giIHZhbHVlPSJCdXNjYSIvPg0KCQk8dWl0ZXh0IG5hbWU9IlNMSURFX0hFQURJTkciIHZhbHVlPSJUw610dWxvIGRvIHNsaWRlIi8+DQoJCTx1aXRleHQgbmFtZT0iRFVSQVRJT05fSEVBRElORyIgdmFsdWU9IkR1cmHDp8OjbyIvPg0KCQk8dWl0ZXh0IG5hbWU9IlNFQVJDSF9IRUFESU5HIiB2YWx1ZT0iUHJvY3VyYXIgdGV4dG86Ii8+DQoJCTx1aXRleHQgbmFtZT0iVEhVTUJfSEVBRElORyIgdmFsdWU9IlNsaWRlIi8+DQoJCTx1aXRleHQgbmFtZT0iVEhVTUJfSU5GTyIgdmFsdWU9IlTDrXR1bG8vRHVyYcOnw6NvIGRvIHNsaWRlIi8+DQoJCTx1aXRleHQgbmFtZT0iQVRUQUNITkFNRV9IRUFESU5HIiB2YWx1ZT0iTm9tZSBkbyBhcnF1aXZvIi8+DQoJCTx1aXRleHQgbmFtZT0iQVRUQUNIU0laRV9IRUFESU5HIiB2YWx1ZT0iVGFtYW5obyIvPg0KCQk8dWl0ZXh0IG5hbWU9IlNMSURFX05PVEVTIiB2YWx1ZT0iQW5vdGHDp8O1ZXMgZG8gc2xpZGUiLz4NCgkJPCEtLXF1aXogcG9kIGFuZCBtZXNzYWdlIGJveCB0ZXh0cy0tPg0KCQk8dWl0ZXh0IG5hbWU9IlFVSVpQT0RfUVVJWl9BVFRFTVBUIiB2YWx1ZT0iVGVudGF0aXZhIG5vIHF1ZXN0aW9uw6FyaW86Ii8+DQoJCTx1aXRleHQgbmFtZT0iUVVJWlBPRF9RVUlaX0FUVEVNUFRfVkFMVUUiIHZhbHVlPSIlbiBkZSAldCIvPg0KCQk8dWl0ZXh0IG5hbWU9IlFVSVpQT0RfUVVJWl9TQ09SRSIgdmFsdWU9IlBvbnR1YcOnw6NvOiIvPg0KCQk8dWl0ZXh0IG5hbWU9IlFVSVpQT0RfUVVJWl9QQVNTU0NPUkUiIHZhbHVlPSJQb250dWHDp8OjbyBkZSBhcHJvdmHDp8OjbzoiLz4NCgkJPHVpdGV4dCBuYW1lPSJRVUlaUE9EX1FVSVpfTUFYU0NPUkUiIHZhbHVlPSJQb250dWHDp8OjbyBtw6F4aW1hOiIvPg0KCQk8dWl0ZXh0IG5hbWU9IlFVSVpQT0RfUVVFU0FUTVBUX1NUUiIgdmFsdWU9IlRlbnRhdGl2YTogJW4gZGUgJXQiLz4NCgkJPHVpdGV4dCBuYW1lPSJRVUlaUE9EX1FVRVNUWVBFX1NUUiIgdmFsdWU9IlRpcG86ICVzIi8+DQoJCTx1aXRleHQgbmFtZT0iUVVJWlBPRF9RVUVTVFlQRV9HUkQiIHZhbHVlPSJDbGFzc2lmaWNhdMOzcmlhIi8+DQoJCTx1aXRleHQgbmFtZT0iUVVJWlBPRF9RVUVTVFlQRV9TVlkiIHZhbHVlPSJQZXNxdWlzYSIvPg0KCQk8dWl0ZXh0IG5hbWU9IlFVSVpQT0RfUVVJWkFUTVBUX0lORiIgdmFsdWU9IkluZmluaXRvIi8+DQoJCTx1aXRleHQgbmFtZT0iUVVJWlBPRF9RVUVTQVRNUFRfSU5GIiB2YWx1ZT0iSW5maW5pdG8iLz4NCgkJPHVpdGV4dCBuYW1lPSJXQVJOSU5HTVNHX1lFU1NUUklORyIgdmFsdWU9IlNpbSIvPg0KCQk8dWl0ZXh0IG5hbWU9IldBUk5JTkdNU0dfTk9TVFJJTkciIHZhbHVlPSJOw6NvIi8+DQoJCTx1aXRleHQgbmFtZT0iV0FSTklOR01TR19USVRMRVNUUklORyIgdmFsdWU9IkFsZXJ0YSBkZSBuYXZlZ2HDp8OjbyBkbyBxdWVzdGlvbsOhcmlvIi8+DQoJCTx1aXRleHQgbmFtZT0iV0FSTklOR01TR19NU0dTVFJJTkciIHZhbHVlPSJFeGlzdGVtIHBlcmd1bnRhcyBxdWUgbsOjbyBmb3JhbSByZXNwb25kaWRhcyBuZXN0ZSBxdWVzdGlvbsOhcmlvLiYjeEE7JiN4QTtDbGlxdWUgZW0gU2ltIHBhcmEgc2FpciBkbyBxdWVzdGlvbsOhcmlvIG91IGVtIE7Do28gc2UgcXVpc2VyIGNvbnRpbnVhci4iLz4NCgkJPHVpdGV4dCBuYW1lPSJJTkZPUk1BVElPTl9IMjY0X0ZMQVNIUExBWUVSIiB2YWx1ZT0iQSB2ZXJzw6NvIGF0dWFsIGRvIEZsYXNoIFBsYXllciBpbnN0YWxhZGEgbm8gY29tcHV0YWRvciBuw6NvIG9mZXJlY2Ugc3Vwb3J0ZSBhIGVzc2UgdsOtZGVvLiBDbGlxdWUgbmEgw6FyZWEgZG8gdsOtZGVvIHBhcmEgYmFpeGFyIGEgdmVyc8OjbyBtYWlzIHJlY2VudGUgZG8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FyIGJhcnJhIGxhdGVyYWwgYW8gcGFydGljaXBhbnRlcyIvPg0KCQk8dWl0ZXh0IG5hbWU9Ik1VVEUiIHZhbHVlPSJNdWRvIi8+DQoJCTx1aXRleHQgbmFtZT0iRE9DV1JBUF9USVRMRSIgdmFsdWU9IkFuZXhvIGRlIGFycXVpdm8gZG8gUHJlc2VudGVyIi8+DQoJCTx1aXRleHQgbmFtZT0iRE9DV1JBUF9NU0ciIHZhbHVlPSJTYWx2YXIgZW0gTWV1IGNvbXB1dGFkb3IiLz4NCgkJPHVpdGV4dCBuYW1lPSJET0NXUkFQX1BST01QVCIgdmFsdWU9IkNsaXF1ZSBwYXJhIGJhaXhhciIvPg0KCTwvbGFuZ3VhZ2U+DQoJPGxhbmd1YWdlIGlkPSJpd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Fwb3NpdGl2YSAlbiIvPg0KCQk8IS0tIHN1YnN0aXR1dGlvbjogJW4gPT0gc2xpZGUgbnVtYmVyIC0tPg0KCQk8IS0tIHN1YnN0aXR1dGlvbjogJXQgPT0gdG90YWwgc2xpZGUgY291bnQgLS0+DQoJCTx1aXRleHQgbmFtZT0iU0NSVUJCQVJTVEFUVVNfU0xJREVJTkZPIiB2YWx1ZT0iRGlhcG9zaXRpdmEgJW4gLyAldCB8ICIvPg0KCQk8dWl0ZXh0IG5hbWU9IlNDUlVCQkFSU1RBVFVTX1NUT1BQRUQiIHZhbHVlPSJJbnRlcnJvdHRvIi8+DQoJCTx1aXRleHQgbmFtZT0iU0NSVUJCQVJTVEFUVVNfUExBWUlORyIgdmFsdWU9IlJpcHJvZHV6aW9uZSIvPg0KCQk8dWl0ZXh0IG5hbWU9IlNDUlVCQkFSU1RBVFVTX05PQVVESU8iIHZhbHVlPSJBdWRpbyBpbmF0dC4iLz4NCgkJPHVpdGV4dCBuYW1lPSJTQ1JVQkJBUlNUQVRVU19WSURQTEFZSU5HIiB2YWx1ZT0iVmlkZW8gaW4gcmlwcm9kdXppb25lIi8+DQoJCTx1aXRleHQgbmFtZT0iU0NSVUJCQVJTVEFUVVNfTE9BRElORyIgdmFsdWU9IkNhcmljYW1lbnRvIi8+DQoJCTx1aXRleHQgbmFtZT0iU0NSVUJCQVJTVEFUVVNfQlVGRkVSSU5HIiB2YWx1ZT0iQnVmZmVyaW5nIi8+DQoJCTx1aXRleHQgbmFtZT0iU0NSVUJCQVJTVEFUVVNfUVVFU1RJT04iIHZhbHVlPSJSaXNwb25kaSBhIGRvbWFuZGEiLz4NCgkJPHVpdGV4dCBuYW1lPSJTQ1JVQkJBUlNUQVRVU19SRVZJRVdRVUlaIiB2YWx1ZT0iUmV2aXNpb25lIGRlbCBxdWl6Ii8+DQoJCTwhLS0gc3Vic3RpdHV0aW9uOiAlbSA9PSBtaW51dGVzIHJlbWFpbmluZyAtLT4NCgkJPCEtLSBzdWJzdGl0dXRpb246ICVzID09IHNlY29uZHMgcmVtYWluaW5nIC0tPg0KCQk8dWl0ZXh0IG5hbWU9IkVMQVBTRUQiIHZhbHVlPSIlbSBNaW51dGkgJXMgU2Vjb25kaSByaW1hbmVudGkiLz4NCgkJPHVpdGV4dCBuYW1lPSJOT1RGT1VORCIgdmFsdWU9Ik5lc3N1biBlbGVtZW50byB0cm92YXRvIi8+DQoJCTx1aXRleHQgbmFtZT0iQVRUQUNITUVOVFMiIHZhbHVlPSJBbGxlZ2F0aSIvPg0KCQk8IS0tIHN1YnN0aXR1dGlvbjogJXAgPT0gY3VycmVudCBzcGVha2VyJ3MgdGl0bGUgLS0+DQoJCTx1aXRleHQgbmFtZT0iQklPV0lOX1RJVExFIiB2YWx1ZT0iQmlvOiAlcCIvPg0KCQk8dWl0ZXh0IG5hbWU9IkJJT0JUTl9USVRMRSIgdmFsdWU9IkJpbyIvPg0KCQk8dWl0ZXh0IG5hbWU9IkRJVklERVJCVE5fVElUTEUiIHZhbHVlPSJ8Ii8+DQoJCTx1aXRleHQgbmFtZT0iQ09OVEFDVEJUTl9USVRMRSIgdmFsdWU9IkNvbnQuIi8+DQoJCTx1aXRleHQgbmFtZT0iVEFCX1FVSVoiIHZhbHVlPSJRdWl6Ii8+DQoJCTx1aXRleHQgbmFtZT0iVEFCX09VVExJTkUiIHZhbHVlPSJTdHJ1dHR1cmEiLz4NCgkJPHVpdGV4dCBuYW1lPSJUQUJfVEhVTUIiIHZhbHVlPSJNaW5pYXR1cmUiLz4NCgkJPHVpdGV4dCBuYW1lPSJUQUJfTk9URVMiIHZhbHVlPSJOb3RlIi8+DQoJCTx1aXRleHQgbmFtZT0iVEFCX1NFQVJDSCIgdmFsdWU9IkNlcmNhIi8+DQoJCTx1aXRleHQgbmFtZT0iU0xJREVfSEVBRElORyIgdmFsdWU9IlRpdG9sbyBkaWFwb3NpdGl2YSIvPg0KCQk8dWl0ZXh0IG5hbWU9IkRVUkFUSU9OX0hFQURJTkciIHZhbHVlPSJEdXJhdGEiLz4NCgkJPHVpdGV4dCBuYW1lPSJTRUFSQ0hfSEVBRElORyIgdmFsdWU9IkNlcmNhIHRlc3RvOiIvPg0KCQk8dWl0ZXh0IG5hbWU9IlRIVU1CX0hFQURJTkciIHZhbHVlPSJEaWFwb3NpdGl2YSIvPg0KCQk8dWl0ZXh0IG5hbWU9IlRIVU1CX0lORk8iIHZhbHVlPSJUaXRvbG8vVGVtcG8iLz4NCgkJPHVpdGV4dCBuYW1lPSJBVFRBQ0hOQU1FX0hFQURJTkciIHZhbHVlPSJOb21lIGZpbGUiLz4NCgkJPHVpdGV4dCBuYW1lPSJBVFRBQ0hTSVpFX0hFQURJTkciIHZhbHVlPSJEaW1lbnNpb25lIi8+DQoJCTx1aXRleHQgbmFtZT0iU0xJREVfTk9URVMiIHZhbHVlPSJOb3RlIGRpYXBvc2l0aXZhIi8+DQoJCTwhLS1xdWl6IHBvZCBhbmQgbWVzc2FnZSBib3ggdGV4dHMtLT4NCgkJPHVpdGV4dCBuYW1lPSJRVUlaUE9EX1FVSVpfQVRURU1QVCIgdmFsdWU9IlRlbnRhdGl2byBxdWl6OiIvPg0KCQk8dWl0ZXh0IG5hbWU9IlFVSVpQT0RfUVVJWl9BVFRFTVBUX1ZBTFVFIiB2YWx1ZT0iJW4gZGkgJXQiLz4NCgkJPHVpdGV4dCBuYW1lPSJRVUlaUE9EX1FVSVpfU0NPUkUiIHZhbHVlPSJQdW50ZWdnaW86Ii8+DQoJCTx1aXRleHQgbmFtZT0iUVVJWlBPRF9RVUlaX1BBU1NTQ09SRSIgdmFsdWU9IlB1bnRlZ2dpbyBtaW5pbW86Ii8+DQoJCTx1aXRleHQgbmFtZT0iUVVJWlBPRF9RVUlaX01BWFNDT1JFIiB2YWx1ZT0iUHVudGVnZ2lvIG1hc3NpbW86Ii8+DQoJCTx1aXRleHQgbmFtZT0iUVVJWlBPRF9RVUVTQVRNUFRfU1RSIiB2YWx1ZT0iVGVudGF0aXZvOiAlbiBkaSAldCIvPg0KCQk8dWl0ZXh0IG5hbWU9IlFVSVpQT0RfUVVFU1RZUEVfU1RSIiB2YWx1ZT0iVGlwbzogJXMiLz4NCgkJPHVpdGV4dCBuYW1lPSJRVUlaUE9EX1FVRVNUWVBFX0dSRCIgdmFsdWU9IkNvbiB2YWx1dGF6aW9uZSIvPg0KCQk8dWl0ZXh0IG5hbWU9IlFVSVpQT0RfUVVFU1RZUEVfU1ZZIiB2YWx1ZT0iSW5kYWdpbmUiLz4NCgkJPHVpdGV4dCBuYW1lPSJRVUlaUE9EX1FVSVpBVE1QVF9JTkYiIHZhbHVlPSJJbmZpbml0aSIvPg0KCQk8dWl0ZXh0IG5hbWU9IlFVSVpQT0RfUVVFU0FUTVBUX0lORiIgdmFsdWU9IkluZmluaXRpIi8+DQoJCTx1aXRleHQgbmFtZT0iV0FSTklOR01TR19ZRVNTVFJJTkciIHZhbHVlPSJTw6wiLz4NCgkJPHVpdGV4dCBuYW1lPSJXQVJOSU5HTVNHX05PU1RSSU5HIiB2YWx1ZT0iTm8iLz4NCgkJPHVpdGV4dCBuYW1lPSJXQVJOSU5HTVNHX1RJVExFU1RSSU5HIiB2YWx1ZT0iQXZ2ZXJ0ZW56YSBuYXZpZ2F6aW9uZSBxdWl6Ii8+DQoJCTx1aXRleHQgbmFtZT0iV0FSTklOR01TR19NU0dTVFJJTkciIHZhbHVlPSJPY2NvcnJlIGFuY29yYSByaXNwb25kZXJlIGFkIGFsY3VuZSBkb21hbmRlIGRlbCBxdWl6LiYjeEE7JiN4QTtTZSBmYXRlIGNsaWMgc3UgU8OsLCB1c2NpcmV0ZSBkYWwgcXVpei4gRmF0ZSBjbGljIHN1IE5vIHBlciBjb250aW51YXJlIGlsIHF1aXouIi8+DQoJCTx1aXRleHQgbmFtZT0iSU5GT1JNQVRJT05fSDI2NF9GTEFTSFBMQVlFUiIgdmFsdWU9IkxhIHZlcnNpb25lIGRpIEZsYXNoIFBsYXllciBhdHR1YWxtZW50ZSBpbnN0YWxsYXRhIG5vbiBzdXBwb3J0YSBxdWVzdG8gdmlkZW8uIEZhdGUgY2xpYyBzdWxsJ2FyZWEgZGVsIHZpZGVvIHBlciBzY2FyaWNhcmUgbCd1bHRpbWEgdmVyc2lvbmUgZGkgRmxhc2ggUGxheWVy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Nb3N0cmEgYmFycmEgbGF0ZXJhbGUgYWkgcGFydGVjaXBhbnRpIi8+DQoJCTx1aXRleHQgbmFtZT0iTVVURSIgdmFsdWU9IkRpc2F0dGl2YSBhdWRpbyIvPg0KCQk8dWl0ZXh0IG5hbWU9IkRPQ1dSQVBfVElUTEUiIHZhbHVlPSJBbGxlZ2F0byBmaWxlIFByZXNlbnRlciIvPg0KCQk8dWl0ZXh0IG5hbWU9IkRPQ1dSQVBfTVNHIiB2YWx1ZT0iU2FsdmEgaW4gUmlzb3JzZSBkZWwgY29tcHV0ZXIiLz4NCgkJPHVpdGV4dCBuYW1lPSJET0NXUkFQX1BST01QVCIgdmFsdWU9IkNsaWMgcGVyIHNjYXJpY2FyZSIvPg0KCTwvbGFuZ3VhZ2U+DQoJPGxhbmd1YWdlIGlkPSJubC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JEaWEgJW4iLz4NCgkJPCEtLSBzdWJzdGl0dXRpb246ICVuID09IHNsaWRlIG51bWJlciAtLT4NCgkJPCEtLSBzdWJzdGl0dXRpb246ICV0ID09IHRvdGFsIHNsaWRlIGNvdW50IC0tPg0KCQk8dWl0ZXh0IG5hbWU9IlNDUlVCQkFSU1RBVFVTX1NMSURFSU5GTyIgdmFsdWU9IkRpYSAlbiAvICV0IHwgIi8+DQoJCTx1aXRleHQgbmFtZT0iU0NSVUJCQVJTVEFUVVNfU1RPUFBFRCIgdmFsdWU9Ikdlc3RvcHQiLz4NCgkJPHVpdGV4dCBuYW1lPSJTQ1JVQkJBUlNUQVRVU19QTEFZSU5HIiB2YWx1ZT0iQWZzcGVsZW4iLz4NCgkJPHVpdGV4dCBuYW1lPSJTQ1JVQkJBUlNUQVRVU19OT0FVRElPIiB2YWx1ZT0iR2VlbiBhdWRpbyIvPg0KCQk8dWl0ZXh0IG5hbWU9IlNDUlVCQkFSU1RBVFVTX1ZJRFBMQVlJTkciIHZhbHVlPSJWaWRlbyBhZnNwZWxlbiIvPg0KCQk8dWl0ZXh0IG5hbWU9IlNDUlVCQkFSU1RBVFVTX0xPQURJTkciIHZhbHVlPSJMYWRlbiIvPg0KCQk8dWl0ZXh0IG5hbWU9IlNDUlVCQkFSU1RBVFVTX0JVRkZFUklORyIgdmFsdWU9IkJ1ZmZlcmVuIi8+DQoJCTx1aXRleHQgbmFtZT0iU0NSVUJCQVJTVEFUVVNfUVVFU1RJT04iIHZhbHVlPSJWcmFhZyBtZXQgYW50d29vcmQiLz4NCgkJPHVpdGV4dCBuYW1lPSJTQ1JVQkJBUlNUQVRVU19SRVZJRVdRVUlaIiB2YWx1ZT0iUXVpeiBjb250cm9sZXJlbiIvPg0KCQk8IS0tIHN1YnN0aXR1dGlvbjogJW0gPT0gbWludXRlcyByZW1haW5pbmcgLS0+DQoJCTwhLS0gc3Vic3RpdHV0aW9uOiAlcyA9PSBzZWNvbmRzIHJlbWFpbmluZyAtLT4NCgkJPHVpdGV4dCBuYW1lPSJFTEFQU0VEIiB2YWx1ZT0iRXIgcmVzdGVyZW4gJW0gbWludXRlbiAlcyBzZWNvbmRlbiIvPg0KCQk8dWl0ZXh0IG5hbWU9Ik5PVEZPVU5EIiB2YWx1ZT0iTmlldHMgZ2V2b25kZW4iLz4NCgkJPHVpdGV4dCBuYW1lPSJBVFRBQ0hNRU5UUyIgdmFsdWU9IkJpamxhZ2VuIi8+DQoJCTwhLS0gc3Vic3RpdHV0aW9uOiAlcCA9PSBjdXJyZW50IHNwZWFrZXIncyB0aXRsZSAtLT4NCgkJPHVpdGV4dCBuYW1lPSJCSU9XSU5fVElUTEUiIHZhbHVlPSJCaW9ncmFmaWU6ICVwIi8+DQoJCTx1aXRleHQgbmFtZT0iQklPQlROX1RJVExFIiB2YWx1ZT0iQmlvZ3JhZmllIi8+DQoJCTx1aXRleHQgbmFtZT0iRElWSURFUkJUTl9USVRMRSIgdmFsdWU9InwiLz4NCgkJPHVpdGV4dCBuYW1lPSJDT05UQUNUQlROX1RJVExFIiB2YWx1ZT0iQ29udGFjdCIvPg0KCQk8dWl0ZXh0IG5hbWU9IlRBQl9RVUlaIiB2YWx1ZT0iUXVpeiIvPg0KCQk8dWl0ZXh0IG5hbWU9IlRBQl9PVVRMSU5FIiB2YWx1ZT0iT3ZlcnppY2h0Ii8+DQoJCTx1aXRleHQgbmFtZT0iVEFCX1RIVU1CIiB2YWx1ZT0iTWluaWF0dXVyIi8+DQoJCTx1aXRleHQgbmFtZT0iVEFCX05PVEVTIiB2YWx1ZT0iTm90aXRpZXMiLz4NCgkJPHVpdGV4dCBuYW1lPSJUQUJfU0VBUkNIIiB2YWx1ZT0iWm9la2VuIi8+DQoJCTx1aXRleHQgbmFtZT0iU0xJREVfSEVBRElORyIgdmFsdWU9IlRpdGVsIHZhbiBkaWEiLz4NCgkJPHVpdGV4dCBuYW1lPSJEVVJBVElPTl9IRUFESU5HIiB2YWx1ZT0iRHV1ciIvPg0KCQk8dWl0ZXh0IG5hbWU9IlNFQVJDSF9IRUFESU5HIiB2YWx1ZT0iWm9la2VuIG5hYXIgdGVrc3Q6Ii8+DQoJCTx1aXRleHQgbmFtZT0iVEhVTUJfSEVBRElORyIgdmFsdWU9IkRpYSIvPg0KCQk8dWl0ZXh0IG5hbWU9IlRIVU1CX0lORk8iIHZhbHVlPSJUaXRlbC9kdXVyIHZhbiBkaWEiLz4NCgkJPHVpdGV4dCBuYW1lPSJBVFRBQ0hOQU1FX0hFQURJTkciIHZhbHVlPSJCZXN0YW5kc25hYW0iLz4NCgkJPHVpdGV4dCBuYW1lPSJBVFRBQ0hTSVpFX0hFQURJTkciIHZhbHVlPSJHcm9vdHRlIi8+DQoJCTx1aXRleHQgbmFtZT0iU0xJREVfTk9URVMiIHZhbHVlPSJEaWFub3RpdGllcyIvPg0KCQk8IS0tcXVpeiBwb2QgYW5kIG1lc3NhZ2UgYm94IHRleHRzLS0+DQoJCTx1aXRleHQgbmFtZT0iUVVJWlBPRF9RVUlaX0FUVEVNUFQiIHZhbHVlPSJRdWl6cG9naW5nOiIvPg0KCQk8dWl0ZXh0IG5hbWU9IlFVSVpQT0RfUVVJWl9BVFRFTVBUX1ZBTFVFIiB2YWx1ZT0iJW4gdmFuICV0Ii8+DQoJCTx1aXRleHQgbmFtZT0iUVVJWlBPRF9RVUlaX1NDT1JFIiB2YWx1ZT0iQmVoYWFsZGUgc2NvcmU6Ii8+DQoJCTx1aXRleHQgbmFtZT0iUVVJWlBPRF9RVUlaX1BBU1NTQ09SRSIgdmFsdWU9IlZvbGRvZW5kZSBzY29yZToiLz4NCgkJPHVpdGV4dCBuYW1lPSJRVUlaUE9EX1FVSVpfTUFYU0NPUkUiIHZhbHVlPSJNYXhpbWFhbCBoYWFsYmFyZSBzY29yZToiLz4NCgkJPHVpdGV4dCBuYW1lPSJRVUlaUE9EX1FVRVNBVE1QVF9TVFIiIHZhbHVlPSJQb2dpbmc6ICVuIHZhbiAldCIvPg0KCQk8dWl0ZXh0IG5hbWU9IlFVSVpQT0RfUVVFU1RZUEVfU1RSIiB2YWx1ZT0iVHlwZTogJXMiLz4NCgkJPHVpdGV4dCBuYW1lPSJRVUlaUE9EX1FVRVNUWVBFX0dSRCIgdmFsdWU9IlRlbHQgdm9vciBzY29yZSIvPg0KCQk8dWl0ZXh0IG5hbWU9IlFVSVpQT0RfUVVFU1RZUEVfU1ZZIiB2YWx1ZT0iRW5xdcOqdGUiLz4NCgkJPHVpdGV4dCBuYW1lPSJRVUlaUE9EX1FVSVpBVE1QVF9JTkYiIHZhbHVlPSJPbmJlcGVya3QiLz4NCgkJPHVpdGV4dCBuYW1lPSJRVUlaUE9EX1FVRVNBVE1QVF9JTkYiIHZhbHVlPSJPbmJlcGVya3QiLz4NCgkJPHVpdGV4dCBuYW1lPSJXQVJOSU5HTVNHX1lFU1NUUklORyIgdmFsdWU9IkphIi8+DQoJCTx1aXRleHQgbmFtZT0iV0FSTklOR01TR19OT1NUUklORyIgdmFsdWU9Ik5lZSIvPg0KCQk8dWl0ZXh0IG5hbWU9IldBUk5JTkdNU0dfVElUTEVTVFJJTkciIHZhbHVlPSJXYWFyc2NodXdpbmcgbWV0IGJldHJla2tpbmcgdG90IHF1aXpuYXZpZ2F0aWUiLz4NCgkJPHVpdGV4dCBuYW1lPSJXQVJOSU5HTVNHX01TR1NUUklORyIgdmFsdWU9IlUgaGVidCBuaWV0IGFsbGUgdnJhZ2VuIGluIGRlemUgcXVpeiBiZWFudHdvb3JkLiYjeEE7JiN4QTtLbGlrIG9wIEphIG9tIGRlIHF1aXogYWYgdGUgc2x1aXRlbi4gS2xpayBvcCBOZWUgb20gZGUgcXVpeiB2b29ydCB0ZSB6ZXR0ZW4uIi8+DQoJCTx1aXRleHQgbmFtZT0iSU5GT1JNQVRJT05fSDI2NF9GTEFTSFBMQVlFUiIgdmFsdWU9IkRlemUgdmlkZW8gd29yZHQgbmlldCBvbmRlcnN0ZXVuZCBkb29yIGRlIHZlcnNpZSB2YW4gRmxhc2ggUGxheWVyIGRpZSBtb21lbnRlZWwgb3AgdXcgY29tcHV0ZXIgaXMgZ2XDr25zdGFsbGVlcmQuIEtsaWsgaW4gZGUgdmlkZW8gb20gZGUgbmlldXdzdGUgRmxhc2ggUGxheWVyIHRlIGRvd25sb2FkZW4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lppanBhbmVlbCBhYW4gZGVlbG5lbWVycyB3ZWVyZ2V2ZW4iLz4NCgkJPHVpdGV4dCBuYW1lPSJNVVRFIiB2YWx1ZT0iRGVtcGVuIi8+DQoJCTx1aXRleHQgbmFtZT0iRE9DV1JBUF9USVRMRSIgdmFsdWU9IlByZXNlbnRlci1iZXN0YW5kc2JpamxhZ2UiLz4NCgkJPHVpdGV4dCBuYW1lPSJET0NXUkFQX01TRyIgdmFsdWU9Ik9wc2xhYW4gaW4gRGV6ZSBjb21wdXRlciIvPg0KCQk8dWl0ZXh0IG5hbWU9IkRPQ1dSQVBfUFJPTVBUIiB2YWx1ZT0iS2xpayBvbSB0ZSBkb3dubG9hZGVuIi8+DQoJPC9sYW5ndWFnZT4NCgk8bGFuZ3VhZ2UgaWQ9ImNuIj4NCgkJPCEtLSBmb3JtYXQgZm9yIHVpZm9udCB2YWx1ZSBpcyAiZm9udCxzaXplLGlzYm9sZCxpc2l0YWxpYyxpc3NoYWRvd2VkIiAtLT4NCgkJPHVpZm9udCBuYW1lPSJGT05UX1FVSVpaSU5HIiB2YWx1ZT0i5a6L5L2TLTE4MDMwLDEwLGZhbHNlLGZhbHNlLGZhbHNlIi8+DQoJCTx1aWZvbnQgbmFtZT0iRk9OVF9TQ1JVQlNUQVRVUyIgdmFsdWU9IuWui+S9ky0xODAzMCwxMCx0cnVlLGZhbHNlLHRydWUiLz4NCgkJPHVpZm9udCBuYW1lPSJGT05UX1NDUlVCVElNRSIgdmFsdWU9IuWui+S9ky0xODAzMCwxMCxmYWxzZSxmYWxzZSx0cnVlIi8+DQoJCTx1aWZvbnQgbmFtZT0iRk9OVF9FTEFQU0VEVElNRSIgdmFsdWU9IuWui+S9ky0xODAzMCwxMCx0cnVlLGZhbHNlLHRydWUiLz4NCgkJPHVpZm9udCBuYW1lPSJGT05UX1VUSUxTTUVOVSIgdmFsdWU9IuWui+S9ky0xODAzMCwxMCx0cnVlLGZhbHNlLGZhbHNlIi8+DQoJCTx1aWZvbnQgbmFtZT0iRk9OVF9UQUJTIiB2YWx1ZT0i5a6L5L2TLTE4MDMwLDE0LHRydWUsZmFsc2UsdHJ1ZSIvPg0KCQk8dWlmb250IG5hbWU9IkZPTlRfUFJFU0VOVEFUSU9OTkFNRSIgdmFsdWU9IuWui+S9ky0xODAzMCwxNCxmYWxzZSxmYWxzZSx0cnVlIi8+DQoJCTx1aWZvbnQgbmFtZT0iRk9OVF9QUkVTRU5URVJOQU1FIiB2YWx1ZT0i5a6L5L2TLTE4MDMwLDE0LHRydWUsZmFsc2UsdHJ1ZSIvPg0KCQk8dWlmb250IG5hbWU9IkZPTlRfUFJFU0VOVEVSVElUTEUiIHZhbHVlPSLlrovkvZMtMTgwMzAsMTMsZmFsc2UsZmFsc2UsdHJ1ZSIvPg0KCQk8dWlmb250IG5hbWU9IkZPTlRfQklPQlROIiB2YWx1ZT0i5a6L5L2TLTE4MDMwLDEwLGZhbHNlLGZhbHNlLHRydWUiLz4NCgkJPHVpZm9udCBuYW1lPSJGT05UX05PVEVTIiB2YWx1ZT0i5a6L5L2TLTE4MDMwLDEyLGZhbHNlLGZhbHNlLGZhbHNlIi8+DQoJCTx1aWZvbnQgbmFtZT0iRk9OVF9PVVRMSU5FIiB2YWx1ZT0i5a6L5L2TLTE4MDMwLDEyLGZhbHNlLGZhbHNlLHRydWUiLz4NCgkJPHVpZm9udCBuYW1lPSJGT05UX1NFQVJDSCIgdmFsdWU9IuWui+S9ky0xODAzMCwxMixmYWxzZSxmYWxzZSx0cnVlIi8+DQoJCTx1aWZvbnQgbmFtZT0iRk9OVF9USFVNQiIgdmFsdWU9IuWui+S9ky0xODAzMCwxMCxmYWxzZSxmYWxzZSx0cnVlIi8+DQoJCTx1aWZvbnQgbmFtZT0iRk9OVF9CSU9XSU4iIHZhbHVlPSLlrovkvZMtMTgwMzAsMTIsZmFsc2UsZmFsc2UsZmFsc2UiLz4NCgkJPHVpZm9udCBuYW1lPSJGT05UX0xJU1RIRUFESU5HIiB2YWx1ZT0i5a6L5L2TLTE4MDMwLDEwLGZhbHNlLGZhbHNlLGZhbHNlIi8+DQoJCTx1aWZvbnQgbmFtZT0iRk9OVF9XSU5USVRMRSIgdmFsdWU9IuWui+S9ky0xODAzMCwxMCxmYWxzZSxmYWxzZSx0cnVlIi8+DQoJCTx1aWZvbnQgbmFtZT0iRk9OVF9BVFRBQ0hNRU5UUyIgdmFsdWU9IuWui+S9ky0xODAzMCwxMixmYWxzZSxmYWxzZSx0cnVlIi8+DQoJCTwhLS1xdWl6IHBvZCBhbmQgbWVzc2FnZSBib3ggdGV4dCBmb250cy0tPg0KCQk8dWlmb250IG5hbWU9IkZPTlRfTVNHQk9YX1dJTlRJVExFIiB2YWx1ZT0i5a6L5L2TLTE4MDMwLDEyLHRydWUsZmFsc2UsdHJ1ZSIvPg0KCQk8dWlmb250IG5hbWU9IkZPTlRfTVNHQk9YX01TRyIgdmFsdWU9IuWui+S9ky0xODAzMCwxMixmYWxzZSxmYWxzZSx0cnVlIi8+DQoJCTx1aWZvbnQgbmFtZT0iRk9OVF9NU0dCT1hfT1BUSU9OUyIgdmFsdWU9IuWui+S9ky0xODAzMCwxMCx0cnVlLGZhbHNlLHRydWUiLz4NCgkJPHVpZm9udCBuYW1lPSJGT05UX1FVSVpQT0RfUVVJWl9USVRMRSIgdmFsdWU9IuWui+S9ky0xODAzMCwxMix0cnVlLGZhbHNlLHRydWUiLz4NCgkJPHVpZm9udCBuYW1lPSJGT05UX1FVSVpQT0RfUVVJWl9BVFRFTVBUIiB2YWx1ZT0i5a6L5L2TLTE4MDMwLDEwLGZhbHNlLGZhbHNlLHRydWUiLz4NCgkJPHVpZm9udCBuYW1lPSJGT05UX1FVSVpQT0RfUVVJWl9BVFRFTVBUX1ZBTFVFIiB2YWx1ZT0i5a6L5L2TLTE4MDMwLDEwLHRydWUsZmFsc2UsdHJ1ZSIvPg0KCQk8dWlmb250IG5hbWU9IkZPTlRfUVVJWlBPRF9RVUVTVElPTl9TQ09SRSIgdmFsdWU9IuWui+S9ky0xODAzMCwxMCxmYWxzZSxmYWxzZSx0cnVlIi8+DQoJCTx1aWZvbnQgbmFtZT0iRk9OVF9RVUlaUE9EX1FVRVNUSU9OX1NDT1JFX1ZBTFVFIiB2YWx1ZT0i5a6L5L2TLTE4MDMwLDEwLHRydWUsZmFsc2UsdHJ1ZSIvPg0KCQk8dWlmb250IG5hbWU9IkZPTlRfUVVJWlBPRF9RVUVTVElPTl9BVFRFTVBUIiB2YWx1ZT0i5a6L5L2TLTE4MDMwLDEwLGZhbHNlLGZhbHNlLHRydWUiLz4NCgkJPHVpZm9udCBuYW1lPSJGT05UX1FVSVpQT0RfUVVFU1RJT05fQVRURU1QVF9WQUxVRSIgdmFsdWU9IuWui+S9ky0xODAzMCwxMCx0cnVlLGZhbHNlLHRydWUiLz4NCgkJPHVpZm9udCBuYW1lPSJGT05UX1FVSVpQT0RfUVVFU1RJT05fVEFHIiB2YWx1ZT0i5a6L5L2TLTE4MDMwLDEyLHRydWUsZmFsc2UsdHJ1ZSIvPg0KCQk8dWlmb250IG5hbWU9IkZPTlRfUVVJWlBPRF9RVUlaX1FVRVNUSU9OX0NPVU5UIiB2YWx1ZT0i5a6L5L2TLTE4MDMwLDEwLGZhbHNlLGZhbHNlLHRydWUiLz4NCgkJPHVpZm9udCBuYW1lPSJGT05UX1FVSVpQT0RfUVVJWl9RVUVTVElPTl9DT1VOVF9WQUxVRSIgdmFsdWU9IuWui+S9ky0xODAzMCwxMCx0cnVlLGZhbHNlLHRydWUiLz4NCgkJPHVpZm9udCBuYW1lPSJGT05UX1FVSVpQT0RfUVVJWl9RVUVTVElPTl9BVFRFTVBURUQiIHZhbHVlPSLlrovkvZMtMTgwMzAsMTAsZmFsc2UsZmFsc2UsdHJ1ZSIvPg0KCQk8dWlmb250IG5hbWU9IkZPTlRfUVVJWlBPRF9RVUlaX1FVRVNUSU9OX0FUVEVNUFRFRF9WQUxVRSIgdmFsdWU9IuWui+S9ky0xODAzMCwxMCx0cnVlLGZhbHNlLHRydWUiLz4NCgkJPHVpZm9udCBuYW1lPSJGT05UX1FVSVpQT0RfUVVJWl9TQ09SRV9UQUciIHZhbHVlPSLlrovkvZMtMTgwMzAsMTIsdHJ1ZSxmYWxzZSx0cnVlIi8+DQoJCTx1aWZvbnQgbmFtZT0iRk9OVF9RVUlaUE9EX1FVSVpfU0NPUkUiIHZhbHVlPSLlrovkvZMtMTgwMzAsMTAsZmFsc2UsZmFsc2UsdHJ1ZSIvPg0KCQk8dWlmb250IG5hbWU9IkZPTlRfUVVJWlBPRF9RVUlaX1NDT1JFX1ZBTFVFIiB2YWx1ZT0i5a6L5L2TLTE4MDMwLDEwLHRydWUsZmFsc2UsdHJ1ZSIvPg0KCQk8dWlmb250IG5hbWU9IkZPTlRfUVVJWlBPRF9RVUlaX01BWFNDT1JFIiB2YWx1ZT0i5a6L5L2TLTE4MDMwLDEwLGZhbHNlLGZhbHNlLHRydWUiLz4NCgkJPHVpZm9udCBuYW1lPSJGT05UX1FVSVpQT0RfUVVJWl9NQVhTQ09SRV9WQUxVRSIgdmFsdWU9IuWui+S9ky0xODAzMCwxMCx0cnVlLGZhbHNlLHRydWUiLz4NCgkJPHVpZm9udCBuYW1lPSJGT05UX1FVSVpQT0RfUVVJWl9QQVNTU0NPUkUiIHZhbHVlPSLlrovkvZMtMTgwMzAsMTAsZmFsc2UsZmFsc2UsdHJ1ZSIvPg0KCQk8dWlmb250IG5hbWU9IkZPTlRfUVVJWlBPRF9RVUlaX1BBU1NTQ09SRV9WQUxVRSIgdmFsdWU9IuWui+S9ky0xODAzMCwxMCx0cnVlLGZhbHNlLHRydWUiLz4NCgkJPCEtLSB1aXRleHQgLS0+DQoJCTwhLS0gc3Vic3RpdHV0aW9uOiAlbiA9PSBzbGlkZSBudW1iZXIgLS0+DQoJCTx1aXRleHQgbmFtZT0iVU5OQU1FRFNMSURFVElUTEUiIHZhbHVlPSLlubvnga/niYcgJW4iLz4NCgkJPCEtLSBzdWJzdGl0dXRpb246ICVuID09IHNsaWRlIG51bWJlciAtLT4NCgkJPCEtLSBzdWJzdGl0dXRpb246ICV0ID09IHRvdGFsIHNsaWRlIGNvdW50IC0tPg0KCQk8dWl0ZXh0IG5hbWU9IlNDUlVCQkFSU1RBVFVTX1NMSURFSU5GTyIgdmFsdWU9IuW5u+eBr+eJhyAlbiAvICV0IHwgIi8+DQoJCTx1aXRleHQgbmFtZT0iU0NSVUJCQVJTVEFUVVNfU1RPUFBFRCIgdmFsdWU9IuW3suWBnOatoiIvPg0KCQk8dWl0ZXh0IG5hbWU9IlNDUlVCQkFSU1RBVFVTX1BMQVlJTkciIHZhbHVlPSLmraPlnKjmkq3mlL4iLz4NCgkJPHVpdGV4dCBuYW1lPSJTQ1JVQkJBUlNUQVRVU19OT0FVRElPIiB2YWx1ZT0i5peg6Z+z6aKRIi8+DQoJCTx1aXRleHQgbmFtZT0iU0NSVUJCQVJTVEFUVVNfVklEUExBWUlORyIgdmFsdWU9IuinhumikeaSreaUviIvPg0KCQk8dWl0ZXh0IG5hbWU9IlNDUlVCQkFSU1RBVFVTX0xPQURJTkciIHZhbHVlPSLmraPlnKjovb3lhaUiLz4NCgkJPHVpdGV4dCBuYW1lPSJTQ1JVQkJBUlNUQVRVU19CVUZGRVJJTkciIHZhbHVlPSLmraPlnKjov5vooYznvJPlhrLlpITnkIYiLz4NCgkJPHVpdGV4dCBuYW1lPSJTQ1JVQkJBUlNUQVRVU19RVUVTVElPTiIgdmFsdWU9IuWbnuetlOmXrumimCIvPg0KCQk8dWl0ZXh0IG5hbWU9IlNDUlVCQkFSU1RBVFVTX1JFVklFV1FVSVoiIHZhbHVlPSLmraPlnKjlrqHpmIXmtYvpqowiLz4NCgkJPCEtLSBzdWJzdGl0dXRpb246ICVtID09IG1pbnV0ZXMgcmVtYWluaW5nIC0tPg0KCQk8IS0tIHN1YnN0aXR1dGlvbjogJXMgPT0gc2Vjb25kcyByZW1haW5pbmcgLS0+DQoJCTx1aXRleHQgbmFtZT0iRUxBUFNFRCIgdmFsdWU9IuWJqeS9mSAlbSDliIbpkp8gJXMg56eSIi8+DQoJCTx1aXRleHQgbmFtZT0iTk9URk9VTkQiIHZhbHVlPSLmnKrmib7liLDku7vkvZXlhoXlrrkiLz4NCgkJPHVpdGV4dCBuYW1lPSJBVFRBQ0hNRU5UUyIgdmFsdWU9IumZhOS7tiIvPg0KCQk8IS0tIHN1YnN0aXR1dGlvbjogJXAgPT0gY3VycmVudCBzcGVha2VyJ3MgdGl0bGUgLS0+DQoJCTx1aXRleHQgbmFtZT0iQklPV0lOX1RJVExFIiB2YWx1ZT0i5Liq5Lq6566A5LuLOiAlcCIvPg0KCQk8dWl0ZXh0IG5hbWU9IkJJT0JUTl9USVRMRSIgdmFsdWU9IuS4quS6uueugOS7iyIvPg0KCQk8dWl0ZXh0IG5hbWU9IkRJVklERVJCVE5fVElUTEUiIHZhbHVlPSJ8Ii8+DQoJCTx1aXRleHQgbmFtZT0iQ09OVEFDVEJUTl9USVRMRSIgdmFsdWU9IuiBlOezu+aWueW8jyIvPg0KCQk8dWl0ZXh0IG5hbWU9IlRBQl9RVUlaIiB2YWx1ZT0i5rWL6aqMIi8+DQoJCTx1aXRleHQgbmFtZT0iVEFCX09VVExJTkUiIHZhbHVlPSLlpKfnurIiLz4NCgkJPHVpdGV4dCBuYW1lPSJUQUJfVEhVTUIiIHZhbHVlPSLnvKnnlaXlm74iLz4NCgkJPHVpdGV4dCBuYW1lPSJUQUJfTk9URVMiIHZhbHVlPSLlpIfms6giLz4NCgkJPHVpdGV4dCBuYW1lPSJUQUJfU0VBUkNIIiB2YWx1ZT0i5pCc57SiIi8+DQoJCTx1aXRleHQgbmFtZT0iU0xJREVfSEVBRElORyIgdmFsdWU9IuW5u+eBr+eJh+agh+mimCIvPg0KCQk8dWl0ZXh0IG5hbWU9IkRVUkFUSU9OX0hFQURJTkciIHZhbHVlPSLmjIHnu63ml7bpl7QiLz4NCgkJPHVpdGV4dCBuYW1lPSJTRUFSQ0hfSEVBRElORyIgdmFsdWU9IuaQnOe0ouaWh+acrDoiLz4NCgkJPHVpdGV4dCBuYW1lPSJUSFVNQl9IRUFESU5HIiB2YWx1ZT0i5bm754Gv54mHIi8+DQoJCTx1aXRleHQgbmFtZT0iVEhVTUJfSU5GTyIgdmFsdWU9IuW5u+eBr+eJh+agh+mimC/mjIHnu63ml7bpl7QiLz4NCgkJPHVpdGV4dCBuYW1lPSJBVFRBQ0hOQU1FX0hFQURJTkciIHZhbHVlPSLmlofku7blkI0iLz4NCgkJPHVpdGV4dCBuYW1lPSJBVFRBQ0hTSVpFX0hFQURJTkciIHZhbHVlPSLlpKflsI8iLz4NCgkJPHVpdGV4dCBuYW1lPSJTTElERV9OT1RFUyIgdmFsdWU9IuW5u+eBr+eJh+Wkh+azqCIvPg0KCQk8IS0tcXVpeiBwb2QgYW5kIG1lc3NhZ2UgYm94IHRleHRzLS0+DQoJCTx1aXRleHQgbmFtZT0iUVVJWlBPRF9RVUlaX0FUVEVNUFQiIHZhbHVlPSLmtYvpqozlsJ3or5XmrKHmlbA6Ii8+DQoJCTx1aXRleHQgbmFtZT0iUVVJWlBPRF9RVUlaX0FUVEVNUFRfVkFMVUUiIHZhbHVlPSLnrKwgJW4g5qyh77yM5YWxICV0IOasoSIvPg0KCQk8dWl0ZXh0IG5hbWU9IlFVSVpQT0RfUVVJWl9TQ09SRSIgdmFsdWU9IuW+l+WIhjoiLz4NCgkJPHVpdGV4dCBuYW1lPSJRVUlaUE9EX1FVSVpfUEFTU1NDT1JFIiB2YWx1ZT0i5Y+K5qC85YiG5pWwOiIvPg0KCQk8dWl0ZXh0IG5hbWU9IlFVSVpQT0RfUVVJWl9NQVhTQ09SRSIgdmFsdWU9IuacgOmrmOWIhuaVsDoiLz4NCgkJPHVpdGV4dCBuYW1lPSJRVUlaUE9EX1FVRVNBVE1QVF9TVFIiIHZhbHVlPSLlsJ3or5XmrKHmlbA6IOesrCAlbiDmrKHvvIzlhbEgJXQg5qyhIi8+DQoJCTx1aXRleHQgbmFtZT0iUVVJWlBPRF9RVUVTVFlQRV9TVFIiIHZhbHVlPSLnsbvlnos6ICVzIi8+DQoJCTx1aXRleHQgbmFtZT0iUVVJWlBPRF9RVUVTVFlQRV9HUkQiIHZhbHVlPSLor4TnuqciLz4NCgkJPHVpdGV4dCBuYW1lPSJRVUlaUE9EX1FVRVNUWVBFX1NWWSIgdmFsdWU9Iuiwg+afpSIvPg0KCQk8dWl0ZXh0IG5hbWU9IlFVSVpQT0RfUVVJWkFUTVBUX0lORiIgdmFsdWU9IuaXoOmZkCIvPg0KCQk8dWl0ZXh0IG5hbWU9IlFVSVpQT0RfUVVFU0FUTVBUX0lORiIgdmFsdWU9IuaXoOmZkCIvPg0KCQk8dWl0ZXh0IG5hbWU9IldBUk5JTkdNU0dfWUVTU1RSSU5HIiB2YWx1ZT0i5pivIi8+DQoJCTx1aXRleHQgbmFtZT0iV0FSTklOR01TR19OT1NUUklORyIgdmFsdWU9IuWQpiIvPg0KCQk8dWl0ZXh0IG5hbWU9IldBUk5JTkdNU0dfVElUTEVTVFJJTkciIHZhbHVlPSLmtYvpqozlr7zoiKrorablkYoiLz4NCgkJPHVpdGV4dCBuYW1lPSJXQVJOSU5HTVNHX01TR1NUUklORyIgdmFsdWU9IuatpOa1i+mqjOS4reacieacquWwneivleS9nOetlOeahOmXrumimOOAgiYjeEE7JiN4QTvljZXlh7vigJzmmK/igJ3pgIDlh7rmraTmtYvpqozjgILljZXlh7vigJzlkKbigJ3nu6fnu63mtYvpqozjgIIiLz4NCgkJPHVpdGV4dCBuYW1lPSJJTkZPUk1BVElPTl9IMjY0X0ZMQVNIUExBWUVSIiB2YWx1ZT0i5b2T5YmN5a6J6KOF5Zyo5oKo55qE6K6h566X5py65LiK55qEIEZsYXNoIFBsYXllciDniYjmnKzkuI3mlK/mjIHor6Xop4bpopHjgILljZXlh7vop4bpopHljLrln5/kuIvovb3mnIDmlrDniYjmnKznmoQgRmxhc2ggUGxheWVy44CC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uWQkeWPguWKoOiAheaYvuekuuaPkOimgeagjyIvPg0KCQk8dWl0ZXh0IG5hbWU9Ik1VVEUiIHZhbHVlPSLpnZnpn7MiLz4NCgkJPHVpdGV4dCBuYW1lPSJET0NXUkFQX1RJVExFIiB2YWx1ZT0iUHJlc2VudGVyIOaWh+S7tumZhOS7tiIvPg0KCQk8dWl0ZXh0IG5hbWU9IkRPQ1dSQVBfTVNHIiB2YWx1ZT0i5L+d5a2Y5Yiw5oiR55qE6K6h566X5py6Ii8+DQoJCTx1aXRleHQgbmFtZT0iRE9DV1JBUF9QUk9NUFQiIHZhbHVlPSLljZXlh7vku6XkuIvovb0iLz4NCgk8L2xhbmd1YWdlPg0KCTxsYW5ndWFnZSBpZD0idHIiPg0KCQk8IS0tIGZvcm1hdCBmb3IgdWlmb250IHZhbHVlIGlzICJmb250LHNpemUsaXNib2xkLGlzaXRhbGljLGlzc2hhZG93ZWQiIC0tPg0KCQk8dWlmb250IG5hbWU9IkZPTlRfUVVJWlpJTkciIHZhbHVlPSJWZXJkYW5hLDksZmFsc2UsZmFsc2UsZmFsc2UiLz4NCgkJPHVpZm9udCBuYW1lPSJGT05UX1NDUlVCU1RBVFVTIiB2YWx1ZT0iVmVyZGFuYSw5LHRydWUsZmFsc2UsdHJ1ZSIvPg0KCQk8dWlmb250IG5hbWU9IkZPTlRfU0NSVUJUSU1FIiB2YWx1ZT0iVmVyZGFuYSw5LGZhbHNlLGZhbHNlLHRydWUiLz4NCgkJPHVpZm9udCBuYW1lPSJGT05UX0VMQVBTRURUSU1FIiB2YWx1ZT0iVmVyZGFuYSw5LHRydWUsZmFsc2UsdHJ1ZSIvPg0KCQk8dWlmb250IG5hbWU9IkZPTlRfVVRJTFNNRU5VIiB2YWx1ZT0iVmVyZGFuYSw5LHRydWUsZmFsc2UsZmFsc2UiLz4NCgkJPHVpZm9udCBuYW1lPSJGT05UX1RBQlMiIHZhbHVlPSJWZXJkYW5hLDksdHJ1ZSxmYWxzZSx0cnVlIi8+DQoJCTx1aWZvbnQgbmFtZT0iRk9OVF9QUkVTRU5UQVRJT05OQU1FIiB2YWx1ZT0iVmVyZGFuYSwxNCxmYWxzZSxmYWxzZSx0cnVlIi8+DQoJCTx1aWZvbnQgbmFtZT0iRk9OVF9QUkVTRU5URVJOQU1FIiB2YWx1ZT0iVmVyZGFuYSwxMCx0cnVlLGZhbHNlLHRydWUiLz4NCgkJPHVpZm9udCBuYW1lPSJGT05UX1BSRVNFTlRFUlRJVExFIiB2YWx1ZT0iVmVyZGFuYSwxMCxmYWxzZSxmYWxzZSx0cnVlIi8+DQoJCTx1aWZvbnQgbmFtZT0iRk9OVF9CSU9CVE4iIHZhbHVlPSJWZXJkYW5hLDEwLGZhbHNlLGZhbHNlLHRydWUiLz4NCgkJPHVpZm9udCBuYW1lPSJGT05UX05PVEVTIiB2YWx1ZT0iVmVyZGFuYSwxMSxmYWxzZSxmYWxzZSxmYWxzZSIvPg0KCQk8dWlmb250IG5hbWU9IkZPTlRfT1VUTElORSIgdmFsdWU9IlZlcmRhbmEsMTEsZmFsc2UsZmFsc2UsdHJ1ZSIvPg0KCQk8dWlmb250IG5hbWU9IkZPTlRfU0VBUkNIIiB2YWx1ZT0iVmVyZGFuYSwxMSxmYWxzZSxmYWxzZSx0cnVlIi8+DQoJCTx1aWZvbnQgbmFtZT0iRk9OVF9USFVNQiIgdmFsdWU9IlZlcmRhbmEsOSxmYWxzZSxmYWxzZSx0cnVlIi8+DQoJCTx1aWZvbnQgbmFtZT0iRk9OVF9CSU9XSU4iIHZhbHVlPSJWZXJkYW5hLDExLGZhbHNlLGZhbHNlLGZhbHNlIi8+DQoJCTx1aWZvbnQgbmFtZT0iRk9OVF9MSVNUSEVBRElORyIgdmFsdWU9IlZlcmRhbmEsOSxmYWxzZSxmYWxzZSxmYWxzZSIvPg0KCQk8dWlmb250IG5hbWU9IkZPTlRfV0lOVElUTEUiIHZhbHVlPSJWZXJkYW5hLDksZmFsc2UsZmFsc2UsdHJ1ZSIvPg0KCQk8dWlmb250IG5hbWU9IkZPTlRfQVRUQUNITUVOVFMiIHZhbHVlPSJWZXJkYW5hLDExLGZhbHNlLGZhbHNlLHRydWUiLz4NCgkJPCEtLXF1aXogcG9kIGFuZCBtZXNzYWdlIGJveCB0ZXh0IGZvbnRzLS0+DQoJCTx1aWZvbnQgbmFtZT0iRk9OVF9NU0dCT1hfV0lOVElUTEUiIHZhbHVlPSJWZXJkYW5hLDExLHRydWUsZmFsc2UsdHJ1ZSIvPg0KCQk8dWlmb250IG5hbWU9IkZPTlRfTVNHQk9YX01TRyIgdmFsdWU9IlZlcmRhbmEsMTEsZmFsc2UsZmFsc2UsdHJ1ZSIvPg0KCQk8dWlmb250IG5hbWU9IkZPTlRfTVNHQk9YX09QVElPTlMiIHZhbHVlPSJWZXJkYW5hLDksdHJ1ZSxmYWxzZSx0cnVlIi8+DQoJCTx1aWZvbnQgbmFtZT0iRk9OVF9RVUlaUE9EX1FVSVpfVElUTEUiIHZhbHVlPSJWZXJkYW5hLDExLHRydWUsZmFsc2UsdHJ1ZSIvPg0KCQk8dWlmb250IG5hbWU9IkZPTlRfUVVJWlBPRF9RVUlaX0FUVEVNUFQiIHZhbHVlPSJWZXJkYW5hLDksZmFsc2UsZmFsc2UsdHJ1ZSIvPg0KCQk8dWlmb250IG5hbWU9IkZPTlRfUVVJWlBPRF9RVUlaX0FUVEVNUFRfVkFMVUUiIHZhbHVlPSJWZXJkYW5hLDksdHJ1ZSxmYWxzZSx0cnVlIi8+DQoJCTx1aWZvbnQgbmFtZT0iRk9OVF9RVUlaUE9EX1FVRVNUSU9OX1NDT1JFIiB2YWx1ZT0iVmVyZGFuYSw5LGZhbHNlLGZhbHNlLHRydWUiLz4NCgkJPHVpZm9udCBuYW1lPSJGT05UX1FVSVpQT0RfUVVFU1RJT05fU0NPUkVfVkFMVUUiIHZhbHVlPSJWZXJkYW5hLDksdHJ1ZSxmYWxzZSx0cnVlIi8+DQoJCTx1aWZvbnQgbmFtZT0iRk9OVF9RVUlaUE9EX1FVRVNUSU9OX0FUVEVNUFQiIHZhbHVlPSJWZXJkYW5hLDksZmFsc2UsZmFsc2UsdHJ1ZSIvPg0KCQk8dWlmb250IG5hbWU9IkZPTlRfUVVJWlBPRF9RVUVTVElPTl9BVFRFTVBUX1ZBTFVFIiB2YWx1ZT0iVmVyZGFuYSw5LHRydWUsZmFsc2UsdHJ1ZSIvPg0KCQk8dWlmb250IG5hbWU9IkZPTlRfUVVJWlBPRF9RVUVTVElPTl9UQUciIHZhbHVlPSJWZXJkYW5hLDExLHRydWUsZmFsc2UsdHJ1ZSIvPg0KCQk8dWlmb250IG5hbWU9IkZPTlRfUVVJWlBPRF9RVUlaX1FVRVNUSU9OX0NPVU5UIiB2YWx1ZT0iVmVyZGFuYSw5LGZhbHNlLGZhbHNlLHRydWUiLz4NCgkJPHVpZm9udCBuYW1lPSJGT05UX1FVSVpQT0RfUVVJWl9RVUVTVElPTl9DT1VOVF9WQUxVRSIgdmFsdWU9IlZlcmRhbmEsOSx0cnVlLGZhbHNlLHRydWUiLz4NCgkJPHVpZm9udCBuYW1lPSJGT05UX1FVSVpQT0RfUVVJWl9RVUVTVElPTl9BVFRFTVBURUQiIHZhbHVlPSJWZXJkYW5hLDksZmFsc2UsZmFsc2UsdHJ1ZSIvPg0KCQk8dWlmb250IG5hbWU9IkZPTlRfUVVJWlBPRF9RVUlaX1FVRVNUSU9OX0FUVEVNUFRFRF9WQUxVRSIgdmFsdWU9IlZlcmRhbmEsOSx0cnVlLGZhbHNlLHRydWUiLz4NCgkJPHVpZm9udCBuYW1lPSJGT05UX1FVSVpQT0RfUVVJWl9TQ09SRV9UQUciIHZhbHVlPSJWZXJkYW5hLDExLHRydWUsZmFsc2UsdHJ1ZSIvPg0KCQk8dWlmb250IG5hbWU9IkZPTlRfUVVJWlBPRF9RVUlaX1NDT1JFIiB2YWx1ZT0iVmVyZGFuYSw5LGZhbHNlLGZhbHNlLHRydWUiLz4NCgkJPHVpZm9udCBuYW1lPSJGT05UX1FVSVpQT0RfUVVJWl9TQ09SRV9WQUxVRSIgdmFsdWU9IlZlcmRhbmEsOSx0cnVlLGZhbHNlLHRydWUiLz4NCgkJPHVpZm9udCBuYW1lPSJGT05UX1FVSVpQT0RfUVVJWl9NQVhTQ09SRSIgdmFsdWU9IlZlcmRhbmEsOSxmYWxzZSxmYWxzZSx0cnVlIi8+DQoJCTx1aWZvbnQgbmFtZT0iRk9OVF9RVUlaUE9EX1FVSVpfTUFYU0NPUkVfVkFMVUUiIHZhbHVlPSJWZXJkYW5hLDksdHJ1ZSxmYWxzZSx0cnVlIi8+DQoJCTx1aWZvbnQgbmFtZT0iRk9OVF9RVUlaUE9EX1FVSVpfUEFTU1NDT1JFIiB2YWx1ZT0iVmVyZGFuYSw5LGZhbHNlLGZhbHNlLHRydWUiLz4NCgkJPHVpZm9udCBuYW1lPSJGT05UX1FVSVpQT0RfUVVJWl9QQVNTU0NPUkVfVkFMVUUiIHZhbHVlPSJWZXJkYW5hLDksdHJ1ZSxmYWxzZSx0cnVlIi8+DQoJCTwhLS0gdWl0ZXh0IC0tPg0KCQk8IS0tIHN1YnN0aXR1dGlvbjogJW4gPT0gc2xpZGUgbnVtYmVyIC0tPg0KCQk8dWl0ZXh0IG5hbWU9IlVOTkFNRURTTElERVRJVExFIiB2YWx1ZT0iU2xheXQgJW4iLz4NCgkJPCEtLSBzdWJzdGl0dXRpb246ICVuID09IHNsaWRlIG51bWJlciAtLT4NCgkJPCEtLSBzdWJzdGl0dXRpb246ICV0ID09IHRvdGFsIHNsaWRlIGNvdW50IC0tPg0KCQk8dWl0ZXh0IG5hbWU9IlNDUlVCQkFSU1RBVFVTX1NMSURFSU5GTyIgdmFsdWU9IlNsYXl0ICVuIC8gJXQgfCAiLz4NCgkJPHVpdGV4dCBuYW1lPSJTQ1JVQkJBUlNUQVRVU19TVE9QUEVEIiB2YWx1ZT0iRHVyZHVydWxkdSIvPg0KCQk8dWl0ZXh0IG5hbWU9IlNDUlVCQkFSU1RBVFVTX1BMQVlJTkciIHZhbHVlPSJPeW5hdMSxbMSxeW9yIi8+DQoJCTx1aXRleHQgbmFtZT0iU0NSVUJCQVJTVEFUVVNfTk9BVURJTyIgdmFsdWU9IlNlcyBZb2siLz4NCgkJPHVpdGV4dCBuYW1lPSJTQ1JVQkJBUlNUQVRVU19WSURQTEFZSU5HIiB2YWx1ZT0iVmlkZW8gT3luYXTEsWzEsXlvciIvPg0KCQk8dWl0ZXh0IG5hbWU9IlNDUlVCQkFSU1RBVFVTX0xPQURJTkciIHZhbHVlPSJZw7xrbGVuaXlvciIvPg0KCQk8dWl0ZXh0IG5hbWU9IlNDUlVCQkFSU1RBVFVTX0JVRkZFUklORyIgdmFsdWU9IkFyYWJlbGxlxJ9lIEFsxLFuxLF5b3IiLz4NCgkJPHVpdGV4dCBuYW1lPSJTQ1JVQkJBUlNUQVRVU19RVUVTVElPTiIgdmFsdWU9IlNvcnV5dSBZYW7EsXRsYSIvPg0KCQk8dWl0ZXh0IG5hbWU9IlNDUlVCQkFSU1RBVFVTX1JFVklFV1FVSVoiIHZhbHVlPSJTxLFuYXYgxLBuY2VsZW5peW9yIi8+DQoJCTwhLS0gc3Vic3RpdHV0aW9uOiAlbSA9PSBtaW51dGVzIHJlbWFpbmluZyAtLT4NCgkJPCEtLSBzdWJzdGl0dXRpb246ICVzID09IHNlY29uZHMgcmVtYWluaW5nIC0tPg0KCQk8dWl0ZXh0IG5hbWU9IkVMQVBTRUQiIHZhbHVlPSIlbSBEYWtpa2EgJXMgU2FuaXllIEthbGTEsSIvPg0KCQk8dWl0ZXh0IG5hbWU9Ik5PVEZPVU5EIiB2YWx1ZT0iSGVyaGFuZ2kgQmlyIMWeZXkgQnVsdW5tYWTEsSIvPg0KCQk8dWl0ZXh0IG5hbWU9IkFUVEFDSE1FTlRTIiB2YWx1ZT0iRWtsZXIiLz4NCgkJPCEtLSBzdWJzdGl0dXRpb246ICVwID09IGN1cnJlbnQgc3BlYWtlcidzIHRpdGxlIC0tPg0KCQk8dWl0ZXh0IG5hbWU9IkJJT1dJTl9USVRMRSIgdmFsdWU9IkJpbzogJXAiLz4NCgkJPHVpdGV4dCBuYW1lPSJCSU9CVE5fVElUTEUiIHZhbHVlPSJCaW8iLz4NCgkJPHVpdGV4dCBuYW1lPSJESVZJREVSQlROX1RJVExFIiB2YWx1ZT0ifCIvPg0KCQk8dWl0ZXh0IG5hbWU9IkNPTlRBQ1RCVE5fVElUTEUiIHZhbHVlPSLEsHJ0aWJhdCIvPg0KCQk8dWl0ZXh0IG5hbWU9IlRBQl9RVUlaIiB2YWx1ZT0iU8SxbmF2Ii8+DQoJCTx1aXRleHQgbmFtZT0iVEFCX09VVExJTkUiIHZhbHVlPSJBbmEgSGF0Ii8+DQoJCTx1aXRleHQgbmFtZT0iVEFCX1RIVU1CIiB2YWx1ZT0iUmVzaW0iLz4NCgkJPHVpdGV4dCBuYW1lPSJUQUJfTk9URVMiIHZhbHVlPSJOb3RsYXIiLz4NCgkJPHVpdGV4dCBuYW1lPSJUQUJfU0VBUkNIIiB2YWx1ZT0iQXJhIi8+DQoJCTx1aXRleHQgbmFtZT0iU0xJREVfSEVBRElORyIgdmFsdWU9IlNsYXl0IEJhxZ9sxLHEn8SxIi8+DQoJCTx1aXRleHQgbmFtZT0iRFVSQVRJT05fSEVBRElORyIgdmFsdWU9IlPDvHJlIi8+DQoJCTx1aXRleHQgbmFtZT0iU0VBUkNIX0hFQURJTkciIHZhbHVlPSJNZXRuaSBhcmE6Ii8+DQoJCTx1aXRleHQgbmFtZT0iVEhVTUJfSEVBRElORyIgdmFsdWU9IlNsYXl0Ii8+DQoJCTx1aXRleHQgbmFtZT0iVEhVTUJfSU5GTyIgdmFsdWU9IlNsYXl0IEJhxZ9sxLHEn8SxL1PDvHJlc2kiLz4NCgkJPHVpdGV4dCBuYW1lPSJBVFRBQ0hOQU1FX0hFQURJTkciIHZhbHVlPSJEb3N5YSBBZMSxIi8+DQoJCTx1aXRleHQgbmFtZT0iQVRUQUNIU0laRV9IRUFESU5HIiB2YWx1ZT0iQm95dXQiLz4NCgkJPHVpdGV4dCBuYW1lPSJTTElERV9OT1RFUyIgdmFsdWU9IlNsYXl0IE5vdGxhcsSxIi8+DQoJCTwhLS1xdWl6IHBvZCBhbmQgbWVzc2FnZSBib3ggdGV4dHMtLT4NCgkJPHVpdGV4dCBuYW1lPSJRVUlaUE9EX1FVSVpfQVRURU1QVCIgdmFsdWU9IlPEsW5hdiBEZW5lbWVzaToiLz4NCgkJPHVpdGV4dCBuYW1lPSJRVUlaUE9EX1FVSVpfQVRURU1QVF9WQUxVRSIgdmFsdWU9IiVuLyV0Ii8+DQoJCTx1aXRleHQgbmFtZT0iUVVJWlBPRF9RVUlaX1NDT1JFIiB2YWx1ZT0iUHVhbjoiLz4NCgkJPHVpdGV4dCBuYW1lPSJRVUlaUE9EX1FVSVpfUEFTU1NDT1JFIiB2YWx1ZT0iR2XDp21lIFB1YW7EsToiLz4NCgkJPHVpdGV4dCBuYW1lPSJRVUlaUE9EX1FVSVpfTUFYU0NPUkUiIHZhbHVlPSJNYWtzaW11bSBQdWFuOiIvPg0KCQk8dWl0ZXh0IG5hbWU9IlFVSVpQT0RfUVVFU0FUTVBUX1NUUiIgdmFsdWU9IkRlbmVtZTogJW4vJXQiLz4NCgkJPHVpdGV4dCBuYW1lPSJRVUlaUE9EX1FVRVNUWVBFX1NUUiIgdmFsdWU9IlTDvHI6ICVzIi8+DQoJCTx1aXRleHQgbmFtZT0iUVVJWlBPRF9RVUVTVFlQRV9HUkQiIHZhbHVlPSJCYXNhbWFrbMSxIi8+DQoJCTx1aXRleHQgbmFtZT0iUVVJWlBPRF9RVUVTVFlQRV9TVlkiIHZhbHVlPSJBbmtldCIvPg0KCQk8dWl0ZXh0IG5hbWU9IlFVSVpQT0RfUVVJWkFUTVBUX0lORiIgdmFsdWU9IlPEsW7EsXJzxLF6Ii8+DQoJCTx1aXRleHQgbmFtZT0iUVVJWlBPRF9RVUVTQVRNUFRfSU5GIiB2YWx1ZT0iU8SxbsSxcnPEsXoiLz4NCgkJPHVpdGV4dCBuYW1lPSJXQVJOSU5HTVNHX1lFU1NUUklORyIgdmFsdWU9IkV2ZXQiLz4NCgkJPHVpdGV4dCBuYW1lPSJXQVJOSU5HTVNHX05PU1RSSU5HIiB2YWx1ZT0iSGF5xLFyIi8+DQoJCTx1aXRleHQgbmFtZT0iV0FSTklOR01TR19USVRMRVNUUklORyIgdmFsdWU9IlPEsW5hdiBHZXppbm1lIFV5YXLEsXPEsSIvPg0KCQk8dWl0ZXh0IG5hbWU9IldBUk5JTkdNU0dfTVNHU1RSSU5HIiB2YWx1ZT0iQnUgU8SxbmF2ZGEgZGVuZW5tZW1pxZ8gc29ydWxhciB2YXIuJiN4QTsmI3hBO0V2ZXQgc2XDp2VuZcSfaW5pIHTEsWtsYXTEsXJzYW7EsXogU8SxbmF2ZGFuIMOnxLFrYWNha3PEsW7EsXouIFPEsW5hdmEgZGV2YW0gZXRtZWsgacOnaW4gSGF5xLFyIHNlw6dlbmXEn2luaSB0xLFrbGF0xLFuLiIvPg0KCQk8dWl0ZXh0IG5hbWU9IklORk9STUFUSU9OX0gyNjRfRkxBU0hQTEFZRVIiIHZhbHVlPSJCaWxnaXNheWFyxLFuxLF6YSB5w7xrbMO8IG9sYW4gZ2XDp2VybGkgRmxhc2ggUGxheWVyIHPDvHLDvG3DvCBidSB2aWRlb3l1IGRlc3Rla2xlbWl5b3IuIEVuIHNvbiBGbGFzaCBQbGF5ZXIgc8O8csO8bcO8bsO8IGluZGlybWVrIGnDp2luIHZpZGVvIGFsYW7EsW7EsSB0xLFrbGF0xLFuLiIvPg0KCQk8IS0tIHN1YnN0aXR1dGlvbjogJXAgPT0gcHJlc2VudGF0aW9uIHRpdGxlIC0tPg0KCQk8IS0tIHN1YnN0aXR1dGlvbjogJXMgPT0gc2xpZGUgdGl0bGUgLS0+DQoJCTwhLS0gc3Vic3RpdHV0aW9uOiAlbiA9PSBzbGlkZSBudW1iZXIgLS0+DQoJCTx1aXRleHQgbmFtZT0iQk9PS01BUksiIHZhbHVlPSJBZG9iZSBQcmVzZW50ZXIgLSAlcCIvPg0KCQk8IS0tIHN1YnN0aXR1dGlvbjogJXAgPT0gcHJlc2VudGF0aW9uIHRpdGxlIC0tPg0KCQk8IS0tIHN1YnN0aXR1dGlvbjogJXMgPT0gc2xpZGUgdGl0bGUgLS0+DQoJCTwhLS0gc3Vic3RpdHV0aW9uOiAlbiA9PSBzbGlkZSBudW1iZXIgLS0+DQoJCTx1aXRleHQgbmFtZT0iQk9PS01BUktTTElERSIgdmFsdWU9IkFkb2JlIFByZXNlbnRlciAtICVwICVzIi8+DQoJCTx1aXRleHQgbmFtZT0iU0hPV1NJREVCQVIiIHZhbHVlPSJLYXTEsWzEsW1jxLFsYXJhIGtlbmFyIMOndWJ1xJ91bnUgZ8O2c3RlciIvPg0KCQk8dWl0ZXh0IG5hbWU9Ik1VVEUiIHZhbHVlPSJTZXNzaXoiLz4NCgkJPHVpdGV4dCBuYW1lPSJET0NXUkFQX1RJVExFIiB2YWx1ZT0iUHJlc2VudGVyIERvc3lhIEVraSIvPg0KCQk8dWl0ZXh0IG5hbWU9IkRPQ1dSQVBfTVNHIiB2YWx1ZT0iQmlsZ2lzYXlhcsSxbWEgS2F5ZGV0Ii8+DQoJCTx1aXRleHQgbmFtZT0iRE9DV1JBUF9QUk9NUFQiIHZhbHVlPSLEsG5kaXJtZWsgacOnaW4gVMSxa2xhdMSxbiIvPg0KCTwvbGFuZ3VhZ2U+DQoJPGxhbmd1YWdlIGlkPSJydSI+DQoJCTwhLS0gZm9ybWF0IGZvciB1aWZvbnQgdmFsdWUgaXMgImZvbnQsc2l6ZSxpc2JvbGQsaXNpdGFsaWMsaXNzaGFkb3dlZCIgLS0+DQoJCTx1aWZvbnQgbmFtZT0iRk9OVF9RVUlaWklORyIgdmFsdWU9IlZlcmRhbmEsOSxmYWxzZSxmYWxzZSxmYWxzZSIvPg0KCQk8dWlmb250IG5hbWU9IkZPTlRfU0NSVUJTVEFUVVMiIHZhbHVlPSJWZXJkYW5hLDksdHJ1ZSxmYWxzZSx0cnVlIi8+DQoJCTx1aWZvbnQgbmFtZT0iRk9OVF9TQ1JVQlRJTUUiIHZhbHVlPSJWZXJkYW5hLDksZmFsc2UsZmFsc2UsdHJ1ZSIvPg0KCQk8dWlmb250IG5hbWU9IkZPTlRfRUxBUFNFRFRJTUUiIHZhbHVlPSJWZXJkYW5hLDksdHJ1ZSxmYWxzZSx0cnVlIi8+DQoJCTx1aWZvbnQgbmFtZT0iRk9OVF9VVElMU01FTlUiIHZhbHVlPSJWZXJkYW5hLDksdHJ1ZSxmYWxzZSxmYWxzZSIvPg0KCQk8dWlmb250IG5hbWU9IkZPTlRfVEFCUyIgdmFsdWU9IlZlcmRhbmEsOSx0cnVlLGZhbHNlLHRydWUiLz4NCgkJPHVpZm9udCBuYW1lPSJGT05UX1BSRVNFTlRBVElPTk5BTUUiIHZhbHVlPSJWZXJkYW5hLDE0LGZhbHNlLGZhbHNlLHRydWUiLz4NCgkJPHVpZm9udCBuYW1lPSJGT05UX1BSRVNFTlRFUk5BTUUiIHZhbHVlPSJWZXJkYW5hLDEwLHRydWUsZmFsc2UsdHJ1ZSIvPg0KCQk8dWlmb250IG5hbWU9IkZPTlRfUFJFU0VOVEVSVElUTEUiIHZhbHVlPSJWZXJkYW5hLDEwLGZhbHNlLGZhbHNlLHRydWUiLz4NCgkJPHVpZm9udCBuYW1lPSJGT05UX0JJT0JUTiIgdmFsdWU9IlZlcmRhbmEsMTAsZmFsc2UsZmFsc2UsdHJ1ZSIvPg0KCQk8dWlmb250IG5hbWU9IkZPTlRfTk9URVMiIHZhbHVlPSJWZXJkYW5hLDExLGZhbHNlLGZhbHNlLGZhbHNlIi8+DQoJCTx1aWZvbnQgbmFtZT0iRk9OVF9PVVRMSU5FIiB2YWx1ZT0iVmVyZGFuYSwxMSxmYWxzZSxmYWxzZSx0cnVlIi8+DQoJCTx1aWZvbnQgbmFtZT0iRk9OVF9TRUFSQ0giIHZhbHVlPSJWZXJkYW5hLDExLGZhbHNlLGZhbHNlLHRydWUiLz4NCgkJPHVpZm9udCBuYW1lPSJGT05UX1RIVU1CIiB2YWx1ZT0iVmVyZGFuYSw5LGZhbHNlLGZhbHNlLHRydWUiLz4NCgkJPHVpZm9udCBuYW1lPSJGT05UX0JJT1dJTiIgdmFsdWU9IlZlcmRhbmEsMTEsZmFsc2UsZmFsc2UsZmFsc2UiLz4NCgkJPHVpZm9udCBuYW1lPSJGT05UX0xJU1RIRUFESU5HIiB2YWx1ZT0iVmVyZGFuYSw5LGZhbHNlLGZhbHNlLGZhbHNlIi8+DQoJCTx1aWZvbnQgbmFtZT0iRk9OVF9XSU5USVRMRSIgdmFsdWU9IlZlcmRhbmEsOSxmYWxzZSxmYWxzZSx0cnVlIi8+DQoJCTx1aWZvbnQgbmFtZT0iRk9OVF9BVFRBQ0hNRU5UUyIgdmFsdWU9IlZlcmRhbmEsMTEsZmFsc2UsZmFsc2UsdHJ1ZSIvPg0KCQk8IS0tcXVpeiBwb2QgYW5kIG1lc3NhZ2UgYm94IHRleHQgZm9udHMtLT4NCgkJPHVpZm9udCBuYW1lPSJGT05UX01TR0JPWF9XSU5USVRMRSIgdmFsdWU9IlZlcmRhbmEsMTEsdHJ1ZSxmYWxzZSx0cnVlIi8+DQoJCTx1aWZvbnQgbmFtZT0iRk9OVF9NU0dCT1hfTVNHIiB2YWx1ZT0iVmVyZGFuYSwxMSxmYWxzZSxmYWxzZSx0cnVlIi8+DQoJCTx1aWZvbnQgbmFtZT0iRk9OVF9NU0dCT1hfT1BUSU9OUyIgdmFsdWU9IlZlcmRhbmEsOSx0cnVlLGZhbHNlLHRydWUiLz4NCgkJPHVpZm9udCBuYW1lPSJGT05UX1FVSVpQT0RfUVVJWl9USVRMRSIgdmFsdWU9IlZlcmRhbmEsMTEsdHJ1ZSxmYWxzZSx0cnVlIi8+DQoJCTx1aWZvbnQgbmFtZT0iRk9OVF9RVUlaUE9EX1FVSVpfQVRURU1QVCIgdmFsdWU9IlZlcmRhbmEsOSxmYWxzZSxmYWxzZSx0cnVlIi8+DQoJCTx1aWZvbnQgbmFtZT0iRk9OVF9RVUlaUE9EX1FVSVpfQVRURU1QVF9WQUxVRSIgdmFsdWU9IlZlcmRhbmEsOSx0cnVlLGZhbHNlLHRydWUiLz4NCgkJPHVpZm9udCBuYW1lPSJGT05UX1FVSVpQT0RfUVVFU1RJT05fU0NPUkUiIHZhbHVlPSJWZXJkYW5hLDksZmFsc2UsZmFsc2UsdHJ1ZSIvPg0KCQk8dWlmb250IG5hbWU9IkZPTlRfUVVJWlBPRF9RVUVTVElPTl9TQ09SRV9WQUxVRSIgdmFsdWU9IlZlcmRhbmEsOSx0cnVlLGZhbHNlLHRydWUiLz4NCgkJPHVpZm9udCBuYW1lPSJGT05UX1FVSVpQT0RfUVVFU1RJT05fQVRURU1QVCIgdmFsdWU9IlZlcmRhbmEsOSxmYWxzZSxmYWxzZSx0cnVlIi8+DQoJCTx1aWZvbnQgbmFtZT0iRk9OVF9RVUlaUE9EX1FVRVNUSU9OX0FUVEVNUFRfVkFMVUUiIHZhbHVlPSJWZXJkYW5hLDksdHJ1ZSxmYWxzZSx0cnVlIi8+DQoJCTx1aWZvbnQgbmFtZT0iRk9OVF9RVUlaUE9EX1FVRVNUSU9OX1RBRyIgdmFsdWU9IlZlcmRhbmEsMTEsdHJ1ZSxmYWxzZSx0cnVlIi8+DQoJCTx1aWZvbnQgbmFtZT0iRk9OVF9RVUlaUE9EX1FVSVpfUVVFU1RJT05fQ09VTlQiIHZhbHVlPSJWZXJkYW5hLDksZmFsc2UsZmFsc2UsdHJ1ZSIvPg0KCQk8dWlmb250IG5hbWU9IkZPTlRfUVVJWlBPRF9RVUlaX1FVRVNUSU9OX0NPVU5UX1ZBTFVFIiB2YWx1ZT0iVmVyZGFuYSw5LHRydWUsZmFsc2UsdHJ1ZSIvPg0KCQk8dWlmb250IG5hbWU9IkZPTlRfUVVJWlBPRF9RVUlaX1FVRVNUSU9OX0FUVEVNUFRFRCIgdmFsdWU9IlZlcmRhbmEsOSxmYWxzZSxmYWxzZSx0cnVlIi8+DQoJCTx1aWZvbnQgbmFtZT0iRk9OVF9RVUlaUE9EX1FVSVpfUVVFU1RJT05fQVRURU1QVEVEX1ZBTFVFIiB2YWx1ZT0iVmVyZGFuYSw5LHRydWUsZmFsc2UsdHJ1ZSIvPg0KCQk8dWlmb250IG5hbWU9IkZPTlRfUVVJWlBPRF9RVUlaX1NDT1JFX1RBRyIgdmFsdWU9IlZlcmRhbmEsMTEsdHJ1ZSxmYWxzZSx0cnVlIi8+DQoJCTx1aWZvbnQgbmFtZT0iRk9OVF9RVUlaUE9EX1FVSVpfU0NPUkUiIHZhbHVlPSJWZXJkYW5hLDksZmFsc2UsZmFsc2UsdHJ1ZSIvPg0KCQk8dWlmb250IG5hbWU9IkZPTlRfUVVJWlBPRF9RVUlaX1NDT1JFX1ZBTFVFIiB2YWx1ZT0iVmVyZGFuYSw5LHRydWUsZmFsc2UsdHJ1ZSIvPg0KCQk8dWlmb250IG5hbWU9IkZPTlRfUVVJWlBPRF9RVUlaX01BWFNDT1JFIiB2YWx1ZT0iVmVyZGFuYSw5LGZhbHNlLGZhbHNlLHRydWUiLz4NCgkJPHVpZm9udCBuYW1lPSJGT05UX1FVSVpQT0RfUVVJWl9NQVhTQ09SRV9WQUxVRSIgdmFsdWU9IlZlcmRhbmEsOSx0cnVlLGZhbHNlLHRydWUiLz4NCgkJPHVpZm9udCBuYW1lPSJGT05UX1FVSVpQT0RfUVVJWl9QQVNTU0NPUkUiIHZhbHVlPSJWZXJkYW5hLDksZmFsc2UsZmFsc2UsdHJ1ZSIvPg0KCQk8dWlmb250IG5hbWU9IkZPTlRfUVVJWlBPRF9RVUlaX1BBU1NTQ09SRV9WQUxVRSIgdmFsdWU9IlZlcmRhbmEsOSx0cnVlLGZhbHNlLHRydWUiLz4NCgkJPCEtLSB1aXRleHQgLS0+DQoJCTwhLS0gc3Vic3RpdHV0aW9uOiAlbiA9PSBzbGlkZSBudW1iZXIgLS0+DQoJCTx1aXRleHQgbmFtZT0iVU5OQU1FRFNMSURFVElUTEUiIHZhbHVlPSLQodC70LDQudC0ICVuIi8+DQoJCTwhLS0gc3Vic3RpdHV0aW9uOiAlbiA9PSBzbGlkZSBudW1iZXIgLS0+DQoJCTwhLS0gc3Vic3RpdHV0aW9uOiAldCA9PSB0b3RhbCBzbGlkZSBjb3VudCAtLT4NCgkJPHVpdGV4dCBuYW1lPSJTQ1JVQkJBUlNUQVRVU19TTElERUlORk8iIHZhbHVlPSLQodC70LDQudC0ICVuIC8gJXQgfCAiLz4NCgkJPHVpdGV4dCBuYW1lPSJTQ1JVQkJBUlNUQVRVU19TVE9QUEVEIiB2YWx1ZT0i0J7RgdGC0LDQvdC+0LLQu9C10L3QviIvPg0KCQk8dWl0ZXh0IG5hbWU9IlNDUlVCQkFSU1RBVFVTX1BMQVlJTkciIHZhbHVlPSLQktC+0YHQv9GA0L7QuNC30LLQtdC00LXQvdC40LUiLz4NCgkJPHVpdGV4dCBuYW1lPSJTQ1JVQkJBUlNUQVRVU19OT0FVRElPIiB2YWx1ZT0i0J3QtdGCINCw0YPQtNC40L4iLz4NCgkJPHVpdGV4dCBuYW1lPSJTQ1JVQkJBUlNUQVRVU19WSURQTEFZSU5HIiB2YWx1ZT0i0JLQvtGB0L/RgNC+0LjQt9Cy0LXQtNC10L3QuNC1INCy0LjQtNC10L4iLz4NCgkJPHVpdGV4dCBuYW1lPSJTQ1JVQkJBUlNUQVRVU19MT0FESU5HIiB2YWx1ZT0i0JfQsNCz0YDRg9C30LrQsCIvPg0KCQk8dWl0ZXh0IG5hbWU9IlNDUlVCQkFSU1RBVFVTX0JVRkZFUklORyIgdmFsdWU9ItCR0YPRhNC10YDQuNC30LDRhtC40Y8iLz4NCgkJPHVpdGV4dCBuYW1lPSJTQ1JVQkJBUlNUQVRVU19RVUVTVElPTiIgdmFsdWU9ItCe0YLQstC10YIg0L3QsCDQstC+0L/RgNC+0YEiLz4NCgkJPHVpdGV4dCBuYW1lPSJTQ1JVQkJBUlNUQVRVU19SRVZJRVdRVUlaIiB2YWx1ZT0i0J7QsdC30L7RgCDQvtC/0YDQvtGB0LAiLz4NCgkJPCEtLSBzdWJzdGl0dXRpb246ICVtID09IG1pbnV0ZXMgcmVtYWluaW5nIC0tPg0KCQk8IS0tIHN1YnN0aXR1dGlvbjogJXMgPT0gc2Vjb25kcyByZW1haW5pbmcgLS0+DQoJCTx1aXRleHQgbmFtZT0iRUxBUFNFRCIgdmFsdWU9ItCe0YHRgtCw0LvQvtGB0YwgJW0g0LzQuNC9LiAlcyDRgSIvPg0KCQk8dWl0ZXh0IG5hbWU9Ik5PVEZPVU5EIiB2YWx1ZT0i0J3QuNGH0LXQs9C+INC90LUg0L3QsNC50LTQtdC90L4iLz4NCgkJPHVpdGV4dCBuYW1lPSJBVFRBQ0hNRU5UUyIgdmFsdWU9ItCS0LvQvtC20LXQvdC40Y8iLz4NCgkJPCEtLSBzdWJzdGl0dXRpb246ICVwID09IGN1cnJlbnQgc3BlYWtlcidzIHRpdGxlIC0tPg0KCQk8dWl0ZXh0IG5hbWU9IkJJT1dJTl9USVRMRSIgdmFsdWU9ItCR0LjQvtCz0YDQsNGE0LjRjzogJXAiLz4NCgkJPHVpdGV4dCBuYW1lPSJCSU9CVE5fVElUTEUiIHZhbHVlPSLQkdC40L7Qs9GA0LDRhNC40Y8iLz4NCgkJPHVpdGV4dCBuYW1lPSJESVZJREVSQlROX1RJVExFIiB2YWx1ZT0ifCIvPg0KCQk8dWl0ZXh0IG5hbWU9IkNPTlRBQ1RCVE5fVElUTEUiIHZhbHVlPSLQmtC+0L3RgtCw0LrRgiIvPg0KCQk8dWl0ZXh0IG5hbWU9IlRBQl9RVUlaIiB2YWx1ZT0i0J7Qv9GA0L7RgSIvPg0KCQk8dWl0ZXh0IG5hbWU9IlRBQl9PVVRMSU5FIiB2YWx1ZT0i0KHRhdC10LzQsCIvPg0KCQk8dWl0ZXh0IG5hbWU9IlRBQl9USFVNQiIgdmFsdWU9ItCR0LXQs9GD0L3QvtC6Ii8+DQoJCTx1aXRleHQgbmFtZT0iVEFCX05PVEVTIiB2YWx1ZT0i0JfQsNC80LXRgtC60LgiLz4NCgkJPHVpdGV4dCBuYW1lPSJUQUJfU0VBUkNIIiB2YWx1ZT0i0J/QvtC40YHQuiIvPg0KCQk8dWl0ZXh0IG5hbWU9IlNMSURFX0hFQURJTkciIHZhbHVlPSLQl9Cw0LPQvtC70L7QstC+0Log0YHQu9Cw0LnQtNCwIi8+DQoJCTx1aXRleHQgbmFtZT0iRFVSQVRJT05fSEVBRElORyIgdmFsdWU9ItCU0LvQuNGCLdGB0YLRjCIvPg0KCQk8dWl0ZXh0IG5hbWU9IlNFQVJDSF9IRUFESU5HIiB2YWx1ZT0i0J/QvtC40YHQuiDRgtC10LrRgdGC0LA6Ii8+DQoJCTx1aXRleHQgbmFtZT0iVEhVTUJfSEVBRElORyIgdmFsdWU9ItCh0LvQsNC50LQiLz4NCgkJPHVpdGV4dCBuYW1lPSJUSFVNQl9JTkZPIiB2YWx1ZT0i0J3QsNC30LLQsNC90LjQtS/QtNC70LjRgi3QvdC+0YHRgtGMIi8+DQoJCTx1aXRleHQgbmFtZT0iQVRUQUNITkFNRV9IRUFESU5HIiB2YWx1ZT0i0JjQvNGPINGE0LDQudC70LAiLz4NCgkJPHVpdGV4dCBuYW1lPSJBVFRBQ0hTSVpFX0hFQURJTkciIHZhbHVlPSLQoNCw0LfQvNC10YAiLz4NCgkJPHVpdGV4dCBuYW1lPSJTTElERV9OT1RFUyIgdmFsdWU9ItCX0LDQvNC10YLQutC4INC6INGB0LvQsNC50LTRgyIvPg0KCQk8IS0tcXVpeiBwb2QgYW5kIG1lc3NhZ2UgYm94IHRleHRzLS0+DQoJCTx1aXRleHQgbmFtZT0iUVVJWlBPRF9RVUlaX0FUVEVNUFQiIHZhbHVlPSLQn9C+0L/Ri9GC0LrQsCDQv9GA0L7QudGC0Lgg0L7Qv9GA0L7RgToiLz4NCgkJPHVpdGV4dCBuYW1lPSJRVUlaUE9EX1FVSVpfQVRURU1QVF9WQUxVRSIgdmFsdWU9IiVuINC40LcgJXQiLz4NCgkJPHVpdGV4dCBuYW1lPSJRVUlaUE9EX1FVSVpfU0NPUkUiIHZhbHVlPSLQndCw0LHRgNCw0L3QviDQsdCw0LvQu9C+0LI6Ii8+DQoJCTx1aXRleHQgbmFtZT0iUVVJWlBPRF9RVUlaX1BBU1NTQ09SRSIgdmFsdWU9ItCf0YDQvtGF0L7QtNC90L7QuSDRgNC10LfRg9C70YzRgtCw0YI6Ii8+DQoJCTx1aXRleHQgbmFtZT0iUVVJWlBPRF9RVUlaX01BWFNDT1JFIiB2YWx1ZT0i0JzQsNC60YHQuNC80LDQu9GM0L3Ri9C5INGA0LXQt9GD0LvRjNGC0LDRgjoiLz4NCgkJPHVpdGV4dCBuYW1lPSJRVUlaUE9EX1FVRVNBVE1QVF9TVFIiIHZhbHVlPSLQn9C+0L/Ri9GC0LrQsDogJW4g0LjQtyAldCIvPg0KCQk8dWl0ZXh0IG5hbWU9IlFVSVpQT0RfUVVFU1RZUEVfU1RSIiB2YWx1ZT0i0KLQuNC/OiAlcyIvPg0KCQk8dWl0ZXh0IG5hbWU9IlFVSVpQT0RfUVVFU1RZUEVfR1JEIiB2YWx1ZT0i0KEg0L7RhtC10L3QutC+0LkiLz4NCgkJPHVpdGV4dCBuYW1lPSJRVUlaUE9EX1FVRVNUWVBFX1NWWSIgdmFsdWU9ItCe0LHQt9C+0YAiLz4NCgkJPHVpdGV4dCBuYW1lPSJRVUlaUE9EX1FVSVpBVE1QVF9JTkYiIHZhbHVlPSLQkdC+0LvRjNGI0L7QtSDRh9C40YHQu9C+Ii8+DQoJCTx1aXRleHQgbmFtZT0iUVVJWlBPRF9RVUVTQVRNUFRfSU5GIiB2YWx1ZT0i0JHQvtC70YzRiNC+0LUg0YfQuNGB0LvQviIvPg0KCQk8dWl0ZXh0IG5hbWU9IldBUk5JTkdNU0dfWUVTU1RSSU5HIiB2YWx1ZT0i0JTQsCIvPg0KCQk8dWl0ZXh0IG5hbWU9IldBUk5JTkdNU0dfTk9TVFJJTkciIHZhbHVlPSLQndC10YIiLz4NCgkJPHVpdGV4dCBuYW1lPSJXQVJOSU5HTVNHX1RJVExFU1RSSU5HIiB2YWx1ZT0i0J/RgNC10LTRg9C/0YDQtdC20LTQtdC90LjQtSDQviDQvdCw0LLQuNCz0LDRhtC40Lgg0LIg0L7Qv9GA0L7RgdC1Ii8+DQoJCTx1aXRleHQgbmFtZT0iV0FSTklOR01TR19NU0dTVFJJTkciIHZhbHVlPSLQkiDQvtC/0YDQvtGB0LUg0L7RgdGC0LDQu9C40YHRjCDQvdC10L7RgtCy0LXRh9C10L3QvdGL0LUg0LLQvtC/0YDQvtGB0Ysu0J3QsNC20LDRgtC40LUg0LrQvdC+0L/QutC4ICZxdW90O9CU0LAmcXVvdDsg0L/RgNC40LLQtdC00LXRgiDQuiDQt9Cw0LrRgNGL0YLQuNGOINC+0L/RgNC+0YHQsC4g0J3QsNC20LDRgtC40LUg0LrQvdC+0L/QutC4ICZxdW90O9Cd0LXRgiZxdW90OyDQv9GA0L7QtNC+0LvQttC40YIg0L7Qv9GA0L7RgS4iLz4NCgkJPHVpdGV4dCBuYW1lPSJJTkZPUk1BVElPTl9IMjY0X0ZMQVNIUExBWUVSIiB2YWx1ZT0i0KLQtdC60YPRidCw0Y8g0LLQtdGA0YHQuNGPINC/0YDQvtC40LPRgNGL0LLQsNGC0LXQu9GPIEZsYXNoIFBsYXllciwg0YPRgdGC0LDQvdC+0LLQu9C10L3QvdCw0Y8g0L3QsCDRjdGC0L7QvCDQutC+0LzQv9GM0Y7RgtC10YDQtSwg0L3QtSDQv9C+0LTQtNC10YDQttC40LLQsNC10YIg0Y3RgtC+INCy0LjQtNC10L4uINCp0LXQu9C60L3QuNGC0LUg0LIg0L7QsdC70LDRgdGC0Lgg0LLQuNC00LXQviwg0YfRgtC+0LHRiyDQt9Cw0LPRgNGD0LfQuNGC0Ywg0L/QvtGB0LvQtdC00L3RjtGOINCy0LXRgNGB0LjRjiDQv9GA0L7QuNCz0YDRi9Cy0LDRgtC10LvRjyBGbGFzaCBQbGF5ZXIuIi8+DQoJCTwhLS0gc3Vic3RpdHV0aW9uOiAlcCA9PSBwcmVzZW50YXRpb24gdGl0bGUgLS0+DQoJCTwhLS0gc3Vic3RpdHV0aW9uOiAlcyA9PSBzbGlkZSB0aXRsZSAtLT4NCgkJPCEtLSBzdWJzdGl0dXRpb246ICVuID09IHNsaWRlIG51bWJlciAtLT4NCgkJPHVpdGV4dCBuYW1lPSJCT09LTUFSSyIgdmFsdWU9IkFkb2JlIFByZXNlbnRlciAtICVwIi8+DQoJCTwhLS0gc3Vic3RpdHV0aW9uOiAlcCA9PSBwcmVzZW50YXRpb24gdGl0bGUgLS0+DQoJCTwhLS0gc3Vic3RpdHV0aW9uOiAlcyA9PSBzbGlkZSB0aXRsZSAtLT4NCgkJPCEtLSBzdWJzdGl0dXRpb246ICVuID09IHNsaWRlIG51bWJlciAtLT4NCgkJPHVpdGV4dCBuYW1lPSJCT09LTUFSS1NMSURFIiB2YWx1ZT0iQWRvYmUgUHJlc2VudGVyIC0gJXAgJXMiLz4NCgkJPHVpdGV4dCBuYW1lPSJTSE9XU0lERUJBUiIgdmFsdWU9ItCf0L7QutCw0LfRi9Cy0LDRgtGMINCy0YDQtdC30LrRgyDRg9GH0LDRgdGC0L3QuNC60LDQvCIvPg0KCQk8dWl0ZXh0IG5hbWU9Ik1VVEUiIHZhbHVlPSLQntGC0LrQu9GO0YfQuNGC0Ywg0LfQstGD0LoiLz4NCgkJPHVpdGV4dCBuYW1lPSJET0NXUkFQX1RJVExFIiB2YWx1ZT0i0JLQu9C+0LbQtdC90LjQtSDQsiDRhNCw0LnQuyBBZG9iZSBQcmVzZW50ZXIiLz4NCgkJPHVpdGV4dCBuYW1lPSJET0NXUkFQX01TRyIgdmFsdWU9ItCh0L7RhdGA0LDQvdC40YLRjCDQsiDQv9Cw0L/QutGDICZxdW90O9Cc0L7QuSDQutC+0LzQv9GM0Y7RgtC10YAmcXVvdDsiLz4NCgkJPHVpdGV4dCBuYW1lPSJET0NXUkFQX1BST01QVCIgdmFsdWU9ItCp0LXQu9C60L3Rg9GC0Ywg0LTQu9GPINC30LDQs9GA0YPQt9C60LgiLz4NCgk8L2xhbmd1YWdlPg0KPC9jb25maWd1cmF0aW9uPg0K"/>
  <p:tag name="MMPROD_UIDATA" val="&lt;database version=&quot;8.0&quot;&gt;&lt;object type=&quot;1&quot; unique_id=&quot;10001&quot;&gt;&lt;property id=&quot;20141&quot; value=&quot;Unit 304 Arrest &amp;amp; Detention&quot;/&gt;&lt;property id=&quot;20148&quot; value=&quot;5&quot;/&gt;&lt;property id=&quot;20184&quot; value=&quot;7&quot;/&gt;&lt;property id=&quot;20224&quot; value=&quot;R:\SWPKDIVLDSCKP\Shared\Course Material\Unit 304 Arrest &amp;amp; Detention\Lesson material&quot;/&gt;&lt;property id=&quot;20250&quot; value=&quot;0&quot;/&gt;&lt;property id=&quot;20251&quot; value=&quot;1&quot;/&gt;&lt;property id=&quot;20259&quot; value=&quot;0&quot;/&gt;&lt;object type=&quot;2&quot; unique_id=&quot;10002&quot;&gt;&lt;object type=&quot;3&quot; unique_id=&quot;10003&quot;&gt;&lt;property id=&quot;20148&quot; value=&quot;5&quot;/&gt;&lt;property id=&quot;20300&quot; value=&quot;Slide 1&quot;/&gt;&lt;property id=&quot;20302&quot; value=&quot;1&quot;/&gt;&lt;property id=&quot;20303&quot; value=&quot;-1&quot;/&gt;&lt;property id=&quot;20307&quot; value=&quot;296&quot;/&gt;&lt;property id=&quot;20309&quot; value=&quot;-1&quot;/&gt;&lt;property id=&quot;20312&quot; value=&quot;0&quot;/&gt;&lt;/object&gt;&lt;object type=&quot;3&quot; unique_id=&quot;10004&quot;&gt;&lt;property id=&quot;20148&quot; value=&quot;5&quot;/&gt;&lt;property id=&quot;20300&quot; value=&quot;Slide 2 - &amp;quot;Considerations&amp;quot;&quot;/&gt;&lt;property id=&quot;20302&quot; value=&quot;1&quot;/&gt;&lt;property id=&quot;20303&quot; value=&quot;-1&quot;/&gt;&lt;property id=&quot;20307&quot; value=&quot;388&quot;/&gt;&lt;property id=&quot;20309&quot; value=&quot;-1&quot;/&gt;&lt;property id=&quot;20312&quot; value=&quot;0&quot;/&gt;&lt;/object&gt;&lt;object type=&quot;3&quot; unique_id=&quot;10005&quot;&gt;&lt;property id=&quot;20148&quot; value=&quot;5&quot;/&gt;&lt;property id=&quot;20300&quot; value=&quot;Slide 3 - &amp;quot;What is an arrest?&amp;quot;&quot;/&gt;&lt;property id=&quot;20302&quot; value=&quot;1&quot;/&gt;&lt;property id=&quot;20303&quot; value=&quot;-1&quot;/&gt;&lt;property id=&quot;20307&quot; value=&quot;361&quot;/&gt;&lt;property id=&quot;20309&quot; value=&quot;-1&quot;/&gt;&lt;property id=&quot;20312&quot; value=&quot;0&quot;/&gt;&lt;/object&gt;&lt;object type=&quot;3&quot; unique_id=&quot;10006&quot;&gt;&lt;property id=&quot;20148&quot; value=&quot;5&quot;/&gt;&lt;property id=&quot;20300&quot; value=&quot;Slide 4 - &amp;quot; &amp;quot;&quot;/&gt;&lt;property id=&quot;20302&quot; value=&quot;1&quot;/&gt;&lt;property id=&quot;20303&quot; value=&quot;-1&quot;/&gt;&lt;property id=&quot;20307&quot; value=&quot;364&quot;/&gt;&lt;property id=&quot;20309&quot; value=&quot;-1&quot;/&gt;&lt;property id=&quot;20312&quot; value=&quot;0&quot;/&gt;&lt;/object&gt;&lt;object type=&quot;3&quot; unique_id=&quot;10007&quot;&gt;&lt;property id=&quot;20148&quot; value=&quot;5&quot;/&gt;&lt;property id=&quot;20300&quot; value=&quot;Slide 5 - &amp;quot; &amp;quot;&quot;/&gt;&lt;property id=&quot;20302&quot; value=&quot;1&quot;/&gt;&lt;property id=&quot;20303&quot; value=&quot;-1&quot;/&gt;&lt;property id=&quot;20307&quot; value=&quot;389&quot;/&gt;&lt;property id=&quot;20309&quot; value=&quot;-1&quot;/&gt;&lt;property id=&quot;20312&quot; value=&quot;0&quot;/&gt;&lt;/object&gt;&lt;object type=&quot;3&quot; unique_id=&quot;10008&quot;&gt;&lt;property id=&quot;20148&quot; value=&quot;5&quot;/&gt;&lt;property id=&quot;20300&quot; value=&quot;Slide 6 - &amp;quot; &amp;quot;&quot;/&gt;&lt;property id=&quot;20302&quot; value=&quot;1&quot;/&gt;&lt;property id=&quot;20303&quot; value=&quot;-1&quot;/&gt;&lt;property id=&quot;20307&quot; value=&quot;390&quot;/&gt;&lt;property id=&quot;20309&quot; value=&quot;-1&quot;/&gt;&lt;property id=&quot;20312&quot; value=&quot;0&quot;/&gt;&lt;/object&gt;&lt;object type=&quot;3&quot; unique_id=&quot;10009&quot;&gt;&lt;property id=&quot;20148&quot; value=&quot;5&quot;/&gt;&lt;property id=&quot;20300&quot; value=&quot;Slide 7 - &amp;quot;Making the arrest&amp;quot;&quot;/&gt;&lt;property id=&quot;20302&quot; value=&quot;1&quot;/&gt;&lt;property id=&quot;20303&quot; value=&quot;-1&quot;/&gt;&lt;property id=&quot;20307&quot; value=&quot;397&quot;/&gt;&lt;property id=&quot;20309&quot; value=&quot;-1&quot;/&gt;&lt;property id=&quot;20312&quot; value=&quot;0&quot;/&gt;&lt;/object&gt;&lt;object type=&quot;3&quot; unique_id=&quot;10010&quot;&gt;&lt;property id=&quot;20148&quot; value=&quot;5&quot;/&gt;&lt;property id=&quot;20300&quot; value=&quot;Slide 8 - &amp;quot;Information to be given on arrest&amp;quot;&quot;/&gt;&lt;property id=&quot;20302&quot; value=&quot;1&quot;/&gt;&lt;property id=&quot;20303&quot; value=&quot;-1&quot;/&gt;&lt;property id=&quot;20307&quot; value=&quot;376&quot;/&gt;&lt;property id=&quot;20309&quot; value=&quot;-1&quot;/&gt;&lt;property id=&quot;20312&quot; value=&quot;0&quot;/&gt;&lt;/object&gt;&lt;object type=&quot;3&quot; unique_id=&quot;10011&quot;&gt;&lt;property id=&quot;20148&quot; value=&quot;5&quot;/&gt;&lt;property id=&quot;20300&quot; value=&quot;Slide 9 - &amp;quot;Reasonable Force&amp;quot;&quot;/&gt;&lt;property id=&quot;20302&quot; value=&quot;1&quot;/&gt;&lt;property id=&quot;20303&quot; value=&quot;-1&quot;/&gt;&lt;property id=&quot;20307&quot; value=&quot;368&quot;/&gt;&lt;property id=&quot;20309&quot; value=&quot;-1&quot;/&gt;&lt;property id=&quot;20312&quot; value=&quot;0&quot;/&gt;&lt;/object&gt;&lt;object type=&quot;3&quot; unique_id=&quot;10012&quot;&gt;&lt;property id=&quot;20148&quot; value=&quot;5&quot;/&gt;&lt;property id=&quot;20300&quot; value=&quot;Slide 10&quot;/&gt;&lt;property id=&quot;20302&quot; value=&quot;1&quot;/&gt;&lt;property id=&quot;20303&quot; value=&quot;-1&quot;/&gt;&lt;property id=&quot;20307&quot; value=&quot;299&quot;/&gt;&lt;property id=&quot;20309&quot; value=&quot;-1&quot;/&gt;&lt;property id=&quot;20312&quot; value=&quot;0&quot;/&gt;&lt;/object&gt;&lt;object type=&quot;3&quot; unique_id=&quot;10013&quot;&gt;&lt;property id=&quot;20148&quot; value=&quot;5&quot;/&gt;&lt;property id=&quot;20300&quot; value=&quot;Slide 11 - &amp;quot;Balancing Competing Rights &amp;amp; Needs&amp;quot;&quot;/&gt;&lt;property id=&quot;20302&quot; value=&quot;1&quot;/&gt;&lt;property id=&quot;20303&quot; value=&quot;-1&quot;/&gt;&lt;property id=&quot;20307&quot; value=&quot;300&quot;/&gt;&lt;property id=&quot;20309&quot; value=&quot;-1&quot;/&gt;&lt;property id=&quot;20312&quot; value=&quot;0&quot;/&gt;&lt;/object&gt;&lt;object type=&quot;3&quot; unique_id=&quot;10014&quot;&gt;&lt;property id=&quot;20148&quot; value=&quot;5&quot;/&gt;&lt;property id=&quot;20300&quot; value=&quot;Slide 12&quot;/&gt;&lt;property id=&quot;20302&quot; value=&quot;1&quot;/&gt;&lt;property id=&quot;20303&quot; value=&quot;-1&quot;/&gt;&lt;property id=&quot;20307&quot; value=&quot;304&quot;/&gt;&lt;property id=&quot;20309&quot; value=&quot;-1&quot;/&gt;&lt;property id=&quot;20312&quot; value=&quot;0&quot;/&gt;&lt;/object&gt;&lt;object type=&quot;3&quot; unique_id=&quot;10015&quot;&gt;&lt;property id=&quot;20148&quot; value=&quot;5&quot;/&gt;&lt;property id=&quot;20300&quot; value=&quot;Slide 13&quot;/&gt;&lt;property id=&quot;20302&quot; value=&quot;1&quot;/&gt;&lt;property id=&quot;20303&quot; value=&quot;-1&quot;/&gt;&lt;property id=&quot;20307&quot; value=&quot;306&quot;/&gt;&lt;property id=&quot;20309&quot; value=&quot;-1&quot;/&gt;&lt;property id=&quot;20312&quot; value=&quot;0&quot;/&gt;&lt;/object&gt;&lt;object type=&quot;3&quot; unique_id=&quot;10016&quot;&gt;&lt;property id=&quot;20148&quot; value=&quot;5&quot;/&gt;&lt;property id=&quot;20300&quot; value=&quot;Slide 14 - &amp;quot;Section 24 PACE 1984&amp;quot;&quot;/&gt;&lt;property id=&quot;20302&quot; value=&quot;1&quot;/&gt;&lt;property id=&quot;20303&quot; value=&quot;-1&quot;/&gt;&lt;property id=&quot;20307&quot; value=&quot;307&quot;/&gt;&lt;property id=&quot;20309&quot; value=&quot;-1&quot;/&gt;&lt;property id=&quot;20312&quot; value=&quot;0&quot;/&gt;&lt;/object&gt;&lt;object type=&quot;3&quot; unique_id=&quot;10017&quot;&gt;&lt;property id=&quot;20148&quot; value=&quot;5&quot;/&gt;&lt;property id=&quot;20300&quot; value=&quot;Slide 15 - &amp;quot;Section 24 PACE 1984&amp;quot;&quot;/&gt;&lt;property id=&quot;20302&quot; value=&quot;1&quot;/&gt;&lt;property id=&quot;20303&quot; value=&quot;-1&quot;/&gt;&lt;property id=&quot;20307&quot; value=&quot;308&quot;/&gt;&lt;property id=&quot;20309&quot; value=&quot;-1&quot;/&gt;&lt;property id=&quot;20312&quot; value=&quot;0&quot;/&gt;&lt;/object&gt;&lt;object type=&quot;3&quot; unique_id=&quot;10018&quot;&gt;&lt;property id=&quot;20148&quot; value=&quot;5&quot;/&gt;&lt;property id=&quot;20300&quot; value=&quot;Slide 16&quot;/&gt;&lt;property id=&quot;20302&quot; value=&quot;1&quot;/&gt;&lt;property id=&quot;20303&quot; value=&quot;-1&quot;/&gt;&lt;property id=&quot;20307&quot; value=&quot;391&quot;/&gt;&lt;property id=&quot;20309&quot; value=&quot;-1&quot;/&gt;&lt;property id=&quot;20312&quot; value=&quot;0&quot;/&gt;&lt;/object&gt;&lt;object type=&quot;3&quot; unique_id=&quot;10019&quot;&gt;&lt;property id=&quot;20148&quot; value=&quot;5&quot;/&gt;&lt;property id=&quot;20300&quot; value=&quot;Slide 17 - &amp;quot;Reasonable Grounds&amp;quot;&quot;/&gt;&lt;property id=&quot;20302&quot; value=&quot;1&quot;/&gt;&lt;property id=&quot;20303&quot; value=&quot;-1&quot;/&gt;&lt;property id=&quot;20307&quot; value=&quot;365&quot;/&gt;&lt;property id=&quot;20309&quot; value=&quot;-1&quot;/&gt;&lt;property id=&quot;20312&quot; value=&quot;0&quot;/&gt;&lt;/object&gt;&lt;object type=&quot;3&quot; unique_id=&quot;10020&quot;&gt;&lt;property id=&quot;20148&quot; value=&quot;5&quot;/&gt;&lt;property id=&quot;20300&quot; value=&quot;Slide 18 - &amp;quot;Types of offences&amp;quot;&quot;/&gt;&lt;property id=&quot;20302&quot; value=&quot;1&quot;/&gt;&lt;property id=&quot;20303&quot; value=&quot;-1&quot;/&gt;&lt;property id=&quot;20307&quot; value=&quot;387&quot;/&gt;&lt;property id=&quot;20309&quot; value=&quot;-1&quot;/&gt;&lt;property id=&quot;20312&quot; value=&quot;0&quot;/&gt;&lt;/object&gt;&lt;object type=&quot;3&quot; unique_id=&quot;10021&quot;&gt;&lt;property id=&quot;20148&quot; value=&quot;5&quot;/&gt;&lt;property id=&quot;20300&quot; value=&quot;Slide 19 - &amp;quot;Power of arrest - other persons&amp;quot;&quot;/&gt;&lt;property id=&quot;20302&quot; value=&quot;1&quot;/&gt;&lt;property id=&quot;20303&quot; value=&quot;-1&quot;/&gt;&lt;property id=&quot;20307&quot; value=&quot;379&quot;/&gt;&lt;property id=&quot;20309&quot; value=&quot;-1&quot;/&gt;&lt;property id=&quot;20312&quot; value=&quot;0&quot;/&gt;&lt;/object&gt;&lt;object type=&quot;3&quot; unique_id=&quot;10022&quot;&gt;&lt;property id=&quot;20148&quot; value=&quot;5&quot;/&gt;&lt;property id=&quot;20300&quot; value=&quot;Slide 20 - &amp;quot;Power of arrest - other persons&amp;quot;&quot;/&gt;&lt;property id=&quot;20302&quot; value=&quot;1&quot;/&gt;&lt;property id=&quot;20303&quot; value=&quot;-1&quot;/&gt;&lt;property id=&quot;20307&quot; value=&quot;392&quot;/&gt;&lt;property id=&quot;20309&quot; value=&quot;-1&quot;/&gt;&lt;property id=&quot;20312&quot; value=&quot;0&quot;/&gt;&lt;/object&gt;&lt;object type=&quot;3&quot; unique_id=&quot;10023&quot;&gt;&lt;property id=&quot;20148&quot; value=&quot;5&quot;/&gt;&lt;property id=&quot;20300&quot; value=&quot;Slide 21 - &amp;quot;Arrest reasons&amp;quot;&quot;/&gt;&lt;property id=&quot;20302&quot; value=&quot;1&quot;/&gt;&lt;property id=&quot;20303&quot; value=&quot;-1&quot;/&gt;&lt;property id=&quot;20307&quot; value=&quot;383&quot;/&gt;&lt;property id=&quot;20309&quot; value=&quot;-1&quot;/&gt;&lt;property id=&quot;20312&quot; value=&quot;0&quot;/&gt;&lt;/object&gt;&lt;object type=&quot;3&quot; unique_id=&quot;10024&quot;&gt;&lt;property id=&quot;20148&quot; value=&quot;5&quot;/&gt;&lt;property id=&quot;20300&quot; value=&quot;Slide 22 - &amp;quot;Section 24 PACE 1984 &amp;amp; PACE Code G   Necessity to arrest &amp;quot;&quot;/&gt;&lt;property id=&quot;20302&quot; value=&quot;1&quot;/&gt;&lt;property id=&quot;20303&quot; value=&quot;-1&quot;/&gt;&lt;property id=&quot;20307&quot; value=&quot;317&quot;/&gt;&lt;property id=&quot;20309&quot; value=&quot;-1&quot;/&gt;&lt;property id=&quot;20312&quot; value=&quot;0&quot;/&gt;&lt;/object&gt;&lt;object type=&quot;3&quot; unique_id=&quot;10025&quot;&gt;&lt;property id=&quot;20148&quot; value=&quot;5&quot;/&gt;&lt;property id=&quot;20300&quot; value=&quot;Slide 23 - &amp;quot;Balancing Competing Rights &amp;amp; Needs&amp;quot;&quot;/&gt;&lt;property id=&quot;20302&quot; value=&quot;1&quot;/&gt;&lt;property id=&quot;20303&quot; value=&quot;-1&quot;/&gt;&lt;property id=&quot;20307&quot; value=&quot;393&quot;/&gt;&lt;property id=&quot;20309&quot; value=&quot;-1&quot;/&gt;&lt;property id=&quot;20312&quot; value=&quot;0&quot;/&gt;&lt;/object&gt;&lt;object type=&quot;3&quot; unique_id=&quot;10026&quot;&gt;&lt;property id=&quot;20148&quot; value=&quot;5&quot;/&gt;&lt;property id=&quot;20300&quot; value=&quot;Slide 24 - &amp;quot;Investigation Objectives&amp;quot;&quot;/&gt;&lt;property id=&quot;20302&quot; value=&quot;1&quot;/&gt;&lt;property id=&quot;20303&quot; value=&quot;-1&quot;/&gt;&lt;property id=&quot;20307&quot; value=&quot;319&quot;/&gt;&lt;property id=&quot;20309&quot; value=&quot;-1&quot;/&gt;&lt;property id=&quot;20312&quot; value=&quot;0&quot;/&gt;&lt;/object&gt;&lt;object type=&quot;3&quot; unique_id=&quot;10027&quot;&gt;&lt;property id=&quot;20148&quot; value=&quot;5&quot;/&gt;&lt;property id=&quot;20300&quot; value=&quot;Slide 25&quot;/&gt;&lt;property id=&quot;20302&quot; value=&quot;1&quot;/&gt;&lt;property id=&quot;20303&quot; value=&quot;-1&quot;/&gt;&lt;property id=&quot;20307&quot; value=&quot;320&quot;/&gt;&lt;property id=&quot;20309&quot; value=&quot;-1&quot;/&gt;&lt;property id=&quot;20312&quot; value=&quot;0&quot;/&gt;&lt;/object&gt;&lt;object type=&quot;3&quot; unique_id=&quot;10028&quot;&gt;&lt;property id=&quot;20148&quot; value=&quot;5&quot;/&gt;&lt;property id=&quot;20300&quot; value=&quot;Slide 26&quot;/&gt;&lt;property id=&quot;20302&quot; value=&quot;1&quot;/&gt;&lt;property id=&quot;20303&quot; value=&quot;-1&quot;/&gt;&lt;property id=&quot;20307&quot; value=&quot;394&quot;/&gt;&lt;property id=&quot;20309&quot; value=&quot;-1&quot;/&gt;&lt;property id=&quot;20312&quot; value=&quot;0&quot;/&gt;&lt;/object&gt;&lt;object type=&quot;3&quot; unique_id=&quot;10029&quot;&gt;&lt;property id=&quot;20148&quot; value=&quot;5&quot;/&gt;&lt;property id=&quot;20300&quot; value=&quot;Slide 27 - &amp;quot;COP PLANNED&amp;quot;&quot;/&gt;&lt;property id=&quot;20302&quot; value=&quot;1&quot;/&gt;&lt;property id=&quot;20303&quot; value=&quot;-1&quot;/&gt;&lt;property id=&quot;20307&quot; value=&quot;363&quot;/&gt;&lt;property id=&quot;20309&quot; value=&quot;-1&quot;/&gt;&lt;property id=&quot;20312&quot; value=&quot;0&quot;/&gt;&lt;/object&gt;&lt;object type=&quot;3&quot; unique_id=&quot;10030&quot;&gt;&lt;property id=&quot;20148&quot; value=&quot;5&quot;/&gt;&lt;property id=&quot;20300&quot; value=&quot;Slide 28&quot;/&gt;&lt;property id=&quot;20302&quot; value=&quot;1&quot;/&gt;&lt;property id=&quot;20303&quot; value=&quot;-1&quot;/&gt;&lt;property id=&quot;20307&quot; value=&quot;321&quot;/&gt;&lt;property id=&quot;20309&quot; value=&quot;-1&quot;/&gt;&lt;property id=&quot;20312&quot; value=&quot;0&quot;/&gt;&lt;/object&gt;&lt;object type=&quot;3&quot; unique_id=&quot;10031&quot;&gt;&lt;property id=&quot;20148&quot; value=&quot;5&quot;/&gt;&lt;property id=&quot;20300&quot; value=&quot;Slide 29 - &amp;quot;To enable the name and/or address of the person in question to be ascertained. &amp;quot;&quot;/&gt;&lt;property id=&quot;20302&quot; value=&quot;1&quot;/&gt;&lt;property id=&quot;20303&quot; value=&quot;-1&quot;/&gt;&lt;property id=&quot;20307&quot; value=&quot;322&quot;/&gt;&lt;property id=&quot;20309&quot; value=&quot;-1&quot;/&gt;&lt;property id=&quot;20312&quot; value=&quot;0&quot;/&gt;&lt;/object&gt;&lt;object type=&quot;3&quot; unique_id=&quot;10032&quot;&gt;&lt;property id=&quot;20148&quot; value=&quot;5&quot;/&gt;&lt;property id=&quot;20300&quot; value=&quot;Slide 30 - &amp;quot;To prevent the person in question causing physical injury to:&amp;quot;&quot;/&gt;&lt;property id=&quot;20302&quot; value=&quot;1&quot;/&gt;&lt;property id=&quot;20303&quot; value=&quot;-1&quot;/&gt;&lt;property id=&quot;20307&quot; value=&quot;395&quot;/&gt;&lt;property id=&quot;20309&quot; value=&quot;-1&quot;/&gt;&lt;property id=&quot;20312&quot; value=&quot;0&quot;/&gt;&lt;/object&gt;&lt;object type=&quot;3&quot; unique_id=&quot;10033&quot;&gt;&lt;property id=&quot;20148&quot; value=&quot;5&quot;/&gt;&lt;property id=&quot;20300&quot; value=&quot;Slide 31 - &amp;quot;To prevent the person in question suffering physical injury&amp;quot;&quot;/&gt;&lt;property id=&quot;20302&quot; value=&quot;1&quot;/&gt;&lt;property id=&quot;20303&quot; value=&quot;-1&quot;/&gt;&lt;property id=&quot;20307&quot; value=&quot;324&quot;/&gt;&lt;property id=&quot;20309&quot; value=&quot;-1&quot;/&gt;&lt;property id=&quot;20312&quot; value=&quot;0&quot;/&gt;&lt;/object&gt;&lt;object type=&quot;3&quot; unique_id=&quot;10034&quot;&gt;&lt;property id=&quot;20148&quot; value=&quot;5&quot;/&gt;&lt;property id=&quot;20300&quot; value=&quot;Slide 32 - &amp;quot;To prevent the person causing loss or damage to property&amp;quot;&quot;/&gt;&lt;property id=&quot;20302&quot; value=&quot;1&quot;/&gt;&lt;property id=&quot;20303&quot; value=&quot;-1&quot;/&gt;&lt;property id=&quot;20307&quot; value=&quot;325&quot;/&gt;&lt;property id=&quot;20309&quot; value=&quot;-1&quot;/&gt;&lt;property id=&quot;20312&quot; value=&quot;0&quot;/&gt;&lt;/object&gt;&lt;object type=&quot;3&quot; unique_id=&quot;10035&quot;&gt;&lt;property id=&quot;20148&quot; value=&quot;5&quot;/&gt;&lt;property id=&quot;20300&quot; value=&quot;Slide 33 - &amp;quot;To prevent the person in question:&amp;quot;&quot;/&gt;&lt;property id=&quot;20302&quot; value=&quot;1&quot;/&gt;&lt;property id=&quot;20303&quot; value=&quot;-1&quot;/&gt;&lt;property id=&quot;20307&quot; value=&quot;326&quot;/&gt;&lt;property id=&quot;20309&quot; value=&quot;-1&quot;/&gt;&lt;property id=&quot;20312&quot; value=&quot;0&quot;/&gt;&lt;/object&gt;&lt;object type=&quot;3&quot; unique_id=&quot;10036&quot;&gt;&lt;property id=&quot;20148&quot; value=&quot;5&quot;/&gt;&lt;property id=&quot;20300&quot; value=&quot;Slide 34&quot;/&gt;&lt;property id=&quot;20302&quot; value=&quot;1&quot;/&gt;&lt;property id=&quot;20303&quot; value=&quot;-1&quot;/&gt;&lt;property id=&quot;20307&quot; value=&quot;328&quot;/&gt;&lt;property id=&quot;20309&quot; value=&quot;-1&quot;/&gt;&lt;property id=&quot;20312&quot; value=&quot;0&quot;/&gt;&lt;/object&gt;&lt;object type=&quot;3&quot; unique_id=&quot;10037&quot;&gt;&lt;property id=&quot;20148&quot; value=&quot;5&quot;/&gt;&lt;property id=&quot;20300&quot; value=&quot;Slide 35 - &amp;quot;To prevent any prosecution for the   offence from being hindered by the disappearance of the person in question.&amp;quot;&quot;/&gt;&lt;property id=&quot;20302&quot; value=&quot;1&quot;/&gt;&lt;property id=&quot;20303&quot; value=&quot;-1&quot;/&gt;&lt;property id=&quot;20307&quot; value=&quot;329&quot;/&gt;&lt;property id=&quot;20309&quot; value=&quot;-1&quot;/&gt;&lt;property id=&quot;20312&quot; value=&quot;0&quot;/&gt;&lt;/object&gt;&lt;object type=&quot;3&quot; unique_id=&quot;10038&quot;&gt;&lt;property id=&quot;20148&quot; value=&quot;5&quot;/&gt;&lt;property id=&quot;20300&quot; value=&quot;Slide 36 - &amp;quot;To allow the prompt and effective investigation of the offence or of the conduct of the person in question.&amp;quot;&quot;/&gt;&lt;property id=&quot;20302&quot; value=&quot;1&quot;/&gt;&lt;property id=&quot;20303&quot; value=&quot;-1&quot;/&gt;&lt;property id=&quot;20307&quot; value=&quot;330&quot;/&gt;&lt;property id=&quot;20309&quot; value=&quot;-1&quot;/&gt;&lt;property id=&quot;20312&quot; value=&quot;0&quot;/&gt;&lt;/object&gt;&lt;object type=&quot;3&quot; unique_id=&quot;10039&quot;&gt;&lt;property id=&quot;20148&quot; value=&quot;5&quot;/&gt;&lt;property id=&quot;20300&quot; value=&quot;Slide 37 - &amp;quot;Investigatory Purposes:&amp;quot;&quot;/&gt;&lt;property id=&quot;20302&quot; value=&quot;1&quot;/&gt;&lt;property id=&quot;20303&quot; value=&quot;-1&quot;/&gt;&lt;property id=&quot;20307&quot; value=&quot;332&quot;/&gt;&lt;property id=&quot;20309&quot; value=&quot;-1&quot;/&gt;&lt;property id=&quot;20312&quot; value=&quot;0&quot;/&gt;&lt;/object&gt;&lt;object type=&quot;3&quot; unique_id=&quot;10040&quot;&gt;&lt;property id=&quot;20148&quot; value=&quot;5&quot;/&gt;&lt;property id=&quot;20300&quot; value=&quot;Slide 38 - &amp;quot;Investigatory Purposes&amp;quot;&quot;/&gt;&lt;property id=&quot;20302&quot; value=&quot;1&quot;/&gt;&lt;property id=&quot;20303&quot; value=&quot;-1&quot;/&gt;&lt;property id=&quot;20307&quot; value=&quot;396&quot;/&gt;&lt;property id=&quot;20309&quot; value=&quot;-1&quot;/&gt;&lt;property id=&quot;20312&quot; value=&quot;0&quot;/&gt;&lt;/object&gt;&lt;object type=&quot;3&quot; unique_id=&quot;10041&quot;&gt;&lt;property id=&quot;20148&quot; value=&quot;5&quot;/&gt;&lt;property id=&quot;20300&quot; value=&quot;Slide 39 - &amp;quot;Investigatory Purposes&amp;quot;&quot;/&gt;&lt;property id=&quot;20302&quot; value=&quot;1&quot;/&gt;&lt;property id=&quot;20303&quot; value=&quot;-1&quot;/&gt;&lt;property id=&quot;20307&quot; value=&quot;334&quot;/&gt;&lt;property id=&quot;20309&quot; value=&quot;-1&quot;/&gt;&lt;property id=&quot;20312&quot; value=&quot;0&quot;/&gt;&lt;/object&gt;&lt;object type=&quot;3&quot; unique_id=&quot;10042&quot;&gt;&lt;property id=&quot;20148&quot; value=&quot;5&quot;/&gt;&lt;property id=&quot;20300&quot; value=&quot;Slide 40 - &amp;quot;Investigatory Purposes&amp;quot;&quot;/&gt;&lt;property id=&quot;20302&quot; value=&quot;1&quot;/&gt;&lt;property id=&quot;20303&quot; value=&quot;-1&quot;/&gt;&lt;property id=&quot;20307&quot; value=&quot;373&quot;/&gt;&lt;property id=&quot;20309&quot; value=&quot;-1&quot;/&gt;&lt;property id=&quot;20312&quot; value=&quot;0&quot;/&gt;&lt;/object&gt;&lt;object type=&quot;3&quot; unique_id=&quot;10043&quot;&gt;&lt;property id=&quot;20148&quot; value=&quot;5&quot;/&gt;&lt;property id=&quot;20300&quot; value=&quot;Slide 41 - &amp;quot;Investigatory Purposes&amp;quot;&quot;/&gt;&lt;property id=&quot;20302&quot; value=&quot;1&quot;/&gt;&lt;property id=&quot;20303&quot; value=&quot;-1&quot;/&gt;&lt;property id=&quot;20307&quot; value=&quot;374&quot;/&gt;&lt;property id=&quot;20309&quot; value=&quot;-1&quot;/&gt;&lt;property id=&quot;20312&quot; value=&quot;0&quot;/&gt;&lt;/object&gt;&lt;object type=&quot;3&quot; unique_id=&quot;10044&quot;&gt;&lt;property id=&quot;20148&quot; value=&quot;5&quot;/&gt;&lt;property id=&quot;20300&quot; value=&quot;Slide 42 - &amp;quot;Investigatory Purposes&amp;quot;&quot;/&gt;&lt;property id=&quot;20302&quot; value=&quot;1&quot;/&gt;&lt;property id=&quot;20303&quot; value=&quot;-1&quot;/&gt;&lt;property id=&quot;20307&quot; value=&quot;375&quot;/&gt;&lt;property id=&quot;20309&quot; value=&quot;-1&quot;/&gt;&lt;property id=&quot;20312&quot; value=&quot;0&quot;/&gt;&lt;/object&gt;&lt;object type=&quot;3&quot; unique_id=&quot;10045&quot;&gt;&lt;property id=&quot;20148&quot; value=&quot;5&quot;/&gt;&lt;property id=&quot;20300&quot; value=&quot;Slide 43 - &amp;quot;De-Arresting&amp;quot;&quot;/&gt;&lt;property id=&quot;20302&quot; value=&quot;1&quot;/&gt;&lt;property id=&quot;20303&quot; value=&quot;-1&quot;/&gt;&lt;property id=&quot;20307&quot; value=&quot;277&quot;/&gt;&lt;property id=&quot;20309&quot; value=&quot;-1&quot;/&gt;&lt;property id=&quot;20312&quot; value=&quot;0&quot;/&gt;&lt;/object&gt;&lt;object type=&quot;3&quot; unique_id=&quot;10046&quot;&gt;&lt;property id=&quot;20148&quot; value=&quot;5&quot;/&gt;&lt;property id=&quot;20300&quot; value=&quot;Slide 44 - &amp;quot;Transporting Prisoners to a Police Station&amp;quot;&quot;/&gt;&lt;property id=&quot;20302&quot; value=&quot;1&quot;/&gt;&lt;property id=&quot;20303&quot; value=&quot;-1&quot;/&gt;&lt;property id=&quot;20307&quot; value=&quot;272&quot;/&gt;&lt;property id=&quot;20309&quot; value=&quot;-1&quot;/&gt;&lt;property id=&quot;20312&quot; value=&quot;0&quot;/&gt;&lt;/object&gt;&lt;object type=&quot;3&quot; unique_id=&quot;10047&quot;&gt;&lt;property id=&quot;20148&quot; value=&quot;5&quot;/&gt;&lt;property id=&quot;20300&quot; value=&quot;Slide 45 - &amp;quot;Prisoners of the Opposite Sex&amp;quot;&quot;/&gt;&lt;property id=&quot;20302&quot; value=&quot;1&quot;/&gt;&lt;property id=&quot;20303&quot; value=&quot;-1&quot;/&gt;&lt;property id=&quot;20307&quot; value=&quot;366&quot;/&gt;&lt;property id=&quot;20309&quot; value=&quot;-1&quot;/&gt;&lt;property id=&quot;20312&quot; value=&quot;0&quot;/&gt;&lt;/object&gt;&lt;object type=&quot;3&quot; unique_id=&quot;10048&quot;&gt;&lt;property id=&quot;20148&quot; value=&quot;5&quot;/&gt;&lt;property id=&quot;20300&quot; value=&quot;Slide 46 - &amp;quot;Drunken Prisoners&amp;quot;&quot;/&gt;&lt;property id=&quot;20302&quot; value=&quot;1&quot;/&gt;&lt;property id=&quot;20303&quot; value=&quot;-1&quot;/&gt;&lt;property id=&quot;20307&quot; value=&quot;399&quot;/&gt;&lt;property id=&quot;20309&quot; value=&quot;-1&quot;/&gt;&lt;property id=&quot;20312&quot; value=&quot;0&quot;/&gt;&lt;/object&gt;&lt;object type=&quot;3&quot; unique_id=&quot;10049&quot;&gt;&lt;property id=&quot;20148&quot; value=&quot;5&quot;/&gt;&lt;property id=&quot;20300&quot; value=&quot;Slide 47 - &amp;quot;Arrival at the Police Station&amp;quot;&quot;/&gt;&lt;property id=&quot;20302&quot; value=&quot;1&quot;/&gt;&lt;property id=&quot;20303&quot; value=&quot;-1&quot;/&gt;&lt;property id=&quot;20307&quot; value=&quot;367&quot;/&gt;&lt;property id=&quot;20309&quot; value=&quot;-1&quot;/&gt;&lt;property id=&quot;20312&quot; value=&quot;0&quot;/&gt;&lt;/object&gt;&lt;object type=&quot;3&quot; unique_id=&quot;10050&quot;&gt;&lt;property id=&quot;20148&quot; value=&quot;5&quot;/&gt;&lt;property id=&quot;20300&quot; value=&quot;Slide 48 - &amp;quot;The Custody Officer&amp;quot;&quot;/&gt;&lt;property id=&quot;20302&quot; value=&quot;1&quot;/&gt;&lt;property id=&quot;20303&quot; value=&quot;-1&quot;/&gt;&lt;property id=&quot;20307&quot; value=&quot;340&quot;/&gt;&lt;property id=&quot;20309&quot; value=&quot;-1&quot;/&gt;&lt;property id=&quot;20312&quot; value=&quot;0&quot;/&gt;&lt;/object&gt;&lt;object type=&quot;3&quot; unique_id=&quot;10051&quot;&gt;&lt;property id=&quot;20148&quot; value=&quot;5&quot;/&gt;&lt;property id=&quot;20300&quot; value=&quot;Slide 49 - &amp;quot;The Custody Officer&amp;quot;&quot;/&gt;&lt;property id=&quot;20302&quot; value=&quot;1&quot;/&gt;&lt;property id=&quot;20303&quot; value=&quot;-1&quot;/&gt;&lt;property id=&quot;20307&quot; value=&quot;400&quot;/&gt;&lt;property id=&quot;20309&quot; value=&quot;-1&quot;/&gt;&lt;property id=&quot;20312&quot; value=&quot;0&quot;/&gt;&lt;/object&gt;&lt;object type=&quot;3&quot; unique_id=&quot;10052&quot;&gt;&lt;property id=&quot;20148&quot; value=&quot;5&quot;/&gt;&lt;property id=&quot;20300&quot; value=&quot;Slide 50 - &amp;quot;Prisoners Rights&amp;quot;&quot;/&gt;&lt;property id=&quot;20302&quot; value=&quot;1&quot;/&gt;&lt;property id=&quot;20303&quot; value=&quot;-1&quot;/&gt;&lt;property id=&quot;20307&quot; value=&quot;285&quot;/&gt;&lt;property id=&quot;20309&quot; value=&quot;-1&quot;/&gt;&lt;property id=&quot;20312&quot; value=&quot;0&quot;/&gt;&lt;/object&gt;&lt;object type=&quot;3&quot; unique_id=&quot;10053&quot;&gt;&lt;property id=&quot;20148&quot; value=&quot;5&quot;/&gt;&lt;property id=&quot;20300&quot; value=&quot;Slide 51 - &amp;quot;The Custody Record&amp;quot;&quot;/&gt;&lt;property id=&quot;20302&quot; value=&quot;1&quot;/&gt;&lt;property id=&quot;20303&quot; value=&quot;-1&quot;/&gt;&lt;property id=&quot;20307&quot; value=&quot;283&quot;/&gt;&lt;property id=&quot;20309&quot; value=&quot;-1&quot;/&gt;&lt;property id=&quot;20312&quot; value=&quot;0&quot;/&gt;&lt;/object&gt;&lt;object type=&quot;3&quot; unique_id=&quot;10054&quot;&gt;&lt;property id=&quot;20148&quot; value=&quot;5&quot;/&gt;&lt;property id=&quot;20300&quot; value=&quot;Slide 52 - &amp;quot;Record of Arrest&amp;quot;&quot;/&gt;&lt;property id=&quot;20302&quot; value=&quot;1&quot;/&gt;&lt;property id=&quot;20303&quot; value=&quot;-1&quot;/&gt;&lt;property id=&quot;20307&quot; value=&quot;341&quot;/&gt;&lt;property id=&quot;20309&quot; value=&quot;-1&quot;/&gt;&lt;property id=&quot;20312&quot; value=&quot;0&quot;/&gt;&lt;/object&gt;&lt;object type=&quot;3&quot; unique_id=&quot;10055&quot;&gt;&lt;property id=&quot;20148&quot; value=&quot;5&quot;/&gt;&lt;property id=&quot;20300&quot; value=&quot;Slide 53&quot;/&gt;&lt;property id=&quot;20302&quot; value=&quot;1&quot;/&gt;&lt;property id=&quot;20303&quot; value=&quot;-1&quot;/&gt;&lt;property id=&quot;20307&quot; value=&quot;344&quot;/&gt;&lt;property id=&quot;20309&quot; value=&quot;-1&quot;/&gt;&lt;property id=&quot;20312&quot; value=&quot;0&quot;/&gt;&lt;/object&gt;&lt;object type=&quot;3&quot; unique_id=&quot;10056&quot;&gt;&lt;property id=&quot;20148&quot; value=&quot;5&quot;/&gt;&lt;property id=&quot;20300&quot; value=&quot;Slide 54&quot;/&gt;&lt;property id=&quot;20302&quot; value=&quot;1&quot;/&gt;&lt;property id=&quot;20303&quot; value=&quot;-1&quot;/&gt;&lt;property id=&quot;20307&quot; value=&quot;345&quot;/&gt;&lt;property id=&quot;20309&quot; value=&quot;-1&quot;/&gt;&lt;property id=&quot;20312&quot; value=&quot;0&quot;/&gt;&lt;/object&gt;&lt;object type=&quot;3&quot; unique_id=&quot;10057&quot;&gt;&lt;property id=&quot;20148&quot; value=&quot;5&quot;/&gt;&lt;property id=&quot;20300&quot; value=&quot;Slide 55&quot;/&gt;&lt;property id=&quot;20302&quot; value=&quot;1&quot;/&gt;&lt;property id=&quot;20303&quot; value=&quot;-1&quot;/&gt;&lt;property id=&quot;20307&quot; value=&quot;347&quot;/&gt;&lt;property id=&quot;20309&quot; value=&quot;-1&quot;/&gt;&lt;property id=&quot;20312&quot; value=&quot;0&quot;/&gt;&lt;/object&gt;&lt;object type=&quot;3&quot; unique_id=&quot;10058&quot;&gt;&lt;property id=&quot;20148&quot; value=&quot;5&quot;/&gt;&lt;property id=&quot;20300&quot; value=&quot;Slide 56&quot;/&gt;&lt;property id=&quot;20302&quot; value=&quot;1&quot;/&gt;&lt;property id=&quot;20303&quot; value=&quot;-1&quot;/&gt;&lt;property id=&quot;20307&quot; value=&quot;352&quot;/&gt;&lt;property id=&quot;20309&quot; value=&quot;-1&quot;/&gt;&lt;property id=&quot;20312&quot; value=&quot;0&quot;/&gt;&lt;/object&gt;&lt;/object&gt;&lt;object type=&quot;8&quot; unique_id=&quot;10116&quot;&gt;&lt;/object&gt;&lt;object type=&quot;4&quot; unique_id=&quot;10175&quot;&gt;&lt;/object&gt;&lt;object type=&quot;10&quot; unique_id=&quot;10235&quot;&gt;&lt;object type=&quot;11&quot; unique_id=&quot;10236&quot;&gt;&lt;/object&gt;&lt;/object&gt;&lt;/object&gt;&lt;/database&gt;"/>
  <p:tag name="SECTOMILLISECCONVERTED" val="1"/>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Blank presentation</Template>
  <TotalTime>6129</TotalTime>
  <Words>2289</Words>
  <Application>Microsoft Macintosh PowerPoint</Application>
  <PresentationFormat>On-screen Show (4:3)</PresentationFormat>
  <Paragraphs>149</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Microsoft Sans Serif</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SWP53810</dc:creator>
  <cp:lastModifiedBy>Rhiannon Lloyd</cp:lastModifiedBy>
  <cp:revision>436</cp:revision>
  <cp:lastPrinted>2017-06-05T13:52:20Z</cp:lastPrinted>
  <dcterms:created xsi:type="dcterms:W3CDTF">2009-11-13T12:16:13Z</dcterms:created>
  <dcterms:modified xsi:type="dcterms:W3CDTF">2022-09-01T10:19:15Z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7600d18e-5cc4-4a85-ae48-fe108ff2eb37</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Classification">
    <vt:lpwstr>OFFICIAL</vt:lpwstr>
  </property>
  <property fmtid="{D5CDD505-2E9C-101B-9397-08002B2CF9AE}" pid="6" name="Visibility">
    <vt:lpwstr>NOT VISIBLE</vt:lpwstr>
  </property>
  <property fmtid="{D5CDD505-2E9C-101B-9397-08002B2CF9AE}" pid="7" name="MSIP_Label_66cf8fe5-b7b7-4df7-b38d-1c61ac2f6639_Enabled">
    <vt:lpwstr>true</vt:lpwstr>
  </property>
  <property fmtid="{D5CDD505-2E9C-101B-9397-08002B2CF9AE}" pid="8" name="MSIP_Label_66cf8fe5-b7b7-4df7-b38d-1c61ac2f6639_SetDate">
    <vt:lpwstr>2022-06-22T08:48:19Z</vt:lpwstr>
  </property>
  <property fmtid="{D5CDD505-2E9C-101B-9397-08002B2CF9AE}" pid="9" name="MSIP_Label_66cf8fe5-b7b7-4df7-b38d-1c61ac2f6639_Method">
    <vt:lpwstr>Standard</vt:lpwstr>
  </property>
  <property fmtid="{D5CDD505-2E9C-101B-9397-08002B2CF9AE}" pid="10" name="MSIP_Label_66cf8fe5-b7b7-4df7-b38d-1c61ac2f6639_Name">
    <vt:lpwstr>66cf8fe5-b7b7-4df7-b38d-1c61ac2f6639</vt:lpwstr>
  </property>
  <property fmtid="{D5CDD505-2E9C-101B-9397-08002B2CF9AE}" pid="11" name="MSIP_Label_66cf8fe5-b7b7-4df7-b38d-1c61ac2f6639_SiteId">
    <vt:lpwstr>270c2f4d-fd0c-4f08-92a9-e5bdd8a87e09</vt:lpwstr>
  </property>
  <property fmtid="{D5CDD505-2E9C-101B-9397-08002B2CF9AE}" pid="12" name="MSIP_Label_66cf8fe5-b7b7-4df7-b38d-1c61ac2f6639_ActionId">
    <vt:lpwstr>10946e60-c10c-404d-94c6-00d73b27106d</vt:lpwstr>
  </property>
  <property fmtid="{D5CDD505-2E9C-101B-9397-08002B2CF9AE}" pid="13" name="MSIP_Label_66cf8fe5-b7b7-4df7-b38d-1c61ac2f6639_ContentBits">
    <vt:lpwstr>0</vt:lpwstr>
  </property>
</Properties>
</file>