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8"/>
  </p:notesMasterIdLst>
  <p:handoutMasterIdLst>
    <p:handoutMasterId r:id="rId19"/>
  </p:handoutMasterIdLst>
  <p:sldIdLst>
    <p:sldId id="257" r:id="rId2"/>
    <p:sldId id="268" r:id="rId3"/>
    <p:sldId id="258" r:id="rId4"/>
    <p:sldId id="270" r:id="rId5"/>
    <p:sldId id="271" r:id="rId6"/>
    <p:sldId id="259" r:id="rId7"/>
    <p:sldId id="273" r:id="rId8"/>
    <p:sldId id="260" r:id="rId9"/>
    <p:sldId id="261" r:id="rId10"/>
    <p:sldId id="272" r:id="rId11"/>
    <p:sldId id="267" r:id="rId12"/>
    <p:sldId id="262" r:id="rId13"/>
    <p:sldId id="264" r:id="rId14"/>
    <p:sldId id="265" r:id="rId15"/>
    <p:sldId id="263" r:id="rId16"/>
    <p:sldId id="269" r:id="rId17"/>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C9AFDD-1F39-41B1-A652-3B1FF0DA2FD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1F57A5A-F8A9-4F69-8BCD-F0D245257CCE}">
      <dgm:prSet/>
      <dgm:spPr/>
      <dgm:t>
        <a:bodyPr/>
        <a:lstStyle/>
        <a:p>
          <a:r>
            <a:rPr lang="en-US"/>
            <a:t>Agility </a:t>
          </a:r>
        </a:p>
      </dgm:t>
    </dgm:pt>
    <dgm:pt modelId="{384B9AB0-20F6-4C09-B97C-9DA9A9A0FB57}" type="parTrans" cxnId="{849187C6-2730-4CCA-8EE9-72EFD368B143}">
      <dgm:prSet/>
      <dgm:spPr/>
      <dgm:t>
        <a:bodyPr/>
        <a:lstStyle/>
        <a:p>
          <a:endParaRPr lang="en-US"/>
        </a:p>
      </dgm:t>
    </dgm:pt>
    <dgm:pt modelId="{F330F980-6007-40B6-A585-ED6BA53567C5}" type="sibTrans" cxnId="{849187C6-2730-4CCA-8EE9-72EFD368B143}">
      <dgm:prSet/>
      <dgm:spPr/>
      <dgm:t>
        <a:bodyPr/>
        <a:lstStyle/>
        <a:p>
          <a:endParaRPr lang="en-US"/>
        </a:p>
      </dgm:t>
    </dgm:pt>
    <dgm:pt modelId="{D55C753D-86D7-429D-A90E-BC3554E7FE61}">
      <dgm:prSet/>
      <dgm:spPr/>
      <dgm:t>
        <a:bodyPr/>
        <a:lstStyle/>
        <a:p>
          <a:r>
            <a:rPr lang="en-US"/>
            <a:t>Coordination </a:t>
          </a:r>
        </a:p>
      </dgm:t>
    </dgm:pt>
    <dgm:pt modelId="{652B4CF7-CC4D-46DA-A285-F6B2BE04FF70}" type="parTrans" cxnId="{CA78CCAC-A59C-47B8-8819-B0B90B5CD551}">
      <dgm:prSet/>
      <dgm:spPr/>
      <dgm:t>
        <a:bodyPr/>
        <a:lstStyle/>
        <a:p>
          <a:endParaRPr lang="en-US"/>
        </a:p>
      </dgm:t>
    </dgm:pt>
    <dgm:pt modelId="{E72371DE-C85A-48E9-AFF5-7A7F4F91AF92}" type="sibTrans" cxnId="{CA78CCAC-A59C-47B8-8819-B0B90B5CD551}">
      <dgm:prSet/>
      <dgm:spPr/>
      <dgm:t>
        <a:bodyPr/>
        <a:lstStyle/>
        <a:p>
          <a:endParaRPr lang="en-US"/>
        </a:p>
      </dgm:t>
    </dgm:pt>
    <dgm:pt modelId="{E9962649-CBB2-4362-8BA8-7A1A4094AA2C}">
      <dgm:prSet/>
      <dgm:spPr/>
      <dgm:t>
        <a:bodyPr/>
        <a:lstStyle/>
        <a:p>
          <a:r>
            <a:rPr lang="en-US"/>
            <a:t>Balance </a:t>
          </a:r>
        </a:p>
      </dgm:t>
    </dgm:pt>
    <dgm:pt modelId="{C895F679-D707-4006-8D94-E8A7D0C7E570}" type="parTrans" cxnId="{A0D23962-DAEB-4CA3-AF3A-76E0CF6CF10D}">
      <dgm:prSet/>
      <dgm:spPr/>
      <dgm:t>
        <a:bodyPr/>
        <a:lstStyle/>
        <a:p>
          <a:endParaRPr lang="en-US"/>
        </a:p>
      </dgm:t>
    </dgm:pt>
    <dgm:pt modelId="{10937EDE-223C-40C7-A410-B4287D874845}" type="sibTrans" cxnId="{A0D23962-DAEB-4CA3-AF3A-76E0CF6CF10D}">
      <dgm:prSet/>
      <dgm:spPr/>
      <dgm:t>
        <a:bodyPr/>
        <a:lstStyle/>
        <a:p>
          <a:endParaRPr lang="en-US"/>
        </a:p>
      </dgm:t>
    </dgm:pt>
    <dgm:pt modelId="{1F96E29A-FECB-4E5E-8860-7AF5E38DA6D1}">
      <dgm:prSet/>
      <dgm:spPr/>
      <dgm:t>
        <a:bodyPr/>
        <a:lstStyle/>
        <a:p>
          <a:r>
            <a:rPr lang="en-US"/>
            <a:t>Power </a:t>
          </a:r>
        </a:p>
      </dgm:t>
    </dgm:pt>
    <dgm:pt modelId="{B28D6471-CDEE-475A-85A1-ECD33D604D43}" type="parTrans" cxnId="{2580F99A-A917-4316-92D5-A57D38A8AE84}">
      <dgm:prSet/>
      <dgm:spPr/>
      <dgm:t>
        <a:bodyPr/>
        <a:lstStyle/>
        <a:p>
          <a:endParaRPr lang="en-US"/>
        </a:p>
      </dgm:t>
    </dgm:pt>
    <dgm:pt modelId="{808CCC2C-4697-4085-89A3-618D9CE575B7}" type="sibTrans" cxnId="{2580F99A-A917-4316-92D5-A57D38A8AE84}">
      <dgm:prSet/>
      <dgm:spPr/>
      <dgm:t>
        <a:bodyPr/>
        <a:lstStyle/>
        <a:p>
          <a:endParaRPr lang="en-US"/>
        </a:p>
      </dgm:t>
    </dgm:pt>
    <dgm:pt modelId="{D495BD8D-7643-491A-B320-A5B6ABFC40A1}">
      <dgm:prSet/>
      <dgm:spPr/>
      <dgm:t>
        <a:bodyPr/>
        <a:lstStyle/>
        <a:p>
          <a:r>
            <a:rPr lang="en-US"/>
            <a:t>Reaction time </a:t>
          </a:r>
        </a:p>
      </dgm:t>
    </dgm:pt>
    <dgm:pt modelId="{2FCCAFDD-D86D-4CD0-A653-A4B7212C517E}" type="parTrans" cxnId="{6A0A4448-CD0C-4DFC-ABB8-CCEFDA9F8045}">
      <dgm:prSet/>
      <dgm:spPr/>
      <dgm:t>
        <a:bodyPr/>
        <a:lstStyle/>
        <a:p>
          <a:endParaRPr lang="en-US"/>
        </a:p>
      </dgm:t>
    </dgm:pt>
    <dgm:pt modelId="{9DA418D2-D7C5-4E7A-BBBD-E449E71AE63F}" type="sibTrans" cxnId="{6A0A4448-CD0C-4DFC-ABB8-CCEFDA9F8045}">
      <dgm:prSet/>
      <dgm:spPr/>
      <dgm:t>
        <a:bodyPr/>
        <a:lstStyle/>
        <a:p>
          <a:endParaRPr lang="en-US"/>
        </a:p>
      </dgm:t>
    </dgm:pt>
    <dgm:pt modelId="{EAC914B3-6A92-40B0-8ED8-0E1919393DA2}">
      <dgm:prSet/>
      <dgm:spPr/>
      <dgm:t>
        <a:bodyPr/>
        <a:lstStyle/>
        <a:p>
          <a:r>
            <a:rPr lang="en-US"/>
            <a:t>Speed</a:t>
          </a:r>
        </a:p>
      </dgm:t>
    </dgm:pt>
    <dgm:pt modelId="{3E586E6D-3A72-4C9C-92BA-94D6160A3B3A}" type="parTrans" cxnId="{85421693-E360-4F0C-8D8A-899FE08763BC}">
      <dgm:prSet/>
      <dgm:spPr/>
      <dgm:t>
        <a:bodyPr/>
        <a:lstStyle/>
        <a:p>
          <a:endParaRPr lang="en-US"/>
        </a:p>
      </dgm:t>
    </dgm:pt>
    <dgm:pt modelId="{1A480B4E-094C-4653-9DEC-2BDD771DE523}" type="sibTrans" cxnId="{85421693-E360-4F0C-8D8A-899FE08763BC}">
      <dgm:prSet/>
      <dgm:spPr/>
      <dgm:t>
        <a:bodyPr/>
        <a:lstStyle/>
        <a:p>
          <a:endParaRPr lang="en-US"/>
        </a:p>
      </dgm:t>
    </dgm:pt>
    <dgm:pt modelId="{EEACEB39-4173-4A32-BD2D-5BC7A30C2ECC}" type="pres">
      <dgm:prSet presAssocID="{D9C9AFDD-1F39-41B1-A652-3B1FF0DA2FDB}" presName="root" presStyleCnt="0">
        <dgm:presLayoutVars>
          <dgm:dir/>
          <dgm:resizeHandles val="exact"/>
        </dgm:presLayoutVars>
      </dgm:prSet>
      <dgm:spPr/>
    </dgm:pt>
    <dgm:pt modelId="{C7B7B6BC-5313-42F0-91A8-B4343EEDE504}" type="pres">
      <dgm:prSet presAssocID="{31F57A5A-F8A9-4F69-8BCD-F0D245257CCE}" presName="compNode" presStyleCnt="0"/>
      <dgm:spPr/>
    </dgm:pt>
    <dgm:pt modelId="{1E5BC4AA-5884-44A0-AE4D-F3F2F840DF06}" type="pres">
      <dgm:prSet presAssocID="{31F57A5A-F8A9-4F69-8BCD-F0D245257CCE}" presName="bgRect" presStyleLbl="bgShp" presStyleIdx="0" presStyleCnt="6"/>
      <dgm:spPr/>
    </dgm:pt>
    <dgm:pt modelId="{433CAACB-DD3B-46EB-A442-EB7B75F0B1B4}" type="pres">
      <dgm:prSet presAssocID="{31F57A5A-F8A9-4F69-8BCD-F0D245257CCE}"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un"/>
        </a:ext>
      </dgm:extLst>
    </dgm:pt>
    <dgm:pt modelId="{6A2F86DD-45C8-484A-B230-121530AE57A8}" type="pres">
      <dgm:prSet presAssocID="{31F57A5A-F8A9-4F69-8BCD-F0D245257CCE}" presName="spaceRect" presStyleCnt="0"/>
      <dgm:spPr/>
    </dgm:pt>
    <dgm:pt modelId="{772BCEE6-53A1-4A9A-8A94-426106A10049}" type="pres">
      <dgm:prSet presAssocID="{31F57A5A-F8A9-4F69-8BCD-F0D245257CCE}" presName="parTx" presStyleLbl="revTx" presStyleIdx="0" presStyleCnt="6">
        <dgm:presLayoutVars>
          <dgm:chMax val="0"/>
          <dgm:chPref val="0"/>
        </dgm:presLayoutVars>
      </dgm:prSet>
      <dgm:spPr/>
    </dgm:pt>
    <dgm:pt modelId="{6B904582-C54E-46ED-A3B8-51C5CE65E219}" type="pres">
      <dgm:prSet presAssocID="{F330F980-6007-40B6-A585-ED6BA53567C5}" presName="sibTrans" presStyleCnt="0"/>
      <dgm:spPr/>
    </dgm:pt>
    <dgm:pt modelId="{44201AF8-FB7B-43A3-B708-DA063FBBDB52}" type="pres">
      <dgm:prSet presAssocID="{D55C753D-86D7-429D-A90E-BC3554E7FE61}" presName="compNode" presStyleCnt="0"/>
      <dgm:spPr/>
    </dgm:pt>
    <dgm:pt modelId="{11237758-E64C-40B8-9E30-8AB58A97DAD6}" type="pres">
      <dgm:prSet presAssocID="{D55C753D-86D7-429D-A90E-BC3554E7FE61}" presName="bgRect" presStyleLbl="bgShp" presStyleIdx="1" presStyleCnt="6"/>
      <dgm:spPr/>
    </dgm:pt>
    <dgm:pt modelId="{7F23B40C-43CC-4DFF-A2E9-9B52FDB6E429}" type="pres">
      <dgm:prSet presAssocID="{D55C753D-86D7-429D-A90E-BC3554E7FE61}"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lowchart"/>
        </a:ext>
      </dgm:extLst>
    </dgm:pt>
    <dgm:pt modelId="{640082A6-165C-403D-8B9C-33B8E668B8B5}" type="pres">
      <dgm:prSet presAssocID="{D55C753D-86D7-429D-A90E-BC3554E7FE61}" presName="spaceRect" presStyleCnt="0"/>
      <dgm:spPr/>
    </dgm:pt>
    <dgm:pt modelId="{8CCAD338-4E94-43C1-849F-DBECB400693C}" type="pres">
      <dgm:prSet presAssocID="{D55C753D-86D7-429D-A90E-BC3554E7FE61}" presName="parTx" presStyleLbl="revTx" presStyleIdx="1" presStyleCnt="6">
        <dgm:presLayoutVars>
          <dgm:chMax val="0"/>
          <dgm:chPref val="0"/>
        </dgm:presLayoutVars>
      </dgm:prSet>
      <dgm:spPr/>
    </dgm:pt>
    <dgm:pt modelId="{7FA57692-3771-45B6-91DB-B5CF51FA0409}" type="pres">
      <dgm:prSet presAssocID="{E72371DE-C85A-48E9-AFF5-7A7F4F91AF92}" presName="sibTrans" presStyleCnt="0"/>
      <dgm:spPr/>
    </dgm:pt>
    <dgm:pt modelId="{A964D047-0F61-4FE0-9A1B-A1448D559C1A}" type="pres">
      <dgm:prSet presAssocID="{E9962649-CBB2-4362-8BA8-7A1A4094AA2C}" presName="compNode" presStyleCnt="0"/>
      <dgm:spPr/>
    </dgm:pt>
    <dgm:pt modelId="{242DEA38-E473-4C4E-8F14-2617D967839B}" type="pres">
      <dgm:prSet presAssocID="{E9962649-CBB2-4362-8BA8-7A1A4094AA2C}" presName="bgRect" presStyleLbl="bgShp" presStyleIdx="2" presStyleCnt="6"/>
      <dgm:spPr/>
    </dgm:pt>
    <dgm:pt modelId="{3FE3A843-70BB-464B-8CA6-048C4327D55D}" type="pres">
      <dgm:prSet presAssocID="{E9962649-CBB2-4362-8BA8-7A1A4094AA2C}"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3ABC2A1B-6CC5-4368-A1B4-43DD3B4D4411}" type="pres">
      <dgm:prSet presAssocID="{E9962649-CBB2-4362-8BA8-7A1A4094AA2C}" presName="spaceRect" presStyleCnt="0"/>
      <dgm:spPr/>
    </dgm:pt>
    <dgm:pt modelId="{1C2F5B78-E4F9-444C-B783-FC2835D642D1}" type="pres">
      <dgm:prSet presAssocID="{E9962649-CBB2-4362-8BA8-7A1A4094AA2C}" presName="parTx" presStyleLbl="revTx" presStyleIdx="2" presStyleCnt="6">
        <dgm:presLayoutVars>
          <dgm:chMax val="0"/>
          <dgm:chPref val="0"/>
        </dgm:presLayoutVars>
      </dgm:prSet>
      <dgm:spPr/>
    </dgm:pt>
    <dgm:pt modelId="{65372EDB-33E4-4F9F-B58A-E392C1F39261}" type="pres">
      <dgm:prSet presAssocID="{10937EDE-223C-40C7-A410-B4287D874845}" presName="sibTrans" presStyleCnt="0"/>
      <dgm:spPr/>
    </dgm:pt>
    <dgm:pt modelId="{E351DE17-44D1-4F4B-8642-DDD255AEE717}" type="pres">
      <dgm:prSet presAssocID="{1F96E29A-FECB-4E5E-8860-7AF5E38DA6D1}" presName="compNode" presStyleCnt="0"/>
      <dgm:spPr/>
    </dgm:pt>
    <dgm:pt modelId="{52D610C2-AF1A-4D58-8679-10E1827A8260}" type="pres">
      <dgm:prSet presAssocID="{1F96E29A-FECB-4E5E-8860-7AF5E38DA6D1}" presName="bgRect" presStyleLbl="bgShp" presStyleIdx="3" presStyleCnt="6"/>
      <dgm:spPr/>
    </dgm:pt>
    <dgm:pt modelId="{C8C712A4-9CB1-4AA2-8EE5-570BF38B001E}" type="pres">
      <dgm:prSet presAssocID="{1F96E29A-FECB-4E5E-8860-7AF5E38DA6D1}"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lectric Car"/>
        </a:ext>
      </dgm:extLst>
    </dgm:pt>
    <dgm:pt modelId="{47E32144-FE5F-4538-A1BB-E7338D1AAE12}" type="pres">
      <dgm:prSet presAssocID="{1F96E29A-FECB-4E5E-8860-7AF5E38DA6D1}" presName="spaceRect" presStyleCnt="0"/>
      <dgm:spPr/>
    </dgm:pt>
    <dgm:pt modelId="{6884E8CF-0E30-4344-8507-65D153A31611}" type="pres">
      <dgm:prSet presAssocID="{1F96E29A-FECB-4E5E-8860-7AF5E38DA6D1}" presName="parTx" presStyleLbl="revTx" presStyleIdx="3" presStyleCnt="6">
        <dgm:presLayoutVars>
          <dgm:chMax val="0"/>
          <dgm:chPref val="0"/>
        </dgm:presLayoutVars>
      </dgm:prSet>
      <dgm:spPr/>
    </dgm:pt>
    <dgm:pt modelId="{3DF7C096-96BA-4029-8C5C-D30F89C50552}" type="pres">
      <dgm:prSet presAssocID="{808CCC2C-4697-4085-89A3-618D9CE575B7}" presName="sibTrans" presStyleCnt="0"/>
      <dgm:spPr/>
    </dgm:pt>
    <dgm:pt modelId="{B6C3E8A7-0338-4ED5-AF3F-D04DFE549703}" type="pres">
      <dgm:prSet presAssocID="{D495BD8D-7643-491A-B320-A5B6ABFC40A1}" presName="compNode" presStyleCnt="0"/>
      <dgm:spPr/>
    </dgm:pt>
    <dgm:pt modelId="{225D34DC-24FC-45A4-AEA5-B35BD5A237AD}" type="pres">
      <dgm:prSet presAssocID="{D495BD8D-7643-491A-B320-A5B6ABFC40A1}" presName="bgRect" presStyleLbl="bgShp" presStyleIdx="4" presStyleCnt="6"/>
      <dgm:spPr/>
    </dgm:pt>
    <dgm:pt modelId="{62676DFE-C942-4832-978F-395101F3E173}" type="pres">
      <dgm:prSet presAssocID="{D495BD8D-7643-491A-B320-A5B6ABFC40A1}"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D153885B-0F9D-4976-BD3F-2A31657D0EF5}" type="pres">
      <dgm:prSet presAssocID="{D495BD8D-7643-491A-B320-A5B6ABFC40A1}" presName="spaceRect" presStyleCnt="0"/>
      <dgm:spPr/>
    </dgm:pt>
    <dgm:pt modelId="{D9CDDB19-FA0E-4E21-9F26-E27F0785FA56}" type="pres">
      <dgm:prSet presAssocID="{D495BD8D-7643-491A-B320-A5B6ABFC40A1}" presName="parTx" presStyleLbl="revTx" presStyleIdx="4" presStyleCnt="6">
        <dgm:presLayoutVars>
          <dgm:chMax val="0"/>
          <dgm:chPref val="0"/>
        </dgm:presLayoutVars>
      </dgm:prSet>
      <dgm:spPr/>
    </dgm:pt>
    <dgm:pt modelId="{C5112016-C12A-4978-845D-06D4FFF9A5CC}" type="pres">
      <dgm:prSet presAssocID="{9DA418D2-D7C5-4E7A-BBBD-E449E71AE63F}" presName="sibTrans" presStyleCnt="0"/>
      <dgm:spPr/>
    </dgm:pt>
    <dgm:pt modelId="{6853669C-5383-42E7-918A-9C83ADBCC6AF}" type="pres">
      <dgm:prSet presAssocID="{EAC914B3-6A92-40B0-8ED8-0E1919393DA2}" presName="compNode" presStyleCnt="0"/>
      <dgm:spPr/>
    </dgm:pt>
    <dgm:pt modelId="{9B1F81D2-9B50-4229-A0D7-2492CBE75108}" type="pres">
      <dgm:prSet presAssocID="{EAC914B3-6A92-40B0-8ED8-0E1919393DA2}" presName="bgRect" presStyleLbl="bgShp" presStyleIdx="5" presStyleCnt="6"/>
      <dgm:spPr/>
    </dgm:pt>
    <dgm:pt modelId="{50B5E5E2-6B29-4FA9-9461-CA25D66B8E86}" type="pres">
      <dgm:prSet presAssocID="{EAC914B3-6A92-40B0-8ED8-0E1919393DA2}"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Gauge"/>
        </a:ext>
      </dgm:extLst>
    </dgm:pt>
    <dgm:pt modelId="{88D64818-E5FF-427C-A85B-2ECB545F7C30}" type="pres">
      <dgm:prSet presAssocID="{EAC914B3-6A92-40B0-8ED8-0E1919393DA2}" presName="spaceRect" presStyleCnt="0"/>
      <dgm:spPr/>
    </dgm:pt>
    <dgm:pt modelId="{278DF6F1-51E7-4FEB-B43C-E861A59BB4D4}" type="pres">
      <dgm:prSet presAssocID="{EAC914B3-6A92-40B0-8ED8-0E1919393DA2}" presName="parTx" presStyleLbl="revTx" presStyleIdx="5" presStyleCnt="6">
        <dgm:presLayoutVars>
          <dgm:chMax val="0"/>
          <dgm:chPref val="0"/>
        </dgm:presLayoutVars>
      </dgm:prSet>
      <dgm:spPr/>
    </dgm:pt>
  </dgm:ptLst>
  <dgm:cxnLst>
    <dgm:cxn modelId="{12CC7D3D-39FC-4AF5-8034-58ACC3DF0409}" type="presOf" srcId="{D9C9AFDD-1F39-41B1-A652-3B1FF0DA2FDB}" destId="{EEACEB39-4173-4A32-BD2D-5BC7A30C2ECC}" srcOrd="0" destOrd="0" presId="urn:microsoft.com/office/officeart/2018/2/layout/IconVerticalSolidList"/>
    <dgm:cxn modelId="{E160B142-5F6B-4172-99DB-B701CE5954DD}" type="presOf" srcId="{E9962649-CBB2-4362-8BA8-7A1A4094AA2C}" destId="{1C2F5B78-E4F9-444C-B783-FC2835D642D1}" srcOrd="0" destOrd="0" presId="urn:microsoft.com/office/officeart/2018/2/layout/IconVerticalSolidList"/>
    <dgm:cxn modelId="{36A6D147-DA2B-4049-B60E-830668FAECA7}" type="presOf" srcId="{D495BD8D-7643-491A-B320-A5B6ABFC40A1}" destId="{D9CDDB19-FA0E-4E21-9F26-E27F0785FA56}" srcOrd="0" destOrd="0" presId="urn:microsoft.com/office/officeart/2018/2/layout/IconVerticalSolidList"/>
    <dgm:cxn modelId="{6A0A4448-CD0C-4DFC-ABB8-CCEFDA9F8045}" srcId="{D9C9AFDD-1F39-41B1-A652-3B1FF0DA2FDB}" destId="{D495BD8D-7643-491A-B320-A5B6ABFC40A1}" srcOrd="4" destOrd="0" parTransId="{2FCCAFDD-D86D-4CD0-A653-A4B7212C517E}" sibTransId="{9DA418D2-D7C5-4E7A-BBBD-E449E71AE63F}"/>
    <dgm:cxn modelId="{A0D23962-DAEB-4CA3-AF3A-76E0CF6CF10D}" srcId="{D9C9AFDD-1F39-41B1-A652-3B1FF0DA2FDB}" destId="{E9962649-CBB2-4362-8BA8-7A1A4094AA2C}" srcOrd="2" destOrd="0" parTransId="{C895F679-D707-4006-8D94-E8A7D0C7E570}" sibTransId="{10937EDE-223C-40C7-A410-B4287D874845}"/>
    <dgm:cxn modelId="{E1D05C82-08BF-4164-AF3D-6760F4EBE31E}" type="presOf" srcId="{1F96E29A-FECB-4E5E-8860-7AF5E38DA6D1}" destId="{6884E8CF-0E30-4344-8507-65D153A31611}" srcOrd="0" destOrd="0" presId="urn:microsoft.com/office/officeart/2018/2/layout/IconVerticalSolidList"/>
    <dgm:cxn modelId="{85421693-E360-4F0C-8D8A-899FE08763BC}" srcId="{D9C9AFDD-1F39-41B1-A652-3B1FF0DA2FDB}" destId="{EAC914B3-6A92-40B0-8ED8-0E1919393DA2}" srcOrd="5" destOrd="0" parTransId="{3E586E6D-3A72-4C9C-92BA-94D6160A3B3A}" sibTransId="{1A480B4E-094C-4653-9DEC-2BDD771DE523}"/>
    <dgm:cxn modelId="{2580F99A-A917-4316-92D5-A57D38A8AE84}" srcId="{D9C9AFDD-1F39-41B1-A652-3B1FF0DA2FDB}" destId="{1F96E29A-FECB-4E5E-8860-7AF5E38DA6D1}" srcOrd="3" destOrd="0" parTransId="{B28D6471-CDEE-475A-85A1-ECD33D604D43}" sibTransId="{808CCC2C-4697-4085-89A3-618D9CE575B7}"/>
    <dgm:cxn modelId="{CA78CCAC-A59C-47B8-8819-B0B90B5CD551}" srcId="{D9C9AFDD-1F39-41B1-A652-3B1FF0DA2FDB}" destId="{D55C753D-86D7-429D-A90E-BC3554E7FE61}" srcOrd="1" destOrd="0" parTransId="{652B4CF7-CC4D-46DA-A285-F6B2BE04FF70}" sibTransId="{E72371DE-C85A-48E9-AFF5-7A7F4F91AF92}"/>
    <dgm:cxn modelId="{88DFA0AD-7633-42EC-8668-23CC66B602B1}" type="presOf" srcId="{EAC914B3-6A92-40B0-8ED8-0E1919393DA2}" destId="{278DF6F1-51E7-4FEB-B43C-E861A59BB4D4}" srcOrd="0" destOrd="0" presId="urn:microsoft.com/office/officeart/2018/2/layout/IconVerticalSolidList"/>
    <dgm:cxn modelId="{A24BF8AE-10B8-4BBC-957A-502BF1C7A7A9}" type="presOf" srcId="{D55C753D-86D7-429D-A90E-BC3554E7FE61}" destId="{8CCAD338-4E94-43C1-849F-DBECB400693C}" srcOrd="0" destOrd="0" presId="urn:microsoft.com/office/officeart/2018/2/layout/IconVerticalSolidList"/>
    <dgm:cxn modelId="{849187C6-2730-4CCA-8EE9-72EFD368B143}" srcId="{D9C9AFDD-1F39-41B1-A652-3B1FF0DA2FDB}" destId="{31F57A5A-F8A9-4F69-8BCD-F0D245257CCE}" srcOrd="0" destOrd="0" parTransId="{384B9AB0-20F6-4C09-B97C-9DA9A9A0FB57}" sibTransId="{F330F980-6007-40B6-A585-ED6BA53567C5}"/>
    <dgm:cxn modelId="{7A8D2EDE-64D7-4E65-8988-3418244AB973}" type="presOf" srcId="{31F57A5A-F8A9-4F69-8BCD-F0D245257CCE}" destId="{772BCEE6-53A1-4A9A-8A94-426106A10049}" srcOrd="0" destOrd="0" presId="urn:microsoft.com/office/officeart/2018/2/layout/IconVerticalSolidList"/>
    <dgm:cxn modelId="{3DFD0C3F-111E-4551-83F9-D64977F398C8}" type="presParOf" srcId="{EEACEB39-4173-4A32-BD2D-5BC7A30C2ECC}" destId="{C7B7B6BC-5313-42F0-91A8-B4343EEDE504}" srcOrd="0" destOrd="0" presId="urn:microsoft.com/office/officeart/2018/2/layout/IconVerticalSolidList"/>
    <dgm:cxn modelId="{84561966-BB09-468B-B9E8-4D70E897EB1B}" type="presParOf" srcId="{C7B7B6BC-5313-42F0-91A8-B4343EEDE504}" destId="{1E5BC4AA-5884-44A0-AE4D-F3F2F840DF06}" srcOrd="0" destOrd="0" presId="urn:microsoft.com/office/officeart/2018/2/layout/IconVerticalSolidList"/>
    <dgm:cxn modelId="{4ED744C4-6AD2-496F-9D36-4386539F5FA5}" type="presParOf" srcId="{C7B7B6BC-5313-42F0-91A8-B4343EEDE504}" destId="{433CAACB-DD3B-46EB-A442-EB7B75F0B1B4}" srcOrd="1" destOrd="0" presId="urn:microsoft.com/office/officeart/2018/2/layout/IconVerticalSolidList"/>
    <dgm:cxn modelId="{C74EA754-06A9-4174-B8E8-18E805C5020E}" type="presParOf" srcId="{C7B7B6BC-5313-42F0-91A8-B4343EEDE504}" destId="{6A2F86DD-45C8-484A-B230-121530AE57A8}" srcOrd="2" destOrd="0" presId="urn:microsoft.com/office/officeart/2018/2/layout/IconVerticalSolidList"/>
    <dgm:cxn modelId="{20A1F729-CEB8-412B-93E2-CBD3E3C6DB11}" type="presParOf" srcId="{C7B7B6BC-5313-42F0-91A8-B4343EEDE504}" destId="{772BCEE6-53A1-4A9A-8A94-426106A10049}" srcOrd="3" destOrd="0" presId="urn:microsoft.com/office/officeart/2018/2/layout/IconVerticalSolidList"/>
    <dgm:cxn modelId="{FD36A1F2-1A4C-43DF-9ECE-5BDAB9868EB3}" type="presParOf" srcId="{EEACEB39-4173-4A32-BD2D-5BC7A30C2ECC}" destId="{6B904582-C54E-46ED-A3B8-51C5CE65E219}" srcOrd="1" destOrd="0" presId="urn:microsoft.com/office/officeart/2018/2/layout/IconVerticalSolidList"/>
    <dgm:cxn modelId="{E9B13120-0B98-44C4-AC90-28E4FC32061B}" type="presParOf" srcId="{EEACEB39-4173-4A32-BD2D-5BC7A30C2ECC}" destId="{44201AF8-FB7B-43A3-B708-DA063FBBDB52}" srcOrd="2" destOrd="0" presId="urn:microsoft.com/office/officeart/2018/2/layout/IconVerticalSolidList"/>
    <dgm:cxn modelId="{630F61D6-745C-4EA9-B7F1-41FCB7B3A922}" type="presParOf" srcId="{44201AF8-FB7B-43A3-B708-DA063FBBDB52}" destId="{11237758-E64C-40B8-9E30-8AB58A97DAD6}" srcOrd="0" destOrd="0" presId="urn:microsoft.com/office/officeart/2018/2/layout/IconVerticalSolidList"/>
    <dgm:cxn modelId="{DCF3E446-9E05-42B6-8A87-0A5C18054FC1}" type="presParOf" srcId="{44201AF8-FB7B-43A3-B708-DA063FBBDB52}" destId="{7F23B40C-43CC-4DFF-A2E9-9B52FDB6E429}" srcOrd="1" destOrd="0" presId="urn:microsoft.com/office/officeart/2018/2/layout/IconVerticalSolidList"/>
    <dgm:cxn modelId="{175CC8EA-ADD0-4EC9-BD2C-8610808A8D7B}" type="presParOf" srcId="{44201AF8-FB7B-43A3-B708-DA063FBBDB52}" destId="{640082A6-165C-403D-8B9C-33B8E668B8B5}" srcOrd="2" destOrd="0" presId="urn:microsoft.com/office/officeart/2018/2/layout/IconVerticalSolidList"/>
    <dgm:cxn modelId="{FBC7EA87-E71C-41D9-9F50-D420D740C765}" type="presParOf" srcId="{44201AF8-FB7B-43A3-B708-DA063FBBDB52}" destId="{8CCAD338-4E94-43C1-849F-DBECB400693C}" srcOrd="3" destOrd="0" presId="urn:microsoft.com/office/officeart/2018/2/layout/IconVerticalSolidList"/>
    <dgm:cxn modelId="{45BEDC56-F77A-4387-9EF4-230386A87B67}" type="presParOf" srcId="{EEACEB39-4173-4A32-BD2D-5BC7A30C2ECC}" destId="{7FA57692-3771-45B6-91DB-B5CF51FA0409}" srcOrd="3" destOrd="0" presId="urn:microsoft.com/office/officeart/2018/2/layout/IconVerticalSolidList"/>
    <dgm:cxn modelId="{9FDD0723-C113-410C-BEFF-0491835A9F73}" type="presParOf" srcId="{EEACEB39-4173-4A32-BD2D-5BC7A30C2ECC}" destId="{A964D047-0F61-4FE0-9A1B-A1448D559C1A}" srcOrd="4" destOrd="0" presId="urn:microsoft.com/office/officeart/2018/2/layout/IconVerticalSolidList"/>
    <dgm:cxn modelId="{879CCD1B-AB99-42CA-8F97-A4F9B0D9A08F}" type="presParOf" srcId="{A964D047-0F61-4FE0-9A1B-A1448D559C1A}" destId="{242DEA38-E473-4C4E-8F14-2617D967839B}" srcOrd="0" destOrd="0" presId="urn:microsoft.com/office/officeart/2018/2/layout/IconVerticalSolidList"/>
    <dgm:cxn modelId="{B216F2CC-22DF-4768-B571-19006BCC1ECD}" type="presParOf" srcId="{A964D047-0F61-4FE0-9A1B-A1448D559C1A}" destId="{3FE3A843-70BB-464B-8CA6-048C4327D55D}" srcOrd="1" destOrd="0" presId="urn:microsoft.com/office/officeart/2018/2/layout/IconVerticalSolidList"/>
    <dgm:cxn modelId="{762C94F0-326F-421D-82E2-6715506EF508}" type="presParOf" srcId="{A964D047-0F61-4FE0-9A1B-A1448D559C1A}" destId="{3ABC2A1B-6CC5-4368-A1B4-43DD3B4D4411}" srcOrd="2" destOrd="0" presId="urn:microsoft.com/office/officeart/2018/2/layout/IconVerticalSolidList"/>
    <dgm:cxn modelId="{A35E64CD-F21C-450E-8269-9C44B36B8BA4}" type="presParOf" srcId="{A964D047-0F61-4FE0-9A1B-A1448D559C1A}" destId="{1C2F5B78-E4F9-444C-B783-FC2835D642D1}" srcOrd="3" destOrd="0" presId="urn:microsoft.com/office/officeart/2018/2/layout/IconVerticalSolidList"/>
    <dgm:cxn modelId="{9F99CCC5-3B69-41BF-A76C-6EEE0952C464}" type="presParOf" srcId="{EEACEB39-4173-4A32-BD2D-5BC7A30C2ECC}" destId="{65372EDB-33E4-4F9F-B58A-E392C1F39261}" srcOrd="5" destOrd="0" presId="urn:microsoft.com/office/officeart/2018/2/layout/IconVerticalSolidList"/>
    <dgm:cxn modelId="{6AC6A651-7D0E-4A3C-AB13-BCAB75ECBE2D}" type="presParOf" srcId="{EEACEB39-4173-4A32-BD2D-5BC7A30C2ECC}" destId="{E351DE17-44D1-4F4B-8642-DDD255AEE717}" srcOrd="6" destOrd="0" presId="urn:microsoft.com/office/officeart/2018/2/layout/IconVerticalSolidList"/>
    <dgm:cxn modelId="{2A0CE8B7-F7E9-4C92-A38D-5BA3FEA7F3D1}" type="presParOf" srcId="{E351DE17-44D1-4F4B-8642-DDD255AEE717}" destId="{52D610C2-AF1A-4D58-8679-10E1827A8260}" srcOrd="0" destOrd="0" presId="urn:microsoft.com/office/officeart/2018/2/layout/IconVerticalSolidList"/>
    <dgm:cxn modelId="{9A06BA8E-D8AD-4B3D-A218-34FB94080658}" type="presParOf" srcId="{E351DE17-44D1-4F4B-8642-DDD255AEE717}" destId="{C8C712A4-9CB1-4AA2-8EE5-570BF38B001E}" srcOrd="1" destOrd="0" presId="urn:microsoft.com/office/officeart/2018/2/layout/IconVerticalSolidList"/>
    <dgm:cxn modelId="{5CC97D69-871D-4311-89AA-33D037E71FF2}" type="presParOf" srcId="{E351DE17-44D1-4F4B-8642-DDD255AEE717}" destId="{47E32144-FE5F-4538-A1BB-E7338D1AAE12}" srcOrd="2" destOrd="0" presId="urn:microsoft.com/office/officeart/2018/2/layout/IconVerticalSolidList"/>
    <dgm:cxn modelId="{D87E93DF-6E42-44A5-9B97-CF771D8F47F4}" type="presParOf" srcId="{E351DE17-44D1-4F4B-8642-DDD255AEE717}" destId="{6884E8CF-0E30-4344-8507-65D153A31611}" srcOrd="3" destOrd="0" presId="urn:microsoft.com/office/officeart/2018/2/layout/IconVerticalSolidList"/>
    <dgm:cxn modelId="{AA261853-BFA5-455B-BE9F-0820379E34CC}" type="presParOf" srcId="{EEACEB39-4173-4A32-BD2D-5BC7A30C2ECC}" destId="{3DF7C096-96BA-4029-8C5C-D30F89C50552}" srcOrd="7" destOrd="0" presId="urn:microsoft.com/office/officeart/2018/2/layout/IconVerticalSolidList"/>
    <dgm:cxn modelId="{44BB96C5-22C0-4408-8904-B6E43E97C57E}" type="presParOf" srcId="{EEACEB39-4173-4A32-BD2D-5BC7A30C2ECC}" destId="{B6C3E8A7-0338-4ED5-AF3F-D04DFE549703}" srcOrd="8" destOrd="0" presId="urn:microsoft.com/office/officeart/2018/2/layout/IconVerticalSolidList"/>
    <dgm:cxn modelId="{12331330-E96E-46A8-9497-A8285C1D4E94}" type="presParOf" srcId="{B6C3E8A7-0338-4ED5-AF3F-D04DFE549703}" destId="{225D34DC-24FC-45A4-AEA5-B35BD5A237AD}" srcOrd="0" destOrd="0" presId="urn:microsoft.com/office/officeart/2018/2/layout/IconVerticalSolidList"/>
    <dgm:cxn modelId="{4009031F-4001-4C46-BBC7-DEDE52DA51C0}" type="presParOf" srcId="{B6C3E8A7-0338-4ED5-AF3F-D04DFE549703}" destId="{62676DFE-C942-4832-978F-395101F3E173}" srcOrd="1" destOrd="0" presId="urn:microsoft.com/office/officeart/2018/2/layout/IconVerticalSolidList"/>
    <dgm:cxn modelId="{50CDF82E-6E48-45C2-8D52-82A3D06CC034}" type="presParOf" srcId="{B6C3E8A7-0338-4ED5-AF3F-D04DFE549703}" destId="{D153885B-0F9D-4976-BD3F-2A31657D0EF5}" srcOrd="2" destOrd="0" presId="urn:microsoft.com/office/officeart/2018/2/layout/IconVerticalSolidList"/>
    <dgm:cxn modelId="{0D3B7753-6009-46C7-A700-D6D59AA9E245}" type="presParOf" srcId="{B6C3E8A7-0338-4ED5-AF3F-D04DFE549703}" destId="{D9CDDB19-FA0E-4E21-9F26-E27F0785FA56}" srcOrd="3" destOrd="0" presId="urn:microsoft.com/office/officeart/2018/2/layout/IconVerticalSolidList"/>
    <dgm:cxn modelId="{E062B4FE-A31E-48D4-8641-05D076765188}" type="presParOf" srcId="{EEACEB39-4173-4A32-BD2D-5BC7A30C2ECC}" destId="{C5112016-C12A-4978-845D-06D4FFF9A5CC}" srcOrd="9" destOrd="0" presId="urn:microsoft.com/office/officeart/2018/2/layout/IconVerticalSolidList"/>
    <dgm:cxn modelId="{DBCB65F6-29CF-45B6-A1CA-FA5541955B2A}" type="presParOf" srcId="{EEACEB39-4173-4A32-BD2D-5BC7A30C2ECC}" destId="{6853669C-5383-42E7-918A-9C83ADBCC6AF}" srcOrd="10" destOrd="0" presId="urn:microsoft.com/office/officeart/2018/2/layout/IconVerticalSolidList"/>
    <dgm:cxn modelId="{B5D430BF-13C2-4E92-AD2D-B8C77F6C1833}" type="presParOf" srcId="{6853669C-5383-42E7-918A-9C83ADBCC6AF}" destId="{9B1F81D2-9B50-4229-A0D7-2492CBE75108}" srcOrd="0" destOrd="0" presId="urn:microsoft.com/office/officeart/2018/2/layout/IconVerticalSolidList"/>
    <dgm:cxn modelId="{5138E5C7-3B28-4309-A863-00D0675F94A1}" type="presParOf" srcId="{6853669C-5383-42E7-918A-9C83ADBCC6AF}" destId="{50B5E5E2-6B29-4FA9-9461-CA25D66B8E86}" srcOrd="1" destOrd="0" presId="urn:microsoft.com/office/officeart/2018/2/layout/IconVerticalSolidList"/>
    <dgm:cxn modelId="{3C748C5F-664B-4575-9E07-A43B2EE65A07}" type="presParOf" srcId="{6853669C-5383-42E7-918A-9C83ADBCC6AF}" destId="{88D64818-E5FF-427C-A85B-2ECB545F7C30}" srcOrd="2" destOrd="0" presId="urn:microsoft.com/office/officeart/2018/2/layout/IconVerticalSolidList"/>
    <dgm:cxn modelId="{93A6C52D-A01A-47AA-BEA2-9207A3F3B87C}" type="presParOf" srcId="{6853669C-5383-42E7-918A-9C83ADBCC6AF}" destId="{278DF6F1-51E7-4FEB-B43C-E861A59BB4D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127556-C49C-4ACC-856F-47C0DD11DDD3}"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C47079B5-7966-4092-B8A0-95A6A7D2926B}">
      <dgm:prSet/>
      <dgm:spPr/>
      <dgm:t>
        <a:bodyPr/>
        <a:lstStyle/>
        <a:p>
          <a:r>
            <a:rPr lang="en-GB"/>
            <a:t>What is flexibility?</a:t>
          </a:r>
          <a:endParaRPr lang="en-US"/>
        </a:p>
      </dgm:t>
    </dgm:pt>
    <dgm:pt modelId="{4E5621D0-6441-40EB-8506-9BB9583839B4}" type="parTrans" cxnId="{777996DA-0386-4176-95A9-E60B692F1413}">
      <dgm:prSet/>
      <dgm:spPr/>
      <dgm:t>
        <a:bodyPr/>
        <a:lstStyle/>
        <a:p>
          <a:endParaRPr lang="en-US"/>
        </a:p>
      </dgm:t>
    </dgm:pt>
    <dgm:pt modelId="{2FF5B286-6533-4826-BF85-E915E816D753}" type="sibTrans" cxnId="{777996DA-0386-4176-95A9-E60B692F1413}">
      <dgm:prSet/>
      <dgm:spPr/>
      <dgm:t>
        <a:bodyPr/>
        <a:lstStyle/>
        <a:p>
          <a:endParaRPr lang="en-US"/>
        </a:p>
      </dgm:t>
    </dgm:pt>
    <dgm:pt modelId="{69A98520-FFB1-45F9-894A-2019E5387CB6}">
      <dgm:prSet/>
      <dgm:spPr/>
      <dgm:t>
        <a:bodyPr/>
        <a:lstStyle/>
        <a:p>
          <a:r>
            <a:rPr lang="en-GB"/>
            <a:t>Flexibility is a range of motions through the joints.</a:t>
          </a:r>
          <a:endParaRPr lang="en-US"/>
        </a:p>
      </dgm:t>
    </dgm:pt>
    <dgm:pt modelId="{E93640DE-31C3-4D62-99F2-84FAB747EA6E}" type="parTrans" cxnId="{6416808E-3581-4F3C-A404-9523A7009819}">
      <dgm:prSet/>
      <dgm:spPr/>
      <dgm:t>
        <a:bodyPr/>
        <a:lstStyle/>
        <a:p>
          <a:endParaRPr lang="en-US"/>
        </a:p>
      </dgm:t>
    </dgm:pt>
    <dgm:pt modelId="{521D353F-03A9-440A-93E7-832B7027CD88}" type="sibTrans" cxnId="{6416808E-3581-4F3C-A404-9523A7009819}">
      <dgm:prSet/>
      <dgm:spPr/>
      <dgm:t>
        <a:bodyPr/>
        <a:lstStyle/>
        <a:p>
          <a:endParaRPr lang="en-US"/>
        </a:p>
      </dgm:t>
    </dgm:pt>
    <dgm:pt modelId="{73AFBAA8-38B4-4DD6-95B6-D78DAA6125BD}">
      <dgm:prSet/>
      <dgm:spPr/>
      <dgm:t>
        <a:bodyPr/>
        <a:lstStyle/>
        <a:p>
          <a:r>
            <a:rPr lang="en-GB"/>
            <a:t>Flexibility has two types of components which are static and dynamic.</a:t>
          </a:r>
          <a:endParaRPr lang="en-US"/>
        </a:p>
      </dgm:t>
    </dgm:pt>
    <dgm:pt modelId="{55B6A9FF-C5E8-4609-8CC7-9E43F8306FA8}" type="parTrans" cxnId="{717A0CDD-86FB-4F90-87A7-15462B80E9FA}">
      <dgm:prSet/>
      <dgm:spPr/>
      <dgm:t>
        <a:bodyPr/>
        <a:lstStyle/>
        <a:p>
          <a:endParaRPr lang="en-US"/>
        </a:p>
      </dgm:t>
    </dgm:pt>
    <dgm:pt modelId="{0E7C1921-D1D2-485D-8F0A-22C043929702}" type="sibTrans" cxnId="{717A0CDD-86FB-4F90-87A7-15462B80E9FA}">
      <dgm:prSet/>
      <dgm:spPr/>
      <dgm:t>
        <a:bodyPr/>
        <a:lstStyle/>
        <a:p>
          <a:endParaRPr lang="en-US"/>
        </a:p>
      </dgm:t>
    </dgm:pt>
    <dgm:pt modelId="{F089564F-BDB4-467F-97C2-C69CEDEE0C39}">
      <dgm:prSet/>
      <dgm:spPr/>
      <dgm:t>
        <a:bodyPr/>
        <a:lstStyle/>
        <a:p>
          <a:r>
            <a:rPr lang="en-GB"/>
            <a:t>What affects flexibility?</a:t>
          </a:r>
          <a:endParaRPr lang="en-US"/>
        </a:p>
      </dgm:t>
    </dgm:pt>
    <dgm:pt modelId="{C72C7905-35DD-47DB-9B1F-E162F65338D3}" type="parTrans" cxnId="{2CEAEAF3-72A0-4D79-80EE-67665E26686C}">
      <dgm:prSet/>
      <dgm:spPr/>
      <dgm:t>
        <a:bodyPr/>
        <a:lstStyle/>
        <a:p>
          <a:endParaRPr lang="en-US"/>
        </a:p>
      </dgm:t>
    </dgm:pt>
    <dgm:pt modelId="{5C4A884C-B899-4F13-9B7B-E906DE67B09F}" type="sibTrans" cxnId="{2CEAEAF3-72A0-4D79-80EE-67665E26686C}">
      <dgm:prSet/>
      <dgm:spPr/>
      <dgm:t>
        <a:bodyPr/>
        <a:lstStyle/>
        <a:p>
          <a:endParaRPr lang="en-US"/>
        </a:p>
      </dgm:t>
    </dgm:pt>
    <dgm:pt modelId="{78991B4F-FB55-419C-AEE5-71A22060A266}">
      <dgm:prSet/>
      <dgm:spPr/>
      <dgm:t>
        <a:bodyPr/>
        <a:lstStyle/>
        <a:p>
          <a:r>
            <a:rPr lang="en-GB"/>
            <a:t>Being active</a:t>
          </a:r>
          <a:endParaRPr lang="en-US"/>
        </a:p>
      </dgm:t>
    </dgm:pt>
    <dgm:pt modelId="{A01BB3C9-80F0-485B-BBB6-213680D235EB}" type="parTrans" cxnId="{FD93AD6C-BBB7-4298-AB88-CE40D095461B}">
      <dgm:prSet/>
      <dgm:spPr/>
      <dgm:t>
        <a:bodyPr/>
        <a:lstStyle/>
        <a:p>
          <a:endParaRPr lang="en-US"/>
        </a:p>
      </dgm:t>
    </dgm:pt>
    <dgm:pt modelId="{55EDDAF1-B9A6-4291-BE9A-9874509EEA2A}" type="sibTrans" cxnId="{FD93AD6C-BBB7-4298-AB88-CE40D095461B}">
      <dgm:prSet/>
      <dgm:spPr/>
      <dgm:t>
        <a:bodyPr/>
        <a:lstStyle/>
        <a:p>
          <a:endParaRPr lang="en-US"/>
        </a:p>
      </dgm:t>
    </dgm:pt>
    <dgm:pt modelId="{8993909B-F007-491C-AF25-BC2F94DA6B59}">
      <dgm:prSet/>
      <dgm:spPr/>
      <dgm:t>
        <a:bodyPr/>
        <a:lstStyle/>
        <a:p>
          <a:r>
            <a:rPr lang="en-GB"/>
            <a:t>Age and gender</a:t>
          </a:r>
          <a:endParaRPr lang="en-US"/>
        </a:p>
      </dgm:t>
    </dgm:pt>
    <dgm:pt modelId="{4AAFD7AC-4BC2-4B02-954F-9D52A45E275B}" type="parTrans" cxnId="{0403B76A-8448-4F46-8C29-26C44EABB996}">
      <dgm:prSet/>
      <dgm:spPr/>
      <dgm:t>
        <a:bodyPr/>
        <a:lstStyle/>
        <a:p>
          <a:endParaRPr lang="en-US"/>
        </a:p>
      </dgm:t>
    </dgm:pt>
    <dgm:pt modelId="{3D1A9D1A-14E4-46DB-AA37-F8421973314C}" type="sibTrans" cxnId="{0403B76A-8448-4F46-8C29-26C44EABB996}">
      <dgm:prSet/>
      <dgm:spPr/>
      <dgm:t>
        <a:bodyPr/>
        <a:lstStyle/>
        <a:p>
          <a:endParaRPr lang="en-US"/>
        </a:p>
      </dgm:t>
    </dgm:pt>
    <dgm:pt modelId="{934C634C-680E-4AF8-AE11-DE2F8BAC4AF4}">
      <dgm:prSet/>
      <dgm:spPr/>
      <dgm:t>
        <a:bodyPr/>
        <a:lstStyle/>
        <a:p>
          <a:r>
            <a:rPr lang="en-GB"/>
            <a:t>Muscle</a:t>
          </a:r>
          <a:endParaRPr lang="en-US"/>
        </a:p>
      </dgm:t>
    </dgm:pt>
    <dgm:pt modelId="{E176781A-0019-44A4-B423-970EC27104C8}" type="parTrans" cxnId="{B3FD1D89-259E-4879-84A8-7AEF365B4B2B}">
      <dgm:prSet/>
      <dgm:spPr/>
      <dgm:t>
        <a:bodyPr/>
        <a:lstStyle/>
        <a:p>
          <a:endParaRPr lang="en-US"/>
        </a:p>
      </dgm:t>
    </dgm:pt>
    <dgm:pt modelId="{11EE02EB-6A23-4773-8E21-92EB162C52BC}" type="sibTrans" cxnId="{B3FD1D89-259E-4879-84A8-7AEF365B4B2B}">
      <dgm:prSet/>
      <dgm:spPr/>
      <dgm:t>
        <a:bodyPr/>
        <a:lstStyle/>
        <a:p>
          <a:endParaRPr lang="en-US"/>
        </a:p>
      </dgm:t>
    </dgm:pt>
    <dgm:pt modelId="{1C12D1FB-095E-4A6F-A98D-517BC0656405}">
      <dgm:prSet/>
      <dgm:spPr/>
      <dgm:t>
        <a:bodyPr/>
        <a:lstStyle/>
        <a:p>
          <a:r>
            <a:rPr lang="en-GB"/>
            <a:t>The Most important aspect to flexibility?</a:t>
          </a:r>
          <a:endParaRPr lang="en-US"/>
        </a:p>
      </dgm:t>
    </dgm:pt>
    <dgm:pt modelId="{AE5EB909-381B-4D85-950E-2BE3A3C042D0}" type="parTrans" cxnId="{3F1EF47B-E95A-48FE-A7B2-98BD986F7792}">
      <dgm:prSet/>
      <dgm:spPr/>
      <dgm:t>
        <a:bodyPr/>
        <a:lstStyle/>
        <a:p>
          <a:endParaRPr lang="en-US"/>
        </a:p>
      </dgm:t>
    </dgm:pt>
    <dgm:pt modelId="{05CEFAE8-0A76-48D8-A4C3-498FF1BA96E8}" type="sibTrans" cxnId="{3F1EF47B-E95A-48FE-A7B2-98BD986F7792}">
      <dgm:prSet/>
      <dgm:spPr/>
      <dgm:t>
        <a:bodyPr/>
        <a:lstStyle/>
        <a:p>
          <a:endParaRPr lang="en-US"/>
        </a:p>
      </dgm:t>
    </dgm:pt>
    <dgm:pt modelId="{E7E5E350-EA81-43C3-BF4C-B9771BC6175E}">
      <dgm:prSet/>
      <dgm:spPr/>
      <dgm:t>
        <a:bodyPr/>
        <a:lstStyle/>
        <a:p>
          <a:r>
            <a:rPr lang="en-GB"/>
            <a:t>STRETCHING!</a:t>
          </a:r>
          <a:endParaRPr lang="en-US"/>
        </a:p>
      </dgm:t>
    </dgm:pt>
    <dgm:pt modelId="{2DA0502B-E03E-4557-9E79-01938E9E6FDD}" type="parTrans" cxnId="{6E40EFCF-7CB1-47A8-9780-95DB7DE57F27}">
      <dgm:prSet/>
      <dgm:spPr/>
      <dgm:t>
        <a:bodyPr/>
        <a:lstStyle/>
        <a:p>
          <a:endParaRPr lang="en-US"/>
        </a:p>
      </dgm:t>
    </dgm:pt>
    <dgm:pt modelId="{2C686EE3-B19C-4B3A-A804-5D750A13BD08}" type="sibTrans" cxnId="{6E40EFCF-7CB1-47A8-9780-95DB7DE57F27}">
      <dgm:prSet/>
      <dgm:spPr/>
      <dgm:t>
        <a:bodyPr/>
        <a:lstStyle/>
        <a:p>
          <a:endParaRPr lang="en-US"/>
        </a:p>
      </dgm:t>
    </dgm:pt>
    <dgm:pt modelId="{ACB69D56-B1E8-4AC2-8A53-EA87FE871B3C}">
      <dgm:prSet/>
      <dgm:spPr/>
      <dgm:t>
        <a:bodyPr/>
        <a:lstStyle/>
        <a:p>
          <a:r>
            <a:rPr lang="en-GB"/>
            <a:t>Ballistic</a:t>
          </a:r>
          <a:endParaRPr lang="en-US"/>
        </a:p>
      </dgm:t>
    </dgm:pt>
    <dgm:pt modelId="{CEEB4601-B6E6-4DCB-ABAB-0BD0650E88DD}" type="parTrans" cxnId="{D65AA5A6-AA71-4705-9BE0-38ACB127EE63}">
      <dgm:prSet/>
      <dgm:spPr/>
      <dgm:t>
        <a:bodyPr/>
        <a:lstStyle/>
        <a:p>
          <a:endParaRPr lang="en-US"/>
        </a:p>
      </dgm:t>
    </dgm:pt>
    <dgm:pt modelId="{6E258A6D-19DA-4DA4-9EFB-F137D5288F64}" type="sibTrans" cxnId="{D65AA5A6-AA71-4705-9BE0-38ACB127EE63}">
      <dgm:prSet/>
      <dgm:spPr/>
      <dgm:t>
        <a:bodyPr/>
        <a:lstStyle/>
        <a:p>
          <a:endParaRPr lang="en-US"/>
        </a:p>
      </dgm:t>
    </dgm:pt>
    <dgm:pt modelId="{8898ACB4-B32A-440F-853E-11E048FC5BB6}">
      <dgm:prSet/>
      <dgm:spPr/>
      <dgm:t>
        <a:bodyPr/>
        <a:lstStyle/>
        <a:p>
          <a:r>
            <a:rPr lang="en-GB"/>
            <a:t>Static</a:t>
          </a:r>
          <a:endParaRPr lang="en-US"/>
        </a:p>
      </dgm:t>
    </dgm:pt>
    <dgm:pt modelId="{6D537887-3870-4665-96E6-EC8A697D4417}" type="parTrans" cxnId="{A377DAF9-D6A5-4101-B94D-A849148635E8}">
      <dgm:prSet/>
      <dgm:spPr/>
      <dgm:t>
        <a:bodyPr/>
        <a:lstStyle/>
        <a:p>
          <a:endParaRPr lang="en-US"/>
        </a:p>
      </dgm:t>
    </dgm:pt>
    <dgm:pt modelId="{9E0AA2AF-7D41-412B-8B34-29C79004A5EF}" type="sibTrans" cxnId="{A377DAF9-D6A5-4101-B94D-A849148635E8}">
      <dgm:prSet/>
      <dgm:spPr/>
      <dgm:t>
        <a:bodyPr/>
        <a:lstStyle/>
        <a:p>
          <a:endParaRPr lang="en-US"/>
        </a:p>
      </dgm:t>
    </dgm:pt>
    <dgm:pt modelId="{AA867F88-75A0-423A-93AB-E6560BB35311}">
      <dgm:prSet/>
      <dgm:spPr/>
      <dgm:t>
        <a:bodyPr/>
        <a:lstStyle/>
        <a:p>
          <a:r>
            <a:rPr lang="en-GB"/>
            <a:t>dynamic</a:t>
          </a:r>
          <a:endParaRPr lang="en-US"/>
        </a:p>
      </dgm:t>
    </dgm:pt>
    <dgm:pt modelId="{890E490C-3E08-4AEB-8283-5D66DCE25CF2}" type="parTrans" cxnId="{BEE7AABF-2A45-4C75-ABD1-2D60A41AB00F}">
      <dgm:prSet/>
      <dgm:spPr/>
      <dgm:t>
        <a:bodyPr/>
        <a:lstStyle/>
        <a:p>
          <a:endParaRPr lang="en-US"/>
        </a:p>
      </dgm:t>
    </dgm:pt>
    <dgm:pt modelId="{77E29913-635A-4AAC-B4C0-A8CE231062B5}" type="sibTrans" cxnId="{BEE7AABF-2A45-4C75-ABD1-2D60A41AB00F}">
      <dgm:prSet/>
      <dgm:spPr/>
      <dgm:t>
        <a:bodyPr/>
        <a:lstStyle/>
        <a:p>
          <a:endParaRPr lang="en-US"/>
        </a:p>
      </dgm:t>
    </dgm:pt>
    <dgm:pt modelId="{586A3A13-34DF-46FE-A67B-FC435DBCDCD4}" type="pres">
      <dgm:prSet presAssocID="{D5127556-C49C-4ACC-856F-47C0DD11DDD3}" presName="vert0" presStyleCnt="0">
        <dgm:presLayoutVars>
          <dgm:dir/>
          <dgm:animOne val="branch"/>
          <dgm:animLvl val="lvl"/>
        </dgm:presLayoutVars>
      </dgm:prSet>
      <dgm:spPr/>
    </dgm:pt>
    <dgm:pt modelId="{5D0F3BCE-9974-46FD-95AA-800AA9A83E39}" type="pres">
      <dgm:prSet presAssocID="{C47079B5-7966-4092-B8A0-95A6A7D2926B}" presName="thickLine" presStyleLbl="alignNode1" presStyleIdx="0" presStyleCnt="3"/>
      <dgm:spPr/>
    </dgm:pt>
    <dgm:pt modelId="{2EE03DA3-80DA-48B1-90F6-2A466886488B}" type="pres">
      <dgm:prSet presAssocID="{C47079B5-7966-4092-B8A0-95A6A7D2926B}" presName="horz1" presStyleCnt="0"/>
      <dgm:spPr/>
    </dgm:pt>
    <dgm:pt modelId="{79E92EEA-088B-41D7-A45A-49F61F779870}" type="pres">
      <dgm:prSet presAssocID="{C47079B5-7966-4092-B8A0-95A6A7D2926B}" presName="tx1" presStyleLbl="revTx" presStyleIdx="0" presStyleCnt="12"/>
      <dgm:spPr/>
    </dgm:pt>
    <dgm:pt modelId="{C9D6B89D-1E1B-43B0-BEA3-9D91759C4758}" type="pres">
      <dgm:prSet presAssocID="{C47079B5-7966-4092-B8A0-95A6A7D2926B}" presName="vert1" presStyleCnt="0"/>
      <dgm:spPr/>
    </dgm:pt>
    <dgm:pt modelId="{F83A57B7-643F-46C7-8110-B11EF65C2DD9}" type="pres">
      <dgm:prSet presAssocID="{69A98520-FFB1-45F9-894A-2019E5387CB6}" presName="vertSpace2a" presStyleCnt="0"/>
      <dgm:spPr/>
    </dgm:pt>
    <dgm:pt modelId="{B53FED64-2EF1-4474-B5F2-7AC63BA2ADF9}" type="pres">
      <dgm:prSet presAssocID="{69A98520-FFB1-45F9-894A-2019E5387CB6}" presName="horz2" presStyleCnt="0"/>
      <dgm:spPr/>
    </dgm:pt>
    <dgm:pt modelId="{22A3024A-E77C-41B9-A11E-6CFD16328FC9}" type="pres">
      <dgm:prSet presAssocID="{69A98520-FFB1-45F9-894A-2019E5387CB6}" presName="horzSpace2" presStyleCnt="0"/>
      <dgm:spPr/>
    </dgm:pt>
    <dgm:pt modelId="{6DF7101B-D60E-4CB2-86A5-4513220694BB}" type="pres">
      <dgm:prSet presAssocID="{69A98520-FFB1-45F9-894A-2019E5387CB6}" presName="tx2" presStyleLbl="revTx" presStyleIdx="1" presStyleCnt="12"/>
      <dgm:spPr/>
    </dgm:pt>
    <dgm:pt modelId="{D5DA0EF6-577C-4D7F-98DB-B4C17F7DEC5A}" type="pres">
      <dgm:prSet presAssocID="{69A98520-FFB1-45F9-894A-2019E5387CB6}" presName="vert2" presStyleCnt="0"/>
      <dgm:spPr/>
    </dgm:pt>
    <dgm:pt modelId="{DF6E3D07-8CED-4488-8695-3331BCB91A01}" type="pres">
      <dgm:prSet presAssocID="{69A98520-FFB1-45F9-894A-2019E5387CB6}" presName="thinLine2b" presStyleLbl="callout" presStyleIdx="0" presStyleCnt="9"/>
      <dgm:spPr/>
    </dgm:pt>
    <dgm:pt modelId="{8C5218A3-3A98-424C-BA17-B16706E68A8A}" type="pres">
      <dgm:prSet presAssocID="{69A98520-FFB1-45F9-894A-2019E5387CB6}" presName="vertSpace2b" presStyleCnt="0"/>
      <dgm:spPr/>
    </dgm:pt>
    <dgm:pt modelId="{2045FEC6-281F-4FB0-812D-5C367698B384}" type="pres">
      <dgm:prSet presAssocID="{73AFBAA8-38B4-4DD6-95B6-D78DAA6125BD}" presName="horz2" presStyleCnt="0"/>
      <dgm:spPr/>
    </dgm:pt>
    <dgm:pt modelId="{F5C53818-BBCB-4D9E-8253-B6075A8F3448}" type="pres">
      <dgm:prSet presAssocID="{73AFBAA8-38B4-4DD6-95B6-D78DAA6125BD}" presName="horzSpace2" presStyleCnt="0"/>
      <dgm:spPr/>
    </dgm:pt>
    <dgm:pt modelId="{EF94A118-8AAF-47D1-BB16-0AF3DF27B7D8}" type="pres">
      <dgm:prSet presAssocID="{73AFBAA8-38B4-4DD6-95B6-D78DAA6125BD}" presName="tx2" presStyleLbl="revTx" presStyleIdx="2" presStyleCnt="12"/>
      <dgm:spPr/>
    </dgm:pt>
    <dgm:pt modelId="{A85DFAEB-7A72-42B6-B59F-8F7CB4399035}" type="pres">
      <dgm:prSet presAssocID="{73AFBAA8-38B4-4DD6-95B6-D78DAA6125BD}" presName="vert2" presStyleCnt="0"/>
      <dgm:spPr/>
    </dgm:pt>
    <dgm:pt modelId="{3782D6CD-9712-45F3-8007-47B4CCA54E96}" type="pres">
      <dgm:prSet presAssocID="{73AFBAA8-38B4-4DD6-95B6-D78DAA6125BD}" presName="thinLine2b" presStyleLbl="callout" presStyleIdx="1" presStyleCnt="9"/>
      <dgm:spPr/>
    </dgm:pt>
    <dgm:pt modelId="{8D781087-C997-4A8D-ABDC-6E5023559D42}" type="pres">
      <dgm:prSet presAssocID="{73AFBAA8-38B4-4DD6-95B6-D78DAA6125BD}" presName="vertSpace2b" presStyleCnt="0"/>
      <dgm:spPr/>
    </dgm:pt>
    <dgm:pt modelId="{0D1982F5-4A89-4500-B3B7-3DADB49F241D}" type="pres">
      <dgm:prSet presAssocID="{F089564F-BDB4-467F-97C2-C69CEDEE0C39}" presName="thickLine" presStyleLbl="alignNode1" presStyleIdx="1" presStyleCnt="3"/>
      <dgm:spPr/>
    </dgm:pt>
    <dgm:pt modelId="{FD46685E-844A-4100-8095-7A71877DF58F}" type="pres">
      <dgm:prSet presAssocID="{F089564F-BDB4-467F-97C2-C69CEDEE0C39}" presName="horz1" presStyleCnt="0"/>
      <dgm:spPr/>
    </dgm:pt>
    <dgm:pt modelId="{8003ADEB-243E-4E50-8C45-A611AB8A253B}" type="pres">
      <dgm:prSet presAssocID="{F089564F-BDB4-467F-97C2-C69CEDEE0C39}" presName="tx1" presStyleLbl="revTx" presStyleIdx="3" presStyleCnt="12"/>
      <dgm:spPr/>
    </dgm:pt>
    <dgm:pt modelId="{78280AD6-7002-4B90-9F25-835569E5F02E}" type="pres">
      <dgm:prSet presAssocID="{F089564F-BDB4-467F-97C2-C69CEDEE0C39}" presName="vert1" presStyleCnt="0"/>
      <dgm:spPr/>
    </dgm:pt>
    <dgm:pt modelId="{F7AF25B0-3DDC-4121-8F68-94CDEDE0997F}" type="pres">
      <dgm:prSet presAssocID="{78991B4F-FB55-419C-AEE5-71A22060A266}" presName="vertSpace2a" presStyleCnt="0"/>
      <dgm:spPr/>
    </dgm:pt>
    <dgm:pt modelId="{4903E004-4E78-49E2-B74F-DD577CA46D5C}" type="pres">
      <dgm:prSet presAssocID="{78991B4F-FB55-419C-AEE5-71A22060A266}" presName="horz2" presStyleCnt="0"/>
      <dgm:spPr/>
    </dgm:pt>
    <dgm:pt modelId="{F2F2DA36-0A60-487D-9485-61998B6B4022}" type="pres">
      <dgm:prSet presAssocID="{78991B4F-FB55-419C-AEE5-71A22060A266}" presName="horzSpace2" presStyleCnt="0"/>
      <dgm:spPr/>
    </dgm:pt>
    <dgm:pt modelId="{A4627B2A-C500-4017-A47C-17B7BC76E6F3}" type="pres">
      <dgm:prSet presAssocID="{78991B4F-FB55-419C-AEE5-71A22060A266}" presName="tx2" presStyleLbl="revTx" presStyleIdx="4" presStyleCnt="12"/>
      <dgm:spPr/>
    </dgm:pt>
    <dgm:pt modelId="{48EB88C1-ADDD-4A5E-AACC-323D9507DC97}" type="pres">
      <dgm:prSet presAssocID="{78991B4F-FB55-419C-AEE5-71A22060A266}" presName="vert2" presStyleCnt="0"/>
      <dgm:spPr/>
    </dgm:pt>
    <dgm:pt modelId="{A73CD02B-8F59-4467-991F-2CDA3A331ADF}" type="pres">
      <dgm:prSet presAssocID="{78991B4F-FB55-419C-AEE5-71A22060A266}" presName="thinLine2b" presStyleLbl="callout" presStyleIdx="2" presStyleCnt="9"/>
      <dgm:spPr/>
    </dgm:pt>
    <dgm:pt modelId="{10328BF2-0EC5-4023-9874-D63833ADC956}" type="pres">
      <dgm:prSet presAssocID="{78991B4F-FB55-419C-AEE5-71A22060A266}" presName="vertSpace2b" presStyleCnt="0"/>
      <dgm:spPr/>
    </dgm:pt>
    <dgm:pt modelId="{2A4E076C-80D0-46A8-94CB-675C10BFED5E}" type="pres">
      <dgm:prSet presAssocID="{8993909B-F007-491C-AF25-BC2F94DA6B59}" presName="horz2" presStyleCnt="0"/>
      <dgm:spPr/>
    </dgm:pt>
    <dgm:pt modelId="{31CE0C0A-D745-4CDA-BD29-0535C7103039}" type="pres">
      <dgm:prSet presAssocID="{8993909B-F007-491C-AF25-BC2F94DA6B59}" presName="horzSpace2" presStyleCnt="0"/>
      <dgm:spPr/>
    </dgm:pt>
    <dgm:pt modelId="{8DC61E21-D5C2-4183-904C-12B685118A2B}" type="pres">
      <dgm:prSet presAssocID="{8993909B-F007-491C-AF25-BC2F94DA6B59}" presName="tx2" presStyleLbl="revTx" presStyleIdx="5" presStyleCnt="12"/>
      <dgm:spPr/>
    </dgm:pt>
    <dgm:pt modelId="{18A93194-9AA9-465D-828F-783C77B3EE6D}" type="pres">
      <dgm:prSet presAssocID="{8993909B-F007-491C-AF25-BC2F94DA6B59}" presName="vert2" presStyleCnt="0"/>
      <dgm:spPr/>
    </dgm:pt>
    <dgm:pt modelId="{614FD1CA-1805-411E-A96B-D4E17B61908F}" type="pres">
      <dgm:prSet presAssocID="{8993909B-F007-491C-AF25-BC2F94DA6B59}" presName="thinLine2b" presStyleLbl="callout" presStyleIdx="3" presStyleCnt="9"/>
      <dgm:spPr/>
    </dgm:pt>
    <dgm:pt modelId="{2F52336B-D841-47D1-94EC-7E4F15D8C400}" type="pres">
      <dgm:prSet presAssocID="{8993909B-F007-491C-AF25-BC2F94DA6B59}" presName="vertSpace2b" presStyleCnt="0"/>
      <dgm:spPr/>
    </dgm:pt>
    <dgm:pt modelId="{376E3189-8296-4BD0-9D74-B4C3EE0232A4}" type="pres">
      <dgm:prSet presAssocID="{934C634C-680E-4AF8-AE11-DE2F8BAC4AF4}" presName="horz2" presStyleCnt="0"/>
      <dgm:spPr/>
    </dgm:pt>
    <dgm:pt modelId="{BE63AEEE-76A6-44E9-8553-92BBF77B9C55}" type="pres">
      <dgm:prSet presAssocID="{934C634C-680E-4AF8-AE11-DE2F8BAC4AF4}" presName="horzSpace2" presStyleCnt="0"/>
      <dgm:spPr/>
    </dgm:pt>
    <dgm:pt modelId="{8268110D-DEBC-43E5-9FBD-C8B719C49EA9}" type="pres">
      <dgm:prSet presAssocID="{934C634C-680E-4AF8-AE11-DE2F8BAC4AF4}" presName="tx2" presStyleLbl="revTx" presStyleIdx="6" presStyleCnt="12"/>
      <dgm:spPr/>
    </dgm:pt>
    <dgm:pt modelId="{3D4D9FB7-88A5-47E8-ABC4-9EEDDFE23959}" type="pres">
      <dgm:prSet presAssocID="{934C634C-680E-4AF8-AE11-DE2F8BAC4AF4}" presName="vert2" presStyleCnt="0"/>
      <dgm:spPr/>
    </dgm:pt>
    <dgm:pt modelId="{583900A4-6066-416E-866D-5055724A1A6C}" type="pres">
      <dgm:prSet presAssocID="{934C634C-680E-4AF8-AE11-DE2F8BAC4AF4}" presName="thinLine2b" presStyleLbl="callout" presStyleIdx="4" presStyleCnt="9"/>
      <dgm:spPr/>
    </dgm:pt>
    <dgm:pt modelId="{56EE33A0-44AB-4310-9A2A-E424B2B12636}" type="pres">
      <dgm:prSet presAssocID="{934C634C-680E-4AF8-AE11-DE2F8BAC4AF4}" presName="vertSpace2b" presStyleCnt="0"/>
      <dgm:spPr/>
    </dgm:pt>
    <dgm:pt modelId="{E50965C4-D8D2-49EB-828C-50614A34EAAF}" type="pres">
      <dgm:prSet presAssocID="{1C12D1FB-095E-4A6F-A98D-517BC0656405}" presName="thickLine" presStyleLbl="alignNode1" presStyleIdx="2" presStyleCnt="3"/>
      <dgm:spPr/>
    </dgm:pt>
    <dgm:pt modelId="{B5CC104A-7337-4582-87D5-BDFB0DCC3F4F}" type="pres">
      <dgm:prSet presAssocID="{1C12D1FB-095E-4A6F-A98D-517BC0656405}" presName="horz1" presStyleCnt="0"/>
      <dgm:spPr/>
    </dgm:pt>
    <dgm:pt modelId="{C400E70D-4601-4327-BA93-DF2DF354A6C8}" type="pres">
      <dgm:prSet presAssocID="{1C12D1FB-095E-4A6F-A98D-517BC0656405}" presName="tx1" presStyleLbl="revTx" presStyleIdx="7" presStyleCnt="12"/>
      <dgm:spPr/>
    </dgm:pt>
    <dgm:pt modelId="{8F1C22DD-C451-4127-A61B-15EE3558381F}" type="pres">
      <dgm:prSet presAssocID="{1C12D1FB-095E-4A6F-A98D-517BC0656405}" presName="vert1" presStyleCnt="0"/>
      <dgm:spPr/>
    </dgm:pt>
    <dgm:pt modelId="{6C5BD510-9D06-4420-8EFE-CBAF674920DF}" type="pres">
      <dgm:prSet presAssocID="{E7E5E350-EA81-43C3-BF4C-B9771BC6175E}" presName="vertSpace2a" presStyleCnt="0"/>
      <dgm:spPr/>
    </dgm:pt>
    <dgm:pt modelId="{B4A0DC33-86CD-4D1E-8076-50003DFCE17E}" type="pres">
      <dgm:prSet presAssocID="{E7E5E350-EA81-43C3-BF4C-B9771BC6175E}" presName="horz2" presStyleCnt="0"/>
      <dgm:spPr/>
    </dgm:pt>
    <dgm:pt modelId="{4F129561-1F94-461C-9B5F-D8DD542796D2}" type="pres">
      <dgm:prSet presAssocID="{E7E5E350-EA81-43C3-BF4C-B9771BC6175E}" presName="horzSpace2" presStyleCnt="0"/>
      <dgm:spPr/>
    </dgm:pt>
    <dgm:pt modelId="{A0F33348-48D1-41A8-B320-4D7884743D93}" type="pres">
      <dgm:prSet presAssocID="{E7E5E350-EA81-43C3-BF4C-B9771BC6175E}" presName="tx2" presStyleLbl="revTx" presStyleIdx="8" presStyleCnt="12"/>
      <dgm:spPr/>
    </dgm:pt>
    <dgm:pt modelId="{D763596D-2A3E-46F0-AC56-A1C62BF5F736}" type="pres">
      <dgm:prSet presAssocID="{E7E5E350-EA81-43C3-BF4C-B9771BC6175E}" presName="vert2" presStyleCnt="0"/>
      <dgm:spPr/>
    </dgm:pt>
    <dgm:pt modelId="{85C45DF3-7EAD-439C-9660-EF8A5BB7362B}" type="pres">
      <dgm:prSet presAssocID="{E7E5E350-EA81-43C3-BF4C-B9771BC6175E}" presName="thinLine2b" presStyleLbl="callout" presStyleIdx="5" presStyleCnt="9"/>
      <dgm:spPr/>
    </dgm:pt>
    <dgm:pt modelId="{76E8D651-DC3E-4E50-9AD2-93CE1B1059C3}" type="pres">
      <dgm:prSet presAssocID="{E7E5E350-EA81-43C3-BF4C-B9771BC6175E}" presName="vertSpace2b" presStyleCnt="0"/>
      <dgm:spPr/>
    </dgm:pt>
    <dgm:pt modelId="{BEC5615B-CCBD-4F9B-843A-44D286E6CABB}" type="pres">
      <dgm:prSet presAssocID="{ACB69D56-B1E8-4AC2-8A53-EA87FE871B3C}" presName="horz2" presStyleCnt="0"/>
      <dgm:spPr/>
    </dgm:pt>
    <dgm:pt modelId="{5B7E0154-FF7B-4D7D-8200-36D9874CAF1A}" type="pres">
      <dgm:prSet presAssocID="{ACB69D56-B1E8-4AC2-8A53-EA87FE871B3C}" presName="horzSpace2" presStyleCnt="0"/>
      <dgm:spPr/>
    </dgm:pt>
    <dgm:pt modelId="{1418F0F6-848E-4565-A48F-9DF2604D477D}" type="pres">
      <dgm:prSet presAssocID="{ACB69D56-B1E8-4AC2-8A53-EA87FE871B3C}" presName="tx2" presStyleLbl="revTx" presStyleIdx="9" presStyleCnt="12"/>
      <dgm:spPr/>
    </dgm:pt>
    <dgm:pt modelId="{CCE231E4-FB69-43A3-B6DB-B360BEA2CD59}" type="pres">
      <dgm:prSet presAssocID="{ACB69D56-B1E8-4AC2-8A53-EA87FE871B3C}" presName="vert2" presStyleCnt="0"/>
      <dgm:spPr/>
    </dgm:pt>
    <dgm:pt modelId="{50154D6F-99EC-4506-B10C-BE4B20380D79}" type="pres">
      <dgm:prSet presAssocID="{ACB69D56-B1E8-4AC2-8A53-EA87FE871B3C}" presName="thinLine2b" presStyleLbl="callout" presStyleIdx="6" presStyleCnt="9"/>
      <dgm:spPr/>
    </dgm:pt>
    <dgm:pt modelId="{A3DEC06F-865D-40E8-BE1F-963AB1E34ECC}" type="pres">
      <dgm:prSet presAssocID="{ACB69D56-B1E8-4AC2-8A53-EA87FE871B3C}" presName="vertSpace2b" presStyleCnt="0"/>
      <dgm:spPr/>
    </dgm:pt>
    <dgm:pt modelId="{04462D8C-6B81-48DE-9386-E4A7AC2E83F7}" type="pres">
      <dgm:prSet presAssocID="{8898ACB4-B32A-440F-853E-11E048FC5BB6}" presName="horz2" presStyleCnt="0"/>
      <dgm:spPr/>
    </dgm:pt>
    <dgm:pt modelId="{B18728FF-EE9A-422D-BEA6-42F92E02E1D9}" type="pres">
      <dgm:prSet presAssocID="{8898ACB4-B32A-440F-853E-11E048FC5BB6}" presName="horzSpace2" presStyleCnt="0"/>
      <dgm:spPr/>
    </dgm:pt>
    <dgm:pt modelId="{53E29587-A527-4E63-A9F7-05974A516F0F}" type="pres">
      <dgm:prSet presAssocID="{8898ACB4-B32A-440F-853E-11E048FC5BB6}" presName="tx2" presStyleLbl="revTx" presStyleIdx="10" presStyleCnt="12"/>
      <dgm:spPr/>
    </dgm:pt>
    <dgm:pt modelId="{666A7CAE-B684-43FC-A0E5-C0F62BE9B010}" type="pres">
      <dgm:prSet presAssocID="{8898ACB4-B32A-440F-853E-11E048FC5BB6}" presName="vert2" presStyleCnt="0"/>
      <dgm:spPr/>
    </dgm:pt>
    <dgm:pt modelId="{74C418F8-7021-4987-A5BA-8CD0336AD3AC}" type="pres">
      <dgm:prSet presAssocID="{8898ACB4-B32A-440F-853E-11E048FC5BB6}" presName="thinLine2b" presStyleLbl="callout" presStyleIdx="7" presStyleCnt="9"/>
      <dgm:spPr/>
    </dgm:pt>
    <dgm:pt modelId="{221794C7-110F-4C07-9D01-8AA47B8786E9}" type="pres">
      <dgm:prSet presAssocID="{8898ACB4-B32A-440F-853E-11E048FC5BB6}" presName="vertSpace2b" presStyleCnt="0"/>
      <dgm:spPr/>
    </dgm:pt>
    <dgm:pt modelId="{75654807-6F50-4B1B-8732-12350238A3A3}" type="pres">
      <dgm:prSet presAssocID="{AA867F88-75A0-423A-93AB-E6560BB35311}" presName="horz2" presStyleCnt="0"/>
      <dgm:spPr/>
    </dgm:pt>
    <dgm:pt modelId="{2F2AD201-7841-4A98-A98B-FF1899FF994B}" type="pres">
      <dgm:prSet presAssocID="{AA867F88-75A0-423A-93AB-E6560BB35311}" presName="horzSpace2" presStyleCnt="0"/>
      <dgm:spPr/>
    </dgm:pt>
    <dgm:pt modelId="{C4D858C6-3DF3-44FE-A896-B562A26A05D5}" type="pres">
      <dgm:prSet presAssocID="{AA867F88-75A0-423A-93AB-E6560BB35311}" presName="tx2" presStyleLbl="revTx" presStyleIdx="11" presStyleCnt="12"/>
      <dgm:spPr/>
    </dgm:pt>
    <dgm:pt modelId="{045B5D90-B6DD-4B89-9150-CCE29C9EC5C3}" type="pres">
      <dgm:prSet presAssocID="{AA867F88-75A0-423A-93AB-E6560BB35311}" presName="vert2" presStyleCnt="0"/>
      <dgm:spPr/>
    </dgm:pt>
    <dgm:pt modelId="{47B364FE-6F3A-458F-9ACD-594B76434939}" type="pres">
      <dgm:prSet presAssocID="{AA867F88-75A0-423A-93AB-E6560BB35311}" presName="thinLine2b" presStyleLbl="callout" presStyleIdx="8" presStyleCnt="9"/>
      <dgm:spPr/>
    </dgm:pt>
    <dgm:pt modelId="{6DC50687-BB06-4D72-8FBA-6ECF07E1C055}" type="pres">
      <dgm:prSet presAssocID="{AA867F88-75A0-423A-93AB-E6560BB35311}" presName="vertSpace2b" presStyleCnt="0"/>
      <dgm:spPr/>
    </dgm:pt>
  </dgm:ptLst>
  <dgm:cxnLst>
    <dgm:cxn modelId="{B20FC603-0520-4F4D-8E24-F5F4061BE71C}" type="presOf" srcId="{AA867F88-75A0-423A-93AB-E6560BB35311}" destId="{C4D858C6-3DF3-44FE-A896-B562A26A05D5}" srcOrd="0" destOrd="0" presId="urn:microsoft.com/office/officeart/2008/layout/LinedList"/>
    <dgm:cxn modelId="{992EAB05-38FC-40C4-A00E-54315CC9BCDF}" type="presOf" srcId="{73AFBAA8-38B4-4DD6-95B6-D78DAA6125BD}" destId="{EF94A118-8AAF-47D1-BB16-0AF3DF27B7D8}" srcOrd="0" destOrd="0" presId="urn:microsoft.com/office/officeart/2008/layout/LinedList"/>
    <dgm:cxn modelId="{3A3B1041-29F9-470D-AC1B-B0144C2DBA6A}" type="presOf" srcId="{E7E5E350-EA81-43C3-BF4C-B9771BC6175E}" destId="{A0F33348-48D1-41A8-B320-4D7884743D93}" srcOrd="0" destOrd="0" presId="urn:microsoft.com/office/officeart/2008/layout/LinedList"/>
    <dgm:cxn modelId="{4CF84759-DEEB-4231-8FB4-911BF47BF804}" type="presOf" srcId="{69A98520-FFB1-45F9-894A-2019E5387CB6}" destId="{6DF7101B-D60E-4CB2-86A5-4513220694BB}" srcOrd="0" destOrd="0" presId="urn:microsoft.com/office/officeart/2008/layout/LinedList"/>
    <dgm:cxn modelId="{0403B76A-8448-4F46-8C29-26C44EABB996}" srcId="{F089564F-BDB4-467F-97C2-C69CEDEE0C39}" destId="{8993909B-F007-491C-AF25-BC2F94DA6B59}" srcOrd="1" destOrd="0" parTransId="{4AAFD7AC-4BC2-4B02-954F-9D52A45E275B}" sibTransId="{3D1A9D1A-14E4-46DB-AA37-F8421973314C}"/>
    <dgm:cxn modelId="{FD93AD6C-BBB7-4298-AB88-CE40D095461B}" srcId="{F089564F-BDB4-467F-97C2-C69CEDEE0C39}" destId="{78991B4F-FB55-419C-AEE5-71A22060A266}" srcOrd="0" destOrd="0" parTransId="{A01BB3C9-80F0-485B-BBB6-213680D235EB}" sibTransId="{55EDDAF1-B9A6-4291-BE9A-9874509EEA2A}"/>
    <dgm:cxn modelId="{E3AE436F-A85D-40D4-A9B7-13027796A6C5}" type="presOf" srcId="{C47079B5-7966-4092-B8A0-95A6A7D2926B}" destId="{79E92EEA-088B-41D7-A45A-49F61F779870}" srcOrd="0" destOrd="0" presId="urn:microsoft.com/office/officeart/2008/layout/LinedList"/>
    <dgm:cxn modelId="{3F1EF47B-E95A-48FE-A7B2-98BD986F7792}" srcId="{D5127556-C49C-4ACC-856F-47C0DD11DDD3}" destId="{1C12D1FB-095E-4A6F-A98D-517BC0656405}" srcOrd="2" destOrd="0" parTransId="{AE5EB909-381B-4D85-950E-2BE3A3C042D0}" sibTransId="{05CEFAE8-0A76-48D8-A4C3-498FF1BA96E8}"/>
    <dgm:cxn modelId="{B3FD1D89-259E-4879-84A8-7AEF365B4B2B}" srcId="{F089564F-BDB4-467F-97C2-C69CEDEE0C39}" destId="{934C634C-680E-4AF8-AE11-DE2F8BAC4AF4}" srcOrd="2" destOrd="0" parTransId="{E176781A-0019-44A4-B423-970EC27104C8}" sibTransId="{11EE02EB-6A23-4773-8E21-92EB162C52BC}"/>
    <dgm:cxn modelId="{6416808E-3581-4F3C-A404-9523A7009819}" srcId="{C47079B5-7966-4092-B8A0-95A6A7D2926B}" destId="{69A98520-FFB1-45F9-894A-2019E5387CB6}" srcOrd="0" destOrd="0" parTransId="{E93640DE-31C3-4D62-99F2-84FAB747EA6E}" sibTransId="{521D353F-03A9-440A-93E7-832B7027CD88}"/>
    <dgm:cxn modelId="{FEC32F9D-4955-49AA-B38E-4E640D6A2346}" type="presOf" srcId="{D5127556-C49C-4ACC-856F-47C0DD11DDD3}" destId="{586A3A13-34DF-46FE-A67B-FC435DBCDCD4}" srcOrd="0" destOrd="0" presId="urn:microsoft.com/office/officeart/2008/layout/LinedList"/>
    <dgm:cxn modelId="{43747DA6-0CBC-4CD4-B078-53AE283A4E38}" type="presOf" srcId="{8898ACB4-B32A-440F-853E-11E048FC5BB6}" destId="{53E29587-A527-4E63-A9F7-05974A516F0F}" srcOrd="0" destOrd="0" presId="urn:microsoft.com/office/officeart/2008/layout/LinedList"/>
    <dgm:cxn modelId="{D65AA5A6-AA71-4705-9BE0-38ACB127EE63}" srcId="{1C12D1FB-095E-4A6F-A98D-517BC0656405}" destId="{ACB69D56-B1E8-4AC2-8A53-EA87FE871B3C}" srcOrd="1" destOrd="0" parTransId="{CEEB4601-B6E6-4DCB-ABAB-0BD0650E88DD}" sibTransId="{6E258A6D-19DA-4DA4-9EFB-F137D5288F64}"/>
    <dgm:cxn modelId="{BA92EFAC-B7AD-46D9-8B96-8DA7E1337177}" type="presOf" srcId="{8993909B-F007-491C-AF25-BC2F94DA6B59}" destId="{8DC61E21-D5C2-4183-904C-12B685118A2B}" srcOrd="0" destOrd="0" presId="urn:microsoft.com/office/officeart/2008/layout/LinedList"/>
    <dgm:cxn modelId="{F8B0D6AF-CB94-489E-A039-A319ACD63FDC}" type="presOf" srcId="{F089564F-BDB4-467F-97C2-C69CEDEE0C39}" destId="{8003ADEB-243E-4E50-8C45-A611AB8A253B}" srcOrd="0" destOrd="0" presId="urn:microsoft.com/office/officeart/2008/layout/LinedList"/>
    <dgm:cxn modelId="{CE9D02BA-D32D-458D-A587-BDEE32BCEF44}" type="presOf" srcId="{78991B4F-FB55-419C-AEE5-71A22060A266}" destId="{A4627B2A-C500-4017-A47C-17B7BC76E6F3}" srcOrd="0" destOrd="0" presId="urn:microsoft.com/office/officeart/2008/layout/LinedList"/>
    <dgm:cxn modelId="{BEE7AABF-2A45-4C75-ABD1-2D60A41AB00F}" srcId="{1C12D1FB-095E-4A6F-A98D-517BC0656405}" destId="{AA867F88-75A0-423A-93AB-E6560BB35311}" srcOrd="3" destOrd="0" parTransId="{890E490C-3E08-4AEB-8283-5D66DCE25CF2}" sibTransId="{77E29913-635A-4AAC-B4C0-A8CE231062B5}"/>
    <dgm:cxn modelId="{C78F37C7-C0A4-454F-BF7A-99D964E8116E}" type="presOf" srcId="{1C12D1FB-095E-4A6F-A98D-517BC0656405}" destId="{C400E70D-4601-4327-BA93-DF2DF354A6C8}" srcOrd="0" destOrd="0" presId="urn:microsoft.com/office/officeart/2008/layout/LinedList"/>
    <dgm:cxn modelId="{420FBDC9-65DF-4CC8-B4BF-70AF8A15CF0F}" type="presOf" srcId="{934C634C-680E-4AF8-AE11-DE2F8BAC4AF4}" destId="{8268110D-DEBC-43E5-9FBD-C8B719C49EA9}" srcOrd="0" destOrd="0" presId="urn:microsoft.com/office/officeart/2008/layout/LinedList"/>
    <dgm:cxn modelId="{D648E9C9-85D0-41AA-BE4F-C8B75E0BDF54}" type="presOf" srcId="{ACB69D56-B1E8-4AC2-8A53-EA87FE871B3C}" destId="{1418F0F6-848E-4565-A48F-9DF2604D477D}" srcOrd="0" destOrd="0" presId="urn:microsoft.com/office/officeart/2008/layout/LinedList"/>
    <dgm:cxn modelId="{6E40EFCF-7CB1-47A8-9780-95DB7DE57F27}" srcId="{1C12D1FB-095E-4A6F-A98D-517BC0656405}" destId="{E7E5E350-EA81-43C3-BF4C-B9771BC6175E}" srcOrd="0" destOrd="0" parTransId="{2DA0502B-E03E-4557-9E79-01938E9E6FDD}" sibTransId="{2C686EE3-B19C-4B3A-A804-5D750A13BD08}"/>
    <dgm:cxn modelId="{777996DA-0386-4176-95A9-E60B692F1413}" srcId="{D5127556-C49C-4ACC-856F-47C0DD11DDD3}" destId="{C47079B5-7966-4092-B8A0-95A6A7D2926B}" srcOrd="0" destOrd="0" parTransId="{4E5621D0-6441-40EB-8506-9BB9583839B4}" sibTransId="{2FF5B286-6533-4826-BF85-E915E816D753}"/>
    <dgm:cxn modelId="{717A0CDD-86FB-4F90-87A7-15462B80E9FA}" srcId="{C47079B5-7966-4092-B8A0-95A6A7D2926B}" destId="{73AFBAA8-38B4-4DD6-95B6-D78DAA6125BD}" srcOrd="1" destOrd="0" parTransId="{55B6A9FF-C5E8-4609-8CC7-9E43F8306FA8}" sibTransId="{0E7C1921-D1D2-485D-8F0A-22C043929702}"/>
    <dgm:cxn modelId="{2CEAEAF3-72A0-4D79-80EE-67665E26686C}" srcId="{D5127556-C49C-4ACC-856F-47C0DD11DDD3}" destId="{F089564F-BDB4-467F-97C2-C69CEDEE0C39}" srcOrd="1" destOrd="0" parTransId="{C72C7905-35DD-47DB-9B1F-E162F65338D3}" sibTransId="{5C4A884C-B899-4F13-9B7B-E906DE67B09F}"/>
    <dgm:cxn modelId="{A377DAF9-D6A5-4101-B94D-A849148635E8}" srcId="{1C12D1FB-095E-4A6F-A98D-517BC0656405}" destId="{8898ACB4-B32A-440F-853E-11E048FC5BB6}" srcOrd="2" destOrd="0" parTransId="{6D537887-3870-4665-96E6-EC8A697D4417}" sibTransId="{9E0AA2AF-7D41-412B-8B34-29C79004A5EF}"/>
    <dgm:cxn modelId="{38872921-5D93-44F6-AD75-00D041758FD5}" type="presParOf" srcId="{586A3A13-34DF-46FE-A67B-FC435DBCDCD4}" destId="{5D0F3BCE-9974-46FD-95AA-800AA9A83E39}" srcOrd="0" destOrd="0" presId="urn:microsoft.com/office/officeart/2008/layout/LinedList"/>
    <dgm:cxn modelId="{907BD6EC-706C-4B5A-88B4-9266C46E4CBF}" type="presParOf" srcId="{586A3A13-34DF-46FE-A67B-FC435DBCDCD4}" destId="{2EE03DA3-80DA-48B1-90F6-2A466886488B}" srcOrd="1" destOrd="0" presId="urn:microsoft.com/office/officeart/2008/layout/LinedList"/>
    <dgm:cxn modelId="{ABFFC18F-9215-49F7-B751-7970A90ECE23}" type="presParOf" srcId="{2EE03DA3-80DA-48B1-90F6-2A466886488B}" destId="{79E92EEA-088B-41D7-A45A-49F61F779870}" srcOrd="0" destOrd="0" presId="urn:microsoft.com/office/officeart/2008/layout/LinedList"/>
    <dgm:cxn modelId="{AC271061-DA62-4FC6-ACFD-2A6C29F94AC4}" type="presParOf" srcId="{2EE03DA3-80DA-48B1-90F6-2A466886488B}" destId="{C9D6B89D-1E1B-43B0-BEA3-9D91759C4758}" srcOrd="1" destOrd="0" presId="urn:microsoft.com/office/officeart/2008/layout/LinedList"/>
    <dgm:cxn modelId="{27D2EEC6-6C39-4DD9-B19B-C5A47FDDCC19}" type="presParOf" srcId="{C9D6B89D-1E1B-43B0-BEA3-9D91759C4758}" destId="{F83A57B7-643F-46C7-8110-B11EF65C2DD9}" srcOrd="0" destOrd="0" presId="urn:microsoft.com/office/officeart/2008/layout/LinedList"/>
    <dgm:cxn modelId="{D5039CCE-CFB5-4F84-A456-A9F0E2110F8E}" type="presParOf" srcId="{C9D6B89D-1E1B-43B0-BEA3-9D91759C4758}" destId="{B53FED64-2EF1-4474-B5F2-7AC63BA2ADF9}" srcOrd="1" destOrd="0" presId="urn:microsoft.com/office/officeart/2008/layout/LinedList"/>
    <dgm:cxn modelId="{A29ED6D7-5D80-4B61-BA57-90FE58D35B0F}" type="presParOf" srcId="{B53FED64-2EF1-4474-B5F2-7AC63BA2ADF9}" destId="{22A3024A-E77C-41B9-A11E-6CFD16328FC9}" srcOrd="0" destOrd="0" presId="urn:microsoft.com/office/officeart/2008/layout/LinedList"/>
    <dgm:cxn modelId="{9E17BFFC-13B7-4888-977E-937F02058267}" type="presParOf" srcId="{B53FED64-2EF1-4474-B5F2-7AC63BA2ADF9}" destId="{6DF7101B-D60E-4CB2-86A5-4513220694BB}" srcOrd="1" destOrd="0" presId="urn:microsoft.com/office/officeart/2008/layout/LinedList"/>
    <dgm:cxn modelId="{2B76AC8D-3469-4CD8-BE72-45956592F098}" type="presParOf" srcId="{B53FED64-2EF1-4474-B5F2-7AC63BA2ADF9}" destId="{D5DA0EF6-577C-4D7F-98DB-B4C17F7DEC5A}" srcOrd="2" destOrd="0" presId="urn:microsoft.com/office/officeart/2008/layout/LinedList"/>
    <dgm:cxn modelId="{8FAADEE7-6007-4B33-9D35-E12F4CE2A01E}" type="presParOf" srcId="{C9D6B89D-1E1B-43B0-BEA3-9D91759C4758}" destId="{DF6E3D07-8CED-4488-8695-3331BCB91A01}" srcOrd="2" destOrd="0" presId="urn:microsoft.com/office/officeart/2008/layout/LinedList"/>
    <dgm:cxn modelId="{509905CA-1604-43EC-8F06-24491A4C92AC}" type="presParOf" srcId="{C9D6B89D-1E1B-43B0-BEA3-9D91759C4758}" destId="{8C5218A3-3A98-424C-BA17-B16706E68A8A}" srcOrd="3" destOrd="0" presId="urn:microsoft.com/office/officeart/2008/layout/LinedList"/>
    <dgm:cxn modelId="{A9B087AE-8B2C-447C-BEBE-C2AD72A35F8F}" type="presParOf" srcId="{C9D6B89D-1E1B-43B0-BEA3-9D91759C4758}" destId="{2045FEC6-281F-4FB0-812D-5C367698B384}" srcOrd="4" destOrd="0" presId="urn:microsoft.com/office/officeart/2008/layout/LinedList"/>
    <dgm:cxn modelId="{8AD7DDC0-F6FB-481C-ADF8-5AAFA0D1296C}" type="presParOf" srcId="{2045FEC6-281F-4FB0-812D-5C367698B384}" destId="{F5C53818-BBCB-4D9E-8253-B6075A8F3448}" srcOrd="0" destOrd="0" presId="urn:microsoft.com/office/officeart/2008/layout/LinedList"/>
    <dgm:cxn modelId="{3076FAB3-67A1-4FE8-A2AA-1F68AB61D20D}" type="presParOf" srcId="{2045FEC6-281F-4FB0-812D-5C367698B384}" destId="{EF94A118-8AAF-47D1-BB16-0AF3DF27B7D8}" srcOrd="1" destOrd="0" presId="urn:microsoft.com/office/officeart/2008/layout/LinedList"/>
    <dgm:cxn modelId="{1E27E7BC-71F9-4AF8-9A46-F525901EFA8C}" type="presParOf" srcId="{2045FEC6-281F-4FB0-812D-5C367698B384}" destId="{A85DFAEB-7A72-42B6-B59F-8F7CB4399035}" srcOrd="2" destOrd="0" presId="urn:microsoft.com/office/officeart/2008/layout/LinedList"/>
    <dgm:cxn modelId="{595D4CE7-1F08-4FCB-B69B-545132FCA7A3}" type="presParOf" srcId="{C9D6B89D-1E1B-43B0-BEA3-9D91759C4758}" destId="{3782D6CD-9712-45F3-8007-47B4CCA54E96}" srcOrd="5" destOrd="0" presId="urn:microsoft.com/office/officeart/2008/layout/LinedList"/>
    <dgm:cxn modelId="{07C31FB7-0CA7-44FC-A01D-F3C469EECBC0}" type="presParOf" srcId="{C9D6B89D-1E1B-43B0-BEA3-9D91759C4758}" destId="{8D781087-C997-4A8D-ABDC-6E5023559D42}" srcOrd="6" destOrd="0" presId="urn:microsoft.com/office/officeart/2008/layout/LinedList"/>
    <dgm:cxn modelId="{91F485BD-5DE1-4E25-9D98-15037B3E887A}" type="presParOf" srcId="{586A3A13-34DF-46FE-A67B-FC435DBCDCD4}" destId="{0D1982F5-4A89-4500-B3B7-3DADB49F241D}" srcOrd="2" destOrd="0" presId="urn:microsoft.com/office/officeart/2008/layout/LinedList"/>
    <dgm:cxn modelId="{80C59253-62AE-480B-840D-C554D196C304}" type="presParOf" srcId="{586A3A13-34DF-46FE-A67B-FC435DBCDCD4}" destId="{FD46685E-844A-4100-8095-7A71877DF58F}" srcOrd="3" destOrd="0" presId="urn:microsoft.com/office/officeart/2008/layout/LinedList"/>
    <dgm:cxn modelId="{8A4F52BB-CD7C-4B81-B9B9-86E16D8B4169}" type="presParOf" srcId="{FD46685E-844A-4100-8095-7A71877DF58F}" destId="{8003ADEB-243E-4E50-8C45-A611AB8A253B}" srcOrd="0" destOrd="0" presId="urn:microsoft.com/office/officeart/2008/layout/LinedList"/>
    <dgm:cxn modelId="{4B96FCAF-5D0C-4B19-93AB-9B1D4679C753}" type="presParOf" srcId="{FD46685E-844A-4100-8095-7A71877DF58F}" destId="{78280AD6-7002-4B90-9F25-835569E5F02E}" srcOrd="1" destOrd="0" presId="urn:microsoft.com/office/officeart/2008/layout/LinedList"/>
    <dgm:cxn modelId="{CB0A8BBB-DF90-4A4C-80C4-CF47473A5C15}" type="presParOf" srcId="{78280AD6-7002-4B90-9F25-835569E5F02E}" destId="{F7AF25B0-3DDC-4121-8F68-94CDEDE0997F}" srcOrd="0" destOrd="0" presId="urn:microsoft.com/office/officeart/2008/layout/LinedList"/>
    <dgm:cxn modelId="{275F90BD-1BBA-46CB-9898-FCEBC82D7650}" type="presParOf" srcId="{78280AD6-7002-4B90-9F25-835569E5F02E}" destId="{4903E004-4E78-49E2-B74F-DD577CA46D5C}" srcOrd="1" destOrd="0" presId="urn:microsoft.com/office/officeart/2008/layout/LinedList"/>
    <dgm:cxn modelId="{60C96A16-493A-4A18-86FC-CF92C1EB78AF}" type="presParOf" srcId="{4903E004-4E78-49E2-B74F-DD577CA46D5C}" destId="{F2F2DA36-0A60-487D-9485-61998B6B4022}" srcOrd="0" destOrd="0" presId="urn:microsoft.com/office/officeart/2008/layout/LinedList"/>
    <dgm:cxn modelId="{656BF95C-2295-4083-B5EC-DBB4F4D11ECF}" type="presParOf" srcId="{4903E004-4E78-49E2-B74F-DD577CA46D5C}" destId="{A4627B2A-C500-4017-A47C-17B7BC76E6F3}" srcOrd="1" destOrd="0" presId="urn:microsoft.com/office/officeart/2008/layout/LinedList"/>
    <dgm:cxn modelId="{0A3D6574-1512-4A25-9161-27EE82029C79}" type="presParOf" srcId="{4903E004-4E78-49E2-B74F-DD577CA46D5C}" destId="{48EB88C1-ADDD-4A5E-AACC-323D9507DC97}" srcOrd="2" destOrd="0" presId="urn:microsoft.com/office/officeart/2008/layout/LinedList"/>
    <dgm:cxn modelId="{293223E4-609D-4DDB-BC77-6CD8A151C875}" type="presParOf" srcId="{78280AD6-7002-4B90-9F25-835569E5F02E}" destId="{A73CD02B-8F59-4467-991F-2CDA3A331ADF}" srcOrd="2" destOrd="0" presId="urn:microsoft.com/office/officeart/2008/layout/LinedList"/>
    <dgm:cxn modelId="{225EA5E5-7CAB-4088-822B-921C6F221BD6}" type="presParOf" srcId="{78280AD6-7002-4B90-9F25-835569E5F02E}" destId="{10328BF2-0EC5-4023-9874-D63833ADC956}" srcOrd="3" destOrd="0" presId="urn:microsoft.com/office/officeart/2008/layout/LinedList"/>
    <dgm:cxn modelId="{F1D10CD3-04E6-4A0C-91E4-E1200891E44F}" type="presParOf" srcId="{78280AD6-7002-4B90-9F25-835569E5F02E}" destId="{2A4E076C-80D0-46A8-94CB-675C10BFED5E}" srcOrd="4" destOrd="0" presId="urn:microsoft.com/office/officeart/2008/layout/LinedList"/>
    <dgm:cxn modelId="{1666E155-2328-4D00-8A17-43593FF9111B}" type="presParOf" srcId="{2A4E076C-80D0-46A8-94CB-675C10BFED5E}" destId="{31CE0C0A-D745-4CDA-BD29-0535C7103039}" srcOrd="0" destOrd="0" presId="urn:microsoft.com/office/officeart/2008/layout/LinedList"/>
    <dgm:cxn modelId="{5C4408E4-E47C-462A-96A6-40A681E2D3DF}" type="presParOf" srcId="{2A4E076C-80D0-46A8-94CB-675C10BFED5E}" destId="{8DC61E21-D5C2-4183-904C-12B685118A2B}" srcOrd="1" destOrd="0" presId="urn:microsoft.com/office/officeart/2008/layout/LinedList"/>
    <dgm:cxn modelId="{3AC1D5F9-8FD2-4023-8C32-7926C9D5D4E1}" type="presParOf" srcId="{2A4E076C-80D0-46A8-94CB-675C10BFED5E}" destId="{18A93194-9AA9-465D-828F-783C77B3EE6D}" srcOrd="2" destOrd="0" presId="urn:microsoft.com/office/officeart/2008/layout/LinedList"/>
    <dgm:cxn modelId="{E8190054-A8D6-40E7-A106-E4C5CA6E4D47}" type="presParOf" srcId="{78280AD6-7002-4B90-9F25-835569E5F02E}" destId="{614FD1CA-1805-411E-A96B-D4E17B61908F}" srcOrd="5" destOrd="0" presId="urn:microsoft.com/office/officeart/2008/layout/LinedList"/>
    <dgm:cxn modelId="{48CEA7A9-6F2F-4DAC-BF28-FBAC560DF416}" type="presParOf" srcId="{78280AD6-7002-4B90-9F25-835569E5F02E}" destId="{2F52336B-D841-47D1-94EC-7E4F15D8C400}" srcOrd="6" destOrd="0" presId="urn:microsoft.com/office/officeart/2008/layout/LinedList"/>
    <dgm:cxn modelId="{A3A7B8DB-45BA-4363-B828-BD1703D1DA24}" type="presParOf" srcId="{78280AD6-7002-4B90-9F25-835569E5F02E}" destId="{376E3189-8296-4BD0-9D74-B4C3EE0232A4}" srcOrd="7" destOrd="0" presId="urn:microsoft.com/office/officeart/2008/layout/LinedList"/>
    <dgm:cxn modelId="{BA820162-20C1-4764-97C3-7A9B18C9A1AB}" type="presParOf" srcId="{376E3189-8296-4BD0-9D74-B4C3EE0232A4}" destId="{BE63AEEE-76A6-44E9-8553-92BBF77B9C55}" srcOrd="0" destOrd="0" presId="urn:microsoft.com/office/officeart/2008/layout/LinedList"/>
    <dgm:cxn modelId="{B90D7F2F-6101-409A-A119-B504001FE662}" type="presParOf" srcId="{376E3189-8296-4BD0-9D74-B4C3EE0232A4}" destId="{8268110D-DEBC-43E5-9FBD-C8B719C49EA9}" srcOrd="1" destOrd="0" presId="urn:microsoft.com/office/officeart/2008/layout/LinedList"/>
    <dgm:cxn modelId="{D6A5F4EF-400F-49E2-86EC-B9F0F857624B}" type="presParOf" srcId="{376E3189-8296-4BD0-9D74-B4C3EE0232A4}" destId="{3D4D9FB7-88A5-47E8-ABC4-9EEDDFE23959}" srcOrd="2" destOrd="0" presId="urn:microsoft.com/office/officeart/2008/layout/LinedList"/>
    <dgm:cxn modelId="{326DA8E8-C79A-4752-B8A2-31BBD591EA67}" type="presParOf" srcId="{78280AD6-7002-4B90-9F25-835569E5F02E}" destId="{583900A4-6066-416E-866D-5055724A1A6C}" srcOrd="8" destOrd="0" presId="urn:microsoft.com/office/officeart/2008/layout/LinedList"/>
    <dgm:cxn modelId="{D042BECA-DA22-4863-B9AD-8433C0764B38}" type="presParOf" srcId="{78280AD6-7002-4B90-9F25-835569E5F02E}" destId="{56EE33A0-44AB-4310-9A2A-E424B2B12636}" srcOrd="9" destOrd="0" presId="urn:microsoft.com/office/officeart/2008/layout/LinedList"/>
    <dgm:cxn modelId="{60E229B5-4A55-4CBF-9534-012E3AF57AF9}" type="presParOf" srcId="{586A3A13-34DF-46FE-A67B-FC435DBCDCD4}" destId="{E50965C4-D8D2-49EB-828C-50614A34EAAF}" srcOrd="4" destOrd="0" presId="urn:microsoft.com/office/officeart/2008/layout/LinedList"/>
    <dgm:cxn modelId="{4A11C9C7-7D29-49EF-B149-05E008CE6730}" type="presParOf" srcId="{586A3A13-34DF-46FE-A67B-FC435DBCDCD4}" destId="{B5CC104A-7337-4582-87D5-BDFB0DCC3F4F}" srcOrd="5" destOrd="0" presId="urn:microsoft.com/office/officeart/2008/layout/LinedList"/>
    <dgm:cxn modelId="{9C2D8B17-E441-4673-B17A-3B3F7FE9E7EB}" type="presParOf" srcId="{B5CC104A-7337-4582-87D5-BDFB0DCC3F4F}" destId="{C400E70D-4601-4327-BA93-DF2DF354A6C8}" srcOrd="0" destOrd="0" presId="urn:microsoft.com/office/officeart/2008/layout/LinedList"/>
    <dgm:cxn modelId="{325ED69E-F61E-441D-9653-AC9AFA0FD923}" type="presParOf" srcId="{B5CC104A-7337-4582-87D5-BDFB0DCC3F4F}" destId="{8F1C22DD-C451-4127-A61B-15EE3558381F}" srcOrd="1" destOrd="0" presId="urn:microsoft.com/office/officeart/2008/layout/LinedList"/>
    <dgm:cxn modelId="{A38DEB1E-5C1D-48B4-A9C3-AD5DC4D777A8}" type="presParOf" srcId="{8F1C22DD-C451-4127-A61B-15EE3558381F}" destId="{6C5BD510-9D06-4420-8EFE-CBAF674920DF}" srcOrd="0" destOrd="0" presId="urn:microsoft.com/office/officeart/2008/layout/LinedList"/>
    <dgm:cxn modelId="{17885AFB-B66F-4E42-95BA-E16A87AFB686}" type="presParOf" srcId="{8F1C22DD-C451-4127-A61B-15EE3558381F}" destId="{B4A0DC33-86CD-4D1E-8076-50003DFCE17E}" srcOrd="1" destOrd="0" presId="urn:microsoft.com/office/officeart/2008/layout/LinedList"/>
    <dgm:cxn modelId="{37783CBB-D588-40C9-8F2D-ADF8CD038E3B}" type="presParOf" srcId="{B4A0DC33-86CD-4D1E-8076-50003DFCE17E}" destId="{4F129561-1F94-461C-9B5F-D8DD542796D2}" srcOrd="0" destOrd="0" presId="urn:microsoft.com/office/officeart/2008/layout/LinedList"/>
    <dgm:cxn modelId="{82B6FF2A-DEC0-4ABF-ABE7-D3AEB2733A69}" type="presParOf" srcId="{B4A0DC33-86CD-4D1E-8076-50003DFCE17E}" destId="{A0F33348-48D1-41A8-B320-4D7884743D93}" srcOrd="1" destOrd="0" presId="urn:microsoft.com/office/officeart/2008/layout/LinedList"/>
    <dgm:cxn modelId="{ACD64AF7-AA12-4C9C-B459-5EE77DF99925}" type="presParOf" srcId="{B4A0DC33-86CD-4D1E-8076-50003DFCE17E}" destId="{D763596D-2A3E-46F0-AC56-A1C62BF5F736}" srcOrd="2" destOrd="0" presId="urn:microsoft.com/office/officeart/2008/layout/LinedList"/>
    <dgm:cxn modelId="{763D8563-1A83-4FD0-965E-24A4D722CDAF}" type="presParOf" srcId="{8F1C22DD-C451-4127-A61B-15EE3558381F}" destId="{85C45DF3-7EAD-439C-9660-EF8A5BB7362B}" srcOrd="2" destOrd="0" presId="urn:microsoft.com/office/officeart/2008/layout/LinedList"/>
    <dgm:cxn modelId="{56749538-815E-4A07-A911-A8BADFC8EEFF}" type="presParOf" srcId="{8F1C22DD-C451-4127-A61B-15EE3558381F}" destId="{76E8D651-DC3E-4E50-9AD2-93CE1B1059C3}" srcOrd="3" destOrd="0" presId="urn:microsoft.com/office/officeart/2008/layout/LinedList"/>
    <dgm:cxn modelId="{40F7EFEF-E222-430D-A47B-F508BC6E174E}" type="presParOf" srcId="{8F1C22DD-C451-4127-A61B-15EE3558381F}" destId="{BEC5615B-CCBD-4F9B-843A-44D286E6CABB}" srcOrd="4" destOrd="0" presId="urn:microsoft.com/office/officeart/2008/layout/LinedList"/>
    <dgm:cxn modelId="{27AD8E1C-24ED-4FAB-A7A6-ADA96B427B87}" type="presParOf" srcId="{BEC5615B-CCBD-4F9B-843A-44D286E6CABB}" destId="{5B7E0154-FF7B-4D7D-8200-36D9874CAF1A}" srcOrd="0" destOrd="0" presId="urn:microsoft.com/office/officeart/2008/layout/LinedList"/>
    <dgm:cxn modelId="{33A7341A-D2F9-4C8E-B2D5-2AB7DCF5762C}" type="presParOf" srcId="{BEC5615B-CCBD-4F9B-843A-44D286E6CABB}" destId="{1418F0F6-848E-4565-A48F-9DF2604D477D}" srcOrd="1" destOrd="0" presId="urn:microsoft.com/office/officeart/2008/layout/LinedList"/>
    <dgm:cxn modelId="{5CC44A1F-C480-4ACA-912A-5D76819636BD}" type="presParOf" srcId="{BEC5615B-CCBD-4F9B-843A-44D286E6CABB}" destId="{CCE231E4-FB69-43A3-B6DB-B360BEA2CD59}" srcOrd="2" destOrd="0" presId="urn:microsoft.com/office/officeart/2008/layout/LinedList"/>
    <dgm:cxn modelId="{375ACA75-ED8D-4466-BB81-64F665555D9B}" type="presParOf" srcId="{8F1C22DD-C451-4127-A61B-15EE3558381F}" destId="{50154D6F-99EC-4506-B10C-BE4B20380D79}" srcOrd="5" destOrd="0" presId="urn:microsoft.com/office/officeart/2008/layout/LinedList"/>
    <dgm:cxn modelId="{F4EB4421-DC5C-4CD5-B42F-163872105DFF}" type="presParOf" srcId="{8F1C22DD-C451-4127-A61B-15EE3558381F}" destId="{A3DEC06F-865D-40E8-BE1F-963AB1E34ECC}" srcOrd="6" destOrd="0" presId="urn:microsoft.com/office/officeart/2008/layout/LinedList"/>
    <dgm:cxn modelId="{3F08DB22-8DAC-4212-B7CF-B70128A97AC0}" type="presParOf" srcId="{8F1C22DD-C451-4127-A61B-15EE3558381F}" destId="{04462D8C-6B81-48DE-9386-E4A7AC2E83F7}" srcOrd="7" destOrd="0" presId="urn:microsoft.com/office/officeart/2008/layout/LinedList"/>
    <dgm:cxn modelId="{30E5F158-9389-4B3A-87CB-40DECF8A94FB}" type="presParOf" srcId="{04462D8C-6B81-48DE-9386-E4A7AC2E83F7}" destId="{B18728FF-EE9A-422D-BEA6-42F92E02E1D9}" srcOrd="0" destOrd="0" presId="urn:microsoft.com/office/officeart/2008/layout/LinedList"/>
    <dgm:cxn modelId="{6B22A3A0-F7C1-43CA-9764-5CC51495AFDE}" type="presParOf" srcId="{04462D8C-6B81-48DE-9386-E4A7AC2E83F7}" destId="{53E29587-A527-4E63-A9F7-05974A516F0F}" srcOrd="1" destOrd="0" presId="urn:microsoft.com/office/officeart/2008/layout/LinedList"/>
    <dgm:cxn modelId="{A4F880ED-BCE4-4B95-A203-C09DAC9BEA34}" type="presParOf" srcId="{04462D8C-6B81-48DE-9386-E4A7AC2E83F7}" destId="{666A7CAE-B684-43FC-A0E5-C0F62BE9B010}" srcOrd="2" destOrd="0" presId="urn:microsoft.com/office/officeart/2008/layout/LinedList"/>
    <dgm:cxn modelId="{0EC3F297-3C24-46C9-AB95-A7BE48A338D8}" type="presParOf" srcId="{8F1C22DD-C451-4127-A61B-15EE3558381F}" destId="{74C418F8-7021-4987-A5BA-8CD0336AD3AC}" srcOrd="8" destOrd="0" presId="urn:microsoft.com/office/officeart/2008/layout/LinedList"/>
    <dgm:cxn modelId="{882C4883-4E7E-4969-925A-B0FCF717AB95}" type="presParOf" srcId="{8F1C22DD-C451-4127-A61B-15EE3558381F}" destId="{221794C7-110F-4C07-9D01-8AA47B8786E9}" srcOrd="9" destOrd="0" presId="urn:microsoft.com/office/officeart/2008/layout/LinedList"/>
    <dgm:cxn modelId="{5C085B14-49CF-4A89-9DE1-1EC19CC2472C}" type="presParOf" srcId="{8F1C22DD-C451-4127-A61B-15EE3558381F}" destId="{75654807-6F50-4B1B-8732-12350238A3A3}" srcOrd="10" destOrd="0" presId="urn:microsoft.com/office/officeart/2008/layout/LinedList"/>
    <dgm:cxn modelId="{B7A34CC1-5952-4098-987A-0A91BD11F6C5}" type="presParOf" srcId="{75654807-6F50-4B1B-8732-12350238A3A3}" destId="{2F2AD201-7841-4A98-A98B-FF1899FF994B}" srcOrd="0" destOrd="0" presId="urn:microsoft.com/office/officeart/2008/layout/LinedList"/>
    <dgm:cxn modelId="{E7C1E563-A393-41F1-A00C-80B67FC8AC92}" type="presParOf" srcId="{75654807-6F50-4B1B-8732-12350238A3A3}" destId="{C4D858C6-3DF3-44FE-A896-B562A26A05D5}" srcOrd="1" destOrd="0" presId="urn:microsoft.com/office/officeart/2008/layout/LinedList"/>
    <dgm:cxn modelId="{26EABFB3-8961-42AE-8153-643ECCD66844}" type="presParOf" srcId="{75654807-6F50-4B1B-8732-12350238A3A3}" destId="{045B5D90-B6DD-4B89-9150-CCE29C9EC5C3}" srcOrd="2" destOrd="0" presId="urn:microsoft.com/office/officeart/2008/layout/LinedList"/>
    <dgm:cxn modelId="{179845D9-B139-43AF-9A6F-B3DB52994B03}" type="presParOf" srcId="{8F1C22DD-C451-4127-A61B-15EE3558381F}" destId="{47B364FE-6F3A-458F-9ACD-594B76434939}" srcOrd="11" destOrd="0" presId="urn:microsoft.com/office/officeart/2008/layout/LinedList"/>
    <dgm:cxn modelId="{95BB9BD4-2859-4740-A4AE-74E715681916}" type="presParOf" srcId="{8F1C22DD-C451-4127-A61B-15EE3558381F}" destId="{6DC50687-BB06-4D72-8FBA-6ECF07E1C055}" srcOrd="12"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FB805D-4A62-4BC6-82AE-A516F1339800}"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9ED8399F-C86C-4EF4-9BB3-29A469B00228}">
      <dgm:prSet/>
      <dgm:spPr/>
      <dgm:t>
        <a:bodyPr/>
        <a:lstStyle/>
        <a:p>
          <a:r>
            <a:rPr lang="en-GB"/>
            <a:t>Flexibility through dance</a:t>
          </a:r>
          <a:endParaRPr lang="en-US"/>
        </a:p>
      </dgm:t>
    </dgm:pt>
    <dgm:pt modelId="{D626F5E3-F459-4E8D-840A-33047BD94D10}" type="parTrans" cxnId="{0ED6C407-FA17-4E1D-9CD7-8753459FC267}">
      <dgm:prSet/>
      <dgm:spPr/>
      <dgm:t>
        <a:bodyPr/>
        <a:lstStyle/>
        <a:p>
          <a:endParaRPr lang="en-US"/>
        </a:p>
      </dgm:t>
    </dgm:pt>
    <dgm:pt modelId="{BBAA62F1-BC7C-4DDB-ABBD-6DCDEA7CBB9E}" type="sibTrans" cxnId="{0ED6C407-FA17-4E1D-9CD7-8753459FC267}">
      <dgm:prSet/>
      <dgm:spPr/>
      <dgm:t>
        <a:bodyPr/>
        <a:lstStyle/>
        <a:p>
          <a:endParaRPr lang="en-US"/>
        </a:p>
      </dgm:t>
    </dgm:pt>
    <dgm:pt modelId="{6596BFC1-EA5C-4421-8D82-AD1D9568063A}">
      <dgm:prSet/>
      <dgm:spPr/>
      <dgm:t>
        <a:bodyPr/>
        <a:lstStyle/>
        <a:p>
          <a:r>
            <a:rPr lang="en-GB"/>
            <a:t>Improve posture</a:t>
          </a:r>
          <a:endParaRPr lang="en-US"/>
        </a:p>
      </dgm:t>
    </dgm:pt>
    <dgm:pt modelId="{555011F0-A7C1-479A-9592-C9A1170C0B4B}" type="parTrans" cxnId="{1EB0DC7C-8280-41D1-9912-948C1F5F2535}">
      <dgm:prSet/>
      <dgm:spPr/>
      <dgm:t>
        <a:bodyPr/>
        <a:lstStyle/>
        <a:p>
          <a:endParaRPr lang="en-US"/>
        </a:p>
      </dgm:t>
    </dgm:pt>
    <dgm:pt modelId="{9990B585-FBF8-45C1-BB85-B69F924534DB}" type="sibTrans" cxnId="{1EB0DC7C-8280-41D1-9912-948C1F5F2535}">
      <dgm:prSet/>
      <dgm:spPr/>
      <dgm:t>
        <a:bodyPr/>
        <a:lstStyle/>
        <a:p>
          <a:endParaRPr lang="en-US"/>
        </a:p>
      </dgm:t>
    </dgm:pt>
    <dgm:pt modelId="{1D2EA072-C1AB-4746-BD46-03DF727DA400}">
      <dgm:prSet/>
      <dgm:spPr/>
      <dgm:t>
        <a:bodyPr/>
        <a:lstStyle/>
        <a:p>
          <a:r>
            <a:rPr lang="en-GB"/>
            <a:t>Injury prevention</a:t>
          </a:r>
          <a:endParaRPr lang="en-US"/>
        </a:p>
      </dgm:t>
    </dgm:pt>
    <dgm:pt modelId="{928DBD14-006F-4F5A-B9A3-1FE244DE69D0}" type="parTrans" cxnId="{EC9BFA60-58A4-41E0-9178-EA47664BC2E2}">
      <dgm:prSet/>
      <dgm:spPr/>
      <dgm:t>
        <a:bodyPr/>
        <a:lstStyle/>
        <a:p>
          <a:endParaRPr lang="en-US"/>
        </a:p>
      </dgm:t>
    </dgm:pt>
    <dgm:pt modelId="{AF0EC39A-DE61-44DF-BDA0-8CBE5D9790E3}" type="sibTrans" cxnId="{EC9BFA60-58A4-41E0-9178-EA47664BC2E2}">
      <dgm:prSet/>
      <dgm:spPr/>
      <dgm:t>
        <a:bodyPr/>
        <a:lstStyle/>
        <a:p>
          <a:endParaRPr lang="en-US"/>
        </a:p>
      </dgm:t>
    </dgm:pt>
    <dgm:pt modelId="{A91C053E-EB73-4383-A9D0-A394D1BCA333}">
      <dgm:prSet/>
      <dgm:spPr/>
      <dgm:t>
        <a:bodyPr/>
        <a:lstStyle/>
        <a:p>
          <a:r>
            <a:rPr lang="en-GB"/>
            <a:t>Balance and stability</a:t>
          </a:r>
          <a:endParaRPr lang="en-US"/>
        </a:p>
      </dgm:t>
    </dgm:pt>
    <dgm:pt modelId="{E333AD84-FC47-483D-A16A-C69BC39B01B1}" type="parTrans" cxnId="{7B5A2A9E-FC20-4DED-A17A-0AAEA857783B}">
      <dgm:prSet/>
      <dgm:spPr/>
      <dgm:t>
        <a:bodyPr/>
        <a:lstStyle/>
        <a:p>
          <a:endParaRPr lang="en-US"/>
        </a:p>
      </dgm:t>
    </dgm:pt>
    <dgm:pt modelId="{9E2B29D3-5571-4ACD-83FD-59578B883D81}" type="sibTrans" cxnId="{7B5A2A9E-FC20-4DED-A17A-0AAEA857783B}">
      <dgm:prSet/>
      <dgm:spPr/>
      <dgm:t>
        <a:bodyPr/>
        <a:lstStyle/>
        <a:p>
          <a:endParaRPr lang="en-US"/>
        </a:p>
      </dgm:t>
    </dgm:pt>
    <dgm:pt modelId="{8144F43D-FCEB-42A2-A7CA-4FDAAA004C58}">
      <dgm:prSet/>
      <dgm:spPr/>
      <dgm:t>
        <a:bodyPr/>
        <a:lstStyle/>
        <a:p>
          <a:r>
            <a:rPr lang="en-GB"/>
            <a:t>Better performance </a:t>
          </a:r>
          <a:endParaRPr lang="en-US"/>
        </a:p>
      </dgm:t>
    </dgm:pt>
    <dgm:pt modelId="{DEAC811C-1E18-473C-B9BD-D4859BA2BB43}" type="parTrans" cxnId="{B9CD28DF-E9EA-481D-B85B-6CFFD6267B28}">
      <dgm:prSet/>
      <dgm:spPr/>
      <dgm:t>
        <a:bodyPr/>
        <a:lstStyle/>
        <a:p>
          <a:endParaRPr lang="en-US"/>
        </a:p>
      </dgm:t>
    </dgm:pt>
    <dgm:pt modelId="{1E8E867F-7705-47EE-97FF-5CF1A2626718}" type="sibTrans" cxnId="{B9CD28DF-E9EA-481D-B85B-6CFFD6267B28}">
      <dgm:prSet/>
      <dgm:spPr/>
      <dgm:t>
        <a:bodyPr/>
        <a:lstStyle/>
        <a:p>
          <a:endParaRPr lang="en-US"/>
        </a:p>
      </dgm:t>
    </dgm:pt>
    <dgm:pt modelId="{F2EBB71C-DDFB-4967-9014-6FCDFB803AAD}" type="pres">
      <dgm:prSet presAssocID="{A9FB805D-4A62-4BC6-82AE-A516F1339800}" presName="diagram" presStyleCnt="0">
        <dgm:presLayoutVars>
          <dgm:dir/>
          <dgm:resizeHandles val="exact"/>
        </dgm:presLayoutVars>
      </dgm:prSet>
      <dgm:spPr/>
    </dgm:pt>
    <dgm:pt modelId="{1B48A147-F08F-41E1-B31F-68A6B7F6488C}" type="pres">
      <dgm:prSet presAssocID="{9ED8399F-C86C-4EF4-9BB3-29A469B00228}" presName="node" presStyleLbl="node1" presStyleIdx="0" presStyleCnt="1">
        <dgm:presLayoutVars>
          <dgm:bulletEnabled val="1"/>
        </dgm:presLayoutVars>
      </dgm:prSet>
      <dgm:spPr/>
    </dgm:pt>
  </dgm:ptLst>
  <dgm:cxnLst>
    <dgm:cxn modelId="{0ED6C407-FA17-4E1D-9CD7-8753459FC267}" srcId="{A9FB805D-4A62-4BC6-82AE-A516F1339800}" destId="{9ED8399F-C86C-4EF4-9BB3-29A469B00228}" srcOrd="0" destOrd="0" parTransId="{D626F5E3-F459-4E8D-840A-33047BD94D10}" sibTransId="{BBAA62F1-BC7C-4DDB-ABBD-6DCDEA7CBB9E}"/>
    <dgm:cxn modelId="{E6CCBA28-15E8-4E53-A7EF-491ABB867262}" type="presOf" srcId="{1D2EA072-C1AB-4746-BD46-03DF727DA400}" destId="{1B48A147-F08F-41E1-B31F-68A6B7F6488C}" srcOrd="0" destOrd="2" presId="urn:microsoft.com/office/officeart/2005/8/layout/default"/>
    <dgm:cxn modelId="{050DF93B-236F-4938-8D6A-4FFE5948AC7E}" type="presOf" srcId="{6596BFC1-EA5C-4421-8D82-AD1D9568063A}" destId="{1B48A147-F08F-41E1-B31F-68A6B7F6488C}" srcOrd="0" destOrd="1" presId="urn:microsoft.com/office/officeart/2005/8/layout/default"/>
    <dgm:cxn modelId="{FA6B405F-C578-40A6-BD02-C6A7DAEC65FB}" type="presOf" srcId="{8144F43D-FCEB-42A2-A7CA-4FDAAA004C58}" destId="{1B48A147-F08F-41E1-B31F-68A6B7F6488C}" srcOrd="0" destOrd="4" presId="urn:microsoft.com/office/officeart/2005/8/layout/default"/>
    <dgm:cxn modelId="{EC9BFA60-58A4-41E0-9178-EA47664BC2E2}" srcId="{9ED8399F-C86C-4EF4-9BB3-29A469B00228}" destId="{1D2EA072-C1AB-4746-BD46-03DF727DA400}" srcOrd="1" destOrd="0" parTransId="{928DBD14-006F-4F5A-B9A3-1FE244DE69D0}" sibTransId="{AF0EC39A-DE61-44DF-BDA0-8CBE5D9790E3}"/>
    <dgm:cxn modelId="{1EB0DC7C-8280-41D1-9912-948C1F5F2535}" srcId="{9ED8399F-C86C-4EF4-9BB3-29A469B00228}" destId="{6596BFC1-EA5C-4421-8D82-AD1D9568063A}" srcOrd="0" destOrd="0" parTransId="{555011F0-A7C1-479A-9592-C9A1170C0B4B}" sibTransId="{9990B585-FBF8-45C1-BB85-B69F924534DB}"/>
    <dgm:cxn modelId="{7B5A2A9E-FC20-4DED-A17A-0AAEA857783B}" srcId="{9ED8399F-C86C-4EF4-9BB3-29A469B00228}" destId="{A91C053E-EB73-4383-A9D0-A394D1BCA333}" srcOrd="2" destOrd="0" parTransId="{E333AD84-FC47-483D-A16A-C69BC39B01B1}" sibTransId="{9E2B29D3-5571-4ACD-83FD-59578B883D81}"/>
    <dgm:cxn modelId="{075404A6-B87B-4B91-8749-53AAC3A7CF6F}" type="presOf" srcId="{9ED8399F-C86C-4EF4-9BB3-29A469B00228}" destId="{1B48A147-F08F-41E1-B31F-68A6B7F6488C}" srcOrd="0" destOrd="0" presId="urn:microsoft.com/office/officeart/2005/8/layout/default"/>
    <dgm:cxn modelId="{AE1849AF-931E-4C80-BDE0-1B23927D7E10}" type="presOf" srcId="{A91C053E-EB73-4383-A9D0-A394D1BCA333}" destId="{1B48A147-F08F-41E1-B31F-68A6B7F6488C}" srcOrd="0" destOrd="3" presId="urn:microsoft.com/office/officeart/2005/8/layout/default"/>
    <dgm:cxn modelId="{B9CD28DF-E9EA-481D-B85B-6CFFD6267B28}" srcId="{9ED8399F-C86C-4EF4-9BB3-29A469B00228}" destId="{8144F43D-FCEB-42A2-A7CA-4FDAAA004C58}" srcOrd="3" destOrd="0" parTransId="{DEAC811C-1E18-473C-B9BD-D4859BA2BB43}" sibTransId="{1E8E867F-7705-47EE-97FF-5CF1A2626718}"/>
    <dgm:cxn modelId="{69F148EE-1F70-40D5-80CF-F67CB5ABB99E}" type="presOf" srcId="{A9FB805D-4A62-4BC6-82AE-A516F1339800}" destId="{F2EBB71C-DDFB-4967-9014-6FCDFB803AAD}" srcOrd="0" destOrd="0" presId="urn:microsoft.com/office/officeart/2005/8/layout/default"/>
    <dgm:cxn modelId="{5FFBC58B-AA13-421D-A2A6-361C12AF4121}" type="presParOf" srcId="{F2EBB71C-DDFB-4967-9014-6FCDFB803AAD}" destId="{1B48A147-F08F-41E1-B31F-68A6B7F6488C}" srcOrd="0" destOrd="0" presId="urn:microsoft.com/office/officeart/2005/8/layout/default"/>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5BC4AA-5884-44A0-AE4D-F3F2F840DF06}">
      <dsp:nvSpPr>
        <dsp:cNvPr id="0" name=""/>
        <dsp:cNvSpPr/>
      </dsp:nvSpPr>
      <dsp:spPr>
        <a:xfrm>
          <a:off x="0" y="1706"/>
          <a:ext cx="6151562" cy="7273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3CAACB-DD3B-46EB-A442-EB7B75F0B1B4}">
      <dsp:nvSpPr>
        <dsp:cNvPr id="0" name=""/>
        <dsp:cNvSpPr/>
      </dsp:nvSpPr>
      <dsp:spPr>
        <a:xfrm>
          <a:off x="220029" y="165365"/>
          <a:ext cx="400053" cy="40005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72BCEE6-53A1-4A9A-8A94-426106A10049}">
      <dsp:nvSpPr>
        <dsp:cNvPr id="0" name=""/>
        <dsp:cNvSpPr/>
      </dsp:nvSpPr>
      <dsp:spPr>
        <a:xfrm>
          <a:off x="840112" y="1706"/>
          <a:ext cx="5311450" cy="7273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80" tIns="76980" rIns="76980" bIns="76980" numCol="1" spcCol="1270" anchor="ctr" anchorCtr="0">
          <a:noAutofit/>
        </a:bodyPr>
        <a:lstStyle/>
        <a:p>
          <a:pPr marL="0" lvl="0" indent="0" algn="l" defTabSz="844550">
            <a:lnSpc>
              <a:spcPct val="90000"/>
            </a:lnSpc>
            <a:spcBef>
              <a:spcPct val="0"/>
            </a:spcBef>
            <a:spcAft>
              <a:spcPct val="35000"/>
            </a:spcAft>
            <a:buNone/>
          </a:pPr>
          <a:r>
            <a:rPr lang="en-US" sz="1900" kern="1200"/>
            <a:t>Agility </a:t>
          </a:r>
        </a:p>
      </dsp:txBody>
      <dsp:txXfrm>
        <a:off x="840112" y="1706"/>
        <a:ext cx="5311450" cy="727370"/>
      </dsp:txXfrm>
    </dsp:sp>
    <dsp:sp modelId="{11237758-E64C-40B8-9E30-8AB58A97DAD6}">
      <dsp:nvSpPr>
        <dsp:cNvPr id="0" name=""/>
        <dsp:cNvSpPr/>
      </dsp:nvSpPr>
      <dsp:spPr>
        <a:xfrm>
          <a:off x="0" y="910920"/>
          <a:ext cx="6151562" cy="7273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23B40C-43CC-4DFF-A2E9-9B52FDB6E429}">
      <dsp:nvSpPr>
        <dsp:cNvPr id="0" name=""/>
        <dsp:cNvSpPr/>
      </dsp:nvSpPr>
      <dsp:spPr>
        <a:xfrm>
          <a:off x="220029" y="1074578"/>
          <a:ext cx="400053" cy="40005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CCAD338-4E94-43C1-849F-DBECB400693C}">
      <dsp:nvSpPr>
        <dsp:cNvPr id="0" name=""/>
        <dsp:cNvSpPr/>
      </dsp:nvSpPr>
      <dsp:spPr>
        <a:xfrm>
          <a:off x="840112" y="910920"/>
          <a:ext cx="5311450" cy="7273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80" tIns="76980" rIns="76980" bIns="76980" numCol="1" spcCol="1270" anchor="ctr" anchorCtr="0">
          <a:noAutofit/>
        </a:bodyPr>
        <a:lstStyle/>
        <a:p>
          <a:pPr marL="0" lvl="0" indent="0" algn="l" defTabSz="844550">
            <a:lnSpc>
              <a:spcPct val="90000"/>
            </a:lnSpc>
            <a:spcBef>
              <a:spcPct val="0"/>
            </a:spcBef>
            <a:spcAft>
              <a:spcPct val="35000"/>
            </a:spcAft>
            <a:buNone/>
          </a:pPr>
          <a:r>
            <a:rPr lang="en-US" sz="1900" kern="1200"/>
            <a:t>Coordination </a:t>
          </a:r>
        </a:p>
      </dsp:txBody>
      <dsp:txXfrm>
        <a:off x="840112" y="910920"/>
        <a:ext cx="5311450" cy="727370"/>
      </dsp:txXfrm>
    </dsp:sp>
    <dsp:sp modelId="{242DEA38-E473-4C4E-8F14-2617D967839B}">
      <dsp:nvSpPr>
        <dsp:cNvPr id="0" name=""/>
        <dsp:cNvSpPr/>
      </dsp:nvSpPr>
      <dsp:spPr>
        <a:xfrm>
          <a:off x="0" y="1820133"/>
          <a:ext cx="6151562" cy="7273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E3A843-70BB-464B-8CA6-048C4327D55D}">
      <dsp:nvSpPr>
        <dsp:cNvPr id="0" name=""/>
        <dsp:cNvSpPr/>
      </dsp:nvSpPr>
      <dsp:spPr>
        <a:xfrm>
          <a:off x="220029" y="1983791"/>
          <a:ext cx="400053" cy="40005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C2F5B78-E4F9-444C-B783-FC2835D642D1}">
      <dsp:nvSpPr>
        <dsp:cNvPr id="0" name=""/>
        <dsp:cNvSpPr/>
      </dsp:nvSpPr>
      <dsp:spPr>
        <a:xfrm>
          <a:off x="840112" y="1820133"/>
          <a:ext cx="5311450" cy="7273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80" tIns="76980" rIns="76980" bIns="76980" numCol="1" spcCol="1270" anchor="ctr" anchorCtr="0">
          <a:noAutofit/>
        </a:bodyPr>
        <a:lstStyle/>
        <a:p>
          <a:pPr marL="0" lvl="0" indent="0" algn="l" defTabSz="844550">
            <a:lnSpc>
              <a:spcPct val="90000"/>
            </a:lnSpc>
            <a:spcBef>
              <a:spcPct val="0"/>
            </a:spcBef>
            <a:spcAft>
              <a:spcPct val="35000"/>
            </a:spcAft>
            <a:buNone/>
          </a:pPr>
          <a:r>
            <a:rPr lang="en-US" sz="1900" kern="1200"/>
            <a:t>Balance </a:t>
          </a:r>
        </a:p>
      </dsp:txBody>
      <dsp:txXfrm>
        <a:off x="840112" y="1820133"/>
        <a:ext cx="5311450" cy="727370"/>
      </dsp:txXfrm>
    </dsp:sp>
    <dsp:sp modelId="{52D610C2-AF1A-4D58-8679-10E1827A8260}">
      <dsp:nvSpPr>
        <dsp:cNvPr id="0" name=""/>
        <dsp:cNvSpPr/>
      </dsp:nvSpPr>
      <dsp:spPr>
        <a:xfrm>
          <a:off x="0" y="2729346"/>
          <a:ext cx="6151562" cy="7273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C712A4-9CB1-4AA2-8EE5-570BF38B001E}">
      <dsp:nvSpPr>
        <dsp:cNvPr id="0" name=""/>
        <dsp:cNvSpPr/>
      </dsp:nvSpPr>
      <dsp:spPr>
        <a:xfrm>
          <a:off x="220029" y="2893004"/>
          <a:ext cx="400053" cy="40005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884E8CF-0E30-4344-8507-65D153A31611}">
      <dsp:nvSpPr>
        <dsp:cNvPr id="0" name=""/>
        <dsp:cNvSpPr/>
      </dsp:nvSpPr>
      <dsp:spPr>
        <a:xfrm>
          <a:off x="840112" y="2729346"/>
          <a:ext cx="5311450" cy="7273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80" tIns="76980" rIns="76980" bIns="76980" numCol="1" spcCol="1270" anchor="ctr" anchorCtr="0">
          <a:noAutofit/>
        </a:bodyPr>
        <a:lstStyle/>
        <a:p>
          <a:pPr marL="0" lvl="0" indent="0" algn="l" defTabSz="844550">
            <a:lnSpc>
              <a:spcPct val="90000"/>
            </a:lnSpc>
            <a:spcBef>
              <a:spcPct val="0"/>
            </a:spcBef>
            <a:spcAft>
              <a:spcPct val="35000"/>
            </a:spcAft>
            <a:buNone/>
          </a:pPr>
          <a:r>
            <a:rPr lang="en-US" sz="1900" kern="1200"/>
            <a:t>Power </a:t>
          </a:r>
        </a:p>
      </dsp:txBody>
      <dsp:txXfrm>
        <a:off x="840112" y="2729346"/>
        <a:ext cx="5311450" cy="727370"/>
      </dsp:txXfrm>
    </dsp:sp>
    <dsp:sp modelId="{225D34DC-24FC-45A4-AEA5-B35BD5A237AD}">
      <dsp:nvSpPr>
        <dsp:cNvPr id="0" name=""/>
        <dsp:cNvSpPr/>
      </dsp:nvSpPr>
      <dsp:spPr>
        <a:xfrm>
          <a:off x="0" y="3638559"/>
          <a:ext cx="6151562" cy="7273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676DFE-C942-4832-978F-395101F3E173}">
      <dsp:nvSpPr>
        <dsp:cNvPr id="0" name=""/>
        <dsp:cNvSpPr/>
      </dsp:nvSpPr>
      <dsp:spPr>
        <a:xfrm>
          <a:off x="220029" y="3802217"/>
          <a:ext cx="400053" cy="40005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9CDDB19-FA0E-4E21-9F26-E27F0785FA56}">
      <dsp:nvSpPr>
        <dsp:cNvPr id="0" name=""/>
        <dsp:cNvSpPr/>
      </dsp:nvSpPr>
      <dsp:spPr>
        <a:xfrm>
          <a:off x="840112" y="3638559"/>
          <a:ext cx="5311450" cy="7273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80" tIns="76980" rIns="76980" bIns="76980" numCol="1" spcCol="1270" anchor="ctr" anchorCtr="0">
          <a:noAutofit/>
        </a:bodyPr>
        <a:lstStyle/>
        <a:p>
          <a:pPr marL="0" lvl="0" indent="0" algn="l" defTabSz="844550">
            <a:lnSpc>
              <a:spcPct val="90000"/>
            </a:lnSpc>
            <a:spcBef>
              <a:spcPct val="0"/>
            </a:spcBef>
            <a:spcAft>
              <a:spcPct val="35000"/>
            </a:spcAft>
            <a:buNone/>
          </a:pPr>
          <a:r>
            <a:rPr lang="en-US" sz="1900" kern="1200"/>
            <a:t>Reaction time </a:t>
          </a:r>
        </a:p>
      </dsp:txBody>
      <dsp:txXfrm>
        <a:off x="840112" y="3638559"/>
        <a:ext cx="5311450" cy="727370"/>
      </dsp:txXfrm>
    </dsp:sp>
    <dsp:sp modelId="{9B1F81D2-9B50-4229-A0D7-2492CBE75108}">
      <dsp:nvSpPr>
        <dsp:cNvPr id="0" name=""/>
        <dsp:cNvSpPr/>
      </dsp:nvSpPr>
      <dsp:spPr>
        <a:xfrm>
          <a:off x="0" y="4547772"/>
          <a:ext cx="6151562" cy="7273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B5E5E2-6B29-4FA9-9461-CA25D66B8E86}">
      <dsp:nvSpPr>
        <dsp:cNvPr id="0" name=""/>
        <dsp:cNvSpPr/>
      </dsp:nvSpPr>
      <dsp:spPr>
        <a:xfrm>
          <a:off x="220029" y="4711430"/>
          <a:ext cx="400053" cy="40005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78DF6F1-51E7-4FEB-B43C-E861A59BB4D4}">
      <dsp:nvSpPr>
        <dsp:cNvPr id="0" name=""/>
        <dsp:cNvSpPr/>
      </dsp:nvSpPr>
      <dsp:spPr>
        <a:xfrm>
          <a:off x="840112" y="4547772"/>
          <a:ext cx="5311450" cy="7273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80" tIns="76980" rIns="76980" bIns="76980" numCol="1" spcCol="1270" anchor="ctr" anchorCtr="0">
          <a:noAutofit/>
        </a:bodyPr>
        <a:lstStyle/>
        <a:p>
          <a:pPr marL="0" lvl="0" indent="0" algn="l" defTabSz="844550">
            <a:lnSpc>
              <a:spcPct val="90000"/>
            </a:lnSpc>
            <a:spcBef>
              <a:spcPct val="0"/>
            </a:spcBef>
            <a:spcAft>
              <a:spcPct val="35000"/>
            </a:spcAft>
            <a:buNone/>
          </a:pPr>
          <a:r>
            <a:rPr lang="en-US" sz="1900" kern="1200"/>
            <a:t>Speed</a:t>
          </a:r>
        </a:p>
      </dsp:txBody>
      <dsp:txXfrm>
        <a:off x="840112" y="4547772"/>
        <a:ext cx="5311450" cy="7273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0F3BCE-9974-46FD-95AA-800AA9A83E39}">
      <dsp:nvSpPr>
        <dsp:cNvPr id="0" name=""/>
        <dsp:cNvSpPr/>
      </dsp:nvSpPr>
      <dsp:spPr>
        <a:xfrm>
          <a:off x="0" y="2780"/>
          <a:ext cx="461607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E92EEA-088B-41D7-A45A-49F61F779870}">
      <dsp:nvSpPr>
        <dsp:cNvPr id="0" name=""/>
        <dsp:cNvSpPr/>
      </dsp:nvSpPr>
      <dsp:spPr>
        <a:xfrm>
          <a:off x="0" y="2780"/>
          <a:ext cx="923215" cy="1896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What is flexibility?</a:t>
          </a:r>
          <a:endParaRPr lang="en-US" sz="1500" kern="1200"/>
        </a:p>
      </dsp:txBody>
      <dsp:txXfrm>
        <a:off x="0" y="2780"/>
        <a:ext cx="923215" cy="1896565"/>
      </dsp:txXfrm>
    </dsp:sp>
    <dsp:sp modelId="{6DF7101B-D60E-4CB2-86A5-4513220694BB}">
      <dsp:nvSpPr>
        <dsp:cNvPr id="0" name=""/>
        <dsp:cNvSpPr/>
      </dsp:nvSpPr>
      <dsp:spPr>
        <a:xfrm>
          <a:off x="992456" y="46861"/>
          <a:ext cx="3623620" cy="881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Flexibility is a range of motions through the joints.</a:t>
          </a:r>
          <a:endParaRPr lang="en-US" sz="1800" kern="1200"/>
        </a:p>
      </dsp:txBody>
      <dsp:txXfrm>
        <a:off x="992456" y="46861"/>
        <a:ext cx="3623620" cy="881606"/>
      </dsp:txXfrm>
    </dsp:sp>
    <dsp:sp modelId="{DF6E3D07-8CED-4488-8695-3331BCB91A01}">
      <dsp:nvSpPr>
        <dsp:cNvPr id="0" name=""/>
        <dsp:cNvSpPr/>
      </dsp:nvSpPr>
      <dsp:spPr>
        <a:xfrm>
          <a:off x="923215" y="928467"/>
          <a:ext cx="3692861"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94A118-8AAF-47D1-BB16-0AF3DF27B7D8}">
      <dsp:nvSpPr>
        <dsp:cNvPr id="0" name=""/>
        <dsp:cNvSpPr/>
      </dsp:nvSpPr>
      <dsp:spPr>
        <a:xfrm>
          <a:off x="992456" y="972548"/>
          <a:ext cx="3623620" cy="8816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Flexibility has two types of components which are static and dynamic.</a:t>
          </a:r>
          <a:endParaRPr lang="en-US" sz="1800" kern="1200"/>
        </a:p>
      </dsp:txBody>
      <dsp:txXfrm>
        <a:off x="992456" y="972548"/>
        <a:ext cx="3623620" cy="881606"/>
      </dsp:txXfrm>
    </dsp:sp>
    <dsp:sp modelId="{3782D6CD-9712-45F3-8007-47B4CCA54E96}">
      <dsp:nvSpPr>
        <dsp:cNvPr id="0" name=""/>
        <dsp:cNvSpPr/>
      </dsp:nvSpPr>
      <dsp:spPr>
        <a:xfrm>
          <a:off x="923215" y="1854154"/>
          <a:ext cx="3692861"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D1982F5-4A89-4500-B3B7-3DADB49F241D}">
      <dsp:nvSpPr>
        <dsp:cNvPr id="0" name=""/>
        <dsp:cNvSpPr/>
      </dsp:nvSpPr>
      <dsp:spPr>
        <a:xfrm>
          <a:off x="0" y="1899346"/>
          <a:ext cx="461607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03ADEB-243E-4E50-8C45-A611AB8A253B}">
      <dsp:nvSpPr>
        <dsp:cNvPr id="0" name=""/>
        <dsp:cNvSpPr/>
      </dsp:nvSpPr>
      <dsp:spPr>
        <a:xfrm>
          <a:off x="0" y="1899346"/>
          <a:ext cx="923215" cy="1896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What affects flexibility?</a:t>
          </a:r>
          <a:endParaRPr lang="en-US" sz="1500" kern="1200"/>
        </a:p>
      </dsp:txBody>
      <dsp:txXfrm>
        <a:off x="0" y="1899346"/>
        <a:ext cx="923215" cy="1896565"/>
      </dsp:txXfrm>
    </dsp:sp>
    <dsp:sp modelId="{A4627B2A-C500-4017-A47C-17B7BC76E6F3}">
      <dsp:nvSpPr>
        <dsp:cNvPr id="0" name=""/>
        <dsp:cNvSpPr/>
      </dsp:nvSpPr>
      <dsp:spPr>
        <a:xfrm>
          <a:off x="992456" y="1928980"/>
          <a:ext cx="3623620" cy="5926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Being active</a:t>
          </a:r>
          <a:endParaRPr lang="en-US" sz="1800" kern="1200"/>
        </a:p>
      </dsp:txBody>
      <dsp:txXfrm>
        <a:off x="992456" y="1928980"/>
        <a:ext cx="3623620" cy="592676"/>
      </dsp:txXfrm>
    </dsp:sp>
    <dsp:sp modelId="{A73CD02B-8F59-4467-991F-2CDA3A331ADF}">
      <dsp:nvSpPr>
        <dsp:cNvPr id="0" name=""/>
        <dsp:cNvSpPr/>
      </dsp:nvSpPr>
      <dsp:spPr>
        <a:xfrm>
          <a:off x="923215" y="2521656"/>
          <a:ext cx="3692861"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C61E21-D5C2-4183-904C-12B685118A2B}">
      <dsp:nvSpPr>
        <dsp:cNvPr id="0" name=""/>
        <dsp:cNvSpPr/>
      </dsp:nvSpPr>
      <dsp:spPr>
        <a:xfrm>
          <a:off x="992456" y="2551290"/>
          <a:ext cx="3623620" cy="5926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Age and gender</a:t>
          </a:r>
          <a:endParaRPr lang="en-US" sz="1800" kern="1200"/>
        </a:p>
      </dsp:txBody>
      <dsp:txXfrm>
        <a:off x="992456" y="2551290"/>
        <a:ext cx="3623620" cy="592676"/>
      </dsp:txXfrm>
    </dsp:sp>
    <dsp:sp modelId="{614FD1CA-1805-411E-A96B-D4E17B61908F}">
      <dsp:nvSpPr>
        <dsp:cNvPr id="0" name=""/>
        <dsp:cNvSpPr/>
      </dsp:nvSpPr>
      <dsp:spPr>
        <a:xfrm>
          <a:off x="923215" y="3143967"/>
          <a:ext cx="3692861"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268110D-DEBC-43E5-9FBD-C8B719C49EA9}">
      <dsp:nvSpPr>
        <dsp:cNvPr id="0" name=""/>
        <dsp:cNvSpPr/>
      </dsp:nvSpPr>
      <dsp:spPr>
        <a:xfrm>
          <a:off x="992456" y="3173601"/>
          <a:ext cx="3623620" cy="5926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Muscle</a:t>
          </a:r>
          <a:endParaRPr lang="en-US" sz="1800" kern="1200"/>
        </a:p>
      </dsp:txBody>
      <dsp:txXfrm>
        <a:off x="992456" y="3173601"/>
        <a:ext cx="3623620" cy="592676"/>
      </dsp:txXfrm>
    </dsp:sp>
    <dsp:sp modelId="{583900A4-6066-416E-866D-5055724A1A6C}">
      <dsp:nvSpPr>
        <dsp:cNvPr id="0" name=""/>
        <dsp:cNvSpPr/>
      </dsp:nvSpPr>
      <dsp:spPr>
        <a:xfrm>
          <a:off x="923215" y="3766277"/>
          <a:ext cx="3692861"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50965C4-D8D2-49EB-828C-50614A34EAAF}">
      <dsp:nvSpPr>
        <dsp:cNvPr id="0" name=""/>
        <dsp:cNvSpPr/>
      </dsp:nvSpPr>
      <dsp:spPr>
        <a:xfrm>
          <a:off x="0" y="3795911"/>
          <a:ext cx="461607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00E70D-4601-4327-BA93-DF2DF354A6C8}">
      <dsp:nvSpPr>
        <dsp:cNvPr id="0" name=""/>
        <dsp:cNvSpPr/>
      </dsp:nvSpPr>
      <dsp:spPr>
        <a:xfrm>
          <a:off x="0" y="3795911"/>
          <a:ext cx="923215" cy="1896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The Most important aspect to flexibility?</a:t>
          </a:r>
          <a:endParaRPr lang="en-US" sz="1500" kern="1200"/>
        </a:p>
      </dsp:txBody>
      <dsp:txXfrm>
        <a:off x="0" y="3795911"/>
        <a:ext cx="923215" cy="1896565"/>
      </dsp:txXfrm>
    </dsp:sp>
    <dsp:sp modelId="{A0F33348-48D1-41A8-B320-4D7884743D93}">
      <dsp:nvSpPr>
        <dsp:cNvPr id="0" name=""/>
        <dsp:cNvSpPr/>
      </dsp:nvSpPr>
      <dsp:spPr>
        <a:xfrm>
          <a:off x="992456" y="3818206"/>
          <a:ext cx="3623620" cy="445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STRETCHING!</a:t>
          </a:r>
          <a:endParaRPr lang="en-US" sz="1800" kern="1200"/>
        </a:p>
      </dsp:txBody>
      <dsp:txXfrm>
        <a:off x="992456" y="3818206"/>
        <a:ext cx="3623620" cy="445896"/>
      </dsp:txXfrm>
    </dsp:sp>
    <dsp:sp modelId="{85C45DF3-7EAD-439C-9660-EF8A5BB7362B}">
      <dsp:nvSpPr>
        <dsp:cNvPr id="0" name=""/>
        <dsp:cNvSpPr/>
      </dsp:nvSpPr>
      <dsp:spPr>
        <a:xfrm>
          <a:off x="923215" y="4264103"/>
          <a:ext cx="3692861"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418F0F6-848E-4565-A48F-9DF2604D477D}">
      <dsp:nvSpPr>
        <dsp:cNvPr id="0" name=""/>
        <dsp:cNvSpPr/>
      </dsp:nvSpPr>
      <dsp:spPr>
        <a:xfrm>
          <a:off x="992456" y="4286397"/>
          <a:ext cx="3623620" cy="445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Ballistic</a:t>
          </a:r>
          <a:endParaRPr lang="en-US" sz="1800" kern="1200"/>
        </a:p>
      </dsp:txBody>
      <dsp:txXfrm>
        <a:off x="992456" y="4286397"/>
        <a:ext cx="3623620" cy="445896"/>
      </dsp:txXfrm>
    </dsp:sp>
    <dsp:sp modelId="{50154D6F-99EC-4506-B10C-BE4B20380D79}">
      <dsp:nvSpPr>
        <dsp:cNvPr id="0" name=""/>
        <dsp:cNvSpPr/>
      </dsp:nvSpPr>
      <dsp:spPr>
        <a:xfrm>
          <a:off x="923215" y="4732294"/>
          <a:ext cx="3692861"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E29587-A527-4E63-A9F7-05974A516F0F}">
      <dsp:nvSpPr>
        <dsp:cNvPr id="0" name=""/>
        <dsp:cNvSpPr/>
      </dsp:nvSpPr>
      <dsp:spPr>
        <a:xfrm>
          <a:off x="992456" y="4754589"/>
          <a:ext cx="3623620" cy="445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Static</a:t>
          </a:r>
          <a:endParaRPr lang="en-US" sz="1800" kern="1200"/>
        </a:p>
      </dsp:txBody>
      <dsp:txXfrm>
        <a:off x="992456" y="4754589"/>
        <a:ext cx="3623620" cy="445896"/>
      </dsp:txXfrm>
    </dsp:sp>
    <dsp:sp modelId="{74C418F8-7021-4987-A5BA-8CD0336AD3AC}">
      <dsp:nvSpPr>
        <dsp:cNvPr id="0" name=""/>
        <dsp:cNvSpPr/>
      </dsp:nvSpPr>
      <dsp:spPr>
        <a:xfrm>
          <a:off x="923215" y="5200486"/>
          <a:ext cx="3692861"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4D858C6-3DF3-44FE-A896-B562A26A05D5}">
      <dsp:nvSpPr>
        <dsp:cNvPr id="0" name=""/>
        <dsp:cNvSpPr/>
      </dsp:nvSpPr>
      <dsp:spPr>
        <a:xfrm>
          <a:off x="992456" y="5222780"/>
          <a:ext cx="3623620" cy="445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dynamic</a:t>
          </a:r>
          <a:endParaRPr lang="en-US" sz="1800" kern="1200"/>
        </a:p>
      </dsp:txBody>
      <dsp:txXfrm>
        <a:off x="992456" y="5222780"/>
        <a:ext cx="3623620" cy="445896"/>
      </dsp:txXfrm>
    </dsp:sp>
    <dsp:sp modelId="{47B364FE-6F3A-458F-9ACD-594B76434939}">
      <dsp:nvSpPr>
        <dsp:cNvPr id="0" name=""/>
        <dsp:cNvSpPr/>
      </dsp:nvSpPr>
      <dsp:spPr>
        <a:xfrm>
          <a:off x="923215" y="5668677"/>
          <a:ext cx="3692861"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48A147-F08F-41E1-B31F-68A6B7F6488C}">
      <dsp:nvSpPr>
        <dsp:cNvPr id="0" name=""/>
        <dsp:cNvSpPr/>
      </dsp:nvSpPr>
      <dsp:spPr>
        <a:xfrm>
          <a:off x="0" y="1696623"/>
          <a:ext cx="3638626" cy="21831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GB" sz="2700" kern="1200"/>
            <a:t>Flexibility through dance</a:t>
          </a:r>
          <a:endParaRPr lang="en-US" sz="2700" kern="1200"/>
        </a:p>
        <a:p>
          <a:pPr marL="228600" lvl="1" indent="-228600" algn="l" defTabSz="933450">
            <a:lnSpc>
              <a:spcPct val="90000"/>
            </a:lnSpc>
            <a:spcBef>
              <a:spcPct val="0"/>
            </a:spcBef>
            <a:spcAft>
              <a:spcPct val="15000"/>
            </a:spcAft>
            <a:buChar char="•"/>
          </a:pPr>
          <a:r>
            <a:rPr lang="en-GB" sz="2100" kern="1200"/>
            <a:t>Improve posture</a:t>
          </a:r>
          <a:endParaRPr lang="en-US" sz="2100" kern="1200"/>
        </a:p>
        <a:p>
          <a:pPr marL="228600" lvl="1" indent="-228600" algn="l" defTabSz="933450">
            <a:lnSpc>
              <a:spcPct val="90000"/>
            </a:lnSpc>
            <a:spcBef>
              <a:spcPct val="0"/>
            </a:spcBef>
            <a:spcAft>
              <a:spcPct val="15000"/>
            </a:spcAft>
            <a:buChar char="•"/>
          </a:pPr>
          <a:r>
            <a:rPr lang="en-GB" sz="2100" kern="1200"/>
            <a:t>Injury prevention</a:t>
          </a:r>
          <a:endParaRPr lang="en-US" sz="2100" kern="1200"/>
        </a:p>
        <a:p>
          <a:pPr marL="228600" lvl="1" indent="-228600" algn="l" defTabSz="933450">
            <a:lnSpc>
              <a:spcPct val="90000"/>
            </a:lnSpc>
            <a:spcBef>
              <a:spcPct val="0"/>
            </a:spcBef>
            <a:spcAft>
              <a:spcPct val="15000"/>
            </a:spcAft>
            <a:buChar char="•"/>
          </a:pPr>
          <a:r>
            <a:rPr lang="en-GB" sz="2100" kern="1200"/>
            <a:t>Balance and stability</a:t>
          </a:r>
          <a:endParaRPr lang="en-US" sz="2100" kern="1200"/>
        </a:p>
        <a:p>
          <a:pPr marL="228600" lvl="1" indent="-228600" algn="l" defTabSz="933450">
            <a:lnSpc>
              <a:spcPct val="90000"/>
            </a:lnSpc>
            <a:spcBef>
              <a:spcPct val="0"/>
            </a:spcBef>
            <a:spcAft>
              <a:spcPct val="15000"/>
            </a:spcAft>
            <a:buChar char="•"/>
          </a:pPr>
          <a:r>
            <a:rPr lang="en-GB" sz="2100" kern="1200"/>
            <a:t>Better performance </a:t>
          </a:r>
          <a:endParaRPr lang="en-US" sz="2100" kern="1200"/>
        </a:p>
      </dsp:txBody>
      <dsp:txXfrm>
        <a:off x="0" y="1696623"/>
        <a:ext cx="3638626" cy="218317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4B6E94-1702-4120-9B63-AE63319883C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01D6FE79-A706-4BFD-9E00-AAA9385EFEA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87BFD21-0087-4529-9525-91C20CCBC1A6}" type="datetime1">
              <a:rPr lang="en-GB" smtClean="0"/>
              <a:t>21/02/2025</a:t>
            </a:fld>
            <a:endParaRPr lang="en-GB"/>
          </a:p>
        </p:txBody>
      </p:sp>
      <p:sp>
        <p:nvSpPr>
          <p:cNvPr id="4" name="Footer Placeholder 3">
            <a:extLst>
              <a:ext uri="{FF2B5EF4-FFF2-40B4-BE49-F238E27FC236}">
                <a16:creationId xmlns:a16="http://schemas.microsoft.com/office/drawing/2014/main" id="{6558AB23-6B18-451D-9D3B-16919243652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D1DD4F9-0494-427B-B1AB-C1B029FFE43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7C8D3AF-C96B-4339-ADFF-17CC2AEA7152}" type="slidenum">
              <a:rPr lang="en-GB" smtClean="0"/>
              <a:t>‹#›</a:t>
            </a:fld>
            <a:endParaRPr lang="en-GB"/>
          </a:p>
        </p:txBody>
      </p:sp>
    </p:spTree>
    <p:extLst>
      <p:ext uri="{BB962C8B-B14F-4D97-AF65-F5344CB8AC3E}">
        <p14:creationId xmlns:p14="http://schemas.microsoft.com/office/powerpoint/2010/main" val="10593291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6DC80F-3293-4CB9-AFF3-897E61B95F53}" type="datetime1">
              <a:rPr lang="en-GB" smtClean="0"/>
              <a:pPr/>
              <a:t>21/02/2025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806C3E-E119-438C-AE91-C1FA81E9FF18}" type="slidenum">
              <a:rPr lang="en-GB" noProof="0" smtClean="0"/>
              <a:t>‹#›</a:t>
            </a:fld>
            <a:endParaRPr lang="en-GB" noProof="0"/>
          </a:p>
        </p:txBody>
      </p:sp>
    </p:spTree>
    <p:extLst>
      <p:ext uri="{BB962C8B-B14F-4D97-AF65-F5344CB8AC3E}">
        <p14:creationId xmlns:p14="http://schemas.microsoft.com/office/powerpoint/2010/main" val="102776285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rtlCol="0" anchor="ctr" anchorCtr="1">
            <a:normAutofit/>
          </a:bodyPr>
          <a:lstStyle>
            <a:lvl1pPr algn="ctr">
              <a:defRPr sz="3800">
                <a:solidFill>
                  <a:srgbClr val="262626"/>
                </a:solidFill>
              </a:defRPr>
            </a:lvl1pPr>
          </a:lstStyle>
          <a:p>
            <a:pPr rtl="0"/>
            <a:r>
              <a:rPr lang="en-GB" noProof="0"/>
              <a:t>Click to edit Master title style</a:t>
            </a:r>
          </a:p>
        </p:txBody>
      </p:sp>
      <p:sp>
        <p:nvSpPr>
          <p:cNvPr id="3" name="Subtitle 2"/>
          <p:cNvSpPr>
            <a:spLocks noGrp="1"/>
          </p:cNvSpPr>
          <p:nvPr>
            <p:ph type="subTitle" idx="1"/>
          </p:nvPr>
        </p:nvSpPr>
        <p:spPr>
          <a:xfrm>
            <a:off x="2695194" y="4352544"/>
            <a:ext cx="6801612" cy="1239894"/>
          </a:xfrm>
          <a:noFill/>
        </p:spPr>
        <p:txBody>
          <a:bodyPr rtlCol="0">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7" name="Date Placeholder 6"/>
          <p:cNvSpPr>
            <a:spLocks noGrp="1"/>
          </p:cNvSpPr>
          <p:nvPr>
            <p:ph type="dt" sz="half" idx="10"/>
          </p:nvPr>
        </p:nvSpPr>
        <p:spPr/>
        <p:txBody>
          <a:bodyPr rtlCol="0"/>
          <a:lstStyle/>
          <a:p>
            <a:pPr rtl="0"/>
            <a:fld id="{87BC0407-E209-402A-A7A0-25FDBE1668B3}" type="datetime1">
              <a:rPr lang="en-GB" noProof="0" smtClean="0"/>
              <a:t>21/02/2025</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8A7A6979-0714-4377-B894-6BE4C2D6E202}" type="slidenum">
              <a:rPr lang="en-GB" noProof="0" smtClean="0"/>
              <a:pPr rtl="0"/>
              <a:t>‹#›</a:t>
            </a:fld>
            <a:endParaRPr lang="en-GB" noProof="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F7B6599C-8CED-4FDC-B7E2-A4225C246423}" type="datetime1">
              <a:rPr lang="en-GB" noProof="0" smtClean="0"/>
              <a:t>21/02/2025</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8A7A6979-0714-4377-B894-6BE4C2D6E202}" type="slidenum">
              <a:rPr lang="en-GB" noProof="0" smtClean="0"/>
              <a:pPr rtl="0"/>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rtlCol="0" anchor="ctr" anchorCtr="1">
            <a:normAutofit/>
          </a:bodyPr>
          <a:lstStyle>
            <a:lvl1pPr>
              <a:defRPr sz="3800">
                <a:solidFill>
                  <a:srgbClr val="262626"/>
                </a:solidFill>
              </a:defRPr>
            </a:lvl1pPr>
          </a:lstStyle>
          <a:p>
            <a:pPr rtl="0"/>
            <a:r>
              <a:rPr lang="en-GB" noProof="0"/>
              <a:t>Click to edit Master title style</a:t>
            </a:r>
          </a:p>
        </p:txBody>
      </p:sp>
      <p:sp>
        <p:nvSpPr>
          <p:cNvPr id="3" name="Text Placeholder 2"/>
          <p:cNvSpPr>
            <a:spLocks noGrp="1"/>
          </p:cNvSpPr>
          <p:nvPr>
            <p:ph type="body" idx="1"/>
          </p:nvPr>
        </p:nvSpPr>
        <p:spPr>
          <a:xfrm>
            <a:off x="2695194" y="4352465"/>
            <a:ext cx="6801612" cy="1265082"/>
          </a:xfrm>
        </p:spPr>
        <p:txBody>
          <a:bodyPr rtlCol="0"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7" name="Date Placeholder 6"/>
          <p:cNvSpPr>
            <a:spLocks noGrp="1"/>
          </p:cNvSpPr>
          <p:nvPr>
            <p:ph type="dt" sz="half" idx="10"/>
          </p:nvPr>
        </p:nvSpPr>
        <p:spPr/>
        <p:txBody>
          <a:bodyPr rtlCol="0"/>
          <a:lstStyle/>
          <a:p>
            <a:pPr rtl="0"/>
            <a:fld id="{3D1FCBDB-DAB0-4F30-8F13-5606846F696D}" type="datetime1">
              <a:rPr lang="en-GB" noProof="0" smtClean="0"/>
              <a:t>21/02/2025</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8A7A6979-0714-4377-B894-6BE4C2D6E202}" type="slidenum">
              <a:rPr lang="en-GB" noProof="0" smtClean="0"/>
              <a:pPr rtl="0"/>
              <a:t>‹#›</a:t>
            </a:fld>
            <a:endParaRPr lang="en-GB" noProof="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1581912" y="2638044"/>
            <a:ext cx="4271771" cy="3101982"/>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6338315" y="2638044"/>
            <a:ext cx="4270247" cy="3101982"/>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8" name="Date Placeholder 7"/>
          <p:cNvSpPr>
            <a:spLocks noGrp="1"/>
          </p:cNvSpPr>
          <p:nvPr>
            <p:ph type="dt" sz="half" idx="10"/>
          </p:nvPr>
        </p:nvSpPr>
        <p:spPr/>
        <p:txBody>
          <a:bodyPr rtlCol="0"/>
          <a:lstStyle/>
          <a:p>
            <a:pPr rtl="0"/>
            <a:fld id="{6A23B1CB-6D7B-4727-A033-5EA08BB244B3}" type="datetime1">
              <a:rPr lang="en-GB" noProof="0" smtClean="0"/>
              <a:t>21/02/2025</a:t>
            </a:fld>
            <a:endParaRPr lang="en-GB" noProof="0"/>
          </a:p>
        </p:txBody>
      </p:sp>
      <p:sp>
        <p:nvSpPr>
          <p:cNvPr id="9" name="Footer Placeholder 8"/>
          <p:cNvSpPr>
            <a:spLocks noGrp="1"/>
          </p:cNvSpPr>
          <p:nvPr>
            <p:ph type="ftr" sz="quarter" idx="11"/>
          </p:nvPr>
        </p:nvSpPr>
        <p:spPr/>
        <p:txBody>
          <a:bodyPr rtlCol="0"/>
          <a:lstStyle/>
          <a:p>
            <a:pPr rtl="0"/>
            <a:endParaRPr lang="en-GB" noProof="0"/>
          </a:p>
        </p:txBody>
      </p:sp>
      <p:sp>
        <p:nvSpPr>
          <p:cNvPr id="10" name="Slide Number Placeholder 9"/>
          <p:cNvSpPr>
            <a:spLocks noGrp="1"/>
          </p:cNvSpPr>
          <p:nvPr>
            <p:ph type="sldNum" sz="quarter" idx="12"/>
          </p:nvPr>
        </p:nvSpPr>
        <p:spPr/>
        <p:txBody>
          <a:bodyPr rtlCol="0"/>
          <a:lstStyle/>
          <a:p>
            <a:pPr rtl="0"/>
            <a:fld id="{8A7A6979-0714-4377-B894-6BE4C2D6E202}" type="slidenum">
              <a:rPr lang="en-GB" noProof="0" smtClean="0"/>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rtlCol="0"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1583436" y="3143250"/>
            <a:ext cx="4270248" cy="2596776"/>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Content Placeholder 5"/>
          <p:cNvSpPr>
            <a:spLocks noGrp="1"/>
          </p:cNvSpPr>
          <p:nvPr>
            <p:ph sz="quarter" idx="4"/>
          </p:nvPr>
        </p:nvSpPr>
        <p:spPr>
          <a:xfrm>
            <a:off x="6338316" y="3143250"/>
            <a:ext cx="4253484" cy="2596776"/>
          </a:xfrm>
        </p:spPr>
        <p:txBody>
          <a:bodyPr rtlCol="0"/>
          <a:lstStyle>
            <a:lvl5pPr>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1" name="Text Placeholder 4"/>
          <p:cNvSpPr>
            <a:spLocks noGrp="1"/>
          </p:cNvSpPr>
          <p:nvPr>
            <p:ph type="body" sz="quarter" idx="13"/>
          </p:nvPr>
        </p:nvSpPr>
        <p:spPr>
          <a:xfrm>
            <a:off x="6338316" y="2313433"/>
            <a:ext cx="4270248" cy="704087"/>
          </a:xfrm>
        </p:spPr>
        <p:txBody>
          <a:bodyPr rtlCol="0"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7" name="Date Placeholder 6"/>
          <p:cNvSpPr>
            <a:spLocks noGrp="1"/>
          </p:cNvSpPr>
          <p:nvPr>
            <p:ph type="dt" sz="half" idx="10"/>
          </p:nvPr>
        </p:nvSpPr>
        <p:spPr/>
        <p:txBody>
          <a:bodyPr rtlCol="0"/>
          <a:lstStyle/>
          <a:p>
            <a:pPr rtl="0"/>
            <a:fld id="{1EFB03FB-B353-4DFC-B1A5-BB96A8A79BBA}" type="datetime1">
              <a:rPr lang="en-GB" noProof="0" smtClean="0"/>
              <a:t>21/02/2025</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8A7A6979-0714-4377-B894-6BE4C2D6E202}" type="slidenum">
              <a:rPr lang="en-GB" noProof="0" smtClean="0"/>
              <a:t>‹#›</a:t>
            </a:fld>
            <a:endParaRPr lang="en-GB" noProof="0"/>
          </a:p>
        </p:txBody>
      </p:sp>
      <p:sp>
        <p:nvSpPr>
          <p:cNvPr id="10" name="Title 9"/>
          <p:cNvSpPr>
            <a:spLocks noGrp="1"/>
          </p:cNvSpPr>
          <p:nvPr>
            <p:ph type="title"/>
          </p:nvPr>
        </p:nvSpPr>
        <p:spPr/>
        <p:txBody>
          <a:bodyPr rtlCol="0"/>
          <a:lstStyle/>
          <a:p>
            <a:pPr rtl="0"/>
            <a:r>
              <a:rPr lang="en-GB" noProof="0"/>
              <a:t>Click to edit Master title style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4E1E592E-F25D-4836-871A-50CF2D7D1BFF}" type="datetime1">
              <a:rPr lang="en-GB" noProof="0" smtClean="0"/>
              <a:t>21/02/2025</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8A7A6979-0714-4377-B894-6BE4C2D6E202}" type="slidenum">
              <a:rPr lang="en-GB" noProof="0" smtClean="0"/>
              <a:t>‹#›</a:t>
            </a:fld>
            <a:endParaRPr lang="en-GB"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EDA184D0-F935-42BE-B239-242D651AE426}" type="datetime1">
              <a:rPr lang="en-GB" noProof="0" smtClean="0"/>
              <a:t>21/02/2025</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8A7A6979-0714-4377-B894-6BE4C2D6E202}" type="slidenum">
              <a:rPr lang="en-GB" noProof="0" smtClean="0"/>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rtlCol="0" anchor="ctr" anchorCtr="1">
            <a:normAutofit/>
          </a:bodyPr>
          <a:lstStyle>
            <a:lvl1pPr>
              <a:defRPr sz="2200">
                <a:solidFill>
                  <a:srgbClr val="262626"/>
                </a:solidFill>
              </a:defRPr>
            </a:lvl1pPr>
          </a:lstStyle>
          <a:p>
            <a:pPr rtl="0"/>
            <a:r>
              <a:rPr lang="en-GB" noProof="0"/>
              <a:t>Click to edit Master title style</a:t>
            </a:r>
          </a:p>
        </p:txBody>
      </p:sp>
      <p:sp>
        <p:nvSpPr>
          <p:cNvPr id="3" name="Content Placeholder 2"/>
          <p:cNvSpPr>
            <a:spLocks noGrp="1"/>
          </p:cNvSpPr>
          <p:nvPr>
            <p:ph idx="1"/>
          </p:nvPr>
        </p:nvSpPr>
        <p:spPr>
          <a:xfrm>
            <a:off x="6736080" y="804672"/>
            <a:ext cx="4815840" cy="5248656"/>
          </a:xfrm>
        </p:spPr>
        <p:txBody>
          <a:bodyPr rtlCol="0">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1115568" y="3549918"/>
            <a:ext cx="3794760" cy="2194036"/>
          </a:xfrm>
        </p:spPr>
        <p:txBody>
          <a:bodyPr rtlCol="0"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9" name="Date Placeholder 8"/>
          <p:cNvSpPr>
            <a:spLocks noGrp="1"/>
          </p:cNvSpPr>
          <p:nvPr>
            <p:ph type="dt" sz="half" idx="10"/>
          </p:nvPr>
        </p:nvSpPr>
        <p:spPr/>
        <p:txBody>
          <a:bodyPr rtlCol="0"/>
          <a:lstStyle/>
          <a:p>
            <a:pPr rtl="0"/>
            <a:fld id="{30EB2355-C9AC-4E88-806E-AE10EC604038}" type="datetime1">
              <a:rPr lang="en-GB" noProof="0" smtClean="0"/>
              <a:t>21/02/2025</a:t>
            </a:fld>
            <a:endParaRPr lang="en-GB" noProof="0"/>
          </a:p>
        </p:txBody>
      </p:sp>
      <p:sp>
        <p:nvSpPr>
          <p:cNvPr id="10" name="Footer Placeholder 9"/>
          <p:cNvSpPr>
            <a:spLocks noGrp="1"/>
          </p:cNvSpPr>
          <p:nvPr>
            <p:ph type="ftr" sz="quarter" idx="11"/>
          </p:nvPr>
        </p:nvSpPr>
        <p:spPr>
          <a:xfrm>
            <a:off x="804672" y="6236208"/>
            <a:ext cx="5124797" cy="320040"/>
          </a:xfrm>
        </p:spPr>
        <p:txBody>
          <a:bodyPr rtlCol="0"/>
          <a:lstStyle>
            <a:lvl1pPr>
              <a:defRPr>
                <a:solidFill>
                  <a:srgbClr val="FFFFFF">
                    <a:alpha val="70000"/>
                  </a:srgbClr>
                </a:solidFill>
              </a:defRPr>
            </a:lvl1pPr>
          </a:lstStyle>
          <a:p>
            <a:pPr rtl="0"/>
            <a:endParaRPr lang="en-GB" noProof="0"/>
          </a:p>
        </p:txBody>
      </p:sp>
      <p:sp>
        <p:nvSpPr>
          <p:cNvPr id="11" name="Slide Number Placeholder 10"/>
          <p:cNvSpPr>
            <a:spLocks noGrp="1"/>
          </p:cNvSpPr>
          <p:nvPr>
            <p:ph type="sldNum" sz="quarter" idx="12"/>
          </p:nvPr>
        </p:nvSpPr>
        <p:spPr/>
        <p:txBody>
          <a:bodyPr rtlCol="0"/>
          <a:lstStyle/>
          <a:p>
            <a:pPr rtl="0"/>
            <a:fld id="{8A7A6979-0714-4377-B894-6BE4C2D6E202}" type="slidenum">
              <a:rPr lang="en-GB" noProof="0" smtClean="0"/>
              <a:t>‹#›</a:t>
            </a:fld>
            <a:endParaRPr lang="en-GB"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rtlCol="0" anchor="ctr" anchorCtr="1">
            <a:noAutofit/>
          </a:bodyPr>
          <a:lstStyle>
            <a:lvl1pPr>
              <a:defRPr sz="2200">
                <a:solidFill>
                  <a:srgbClr val="262626"/>
                </a:solidFill>
              </a:defRPr>
            </a:lvl1pPr>
          </a:lstStyle>
          <a:p>
            <a:pPr rtl="0"/>
            <a:r>
              <a:rPr lang="en-GB" noProof="0"/>
              <a:t>Click to edit Master title style</a:t>
            </a:r>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rtlCol="0"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1115568" y="3549918"/>
            <a:ext cx="3794760" cy="2194037"/>
          </a:xfrm>
        </p:spPr>
        <p:txBody>
          <a:bodyPr rtlCol="0"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8" name="Date Placeholder 7"/>
          <p:cNvSpPr>
            <a:spLocks noGrp="1"/>
          </p:cNvSpPr>
          <p:nvPr>
            <p:ph type="dt" sz="half" idx="10"/>
          </p:nvPr>
        </p:nvSpPr>
        <p:spPr/>
        <p:txBody>
          <a:bodyPr rtlCol="0"/>
          <a:lstStyle>
            <a:lvl1pPr>
              <a:defRPr>
                <a:solidFill>
                  <a:srgbClr val="FFFFFF"/>
                </a:solidFill>
                <a:effectLst>
                  <a:outerShdw blurRad="50800" dist="38100" dir="2700000" algn="tl" rotWithShape="0">
                    <a:prstClr val="black">
                      <a:alpha val="43000"/>
                    </a:prstClr>
                  </a:outerShdw>
                </a:effectLst>
              </a:defRPr>
            </a:lvl1pPr>
          </a:lstStyle>
          <a:p>
            <a:pPr rtl="0"/>
            <a:fld id="{6D7C28C0-EB3C-48E0-BA62-B63DBF297317}" type="datetime1">
              <a:rPr lang="en-GB" noProof="0" smtClean="0"/>
              <a:t>21/02/2025</a:t>
            </a:fld>
            <a:endParaRPr lang="en-GB" noProof="0"/>
          </a:p>
        </p:txBody>
      </p:sp>
      <p:sp>
        <p:nvSpPr>
          <p:cNvPr id="9" name="Footer Placeholder 8"/>
          <p:cNvSpPr>
            <a:spLocks noGrp="1"/>
          </p:cNvSpPr>
          <p:nvPr>
            <p:ph type="ftr" sz="quarter" idx="11"/>
          </p:nvPr>
        </p:nvSpPr>
        <p:spPr>
          <a:xfrm>
            <a:off x="804672" y="6236208"/>
            <a:ext cx="5124797" cy="320040"/>
          </a:xfrm>
        </p:spPr>
        <p:txBody>
          <a:bodyPr rtlCol="0"/>
          <a:lstStyle>
            <a:lvl1pPr>
              <a:defRPr>
                <a:solidFill>
                  <a:srgbClr val="FFFFFF">
                    <a:alpha val="70000"/>
                  </a:srgbClr>
                </a:solidFill>
              </a:defRPr>
            </a:lvl1pPr>
          </a:lstStyle>
          <a:p>
            <a:pPr rtl="0"/>
            <a:endParaRPr lang="en-GB" noProof="0"/>
          </a:p>
        </p:txBody>
      </p:sp>
      <p:sp>
        <p:nvSpPr>
          <p:cNvPr id="10" name="Slide Number Placeholder 9"/>
          <p:cNvSpPr>
            <a:spLocks noGrp="1"/>
          </p:cNvSpPr>
          <p:nvPr>
            <p:ph type="sldNum" sz="quarter" idx="12"/>
          </p:nvPr>
        </p:nvSpPr>
        <p:spPr/>
        <p:txBody>
          <a:bodyPr rtlCol="0"/>
          <a:lstStyle/>
          <a:p>
            <a:pPr rtl="0"/>
            <a:fld id="{8A7A6979-0714-4377-B894-6BE4C2D6E202}" type="slidenum">
              <a:rPr lang="en-GB" noProof="0" smtClean="0"/>
              <a:t>‹#›</a:t>
            </a:fld>
            <a:endParaRPr lang="en-GB"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5F1A4943-A922-4D02-9F16-13741CB68E91}" type="datetime1">
              <a:rPr lang="en-GB" noProof="0" smtClean="0"/>
              <a:t>21/02/2025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8A7A6979-0714-4377-B894-6BE4C2D6E202}" type="slidenum">
              <a:rPr lang="en-GB" noProof="0" smtClean="0"/>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rtlCol="0"/>
          <a:lstStyle/>
          <a:p>
            <a:pPr rtl="0"/>
            <a:r>
              <a:rPr lang="en-GB" noProof="0"/>
              <a:t>Click to edit Master title style</a:t>
            </a:r>
          </a:p>
        </p:txBody>
      </p:sp>
      <p:sp>
        <p:nvSpPr>
          <p:cNvPr id="3" name="Vertical Text Placeholder 2"/>
          <p:cNvSpPr>
            <a:spLocks noGrp="1"/>
          </p:cNvSpPr>
          <p:nvPr>
            <p:ph type="body" orient="vert" idx="1"/>
          </p:nvPr>
        </p:nvSpPr>
        <p:spPr>
          <a:xfrm>
            <a:off x="2231136" y="937260"/>
            <a:ext cx="6198489" cy="4983480"/>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01ACB894-D71C-4420-85A6-FBA904A7BB2D}" type="datetime1">
              <a:rPr lang="en-GB" noProof="0" smtClean="0"/>
              <a:t>21/02/2025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8A7A6979-0714-4377-B894-6BE4C2D6E202}" type="slidenum">
              <a:rPr lang="en-GB" noProof="0" smtClean="0"/>
              <a:t>‹#›</a:t>
            </a:fld>
            <a:endParaRPr lang="en-GB"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pPr rtl="0"/>
            <a:r>
              <a:rPr lang="en-GB" noProof="0"/>
              <a:t>Click to edit Master title style</a:t>
            </a:r>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pPr rtl="0"/>
            <a:fld id="{71F06936-C489-40E6-8312-7E0062756F02}" type="datetime1">
              <a:rPr lang="en-GB" noProof="0" smtClean="0"/>
              <a:t>21/02/2025</a:t>
            </a:fld>
            <a:endParaRPr lang="en-GB" noProof="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pPr rtl="0"/>
            <a:endParaRPr lang="en-GB" noProof="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pPr rtl="0"/>
            <a:fld id="{8A7A6979-0714-4377-B894-6BE4C2D6E202}" type="slidenum">
              <a:rPr lang="en-GB" noProof="0" smtClean="0"/>
              <a:pPr rtl="0"/>
              <a:t>‹#›</a:t>
            </a:fld>
            <a:endParaRPr lang="en-GB" noProof="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diagramColors" Target="../diagrams/colors3.xml"/><Relationship Id="rId3" Type="http://schemas.openxmlformats.org/officeDocument/2006/relationships/diagramLayout" Target="../diagrams/layout2.xml"/><Relationship Id="rId7" Type="http://schemas.openxmlformats.org/officeDocument/2006/relationships/image" Target="../media/image15.jpeg"/><Relationship Id="rId12" Type="http://schemas.openxmlformats.org/officeDocument/2006/relationships/diagramQuickStyle" Target="../diagrams/quickStyle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openxmlformats.org/officeDocument/2006/relationships/diagramLayout" Target="../diagrams/layout3.xml"/><Relationship Id="rId5" Type="http://schemas.openxmlformats.org/officeDocument/2006/relationships/diagramColors" Target="../diagrams/colors2.xml"/><Relationship Id="rId10" Type="http://schemas.openxmlformats.org/officeDocument/2006/relationships/diagramData" Target="../diagrams/data3.xml"/><Relationship Id="rId4" Type="http://schemas.openxmlformats.org/officeDocument/2006/relationships/diagramQuickStyle" Target="../diagrams/quickStyle2.xml"/><Relationship Id="rId9" Type="http://schemas.openxmlformats.org/officeDocument/2006/relationships/image" Target="../media/image17.jpeg"/><Relationship Id="rId14" Type="http://schemas.microsoft.com/office/2007/relationships/diagramDrawing" Target="../diagrams/drawing3.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image" Target="../media/image35.png"/><Relationship Id="rId18" Type="http://schemas.openxmlformats.org/officeDocument/2006/relationships/image" Target="../media/image40.sv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svg"/><Relationship Id="rId17" Type="http://schemas.openxmlformats.org/officeDocument/2006/relationships/image" Target="../media/image39.png"/><Relationship Id="rId2" Type="http://schemas.openxmlformats.org/officeDocument/2006/relationships/image" Target="../media/image24.jpeg"/><Relationship Id="rId16" Type="http://schemas.openxmlformats.org/officeDocument/2006/relationships/image" Target="../media/image38.svg"/><Relationship Id="rId1" Type="http://schemas.openxmlformats.org/officeDocument/2006/relationships/slideLayout" Target="../slideLayouts/slideLayout2.xml"/><Relationship Id="rId6" Type="http://schemas.openxmlformats.org/officeDocument/2006/relationships/image" Target="../media/image28.svg"/><Relationship Id="rId11" Type="http://schemas.openxmlformats.org/officeDocument/2006/relationships/image" Target="../media/image33.png"/><Relationship Id="rId5" Type="http://schemas.openxmlformats.org/officeDocument/2006/relationships/image" Target="../media/image27.png"/><Relationship Id="rId15" Type="http://schemas.openxmlformats.org/officeDocument/2006/relationships/image" Target="../media/image3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 Id="rId14" Type="http://schemas.openxmlformats.org/officeDocument/2006/relationships/image" Target="../media/image36.svg"/></Relationships>
</file>

<file path=ppt/slides/_rels/slide9.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hyperlink" Target="https://www.craftsbury.com/blog/move-of-the-month-goblet-squat" TargetMode="External"/><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hyperlink" Target="https://omstars.com/blog/pose-tutorials/the-benefits-of-plank-pose-and-how-to-do-it-safely-and-effectively/" TargetMode="External"/><Relationship Id="rId5" Type="http://schemas.openxmlformats.org/officeDocument/2006/relationships/hyperlink" Target="https://www.womenshealthmag.com/fitness/a26679436/how-to-deadlift/" TargetMode="External"/><Relationship Id="rId4" Type="http://schemas.openxmlformats.org/officeDocument/2006/relationships/image" Target="../media/image43.png"/></Relationships>
</file>

<file path=ppt/slides/_rels/slide10.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5.svg"/><Relationship Id="rId3" Type="http://schemas.openxmlformats.org/officeDocument/2006/relationships/image" Target="../media/image45.svg"/><Relationship Id="rId7" Type="http://schemas.openxmlformats.org/officeDocument/2006/relationships/image" Target="../media/image49.svg"/><Relationship Id="rId12" Type="http://schemas.openxmlformats.org/officeDocument/2006/relationships/image" Target="../media/image54.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png"/><Relationship Id="rId11" Type="http://schemas.openxmlformats.org/officeDocument/2006/relationships/image" Target="../media/image53.svg"/><Relationship Id="rId5" Type="http://schemas.openxmlformats.org/officeDocument/2006/relationships/image" Target="../media/image47.sv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svg"/></Relationships>
</file>

<file path=ppt/slides/_rels/slide1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2.xml"/><Relationship Id="rId4" Type="http://schemas.openxmlformats.org/officeDocument/2006/relationships/hyperlink" Target="https://sciofmultispeed.com/programming-resistance-training-to-improve-sports-performance-and-injury-resilience/"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1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s://www.danceinforma.com/2014/10/08/chelsea-simone-interview/" TargetMode="External"/><Relationship Id="rId7" Type="http://schemas.openxmlformats.org/officeDocument/2006/relationships/hyperlink" Target="https://www.verywellfit.com/cardiovascular-fitness-1230820" TargetMode="External"/><Relationship Id="rId2" Type="http://schemas.openxmlformats.org/officeDocument/2006/relationships/hyperlink" Target="https://beyondthebarreusa.com/blogs/fitness-nutrition/7-compelling-reasons-why-you-need-dancer-fitness" TargetMode="External"/><Relationship Id="rId1" Type="http://schemas.openxmlformats.org/officeDocument/2006/relationships/slideLayout" Target="../slideLayouts/slideLayout2.xml"/><Relationship Id="rId6" Type="http://schemas.openxmlformats.org/officeDocument/2006/relationships/hyperlink" Target="https://livewell.fit/strength-power-speed/" TargetMode="External"/><Relationship Id="rId5" Type="http://schemas.openxmlformats.org/officeDocument/2006/relationships/hyperlink" Target="https://www.facebook.com/reshad.org" TargetMode="External"/><Relationship Id="rId4" Type="http://schemas.openxmlformats.org/officeDocument/2006/relationships/hyperlink" Target="https://www.ncbi.nlm.nih.gov/pmc/articles/PMC1424733/pdf/pubhealthrep00100-0016.pdf"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ewmotiontherapy.com/blog/stretching-for-dancers" TargetMode="External"/><Relationship Id="rId7" Type="http://schemas.openxmlformats.org/officeDocument/2006/relationships/hyperlink" Target="https://moodle.uwtsd.ac.uk/course/view.php?id=10262&#167;ion=6" TargetMode="External"/><Relationship Id="rId2" Type="http://schemas.openxmlformats.org/officeDocument/2006/relationships/hyperlink" Target="https://www.physio-pedia.com/index.php?title=Special%3ACiteThisPage&amp;wpFormIdentifier=titleform&amp;page=Flexibility" TargetMode="External"/><Relationship Id="rId1" Type="http://schemas.openxmlformats.org/officeDocument/2006/relationships/slideLayout" Target="../slideLayouts/slideLayout2.xml"/><Relationship Id="rId6" Type="http://schemas.openxmlformats.org/officeDocument/2006/relationships/hyperlink" Target="https://www.healthline.com/health/exercise-fitness/muscular-strength#benefits" TargetMode="External"/><Relationship Id="rId5" Type="http://schemas.openxmlformats.org/officeDocument/2006/relationships/hyperlink" Target="https://blog.fscamps.com/importance-of-flexibility-in-dance#:~:text=Enhanced%20flexibility%20allows%20dancers%20to,expansively%20is%20an%20artistic%20expression" TargetMode="External"/><Relationship Id="rId4" Type="http://schemas.openxmlformats.org/officeDocument/2006/relationships/hyperlink" Target="https://www.houstonmethodist.org/blog/articles/2022/jul/5-benefits-of-stretching-plus-the-dos-donts-of-stretching-correctl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5A3DA-DBD4-31B7-9426-AB9363647357}"/>
              </a:ext>
            </a:extLst>
          </p:cNvPr>
          <p:cNvSpPr>
            <a:spLocks noGrp="1"/>
          </p:cNvSpPr>
          <p:nvPr>
            <p:ph type="title"/>
          </p:nvPr>
        </p:nvSpPr>
        <p:spPr>
          <a:xfrm>
            <a:off x="5458969" y="2386744"/>
            <a:ext cx="5928358" cy="1645920"/>
          </a:xfrm>
        </p:spPr>
        <p:style>
          <a:lnRef idx="2">
            <a:schemeClr val="accent2"/>
          </a:lnRef>
          <a:fillRef idx="1">
            <a:schemeClr val="lt1"/>
          </a:fillRef>
          <a:effectRef idx="0">
            <a:schemeClr val="accent2"/>
          </a:effectRef>
          <a:fontRef idx="minor">
            <a:schemeClr val="dk1"/>
          </a:fontRef>
        </p:style>
        <p:txBody>
          <a:bodyPr vert="horz" lIns="274320" tIns="182880" rIns="274320" bIns="182880" rtlCol="0" anchor="ctr" anchorCtr="1">
            <a:normAutofit fontScale="90000"/>
          </a:bodyPr>
          <a:lstStyle/>
          <a:p>
            <a:r>
              <a:rPr lang="en-US" sz="3800">
                <a:solidFill>
                  <a:schemeClr val="tx1">
                    <a:lumMod val="85000"/>
                    <a:lumOff val="15000"/>
                  </a:schemeClr>
                </a:solidFill>
              </a:rPr>
              <a:t>Fitness well-being and its importance in DANCE  </a:t>
            </a:r>
            <a:endParaRPr lang="en-US" sz="3800" b="1" strike="sngStrike">
              <a:solidFill>
                <a:schemeClr val="tx1">
                  <a:lumMod val="85000"/>
                  <a:lumOff val="15000"/>
                </a:schemeClr>
              </a:solidFill>
              <a:latin typeface="Fairwater Script"/>
            </a:endParaRPr>
          </a:p>
        </p:txBody>
      </p:sp>
      <p:sp>
        <p:nvSpPr>
          <p:cNvPr id="3" name="Content Placeholder 2">
            <a:extLst>
              <a:ext uri="{FF2B5EF4-FFF2-40B4-BE49-F238E27FC236}">
                <a16:creationId xmlns:a16="http://schemas.microsoft.com/office/drawing/2014/main" id="{B5949BD9-4C09-7AFB-5AF2-487108E2DCF4}"/>
              </a:ext>
            </a:extLst>
          </p:cNvPr>
          <p:cNvSpPr>
            <a:spLocks noGrp="1"/>
          </p:cNvSpPr>
          <p:nvPr>
            <p:ph idx="1"/>
          </p:nvPr>
        </p:nvSpPr>
        <p:spPr>
          <a:xfrm>
            <a:off x="5458969" y="4352544"/>
            <a:ext cx="5928358" cy="1239894"/>
          </a:xfrm>
        </p:spPr>
        <p:txBody>
          <a:bodyPr vert="horz" lIns="91440" tIns="45720" rIns="91440" bIns="45720" rtlCol="0" anchor="t">
            <a:normAutofit/>
          </a:bodyPr>
          <a:lstStyle/>
          <a:p>
            <a:pPr marL="0" indent="0" algn="ctr">
              <a:buNone/>
            </a:pPr>
            <a:r>
              <a:rPr lang="en-US" sz="2000">
                <a:solidFill>
                  <a:schemeClr val="accent6">
                    <a:lumMod val="20000"/>
                    <a:lumOff val="80000"/>
                  </a:schemeClr>
                </a:solidFill>
              </a:rPr>
              <a:t>By: Callum, Dee, Emily &amp; Kailyn</a:t>
            </a:r>
          </a:p>
        </p:txBody>
      </p:sp>
      <p:pic>
        <p:nvPicPr>
          <p:cNvPr id="5" name="Picture 4" descr="A group of people dancing in a room&#10;&#10;AI-generated content may be incorrect.">
            <a:extLst>
              <a:ext uri="{FF2B5EF4-FFF2-40B4-BE49-F238E27FC236}">
                <a16:creationId xmlns:a16="http://schemas.microsoft.com/office/drawing/2014/main" id="{9E06F015-7FB6-D855-B66F-231348AA6E5C}"/>
              </a:ext>
            </a:extLst>
          </p:cNvPr>
          <p:cNvPicPr>
            <a:picLocks noChangeAspect="1"/>
          </p:cNvPicPr>
          <p:nvPr/>
        </p:nvPicPr>
        <p:blipFill>
          <a:blip r:embed="rId2"/>
          <a:srcRect l="32816" t="-14" r="32668" b="13313"/>
          <a:stretch/>
        </p:blipFill>
        <p:spPr>
          <a:xfrm>
            <a:off x="20" y="-1144"/>
            <a:ext cx="4810009" cy="6851399"/>
          </a:xfrm>
          <a:prstGeom prst="rect">
            <a:avLst/>
          </a:prstGeom>
        </p:spPr>
      </p:pic>
      <p:sp>
        <p:nvSpPr>
          <p:cNvPr id="4" name="TextBox 3">
            <a:extLst>
              <a:ext uri="{FF2B5EF4-FFF2-40B4-BE49-F238E27FC236}">
                <a16:creationId xmlns:a16="http://schemas.microsoft.com/office/drawing/2014/main" id="{7E4A9CD6-C94D-6D76-60CC-BF7D50E3242C}"/>
              </a:ext>
            </a:extLst>
          </p:cNvPr>
          <p:cNvSpPr txBox="1"/>
          <p:nvPr/>
        </p:nvSpPr>
        <p:spPr>
          <a:xfrm>
            <a:off x="8428200" y="226410"/>
            <a:ext cx="366995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b="1">
                <a:solidFill>
                  <a:schemeClr val="accent6">
                    <a:lumMod val="20000"/>
                    <a:lumOff val="80000"/>
                  </a:schemeClr>
                </a:solidFill>
              </a:rPr>
              <a:t>Dance Training 1 </a:t>
            </a:r>
            <a:endParaRPr lang="en-US">
              <a:solidFill>
                <a:schemeClr val="accent6">
                  <a:lumMod val="20000"/>
                  <a:lumOff val="80000"/>
                </a:schemeClr>
              </a:solidFill>
            </a:endParaRPr>
          </a:p>
          <a:p>
            <a:pPr algn="r"/>
            <a:r>
              <a:rPr lang="en-US" b="1">
                <a:solidFill>
                  <a:schemeClr val="accent6">
                    <a:lumMod val="20000"/>
                    <a:lumOff val="80000"/>
                  </a:schemeClr>
                </a:solidFill>
              </a:rPr>
              <a:t>(ADPB4004)</a:t>
            </a:r>
          </a:p>
          <a:p>
            <a:pPr algn="r"/>
            <a:r>
              <a:rPr lang="en-US" b="1">
                <a:solidFill>
                  <a:schemeClr val="accent6">
                    <a:lumMod val="20000"/>
                    <a:lumOff val="80000"/>
                  </a:schemeClr>
                </a:solidFill>
              </a:rPr>
              <a:t>Fitness and Training</a:t>
            </a:r>
          </a:p>
        </p:txBody>
      </p:sp>
    </p:spTree>
    <p:extLst>
      <p:ext uri="{BB962C8B-B14F-4D97-AF65-F5344CB8AC3E}">
        <p14:creationId xmlns:p14="http://schemas.microsoft.com/office/powerpoint/2010/main" val="3290820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9A61E-391D-8797-A918-036B160EC162}"/>
              </a:ext>
            </a:extLst>
          </p:cNvPr>
          <p:cNvSpPr>
            <a:spLocks noGrp="1"/>
          </p:cNvSpPr>
          <p:nvPr>
            <p:ph type="title"/>
          </p:nvPr>
        </p:nvSpPr>
        <p:spPr/>
        <p:txBody>
          <a:bodyPr/>
          <a:lstStyle/>
          <a:p>
            <a:r>
              <a:rPr lang="en-US"/>
              <a:t>What is Fitness?</a:t>
            </a:r>
          </a:p>
        </p:txBody>
      </p:sp>
      <p:sp>
        <p:nvSpPr>
          <p:cNvPr id="3" name="Content Placeholder 2">
            <a:extLst>
              <a:ext uri="{FF2B5EF4-FFF2-40B4-BE49-F238E27FC236}">
                <a16:creationId xmlns:a16="http://schemas.microsoft.com/office/drawing/2014/main" id="{66E86154-0749-42BA-6806-234DACDF35D6}"/>
              </a:ext>
            </a:extLst>
          </p:cNvPr>
          <p:cNvSpPr>
            <a:spLocks noGrp="1"/>
          </p:cNvSpPr>
          <p:nvPr>
            <p:ph idx="1"/>
          </p:nvPr>
        </p:nvSpPr>
        <p:spPr/>
        <p:txBody>
          <a:bodyPr vert="horz" lIns="91440" tIns="45720" rIns="91440" bIns="45720" rtlCol="0" anchor="t">
            <a:normAutofit/>
          </a:bodyPr>
          <a:lstStyle/>
          <a:p>
            <a:pPr>
              <a:buFont typeface="Wingdings" panose="020B0604020202020204" pitchFamily="34" charset="0"/>
              <a:buChar char="ü"/>
            </a:pPr>
            <a:r>
              <a:rPr lang="en-US"/>
              <a:t>Physical Fitness </a:t>
            </a:r>
          </a:p>
          <a:p>
            <a:pPr marL="0" indent="0">
              <a:buNone/>
            </a:pPr>
            <a:r>
              <a:rPr lang="en-US"/>
              <a:t>'The ability to carry out a daily task with stamina and alertness, without undue fatigue, and with ample energy to enjoy leisure-time pursuits and meet unforeseen emergencies' </a:t>
            </a:r>
            <a:r>
              <a:rPr lang="en-US">
                <a:solidFill>
                  <a:schemeClr val="tx1"/>
                </a:solidFill>
                <a:latin typeface="Gill Sans MT"/>
                <a:ea typeface="Roboto"/>
                <a:cs typeface="Roboto"/>
              </a:rPr>
              <a:t> </a:t>
            </a:r>
            <a:r>
              <a:rPr lang="en-US">
                <a:latin typeface="Gill Sans MT"/>
                <a:ea typeface="Roboto"/>
                <a:cs typeface="Roboto"/>
              </a:rPr>
              <a:t>(Blair and Jacobs, n.d.)</a:t>
            </a:r>
          </a:p>
        </p:txBody>
      </p:sp>
    </p:spTree>
    <p:extLst>
      <p:ext uri="{BB962C8B-B14F-4D97-AF65-F5344CB8AC3E}">
        <p14:creationId xmlns:p14="http://schemas.microsoft.com/office/powerpoint/2010/main" val="20709054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fillRect t="-14000" b="-14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80F52-77ED-B007-50F0-6BE36D826135}"/>
              </a:ext>
            </a:extLst>
          </p:cNvPr>
          <p:cNvSpPr>
            <a:spLocks noGrp="1"/>
          </p:cNvSpPr>
          <p:nvPr>
            <p:ph type="title"/>
          </p:nvPr>
        </p:nvSpPr>
        <p:spPr/>
        <p:txBody>
          <a:bodyPr>
            <a:normAutofit/>
          </a:bodyPr>
          <a:lstStyle/>
          <a:p>
            <a:r>
              <a:rPr lang="en-GB"/>
              <a:t>Importance of fitness through dance</a:t>
            </a:r>
          </a:p>
        </p:txBody>
      </p:sp>
      <p:sp>
        <p:nvSpPr>
          <p:cNvPr id="10" name="Content Placeholder 9">
            <a:extLst>
              <a:ext uri="{FF2B5EF4-FFF2-40B4-BE49-F238E27FC236}">
                <a16:creationId xmlns:a16="http://schemas.microsoft.com/office/drawing/2014/main" id="{06A7E9B1-32BC-56EF-39BC-052C510D0171}"/>
              </a:ext>
            </a:extLst>
          </p:cNvPr>
          <p:cNvSpPr>
            <a:spLocks noGrp="1"/>
          </p:cNvSpPr>
          <p:nvPr>
            <p:ph idx="1"/>
          </p:nvPr>
        </p:nvSpPr>
        <p:spPr/>
        <p:txBody>
          <a:bodyPr vert="horz" lIns="91440" tIns="45720" rIns="91440" bIns="45720" rtlCol="0" anchor="t">
            <a:normAutofit/>
          </a:bodyPr>
          <a:lstStyle/>
          <a:p>
            <a:pPr marL="0" indent="0">
              <a:buNone/>
            </a:pPr>
            <a:r>
              <a:rPr lang="en-US" sz="2800">
                <a:solidFill>
                  <a:schemeClr val="bg1"/>
                </a:solidFill>
              </a:rPr>
              <a:t>''Ensure that the dancers are less prone to injuries, can enhance their performance, and push their </a:t>
            </a:r>
            <a:r>
              <a:rPr lang="en-US" sz="2800" i="1">
                <a:solidFill>
                  <a:schemeClr val="bg1"/>
                </a:solidFill>
              </a:rPr>
              <a:t>physical abilities</a:t>
            </a:r>
            <a:r>
              <a:rPr lang="en-US" sz="2800">
                <a:solidFill>
                  <a:schemeClr val="bg1"/>
                </a:solidFill>
              </a:rPr>
              <a:t>.'' -</a:t>
            </a:r>
            <a:r>
              <a:rPr lang="en-US" sz="2000" i="1">
                <a:solidFill>
                  <a:schemeClr val="bg1"/>
                </a:solidFill>
              </a:rPr>
              <a:t> Danielle Hernandez, 2019</a:t>
            </a:r>
          </a:p>
          <a:p>
            <a:pPr marL="0" indent="0">
              <a:buNone/>
            </a:pPr>
            <a:endParaRPr lang="en-US"/>
          </a:p>
        </p:txBody>
      </p:sp>
      <p:sp>
        <p:nvSpPr>
          <p:cNvPr id="11" name="TextBox 10">
            <a:extLst>
              <a:ext uri="{FF2B5EF4-FFF2-40B4-BE49-F238E27FC236}">
                <a16:creationId xmlns:a16="http://schemas.microsoft.com/office/drawing/2014/main" id="{0A1A9B15-0EDC-7417-C645-B7F5DE8EDF97}"/>
              </a:ext>
            </a:extLst>
          </p:cNvPr>
          <p:cNvSpPr txBox="1"/>
          <p:nvPr/>
        </p:nvSpPr>
        <p:spPr>
          <a:xfrm>
            <a:off x="7669427" y="6485238"/>
            <a:ext cx="457611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i="1">
                <a:solidFill>
                  <a:srgbClr val="FFFFFF"/>
                </a:solidFill>
                <a:latin typeface="Roboto"/>
                <a:ea typeface="Roboto"/>
                <a:cs typeface="Roboto"/>
              </a:rPr>
              <a:t>( Image from Movedancewear.com, 2025)</a:t>
            </a:r>
            <a:endParaRPr lang="en-US"/>
          </a:p>
        </p:txBody>
      </p:sp>
    </p:spTree>
    <p:extLst>
      <p:ext uri="{BB962C8B-B14F-4D97-AF65-F5344CB8AC3E}">
        <p14:creationId xmlns:p14="http://schemas.microsoft.com/office/powerpoint/2010/main" val="1530126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7894" y="1443035"/>
            <a:ext cx="3971932" cy="3971930"/>
          </a:xfrm>
          <a:prstGeom prst="ellipse">
            <a:avLst/>
          </a:prstGeom>
          <a:solidFill>
            <a:srgbClr val="FFFFFF"/>
          </a:solidFill>
          <a:ln w="317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F524AA-BA33-181F-11B2-301943E11D88}"/>
              </a:ext>
            </a:extLst>
          </p:cNvPr>
          <p:cNvSpPr>
            <a:spLocks noGrp="1"/>
          </p:cNvSpPr>
          <p:nvPr>
            <p:ph type="title"/>
          </p:nvPr>
        </p:nvSpPr>
        <p:spPr>
          <a:xfrm>
            <a:off x="1121344" y="1586484"/>
            <a:ext cx="3685032" cy="3685032"/>
          </a:xfrm>
          <a:prstGeom prst="ellipse">
            <a:avLst/>
          </a:prstGeom>
          <a:solidFill>
            <a:schemeClr val="accent2"/>
          </a:solidFill>
          <a:ln>
            <a:noFill/>
          </a:ln>
        </p:spPr>
        <p:txBody>
          <a:bodyPr>
            <a:normAutofit/>
          </a:bodyPr>
          <a:lstStyle/>
          <a:p>
            <a:r>
              <a:rPr lang="en-US" sz="3000">
                <a:solidFill>
                  <a:srgbClr val="FFFFFF"/>
                </a:solidFill>
              </a:rPr>
              <a:t>HEALTH-RELATED FITNESS</a:t>
            </a:r>
          </a:p>
        </p:txBody>
      </p:sp>
      <p:sp>
        <p:nvSpPr>
          <p:cNvPr id="10" name="Rectangle 9">
            <a:extLst>
              <a:ext uri="{FF2B5EF4-FFF2-40B4-BE49-F238E27FC236}">
                <a16:creationId xmlns:a16="http://schemas.microsoft.com/office/drawing/2014/main" id="{5E5436DB-4E8B-43A5-AE55-1C527B62E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18743" y="797433"/>
            <a:ext cx="5934456" cy="5263134"/>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83335" y="960120"/>
            <a:ext cx="5605272" cy="493776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D0FA378-5FDD-6C88-607C-A55B778E47A2}"/>
              </a:ext>
            </a:extLst>
          </p:cNvPr>
          <p:cNvSpPr>
            <a:spLocks noGrp="1"/>
          </p:cNvSpPr>
          <p:nvPr>
            <p:ph idx="1"/>
          </p:nvPr>
        </p:nvSpPr>
        <p:spPr>
          <a:xfrm>
            <a:off x="6259551" y="1444752"/>
            <a:ext cx="4652840" cy="3968496"/>
          </a:xfrm>
        </p:spPr>
        <p:txBody>
          <a:bodyPr vert="horz" lIns="91440" tIns="45720" rIns="91440" bIns="45720" rtlCol="0" anchor="ctr">
            <a:normAutofit/>
          </a:bodyPr>
          <a:lstStyle/>
          <a:p>
            <a:pPr marL="285750" indent="-285750">
              <a:buFont typeface="Wingdings" panose="020B0604020202020204" pitchFamily="34" charset="0"/>
              <a:buChar char="ü"/>
            </a:pPr>
            <a:r>
              <a:rPr lang="en-US">
                <a:solidFill>
                  <a:srgbClr val="404040"/>
                </a:solidFill>
              </a:rPr>
              <a:t>Cardiorespiratory Endurance </a:t>
            </a:r>
          </a:p>
          <a:p>
            <a:pPr marL="285750" indent="-285750">
              <a:buFont typeface="Wingdings" panose="020B0604020202020204" pitchFamily="34" charset="0"/>
              <a:buChar char="ü"/>
            </a:pPr>
            <a:r>
              <a:rPr lang="en-US">
                <a:solidFill>
                  <a:srgbClr val="404040"/>
                </a:solidFill>
              </a:rPr>
              <a:t>Body Composition </a:t>
            </a:r>
          </a:p>
          <a:p>
            <a:pPr marL="285750" indent="-285750">
              <a:buFont typeface="Wingdings" panose="020B0604020202020204" pitchFamily="34" charset="0"/>
              <a:buChar char="ü"/>
            </a:pPr>
            <a:r>
              <a:rPr lang="en-US">
                <a:solidFill>
                  <a:srgbClr val="404040"/>
                </a:solidFill>
              </a:rPr>
              <a:t>Muscular Strength </a:t>
            </a:r>
          </a:p>
          <a:p>
            <a:pPr marL="285750" indent="-285750">
              <a:buFont typeface="Wingdings" panose="020B0604020202020204" pitchFamily="34" charset="0"/>
              <a:buChar char="ü"/>
            </a:pPr>
            <a:r>
              <a:rPr lang="en-US">
                <a:solidFill>
                  <a:srgbClr val="404040"/>
                </a:solidFill>
              </a:rPr>
              <a:t>Muscular Endurance </a:t>
            </a:r>
          </a:p>
          <a:p>
            <a:pPr marL="285750" indent="-285750">
              <a:buFont typeface="Wingdings" panose="020B0604020202020204" pitchFamily="34" charset="0"/>
              <a:buChar char="ü"/>
            </a:pPr>
            <a:r>
              <a:rPr lang="en-US">
                <a:solidFill>
                  <a:srgbClr val="404040"/>
                </a:solidFill>
              </a:rPr>
              <a:t>Flexibility </a:t>
            </a:r>
          </a:p>
        </p:txBody>
      </p:sp>
    </p:spTree>
    <p:extLst>
      <p:ext uri="{BB962C8B-B14F-4D97-AF65-F5344CB8AC3E}">
        <p14:creationId xmlns:p14="http://schemas.microsoft.com/office/powerpoint/2010/main" val="2909692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E866FF9-A729-45F0-A163-10E89E87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38255" cy="6858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A43898-C8AB-3E6B-E3D6-61D3528BFE2F}"/>
              </a:ext>
            </a:extLst>
          </p:cNvPr>
          <p:cNvSpPr>
            <a:spLocks noGrp="1"/>
          </p:cNvSpPr>
          <p:nvPr>
            <p:ph type="title"/>
          </p:nvPr>
        </p:nvSpPr>
        <p:spPr>
          <a:xfrm>
            <a:off x="640080" y="2681105"/>
            <a:ext cx="3401568" cy="1495794"/>
          </a:xfrm>
          <a:solidFill>
            <a:srgbClr val="FFFFFF"/>
          </a:solidFill>
          <a:ln>
            <a:solidFill>
              <a:srgbClr val="262626"/>
            </a:solidFill>
          </a:ln>
        </p:spPr>
        <p:txBody>
          <a:bodyPr>
            <a:normAutofit/>
          </a:bodyPr>
          <a:lstStyle/>
          <a:p>
            <a:r>
              <a:rPr lang="en-US"/>
              <a:t>SKILL-RELATED </a:t>
            </a:r>
          </a:p>
        </p:txBody>
      </p:sp>
      <p:sp useBgFill="1">
        <p:nvSpPr>
          <p:cNvPr id="11" name="Rectangle 10">
            <a:extLst>
              <a:ext uri="{FF2B5EF4-FFF2-40B4-BE49-F238E27FC236}">
                <a16:creationId xmlns:a16="http://schemas.microsoft.com/office/drawing/2014/main" id="{A804366F-2366-4688-98E7-B101C7BC61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3278" y="0"/>
            <a:ext cx="7438722"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5087456-3400-23DD-5172-FA59EED94E2C}"/>
              </a:ext>
            </a:extLst>
          </p:cNvPr>
          <p:cNvGraphicFramePr>
            <a:graphicFrameLocks noGrp="1"/>
          </p:cNvGraphicFramePr>
          <p:nvPr>
            <p:ph idx="1"/>
            <p:extLst>
              <p:ext uri="{D42A27DB-BD31-4B8C-83A1-F6EECF244321}">
                <p14:modId xmlns:p14="http://schemas.microsoft.com/office/powerpoint/2010/main" val="513794000"/>
              </p:ext>
            </p:extLst>
          </p:nvPr>
        </p:nvGraphicFramePr>
        <p:xfrm>
          <a:off x="5397500" y="639763"/>
          <a:ext cx="6151563" cy="5276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7089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75B18-4C4C-F0CC-E493-8E1B109893C0}"/>
              </a:ext>
            </a:extLst>
          </p:cNvPr>
          <p:cNvSpPr>
            <a:spLocks noGrp="1"/>
          </p:cNvSpPr>
          <p:nvPr>
            <p:ph type="title"/>
          </p:nvPr>
        </p:nvSpPr>
        <p:spPr>
          <a:xfrm>
            <a:off x="1011606" y="120314"/>
            <a:ext cx="7437536" cy="735639"/>
          </a:xfrm>
        </p:spPr>
        <p:txBody>
          <a:bodyPr>
            <a:normAutofit fontScale="90000"/>
          </a:bodyPr>
          <a:lstStyle/>
          <a:p>
            <a:r>
              <a:rPr lang="en-GB"/>
              <a:t>Flexibility importance in dance</a:t>
            </a:r>
            <a:endParaRPr lang="en-US"/>
          </a:p>
        </p:txBody>
      </p:sp>
      <p:graphicFrame>
        <p:nvGraphicFramePr>
          <p:cNvPr id="22" name="Content Placeholder 2">
            <a:extLst>
              <a:ext uri="{FF2B5EF4-FFF2-40B4-BE49-F238E27FC236}">
                <a16:creationId xmlns:a16="http://schemas.microsoft.com/office/drawing/2014/main" id="{D4A3CBBF-F482-0580-0F61-E4DD95274239}"/>
              </a:ext>
            </a:extLst>
          </p:cNvPr>
          <p:cNvGraphicFramePr>
            <a:graphicFrameLocks noGrp="1"/>
          </p:cNvGraphicFramePr>
          <p:nvPr>
            <p:ph idx="1"/>
          </p:nvPr>
        </p:nvGraphicFramePr>
        <p:xfrm>
          <a:off x="249607" y="1043821"/>
          <a:ext cx="4616077" cy="56952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Rectangle 15">
            <a:extLst>
              <a:ext uri="{FF2B5EF4-FFF2-40B4-BE49-F238E27FC236}">
                <a16:creationId xmlns:a16="http://schemas.microsoft.com/office/drawing/2014/main" id="{BA4C5437-838C-45F6-BFC8-3AF0ADE30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7576" y="-2"/>
            <a:ext cx="3284423"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ACBD493-E381-4822-8F8F-A4194DFDB1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04853" y="484632"/>
            <a:ext cx="2310590" cy="175022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How do ballet students achieve amazing ...">
            <a:extLst>
              <a:ext uri="{FF2B5EF4-FFF2-40B4-BE49-F238E27FC236}">
                <a16:creationId xmlns:a16="http://schemas.microsoft.com/office/drawing/2014/main" id="{F840919B-19AE-E3CA-7433-FA0045BB8776}"/>
              </a:ext>
            </a:extLst>
          </p:cNvPr>
          <p:cNvPicPr>
            <a:picLocks noChangeAspect="1"/>
          </p:cNvPicPr>
          <p:nvPr/>
        </p:nvPicPr>
        <p:blipFill>
          <a:blip r:embed="rId7"/>
          <a:stretch>
            <a:fillRect/>
          </a:stretch>
        </p:blipFill>
        <p:spPr>
          <a:xfrm>
            <a:off x="10084414" y="635689"/>
            <a:ext cx="951468" cy="1448114"/>
          </a:xfrm>
          <a:prstGeom prst="rect">
            <a:avLst/>
          </a:prstGeom>
        </p:spPr>
      </p:pic>
      <p:sp>
        <p:nvSpPr>
          <p:cNvPr id="15" name="Rectangle 14">
            <a:extLst>
              <a:ext uri="{FF2B5EF4-FFF2-40B4-BE49-F238E27FC236}">
                <a16:creationId xmlns:a16="http://schemas.microsoft.com/office/drawing/2014/main" id="{2310D9BE-4AD2-4CC3-84FA-4E05790B5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04853" y="2395728"/>
            <a:ext cx="2310590" cy="175022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Flexibility 101: Way More Than Just ...">
            <a:extLst>
              <a:ext uri="{FF2B5EF4-FFF2-40B4-BE49-F238E27FC236}">
                <a16:creationId xmlns:a16="http://schemas.microsoft.com/office/drawing/2014/main" id="{A77822FE-5200-6D28-B0B8-72C1E906E061}"/>
              </a:ext>
            </a:extLst>
          </p:cNvPr>
          <p:cNvPicPr>
            <a:picLocks noChangeAspect="1"/>
          </p:cNvPicPr>
          <p:nvPr/>
        </p:nvPicPr>
        <p:blipFill>
          <a:blip r:embed="rId8"/>
          <a:stretch>
            <a:fillRect/>
          </a:stretch>
        </p:blipFill>
        <p:spPr>
          <a:xfrm>
            <a:off x="9556372" y="2602874"/>
            <a:ext cx="2007553" cy="1335935"/>
          </a:xfrm>
          <a:prstGeom prst="rect">
            <a:avLst/>
          </a:prstGeom>
        </p:spPr>
      </p:pic>
      <p:sp>
        <p:nvSpPr>
          <p:cNvPr id="17" name="Rectangle 16">
            <a:extLst>
              <a:ext uri="{FF2B5EF4-FFF2-40B4-BE49-F238E27FC236}">
                <a16:creationId xmlns:a16="http://schemas.microsoft.com/office/drawing/2014/main" id="{5D7CC766-DF6B-4E3F-8101-8D5F35D4A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04853" y="4311381"/>
            <a:ext cx="2310590" cy="175022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ow Do I Get My Splits?">
            <a:extLst>
              <a:ext uri="{FF2B5EF4-FFF2-40B4-BE49-F238E27FC236}">
                <a16:creationId xmlns:a16="http://schemas.microsoft.com/office/drawing/2014/main" id="{44CC51CB-CB75-171A-C7A3-AD4967BF7AB4}"/>
              </a:ext>
            </a:extLst>
          </p:cNvPr>
          <p:cNvPicPr>
            <a:picLocks noChangeAspect="1"/>
          </p:cNvPicPr>
          <p:nvPr/>
        </p:nvPicPr>
        <p:blipFill>
          <a:blip r:embed="rId9"/>
          <a:stretch>
            <a:fillRect/>
          </a:stretch>
        </p:blipFill>
        <p:spPr>
          <a:xfrm>
            <a:off x="9556372" y="4518527"/>
            <a:ext cx="2007553" cy="1335935"/>
          </a:xfrm>
          <a:prstGeom prst="rect">
            <a:avLst/>
          </a:prstGeom>
        </p:spPr>
      </p:pic>
      <p:graphicFrame>
        <p:nvGraphicFramePr>
          <p:cNvPr id="26" name="TextBox 6">
            <a:extLst>
              <a:ext uri="{FF2B5EF4-FFF2-40B4-BE49-F238E27FC236}">
                <a16:creationId xmlns:a16="http://schemas.microsoft.com/office/drawing/2014/main" id="{18B7EAA5-10AF-1E6A-9D02-01C71E3E22C3}"/>
              </a:ext>
            </a:extLst>
          </p:cNvPr>
          <p:cNvGraphicFramePr/>
          <p:nvPr>
            <p:extLst>
              <p:ext uri="{D42A27DB-BD31-4B8C-83A1-F6EECF244321}">
                <p14:modId xmlns:p14="http://schemas.microsoft.com/office/powerpoint/2010/main" val="1363098648"/>
              </p:ext>
            </p:extLst>
          </p:nvPr>
        </p:nvGraphicFramePr>
        <p:xfrm>
          <a:off x="5064274" y="1039491"/>
          <a:ext cx="3638626" cy="5576423"/>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497685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93954-B812-D4A5-8DB4-0BC566E4B1B2}"/>
              </a:ext>
            </a:extLst>
          </p:cNvPr>
          <p:cNvSpPr>
            <a:spLocks noGrp="1"/>
          </p:cNvSpPr>
          <p:nvPr>
            <p:ph type="title"/>
          </p:nvPr>
        </p:nvSpPr>
        <p:spPr>
          <a:xfrm>
            <a:off x="2231136" y="237748"/>
            <a:ext cx="7729728" cy="1188720"/>
          </a:xfrm>
        </p:spPr>
        <p:txBody>
          <a:bodyPr>
            <a:normAutofit/>
          </a:bodyPr>
          <a:lstStyle/>
          <a:p>
            <a:r>
              <a:rPr lang="en-GB" sz="2400">
                <a:solidFill>
                  <a:srgbClr val="000000"/>
                </a:solidFill>
                <a:latin typeface="Gill Sans MT"/>
                <a:ea typeface="Calibri"/>
                <a:cs typeface="Calibri"/>
              </a:rPr>
              <a:t>Stretches to improve flexibility for dancers?</a:t>
            </a:r>
            <a:endParaRPr lang="en-US" sz="2400">
              <a:latin typeface="Gill Sans MT"/>
            </a:endParaRPr>
          </a:p>
        </p:txBody>
      </p:sp>
      <p:sp>
        <p:nvSpPr>
          <p:cNvPr id="3" name="Content Placeholder 2">
            <a:extLst>
              <a:ext uri="{FF2B5EF4-FFF2-40B4-BE49-F238E27FC236}">
                <a16:creationId xmlns:a16="http://schemas.microsoft.com/office/drawing/2014/main" id="{46EF94CA-DA3A-D101-1A06-40B7C48294AD}"/>
              </a:ext>
            </a:extLst>
          </p:cNvPr>
          <p:cNvSpPr>
            <a:spLocks noGrp="1"/>
          </p:cNvSpPr>
          <p:nvPr>
            <p:ph idx="1"/>
          </p:nvPr>
        </p:nvSpPr>
        <p:spPr>
          <a:xfrm>
            <a:off x="306764" y="1708147"/>
            <a:ext cx="11565557" cy="5142591"/>
          </a:xfrm>
        </p:spPr>
        <p:txBody>
          <a:bodyPr vert="horz" lIns="91440" tIns="45720" rIns="91440" bIns="45720" rtlCol="0" anchor="t">
            <a:normAutofit/>
          </a:bodyPr>
          <a:lstStyle/>
          <a:p>
            <a:pPr marL="228600" lvl="1" indent="0">
              <a:spcBef>
                <a:spcPts val="0"/>
              </a:spcBef>
              <a:buNone/>
            </a:pPr>
            <a:r>
              <a:rPr lang="en-GB" sz="1800">
                <a:solidFill>
                  <a:schemeClr val="tx1"/>
                </a:solidFill>
                <a:latin typeface="Calibri"/>
                <a:ea typeface="Calibri"/>
                <a:cs typeface="Calibri"/>
              </a:rPr>
              <a:t>     Hamstring stretch                                                 Hip flexor stretch                                       Side stretch     </a:t>
            </a:r>
            <a:endParaRPr lang="en-US" sz="1800">
              <a:solidFill>
                <a:schemeClr val="tx1"/>
              </a:solidFill>
              <a:latin typeface="Calibri"/>
              <a:ea typeface="Calibri"/>
              <a:cs typeface="Calibri"/>
            </a:endParaRPr>
          </a:p>
          <a:p>
            <a:pPr marL="228600" lvl="1" indent="0">
              <a:spcBef>
                <a:spcPts val="0"/>
              </a:spcBef>
              <a:buNone/>
            </a:pPr>
            <a:r>
              <a:rPr lang="en-GB" sz="1800">
                <a:solidFill>
                  <a:schemeClr val="tx1"/>
                </a:solidFill>
                <a:latin typeface="Calibri"/>
                <a:ea typeface="Calibri"/>
                <a:cs typeface="Calibri"/>
              </a:rPr>
              <a:t>              </a:t>
            </a:r>
            <a:endParaRPr lang="en-US" sz="1800">
              <a:solidFill>
                <a:schemeClr val="tx1"/>
              </a:solidFill>
              <a:latin typeface="Calibri"/>
              <a:ea typeface="Calibri"/>
              <a:cs typeface="Calibri"/>
            </a:endParaRPr>
          </a:p>
          <a:p>
            <a:pPr lvl="1">
              <a:spcBef>
                <a:spcPts val="0"/>
              </a:spcBef>
            </a:pPr>
            <a:endParaRPr lang="en-GB" sz="1100">
              <a:solidFill>
                <a:srgbClr val="444444"/>
              </a:solidFill>
              <a:latin typeface="Calibri"/>
              <a:ea typeface="Calibri"/>
              <a:cs typeface="Calibri"/>
            </a:endParaRPr>
          </a:p>
          <a:p>
            <a:pPr lvl="1">
              <a:spcBef>
                <a:spcPts val="0"/>
              </a:spcBef>
            </a:pPr>
            <a:r>
              <a:rPr lang="en-GB" sz="1100">
                <a:solidFill>
                  <a:srgbClr val="444444"/>
                </a:solidFill>
                <a:latin typeface="Calibri"/>
                <a:ea typeface="Calibri"/>
                <a:cs typeface="Calibri"/>
              </a:rPr>
              <a:t>                                             </a:t>
            </a:r>
          </a:p>
          <a:p>
            <a:pPr lvl="1">
              <a:spcBef>
                <a:spcPts val="0"/>
              </a:spcBef>
            </a:pPr>
            <a:endParaRPr lang="en-GB" sz="1100">
              <a:solidFill>
                <a:srgbClr val="444444"/>
              </a:solidFill>
              <a:latin typeface="Calibri"/>
              <a:ea typeface="Calibri"/>
              <a:cs typeface="Calibri"/>
            </a:endParaRPr>
          </a:p>
          <a:p>
            <a:pPr lvl="1">
              <a:spcBef>
                <a:spcPts val="0"/>
              </a:spcBef>
            </a:pPr>
            <a:endParaRPr lang="en-GB" sz="1100">
              <a:solidFill>
                <a:srgbClr val="444444"/>
              </a:solidFill>
              <a:latin typeface="Calibri"/>
              <a:ea typeface="Calibri"/>
              <a:cs typeface="Calibri"/>
            </a:endParaRPr>
          </a:p>
          <a:p>
            <a:pPr lvl="1">
              <a:spcBef>
                <a:spcPts val="0"/>
              </a:spcBef>
            </a:pPr>
            <a:endParaRPr lang="en-GB" sz="1100">
              <a:solidFill>
                <a:srgbClr val="444444"/>
              </a:solidFill>
              <a:latin typeface="Calibri"/>
              <a:ea typeface="Calibri"/>
              <a:cs typeface="Calibri"/>
            </a:endParaRPr>
          </a:p>
          <a:p>
            <a:pPr lvl="1">
              <a:spcBef>
                <a:spcPts val="0"/>
              </a:spcBef>
            </a:pPr>
            <a:endParaRPr lang="en-GB" sz="1100">
              <a:solidFill>
                <a:srgbClr val="444444"/>
              </a:solidFill>
              <a:latin typeface="Calibri"/>
              <a:ea typeface="Calibri"/>
              <a:cs typeface="Calibri"/>
            </a:endParaRPr>
          </a:p>
          <a:p>
            <a:pPr lvl="1">
              <a:spcBef>
                <a:spcPts val="0"/>
              </a:spcBef>
            </a:pPr>
            <a:endParaRPr lang="en-GB" sz="1100">
              <a:solidFill>
                <a:srgbClr val="444444"/>
              </a:solidFill>
              <a:latin typeface="Calibri"/>
              <a:ea typeface="Calibri"/>
              <a:cs typeface="Calibri"/>
            </a:endParaRPr>
          </a:p>
          <a:p>
            <a:pPr marL="228600" lvl="1" indent="0">
              <a:spcBef>
                <a:spcPts val="0"/>
              </a:spcBef>
              <a:buNone/>
            </a:pPr>
            <a:endParaRPr lang="en-GB" sz="1100">
              <a:solidFill>
                <a:srgbClr val="444444"/>
              </a:solidFill>
              <a:latin typeface="Calibri"/>
              <a:ea typeface="Calibri"/>
              <a:cs typeface="Calibri"/>
            </a:endParaRPr>
          </a:p>
          <a:p>
            <a:pPr marL="228600" lvl="1" indent="0">
              <a:spcBef>
                <a:spcPts val="0"/>
              </a:spcBef>
              <a:buNone/>
            </a:pPr>
            <a:endParaRPr lang="en-GB" sz="1100">
              <a:solidFill>
                <a:srgbClr val="444444"/>
              </a:solidFill>
              <a:latin typeface="Calibri"/>
              <a:ea typeface="Calibri"/>
              <a:cs typeface="Calibri"/>
            </a:endParaRPr>
          </a:p>
          <a:p>
            <a:pPr marL="228600" lvl="1" indent="0">
              <a:spcBef>
                <a:spcPts val="0"/>
              </a:spcBef>
              <a:buNone/>
            </a:pPr>
            <a:endParaRPr lang="en-GB" sz="1100">
              <a:solidFill>
                <a:srgbClr val="444444"/>
              </a:solidFill>
              <a:latin typeface="Calibri"/>
              <a:ea typeface="Calibri"/>
              <a:cs typeface="Calibri"/>
            </a:endParaRPr>
          </a:p>
          <a:p>
            <a:pPr marL="228600" lvl="1" indent="0">
              <a:spcBef>
                <a:spcPts val="0"/>
              </a:spcBef>
              <a:buNone/>
            </a:pPr>
            <a:endParaRPr lang="en-GB" sz="1100">
              <a:solidFill>
                <a:srgbClr val="444444"/>
              </a:solidFill>
              <a:latin typeface="Calibri"/>
              <a:ea typeface="Calibri"/>
              <a:cs typeface="Calibri"/>
            </a:endParaRPr>
          </a:p>
          <a:p>
            <a:pPr marL="228600" lvl="1" indent="0">
              <a:spcBef>
                <a:spcPts val="0"/>
              </a:spcBef>
              <a:buNone/>
            </a:pPr>
            <a:endParaRPr lang="en-GB" sz="1100">
              <a:solidFill>
                <a:srgbClr val="444444"/>
              </a:solidFill>
              <a:latin typeface="Calibri"/>
              <a:ea typeface="Calibri"/>
              <a:cs typeface="Calibri"/>
            </a:endParaRPr>
          </a:p>
          <a:p>
            <a:pPr marL="228600" lvl="1" indent="0">
              <a:spcBef>
                <a:spcPts val="0"/>
              </a:spcBef>
              <a:buNone/>
            </a:pPr>
            <a:r>
              <a:rPr lang="en-GB" sz="1800">
                <a:solidFill>
                  <a:schemeClr val="tx1"/>
                </a:solidFill>
                <a:latin typeface="Calibri"/>
                <a:ea typeface="Calibri"/>
                <a:cs typeface="Calibri"/>
              </a:rPr>
              <a:t>        Butterfly stretch                                                    Upper back                                               Calf stretch                         </a:t>
            </a:r>
            <a:endParaRPr lang="en-GB" sz="1800">
              <a:solidFill>
                <a:schemeClr val="tx1"/>
              </a:solidFill>
            </a:endParaRPr>
          </a:p>
        </p:txBody>
      </p:sp>
      <p:pic>
        <p:nvPicPr>
          <p:cNvPr id="4" name="Picture 3" descr="The 6 Best Hamstring Stretches to Add ...">
            <a:extLst>
              <a:ext uri="{FF2B5EF4-FFF2-40B4-BE49-F238E27FC236}">
                <a16:creationId xmlns:a16="http://schemas.microsoft.com/office/drawing/2014/main" id="{0745940A-BFDA-E6E3-2BBA-3560D31D8DBD}"/>
              </a:ext>
            </a:extLst>
          </p:cNvPr>
          <p:cNvPicPr>
            <a:picLocks noChangeAspect="1"/>
          </p:cNvPicPr>
          <p:nvPr/>
        </p:nvPicPr>
        <p:blipFill>
          <a:blip r:embed="rId2"/>
          <a:stretch>
            <a:fillRect/>
          </a:stretch>
        </p:blipFill>
        <p:spPr>
          <a:xfrm>
            <a:off x="531362" y="2261434"/>
            <a:ext cx="2857500" cy="1861159"/>
          </a:xfrm>
          <a:prstGeom prst="rect">
            <a:avLst/>
          </a:prstGeom>
        </p:spPr>
      </p:pic>
      <p:pic>
        <p:nvPicPr>
          <p:cNvPr id="5" name="Picture 4" descr="Kneeling Hip Flexor Stretch ...">
            <a:extLst>
              <a:ext uri="{FF2B5EF4-FFF2-40B4-BE49-F238E27FC236}">
                <a16:creationId xmlns:a16="http://schemas.microsoft.com/office/drawing/2014/main" id="{A96A9D98-824F-EE2B-2BBC-A9D9FCDE6BFF}"/>
              </a:ext>
            </a:extLst>
          </p:cNvPr>
          <p:cNvPicPr>
            <a:picLocks noChangeAspect="1"/>
          </p:cNvPicPr>
          <p:nvPr/>
        </p:nvPicPr>
        <p:blipFill>
          <a:blip r:embed="rId3"/>
          <a:stretch>
            <a:fillRect/>
          </a:stretch>
        </p:blipFill>
        <p:spPr>
          <a:xfrm>
            <a:off x="4069678" y="2267758"/>
            <a:ext cx="3272241" cy="1865931"/>
          </a:xfrm>
          <a:prstGeom prst="rect">
            <a:avLst/>
          </a:prstGeom>
        </p:spPr>
      </p:pic>
      <p:pic>
        <p:nvPicPr>
          <p:cNvPr id="8" name="Picture 7" descr="Lateral Stretch Exercise Instructions &amp; Video - Sweat">
            <a:extLst>
              <a:ext uri="{FF2B5EF4-FFF2-40B4-BE49-F238E27FC236}">
                <a16:creationId xmlns:a16="http://schemas.microsoft.com/office/drawing/2014/main" id="{4D2EA8D9-E338-A15A-D54C-95E242F78975}"/>
              </a:ext>
            </a:extLst>
          </p:cNvPr>
          <p:cNvPicPr>
            <a:picLocks noChangeAspect="1"/>
          </p:cNvPicPr>
          <p:nvPr/>
        </p:nvPicPr>
        <p:blipFill>
          <a:blip r:embed="rId4"/>
          <a:stretch>
            <a:fillRect/>
          </a:stretch>
        </p:blipFill>
        <p:spPr>
          <a:xfrm>
            <a:off x="7888637" y="2267730"/>
            <a:ext cx="3001504" cy="1857590"/>
          </a:xfrm>
          <a:prstGeom prst="rect">
            <a:avLst/>
          </a:prstGeom>
        </p:spPr>
      </p:pic>
      <p:pic>
        <p:nvPicPr>
          <p:cNvPr id="9" name="Picture 8" descr="Rhomboid Muscle Strain: Rehab Exercises">
            <a:extLst>
              <a:ext uri="{FF2B5EF4-FFF2-40B4-BE49-F238E27FC236}">
                <a16:creationId xmlns:a16="http://schemas.microsoft.com/office/drawing/2014/main" id="{5ADEE42D-AC3F-49CD-197E-606817FEFB81}"/>
              </a:ext>
            </a:extLst>
          </p:cNvPr>
          <p:cNvPicPr>
            <a:picLocks noChangeAspect="1"/>
          </p:cNvPicPr>
          <p:nvPr/>
        </p:nvPicPr>
        <p:blipFill>
          <a:blip r:embed="rId5"/>
          <a:stretch>
            <a:fillRect/>
          </a:stretch>
        </p:blipFill>
        <p:spPr>
          <a:xfrm>
            <a:off x="4380370" y="4971324"/>
            <a:ext cx="2647950" cy="1724025"/>
          </a:xfrm>
          <a:prstGeom prst="rect">
            <a:avLst/>
          </a:prstGeom>
        </p:spPr>
      </p:pic>
      <p:pic>
        <p:nvPicPr>
          <p:cNvPr id="10" name="Picture 9" descr="Reasons the Butterfly Stretch Is Hard ...">
            <a:extLst>
              <a:ext uri="{FF2B5EF4-FFF2-40B4-BE49-F238E27FC236}">
                <a16:creationId xmlns:a16="http://schemas.microsoft.com/office/drawing/2014/main" id="{6708CB00-F509-6406-CBB0-1201853C85D3}"/>
              </a:ext>
            </a:extLst>
          </p:cNvPr>
          <p:cNvPicPr>
            <a:picLocks noChangeAspect="1"/>
          </p:cNvPicPr>
          <p:nvPr/>
        </p:nvPicPr>
        <p:blipFill>
          <a:blip r:embed="rId6"/>
          <a:stretch>
            <a:fillRect/>
          </a:stretch>
        </p:blipFill>
        <p:spPr>
          <a:xfrm>
            <a:off x="537193" y="4972616"/>
            <a:ext cx="2619375" cy="1743075"/>
          </a:xfrm>
          <a:prstGeom prst="rect">
            <a:avLst/>
          </a:prstGeom>
        </p:spPr>
      </p:pic>
      <p:pic>
        <p:nvPicPr>
          <p:cNvPr id="11" name="Picture 10" descr="Best Calf Stretches | PS Fitness">
            <a:extLst>
              <a:ext uri="{FF2B5EF4-FFF2-40B4-BE49-F238E27FC236}">
                <a16:creationId xmlns:a16="http://schemas.microsoft.com/office/drawing/2014/main" id="{7A5282AD-F854-FAB2-2BA1-1A8E4D6D96D2}"/>
              </a:ext>
            </a:extLst>
          </p:cNvPr>
          <p:cNvPicPr>
            <a:picLocks noChangeAspect="1"/>
          </p:cNvPicPr>
          <p:nvPr/>
        </p:nvPicPr>
        <p:blipFill>
          <a:blip r:embed="rId7"/>
          <a:stretch>
            <a:fillRect/>
          </a:stretch>
        </p:blipFill>
        <p:spPr>
          <a:xfrm>
            <a:off x="7899778" y="4975844"/>
            <a:ext cx="2953394" cy="1710787"/>
          </a:xfrm>
          <a:prstGeom prst="rect">
            <a:avLst/>
          </a:prstGeom>
        </p:spPr>
      </p:pic>
    </p:spTree>
    <p:extLst>
      <p:ext uri="{BB962C8B-B14F-4D97-AF65-F5344CB8AC3E}">
        <p14:creationId xmlns:p14="http://schemas.microsoft.com/office/powerpoint/2010/main" val="2908580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17DE45E-8A65-B803-6162-654559444B10}"/>
              </a:ext>
            </a:extLst>
          </p:cNvPr>
          <p:cNvSpPr/>
          <p:nvPr/>
        </p:nvSpPr>
        <p:spPr>
          <a:xfrm>
            <a:off x="100623" y="1664677"/>
            <a:ext cx="5874825" cy="1683238"/>
          </a:xfrm>
          <a:prstGeom prst="roundRect">
            <a:avLst/>
          </a:prstGeom>
          <a:solidFill>
            <a:schemeClr val="accent6">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58345D02-9708-11B5-EB3A-8EC735A053CD}"/>
              </a:ext>
            </a:extLst>
          </p:cNvPr>
          <p:cNvSpPr>
            <a:spLocks noGrp="1"/>
          </p:cNvSpPr>
          <p:nvPr>
            <p:ph idx="1"/>
          </p:nvPr>
        </p:nvSpPr>
        <p:spPr>
          <a:xfrm>
            <a:off x="594754" y="1715270"/>
            <a:ext cx="5384330" cy="3100420"/>
          </a:xfrm>
        </p:spPr>
        <p:txBody>
          <a:bodyPr vert="horz" lIns="91440" tIns="45720" rIns="91440" bIns="45720" rtlCol="0" anchor="t">
            <a:normAutofit/>
          </a:bodyPr>
          <a:lstStyle/>
          <a:p>
            <a:pPr marL="0" indent="0" algn="ctr">
              <a:buNone/>
            </a:pPr>
            <a:r>
              <a:rPr lang="en-GB" sz="1400" b="1"/>
              <a:t>Cardiovascular fitness (or CV fitness) refers to the efficiency of our heart, lungs and blood vessels, and their ability to transfer oxygen to our muscles as we exercise.  CV is carried out as we perform actions that gradually increase our heart rate or beats-per-minute (BPM).  </a:t>
            </a:r>
            <a:r>
              <a:rPr lang="en-GB" sz="1400" b="1">
                <a:solidFill>
                  <a:srgbClr val="212121"/>
                </a:solidFill>
                <a:latin typeface="Gill Sans MT"/>
              </a:rPr>
              <a:t>Your overall fitness depends on the relationship between your cardiovascular system, respiratory system, and skeletal system. (</a:t>
            </a:r>
            <a:r>
              <a:rPr lang="en-GB" sz="1400" b="1" err="1">
                <a:solidFill>
                  <a:srgbClr val="212121"/>
                </a:solidFill>
                <a:latin typeface="Gill Sans MT"/>
              </a:rPr>
              <a:t>Waehner</a:t>
            </a:r>
            <a:r>
              <a:rPr lang="en-GB" sz="1400" b="1">
                <a:solidFill>
                  <a:srgbClr val="212121"/>
                </a:solidFill>
                <a:latin typeface="Gill Sans MT"/>
              </a:rPr>
              <a:t>, 2024).</a:t>
            </a:r>
            <a:endParaRPr lang="en-US" sz="1400" b="1">
              <a:solidFill>
                <a:srgbClr val="262626"/>
              </a:solidFill>
              <a:latin typeface="Gill Sans MT"/>
            </a:endParaRPr>
          </a:p>
        </p:txBody>
      </p:sp>
      <p:sp>
        <p:nvSpPr>
          <p:cNvPr id="5" name="Rectangle 4">
            <a:extLst>
              <a:ext uri="{FF2B5EF4-FFF2-40B4-BE49-F238E27FC236}">
                <a16:creationId xmlns:a16="http://schemas.microsoft.com/office/drawing/2014/main" id="{C94F8D98-1181-1839-C411-C9926C8D7B74}"/>
              </a:ext>
            </a:extLst>
          </p:cNvPr>
          <p:cNvSpPr/>
          <p:nvPr/>
        </p:nvSpPr>
        <p:spPr>
          <a:xfrm>
            <a:off x="6085840" y="-7620"/>
            <a:ext cx="15240" cy="6860540"/>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1214469-7836-7336-C671-707E5EB1D312}"/>
              </a:ext>
            </a:extLst>
          </p:cNvPr>
          <p:cNvSpPr>
            <a:spLocks noGrp="1"/>
          </p:cNvSpPr>
          <p:nvPr>
            <p:ph type="title"/>
          </p:nvPr>
        </p:nvSpPr>
        <p:spPr>
          <a:xfrm>
            <a:off x="2890833" y="154235"/>
            <a:ext cx="6410334" cy="938817"/>
          </a:xfrm>
        </p:spPr>
        <p:txBody>
          <a:bodyPr>
            <a:normAutofit fontScale="90000"/>
          </a:bodyPr>
          <a:lstStyle/>
          <a:p>
            <a:r>
              <a:rPr lang="en-GB"/>
              <a:t>Cardiovascular importance in dance</a:t>
            </a:r>
          </a:p>
        </p:txBody>
      </p:sp>
      <p:pic>
        <p:nvPicPr>
          <p:cNvPr id="6" name="Picture 5" descr="Aerobic Exercise, Thornton Gym | Adventure Fitness Athletic Club">
            <a:extLst>
              <a:ext uri="{FF2B5EF4-FFF2-40B4-BE49-F238E27FC236}">
                <a16:creationId xmlns:a16="http://schemas.microsoft.com/office/drawing/2014/main" id="{B4C38266-3165-770C-C1D4-7D28C00B3796}"/>
              </a:ext>
            </a:extLst>
          </p:cNvPr>
          <p:cNvPicPr>
            <a:picLocks noChangeAspect="1"/>
          </p:cNvPicPr>
          <p:nvPr/>
        </p:nvPicPr>
        <p:blipFill>
          <a:blip r:embed="rId2"/>
          <a:srcRect l="653" r="-654" b="-1408"/>
          <a:stretch/>
        </p:blipFill>
        <p:spPr>
          <a:xfrm>
            <a:off x="294640" y="153987"/>
            <a:ext cx="2291473" cy="1333359"/>
          </a:xfrm>
          <a:prstGeom prst="rect">
            <a:avLst/>
          </a:prstGeom>
          <a:ln>
            <a:noFill/>
          </a:ln>
          <a:effectLst>
            <a:outerShdw blurRad="190500" algn="tl" rotWithShape="0">
              <a:srgbClr val="000000">
                <a:alpha val="70000"/>
              </a:srgbClr>
            </a:outerShdw>
          </a:effectLst>
        </p:spPr>
      </p:pic>
      <p:sp>
        <p:nvSpPr>
          <p:cNvPr id="7" name="TextBox 6">
            <a:extLst>
              <a:ext uri="{FF2B5EF4-FFF2-40B4-BE49-F238E27FC236}">
                <a16:creationId xmlns:a16="http://schemas.microsoft.com/office/drawing/2014/main" id="{F2F82B5D-7DAD-B711-E33B-61058782A047}"/>
              </a:ext>
            </a:extLst>
          </p:cNvPr>
          <p:cNvSpPr txBox="1"/>
          <p:nvPr/>
        </p:nvSpPr>
        <p:spPr>
          <a:xfrm>
            <a:off x="2788920" y="1153160"/>
            <a:ext cx="388112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i="1"/>
              <a:t>Image from (adventurefitness.club, 2021)</a:t>
            </a:r>
          </a:p>
        </p:txBody>
      </p:sp>
      <p:pic>
        <p:nvPicPr>
          <p:cNvPr id="8" name="Graphic 7" descr="Question Mark with solid fill">
            <a:extLst>
              <a:ext uri="{FF2B5EF4-FFF2-40B4-BE49-F238E27FC236}">
                <a16:creationId xmlns:a16="http://schemas.microsoft.com/office/drawing/2014/main" id="{881CC0D6-3E33-C393-BBC6-A4C9E96F50E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6290" y="2171505"/>
            <a:ext cx="660400" cy="660400"/>
          </a:xfrm>
          <a:prstGeom prst="rect">
            <a:avLst/>
          </a:prstGeom>
        </p:spPr>
      </p:pic>
      <p:sp>
        <p:nvSpPr>
          <p:cNvPr id="11" name="Rectangle: Rounded Corners 10">
            <a:extLst>
              <a:ext uri="{FF2B5EF4-FFF2-40B4-BE49-F238E27FC236}">
                <a16:creationId xmlns:a16="http://schemas.microsoft.com/office/drawing/2014/main" id="{712F1501-3286-8A24-8AFF-2DA30CB698EE}"/>
              </a:ext>
            </a:extLst>
          </p:cNvPr>
          <p:cNvSpPr/>
          <p:nvPr/>
        </p:nvSpPr>
        <p:spPr>
          <a:xfrm>
            <a:off x="96715" y="3431931"/>
            <a:ext cx="5876191" cy="1696914"/>
          </a:xfrm>
          <a:prstGeom prst="roundRect">
            <a:avLst/>
          </a:pr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7B343C8-1B30-E997-EB13-E0527EDDE450}"/>
              </a:ext>
            </a:extLst>
          </p:cNvPr>
          <p:cNvSpPr txBox="1"/>
          <p:nvPr/>
        </p:nvSpPr>
        <p:spPr>
          <a:xfrm>
            <a:off x="770011" y="3464560"/>
            <a:ext cx="5202115"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b="1"/>
              <a:t>CV is a crucial process for every individual's body, especially for those who undergo dynamic activities throughout their week, such as athletes or dancers. CV contributes towards a person's physical endurance and recovery.  Additionally, the process minimizes the likelihood of injury and overall increases stamina, extended the amount of exercise your body can endure before getting fatigued.</a:t>
            </a:r>
            <a:endParaRPr lang="en-US" sz="1400"/>
          </a:p>
        </p:txBody>
      </p:sp>
      <p:pic>
        <p:nvPicPr>
          <p:cNvPr id="12" name="Graphic 11" descr="Comment Important with solid fill">
            <a:extLst>
              <a:ext uri="{FF2B5EF4-FFF2-40B4-BE49-F238E27FC236}">
                <a16:creationId xmlns:a16="http://schemas.microsoft.com/office/drawing/2014/main" id="{6472233B-FC8F-DC72-25D9-D31DC9C48CE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508" y="3897922"/>
            <a:ext cx="797170" cy="785447"/>
          </a:xfrm>
          <a:prstGeom prst="rect">
            <a:avLst/>
          </a:prstGeom>
        </p:spPr>
      </p:pic>
      <p:sp>
        <p:nvSpPr>
          <p:cNvPr id="13" name="Rectangle: Rounded Corners 12">
            <a:extLst>
              <a:ext uri="{FF2B5EF4-FFF2-40B4-BE49-F238E27FC236}">
                <a16:creationId xmlns:a16="http://schemas.microsoft.com/office/drawing/2014/main" id="{B83A0DF5-CD46-3793-69E2-303A0C18ACB0}"/>
              </a:ext>
            </a:extLst>
          </p:cNvPr>
          <p:cNvSpPr/>
          <p:nvPr/>
        </p:nvSpPr>
        <p:spPr>
          <a:xfrm>
            <a:off x="105507" y="5205045"/>
            <a:ext cx="5879123" cy="1562100"/>
          </a:xfrm>
          <a:prstGeom prst="roundRect">
            <a:avLst/>
          </a:prstGeom>
          <a:solidFill>
            <a:schemeClr val="accent6">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Graphic 13" descr="Run with solid fill">
            <a:extLst>
              <a:ext uri="{FF2B5EF4-FFF2-40B4-BE49-F238E27FC236}">
                <a16:creationId xmlns:a16="http://schemas.microsoft.com/office/drawing/2014/main" id="{956B6E2E-793B-0DCB-F7BC-4EB71FC58D9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40677" y="5562600"/>
            <a:ext cx="797170" cy="820616"/>
          </a:xfrm>
          <a:prstGeom prst="rect">
            <a:avLst/>
          </a:prstGeom>
        </p:spPr>
      </p:pic>
      <p:sp>
        <p:nvSpPr>
          <p:cNvPr id="15" name="TextBox 14">
            <a:extLst>
              <a:ext uri="{FF2B5EF4-FFF2-40B4-BE49-F238E27FC236}">
                <a16:creationId xmlns:a16="http://schemas.microsoft.com/office/drawing/2014/main" id="{8B7B1059-8BB2-78E0-DC9C-C1406445876A}"/>
              </a:ext>
            </a:extLst>
          </p:cNvPr>
          <p:cNvSpPr txBox="1"/>
          <p:nvPr/>
        </p:nvSpPr>
        <p:spPr>
          <a:xfrm>
            <a:off x="1125415" y="5207977"/>
            <a:ext cx="4698023" cy="14927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300" b="1"/>
              <a:t>It is imperative that our CV fitness becomes a part of our daily life/routine. There are multiple ways to integrate CV activities into our lives, some of which are simpler than you think. These can include taking walks, choosing the stairs over an elevator, engaging in active sports, or perhaps taking the time to attend weekly classes that surround the use of cardio, like a dance or Zumba class.</a:t>
            </a:r>
            <a:endParaRPr lang="en-US" sz="1300"/>
          </a:p>
        </p:txBody>
      </p:sp>
      <p:sp>
        <p:nvSpPr>
          <p:cNvPr id="17" name="TextBox 16">
            <a:extLst>
              <a:ext uri="{FF2B5EF4-FFF2-40B4-BE49-F238E27FC236}">
                <a16:creationId xmlns:a16="http://schemas.microsoft.com/office/drawing/2014/main" id="{D5664906-2DD6-682E-534D-9E8262F1C459}"/>
              </a:ext>
            </a:extLst>
          </p:cNvPr>
          <p:cNvSpPr txBox="1"/>
          <p:nvPr/>
        </p:nvSpPr>
        <p:spPr>
          <a:xfrm>
            <a:off x="6096000" y="1157653"/>
            <a:ext cx="715400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300" b="1" i="1"/>
              <a:t>How can I improve my Cardiovascular Fitness?</a:t>
            </a:r>
          </a:p>
        </p:txBody>
      </p:sp>
      <p:pic>
        <p:nvPicPr>
          <p:cNvPr id="20" name="Graphic 19" descr="Body builder with solid fill">
            <a:extLst>
              <a:ext uri="{FF2B5EF4-FFF2-40B4-BE49-F238E27FC236}">
                <a16:creationId xmlns:a16="http://schemas.microsoft.com/office/drawing/2014/main" id="{FB447EFC-D844-41A3-2EB6-1A94440CA54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480000">
            <a:off x="10152184" y="5862"/>
            <a:ext cx="691662" cy="808892"/>
          </a:xfrm>
          <a:prstGeom prst="rect">
            <a:avLst/>
          </a:prstGeom>
        </p:spPr>
      </p:pic>
      <p:pic>
        <p:nvPicPr>
          <p:cNvPr id="21" name="Graphic 20" descr="Brain in head with solid fill">
            <a:extLst>
              <a:ext uri="{FF2B5EF4-FFF2-40B4-BE49-F238E27FC236}">
                <a16:creationId xmlns:a16="http://schemas.microsoft.com/office/drawing/2014/main" id="{8D84AE17-C673-310F-CF3C-2888F2C4C0B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521337" y="512151"/>
            <a:ext cx="715107" cy="691662"/>
          </a:xfrm>
          <a:prstGeom prst="rect">
            <a:avLst/>
          </a:prstGeom>
        </p:spPr>
      </p:pic>
      <p:pic>
        <p:nvPicPr>
          <p:cNvPr id="22" name="Graphic 21" descr="Dancing with solid fill">
            <a:extLst>
              <a:ext uri="{FF2B5EF4-FFF2-40B4-BE49-F238E27FC236}">
                <a16:creationId xmlns:a16="http://schemas.microsoft.com/office/drawing/2014/main" id="{B543BAFE-4E6A-DDA4-86D0-CDEE0804C0E6}"/>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rot="1320000">
            <a:off x="11317753" y="94382"/>
            <a:ext cx="820615" cy="879230"/>
          </a:xfrm>
          <a:prstGeom prst="rect">
            <a:avLst/>
          </a:prstGeom>
        </p:spPr>
      </p:pic>
      <p:pic>
        <p:nvPicPr>
          <p:cNvPr id="23" name="Graphic 22" descr="Heart organ with solid fill">
            <a:extLst>
              <a:ext uri="{FF2B5EF4-FFF2-40B4-BE49-F238E27FC236}">
                <a16:creationId xmlns:a16="http://schemas.microsoft.com/office/drawing/2014/main" id="{81CBDEA8-EE59-F014-7545-309B83B2FC06}"/>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rot="-660000">
            <a:off x="10644155" y="450269"/>
            <a:ext cx="761999" cy="808893"/>
          </a:xfrm>
          <a:prstGeom prst="rect">
            <a:avLst/>
          </a:prstGeom>
        </p:spPr>
      </p:pic>
      <p:pic>
        <p:nvPicPr>
          <p:cNvPr id="24" name="Graphic 23" descr="Dumbbell with solid fill">
            <a:extLst>
              <a:ext uri="{FF2B5EF4-FFF2-40B4-BE49-F238E27FC236}">
                <a16:creationId xmlns:a16="http://schemas.microsoft.com/office/drawing/2014/main" id="{8052B63C-130B-51F8-F841-E03E69F3C984}"/>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rot="-900000">
            <a:off x="9387254" y="-8792"/>
            <a:ext cx="574431" cy="562708"/>
          </a:xfrm>
          <a:prstGeom prst="rect">
            <a:avLst/>
          </a:prstGeom>
        </p:spPr>
      </p:pic>
      <p:sp>
        <p:nvSpPr>
          <p:cNvPr id="26" name="TextBox 25">
            <a:extLst>
              <a:ext uri="{FF2B5EF4-FFF2-40B4-BE49-F238E27FC236}">
                <a16:creationId xmlns:a16="http://schemas.microsoft.com/office/drawing/2014/main" id="{E69702B3-3FA5-D52D-5A9F-401D6AB23FC7}"/>
              </a:ext>
            </a:extLst>
          </p:cNvPr>
          <p:cNvSpPr txBox="1"/>
          <p:nvPr/>
        </p:nvSpPr>
        <p:spPr>
          <a:xfrm>
            <a:off x="6101861" y="1585546"/>
            <a:ext cx="586153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There are a variety of CV training types, these include:</a:t>
            </a:r>
          </a:p>
          <a:p>
            <a:endParaRPr lang="en-GB"/>
          </a:p>
        </p:txBody>
      </p:sp>
      <p:sp>
        <p:nvSpPr>
          <p:cNvPr id="27" name="TextBox 26">
            <a:extLst>
              <a:ext uri="{FF2B5EF4-FFF2-40B4-BE49-F238E27FC236}">
                <a16:creationId xmlns:a16="http://schemas.microsoft.com/office/drawing/2014/main" id="{252A3545-FDE0-6A22-5525-973A382175EE}"/>
              </a:ext>
            </a:extLst>
          </p:cNvPr>
          <p:cNvSpPr txBox="1"/>
          <p:nvPr/>
        </p:nvSpPr>
        <p:spPr>
          <a:xfrm>
            <a:off x="6430107" y="1872762"/>
            <a:ext cx="5193323"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200" b="1" i="1"/>
              <a:t>CONTINUOUS TRAINING</a:t>
            </a:r>
            <a:r>
              <a:rPr lang="en-GB" sz="1200" b="1"/>
              <a:t> – Executing a constant exercise at an average-intensity for a suggested 20-60 minutes.</a:t>
            </a:r>
          </a:p>
          <a:p>
            <a:pPr marL="285750" indent="-285750">
              <a:buFont typeface="Arial"/>
              <a:buChar char="•"/>
            </a:pPr>
            <a:endParaRPr lang="en-GB" sz="1200" b="1"/>
          </a:p>
          <a:p>
            <a:pPr marL="285750" indent="-285750">
              <a:buFont typeface="Arial"/>
              <a:buChar char="•"/>
            </a:pPr>
            <a:r>
              <a:rPr lang="en-GB" sz="1200" b="1" i="1"/>
              <a:t>INTERVAL TRAINING</a:t>
            </a:r>
            <a:r>
              <a:rPr lang="en-GB" sz="1200" b="1"/>
              <a:t> – Carrying out exercises that alternate in intensity. </a:t>
            </a:r>
          </a:p>
          <a:p>
            <a:pPr marL="285750" indent="-285750">
              <a:buFont typeface="Arial"/>
              <a:buChar char="•"/>
            </a:pPr>
            <a:endParaRPr lang="en-GB" sz="1200" b="1"/>
          </a:p>
          <a:p>
            <a:pPr marL="285750" indent="-285750">
              <a:buFont typeface="Arial"/>
              <a:buChar char="•"/>
            </a:pPr>
            <a:r>
              <a:rPr lang="en-GB" sz="1200" b="1" i="1"/>
              <a:t>FAARTLEK</a:t>
            </a:r>
            <a:r>
              <a:rPr lang="en-GB" sz="1200" b="1"/>
              <a:t> – The Swedish term for 'speed play'. This training type involves an unstructured process of running whilst varying your speed.</a:t>
            </a:r>
          </a:p>
        </p:txBody>
      </p:sp>
      <p:sp>
        <p:nvSpPr>
          <p:cNvPr id="28" name="TextBox 27">
            <a:extLst>
              <a:ext uri="{FF2B5EF4-FFF2-40B4-BE49-F238E27FC236}">
                <a16:creationId xmlns:a16="http://schemas.microsoft.com/office/drawing/2014/main" id="{4D11193C-77BB-2452-F09E-17A04DF72B3F}"/>
              </a:ext>
            </a:extLst>
          </p:cNvPr>
          <p:cNvSpPr txBox="1"/>
          <p:nvPr/>
        </p:nvSpPr>
        <p:spPr>
          <a:xfrm>
            <a:off x="6125308" y="3516922"/>
            <a:ext cx="6186852" cy="1192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t>It should be noted that each training type can be tailored towards a specific individual and can focus on a specific factor of CV. For example, interval training can particularly be helpful to dancers, as it echoes the challenges of dance as an art form. This can include the need to vary your pace and/or energy in a routine.</a:t>
            </a:r>
            <a:endParaRPr lang="en-US"/>
          </a:p>
        </p:txBody>
      </p:sp>
      <p:sp>
        <p:nvSpPr>
          <p:cNvPr id="29" name="TextBox 28">
            <a:extLst>
              <a:ext uri="{FF2B5EF4-FFF2-40B4-BE49-F238E27FC236}">
                <a16:creationId xmlns:a16="http://schemas.microsoft.com/office/drawing/2014/main" id="{34F13CFD-3A8E-5F1D-E42E-2C3CEB7662B8}"/>
              </a:ext>
            </a:extLst>
          </p:cNvPr>
          <p:cNvSpPr txBox="1"/>
          <p:nvPr/>
        </p:nvSpPr>
        <p:spPr>
          <a:xfrm>
            <a:off x="6054969" y="4680437"/>
            <a:ext cx="6403729" cy="4462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300" b="1" i="1"/>
              <a:t>How can I measure my Cardiovascular Fitness?</a:t>
            </a:r>
          </a:p>
        </p:txBody>
      </p:sp>
      <p:sp>
        <p:nvSpPr>
          <p:cNvPr id="30" name="TextBox 29">
            <a:extLst>
              <a:ext uri="{FF2B5EF4-FFF2-40B4-BE49-F238E27FC236}">
                <a16:creationId xmlns:a16="http://schemas.microsoft.com/office/drawing/2014/main" id="{A92102CF-F659-4B5F-6808-1677313EA8C3}"/>
              </a:ext>
            </a:extLst>
          </p:cNvPr>
          <p:cNvSpPr txBox="1"/>
          <p:nvPr/>
        </p:nvSpPr>
        <p:spPr>
          <a:xfrm>
            <a:off x="6137031" y="5067300"/>
            <a:ext cx="6054968"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300" b="1"/>
              <a:t>It is important to measure our CV so that we can look for patterns and keep track of our improvements. </a:t>
            </a:r>
            <a:r>
              <a:rPr lang="en-US" sz="1300" b="1"/>
              <a:t>Cardiovascular fitness and activity monitor agents measure the physical activity of an individual and record the physiological response to that activity.  Agents include treadmills, exercise bikes, heart rate monitors, bike computers, pedometers, and overall activity/lifestyle monitors. Although there is great variety in the forms of these agents, there is significant commonality and overlap in the measurements they make. (IEEE, 2013, p. 5).</a:t>
            </a:r>
            <a:endParaRPr lang="en-GB" sz="1300"/>
          </a:p>
        </p:txBody>
      </p:sp>
      <p:sp>
        <p:nvSpPr>
          <p:cNvPr id="4" name="TextBox 3">
            <a:extLst>
              <a:ext uri="{FF2B5EF4-FFF2-40B4-BE49-F238E27FC236}">
                <a16:creationId xmlns:a16="http://schemas.microsoft.com/office/drawing/2014/main" id="{58AFD55D-C958-1FF3-3C94-4B3EEF98A821}"/>
              </a:ext>
            </a:extLst>
          </p:cNvPr>
          <p:cNvSpPr txBox="1"/>
          <p:nvPr/>
        </p:nvSpPr>
        <p:spPr>
          <a:xfrm>
            <a:off x="2894028" y="817004"/>
            <a:ext cx="2256692"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Slide by Callum Jones</a:t>
            </a:r>
          </a:p>
        </p:txBody>
      </p:sp>
    </p:spTree>
    <p:extLst>
      <p:ext uri="{BB962C8B-B14F-4D97-AF65-F5344CB8AC3E}">
        <p14:creationId xmlns:p14="http://schemas.microsoft.com/office/powerpoint/2010/main" val="3772455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7644AE13-DCC8-4A00-4E9C-C700A65A8250}"/>
              </a:ext>
            </a:extLst>
          </p:cNvPr>
          <p:cNvSpPr/>
          <p:nvPr/>
        </p:nvSpPr>
        <p:spPr>
          <a:xfrm>
            <a:off x="2989942" y="2728684"/>
            <a:ext cx="6226628" cy="1393371"/>
          </a:xfrm>
          <a:prstGeom prst="roundRect">
            <a:avLst/>
          </a:prstGeom>
          <a:solidFill>
            <a:schemeClr val="bg1">
              <a:lumMod val="75000"/>
            </a:scheme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28030A30-3B71-0F91-D142-F00112CCCBB1}"/>
              </a:ext>
            </a:extLst>
          </p:cNvPr>
          <p:cNvSpPr/>
          <p:nvPr/>
        </p:nvSpPr>
        <p:spPr>
          <a:xfrm>
            <a:off x="6516912" y="1211941"/>
            <a:ext cx="5682343" cy="1386114"/>
          </a:xfrm>
          <a:prstGeom prst="roundRect">
            <a:avLst/>
          </a:prstGeom>
          <a:solidFill>
            <a:schemeClr val="bg1">
              <a:lumMod val="75000"/>
            </a:scheme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660E750C-3E92-A193-3F59-8D8EB2F4CB71}"/>
              </a:ext>
            </a:extLst>
          </p:cNvPr>
          <p:cNvSpPr/>
          <p:nvPr/>
        </p:nvSpPr>
        <p:spPr>
          <a:xfrm>
            <a:off x="58057" y="1204685"/>
            <a:ext cx="6226628" cy="1393371"/>
          </a:xfrm>
          <a:prstGeom prst="roundRect">
            <a:avLst/>
          </a:prstGeom>
          <a:solidFill>
            <a:schemeClr val="bg1">
              <a:lumMod val="75000"/>
            </a:scheme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148166F-2714-E319-0F00-84C8052875D9}"/>
              </a:ext>
            </a:extLst>
          </p:cNvPr>
          <p:cNvSpPr>
            <a:spLocks noGrp="1"/>
          </p:cNvSpPr>
          <p:nvPr>
            <p:ph type="title"/>
          </p:nvPr>
        </p:nvSpPr>
        <p:spPr>
          <a:xfrm>
            <a:off x="2570064" y="81"/>
            <a:ext cx="7395899" cy="828512"/>
          </a:xfrm>
        </p:spPr>
        <p:txBody>
          <a:bodyPr>
            <a:normAutofit/>
          </a:bodyPr>
          <a:lstStyle/>
          <a:p>
            <a:r>
              <a:rPr lang="en-GB"/>
              <a:t>muscular fitness, what is it?</a:t>
            </a:r>
          </a:p>
        </p:txBody>
      </p:sp>
      <p:sp>
        <p:nvSpPr>
          <p:cNvPr id="3" name="Content Placeholder 2">
            <a:extLst>
              <a:ext uri="{FF2B5EF4-FFF2-40B4-BE49-F238E27FC236}">
                <a16:creationId xmlns:a16="http://schemas.microsoft.com/office/drawing/2014/main" id="{717C84F6-C3D5-7B33-BC45-DF73F2F96488}"/>
              </a:ext>
            </a:extLst>
          </p:cNvPr>
          <p:cNvSpPr>
            <a:spLocks noGrp="1"/>
          </p:cNvSpPr>
          <p:nvPr>
            <p:ph idx="1"/>
          </p:nvPr>
        </p:nvSpPr>
        <p:spPr>
          <a:xfrm>
            <a:off x="3878507" y="823758"/>
            <a:ext cx="4776071" cy="3101983"/>
          </a:xfrm>
        </p:spPr>
        <p:txBody>
          <a:bodyPr vert="horz" lIns="91440" tIns="45720" rIns="91440" bIns="45720" rtlCol="0" anchor="t">
            <a:normAutofit/>
          </a:bodyPr>
          <a:lstStyle/>
          <a:p>
            <a:pPr marL="0" indent="0" algn="ctr">
              <a:buNone/>
            </a:pPr>
            <a:r>
              <a:rPr lang="en-GB" b="1" i="1"/>
              <a:t>Muscular Fitness has 3 main components.</a:t>
            </a:r>
          </a:p>
        </p:txBody>
      </p:sp>
      <p:sp>
        <p:nvSpPr>
          <p:cNvPr id="4" name="TextBox 3">
            <a:extLst>
              <a:ext uri="{FF2B5EF4-FFF2-40B4-BE49-F238E27FC236}">
                <a16:creationId xmlns:a16="http://schemas.microsoft.com/office/drawing/2014/main" id="{36B12EF7-E7C7-B4EA-17F7-3F5C1F6110E3}"/>
              </a:ext>
            </a:extLst>
          </p:cNvPr>
          <p:cNvSpPr txBox="1"/>
          <p:nvPr/>
        </p:nvSpPr>
        <p:spPr>
          <a:xfrm>
            <a:off x="6518789" y="1217561"/>
            <a:ext cx="5676488"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1400">
                <a:solidFill>
                  <a:srgbClr val="262626"/>
                </a:solidFill>
              </a:rPr>
              <a:t>Muscular Strength, is how much maximal  force you can exert from a single or multiple group of muscles.</a:t>
            </a:r>
            <a:endParaRPr lang="en-US" sz="1400"/>
          </a:p>
          <a:p>
            <a:pPr algn="r"/>
            <a:r>
              <a:rPr lang="en-GB" sz="1400">
                <a:solidFill>
                  <a:srgbClr val="262626"/>
                </a:solidFill>
              </a:rPr>
              <a:t>EXAMPLE:</a:t>
            </a:r>
          </a:p>
          <a:p>
            <a:pPr algn="r"/>
            <a:r>
              <a:rPr lang="en-GB" sz="1400">
                <a:solidFill>
                  <a:srgbClr val="262626"/>
                </a:solidFill>
              </a:rPr>
              <a:t>A very common one is weight training, for example, deadlifts, which primarily focuses on a controlled movement working on the force and exerting it in reps. </a:t>
            </a:r>
          </a:p>
        </p:txBody>
      </p:sp>
      <p:sp>
        <p:nvSpPr>
          <p:cNvPr id="5" name="TextBox 4">
            <a:extLst>
              <a:ext uri="{FF2B5EF4-FFF2-40B4-BE49-F238E27FC236}">
                <a16:creationId xmlns:a16="http://schemas.microsoft.com/office/drawing/2014/main" id="{989822A4-84D2-2FD1-3E8A-515DEAD1DEBD}"/>
              </a:ext>
            </a:extLst>
          </p:cNvPr>
          <p:cNvSpPr txBox="1"/>
          <p:nvPr/>
        </p:nvSpPr>
        <p:spPr>
          <a:xfrm>
            <a:off x="-3278" y="6486013"/>
            <a:ext cx="72758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Emily</a:t>
            </a:r>
          </a:p>
        </p:txBody>
      </p:sp>
      <p:sp>
        <p:nvSpPr>
          <p:cNvPr id="6" name="TextBox 5">
            <a:extLst>
              <a:ext uri="{FF2B5EF4-FFF2-40B4-BE49-F238E27FC236}">
                <a16:creationId xmlns:a16="http://schemas.microsoft.com/office/drawing/2014/main" id="{C9BF6249-9798-C79B-0B1D-A66FD04C6AB8}"/>
              </a:ext>
            </a:extLst>
          </p:cNvPr>
          <p:cNvSpPr txBox="1"/>
          <p:nvPr/>
        </p:nvSpPr>
        <p:spPr>
          <a:xfrm>
            <a:off x="-1" y="1211943"/>
            <a:ext cx="6246527"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solidFill>
                  <a:srgbClr val="262626"/>
                </a:solidFill>
              </a:rPr>
              <a:t>Muscle Endurance, the ability of a muscle or group of muscles to sustain repeated contractions or maintain static contraction over a prolonged period without fatigue.</a:t>
            </a:r>
            <a:endParaRPr lang="en-GB" sz="1400">
              <a:solidFill>
                <a:srgbClr val="000000"/>
              </a:solidFill>
            </a:endParaRPr>
          </a:p>
          <a:p>
            <a:r>
              <a:rPr lang="en-GB" sz="1400">
                <a:solidFill>
                  <a:srgbClr val="262626"/>
                </a:solidFill>
              </a:rPr>
              <a:t>EXAMPLE:</a:t>
            </a:r>
          </a:p>
          <a:p>
            <a:r>
              <a:rPr lang="en-GB" sz="1400">
                <a:solidFill>
                  <a:srgbClr val="262626"/>
                </a:solidFill>
              </a:rPr>
              <a:t>A great way to work on your endurance is a Plank, and sustain the position, holding it for intervals, there is isometric contractions in your core when you hold that contracted muscle for a long period.</a:t>
            </a:r>
          </a:p>
        </p:txBody>
      </p:sp>
      <p:sp>
        <p:nvSpPr>
          <p:cNvPr id="7" name="TextBox 6">
            <a:extLst>
              <a:ext uri="{FF2B5EF4-FFF2-40B4-BE49-F238E27FC236}">
                <a16:creationId xmlns:a16="http://schemas.microsoft.com/office/drawing/2014/main" id="{CA05516A-2994-F1A4-9AB9-2AEC68F98B16}"/>
              </a:ext>
            </a:extLst>
          </p:cNvPr>
          <p:cNvSpPr txBox="1"/>
          <p:nvPr/>
        </p:nvSpPr>
        <p:spPr>
          <a:xfrm>
            <a:off x="2947804" y="2735006"/>
            <a:ext cx="6299199"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a:t>Muscular Power, </a:t>
            </a:r>
            <a:r>
              <a:rPr lang="en-GB" sz="1400">
                <a:ea typeface="+mn-lt"/>
                <a:cs typeface="+mn-lt"/>
              </a:rPr>
              <a:t>is the ability of a muscle or group of muscles to generate force rapidly, combining both speed and strength to produce explosive movements.</a:t>
            </a:r>
            <a:endParaRPr lang="en-US"/>
          </a:p>
          <a:p>
            <a:pPr algn="ctr"/>
            <a:r>
              <a:rPr lang="en-GB" sz="1400"/>
              <a:t>EXAMPLE:</a:t>
            </a:r>
          </a:p>
          <a:p>
            <a:pPr algn="ctr"/>
            <a:r>
              <a:rPr lang="en-GB" sz="1400"/>
              <a:t>Weight training is good for this too, using lower weights but having higher reps and do these with a high velocity. This will engage the use of your Power over your strength.</a:t>
            </a:r>
          </a:p>
        </p:txBody>
      </p:sp>
      <p:pic>
        <p:nvPicPr>
          <p:cNvPr id="8" name="Picture 7" descr="Move of the Month: Goblet Squat — Craftsbury Outdoor Center">
            <a:extLst>
              <a:ext uri="{FF2B5EF4-FFF2-40B4-BE49-F238E27FC236}">
                <a16:creationId xmlns:a16="http://schemas.microsoft.com/office/drawing/2014/main" id="{693DFC19-7CAA-5622-4BD4-2D95074CD2B0}"/>
              </a:ext>
            </a:extLst>
          </p:cNvPr>
          <p:cNvPicPr>
            <a:picLocks noChangeAspect="1"/>
          </p:cNvPicPr>
          <p:nvPr/>
        </p:nvPicPr>
        <p:blipFill>
          <a:blip r:embed="rId2"/>
          <a:stretch>
            <a:fillRect/>
          </a:stretch>
        </p:blipFill>
        <p:spPr>
          <a:xfrm>
            <a:off x="4650658" y="4227462"/>
            <a:ext cx="2907071" cy="2163916"/>
          </a:xfrm>
          <a:prstGeom prst="rect">
            <a:avLst/>
          </a:prstGeom>
        </p:spPr>
      </p:pic>
      <p:pic>
        <p:nvPicPr>
          <p:cNvPr id="9" name="Picture 8" descr="The Benefits of Plank Pose and How to Do It Safely and Effectively – OmStars">
            <a:extLst>
              <a:ext uri="{FF2B5EF4-FFF2-40B4-BE49-F238E27FC236}">
                <a16:creationId xmlns:a16="http://schemas.microsoft.com/office/drawing/2014/main" id="{CB674F41-6A63-1925-2B11-818181831CB5}"/>
              </a:ext>
            </a:extLst>
          </p:cNvPr>
          <p:cNvPicPr>
            <a:picLocks noChangeAspect="1"/>
          </p:cNvPicPr>
          <p:nvPr/>
        </p:nvPicPr>
        <p:blipFill>
          <a:blip r:embed="rId3"/>
          <a:stretch>
            <a:fillRect/>
          </a:stretch>
        </p:blipFill>
        <p:spPr>
          <a:xfrm>
            <a:off x="-3278" y="2738904"/>
            <a:ext cx="2415458" cy="2969737"/>
          </a:xfrm>
          <a:prstGeom prst="rect">
            <a:avLst/>
          </a:prstGeom>
        </p:spPr>
      </p:pic>
      <p:pic>
        <p:nvPicPr>
          <p:cNvPr id="10" name="Picture 9" descr="How To Deadlift Properly - Trainers Share Form Tips, Variations, Benefits">
            <a:extLst>
              <a:ext uri="{FF2B5EF4-FFF2-40B4-BE49-F238E27FC236}">
                <a16:creationId xmlns:a16="http://schemas.microsoft.com/office/drawing/2014/main" id="{5539BB15-E962-2DBF-BA83-AFD2AD7B7A65}"/>
              </a:ext>
            </a:extLst>
          </p:cNvPr>
          <p:cNvPicPr>
            <a:picLocks noChangeAspect="1"/>
          </p:cNvPicPr>
          <p:nvPr/>
        </p:nvPicPr>
        <p:blipFill>
          <a:blip r:embed="rId4"/>
          <a:stretch>
            <a:fillRect/>
          </a:stretch>
        </p:blipFill>
        <p:spPr>
          <a:xfrm>
            <a:off x="9935496" y="2736131"/>
            <a:ext cx="2259781" cy="3425930"/>
          </a:xfrm>
          <a:prstGeom prst="rect">
            <a:avLst/>
          </a:prstGeom>
        </p:spPr>
      </p:pic>
      <p:sp>
        <p:nvSpPr>
          <p:cNvPr id="11" name="TextBox 10">
            <a:extLst>
              <a:ext uri="{FF2B5EF4-FFF2-40B4-BE49-F238E27FC236}">
                <a16:creationId xmlns:a16="http://schemas.microsoft.com/office/drawing/2014/main" id="{006DB0CF-BE77-1C9B-025F-2704A5B3ECF7}"/>
              </a:ext>
            </a:extLst>
          </p:cNvPr>
          <p:cNvSpPr txBox="1"/>
          <p:nvPr/>
        </p:nvSpPr>
        <p:spPr>
          <a:xfrm>
            <a:off x="9943691" y="6191044"/>
            <a:ext cx="225978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a:hlinkClick r:id="rId5"/>
              </a:rPr>
              <a:t>https://www.womenshealthmag.com/fitness/a26679436/how-to-deadlift/</a:t>
            </a:r>
            <a:endParaRPr lang="en-US" sz="1200"/>
          </a:p>
        </p:txBody>
      </p:sp>
      <p:sp>
        <p:nvSpPr>
          <p:cNvPr id="12" name="TextBox 11">
            <a:extLst>
              <a:ext uri="{FF2B5EF4-FFF2-40B4-BE49-F238E27FC236}">
                <a16:creationId xmlns:a16="http://schemas.microsoft.com/office/drawing/2014/main" id="{2C50B4E2-6218-10E5-DB33-8C1CBA562127}"/>
              </a:ext>
            </a:extLst>
          </p:cNvPr>
          <p:cNvSpPr txBox="1"/>
          <p:nvPr/>
        </p:nvSpPr>
        <p:spPr>
          <a:xfrm>
            <a:off x="-3278" y="5707625"/>
            <a:ext cx="242365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hlinkClick r:id="rId6"/>
              </a:rPr>
              <a:t>https://omstars.com/blog/pose-tutorials/the-benefits-of-plank-pose-and-how-to-do-it-safely-and-effectively/</a:t>
            </a:r>
            <a:endParaRPr lang="en-US" sz="1200"/>
          </a:p>
        </p:txBody>
      </p:sp>
      <p:sp>
        <p:nvSpPr>
          <p:cNvPr id="13" name="TextBox 12">
            <a:extLst>
              <a:ext uri="{FF2B5EF4-FFF2-40B4-BE49-F238E27FC236}">
                <a16:creationId xmlns:a16="http://schemas.microsoft.com/office/drawing/2014/main" id="{8A38733B-3AE9-115F-5B66-41F7681AF94E}"/>
              </a:ext>
            </a:extLst>
          </p:cNvPr>
          <p:cNvSpPr txBox="1"/>
          <p:nvPr/>
        </p:nvSpPr>
        <p:spPr>
          <a:xfrm>
            <a:off x="4454013" y="6387691"/>
            <a:ext cx="329216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7"/>
              </a:rPr>
              <a:t>move-of-the-month-goblet-squat</a:t>
            </a:r>
            <a:endParaRPr lang="en-US"/>
          </a:p>
        </p:txBody>
      </p:sp>
    </p:spTree>
    <p:extLst>
      <p:ext uri="{BB962C8B-B14F-4D97-AF65-F5344CB8AC3E}">
        <p14:creationId xmlns:p14="http://schemas.microsoft.com/office/powerpoint/2010/main" val="68550160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03FC5-8312-D27B-3151-0B315FFEDAB7}"/>
              </a:ext>
            </a:extLst>
          </p:cNvPr>
          <p:cNvSpPr>
            <a:spLocks noGrp="1"/>
          </p:cNvSpPr>
          <p:nvPr>
            <p:ph type="title"/>
          </p:nvPr>
        </p:nvSpPr>
        <p:spPr>
          <a:xfrm>
            <a:off x="2231136" y="-508"/>
            <a:ext cx="7729728" cy="927463"/>
          </a:xfrm>
        </p:spPr>
        <p:txBody>
          <a:bodyPr>
            <a:normAutofit fontScale="90000"/>
          </a:bodyPr>
          <a:lstStyle/>
          <a:p>
            <a:r>
              <a:rPr lang="en-GB"/>
              <a:t>Why is muscular fitness important to dance?</a:t>
            </a:r>
          </a:p>
        </p:txBody>
      </p:sp>
      <p:pic>
        <p:nvPicPr>
          <p:cNvPr id="4" name="Graphic 3" descr="Muscular arm outline">
            <a:extLst>
              <a:ext uri="{FF2B5EF4-FFF2-40B4-BE49-F238E27FC236}">
                <a16:creationId xmlns:a16="http://schemas.microsoft.com/office/drawing/2014/main" id="{39D5024B-5659-83D7-3E9C-54534915F9E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6114" y="1157515"/>
            <a:ext cx="754743" cy="754743"/>
          </a:xfrm>
          <a:prstGeom prst="rect">
            <a:avLst/>
          </a:prstGeom>
        </p:spPr>
      </p:pic>
      <p:sp>
        <p:nvSpPr>
          <p:cNvPr id="5" name="TextBox 4">
            <a:extLst>
              <a:ext uri="{FF2B5EF4-FFF2-40B4-BE49-F238E27FC236}">
                <a16:creationId xmlns:a16="http://schemas.microsoft.com/office/drawing/2014/main" id="{9E4167D9-5E52-F590-DB31-9B9955F1261A}"/>
              </a:ext>
            </a:extLst>
          </p:cNvPr>
          <p:cNvSpPr txBox="1"/>
          <p:nvPr/>
        </p:nvSpPr>
        <p:spPr>
          <a:xfrm>
            <a:off x="907143" y="1175657"/>
            <a:ext cx="10980056"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Strength/Power - </a:t>
            </a:r>
            <a:r>
              <a:rPr lang="en-GB" sz="1600">
                <a:solidFill>
                  <a:srgbClr val="000000"/>
                </a:solidFill>
                <a:latin typeface="Gill Sans MT"/>
                <a:ea typeface="Open Sans"/>
                <a:cs typeface="Open Sans"/>
              </a:rPr>
              <a:t>'</a:t>
            </a:r>
            <a:r>
              <a:rPr lang="en-GB" sz="1600">
                <a:solidFill>
                  <a:srgbClr val="2A2B2A"/>
                </a:solidFill>
                <a:latin typeface="Gill Sans MT"/>
                <a:ea typeface="Open Sans"/>
                <a:cs typeface="Open Sans"/>
              </a:rPr>
              <a:t>In dance, you are required to jump, catch partners, move down onto the floor and up out of the floor at fast speeds, and perform other explosive movements. These movements require a level of muscular strength and power.'  </a:t>
            </a:r>
            <a:r>
              <a:rPr lang="en-GB" sz="1200">
                <a:solidFill>
                  <a:srgbClr val="2A2B2A"/>
                </a:solidFill>
                <a:latin typeface="Times New Roman"/>
                <a:ea typeface="Open Sans"/>
                <a:cs typeface="Times New Roman"/>
              </a:rPr>
              <a:t>(Wilmerding and Krasnow, 2017)</a:t>
            </a:r>
            <a:endParaRPr lang="en-GB" sz="1600">
              <a:solidFill>
                <a:srgbClr val="2A2B2A"/>
              </a:solidFill>
              <a:ea typeface="Open Sans"/>
              <a:cs typeface="Open Sans"/>
            </a:endParaRPr>
          </a:p>
          <a:p>
            <a:endParaRPr lang="en-GB" sz="1600">
              <a:latin typeface="Gill Sans MT"/>
            </a:endParaRPr>
          </a:p>
        </p:txBody>
      </p:sp>
      <p:pic>
        <p:nvPicPr>
          <p:cNvPr id="6" name="Graphic 5" descr="Dance with solid fill">
            <a:extLst>
              <a:ext uri="{FF2B5EF4-FFF2-40B4-BE49-F238E27FC236}">
                <a16:creationId xmlns:a16="http://schemas.microsoft.com/office/drawing/2014/main" id="{B0C67706-4A56-20EF-F37B-3B312B29FD3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132458" y="2129971"/>
            <a:ext cx="928915" cy="892629"/>
          </a:xfrm>
          <a:prstGeom prst="rect">
            <a:avLst/>
          </a:prstGeom>
        </p:spPr>
      </p:pic>
      <p:cxnSp>
        <p:nvCxnSpPr>
          <p:cNvPr id="7" name="Straight Arrow Connector 6">
            <a:extLst>
              <a:ext uri="{FF2B5EF4-FFF2-40B4-BE49-F238E27FC236}">
                <a16:creationId xmlns:a16="http://schemas.microsoft.com/office/drawing/2014/main" id="{CC62E705-2D88-6F6B-AEF8-5DB108F2F9F8}"/>
              </a:ext>
            </a:extLst>
          </p:cNvPr>
          <p:cNvCxnSpPr/>
          <p:nvPr/>
        </p:nvCxnSpPr>
        <p:spPr>
          <a:xfrm>
            <a:off x="43543" y="2075543"/>
            <a:ext cx="12017828" cy="14514"/>
          </a:xfrm>
          <a:prstGeom prst="straightConnector1">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22129BA-FBB5-1876-E98E-F40DC1CF8AD0}"/>
              </a:ext>
            </a:extLst>
          </p:cNvPr>
          <p:cNvSpPr txBox="1"/>
          <p:nvPr/>
        </p:nvSpPr>
        <p:spPr>
          <a:xfrm>
            <a:off x="43542" y="2249714"/>
            <a:ext cx="1100182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1600"/>
              <a:t>Endurance – </a:t>
            </a:r>
            <a:r>
              <a:rPr lang="en-GB" sz="1600">
                <a:ea typeface="+mn-lt"/>
                <a:cs typeface="+mn-lt"/>
              </a:rPr>
              <a:t>'Dance routines often last for extended periods. Muscular endurance allows dancers to maintain energy and perform consistently without losing technique or precision.' (Blaine, 2025)</a:t>
            </a:r>
            <a:endParaRPr lang="en-US"/>
          </a:p>
        </p:txBody>
      </p:sp>
      <p:cxnSp>
        <p:nvCxnSpPr>
          <p:cNvPr id="9" name="Straight Arrow Connector 8">
            <a:extLst>
              <a:ext uri="{FF2B5EF4-FFF2-40B4-BE49-F238E27FC236}">
                <a16:creationId xmlns:a16="http://schemas.microsoft.com/office/drawing/2014/main" id="{20324F10-19DD-2496-E63F-5B8E59DC8CA7}"/>
              </a:ext>
            </a:extLst>
          </p:cNvPr>
          <p:cNvCxnSpPr>
            <a:cxnSpLocks/>
          </p:cNvCxnSpPr>
          <p:nvPr/>
        </p:nvCxnSpPr>
        <p:spPr>
          <a:xfrm>
            <a:off x="-1" y="2982685"/>
            <a:ext cx="12017828" cy="14514"/>
          </a:xfrm>
          <a:prstGeom prst="straightConnector1">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477C35D6-D74D-B4CA-E481-3E4EFBFBECEE}"/>
              </a:ext>
            </a:extLst>
          </p:cNvPr>
          <p:cNvSpPr txBox="1"/>
          <p:nvPr/>
        </p:nvSpPr>
        <p:spPr>
          <a:xfrm>
            <a:off x="921657" y="3098799"/>
            <a:ext cx="1127034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Injury Prevention – Having stronger muscles helps support and stabilize our joints and also absorbs impact, not only that but it helps improve alignment and all of these factors can lower the risk of an injury occurring. </a:t>
            </a:r>
            <a:endParaRPr lang="en-US" sz="1600"/>
          </a:p>
        </p:txBody>
      </p:sp>
      <p:pic>
        <p:nvPicPr>
          <p:cNvPr id="11" name="Graphic 10" descr="Adhesive Bandage outline">
            <a:extLst>
              <a:ext uri="{FF2B5EF4-FFF2-40B4-BE49-F238E27FC236}">
                <a16:creationId xmlns:a16="http://schemas.microsoft.com/office/drawing/2014/main" id="{10B3778F-70AC-7847-BC32-A4C3B2BF7F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6114" y="2986314"/>
            <a:ext cx="849085" cy="805543"/>
          </a:xfrm>
          <a:prstGeom prst="rect">
            <a:avLst/>
          </a:prstGeom>
        </p:spPr>
      </p:pic>
      <p:cxnSp>
        <p:nvCxnSpPr>
          <p:cNvPr id="12" name="Straight Arrow Connector 11">
            <a:extLst>
              <a:ext uri="{FF2B5EF4-FFF2-40B4-BE49-F238E27FC236}">
                <a16:creationId xmlns:a16="http://schemas.microsoft.com/office/drawing/2014/main" id="{DE806A8B-4EEB-5BF1-6D6E-73C517CCF943}"/>
              </a:ext>
            </a:extLst>
          </p:cNvPr>
          <p:cNvCxnSpPr>
            <a:cxnSpLocks/>
          </p:cNvCxnSpPr>
          <p:nvPr/>
        </p:nvCxnSpPr>
        <p:spPr>
          <a:xfrm>
            <a:off x="116112" y="3831770"/>
            <a:ext cx="12017828" cy="14514"/>
          </a:xfrm>
          <a:prstGeom prst="straightConnector1">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6E7E08C3-B413-B171-D432-F8B7F31B43F0}"/>
              </a:ext>
            </a:extLst>
          </p:cNvPr>
          <p:cNvSpPr txBox="1"/>
          <p:nvPr/>
        </p:nvSpPr>
        <p:spPr>
          <a:xfrm>
            <a:off x="21773" y="3860800"/>
            <a:ext cx="11117941" cy="852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1600"/>
              <a:t>Balance and Control - 'Muscular fitness enhances core strength, which is vital for balance, posture, and fluid movement. This is crucial for complex footwork, turns and maintaining poses,' (Blaine, 2025) also In ballet, tap and jazz, a lot of it focuses on balancing on one leg and/or balancing on the ball of the foot.</a:t>
            </a:r>
            <a:endParaRPr lang="en-US" sz="1600"/>
          </a:p>
        </p:txBody>
      </p:sp>
      <p:pic>
        <p:nvPicPr>
          <p:cNvPr id="14" name="Graphic 13" descr="Yoga with solid fill">
            <a:extLst>
              <a:ext uri="{FF2B5EF4-FFF2-40B4-BE49-F238E27FC236}">
                <a16:creationId xmlns:a16="http://schemas.microsoft.com/office/drawing/2014/main" id="{C9ADFE54-9E8A-1F87-01BB-5AA5A38B76F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277599" y="3878943"/>
            <a:ext cx="762001" cy="834572"/>
          </a:xfrm>
          <a:prstGeom prst="rect">
            <a:avLst/>
          </a:prstGeom>
        </p:spPr>
      </p:pic>
      <p:cxnSp>
        <p:nvCxnSpPr>
          <p:cNvPr id="15" name="Straight Arrow Connector 14">
            <a:extLst>
              <a:ext uri="{FF2B5EF4-FFF2-40B4-BE49-F238E27FC236}">
                <a16:creationId xmlns:a16="http://schemas.microsoft.com/office/drawing/2014/main" id="{A555A48B-50D5-EB54-2432-C8564B33024F}"/>
              </a:ext>
            </a:extLst>
          </p:cNvPr>
          <p:cNvCxnSpPr>
            <a:cxnSpLocks/>
          </p:cNvCxnSpPr>
          <p:nvPr/>
        </p:nvCxnSpPr>
        <p:spPr>
          <a:xfrm>
            <a:off x="116111" y="4666340"/>
            <a:ext cx="12017828" cy="14514"/>
          </a:xfrm>
          <a:prstGeom prst="straightConnector1">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A9B6ABCE-471F-D41F-CD41-BC2F07441EB8}"/>
              </a:ext>
            </a:extLst>
          </p:cNvPr>
          <p:cNvSpPr txBox="1"/>
          <p:nvPr/>
        </p:nvSpPr>
        <p:spPr>
          <a:xfrm>
            <a:off x="863600" y="4840513"/>
            <a:ext cx="1129211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Flexibility and Range of Motion – 'Whilst flexibility is crucial for dance, it works best in tandem with strong muscles. Strength ensures that movements like splits, extensions and backbends are executed safely and with control' (Blaine, 2025)</a:t>
            </a:r>
          </a:p>
        </p:txBody>
      </p:sp>
      <p:pic>
        <p:nvPicPr>
          <p:cNvPr id="18" name="Graphic 17" descr="Yoga outline">
            <a:extLst>
              <a:ext uri="{FF2B5EF4-FFF2-40B4-BE49-F238E27FC236}">
                <a16:creationId xmlns:a16="http://schemas.microsoft.com/office/drawing/2014/main" id="{5637EECD-261D-0118-0E23-9A4F8815657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9028" y="4713514"/>
            <a:ext cx="834572" cy="834572"/>
          </a:xfrm>
          <a:prstGeom prst="rect">
            <a:avLst/>
          </a:prstGeom>
        </p:spPr>
      </p:pic>
      <p:cxnSp>
        <p:nvCxnSpPr>
          <p:cNvPr id="19" name="Straight Arrow Connector 18">
            <a:extLst>
              <a:ext uri="{FF2B5EF4-FFF2-40B4-BE49-F238E27FC236}">
                <a16:creationId xmlns:a16="http://schemas.microsoft.com/office/drawing/2014/main" id="{C0B97CCC-9A90-4CD8-3933-EF2D0C94B1E7}"/>
              </a:ext>
            </a:extLst>
          </p:cNvPr>
          <p:cNvCxnSpPr>
            <a:cxnSpLocks/>
          </p:cNvCxnSpPr>
          <p:nvPr/>
        </p:nvCxnSpPr>
        <p:spPr>
          <a:xfrm>
            <a:off x="174168" y="5595253"/>
            <a:ext cx="12017828" cy="14514"/>
          </a:xfrm>
          <a:prstGeom prst="straightConnector1">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09AB143B-38A1-7D2A-7C1A-D6CA08D8AF1C}"/>
              </a:ext>
            </a:extLst>
          </p:cNvPr>
          <p:cNvSpPr txBox="1"/>
          <p:nvPr/>
        </p:nvSpPr>
        <p:spPr>
          <a:xfrm>
            <a:off x="14514" y="5675085"/>
            <a:ext cx="1129211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1600"/>
              <a:t>Aesthetic Execution – 'Muscular Fitness helps improve precision, allowing dancers to execute movements, with clarity, grace and power enhancing the overall performance.' (Blaine, 2025)</a:t>
            </a:r>
            <a:endParaRPr lang="en-US" sz="1600"/>
          </a:p>
        </p:txBody>
      </p:sp>
      <p:pic>
        <p:nvPicPr>
          <p:cNvPr id="21" name="Graphic 20" descr="Gymnast: Floor routine with solid fill">
            <a:extLst>
              <a:ext uri="{FF2B5EF4-FFF2-40B4-BE49-F238E27FC236}">
                <a16:creationId xmlns:a16="http://schemas.microsoft.com/office/drawing/2014/main" id="{0D071B89-6C30-B114-34F5-583512A4276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1342914" y="5671457"/>
            <a:ext cx="812800" cy="762000"/>
          </a:xfrm>
          <a:prstGeom prst="rect">
            <a:avLst/>
          </a:prstGeom>
        </p:spPr>
      </p:pic>
    </p:spTree>
    <p:extLst>
      <p:ext uri="{BB962C8B-B14F-4D97-AF65-F5344CB8AC3E}">
        <p14:creationId xmlns:p14="http://schemas.microsoft.com/office/powerpoint/2010/main" val="3445000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9ADC9C0-19C5-963B-E649-32A9D9266251}"/>
              </a:ext>
            </a:extLst>
          </p:cNvPr>
          <p:cNvSpPr/>
          <p:nvPr/>
        </p:nvSpPr>
        <p:spPr>
          <a:xfrm>
            <a:off x="740228" y="3715657"/>
            <a:ext cx="10798628" cy="1973942"/>
          </a:xfrm>
          <a:prstGeom prst="roundRect">
            <a:avLst/>
          </a:prstGeom>
          <a:solidFill>
            <a:schemeClr val="bg1">
              <a:lumMod val="75000"/>
            </a:scheme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Content Placeholder 3" descr="Products - Data Briefs - Number 179 - January 2015">
            <a:extLst>
              <a:ext uri="{FF2B5EF4-FFF2-40B4-BE49-F238E27FC236}">
                <a16:creationId xmlns:a16="http://schemas.microsoft.com/office/drawing/2014/main" id="{5E3BA560-ED12-D996-58B3-A3DB3DFA834A}"/>
              </a:ext>
            </a:extLst>
          </p:cNvPr>
          <p:cNvPicPr>
            <a:picLocks noGrp="1" noChangeAspect="1"/>
          </p:cNvPicPr>
          <p:nvPr>
            <p:ph idx="1"/>
          </p:nvPr>
        </p:nvPicPr>
        <p:blipFill>
          <a:blip r:embed="rId2"/>
          <a:stretch>
            <a:fillRect/>
          </a:stretch>
        </p:blipFill>
        <p:spPr>
          <a:xfrm>
            <a:off x="6615398" y="-241"/>
            <a:ext cx="5576618" cy="3187700"/>
          </a:xfrm>
        </p:spPr>
      </p:pic>
      <p:sp>
        <p:nvSpPr>
          <p:cNvPr id="5" name="TextBox 4">
            <a:extLst>
              <a:ext uri="{FF2B5EF4-FFF2-40B4-BE49-F238E27FC236}">
                <a16:creationId xmlns:a16="http://schemas.microsoft.com/office/drawing/2014/main" id="{4B68121E-B4F2-261B-D0CC-04D7D31AF9C3}"/>
              </a:ext>
            </a:extLst>
          </p:cNvPr>
          <p:cNvSpPr txBox="1"/>
          <p:nvPr/>
        </p:nvSpPr>
        <p:spPr>
          <a:xfrm>
            <a:off x="6753225" y="3190875"/>
            <a:ext cx="543877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i="1">
                <a:latin typeface="Poppins"/>
                <a:cs typeface="Poppins"/>
              </a:rPr>
              <a:t>Prevalence of Reduced Muscle Strength in Older U.S. Adults: United States, 2011–2012 CDC</a:t>
            </a:r>
          </a:p>
        </p:txBody>
      </p:sp>
      <p:pic>
        <p:nvPicPr>
          <p:cNvPr id="6" name="Picture 5" descr="aging decline, comparing balance, muscle endurance, cardio fitness, maximum strength">
            <a:extLst>
              <a:ext uri="{FF2B5EF4-FFF2-40B4-BE49-F238E27FC236}">
                <a16:creationId xmlns:a16="http://schemas.microsoft.com/office/drawing/2014/main" id="{15A66D5E-E489-5DBF-CF24-4EBDDD38DA4A}"/>
              </a:ext>
            </a:extLst>
          </p:cNvPr>
          <p:cNvPicPr>
            <a:picLocks noChangeAspect="1"/>
          </p:cNvPicPr>
          <p:nvPr/>
        </p:nvPicPr>
        <p:blipFill>
          <a:blip r:embed="rId3"/>
          <a:stretch>
            <a:fillRect/>
          </a:stretch>
        </p:blipFill>
        <p:spPr>
          <a:xfrm>
            <a:off x="0" y="0"/>
            <a:ext cx="5286375" cy="2971800"/>
          </a:xfrm>
          <a:prstGeom prst="rect">
            <a:avLst/>
          </a:prstGeom>
        </p:spPr>
      </p:pic>
      <p:sp>
        <p:nvSpPr>
          <p:cNvPr id="7" name="TextBox 6">
            <a:extLst>
              <a:ext uri="{FF2B5EF4-FFF2-40B4-BE49-F238E27FC236}">
                <a16:creationId xmlns:a16="http://schemas.microsoft.com/office/drawing/2014/main" id="{9EFD319D-3BCE-F02F-FB79-925FEA6AF459}"/>
              </a:ext>
            </a:extLst>
          </p:cNvPr>
          <p:cNvSpPr txBox="1"/>
          <p:nvPr/>
        </p:nvSpPr>
        <p:spPr>
          <a:xfrm>
            <a:off x="743199" y="3795924"/>
            <a:ext cx="10710970"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400">
                <a:solidFill>
                  <a:srgbClr val="231F20"/>
                </a:solidFill>
                <a:ea typeface="+mn-lt"/>
                <a:cs typeface="+mn-lt"/>
              </a:rPr>
              <a:t>'Muscular strength enhances overall health and boosts athletic activity. </a:t>
            </a:r>
            <a:endParaRPr lang="en-GB"/>
          </a:p>
          <a:p>
            <a:pPr algn="ctr"/>
            <a:r>
              <a:rPr lang="en-GB" sz="1400">
                <a:solidFill>
                  <a:srgbClr val="231F20"/>
                </a:solidFill>
                <a:ea typeface="+mn-lt"/>
                <a:cs typeface="+mn-lt"/>
              </a:rPr>
              <a:t>A strong body allows you to perform movements and activities that require power without getting tired. </a:t>
            </a:r>
            <a:endParaRPr lang="en-GB"/>
          </a:p>
          <a:p>
            <a:pPr algn="ctr"/>
            <a:r>
              <a:rPr lang="en-GB" sz="1400">
                <a:solidFill>
                  <a:srgbClr val="231F20"/>
                </a:solidFill>
                <a:ea typeface="+mn-lt"/>
                <a:cs typeface="+mn-lt"/>
              </a:rPr>
              <a:t>Muscular strength helps you maintain a healthy body weight by burning calories and enhancing your body composition, which is the ratio between fat and muscle. </a:t>
            </a:r>
            <a:endParaRPr lang="en-GB"/>
          </a:p>
          <a:p>
            <a:pPr algn="ctr"/>
            <a:r>
              <a:rPr lang="en-GB" sz="1400">
                <a:solidFill>
                  <a:srgbClr val="231F20"/>
                </a:solidFill>
                <a:ea typeface="+mn-lt"/>
                <a:cs typeface="+mn-lt"/>
              </a:rPr>
              <a:t>Building strength may also boost mood and energy levels while promoting healthy sleep patterns. This may boost confidence, provide a sense of accomplishment, and allow you to add more difficult or strenuous activities to your fitness routine. </a:t>
            </a:r>
            <a:endParaRPr lang="en-GB"/>
          </a:p>
          <a:p>
            <a:pPr algn="ctr"/>
            <a:r>
              <a:rPr lang="en-GB" sz="1400">
                <a:solidFill>
                  <a:srgbClr val="231F20"/>
                </a:solidFill>
                <a:ea typeface="+mn-lt"/>
                <a:cs typeface="+mn-lt"/>
              </a:rPr>
              <a:t>Developing muscular strengths helps to build strong, healthier muscles and bones. This helps to develop good posture and relieve back pain. </a:t>
            </a:r>
            <a:endParaRPr lang="en-GB"/>
          </a:p>
          <a:p>
            <a:pPr algn="ctr"/>
            <a:r>
              <a:rPr lang="en-GB" sz="1400">
                <a:solidFill>
                  <a:srgbClr val="231F20"/>
                </a:solidFill>
                <a:ea typeface="+mn-lt"/>
                <a:cs typeface="+mn-lt"/>
              </a:rPr>
              <a:t>You’ll have more stability, balance, and flexibility, making injuries and falls less likely.' </a:t>
            </a:r>
            <a:r>
              <a:rPr lang="en-GB" sz="1200">
                <a:solidFill>
                  <a:srgbClr val="231F20"/>
                </a:solidFill>
                <a:latin typeface="Times New Roman"/>
                <a:ea typeface="+mn-lt"/>
                <a:cs typeface="Times New Roman"/>
              </a:rPr>
              <a:t>(</a:t>
            </a:r>
            <a:r>
              <a:rPr lang="en-GB" sz="1200" err="1">
                <a:solidFill>
                  <a:srgbClr val="231F20"/>
                </a:solidFill>
                <a:latin typeface="Times New Roman"/>
                <a:ea typeface="+mn-lt"/>
                <a:cs typeface="Times New Roman"/>
              </a:rPr>
              <a:t>Cronkleton</a:t>
            </a:r>
            <a:r>
              <a:rPr lang="en-GB" sz="1200">
                <a:solidFill>
                  <a:srgbClr val="231F20"/>
                </a:solidFill>
                <a:latin typeface="Times New Roman"/>
                <a:ea typeface="+mn-lt"/>
                <a:cs typeface="Times New Roman"/>
              </a:rPr>
              <a:t>, 2019)</a:t>
            </a:r>
            <a:endParaRPr lang="en-GB"/>
          </a:p>
        </p:txBody>
      </p:sp>
      <p:sp>
        <p:nvSpPr>
          <p:cNvPr id="3" name="TextBox 2">
            <a:extLst>
              <a:ext uri="{FF2B5EF4-FFF2-40B4-BE49-F238E27FC236}">
                <a16:creationId xmlns:a16="http://schemas.microsoft.com/office/drawing/2014/main" id="{0CA10E54-A731-E8FC-FDEB-B12BAE88C773}"/>
              </a:ext>
            </a:extLst>
          </p:cNvPr>
          <p:cNvSpPr txBox="1"/>
          <p:nvPr/>
        </p:nvSpPr>
        <p:spPr>
          <a:xfrm>
            <a:off x="11471405" y="6554839"/>
            <a:ext cx="70726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Emily</a:t>
            </a:r>
          </a:p>
        </p:txBody>
      </p:sp>
      <p:sp>
        <p:nvSpPr>
          <p:cNvPr id="2" name="TextBox 1">
            <a:extLst>
              <a:ext uri="{FF2B5EF4-FFF2-40B4-BE49-F238E27FC236}">
                <a16:creationId xmlns:a16="http://schemas.microsoft.com/office/drawing/2014/main" id="{D3BBC916-2E6A-3EE4-DED9-C89760B75C35}"/>
              </a:ext>
            </a:extLst>
          </p:cNvPr>
          <p:cNvSpPr txBox="1"/>
          <p:nvPr/>
        </p:nvSpPr>
        <p:spPr>
          <a:xfrm>
            <a:off x="-1" y="2975428"/>
            <a:ext cx="5471885"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i="1">
                <a:solidFill>
                  <a:schemeClr val="accent3"/>
                </a:solidFill>
              </a:rPr>
              <a:t>FUN FACT:</a:t>
            </a:r>
            <a:endParaRPr lang="en-US" sz="1400" b="1" i="1">
              <a:solidFill>
                <a:schemeClr val="accent3"/>
              </a:solidFill>
            </a:endParaRPr>
          </a:p>
          <a:p>
            <a:r>
              <a:rPr lang="en-GB" sz="1400" b="1" i="1">
                <a:solidFill>
                  <a:schemeClr val="accent3"/>
                </a:solidFill>
              </a:rPr>
              <a:t>Muscular Strength can help with chronic injuries for example, fibromyalgia, arthritis or chronic back pain.</a:t>
            </a:r>
          </a:p>
        </p:txBody>
      </p:sp>
      <p:sp>
        <p:nvSpPr>
          <p:cNvPr id="10" name="TextBox 9">
            <a:extLst>
              <a:ext uri="{FF2B5EF4-FFF2-40B4-BE49-F238E27FC236}">
                <a16:creationId xmlns:a16="http://schemas.microsoft.com/office/drawing/2014/main" id="{25F6B455-DBA6-6800-5FC1-690998E3049C}"/>
              </a:ext>
            </a:extLst>
          </p:cNvPr>
          <p:cNvSpPr txBox="1"/>
          <p:nvPr/>
        </p:nvSpPr>
        <p:spPr>
          <a:xfrm>
            <a:off x="-7258" y="5682342"/>
            <a:ext cx="1219925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solidFill>
                  <a:schemeClr val="bg1">
                    <a:lumMod val="65000"/>
                  </a:schemeClr>
                </a:solidFill>
              </a:rPr>
              <a:t>The best type of training for Muscular Fitness would be Resistance Training, if you would like to look at how to create yourself or another athlete a Resistance Training regimen and Analysis, </a:t>
            </a:r>
            <a:r>
              <a:rPr lang="en-GB">
                <a:solidFill>
                  <a:schemeClr val="tx1">
                    <a:lumMod val="95000"/>
                    <a:lumOff val="5000"/>
                  </a:schemeClr>
                </a:solidFill>
                <a:ea typeface="+mn-lt"/>
                <a:cs typeface="+mn-lt"/>
                <a:hlinkClick r:id="rId4">
                  <a:extLst>
                    <a:ext uri="{A12FA001-AC4F-418D-AE19-62706E023703}">
                      <ahyp:hlinkClr xmlns:ahyp="http://schemas.microsoft.com/office/drawing/2018/hyperlinkcolor" val="tx"/>
                    </a:ext>
                  </a:extLst>
                </a:hlinkClick>
              </a:rPr>
              <a:t>CLICK HERE</a:t>
            </a:r>
            <a:r>
              <a:rPr lang="en-GB">
                <a:solidFill>
                  <a:schemeClr val="bg1">
                    <a:lumMod val="65000"/>
                  </a:schemeClr>
                </a:solidFill>
                <a:ea typeface="+mn-lt"/>
                <a:cs typeface="+mn-lt"/>
              </a:rPr>
              <a:t> for more.</a:t>
            </a:r>
            <a:endParaRPr lang="en-GB">
              <a:solidFill>
                <a:schemeClr val="bg1">
                  <a:lumMod val="65000"/>
                </a:schemeClr>
              </a:solidFill>
            </a:endParaRPr>
          </a:p>
        </p:txBody>
      </p:sp>
    </p:spTree>
    <p:extLst>
      <p:ext uri="{BB962C8B-B14F-4D97-AF65-F5344CB8AC3E}">
        <p14:creationId xmlns:p14="http://schemas.microsoft.com/office/powerpoint/2010/main" val="8636060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F87F4-DEE2-8FC4-321C-F669C82DA3E3}"/>
              </a:ext>
            </a:extLst>
          </p:cNvPr>
          <p:cNvSpPr>
            <a:spLocks noGrp="1"/>
          </p:cNvSpPr>
          <p:nvPr>
            <p:ph type="title"/>
          </p:nvPr>
        </p:nvSpPr>
        <p:spPr>
          <a:xfrm>
            <a:off x="2232999" y="81"/>
            <a:ext cx="7519270" cy="506549"/>
          </a:xfrm>
        </p:spPr>
        <p:txBody>
          <a:bodyPr>
            <a:normAutofit fontScale="90000"/>
          </a:bodyPr>
          <a:lstStyle/>
          <a:p>
            <a:r>
              <a:rPr lang="en-GB"/>
              <a:t>Jazz, tap and ballet</a:t>
            </a:r>
          </a:p>
        </p:txBody>
      </p:sp>
      <p:sp>
        <p:nvSpPr>
          <p:cNvPr id="3" name="Content Placeholder 2">
            <a:extLst>
              <a:ext uri="{FF2B5EF4-FFF2-40B4-BE49-F238E27FC236}">
                <a16:creationId xmlns:a16="http://schemas.microsoft.com/office/drawing/2014/main" id="{19536E10-5B4E-E25F-9879-8556A43B6E4D}"/>
              </a:ext>
            </a:extLst>
          </p:cNvPr>
          <p:cNvSpPr>
            <a:spLocks noGrp="1"/>
          </p:cNvSpPr>
          <p:nvPr>
            <p:ph idx="1"/>
          </p:nvPr>
        </p:nvSpPr>
        <p:spPr>
          <a:xfrm>
            <a:off x="9126204" y="506885"/>
            <a:ext cx="3063386" cy="503926"/>
          </a:xfrm>
        </p:spPr>
        <p:txBody>
          <a:bodyPr vert="horz" lIns="91440" tIns="45720" rIns="91440" bIns="45720" rtlCol="0" anchor="t">
            <a:noAutofit/>
          </a:bodyPr>
          <a:lstStyle/>
          <a:p>
            <a:pPr marL="0" indent="0">
              <a:buNone/>
            </a:pPr>
            <a:r>
              <a:rPr lang="en-GB" sz="1400" b="1"/>
              <a:t>Callum</a:t>
            </a:r>
            <a:endParaRPr lang="en-US" sz="1400" b="1"/>
          </a:p>
          <a:p>
            <a:pPr marL="0" indent="0">
              <a:buNone/>
            </a:pPr>
            <a:r>
              <a:rPr lang="en-US" sz="1600"/>
              <a:t>Jazz</a:t>
            </a:r>
          </a:p>
          <a:p>
            <a:r>
              <a:rPr lang="en-US" sz="1600"/>
              <a:t>Balance and ankle strength</a:t>
            </a:r>
          </a:p>
          <a:p>
            <a:r>
              <a:rPr lang="en-US" sz="1600"/>
              <a:t>Co-ordination</a:t>
            </a:r>
          </a:p>
          <a:p>
            <a:r>
              <a:rPr lang="en-US" sz="1600"/>
              <a:t>Flexibility and core strength   </a:t>
            </a:r>
          </a:p>
          <a:p>
            <a:pPr marL="0" indent="0">
              <a:buNone/>
            </a:pPr>
            <a:r>
              <a:rPr lang="en-US" sz="1600"/>
              <a:t>Tap             </a:t>
            </a:r>
          </a:p>
          <a:p>
            <a:r>
              <a:rPr lang="en-US" sz="1600"/>
              <a:t>Co-ordination</a:t>
            </a:r>
          </a:p>
          <a:p>
            <a:r>
              <a:rPr lang="en-US" sz="1600"/>
              <a:t>Cardiovascular endurance in my legs and calves.</a:t>
            </a:r>
          </a:p>
          <a:p>
            <a:r>
              <a:rPr lang="en-US" sz="1600"/>
              <a:t>Posture</a:t>
            </a:r>
          </a:p>
          <a:p>
            <a:endParaRPr lang="en-US" sz="1600"/>
          </a:p>
          <a:p>
            <a:pPr marL="0" indent="0">
              <a:buNone/>
            </a:pPr>
            <a:r>
              <a:rPr lang="en-US" sz="1600"/>
              <a:t>Ballet</a:t>
            </a:r>
          </a:p>
          <a:p>
            <a:r>
              <a:rPr lang="en-US" sz="1600"/>
              <a:t>Flexibility</a:t>
            </a:r>
          </a:p>
          <a:p>
            <a:r>
              <a:rPr lang="en-US" sz="1600"/>
              <a:t>Balance and core strength on releve'</a:t>
            </a:r>
          </a:p>
          <a:p>
            <a:r>
              <a:rPr lang="en-US" sz="1600"/>
              <a:t>Fluidity paired with extension and muscular strength</a:t>
            </a:r>
          </a:p>
          <a:p>
            <a:endParaRPr lang="en-US" sz="1600" b="1"/>
          </a:p>
          <a:p>
            <a:endParaRPr lang="en-US" sz="1600" b="1"/>
          </a:p>
          <a:p>
            <a:pPr marL="0" indent="0">
              <a:buNone/>
            </a:pPr>
            <a:endParaRPr lang="en-GB" sz="1600" b="1"/>
          </a:p>
        </p:txBody>
      </p:sp>
      <p:cxnSp>
        <p:nvCxnSpPr>
          <p:cNvPr id="5" name="Straight Arrow Connector 4">
            <a:extLst>
              <a:ext uri="{FF2B5EF4-FFF2-40B4-BE49-F238E27FC236}">
                <a16:creationId xmlns:a16="http://schemas.microsoft.com/office/drawing/2014/main" id="{D8E4B0AD-75BD-28EB-1D9A-684E9A7F60EF}"/>
              </a:ext>
            </a:extLst>
          </p:cNvPr>
          <p:cNvCxnSpPr/>
          <p:nvPr/>
        </p:nvCxnSpPr>
        <p:spPr>
          <a:xfrm>
            <a:off x="2732242" y="531907"/>
            <a:ext cx="32444" cy="6325413"/>
          </a:xfrm>
          <a:prstGeom prst="straightConnector1">
            <a:avLst/>
          </a:prstGeom>
        </p:spPr>
        <p:style>
          <a:lnRef idx="1">
            <a:schemeClr val="dk1"/>
          </a:lnRef>
          <a:fillRef idx="0">
            <a:schemeClr val="dk1"/>
          </a:fillRef>
          <a:effectRef idx="0">
            <a:schemeClr val="dk1"/>
          </a:effectRef>
          <a:fontRef idx="minor">
            <a:schemeClr val="tx1"/>
          </a:fontRef>
        </p:style>
      </p:cxnSp>
      <p:cxnSp>
        <p:nvCxnSpPr>
          <p:cNvPr id="6" name="Straight Arrow Connector 5">
            <a:extLst>
              <a:ext uri="{FF2B5EF4-FFF2-40B4-BE49-F238E27FC236}">
                <a16:creationId xmlns:a16="http://schemas.microsoft.com/office/drawing/2014/main" id="{6085F7A9-C4FA-3168-F8F7-84164495DFDA}"/>
              </a:ext>
            </a:extLst>
          </p:cNvPr>
          <p:cNvCxnSpPr/>
          <p:nvPr/>
        </p:nvCxnSpPr>
        <p:spPr>
          <a:xfrm>
            <a:off x="5995308" y="512212"/>
            <a:ext cx="16606" cy="6368356"/>
          </a:xfrm>
          <a:prstGeom prst="straightConnector1">
            <a:avLst/>
          </a:prstGeom>
        </p:spPr>
        <p:style>
          <a:lnRef idx="1">
            <a:schemeClr val="dk1"/>
          </a:lnRef>
          <a:fillRef idx="0">
            <a:schemeClr val="dk1"/>
          </a:fillRef>
          <a:effectRef idx="0">
            <a:schemeClr val="dk1"/>
          </a:effectRef>
          <a:fontRef idx="minor">
            <a:schemeClr val="tx1"/>
          </a:fontRef>
        </p:style>
      </p:cxnSp>
      <p:cxnSp>
        <p:nvCxnSpPr>
          <p:cNvPr id="7" name="Straight Arrow Connector 6">
            <a:extLst>
              <a:ext uri="{FF2B5EF4-FFF2-40B4-BE49-F238E27FC236}">
                <a16:creationId xmlns:a16="http://schemas.microsoft.com/office/drawing/2014/main" id="{3AD476B8-26CD-4FB3-2974-EE79C68061AA}"/>
              </a:ext>
            </a:extLst>
          </p:cNvPr>
          <p:cNvCxnSpPr/>
          <p:nvPr/>
        </p:nvCxnSpPr>
        <p:spPr>
          <a:xfrm>
            <a:off x="9037990" y="512147"/>
            <a:ext cx="1778" cy="6346391"/>
          </a:xfrm>
          <a:prstGeom prst="straightConnector1">
            <a:avLst/>
          </a:prstGeom>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ADA84F38-3447-887D-AA54-B3AA76DE4361}"/>
              </a:ext>
            </a:extLst>
          </p:cNvPr>
          <p:cNvSpPr txBox="1"/>
          <p:nvPr/>
        </p:nvSpPr>
        <p:spPr>
          <a:xfrm>
            <a:off x="-2804" y="2868443"/>
            <a:ext cx="2798093"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b="1"/>
              <a:t>Dee</a:t>
            </a:r>
          </a:p>
          <a:p>
            <a:r>
              <a:rPr lang="en-US" sz="1600" u="sng"/>
              <a:t>Jazz</a:t>
            </a:r>
            <a:endParaRPr lang="en-US" sz="1600"/>
          </a:p>
          <a:p>
            <a:pPr marL="285750" indent="-285750">
              <a:buFont typeface="Arial"/>
              <a:buChar char="•"/>
            </a:pPr>
            <a:r>
              <a:rPr lang="en-US" sz="1600"/>
              <a:t>stamina </a:t>
            </a:r>
          </a:p>
          <a:p>
            <a:pPr marL="285750" indent="-285750">
              <a:buFont typeface="Arial"/>
              <a:buChar char="•"/>
            </a:pPr>
            <a:r>
              <a:rPr lang="en-US" sz="1600"/>
              <a:t> hip flexibility</a:t>
            </a:r>
          </a:p>
          <a:p>
            <a:endParaRPr lang="en-US" sz="1600"/>
          </a:p>
          <a:p>
            <a:pPr>
              <a:buFont typeface="Arial"/>
            </a:pPr>
            <a:r>
              <a:rPr lang="en-US" sz="1600" u="sng"/>
              <a:t>Tap</a:t>
            </a:r>
          </a:p>
          <a:p>
            <a:pPr marL="285750" indent="-285750">
              <a:buFont typeface="Arial"/>
              <a:buChar char="•"/>
            </a:pPr>
            <a:r>
              <a:rPr lang="en-US" sz="1600"/>
              <a:t>Stretching my calves before class </a:t>
            </a:r>
          </a:p>
          <a:p>
            <a:pPr marL="285750" indent="-285750">
              <a:buFont typeface="Arial"/>
              <a:buChar char="•"/>
            </a:pPr>
            <a:r>
              <a:rPr lang="en-US" sz="1600"/>
              <a:t>leg placement </a:t>
            </a:r>
          </a:p>
          <a:p>
            <a:pPr marL="285750" indent="-285750">
              <a:buFont typeface="Arial"/>
              <a:buChar char="•"/>
            </a:pPr>
            <a:r>
              <a:rPr lang="en-US" sz="1600"/>
              <a:t>Co- ordination</a:t>
            </a:r>
          </a:p>
          <a:p>
            <a:endParaRPr lang="en-US" sz="1600"/>
          </a:p>
          <a:p>
            <a:pPr>
              <a:buFont typeface="Arial"/>
            </a:pPr>
            <a:r>
              <a:rPr lang="en-US" sz="1600" u="sng"/>
              <a:t>Ballet</a:t>
            </a:r>
          </a:p>
          <a:p>
            <a:pPr marL="285750" indent="-285750">
              <a:buFont typeface="Arial"/>
              <a:buChar char="•"/>
            </a:pPr>
            <a:r>
              <a:rPr lang="en-US" sz="1600"/>
              <a:t>Turn out hips </a:t>
            </a:r>
          </a:p>
          <a:p>
            <a:pPr marL="285750" indent="-285750">
              <a:buFont typeface="Arial"/>
              <a:buChar char="•"/>
            </a:pPr>
            <a:r>
              <a:rPr lang="en-US" sz="1600"/>
              <a:t> balance</a:t>
            </a:r>
            <a:endParaRPr lang="en-US"/>
          </a:p>
        </p:txBody>
      </p:sp>
      <p:sp>
        <p:nvSpPr>
          <p:cNvPr id="4" name="TextBox 3">
            <a:extLst>
              <a:ext uri="{FF2B5EF4-FFF2-40B4-BE49-F238E27FC236}">
                <a16:creationId xmlns:a16="http://schemas.microsoft.com/office/drawing/2014/main" id="{43A8AD76-9C36-BEB0-1318-C11FDDEF3CB5}"/>
              </a:ext>
            </a:extLst>
          </p:cNvPr>
          <p:cNvSpPr txBox="1"/>
          <p:nvPr/>
        </p:nvSpPr>
        <p:spPr>
          <a:xfrm>
            <a:off x="2829346" y="887243"/>
            <a:ext cx="3168207"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b="1"/>
              <a:t>Kai</a:t>
            </a:r>
          </a:p>
          <a:p>
            <a:r>
              <a:rPr lang="en-US" sz="1600" u="sng"/>
              <a:t>Jazz</a:t>
            </a:r>
            <a:endParaRPr lang="en-US" sz="1600"/>
          </a:p>
          <a:p>
            <a:pPr marL="285750" indent="-285750">
              <a:buFont typeface="Arial"/>
              <a:buChar char="•"/>
            </a:pPr>
            <a:r>
              <a:rPr lang="en-US" sz="1600"/>
              <a:t>Strength</a:t>
            </a:r>
          </a:p>
          <a:p>
            <a:endParaRPr lang="en-US" sz="1600"/>
          </a:p>
          <a:p>
            <a:pPr>
              <a:buFont typeface="Arial"/>
            </a:pPr>
            <a:r>
              <a:rPr lang="en-US" sz="1600" u="sng"/>
              <a:t>Tap</a:t>
            </a:r>
          </a:p>
          <a:p>
            <a:pPr marL="285750" indent="-285750">
              <a:buFont typeface="Arial"/>
              <a:buChar char="•"/>
            </a:pPr>
            <a:r>
              <a:rPr lang="en-US" sz="1600"/>
              <a:t>Agility </a:t>
            </a:r>
          </a:p>
          <a:p>
            <a:pPr marL="285750" indent="-285750">
              <a:buFont typeface="Arial"/>
              <a:buChar char="•"/>
            </a:pPr>
            <a:r>
              <a:rPr lang="en-US" sz="1600"/>
              <a:t>Speed</a:t>
            </a:r>
          </a:p>
          <a:p>
            <a:endParaRPr lang="en-US" sz="1600"/>
          </a:p>
          <a:p>
            <a:pPr>
              <a:buFont typeface="Arial"/>
            </a:pPr>
            <a:r>
              <a:rPr lang="en-US" sz="1600" u="sng"/>
              <a:t>Ballet</a:t>
            </a:r>
          </a:p>
          <a:p>
            <a:pPr marL="285750" indent="-285750">
              <a:buFont typeface="Arial"/>
              <a:buChar char="•"/>
            </a:pPr>
            <a:r>
              <a:rPr lang="en-US" sz="1600"/>
              <a:t>Coordination, bending and stretching of legs </a:t>
            </a:r>
          </a:p>
          <a:p>
            <a:pPr marL="285750" indent="-285750">
              <a:buFont typeface="Arial"/>
              <a:buChar char="•"/>
            </a:pPr>
            <a:r>
              <a:rPr lang="en-US" sz="1600"/>
              <a:t>Core Strength </a:t>
            </a:r>
          </a:p>
          <a:p>
            <a:pPr marL="285750" indent="-285750">
              <a:buFont typeface="Arial"/>
              <a:buChar char="•"/>
            </a:pPr>
            <a:endParaRPr lang="en-US"/>
          </a:p>
        </p:txBody>
      </p:sp>
      <p:sp>
        <p:nvSpPr>
          <p:cNvPr id="9" name="TextBox 8">
            <a:extLst>
              <a:ext uri="{FF2B5EF4-FFF2-40B4-BE49-F238E27FC236}">
                <a16:creationId xmlns:a16="http://schemas.microsoft.com/office/drawing/2014/main" id="{5CB2F3D2-D703-298E-3319-2628EFEFB3A4}"/>
              </a:ext>
            </a:extLst>
          </p:cNvPr>
          <p:cNvSpPr txBox="1"/>
          <p:nvPr/>
        </p:nvSpPr>
        <p:spPr>
          <a:xfrm>
            <a:off x="6052457" y="2322285"/>
            <a:ext cx="2982686"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600" b="1"/>
              <a:t>Emily</a:t>
            </a:r>
          </a:p>
          <a:p>
            <a:r>
              <a:rPr lang="en-GB" sz="1600"/>
              <a:t>Jazz</a:t>
            </a:r>
          </a:p>
          <a:p>
            <a:pPr marL="285750" indent="-285750">
              <a:buFont typeface="Arial"/>
              <a:buChar char="•"/>
            </a:pPr>
            <a:r>
              <a:rPr lang="en-GB" sz="1600"/>
              <a:t>Strength in Legs and the extension of my legs</a:t>
            </a:r>
          </a:p>
          <a:p>
            <a:pPr marL="285750" indent="-285750">
              <a:buFont typeface="Arial"/>
              <a:buChar char="•"/>
            </a:pPr>
            <a:r>
              <a:rPr lang="en-GB" sz="1600"/>
              <a:t>Stamina and overall Cardiovascular health</a:t>
            </a:r>
          </a:p>
          <a:p>
            <a:pPr marL="285750" indent="-285750">
              <a:buFont typeface="Arial"/>
              <a:buChar char="•"/>
            </a:pPr>
            <a:r>
              <a:rPr lang="en-GB" sz="1600"/>
              <a:t>Overall flexibility</a:t>
            </a:r>
          </a:p>
          <a:p>
            <a:endParaRPr lang="en-GB" sz="1600"/>
          </a:p>
          <a:p>
            <a:r>
              <a:rPr lang="en-GB" sz="1600"/>
              <a:t>Tap</a:t>
            </a:r>
          </a:p>
          <a:p>
            <a:pPr marL="285750" indent="-285750">
              <a:buFont typeface="Arial"/>
              <a:buChar char="•"/>
            </a:pPr>
            <a:r>
              <a:rPr lang="en-GB" sz="1600"/>
              <a:t>Co-ordination</a:t>
            </a:r>
          </a:p>
          <a:p>
            <a:pPr marL="285750" indent="-285750">
              <a:buFont typeface="Arial"/>
              <a:buChar char="•"/>
            </a:pPr>
            <a:r>
              <a:rPr lang="en-GB" sz="1600"/>
              <a:t>Muscular Endurance specifically in the group of muscles on my calves.</a:t>
            </a:r>
          </a:p>
          <a:p>
            <a:pPr marL="285750" indent="-285750">
              <a:buFont typeface="Arial"/>
              <a:buChar char="•"/>
            </a:pPr>
            <a:endParaRPr lang="en-GB" sz="1600"/>
          </a:p>
          <a:p>
            <a:r>
              <a:rPr lang="en-GB" sz="1600"/>
              <a:t>Ballet</a:t>
            </a:r>
          </a:p>
          <a:p>
            <a:pPr marL="285750" indent="-285750">
              <a:buFont typeface="Arial"/>
              <a:buChar char="•"/>
            </a:pPr>
            <a:r>
              <a:rPr lang="en-GB" sz="1600"/>
              <a:t>Strength in my core</a:t>
            </a:r>
          </a:p>
          <a:p>
            <a:pPr marL="285750" indent="-285750">
              <a:buFont typeface="Arial"/>
              <a:buChar char="•"/>
            </a:pPr>
            <a:r>
              <a:rPr lang="en-GB" sz="1600"/>
              <a:t>Endurance,  surrounding tendons/Joints in my Feet</a:t>
            </a:r>
          </a:p>
          <a:p>
            <a:pPr marL="285750" indent="-285750">
              <a:buFont typeface="Arial"/>
              <a:buChar char="•"/>
            </a:pPr>
            <a:endParaRPr lang="en-GB"/>
          </a:p>
          <a:p>
            <a:pPr marL="285750" indent="-285750">
              <a:buFont typeface="Arial"/>
              <a:buChar char="•"/>
            </a:pPr>
            <a:endParaRPr lang="en-GB"/>
          </a:p>
          <a:p>
            <a:pPr marL="285750" indent="-285750">
              <a:buFont typeface="Arial"/>
              <a:buChar char="•"/>
            </a:pPr>
            <a:endParaRPr lang="en-GB"/>
          </a:p>
        </p:txBody>
      </p:sp>
      <p:pic>
        <p:nvPicPr>
          <p:cNvPr id="10" name="Picture 9" descr="Close-up of legs and feet of children in dance studio, wearing ballet shoes">
            <a:extLst>
              <a:ext uri="{FF2B5EF4-FFF2-40B4-BE49-F238E27FC236}">
                <a16:creationId xmlns:a16="http://schemas.microsoft.com/office/drawing/2014/main" id="{3A7E81D9-3A12-00F5-3E35-8D370047A628}"/>
              </a:ext>
            </a:extLst>
          </p:cNvPr>
          <p:cNvPicPr>
            <a:picLocks noChangeAspect="1"/>
          </p:cNvPicPr>
          <p:nvPr/>
        </p:nvPicPr>
        <p:blipFill>
          <a:blip r:embed="rId2"/>
          <a:stretch>
            <a:fillRect/>
          </a:stretch>
        </p:blipFill>
        <p:spPr>
          <a:xfrm>
            <a:off x="146430" y="878800"/>
            <a:ext cx="2492507" cy="1451249"/>
          </a:xfrm>
          <a:prstGeom prst="rect">
            <a:avLst/>
          </a:prstGeom>
          <a:effectLst/>
        </p:spPr>
      </p:pic>
      <p:pic>
        <p:nvPicPr>
          <p:cNvPr id="11" name="Picture 10" descr="What is Tap Dance? | City Lit">
            <a:extLst>
              <a:ext uri="{FF2B5EF4-FFF2-40B4-BE49-F238E27FC236}">
                <a16:creationId xmlns:a16="http://schemas.microsoft.com/office/drawing/2014/main" id="{157CB134-1180-A1E6-2383-E3448F683C1B}"/>
              </a:ext>
            </a:extLst>
          </p:cNvPr>
          <p:cNvPicPr>
            <a:picLocks noChangeAspect="1"/>
          </p:cNvPicPr>
          <p:nvPr/>
        </p:nvPicPr>
        <p:blipFill>
          <a:blip r:embed="rId3"/>
          <a:stretch>
            <a:fillRect/>
          </a:stretch>
        </p:blipFill>
        <p:spPr>
          <a:xfrm>
            <a:off x="3048000" y="5066846"/>
            <a:ext cx="2743200" cy="1543050"/>
          </a:xfrm>
          <a:prstGeom prst="rect">
            <a:avLst/>
          </a:prstGeom>
        </p:spPr>
      </p:pic>
      <p:pic>
        <p:nvPicPr>
          <p:cNvPr id="13" name="Picture 12" descr="The Dance Company Ltd">
            <a:extLst>
              <a:ext uri="{FF2B5EF4-FFF2-40B4-BE49-F238E27FC236}">
                <a16:creationId xmlns:a16="http://schemas.microsoft.com/office/drawing/2014/main" id="{11A5F371-AF75-E2BE-C4CE-CC111C10B19B}"/>
              </a:ext>
            </a:extLst>
          </p:cNvPr>
          <p:cNvPicPr>
            <a:picLocks noChangeAspect="1"/>
          </p:cNvPicPr>
          <p:nvPr/>
        </p:nvPicPr>
        <p:blipFill>
          <a:blip r:embed="rId4"/>
          <a:stretch>
            <a:fillRect/>
          </a:stretch>
        </p:blipFill>
        <p:spPr>
          <a:xfrm>
            <a:off x="6248399" y="862525"/>
            <a:ext cx="2590800" cy="1460839"/>
          </a:xfrm>
          <a:prstGeom prst="rect">
            <a:avLst/>
          </a:prstGeom>
        </p:spPr>
      </p:pic>
    </p:spTree>
    <p:extLst>
      <p:ext uri="{BB962C8B-B14F-4D97-AF65-F5344CB8AC3E}">
        <p14:creationId xmlns:p14="http://schemas.microsoft.com/office/powerpoint/2010/main" val="2415009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5AE8B-8172-BF5A-93A5-B2103EF8CFD5}"/>
              </a:ext>
            </a:extLst>
          </p:cNvPr>
          <p:cNvSpPr>
            <a:spLocks noGrp="1"/>
          </p:cNvSpPr>
          <p:nvPr>
            <p:ph type="title"/>
          </p:nvPr>
        </p:nvSpPr>
        <p:spPr>
          <a:xfrm>
            <a:off x="835563" y="233584"/>
            <a:ext cx="5928637" cy="721688"/>
          </a:xfrm>
        </p:spPr>
        <p:txBody>
          <a:bodyPr>
            <a:normAutofit fontScale="90000"/>
          </a:bodyPr>
          <a:lstStyle/>
          <a:p>
            <a:r>
              <a:rPr lang="en-US"/>
              <a:t>conclusion</a:t>
            </a:r>
          </a:p>
        </p:txBody>
      </p:sp>
      <p:sp>
        <p:nvSpPr>
          <p:cNvPr id="3" name="Content Placeholder 2">
            <a:extLst>
              <a:ext uri="{FF2B5EF4-FFF2-40B4-BE49-F238E27FC236}">
                <a16:creationId xmlns:a16="http://schemas.microsoft.com/office/drawing/2014/main" id="{59D15D71-4F90-C157-52EC-BA25E64E5725}"/>
              </a:ext>
            </a:extLst>
          </p:cNvPr>
          <p:cNvSpPr>
            <a:spLocks noGrp="1"/>
          </p:cNvSpPr>
          <p:nvPr>
            <p:ph idx="1"/>
          </p:nvPr>
        </p:nvSpPr>
        <p:spPr>
          <a:xfrm>
            <a:off x="217727" y="1023030"/>
            <a:ext cx="7160986" cy="4914305"/>
          </a:xfrm>
        </p:spPr>
        <p:txBody>
          <a:bodyPr vert="horz" lIns="91440" tIns="45720" rIns="91440" bIns="45720" rtlCol="0" anchor="t">
            <a:normAutofit/>
          </a:bodyPr>
          <a:lstStyle/>
          <a:p>
            <a:pPr marL="0" indent="0">
              <a:lnSpc>
                <a:spcPct val="90000"/>
              </a:lnSpc>
              <a:buNone/>
            </a:pPr>
            <a:endParaRPr lang="en-GB" sz="1400" u="sng"/>
          </a:p>
          <a:p>
            <a:pPr marL="0" indent="0">
              <a:lnSpc>
                <a:spcPct val="90000"/>
              </a:lnSpc>
              <a:buNone/>
            </a:pPr>
            <a:r>
              <a:rPr lang="en-GB" sz="1400" b="1" u="sng"/>
              <a:t>Flexibility</a:t>
            </a:r>
            <a:endParaRPr lang="en-GB" sz="1400" b="1"/>
          </a:p>
          <a:p>
            <a:pPr marL="0" indent="0">
              <a:lnSpc>
                <a:spcPct val="90000"/>
              </a:lnSpc>
              <a:buNone/>
            </a:pPr>
            <a:r>
              <a:rPr lang="en-GB" sz="1400"/>
              <a:t>Flexibility is crucial for dancers to enhance their performances, dance more expressively, be technical with dance movements, prevent injury and posture.</a:t>
            </a:r>
          </a:p>
          <a:p>
            <a:pPr marL="0" indent="0">
              <a:lnSpc>
                <a:spcPct val="90000"/>
              </a:lnSpc>
              <a:buNone/>
            </a:pPr>
            <a:endParaRPr lang="en-GB" sz="1400"/>
          </a:p>
          <a:p>
            <a:pPr marL="0" indent="0">
              <a:lnSpc>
                <a:spcPct val="90000"/>
              </a:lnSpc>
              <a:buNone/>
            </a:pPr>
            <a:r>
              <a:rPr lang="en-GB" sz="1400" b="1" u="sng"/>
              <a:t>Cardiovascular Fitness</a:t>
            </a:r>
          </a:p>
          <a:p>
            <a:pPr marL="0" indent="0">
              <a:lnSpc>
                <a:spcPct val="90000"/>
              </a:lnSpc>
              <a:buNone/>
            </a:pPr>
            <a:r>
              <a:rPr lang="en-GB" sz="1400"/>
              <a:t>Cardiovascular</a:t>
            </a:r>
            <a:r>
              <a:rPr lang="en-US" sz="1400"/>
              <a:t> is imperative for each individuals body. It allows us to transport oxygen around our body safely and efficiently. Training our cardiovascular fitness allows us to maintain a steady exercise rate without becoming fatigued. It also has many other beneficial advantages such as the improvement of ones mental agility and health and allowing us to regulate our body temperature.</a:t>
            </a:r>
            <a:endParaRPr lang="en-GB" sz="1400"/>
          </a:p>
          <a:p>
            <a:pPr marL="0" indent="0">
              <a:lnSpc>
                <a:spcPct val="90000"/>
              </a:lnSpc>
              <a:buNone/>
            </a:pPr>
            <a:endParaRPr lang="en-GB" sz="1400"/>
          </a:p>
          <a:p>
            <a:pPr marL="0" indent="0">
              <a:lnSpc>
                <a:spcPct val="90000"/>
              </a:lnSpc>
              <a:buNone/>
            </a:pPr>
            <a:r>
              <a:rPr lang="en-GB" sz="1400" b="1" u="sng"/>
              <a:t>Muscular Fitness</a:t>
            </a:r>
          </a:p>
          <a:p>
            <a:pPr marL="0" indent="0">
              <a:lnSpc>
                <a:spcPct val="90000"/>
              </a:lnSpc>
              <a:buNone/>
            </a:pPr>
            <a:r>
              <a:rPr lang="en-GB" sz="1400"/>
              <a:t>Muscular Fitness is a key importance when training for sports overall, but it is crucial in Dance to attain correct movements, to endure routines and to use power for movements that need explosive moves. It is imperative for us as dancers to train this further.</a:t>
            </a:r>
          </a:p>
          <a:p>
            <a:pPr marL="0" indent="0">
              <a:lnSpc>
                <a:spcPct val="90000"/>
              </a:lnSpc>
              <a:buNone/>
            </a:pPr>
            <a:endParaRPr lang="en-GB" sz="1400" u="sng"/>
          </a:p>
          <a:p>
            <a:pPr marL="0" indent="0">
              <a:lnSpc>
                <a:spcPct val="90000"/>
              </a:lnSpc>
              <a:buNone/>
            </a:pPr>
            <a:r>
              <a:rPr lang="en-GB" sz="1400" b="1" u="sng"/>
              <a:t>Overall</a:t>
            </a:r>
          </a:p>
          <a:p>
            <a:pPr marL="0" indent="0">
              <a:lnSpc>
                <a:spcPct val="90000"/>
              </a:lnSpc>
              <a:buNone/>
            </a:pPr>
            <a:endParaRPr lang="en-GB" sz="1400" b="1" u="sng"/>
          </a:p>
        </p:txBody>
      </p:sp>
      <p:sp>
        <p:nvSpPr>
          <p:cNvPr id="11" name="Rectangle 10">
            <a:extLst>
              <a:ext uri="{FF2B5EF4-FFF2-40B4-BE49-F238E27FC236}">
                <a16:creationId xmlns:a16="http://schemas.microsoft.com/office/drawing/2014/main" id="{E3BC0364-4B58-4841-A227-00A6A59E02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2"/>
            <a:ext cx="4657344"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029A1F4-D02D-48E4-9331-6870B23B4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0813" y="479893"/>
            <a:ext cx="3685031" cy="5458969"/>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06A8CF3-711E-4C63-9DD5-53A2696C0D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86411" y="644485"/>
            <a:ext cx="3353835" cy="51297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UWTSD BA Commercial Dance programme 'Routes' for a Celebration of Dance in  Wales. | University of Wales Trinity Saint David">
            <a:extLst>
              <a:ext uri="{FF2B5EF4-FFF2-40B4-BE49-F238E27FC236}">
                <a16:creationId xmlns:a16="http://schemas.microsoft.com/office/drawing/2014/main" id="{A8A9BD9F-77B3-C571-726C-EB0E5A02E2C6}"/>
              </a:ext>
            </a:extLst>
          </p:cNvPr>
          <p:cNvPicPr>
            <a:picLocks noChangeAspect="1"/>
          </p:cNvPicPr>
          <p:nvPr/>
        </p:nvPicPr>
        <p:blipFill>
          <a:blip r:embed="rId2"/>
          <a:srcRect r="32651" b="1"/>
          <a:stretch/>
        </p:blipFill>
        <p:spPr>
          <a:xfrm>
            <a:off x="8340435" y="822036"/>
            <a:ext cx="3026664" cy="2364487"/>
          </a:xfrm>
          <a:prstGeom prst="rect">
            <a:avLst/>
          </a:prstGeom>
        </p:spPr>
      </p:pic>
      <p:pic>
        <p:nvPicPr>
          <p:cNvPr id="6" name="Picture 5" descr="University of Wales Trinity Saint David ...">
            <a:extLst>
              <a:ext uri="{FF2B5EF4-FFF2-40B4-BE49-F238E27FC236}">
                <a16:creationId xmlns:a16="http://schemas.microsoft.com/office/drawing/2014/main" id="{6174B088-BB8B-3947-76C8-391C703724F5}"/>
              </a:ext>
            </a:extLst>
          </p:cNvPr>
          <p:cNvPicPr>
            <a:picLocks noChangeAspect="1"/>
          </p:cNvPicPr>
          <p:nvPr/>
        </p:nvPicPr>
        <p:blipFill>
          <a:blip r:embed="rId3"/>
          <a:srcRect r="3454" b="3"/>
          <a:stretch/>
        </p:blipFill>
        <p:spPr>
          <a:xfrm>
            <a:off x="8340435" y="3255097"/>
            <a:ext cx="3026664" cy="2348100"/>
          </a:xfrm>
          <a:prstGeom prst="rect">
            <a:avLst/>
          </a:prstGeom>
        </p:spPr>
      </p:pic>
    </p:spTree>
    <p:extLst>
      <p:ext uri="{BB962C8B-B14F-4D97-AF65-F5344CB8AC3E}">
        <p14:creationId xmlns:p14="http://schemas.microsoft.com/office/powerpoint/2010/main" val="15965559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stretch>
            <a:fillRect l="-6000" r="-6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2DE197-1826-9FF5-237A-FD615AC1239E}"/>
              </a:ext>
            </a:extLst>
          </p:cNvPr>
          <p:cNvSpPr>
            <a:spLocks noGrp="1"/>
          </p:cNvSpPr>
          <p:nvPr>
            <p:ph idx="4294967295"/>
          </p:nvPr>
        </p:nvSpPr>
        <p:spPr>
          <a:xfrm>
            <a:off x="2039815" y="2861163"/>
            <a:ext cx="9067555" cy="2000006"/>
          </a:xfrm>
        </p:spPr>
        <p:txBody>
          <a:bodyPr vert="horz" lIns="91440" tIns="45720" rIns="91440" bIns="45720" rtlCol="0" anchor="t">
            <a:normAutofit/>
          </a:bodyPr>
          <a:lstStyle/>
          <a:p>
            <a:pPr marL="0" indent="0">
              <a:buNone/>
            </a:pPr>
            <a:r>
              <a:rPr lang="en-US" sz="2400">
                <a:solidFill>
                  <a:schemeClr val="bg1"/>
                </a:solidFill>
                <a:latin typeface="Lora"/>
              </a:rPr>
              <a:t>“Physical fitness is not only one of the most important keys to a healthy body, it is the basis of dynamic and creative intellectual activity.” – </a:t>
            </a:r>
            <a:r>
              <a:rPr lang="en-US" sz="2400" i="1">
                <a:solidFill>
                  <a:schemeClr val="bg1"/>
                </a:solidFill>
                <a:latin typeface="Lora"/>
              </a:rPr>
              <a:t>John F. Kennedy</a:t>
            </a:r>
            <a:br>
              <a:rPr lang="en-US"/>
            </a:br>
            <a:endParaRPr lang="en-US"/>
          </a:p>
        </p:txBody>
      </p:sp>
    </p:spTree>
    <p:extLst>
      <p:ext uri="{BB962C8B-B14F-4D97-AF65-F5344CB8AC3E}">
        <p14:creationId xmlns:p14="http://schemas.microsoft.com/office/powerpoint/2010/main" val="898009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C976B-DECD-C394-CA0E-D50D4248EE35}"/>
              </a:ext>
            </a:extLst>
          </p:cNvPr>
          <p:cNvSpPr>
            <a:spLocks noGrp="1"/>
          </p:cNvSpPr>
          <p:nvPr>
            <p:ph type="title"/>
          </p:nvPr>
        </p:nvSpPr>
        <p:spPr>
          <a:xfrm>
            <a:off x="2231136" y="-2147"/>
            <a:ext cx="7729728" cy="647946"/>
          </a:xfrm>
        </p:spPr>
        <p:txBody>
          <a:bodyPr>
            <a:normAutofit fontScale="90000"/>
          </a:bodyPr>
          <a:lstStyle/>
          <a:p>
            <a:r>
              <a:rPr lang="en-GB"/>
              <a:t>BIBLIOGRAPHY</a:t>
            </a:r>
          </a:p>
        </p:txBody>
      </p:sp>
      <p:sp>
        <p:nvSpPr>
          <p:cNvPr id="3" name="Content Placeholder 2">
            <a:extLst>
              <a:ext uri="{FF2B5EF4-FFF2-40B4-BE49-F238E27FC236}">
                <a16:creationId xmlns:a16="http://schemas.microsoft.com/office/drawing/2014/main" id="{C55CB024-47D5-001F-2582-BBE14903FEBC}"/>
              </a:ext>
            </a:extLst>
          </p:cNvPr>
          <p:cNvSpPr>
            <a:spLocks noGrp="1"/>
          </p:cNvSpPr>
          <p:nvPr>
            <p:ph idx="1"/>
          </p:nvPr>
        </p:nvSpPr>
        <p:spPr>
          <a:xfrm>
            <a:off x="734596" y="1480120"/>
            <a:ext cx="9212538" cy="3688928"/>
          </a:xfrm>
        </p:spPr>
        <p:txBody>
          <a:bodyPr vert="horz" lIns="91440" tIns="45720" rIns="91440" bIns="45720" rtlCol="0" anchor="t">
            <a:normAutofit fontScale="77500" lnSpcReduction="20000"/>
          </a:bodyPr>
          <a:lstStyle/>
          <a:p>
            <a:pPr marL="0" indent="0">
              <a:buNone/>
            </a:pPr>
            <a:r>
              <a:rPr lang="en-GB" sz="1400">
                <a:solidFill>
                  <a:srgbClr val="000000"/>
                </a:solidFill>
                <a:latin typeface="Calibri"/>
                <a:ea typeface="Calibri"/>
                <a:cs typeface="Calibri"/>
              </a:rPr>
              <a:t>Kai</a:t>
            </a:r>
            <a:endParaRPr lang="en-US" sz="1600"/>
          </a:p>
          <a:p>
            <a:r>
              <a:rPr lang="en-GB" sz="1600">
                <a:solidFill>
                  <a:srgbClr val="000000"/>
                </a:solidFill>
                <a:latin typeface="Calibri"/>
                <a:ea typeface="Calibri"/>
                <a:cs typeface="Calibri"/>
              </a:rPr>
              <a:t>p-themes (2019). </a:t>
            </a:r>
            <a:r>
              <a:rPr lang="en-GB" sz="1600" i="1">
                <a:solidFill>
                  <a:srgbClr val="000000"/>
                </a:solidFill>
                <a:latin typeface="Calibri"/>
                <a:ea typeface="Calibri"/>
                <a:cs typeface="Calibri"/>
              </a:rPr>
              <a:t>7 Compelling Reasons Why You Need Dancer’s Fitness</a:t>
            </a:r>
            <a:r>
              <a:rPr lang="en-GB" sz="1600">
                <a:solidFill>
                  <a:srgbClr val="000000"/>
                </a:solidFill>
                <a:latin typeface="Calibri"/>
                <a:ea typeface="Calibri"/>
                <a:cs typeface="Calibri"/>
              </a:rPr>
              <a:t>. [online] Beyond the Barre. Available at: </a:t>
            </a:r>
            <a:r>
              <a:rPr lang="en-GB" sz="1600">
                <a:solidFill>
                  <a:srgbClr val="000000"/>
                </a:solidFill>
                <a:latin typeface="Calibri"/>
                <a:ea typeface="Calibri"/>
                <a:cs typeface="Calibri"/>
                <a:hlinkClick r:id="rId2"/>
              </a:rPr>
              <a:t>https://beyondthebarreusa.com/blogs/fitness-nutrition/7-compelling-reasons-why-you-need-dancer-fitness</a:t>
            </a:r>
            <a:r>
              <a:rPr lang="en-GB" sz="1600">
                <a:solidFill>
                  <a:srgbClr val="000000"/>
                </a:solidFill>
                <a:latin typeface="Calibri"/>
                <a:ea typeface="Calibri"/>
                <a:cs typeface="Calibri"/>
              </a:rPr>
              <a:t>.</a:t>
            </a:r>
            <a:endParaRPr lang="en-GB" sz="1600" b="1"/>
          </a:p>
          <a:p>
            <a:r>
              <a:rPr lang="en-GB" sz="1600">
                <a:solidFill>
                  <a:srgbClr val="000000"/>
                </a:solidFill>
                <a:latin typeface="Calibri"/>
                <a:ea typeface="Calibri"/>
                <a:cs typeface="Calibri"/>
              </a:rPr>
              <a:t>‌admin (2014). </a:t>
            </a:r>
            <a:r>
              <a:rPr lang="en-GB" sz="1600" i="1">
                <a:solidFill>
                  <a:srgbClr val="000000"/>
                </a:solidFill>
                <a:latin typeface="Calibri"/>
                <a:ea typeface="Calibri"/>
                <a:cs typeface="Calibri"/>
              </a:rPr>
              <a:t>Dance is a Sport: Chelsea Simone Interview - Dance Informa Magazine</a:t>
            </a:r>
            <a:r>
              <a:rPr lang="en-GB" sz="1600">
                <a:solidFill>
                  <a:srgbClr val="000000"/>
                </a:solidFill>
                <a:latin typeface="Calibri"/>
                <a:ea typeface="Calibri"/>
                <a:cs typeface="Calibri"/>
              </a:rPr>
              <a:t>. [online] Dance Informa Magazine. Available at: </a:t>
            </a:r>
            <a:r>
              <a:rPr lang="en-GB" sz="1600">
                <a:solidFill>
                  <a:srgbClr val="000000"/>
                </a:solidFill>
                <a:latin typeface="Calibri"/>
                <a:ea typeface="Calibri"/>
                <a:cs typeface="Calibri"/>
                <a:hlinkClick r:id="rId3"/>
              </a:rPr>
              <a:t>https://www.danceinforma.com/2014/10/08/chelsea-simone-interview/</a:t>
            </a:r>
            <a:r>
              <a:rPr lang="en-GB" sz="1600">
                <a:solidFill>
                  <a:srgbClr val="000000"/>
                </a:solidFill>
                <a:latin typeface="Calibri"/>
                <a:ea typeface="Calibri"/>
                <a:cs typeface="Calibri"/>
              </a:rPr>
              <a:t> [Accessed 15 Feb. 2025].</a:t>
            </a:r>
            <a:endParaRPr lang="en-GB" sz="1600">
              <a:solidFill>
                <a:srgbClr val="262626"/>
              </a:solidFill>
              <a:latin typeface="Gill Sans MT" panose="020B0502020104020203"/>
              <a:ea typeface="Calibri"/>
              <a:cs typeface="Calibri"/>
            </a:endParaRPr>
          </a:p>
          <a:p>
            <a:r>
              <a:rPr lang="en-GB" sz="1600">
                <a:solidFill>
                  <a:srgbClr val="020621"/>
                </a:solidFill>
                <a:ea typeface="+mn-lt"/>
                <a:cs typeface="+mn-lt"/>
              </a:rPr>
              <a:t>Caspersen CJ, Powell KE, Christenson GM. </a:t>
            </a:r>
            <a:r>
              <a:rPr lang="en-GB" sz="1600">
                <a:solidFill>
                  <a:srgbClr val="2752FF"/>
                </a:solidFill>
                <a:ea typeface="+mn-lt"/>
                <a:cs typeface="+mn-lt"/>
                <a:hlinkClick r:id="rId4"/>
              </a:rPr>
              <a:t>Physical activity, exercise, and physical fitness: definitions and distinctions for health-related research.</a:t>
            </a:r>
            <a:r>
              <a:rPr lang="en-GB" sz="1600">
                <a:solidFill>
                  <a:srgbClr val="020621"/>
                </a:solidFill>
                <a:ea typeface="+mn-lt"/>
                <a:cs typeface="+mn-lt"/>
              </a:rPr>
              <a:t> Public health reports. 1985 Mar;100(2):126.</a:t>
            </a:r>
            <a:endParaRPr lang="en-GB" sz="1600">
              <a:solidFill>
                <a:srgbClr val="000000"/>
              </a:solidFill>
              <a:latin typeface="Calibri"/>
              <a:ea typeface="Calibri"/>
              <a:cs typeface="Calibri"/>
            </a:endParaRPr>
          </a:p>
          <a:p>
            <a:r>
              <a:rPr lang="en-GB" sz="1600">
                <a:solidFill>
                  <a:srgbClr val="000000"/>
                </a:solidFill>
                <a:latin typeface="Calibri"/>
                <a:ea typeface="Calibri"/>
                <a:cs typeface="Calibri"/>
                <a:hlinkClick r:id="rId5"/>
              </a:rPr>
              <a:t>https://www.facebook.com/reshad.org</a:t>
            </a:r>
            <a:r>
              <a:rPr lang="en-GB" sz="1600">
                <a:solidFill>
                  <a:srgbClr val="000000"/>
                </a:solidFill>
                <a:latin typeface="Calibri"/>
                <a:ea typeface="Calibri"/>
                <a:cs typeface="Calibri"/>
              </a:rPr>
              <a:t> (2023). </a:t>
            </a:r>
            <a:r>
              <a:rPr lang="en-GB" sz="1600" i="1">
                <a:solidFill>
                  <a:srgbClr val="000000"/>
                </a:solidFill>
                <a:latin typeface="Calibri"/>
                <a:ea typeface="Calibri"/>
                <a:cs typeface="Calibri"/>
              </a:rPr>
              <a:t>Strength, Speed, and Power in Fitness: 3 Important Insights</a:t>
            </a:r>
            <a:r>
              <a:rPr lang="en-GB" sz="1600">
                <a:solidFill>
                  <a:srgbClr val="000000"/>
                </a:solidFill>
                <a:latin typeface="Calibri"/>
                <a:ea typeface="Calibri"/>
                <a:cs typeface="Calibri"/>
              </a:rPr>
              <a:t>. [online] Live Well. Available at: </a:t>
            </a:r>
            <a:r>
              <a:rPr lang="en-GB" sz="1600">
                <a:solidFill>
                  <a:srgbClr val="000000"/>
                </a:solidFill>
                <a:latin typeface="Calibri"/>
                <a:ea typeface="Calibri"/>
                <a:cs typeface="Calibri"/>
                <a:hlinkClick r:id="rId6"/>
              </a:rPr>
              <a:t>https://livewell.fit/strength-power-speed/</a:t>
            </a:r>
            <a:r>
              <a:rPr lang="en-GB" sz="1600">
                <a:solidFill>
                  <a:srgbClr val="000000"/>
                </a:solidFill>
                <a:latin typeface="Calibri"/>
                <a:ea typeface="Calibri"/>
                <a:cs typeface="Calibri"/>
              </a:rPr>
              <a:t> [Accessed 16 Feb. 2025].</a:t>
            </a:r>
            <a:endParaRPr lang="en-GB" sz="1600">
              <a:solidFill>
                <a:srgbClr val="020621"/>
              </a:solidFill>
              <a:latin typeface="Gill Sans MT"/>
              <a:ea typeface="Calibri"/>
              <a:cs typeface="Calibri"/>
            </a:endParaRPr>
          </a:p>
          <a:p>
            <a:r>
              <a:rPr lang="en-GB" sz="1600">
                <a:solidFill>
                  <a:srgbClr val="000000"/>
                </a:solidFill>
                <a:latin typeface="Calibri"/>
                <a:ea typeface="Calibri"/>
                <a:cs typeface="Calibri"/>
              </a:rPr>
              <a:t>‌</a:t>
            </a:r>
            <a:endParaRPr lang="en-GB" sz="1600"/>
          </a:p>
          <a:p>
            <a:endParaRPr lang="en-GB" sz="1600">
              <a:solidFill>
                <a:srgbClr val="020621"/>
              </a:solidFill>
              <a:latin typeface="Gill Sans MT"/>
              <a:ea typeface="Calibri"/>
              <a:cs typeface="Calibri"/>
            </a:endParaRPr>
          </a:p>
          <a:p>
            <a:pPr marL="0" indent="0">
              <a:buNone/>
            </a:pPr>
            <a:r>
              <a:rPr lang="en-GB" sz="1600">
                <a:solidFill>
                  <a:srgbClr val="000000"/>
                </a:solidFill>
                <a:latin typeface="Calibri"/>
                <a:ea typeface="Calibri"/>
                <a:cs typeface="Calibri"/>
              </a:rPr>
              <a:t>Callum</a:t>
            </a:r>
          </a:p>
          <a:p>
            <a:r>
              <a:rPr lang="en-GB" sz="1600">
                <a:solidFill>
                  <a:srgbClr val="000000"/>
                </a:solidFill>
                <a:latin typeface="Calibri"/>
                <a:ea typeface="Calibri"/>
                <a:cs typeface="Calibri"/>
              </a:rPr>
              <a:t>‌</a:t>
            </a:r>
            <a:r>
              <a:rPr lang="en-GB" sz="1600" err="1">
                <a:solidFill>
                  <a:srgbClr val="000000"/>
                </a:solidFill>
                <a:latin typeface="Calibri"/>
                <a:ea typeface="Calibri"/>
                <a:cs typeface="Calibri"/>
              </a:rPr>
              <a:t>Waehner</a:t>
            </a:r>
            <a:r>
              <a:rPr lang="en-GB" sz="1600">
                <a:solidFill>
                  <a:srgbClr val="000000"/>
                </a:solidFill>
                <a:latin typeface="Calibri"/>
                <a:ea typeface="Calibri"/>
                <a:cs typeface="Calibri"/>
              </a:rPr>
              <a:t>, P. (2024). </a:t>
            </a:r>
            <a:r>
              <a:rPr lang="en-GB" sz="1600" i="1">
                <a:solidFill>
                  <a:srgbClr val="000000"/>
                </a:solidFill>
                <a:latin typeface="Calibri"/>
                <a:ea typeface="Calibri"/>
                <a:cs typeface="Calibri"/>
              </a:rPr>
              <a:t>Measure and Track Your Cardio Fitness. </a:t>
            </a:r>
            <a:r>
              <a:rPr lang="en-GB" sz="1600">
                <a:solidFill>
                  <a:srgbClr val="000000"/>
                </a:solidFill>
                <a:latin typeface="Calibri"/>
                <a:ea typeface="Calibri"/>
                <a:cs typeface="Calibri"/>
              </a:rPr>
              <a:t>[online] Available at: </a:t>
            </a:r>
            <a:r>
              <a:rPr lang="en-GB" sz="1600">
                <a:solidFill>
                  <a:srgbClr val="000000"/>
                </a:solidFill>
                <a:ea typeface="+mn-lt"/>
                <a:cs typeface="+mn-lt"/>
                <a:hlinkClick r:id="rId7"/>
              </a:rPr>
              <a:t>https://www.verywellfit.com/cardiovascular-fitness-1230820</a:t>
            </a:r>
            <a:r>
              <a:rPr lang="en-GB" sz="1600">
                <a:solidFill>
                  <a:srgbClr val="000000"/>
                </a:solidFill>
                <a:ea typeface="+mn-lt"/>
                <a:cs typeface="+mn-lt"/>
              </a:rPr>
              <a:t> [Accessed 15 Feb. 2025]</a:t>
            </a:r>
            <a:endParaRPr lang="en-GB" sz="1600">
              <a:solidFill>
                <a:srgbClr val="000000"/>
              </a:solidFill>
              <a:ea typeface="Calibri"/>
              <a:cs typeface="Calibri"/>
            </a:endParaRPr>
          </a:p>
          <a:p>
            <a:r>
              <a:rPr lang="en-GB" sz="1600">
                <a:solidFill>
                  <a:schemeClr val="tx1"/>
                </a:solidFill>
                <a:latin typeface="Gill Sans MT"/>
                <a:ea typeface="Source Sans Pro"/>
                <a:cs typeface="Calibri"/>
              </a:rPr>
              <a:t>Institute of Electrical and Electronics Engineers, author, issuing body</a:t>
            </a:r>
            <a:r>
              <a:rPr lang="en-GB" sz="1600">
                <a:solidFill>
                  <a:srgbClr val="000000"/>
                </a:solidFill>
                <a:latin typeface="Gill Sans MT"/>
                <a:ea typeface="Calibri"/>
                <a:cs typeface="Calibri"/>
              </a:rPr>
              <a:t>. (2013).  </a:t>
            </a:r>
            <a:r>
              <a:rPr lang="en-GB" sz="1600" i="1">
                <a:solidFill>
                  <a:srgbClr val="000000"/>
                </a:solidFill>
                <a:latin typeface="Gill Sans MT"/>
                <a:ea typeface="Calibri"/>
                <a:cs typeface="Calibri"/>
              </a:rPr>
              <a:t>Device Specialization – Cardiovascular fitness and activity monitor. </a:t>
            </a:r>
            <a:r>
              <a:rPr lang="en-GB" sz="1600">
                <a:solidFill>
                  <a:srgbClr val="000000"/>
                </a:solidFill>
                <a:latin typeface="Gill Sans MT"/>
                <a:ea typeface="Calibri"/>
                <a:cs typeface="Calibri"/>
              </a:rPr>
              <a:t>New York: IEEE.</a:t>
            </a:r>
          </a:p>
          <a:p>
            <a:endParaRPr lang="en-GB">
              <a:solidFill>
                <a:srgbClr val="000000"/>
              </a:solidFill>
              <a:latin typeface="Calibri"/>
              <a:ea typeface="Calibri"/>
              <a:cs typeface="Calibri"/>
            </a:endParaRPr>
          </a:p>
          <a:p>
            <a:endParaRPr lang="en-GB" b="1"/>
          </a:p>
        </p:txBody>
      </p:sp>
    </p:spTree>
    <p:extLst>
      <p:ext uri="{BB962C8B-B14F-4D97-AF65-F5344CB8AC3E}">
        <p14:creationId xmlns:p14="http://schemas.microsoft.com/office/powerpoint/2010/main" val="1390388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34C8B-0A36-922D-4DA5-FEAE95E6546C}"/>
              </a:ext>
            </a:extLst>
          </p:cNvPr>
          <p:cNvSpPr>
            <a:spLocks noGrp="1"/>
          </p:cNvSpPr>
          <p:nvPr>
            <p:ph type="title"/>
          </p:nvPr>
        </p:nvSpPr>
        <p:spPr>
          <a:xfrm>
            <a:off x="2006284" y="202692"/>
            <a:ext cx="7729728" cy="1188720"/>
          </a:xfrm>
        </p:spPr>
        <p:txBody>
          <a:bodyPr/>
          <a:lstStyle/>
          <a:p>
            <a:r>
              <a:rPr lang="en-US"/>
              <a:t>Bibliography</a:t>
            </a:r>
          </a:p>
        </p:txBody>
      </p:sp>
      <p:sp>
        <p:nvSpPr>
          <p:cNvPr id="3" name="Content Placeholder 2">
            <a:extLst>
              <a:ext uri="{FF2B5EF4-FFF2-40B4-BE49-F238E27FC236}">
                <a16:creationId xmlns:a16="http://schemas.microsoft.com/office/drawing/2014/main" id="{7EA129B2-AB62-6E20-0A25-76866227C9B4}"/>
              </a:ext>
            </a:extLst>
          </p:cNvPr>
          <p:cNvSpPr>
            <a:spLocks noGrp="1"/>
          </p:cNvSpPr>
          <p:nvPr>
            <p:ph idx="1"/>
          </p:nvPr>
        </p:nvSpPr>
        <p:spPr>
          <a:xfrm>
            <a:off x="267223" y="1907104"/>
            <a:ext cx="12039398" cy="4950770"/>
          </a:xfrm>
        </p:spPr>
        <p:txBody>
          <a:bodyPr vert="horz" lIns="91440" tIns="45720" rIns="91440" bIns="45720" rtlCol="0" anchor="t">
            <a:normAutofit/>
          </a:bodyPr>
          <a:lstStyle/>
          <a:p>
            <a:pPr marL="0" indent="0">
              <a:buNone/>
            </a:pPr>
            <a:r>
              <a:rPr lang="en-US" sz="1400" u="sng">
                <a:latin typeface="Calibri"/>
                <a:ea typeface="Calibri"/>
                <a:cs typeface="Calibri"/>
              </a:rPr>
              <a:t>Dee</a:t>
            </a:r>
            <a:endParaRPr lang="en-US" u="sng"/>
          </a:p>
          <a:p>
            <a:r>
              <a:rPr lang="en-US" sz="1200">
                <a:latin typeface="Calibri"/>
                <a:ea typeface="Calibri"/>
                <a:cs typeface="Calibri"/>
              </a:rPr>
              <a:t>Hampton, L. </a:t>
            </a:r>
            <a:r>
              <a:rPr lang="en-US" sz="1200" i="1">
                <a:latin typeface="Calibri"/>
                <a:ea typeface="Calibri"/>
                <a:cs typeface="Calibri"/>
              </a:rPr>
              <a:t>et al.</a:t>
            </a:r>
            <a:r>
              <a:rPr lang="en-US" sz="1200">
                <a:latin typeface="Calibri"/>
                <a:ea typeface="Calibri"/>
                <a:cs typeface="Calibri"/>
              </a:rPr>
              <a:t> (2024) </a:t>
            </a:r>
            <a:r>
              <a:rPr lang="en-US" sz="1200" i="1">
                <a:latin typeface="Calibri"/>
                <a:ea typeface="Calibri"/>
                <a:cs typeface="Calibri"/>
              </a:rPr>
              <a:t>Cite this page</a:t>
            </a:r>
            <a:r>
              <a:rPr lang="en-US" sz="1200">
                <a:latin typeface="Calibri"/>
                <a:ea typeface="Calibri"/>
                <a:cs typeface="Calibri"/>
              </a:rPr>
              <a:t>, </a:t>
            </a:r>
            <a:r>
              <a:rPr lang="en-US" sz="1200" i="1">
                <a:latin typeface="Calibri"/>
                <a:ea typeface="Calibri"/>
                <a:cs typeface="Calibri"/>
              </a:rPr>
              <a:t>Cite This Page - </a:t>
            </a:r>
            <a:r>
              <a:rPr lang="en-US" sz="1200" i="1" err="1">
                <a:latin typeface="Calibri"/>
                <a:ea typeface="Calibri"/>
                <a:cs typeface="Calibri"/>
              </a:rPr>
              <a:t>Physiopedia</a:t>
            </a:r>
            <a:r>
              <a:rPr lang="en-US" sz="1200">
                <a:latin typeface="Calibri"/>
                <a:ea typeface="Calibri"/>
                <a:cs typeface="Calibri"/>
              </a:rPr>
              <a:t>. Available at: </a:t>
            </a:r>
            <a:r>
              <a:rPr lang="en-US" sz="1200">
                <a:latin typeface="Calibri"/>
                <a:ea typeface="Calibri"/>
                <a:cs typeface="Calibri"/>
                <a:hlinkClick r:id="rId2"/>
              </a:rPr>
              <a:t>https://www.physio-pedia.com/index.php?title=Special%3ACiteThisPage&amp;wpFormIdentifier=titleform&amp;page=Flexibility</a:t>
            </a:r>
            <a:r>
              <a:rPr lang="en-US" sz="1200">
                <a:latin typeface="Calibri"/>
                <a:ea typeface="Calibri"/>
                <a:cs typeface="Calibri"/>
              </a:rPr>
              <a:t> (Accessed: 15 February 2025). </a:t>
            </a:r>
          </a:p>
          <a:p>
            <a:r>
              <a:rPr lang="en-US" sz="1200">
                <a:latin typeface="Calibri"/>
                <a:ea typeface="Calibri"/>
                <a:cs typeface="Calibri"/>
              </a:rPr>
              <a:t>Kimbrough, K. (2024) </a:t>
            </a:r>
            <a:r>
              <a:rPr lang="en-US" sz="1200" i="1">
                <a:latin typeface="Calibri"/>
                <a:ea typeface="Calibri"/>
                <a:cs typeface="Calibri"/>
              </a:rPr>
              <a:t>Stretching for dancers: Enhance your performance and reduce injury</a:t>
            </a:r>
            <a:r>
              <a:rPr lang="en-US" sz="1200">
                <a:latin typeface="Calibri"/>
                <a:ea typeface="Calibri"/>
                <a:cs typeface="Calibri"/>
              </a:rPr>
              <a:t>, </a:t>
            </a:r>
            <a:r>
              <a:rPr lang="en-US" sz="1200" i="1">
                <a:latin typeface="Calibri"/>
                <a:ea typeface="Calibri"/>
                <a:cs typeface="Calibri"/>
              </a:rPr>
              <a:t>EW Motion Therapy</a:t>
            </a:r>
            <a:r>
              <a:rPr lang="en-US" sz="1200">
                <a:latin typeface="Calibri"/>
                <a:ea typeface="Calibri"/>
                <a:cs typeface="Calibri"/>
              </a:rPr>
              <a:t>. Available at: </a:t>
            </a:r>
            <a:r>
              <a:rPr lang="en-US" sz="1200">
                <a:latin typeface="Calibri"/>
                <a:ea typeface="Calibri"/>
                <a:cs typeface="Calibri"/>
                <a:hlinkClick r:id="rId3"/>
              </a:rPr>
              <a:t>https://www.ewmotiontherapy.com/blog/stretching-for-dancers</a:t>
            </a:r>
            <a:r>
              <a:rPr lang="en-US" sz="1200">
                <a:latin typeface="Calibri"/>
                <a:ea typeface="Calibri"/>
                <a:cs typeface="Calibri"/>
              </a:rPr>
              <a:t> (Accessed: 15 February 2025). </a:t>
            </a:r>
          </a:p>
          <a:p>
            <a:r>
              <a:rPr lang="en-US" sz="1200">
                <a:latin typeface="Calibri"/>
                <a:ea typeface="Calibri"/>
                <a:cs typeface="Calibri"/>
              </a:rPr>
              <a:t>Mccallum, K. (2022) </a:t>
            </a:r>
            <a:r>
              <a:rPr lang="en-US" sz="1200" i="1">
                <a:latin typeface="Calibri"/>
                <a:ea typeface="Calibri"/>
                <a:cs typeface="Calibri"/>
              </a:rPr>
              <a:t>5 benefits of stretching (plus, the do’s &amp; don’ts of stretching correctly)</a:t>
            </a:r>
            <a:r>
              <a:rPr lang="en-US" sz="1200">
                <a:latin typeface="Calibri"/>
                <a:ea typeface="Calibri"/>
                <a:cs typeface="Calibri"/>
              </a:rPr>
              <a:t>, </a:t>
            </a:r>
            <a:r>
              <a:rPr lang="en-US" sz="1200" i="1">
                <a:latin typeface="Calibri"/>
                <a:ea typeface="Calibri"/>
                <a:cs typeface="Calibri"/>
              </a:rPr>
              <a:t>5 Benefits of Stretching (Plus, the Do’s &amp; Don’ts of Stretching Correctly) | Houston Methodist</a:t>
            </a:r>
            <a:r>
              <a:rPr lang="en-US" sz="1200">
                <a:latin typeface="Calibri"/>
                <a:ea typeface="Calibri"/>
                <a:cs typeface="Calibri"/>
              </a:rPr>
              <a:t>. Available at: </a:t>
            </a:r>
            <a:r>
              <a:rPr lang="en-US" sz="1200">
                <a:latin typeface="Calibri"/>
                <a:ea typeface="Calibri"/>
                <a:cs typeface="Calibri"/>
                <a:hlinkClick r:id="rId4"/>
              </a:rPr>
              <a:t>https://www.houstonmethodist.org/blog/articles/2022/jul/5-benefits-of-stretching-plus-the-dos-donts-of-stretching-correctly/</a:t>
            </a:r>
            <a:r>
              <a:rPr lang="en-US" sz="1200">
                <a:latin typeface="Calibri"/>
                <a:ea typeface="Calibri"/>
                <a:cs typeface="Calibri"/>
              </a:rPr>
              <a:t> (Accessed: 15 February 2025). </a:t>
            </a:r>
          </a:p>
          <a:p>
            <a:r>
              <a:rPr lang="en-US" sz="1200">
                <a:latin typeface="Calibri"/>
                <a:ea typeface="Calibri"/>
                <a:cs typeface="Calibri"/>
              </a:rPr>
              <a:t>Snider, J. (2024) </a:t>
            </a:r>
            <a:r>
              <a:rPr lang="en-US" sz="1200" i="1">
                <a:latin typeface="Calibri"/>
                <a:ea typeface="Calibri"/>
                <a:cs typeface="Calibri"/>
              </a:rPr>
              <a:t>The importance of flexibility in dance + 9 ways to improve yours</a:t>
            </a:r>
            <a:r>
              <a:rPr lang="en-US" sz="1200">
                <a:latin typeface="Calibri"/>
                <a:ea typeface="Calibri"/>
                <a:cs typeface="Calibri"/>
              </a:rPr>
              <a:t>, </a:t>
            </a:r>
            <a:r>
              <a:rPr lang="en-US" sz="1200" i="1">
                <a:latin typeface="Calibri"/>
                <a:ea typeface="Calibri"/>
                <a:cs typeface="Calibri"/>
              </a:rPr>
              <a:t>blog</a:t>
            </a:r>
            <a:r>
              <a:rPr lang="en-US" sz="1200">
                <a:latin typeface="Calibri"/>
                <a:ea typeface="Calibri"/>
                <a:cs typeface="Calibri"/>
              </a:rPr>
              <a:t>. Available at: </a:t>
            </a:r>
            <a:r>
              <a:rPr lang="en-US" sz="1200">
                <a:latin typeface="Calibri"/>
                <a:ea typeface="Calibri"/>
                <a:cs typeface="Calibri"/>
                <a:hlinkClick r:id="rId5"/>
              </a:rPr>
              <a:t>https://blog.fscamps.com/importance-of-flexibility-in-dance#:~:text=Enhanced%20flexibility%20allows%20dancers%20to,expansively%20is%20an%20artistic%20expression</a:t>
            </a:r>
            <a:r>
              <a:rPr lang="en-US" sz="1200">
                <a:latin typeface="Calibri"/>
                <a:ea typeface="Calibri"/>
                <a:cs typeface="Calibri"/>
              </a:rPr>
              <a:t>! (Accessed: 15 February 2025). </a:t>
            </a:r>
          </a:p>
          <a:p>
            <a:pPr marL="0" indent="0">
              <a:buNone/>
            </a:pPr>
            <a:r>
              <a:rPr lang="en-US" sz="1200">
                <a:latin typeface="Calibri"/>
                <a:ea typeface="Calibri"/>
                <a:cs typeface="Calibri"/>
              </a:rPr>
              <a:t>Textbook</a:t>
            </a:r>
          </a:p>
          <a:p>
            <a:r>
              <a:rPr lang="en-US" sz="1200">
                <a:latin typeface="Calibri"/>
                <a:ea typeface="Calibri"/>
                <a:cs typeface="Calibri"/>
              </a:rPr>
              <a:t>Haas, Jacqui Greene, Dance anatomy second edition (2018), page number, 220.</a:t>
            </a:r>
            <a:endParaRPr lang="en-US" sz="1200"/>
          </a:p>
          <a:p>
            <a:endParaRPr lang="en-US" sz="1400">
              <a:latin typeface="Calibri"/>
              <a:ea typeface="Calibri"/>
              <a:cs typeface="Calibri"/>
            </a:endParaRPr>
          </a:p>
          <a:p>
            <a:pPr marL="0" indent="0">
              <a:buNone/>
            </a:pPr>
            <a:r>
              <a:rPr lang="en-US" sz="1400">
                <a:latin typeface="Calibri"/>
                <a:ea typeface="Calibri"/>
                <a:cs typeface="Calibri"/>
              </a:rPr>
              <a:t>Emily</a:t>
            </a:r>
          </a:p>
          <a:p>
            <a:pPr>
              <a:buNone/>
            </a:pPr>
            <a:r>
              <a:rPr lang="en-US" sz="1200" err="1">
                <a:latin typeface="Times New Roman"/>
                <a:ea typeface="Calibri"/>
                <a:cs typeface="Times New Roman"/>
              </a:rPr>
              <a:t>Cronkleton</a:t>
            </a:r>
            <a:r>
              <a:rPr lang="en-US" sz="1200">
                <a:latin typeface="Times New Roman"/>
                <a:ea typeface="Calibri"/>
                <a:cs typeface="Times New Roman"/>
              </a:rPr>
              <a:t>, E. (2019). </a:t>
            </a:r>
            <a:r>
              <a:rPr lang="en-US" sz="1200" i="1">
                <a:latin typeface="Times New Roman"/>
                <a:ea typeface="Calibri"/>
                <a:cs typeface="Times New Roman"/>
              </a:rPr>
              <a:t>Muscular Strength: Benefits, Exercises, and More</a:t>
            </a:r>
            <a:r>
              <a:rPr lang="en-US" sz="1200">
                <a:latin typeface="Times New Roman"/>
                <a:ea typeface="Calibri"/>
                <a:cs typeface="Times New Roman"/>
              </a:rPr>
              <a:t>. [online] Healthline. Available at: </a:t>
            </a:r>
            <a:r>
              <a:rPr lang="en-US" sz="1200">
                <a:latin typeface="Times New Roman"/>
                <a:ea typeface="Calibri"/>
                <a:cs typeface="Times New Roman"/>
                <a:hlinkClick r:id="rId6"/>
              </a:rPr>
              <a:t>https://www.healthline.com/health/exercise-fitness/muscular-strength#benefits</a:t>
            </a:r>
            <a:r>
              <a:rPr lang="en-US" sz="1200">
                <a:latin typeface="Times New Roman"/>
                <a:ea typeface="Calibri"/>
                <a:cs typeface="Times New Roman"/>
              </a:rPr>
              <a:t>.</a:t>
            </a:r>
            <a:endParaRPr lang="en-US"/>
          </a:p>
          <a:p>
            <a:pPr>
              <a:buNone/>
            </a:pPr>
            <a:r>
              <a:rPr lang="en-US" sz="1200">
                <a:latin typeface="Times New Roman"/>
                <a:ea typeface="Calibri"/>
                <a:cs typeface="Times New Roman"/>
              </a:rPr>
              <a:t>Blaine, D. (2025). </a:t>
            </a:r>
            <a:r>
              <a:rPr lang="en-US" sz="1200" i="1">
                <a:latin typeface="Times New Roman"/>
                <a:ea typeface="Calibri"/>
                <a:cs typeface="Times New Roman"/>
              </a:rPr>
              <a:t>Log in to the site | Home</a:t>
            </a:r>
            <a:r>
              <a:rPr lang="en-US" sz="1200">
                <a:latin typeface="Times New Roman"/>
                <a:ea typeface="Calibri"/>
                <a:cs typeface="Times New Roman"/>
              </a:rPr>
              <a:t>. [online] Uwtsd.ac.uk. Available at: </a:t>
            </a:r>
            <a:r>
              <a:rPr lang="en-US" sz="1200">
                <a:latin typeface="Times New Roman"/>
                <a:ea typeface="Calibri"/>
                <a:cs typeface="Times New Roman"/>
                <a:hlinkClick r:id="rId7"/>
              </a:rPr>
              <a:t>https://moodle.uwtsd.ac.uk/course/view.php?id=10262§ion=6</a:t>
            </a:r>
            <a:r>
              <a:rPr lang="en-US" sz="1200">
                <a:latin typeface="Times New Roman"/>
                <a:ea typeface="Calibri"/>
                <a:cs typeface="Times New Roman"/>
              </a:rPr>
              <a:t> [Accessed 16 Feb. 2025].</a:t>
            </a:r>
            <a:endParaRPr lang="en-US"/>
          </a:p>
          <a:p>
            <a:pPr>
              <a:buNone/>
            </a:pPr>
            <a:r>
              <a:rPr lang="en-US" sz="1200">
                <a:latin typeface="Times New Roman"/>
                <a:ea typeface="Calibri"/>
                <a:cs typeface="Times New Roman"/>
              </a:rPr>
              <a:t>Wilmerding, V. and Krasnow, D.H. (2017). </a:t>
            </a:r>
            <a:r>
              <a:rPr lang="en-US" sz="1200" i="1">
                <a:latin typeface="Times New Roman"/>
                <a:ea typeface="Calibri"/>
                <a:cs typeface="Times New Roman"/>
              </a:rPr>
              <a:t>Dancer Wellness</a:t>
            </a:r>
            <a:r>
              <a:rPr lang="en-US" sz="1200">
                <a:latin typeface="Times New Roman"/>
                <a:ea typeface="Calibri"/>
                <a:cs typeface="Times New Roman"/>
              </a:rPr>
              <a:t>. Champaign, Il: Human Kinetics.</a:t>
            </a:r>
            <a:endParaRPr lang="en-US"/>
          </a:p>
          <a:p>
            <a:pPr>
              <a:buNone/>
            </a:pPr>
            <a:endParaRPr lang="en-US" sz="1200">
              <a:latin typeface="Times New Roman"/>
              <a:ea typeface="Calibri"/>
              <a:cs typeface="Times New Roman"/>
            </a:endParaRPr>
          </a:p>
          <a:p>
            <a:pPr>
              <a:buNone/>
            </a:pPr>
            <a:endParaRPr lang="en-US" sz="1200">
              <a:latin typeface="Times New Roman"/>
              <a:ea typeface="Calibri"/>
              <a:cs typeface="Times New Roman"/>
            </a:endParaRPr>
          </a:p>
          <a:p>
            <a:pPr marL="0" indent="0">
              <a:buNone/>
            </a:pPr>
            <a:endParaRPr lang="en-US" sz="1400">
              <a:latin typeface="Calibri"/>
              <a:ea typeface="Calibri"/>
              <a:cs typeface="Calibri"/>
            </a:endParaRPr>
          </a:p>
          <a:p>
            <a:endParaRPr lang="en-US">
              <a:latin typeface="Gill Sans MT" panose="020B0502020104020203"/>
              <a:ea typeface="Calibri"/>
              <a:cs typeface="Calibri"/>
            </a:endParaRPr>
          </a:p>
        </p:txBody>
      </p:sp>
    </p:spTree>
    <p:extLst>
      <p:ext uri="{BB962C8B-B14F-4D97-AF65-F5344CB8AC3E}">
        <p14:creationId xmlns:p14="http://schemas.microsoft.com/office/powerpoint/2010/main" val="260144011"/>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TF00001246</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Parcel</vt:lpstr>
      <vt:lpstr>Fitness well-being and its importance in DANCE  </vt:lpstr>
      <vt:lpstr>What is Fitness?</vt:lpstr>
      <vt:lpstr>Importance of fitness through dance</vt:lpstr>
      <vt:lpstr>HEALTH-RELATED FITNESS</vt:lpstr>
      <vt:lpstr>SKILL-RELATED </vt:lpstr>
      <vt:lpstr>Flexibility importance in dance</vt:lpstr>
      <vt:lpstr>Stretches to improve flexibility for dancers?</vt:lpstr>
      <vt:lpstr>Cardiovascular importance in dance</vt:lpstr>
      <vt:lpstr>muscular fitness, what is it?</vt:lpstr>
      <vt:lpstr>Why is muscular fitness important to dance?</vt:lpstr>
      <vt:lpstr>PowerPoint Presentation</vt:lpstr>
      <vt:lpstr>Jazz, tap and ballet</vt:lpstr>
      <vt:lpstr>conclusion</vt:lpstr>
      <vt:lpstr>PowerPoint Presentation</vt:lpstr>
      <vt:lpstr>BIBLIOGRAPHY</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Fitness wellbeing </dc:title>
  <dc:creator/>
  <cp:lastModifiedBy>Callum Jones (2400864)</cp:lastModifiedBy>
  <cp:revision>2</cp:revision>
  <dcterms:created xsi:type="dcterms:W3CDTF">2025-02-07T21:45:07Z</dcterms:created>
  <dcterms:modified xsi:type="dcterms:W3CDTF">2025-02-21T13:08:38Z</dcterms:modified>
</cp:coreProperties>
</file>