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8" r:id="rId7"/>
    <p:sldId id="262" r:id="rId8"/>
    <p:sldId id="267" r:id="rId9"/>
    <p:sldId id="328" r:id="rId10"/>
    <p:sldId id="329" r:id="rId11"/>
    <p:sldId id="330" r:id="rId12"/>
    <p:sldId id="331" r:id="rId13"/>
    <p:sldId id="266" r:id="rId14"/>
    <p:sldId id="265" r:id="rId15"/>
    <p:sldId id="326" r:id="rId16"/>
    <p:sldId id="303" r:id="rId17"/>
    <p:sldId id="333" r:id="rId18"/>
    <p:sldId id="336" r:id="rId19"/>
    <p:sldId id="332" r:id="rId20"/>
    <p:sldId id="318" r:id="rId21"/>
    <p:sldId id="334" r:id="rId22"/>
    <p:sldId id="319" r:id="rId23"/>
    <p:sldId id="335" r:id="rId24"/>
    <p:sldId id="33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7398D2-98BA-4F09-9C9B-67C50D0B0EE5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908246F-6AD5-48EB-B6E1-92CF7CB14458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Exit</a:t>
          </a:r>
        </a:p>
      </dgm:t>
    </dgm:pt>
    <dgm:pt modelId="{5D45174E-F804-4663-922F-0BD6B3ADC5F1}" type="parTrans" cxnId="{897F754B-4FDD-4B75-9266-BBAC6FA7029B}">
      <dgm:prSet/>
      <dgm:spPr/>
      <dgm:t>
        <a:bodyPr/>
        <a:lstStyle/>
        <a:p>
          <a:endParaRPr lang="en-US"/>
        </a:p>
      </dgm:t>
    </dgm:pt>
    <dgm:pt modelId="{A04CF29D-9656-4EA6-BC60-F78C058E5C50}" type="sibTrans" cxnId="{897F754B-4FDD-4B75-9266-BBAC6FA7029B}">
      <dgm:prSet/>
      <dgm:spPr/>
      <dgm:t>
        <a:bodyPr/>
        <a:lstStyle/>
        <a:p>
          <a:endParaRPr lang="en-US"/>
        </a:p>
      </dgm:t>
    </dgm:pt>
    <dgm:pt modelId="{0F238D50-40A7-4ADF-A56D-AA452FFC4291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Neglect</a:t>
          </a:r>
        </a:p>
      </dgm:t>
    </dgm:pt>
    <dgm:pt modelId="{17B14D08-FDDF-4A9C-9218-45001FC84CC5}" type="parTrans" cxnId="{F3D6017F-D6BB-4DCA-B572-7FD368CA7705}">
      <dgm:prSet/>
      <dgm:spPr/>
      <dgm:t>
        <a:bodyPr/>
        <a:lstStyle/>
        <a:p>
          <a:endParaRPr lang="en-US"/>
        </a:p>
      </dgm:t>
    </dgm:pt>
    <dgm:pt modelId="{7A6544D8-EC06-47D5-994E-E94CFCA7BB66}" type="sibTrans" cxnId="{F3D6017F-D6BB-4DCA-B572-7FD368CA7705}">
      <dgm:prSet/>
      <dgm:spPr/>
      <dgm:t>
        <a:bodyPr/>
        <a:lstStyle/>
        <a:p>
          <a:endParaRPr lang="en-US"/>
        </a:p>
      </dgm:t>
    </dgm:pt>
    <dgm:pt modelId="{4E23A5C1-B1A8-4F11-9956-78F1C87DB006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Loyalty</a:t>
          </a:r>
        </a:p>
      </dgm:t>
    </dgm:pt>
    <dgm:pt modelId="{2A83A18B-6553-4DA7-BD24-D9D3222874B4}" type="parTrans" cxnId="{E4191699-C386-48B1-83C5-D4AAD93F628A}">
      <dgm:prSet/>
      <dgm:spPr/>
      <dgm:t>
        <a:bodyPr/>
        <a:lstStyle/>
        <a:p>
          <a:endParaRPr lang="en-US"/>
        </a:p>
      </dgm:t>
    </dgm:pt>
    <dgm:pt modelId="{2A18B355-384D-4231-AE66-592ED4B6A018}" type="sibTrans" cxnId="{E4191699-C386-48B1-83C5-D4AAD93F628A}">
      <dgm:prSet/>
      <dgm:spPr/>
      <dgm:t>
        <a:bodyPr/>
        <a:lstStyle/>
        <a:p>
          <a:endParaRPr lang="en-US"/>
        </a:p>
      </dgm:t>
    </dgm:pt>
    <dgm:pt modelId="{990DB732-37D4-4B25-B45A-79C3917A2497}">
      <dgm:prSet phldrT="[Text]" phldr="1"/>
      <dgm:spPr/>
      <dgm:t>
        <a:bodyPr/>
        <a:lstStyle/>
        <a:p>
          <a:endParaRPr lang="en-US" dirty="0"/>
        </a:p>
      </dgm:t>
    </dgm:pt>
    <dgm:pt modelId="{0437ABB1-4E70-4331-8781-774DBBEF029C}" type="parTrans" cxnId="{3CB179A7-DAF2-473F-A781-2CCE44060810}">
      <dgm:prSet/>
      <dgm:spPr/>
      <dgm:t>
        <a:bodyPr/>
        <a:lstStyle/>
        <a:p>
          <a:endParaRPr lang="en-US"/>
        </a:p>
      </dgm:t>
    </dgm:pt>
    <dgm:pt modelId="{E630AFA9-15E7-43F9-977F-FC38793E6DA1}" type="sibTrans" cxnId="{3CB179A7-DAF2-473F-A781-2CCE44060810}">
      <dgm:prSet/>
      <dgm:spPr/>
      <dgm:t>
        <a:bodyPr/>
        <a:lstStyle/>
        <a:p>
          <a:endParaRPr lang="en-US"/>
        </a:p>
      </dgm:t>
    </dgm:pt>
    <dgm:pt modelId="{6517F86F-1820-4445-AF86-0B5C465BC90C}">
      <dgm:prSet phldrT="[Text]"/>
      <dgm:spPr>
        <a:solidFill>
          <a:schemeClr val="accent6">
            <a:lumMod val="75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Voice</a:t>
          </a:r>
        </a:p>
      </dgm:t>
    </dgm:pt>
    <dgm:pt modelId="{4C51C435-8600-4AB7-B37C-48DB85C3CE69}" type="parTrans" cxnId="{887E2A69-B943-477F-BBB5-CC0DC3AA73C9}">
      <dgm:prSet/>
      <dgm:spPr/>
      <dgm:t>
        <a:bodyPr/>
        <a:lstStyle/>
        <a:p>
          <a:endParaRPr lang="en-US"/>
        </a:p>
      </dgm:t>
    </dgm:pt>
    <dgm:pt modelId="{85E3359F-574A-41A3-835A-9CC8514350C3}" type="sibTrans" cxnId="{887E2A69-B943-477F-BBB5-CC0DC3AA73C9}">
      <dgm:prSet/>
      <dgm:spPr/>
      <dgm:t>
        <a:bodyPr/>
        <a:lstStyle/>
        <a:p>
          <a:endParaRPr lang="en-US"/>
        </a:p>
      </dgm:t>
    </dgm:pt>
    <dgm:pt modelId="{5EC13BB5-A212-4C7D-BD60-75F857CA88CD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behaviour directed toward leaving the organisation</a:t>
          </a:r>
          <a:endParaRPr lang="en-US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9EFBAE3-0BC2-455F-BD8E-43C7CD52ABBC}" type="parTrans" cxnId="{35436D09-6FE6-43F5-8B1C-08B4BEA5D193}">
      <dgm:prSet/>
      <dgm:spPr/>
      <dgm:t>
        <a:bodyPr/>
        <a:lstStyle/>
        <a:p>
          <a:endParaRPr lang="en-US"/>
        </a:p>
      </dgm:t>
    </dgm:pt>
    <dgm:pt modelId="{6CC14A7C-91CB-4A77-8AE5-49E368EB328F}" type="sibTrans" cxnId="{35436D09-6FE6-43F5-8B1C-08B4BEA5D193}">
      <dgm:prSet/>
      <dgm:spPr/>
      <dgm:t>
        <a:bodyPr/>
        <a:lstStyle/>
        <a:p>
          <a:endParaRPr lang="en-US"/>
        </a:p>
      </dgm:t>
    </dgm:pt>
    <dgm:pt modelId="{54874F5B-1BE8-45E5-BE1D-5C8697BED57C}">
      <dgm:prSet phldrT="[Text]"/>
      <dgm:spPr>
        <a:solidFill>
          <a:schemeClr val="accent6">
            <a:lumMod val="75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Active and constructive attempts to improve </a:t>
          </a:r>
          <a:endParaRPr lang="en-US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6FF2140-5298-4CE2-AE56-00B070E6AF31}" type="parTrans" cxnId="{FBFE8CE0-CA45-45B9-B8FB-2A1D218C5A97}">
      <dgm:prSet/>
      <dgm:spPr/>
      <dgm:t>
        <a:bodyPr/>
        <a:lstStyle/>
        <a:p>
          <a:endParaRPr lang="en-US"/>
        </a:p>
      </dgm:t>
    </dgm:pt>
    <dgm:pt modelId="{99BC9DD5-2BDB-4708-989F-83F8666F92C5}" type="sibTrans" cxnId="{FBFE8CE0-CA45-45B9-B8FB-2A1D218C5A97}">
      <dgm:prSet/>
      <dgm:spPr/>
      <dgm:t>
        <a:bodyPr/>
        <a:lstStyle/>
        <a:p>
          <a:endParaRPr lang="en-US"/>
        </a:p>
      </dgm:t>
    </dgm:pt>
    <dgm:pt modelId="{493B4D28-E072-439B-892D-2ED82D0680CB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Allowing conditions to worsen</a:t>
          </a:r>
          <a:endParaRPr lang="en-US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E99F1C6-D397-49C1-929A-85F4074EAE6B}" type="parTrans" cxnId="{6D207614-C36B-4C4B-8210-88E26AD8BA70}">
      <dgm:prSet/>
      <dgm:spPr/>
      <dgm:t>
        <a:bodyPr/>
        <a:lstStyle/>
        <a:p>
          <a:endParaRPr lang="en-US"/>
        </a:p>
      </dgm:t>
    </dgm:pt>
    <dgm:pt modelId="{7EE9B241-6178-4950-BA87-404D3354832F}" type="sibTrans" cxnId="{6D207614-C36B-4C4B-8210-88E26AD8BA70}">
      <dgm:prSet/>
      <dgm:spPr/>
      <dgm:t>
        <a:bodyPr/>
        <a:lstStyle/>
        <a:p>
          <a:endParaRPr lang="en-US"/>
        </a:p>
      </dgm:t>
    </dgm:pt>
    <dgm:pt modelId="{FE9F8048-B0ED-48A2-B377-AE9FE0A27844}">
      <dgm:prSet phldrT="[Text]"/>
      <dgm:spPr>
        <a:solidFill>
          <a:schemeClr val="tx2"/>
        </a:solidFill>
      </dgm:spPr>
      <dgm:t>
        <a:bodyPr/>
        <a:lstStyle/>
        <a:p>
          <a:r>
            <a: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Maintaining status quo </a:t>
          </a:r>
          <a:endParaRPr lang="en-US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0A1A0B-5799-4C08-BA5A-5E755C4ACB62}" type="parTrans" cxnId="{FB133E86-F072-47CD-B25F-AC0D46CAC2EE}">
      <dgm:prSet/>
      <dgm:spPr/>
      <dgm:t>
        <a:bodyPr/>
        <a:lstStyle/>
        <a:p>
          <a:endParaRPr lang="en-US"/>
        </a:p>
      </dgm:t>
    </dgm:pt>
    <dgm:pt modelId="{55181542-E08E-4984-9D66-2B64DD317CBC}" type="sibTrans" cxnId="{FB133E86-F072-47CD-B25F-AC0D46CAC2EE}">
      <dgm:prSet/>
      <dgm:spPr/>
      <dgm:t>
        <a:bodyPr/>
        <a:lstStyle/>
        <a:p>
          <a:endParaRPr lang="en-US"/>
        </a:p>
      </dgm:t>
    </dgm:pt>
    <dgm:pt modelId="{BEA4A0EC-FC3E-477B-BE2B-00A2140CD19E}" type="pres">
      <dgm:prSet presAssocID="{DE7398D2-98BA-4F09-9C9B-67C50D0B0EE5}" presName="matrix" presStyleCnt="0">
        <dgm:presLayoutVars>
          <dgm:chMax val="1"/>
          <dgm:dir/>
          <dgm:resizeHandles val="exact"/>
        </dgm:presLayoutVars>
      </dgm:prSet>
      <dgm:spPr/>
    </dgm:pt>
    <dgm:pt modelId="{C84C484C-BF3C-4B72-8D4B-3FE7B289A7C6}" type="pres">
      <dgm:prSet presAssocID="{DE7398D2-98BA-4F09-9C9B-67C50D0B0EE5}" presName="axisShape" presStyleLbl="bgShp" presStyleIdx="0" presStyleCnt="1"/>
      <dgm:spPr/>
    </dgm:pt>
    <dgm:pt modelId="{C0272766-CBEF-4066-83FC-7CEE53D4BEEC}" type="pres">
      <dgm:prSet presAssocID="{DE7398D2-98BA-4F09-9C9B-67C50D0B0EE5}" presName="rect1" presStyleLbl="node1" presStyleIdx="0" presStyleCnt="4" custScaleX="169961" custLinFactNeighborX="-44668" custLinFactNeighborY="-1120">
        <dgm:presLayoutVars>
          <dgm:chMax val="0"/>
          <dgm:chPref val="0"/>
          <dgm:bulletEnabled val="1"/>
        </dgm:presLayoutVars>
      </dgm:prSet>
      <dgm:spPr/>
    </dgm:pt>
    <dgm:pt modelId="{C27FEA7F-5D32-4E90-AF78-35F1A8AD77F9}" type="pres">
      <dgm:prSet presAssocID="{DE7398D2-98BA-4F09-9C9B-67C50D0B0EE5}" presName="rect2" presStyleLbl="node1" presStyleIdx="1" presStyleCnt="4" custScaleX="165998" custLinFactNeighborX="43612" custLinFactNeighborY="-1120">
        <dgm:presLayoutVars>
          <dgm:chMax val="0"/>
          <dgm:chPref val="0"/>
          <dgm:bulletEnabled val="1"/>
        </dgm:presLayoutVars>
      </dgm:prSet>
      <dgm:spPr/>
    </dgm:pt>
    <dgm:pt modelId="{07EABAF5-E0D3-4C36-8AD7-AFD860220C7A}" type="pres">
      <dgm:prSet presAssocID="{DE7398D2-98BA-4F09-9C9B-67C50D0B0EE5}" presName="rect3" presStyleLbl="node1" presStyleIdx="2" presStyleCnt="4" custScaleX="179325" custLinFactNeighborX="-42687" custLinFactNeighborY="2416">
        <dgm:presLayoutVars>
          <dgm:chMax val="0"/>
          <dgm:chPref val="0"/>
          <dgm:bulletEnabled val="1"/>
        </dgm:presLayoutVars>
      </dgm:prSet>
      <dgm:spPr/>
    </dgm:pt>
    <dgm:pt modelId="{230909DB-2AF1-49AD-B51A-2EE0F7CB7B59}" type="pres">
      <dgm:prSet presAssocID="{DE7398D2-98BA-4F09-9C9B-67C50D0B0EE5}" presName="rect4" presStyleLbl="node1" presStyleIdx="3" presStyleCnt="4" custScaleX="166001" custLinFactNeighborX="39921" custLinFactNeighborY="2416">
        <dgm:presLayoutVars>
          <dgm:chMax val="0"/>
          <dgm:chPref val="0"/>
          <dgm:bulletEnabled val="1"/>
        </dgm:presLayoutVars>
      </dgm:prSet>
      <dgm:spPr/>
    </dgm:pt>
  </dgm:ptLst>
  <dgm:cxnLst>
    <dgm:cxn modelId="{35436D09-6FE6-43F5-8B1C-08B4BEA5D193}" srcId="{9908246F-6AD5-48EB-B6E1-92CF7CB14458}" destId="{5EC13BB5-A212-4C7D-BD60-75F857CA88CD}" srcOrd="0" destOrd="0" parTransId="{E9EFBAE3-0BC2-455F-BD8E-43C7CD52ABBC}" sibTransId="{6CC14A7C-91CB-4A77-8AE5-49E368EB328F}"/>
    <dgm:cxn modelId="{6D207614-C36B-4C4B-8210-88E26AD8BA70}" srcId="{0F238D50-40A7-4ADF-A56D-AA452FFC4291}" destId="{493B4D28-E072-439B-892D-2ED82D0680CB}" srcOrd="0" destOrd="0" parTransId="{5E99F1C6-D397-49C1-929A-85F4074EAE6B}" sibTransId="{7EE9B241-6178-4950-BA87-404D3354832F}"/>
    <dgm:cxn modelId="{E1EE3638-5198-4248-8B02-86D323AE81A3}" type="presOf" srcId="{FE9F8048-B0ED-48A2-B377-AE9FE0A27844}" destId="{230909DB-2AF1-49AD-B51A-2EE0F7CB7B59}" srcOrd="0" destOrd="1" presId="urn:microsoft.com/office/officeart/2005/8/layout/matrix2"/>
    <dgm:cxn modelId="{32C7645B-B8BC-4EF6-B7DE-15663DA49F01}" type="presOf" srcId="{DE7398D2-98BA-4F09-9C9B-67C50D0B0EE5}" destId="{BEA4A0EC-FC3E-477B-BE2B-00A2140CD19E}" srcOrd="0" destOrd="0" presId="urn:microsoft.com/office/officeart/2005/8/layout/matrix2"/>
    <dgm:cxn modelId="{8584BD5E-3A72-488D-91B8-257418929966}" type="presOf" srcId="{5EC13BB5-A212-4C7D-BD60-75F857CA88CD}" destId="{C0272766-CBEF-4066-83FC-7CEE53D4BEEC}" srcOrd="0" destOrd="1" presId="urn:microsoft.com/office/officeart/2005/8/layout/matrix2"/>
    <dgm:cxn modelId="{22C79146-1FE2-4BED-909D-B58C7E6DA393}" type="presOf" srcId="{0F238D50-40A7-4ADF-A56D-AA452FFC4291}" destId="{07EABAF5-E0D3-4C36-8AD7-AFD860220C7A}" srcOrd="0" destOrd="0" presId="urn:microsoft.com/office/officeart/2005/8/layout/matrix2"/>
    <dgm:cxn modelId="{887E2A69-B943-477F-BBB5-CC0DC3AA73C9}" srcId="{DE7398D2-98BA-4F09-9C9B-67C50D0B0EE5}" destId="{6517F86F-1820-4445-AF86-0B5C465BC90C}" srcOrd="1" destOrd="0" parTransId="{4C51C435-8600-4AB7-B37C-48DB85C3CE69}" sibTransId="{85E3359F-574A-41A3-835A-9CC8514350C3}"/>
    <dgm:cxn modelId="{897F754B-4FDD-4B75-9266-BBAC6FA7029B}" srcId="{DE7398D2-98BA-4F09-9C9B-67C50D0B0EE5}" destId="{9908246F-6AD5-48EB-B6E1-92CF7CB14458}" srcOrd="0" destOrd="0" parTransId="{5D45174E-F804-4663-922F-0BD6B3ADC5F1}" sibTransId="{A04CF29D-9656-4EA6-BC60-F78C058E5C50}"/>
    <dgm:cxn modelId="{96EB8870-B652-45CD-B8F3-6E40D5916F44}" type="presOf" srcId="{493B4D28-E072-439B-892D-2ED82D0680CB}" destId="{07EABAF5-E0D3-4C36-8AD7-AFD860220C7A}" srcOrd="0" destOrd="1" presId="urn:microsoft.com/office/officeart/2005/8/layout/matrix2"/>
    <dgm:cxn modelId="{3BA55B51-77C8-4070-AABE-7B84710DA903}" type="presOf" srcId="{4E23A5C1-B1A8-4F11-9956-78F1C87DB006}" destId="{230909DB-2AF1-49AD-B51A-2EE0F7CB7B59}" srcOrd="0" destOrd="0" presId="urn:microsoft.com/office/officeart/2005/8/layout/matrix2"/>
    <dgm:cxn modelId="{F3D6017F-D6BB-4DCA-B572-7FD368CA7705}" srcId="{DE7398D2-98BA-4F09-9C9B-67C50D0B0EE5}" destId="{0F238D50-40A7-4ADF-A56D-AA452FFC4291}" srcOrd="2" destOrd="0" parTransId="{17B14D08-FDDF-4A9C-9218-45001FC84CC5}" sibTransId="{7A6544D8-EC06-47D5-994E-E94CFCA7BB66}"/>
    <dgm:cxn modelId="{FB133E86-F072-47CD-B25F-AC0D46CAC2EE}" srcId="{4E23A5C1-B1A8-4F11-9956-78F1C87DB006}" destId="{FE9F8048-B0ED-48A2-B377-AE9FE0A27844}" srcOrd="0" destOrd="0" parTransId="{F50A1A0B-5799-4C08-BA5A-5E755C4ACB62}" sibTransId="{55181542-E08E-4984-9D66-2B64DD317CBC}"/>
    <dgm:cxn modelId="{8508D688-0440-43A9-A3FB-2B83B3CE6D0E}" type="presOf" srcId="{9908246F-6AD5-48EB-B6E1-92CF7CB14458}" destId="{C0272766-CBEF-4066-83FC-7CEE53D4BEEC}" srcOrd="0" destOrd="0" presId="urn:microsoft.com/office/officeart/2005/8/layout/matrix2"/>
    <dgm:cxn modelId="{E4191699-C386-48B1-83C5-D4AAD93F628A}" srcId="{DE7398D2-98BA-4F09-9C9B-67C50D0B0EE5}" destId="{4E23A5C1-B1A8-4F11-9956-78F1C87DB006}" srcOrd="3" destOrd="0" parTransId="{2A83A18B-6553-4DA7-BD24-D9D3222874B4}" sibTransId="{2A18B355-384D-4231-AE66-592ED4B6A018}"/>
    <dgm:cxn modelId="{3CB179A7-DAF2-473F-A781-2CCE44060810}" srcId="{DE7398D2-98BA-4F09-9C9B-67C50D0B0EE5}" destId="{990DB732-37D4-4B25-B45A-79C3917A2497}" srcOrd="4" destOrd="0" parTransId="{0437ABB1-4E70-4331-8781-774DBBEF029C}" sibTransId="{E630AFA9-15E7-43F9-977F-FC38793E6DA1}"/>
    <dgm:cxn modelId="{06DEACCB-2412-4750-982D-F9822A212161}" type="presOf" srcId="{6517F86F-1820-4445-AF86-0B5C465BC90C}" destId="{C27FEA7F-5D32-4E90-AF78-35F1A8AD77F9}" srcOrd="0" destOrd="0" presId="urn:microsoft.com/office/officeart/2005/8/layout/matrix2"/>
    <dgm:cxn modelId="{FBFE8CE0-CA45-45B9-B8FB-2A1D218C5A97}" srcId="{6517F86F-1820-4445-AF86-0B5C465BC90C}" destId="{54874F5B-1BE8-45E5-BE1D-5C8697BED57C}" srcOrd="0" destOrd="0" parTransId="{66FF2140-5298-4CE2-AE56-00B070E6AF31}" sibTransId="{99BC9DD5-2BDB-4708-989F-83F8666F92C5}"/>
    <dgm:cxn modelId="{1FA8DEE1-D970-40C6-A803-82D3188F2906}" type="presOf" srcId="{54874F5B-1BE8-45E5-BE1D-5C8697BED57C}" destId="{C27FEA7F-5D32-4E90-AF78-35F1A8AD77F9}" srcOrd="0" destOrd="1" presId="urn:microsoft.com/office/officeart/2005/8/layout/matrix2"/>
    <dgm:cxn modelId="{BC593B02-A3FF-4704-A718-D5C389FD256F}" type="presParOf" srcId="{BEA4A0EC-FC3E-477B-BE2B-00A2140CD19E}" destId="{C84C484C-BF3C-4B72-8D4B-3FE7B289A7C6}" srcOrd="0" destOrd="0" presId="urn:microsoft.com/office/officeart/2005/8/layout/matrix2"/>
    <dgm:cxn modelId="{28611D93-CCDC-4248-A7D1-1FEB20EBB22D}" type="presParOf" srcId="{BEA4A0EC-FC3E-477B-BE2B-00A2140CD19E}" destId="{C0272766-CBEF-4066-83FC-7CEE53D4BEEC}" srcOrd="1" destOrd="0" presId="urn:microsoft.com/office/officeart/2005/8/layout/matrix2"/>
    <dgm:cxn modelId="{AD933DD9-D154-4638-A94F-CD535E5C39DA}" type="presParOf" srcId="{BEA4A0EC-FC3E-477B-BE2B-00A2140CD19E}" destId="{C27FEA7F-5D32-4E90-AF78-35F1A8AD77F9}" srcOrd="2" destOrd="0" presId="urn:microsoft.com/office/officeart/2005/8/layout/matrix2"/>
    <dgm:cxn modelId="{8FE3DF72-686B-471C-B995-2FBE832E8205}" type="presParOf" srcId="{BEA4A0EC-FC3E-477B-BE2B-00A2140CD19E}" destId="{07EABAF5-E0D3-4C36-8AD7-AFD860220C7A}" srcOrd="3" destOrd="0" presId="urn:microsoft.com/office/officeart/2005/8/layout/matrix2"/>
    <dgm:cxn modelId="{A7576EF9-69AF-4179-B8D2-B9FD40C5EFBE}" type="presParOf" srcId="{BEA4A0EC-FC3E-477B-BE2B-00A2140CD19E}" destId="{230909DB-2AF1-49AD-B51A-2EE0F7CB7B5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C484C-BF3C-4B72-8D4B-3FE7B289A7C6}">
      <dsp:nvSpPr>
        <dsp:cNvPr id="0" name=""/>
        <dsp:cNvSpPr/>
      </dsp:nvSpPr>
      <dsp:spPr>
        <a:xfrm>
          <a:off x="2115204" y="0"/>
          <a:ext cx="3569568" cy="356956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72766-CBEF-4066-83FC-7CEE53D4BEEC}">
      <dsp:nvSpPr>
        <dsp:cNvPr id="0" name=""/>
        <dsp:cNvSpPr/>
      </dsp:nvSpPr>
      <dsp:spPr>
        <a:xfrm>
          <a:off x="1209983" y="216030"/>
          <a:ext cx="2426749" cy="1427827"/>
        </a:xfrm>
        <a:prstGeom prst="roundRect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Exit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behaviour directed toward leaving the organisation</a:t>
          </a:r>
          <a:endParaRPr lang="en-US" sz="1600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9684" y="285731"/>
        <a:ext cx="2287347" cy="1288425"/>
      </dsp:txXfrm>
    </dsp:sp>
    <dsp:sp modelId="{C27FEA7F-5D32-4E90-AF78-35F1A8AD77F9}">
      <dsp:nvSpPr>
        <dsp:cNvPr id="0" name=""/>
        <dsp:cNvSpPr/>
      </dsp:nvSpPr>
      <dsp:spPr>
        <a:xfrm>
          <a:off x="4176459" y="216030"/>
          <a:ext cx="2370164" cy="1427827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Voice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Active and constructive attempts to improve </a:t>
          </a:r>
          <a:endParaRPr lang="en-US" sz="1500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246160" y="285731"/>
        <a:ext cx="2230762" cy="1288425"/>
      </dsp:txXfrm>
    </dsp:sp>
    <dsp:sp modelId="{07EABAF5-E0D3-4C36-8AD7-AFD860220C7A}">
      <dsp:nvSpPr>
        <dsp:cNvPr id="0" name=""/>
        <dsp:cNvSpPr/>
      </dsp:nvSpPr>
      <dsp:spPr>
        <a:xfrm>
          <a:off x="1171418" y="1944215"/>
          <a:ext cx="2560451" cy="1427827"/>
        </a:xfrm>
        <a:prstGeom prst="roundRect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Neglect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Allowing conditions to worsen</a:t>
          </a:r>
          <a:endParaRPr lang="en-US" sz="15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41119" y="2013916"/>
        <a:ext cx="2421049" cy="1288425"/>
      </dsp:txXfrm>
    </dsp:sp>
    <dsp:sp modelId="{230909DB-2AF1-49AD-B51A-2EE0F7CB7B59}">
      <dsp:nvSpPr>
        <dsp:cNvPr id="0" name=""/>
        <dsp:cNvSpPr/>
      </dsp:nvSpPr>
      <dsp:spPr>
        <a:xfrm>
          <a:off x="4123736" y="1944215"/>
          <a:ext cx="2370207" cy="1427827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Loyalty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Maintaining status quo </a:t>
          </a:r>
          <a:endParaRPr lang="en-US" sz="15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93437" y="2013916"/>
        <a:ext cx="2230805" cy="1288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F48BB-69EB-4756-B02B-6440AD81A8BA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1177D4-545A-46D4-975B-C318D9884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17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80BFA70-D210-449B-A036-7D660B969FC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5354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81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34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951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809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30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865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5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06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00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06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8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227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bin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4327" y="908720"/>
            <a:ext cx="11074400" cy="5445898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LCLM 5006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4</a:t>
            </a:r>
            <a:br>
              <a:rPr lang="en-GB" sz="3200" b="1" dirty="0">
                <a:solidFill>
                  <a:srgbClr val="FF0000"/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Emotional Intelligence </a:t>
            </a:r>
            <a:b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and</a:t>
            </a:r>
            <a:b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Performance at Work  </a:t>
            </a:r>
            <a:endParaRPr lang="en-GB" altLang="en-US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643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algn="just"/>
            <a:r>
              <a:rPr lang="en-GB" dirty="0"/>
              <a:t>Explain the concept of Performance and Performance at work </a:t>
            </a:r>
          </a:p>
          <a:p>
            <a:pPr algn="just"/>
            <a:r>
              <a:rPr lang="en-GB" dirty="0"/>
              <a:t>Identify and evaluate factors affecting performance at work </a:t>
            </a:r>
          </a:p>
          <a:p>
            <a:pPr algn="just"/>
            <a:r>
              <a:rPr lang="en-GB" dirty="0"/>
              <a:t>Critically discuss how EI influences performance at work</a:t>
            </a:r>
          </a:p>
        </p:txBody>
      </p:sp>
    </p:spTree>
    <p:extLst>
      <p:ext uri="{BB962C8B-B14F-4D97-AF65-F5344CB8AC3E}">
        <p14:creationId xmlns:p14="http://schemas.microsoft.com/office/powerpoint/2010/main" val="80274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400300" y="374765"/>
            <a:ext cx="73914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6000" b="1" dirty="0"/>
              <a:t>What is Performance 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2486" y="2450638"/>
            <a:ext cx="8907028" cy="3212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14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action or process of performing a task or function.</a:t>
            </a:r>
          </a:p>
          <a:p>
            <a:endParaRPr lang="en-GB" dirty="0"/>
          </a:p>
          <a:p>
            <a:r>
              <a:rPr lang="en-GB" dirty="0"/>
              <a:t>Being able to implement an action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ability to perform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686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accomplishment of work tasks measured against defined standards of </a:t>
            </a:r>
            <a:r>
              <a:rPr lang="en-GB" b="1" dirty="0"/>
              <a:t>accuracy</a:t>
            </a:r>
            <a:r>
              <a:rPr lang="en-GB" dirty="0"/>
              <a:t>, </a:t>
            </a:r>
            <a:r>
              <a:rPr lang="en-GB" b="1" dirty="0"/>
              <a:t>completeness</a:t>
            </a:r>
            <a:r>
              <a:rPr lang="en-GB" dirty="0"/>
              <a:t>, </a:t>
            </a:r>
            <a:r>
              <a:rPr lang="en-GB" b="1" dirty="0"/>
              <a:t>cost</a:t>
            </a:r>
            <a:r>
              <a:rPr lang="en-GB" dirty="0"/>
              <a:t>, </a:t>
            </a:r>
            <a:r>
              <a:rPr lang="en-GB" b="1" dirty="0"/>
              <a:t>quality and speed (time).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The main aim of performance at work is to achieve the organisations objectives-strategic, tactical or operational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649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59301"/>
            <a:ext cx="109728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/>
              <a:t>How is Performance Managed at your place of work  </a:t>
            </a:r>
          </a:p>
          <a:p>
            <a:pPr marL="0" indent="0" algn="ctr">
              <a:buNone/>
            </a:pPr>
            <a:endParaRPr lang="en-GB" sz="44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401" y="3048000"/>
            <a:ext cx="8060266" cy="262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849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How is Performance Managed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10972800" cy="3917032"/>
          </a:xfrm>
        </p:spPr>
        <p:txBody>
          <a:bodyPr/>
          <a:lstStyle/>
          <a:p>
            <a:pPr algn="just"/>
            <a:r>
              <a:rPr lang="en-GB" dirty="0"/>
              <a:t>Performance management is an </a:t>
            </a:r>
            <a:r>
              <a:rPr lang="en-GB" u="sng" dirty="0"/>
              <a:t>ongoing</a:t>
            </a:r>
            <a:r>
              <a:rPr lang="en-GB" dirty="0"/>
              <a:t> process of communication between a supervisor and an employee</a:t>
            </a:r>
          </a:p>
          <a:p>
            <a:pPr algn="just"/>
            <a:r>
              <a:rPr lang="en-GB" dirty="0"/>
              <a:t>It occurs throughout the year, in support of accomplishing the objectives of the organisation. </a:t>
            </a:r>
          </a:p>
          <a:p>
            <a:pPr algn="just"/>
            <a:r>
              <a:rPr lang="en-GB" dirty="0"/>
              <a:t>The process includes clarifying expectations, setting objectives, identifying goals, providing feedback, and reviewing results.</a:t>
            </a:r>
          </a:p>
        </p:txBody>
      </p:sp>
    </p:spTree>
    <p:extLst>
      <p:ext uri="{BB962C8B-B14F-4D97-AF65-F5344CB8AC3E}">
        <p14:creationId xmlns:p14="http://schemas.microsoft.com/office/powerpoint/2010/main" val="2027374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Performance Management Process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636" y="1417638"/>
            <a:ext cx="5975928" cy="4114944"/>
          </a:xfrm>
        </p:spPr>
      </p:pic>
    </p:spTree>
    <p:extLst>
      <p:ext uri="{BB962C8B-B14F-4D97-AF65-F5344CB8AC3E}">
        <p14:creationId xmlns:p14="http://schemas.microsoft.com/office/powerpoint/2010/main" val="2509879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09600" y="130705"/>
            <a:ext cx="109728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Outcomes of the Performance Management Process 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09600" y="1273704"/>
            <a:ext cx="10972800" cy="418729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Performance accomplishment (</a:t>
            </a:r>
            <a:r>
              <a:rPr lang="en-GB" sz="2400" dirty="0" err="1"/>
              <a:t>eg</a:t>
            </a:r>
            <a:r>
              <a:rPr lang="en-GB" sz="2400" dirty="0"/>
              <a:t>, achieving targets)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Modified organisational citizenship behaviour (</a:t>
            </a:r>
            <a:r>
              <a:rPr lang="en-GB" sz="2400" dirty="0" err="1"/>
              <a:t>eg</a:t>
            </a:r>
            <a:r>
              <a:rPr lang="en-GB" sz="2400" dirty="0"/>
              <a:t>, talking about company 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Customer satisfaction (</a:t>
            </a:r>
            <a:r>
              <a:rPr lang="en-GB" sz="2400" dirty="0" err="1"/>
              <a:t>eg</a:t>
            </a:r>
            <a:r>
              <a:rPr lang="en-GB" sz="2400" dirty="0"/>
              <a:t>, happy customers)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Turnover (</a:t>
            </a:r>
            <a:r>
              <a:rPr lang="en-GB" sz="2400" dirty="0" err="1"/>
              <a:t>eg</a:t>
            </a:r>
            <a:r>
              <a:rPr lang="en-GB" sz="2400" dirty="0"/>
              <a:t>, changing staff)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Workplace Nonconformity (</a:t>
            </a:r>
            <a:r>
              <a:rPr lang="en-GB" sz="2400" dirty="0" err="1"/>
              <a:t>eg</a:t>
            </a:r>
            <a:r>
              <a:rPr lang="en-GB" sz="2400" dirty="0"/>
              <a:t>, being late, stealing)</a:t>
            </a:r>
          </a:p>
          <a:p>
            <a:pPr marL="0" indent="0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8171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Outcomes of the Performance Management Process 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68393658"/>
              </p:ext>
            </p:extLst>
          </p:nvPr>
        </p:nvGraphicFramePr>
        <p:xfrm>
          <a:off x="2243572" y="2130228"/>
          <a:ext cx="7704856" cy="3569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0081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Factors affecting Work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US" dirty="0"/>
              <a:t>External factors such as: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Pay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Co-workers/Team engagement 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Clarity and contextualized task definition</a:t>
            </a:r>
          </a:p>
          <a:p>
            <a:pPr marL="0" indent="0">
              <a:buNone/>
              <a:defRPr/>
            </a:pPr>
            <a:endParaRPr lang="en-US" dirty="0"/>
          </a:p>
          <a:p>
            <a:pPr marL="0" indent="0">
              <a:buNone/>
              <a:defRPr/>
            </a:pPr>
            <a:r>
              <a:rPr lang="en-US" dirty="0"/>
              <a:t>Internal factors such as: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Confidence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Self-worth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Self-belief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149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Factors affecting Work Performance </a:t>
            </a:r>
            <a:endParaRPr lang="en-GB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62468" y="1417638"/>
            <a:ext cx="6219826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b="1" dirty="0" err="1"/>
              <a:t>Organisational</a:t>
            </a:r>
            <a:r>
              <a:rPr lang="en-US" altLang="en-US" b="1" dirty="0"/>
              <a:t> Support and Commitment </a:t>
            </a:r>
          </a:p>
          <a:p>
            <a:pPr marL="0" indent="0">
              <a:buNone/>
              <a:defRPr/>
            </a:pPr>
            <a:r>
              <a:rPr lang="en-US" altLang="en-US" dirty="0"/>
              <a:t>‘Perceived’ organisational support - employees’ general belief that their  organisation values their contribution and cares about their well-being.</a:t>
            </a:r>
          </a:p>
          <a:p>
            <a:pPr>
              <a:buFont typeface="Arial" charset="0"/>
              <a:buChar char="•"/>
              <a:defRPr/>
            </a:pPr>
            <a:endParaRPr lang="en-GB" altLang="en-US" dirty="0"/>
          </a:p>
        </p:txBody>
      </p:sp>
      <p:pic>
        <p:nvPicPr>
          <p:cNvPr id="16388" name="Picture 4" descr="C:\Documents and Settings\Administrator\Local Settings\Temporary Internet Files\Content.IE5\4R88FXQI\MC9000788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266" y="2560639"/>
            <a:ext cx="232410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424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7455" y="166255"/>
            <a:ext cx="6604000" cy="589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534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Comment on the impact of work-life balance on employee or management performance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72" b="15427"/>
          <a:stretch/>
        </p:blipFill>
        <p:spPr>
          <a:xfrm>
            <a:off x="1939637" y="2774033"/>
            <a:ext cx="8128000" cy="281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330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Emotions and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altLang="en-US" dirty="0"/>
              <a:t>Emotions - intense feelings that are directed at someone or something.</a:t>
            </a:r>
          </a:p>
          <a:p>
            <a:pPr marL="0" indent="0"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dirty="0"/>
              <a:t>Emotional Intelligence (EI) covers a person’s ability to: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Be self-aware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Detect emotions in others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Manage emotional cues and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214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Application of EI and Work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Selection (</a:t>
            </a:r>
            <a:r>
              <a:rPr lang="en-GB" dirty="0" err="1"/>
              <a:t>eg</a:t>
            </a:r>
            <a:r>
              <a:rPr lang="en-GB" dirty="0"/>
              <a:t>, recruitment criteria)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Decision making (</a:t>
            </a:r>
            <a:r>
              <a:rPr lang="en-GB" dirty="0" err="1"/>
              <a:t>eg</a:t>
            </a:r>
            <a:r>
              <a:rPr lang="en-GB" dirty="0"/>
              <a:t>, emotion v rationality)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Creativity (</a:t>
            </a:r>
            <a:r>
              <a:rPr lang="en-GB" dirty="0" err="1"/>
              <a:t>eg</a:t>
            </a:r>
            <a:r>
              <a:rPr lang="en-GB" dirty="0"/>
              <a:t>, mood v creative thinking)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Motivation (</a:t>
            </a:r>
            <a:r>
              <a:rPr lang="en-GB" dirty="0" err="1"/>
              <a:t>eg</a:t>
            </a:r>
            <a:r>
              <a:rPr lang="en-GB" dirty="0"/>
              <a:t>, positive = better motivation)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Leadership (</a:t>
            </a:r>
            <a:r>
              <a:rPr lang="en-GB" dirty="0" err="1"/>
              <a:t>eg</a:t>
            </a:r>
            <a:r>
              <a:rPr lang="en-GB" dirty="0"/>
              <a:t>, communication)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Negotiation (</a:t>
            </a:r>
            <a:r>
              <a:rPr lang="en-GB" dirty="0" err="1"/>
              <a:t>eg</a:t>
            </a:r>
            <a:r>
              <a:rPr lang="en-GB" dirty="0"/>
              <a:t>, positive = better negotiator)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Customer service (</a:t>
            </a:r>
            <a:r>
              <a:rPr lang="en-GB" dirty="0" err="1"/>
              <a:t>eg</a:t>
            </a:r>
            <a:r>
              <a:rPr lang="en-GB" dirty="0"/>
              <a:t>, positive = better service)</a:t>
            </a:r>
          </a:p>
        </p:txBody>
      </p:sp>
    </p:spTree>
    <p:extLst>
      <p:ext uri="{BB962C8B-B14F-4D97-AF65-F5344CB8AC3E}">
        <p14:creationId xmlns:p14="http://schemas.microsoft.com/office/powerpoint/2010/main" val="16686732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Do certain careers/sectors  demand higher emotional intelligence? 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….be prepared to share your opinion</a:t>
            </a:r>
          </a:p>
        </p:txBody>
      </p:sp>
    </p:spTree>
    <p:extLst>
      <p:ext uri="{BB962C8B-B14F-4D97-AF65-F5344CB8AC3E}">
        <p14:creationId xmlns:p14="http://schemas.microsoft.com/office/powerpoint/2010/main" val="2476529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EI improve Work Performance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5401"/>
            <a:ext cx="10972800" cy="39170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1" y="1295401"/>
            <a:ext cx="10972800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6830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Dealing diligently with situations where a conflict is likely to occur leading to non-productive behaviour</a:t>
            </a:r>
          </a:p>
          <a:p>
            <a:r>
              <a:rPr lang="en-GB" dirty="0"/>
              <a:t>Predict how other people react to situations and try to find better ways of approaching issues</a:t>
            </a:r>
          </a:p>
          <a:p>
            <a:r>
              <a:rPr lang="en-GB" dirty="0"/>
              <a:t>Limit offending others; customers, colleagues or management</a:t>
            </a:r>
          </a:p>
          <a:p>
            <a:r>
              <a:rPr lang="en-GB" dirty="0"/>
              <a:t>Improved impulse control and avoid distractions</a:t>
            </a:r>
          </a:p>
        </p:txBody>
      </p:sp>
    </p:spTree>
    <p:extLst>
      <p:ext uri="{BB962C8B-B14F-4D97-AF65-F5344CB8AC3E}">
        <p14:creationId xmlns:p14="http://schemas.microsoft.com/office/powerpoint/2010/main" val="26054212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/>
              <a:t>Through social learning 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charset="0"/>
              <a:buChar char="•"/>
              <a:defRPr/>
            </a:pPr>
            <a:r>
              <a:rPr lang="en-US" dirty="0"/>
              <a:t>Social learning theory - a theory of learning that says people can learn through observation and direct experience.</a:t>
            </a:r>
          </a:p>
          <a:p>
            <a:pPr marL="457200" lvl="1" indent="0">
              <a:buNone/>
              <a:defRPr/>
            </a:pPr>
            <a:endParaRPr lang="en-US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5440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component of Emotional Intelligence supports Social Learning the most and why </a:t>
            </a:r>
          </a:p>
        </p:txBody>
      </p:sp>
    </p:spTree>
    <p:extLst>
      <p:ext uri="{BB962C8B-B14F-4D97-AF65-F5344CB8AC3E}">
        <p14:creationId xmlns:p14="http://schemas.microsoft.com/office/powerpoint/2010/main" val="36420729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</a:t>
            </a:r>
            <a:endParaRPr lang="en-GB" altLang="en-US" dirty="0"/>
          </a:p>
        </p:txBody>
      </p:sp>
      <p:sp>
        <p:nvSpPr>
          <p:cNvPr id="52227" name="Content Placeholder 2"/>
          <p:cNvSpPr>
            <a:spLocks noGrp="1"/>
          </p:cNvSpPr>
          <p:nvPr>
            <p:ph idx="1"/>
          </p:nvPr>
        </p:nvSpPr>
        <p:spPr>
          <a:xfrm>
            <a:off x="804333" y="1600201"/>
            <a:ext cx="6660093" cy="4525963"/>
          </a:xfrm>
        </p:spPr>
        <p:txBody>
          <a:bodyPr/>
          <a:lstStyle/>
          <a:p>
            <a:r>
              <a:rPr lang="en-US" altLang="en-US" dirty="0"/>
              <a:t>Shaping </a:t>
            </a:r>
            <a:r>
              <a:rPr lang="en-US" altLang="en-US" dirty="0" err="1"/>
              <a:t>behaviour</a:t>
            </a:r>
            <a:r>
              <a:rPr lang="en-US" altLang="en-US" dirty="0"/>
              <a:t> - the process of guiding learning in graduated steps using reinforcement or lack of reinforcement.</a:t>
            </a:r>
          </a:p>
          <a:p>
            <a:r>
              <a:rPr lang="en-US" altLang="en-US" dirty="0"/>
              <a:t>Shaping can be used as a managerial tool for performance improvement </a:t>
            </a:r>
          </a:p>
        </p:txBody>
      </p:sp>
      <p:pic>
        <p:nvPicPr>
          <p:cNvPr id="52228" name="Picture 4" descr="C:\Documents and Settings\Administrator\Local Settings\Temporary Internet Files\Content.IE5\BKGYO43J\MC90007879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2349501"/>
            <a:ext cx="1503362" cy="2951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03654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component of Emotional Intelligence supports Shaping the most and why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189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should now be able to: </a:t>
            </a:r>
            <a:endParaRPr lang="en-GB" dirty="0">
              <a:solidFill>
                <a:srgbClr val="FF0000"/>
              </a:solidFill>
            </a:endParaRPr>
          </a:p>
          <a:p>
            <a:pPr algn="just"/>
            <a:r>
              <a:rPr lang="en-GB" dirty="0"/>
              <a:t>Understand the concept of Performance and Performance at work </a:t>
            </a:r>
          </a:p>
          <a:p>
            <a:pPr algn="just"/>
            <a:r>
              <a:rPr lang="en-GB" dirty="0"/>
              <a:t>Identify and evaluate factors affecting performance at work </a:t>
            </a:r>
          </a:p>
          <a:p>
            <a:pPr algn="just"/>
            <a:r>
              <a:rPr lang="en-GB" dirty="0"/>
              <a:t>Critically discuss how EI improve performance at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3671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660</Words>
  <Application>Microsoft Office PowerPoint</Application>
  <PresentationFormat>Widescreen</PresentationFormat>
  <Paragraphs>101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Myriad Pro</vt:lpstr>
      <vt:lpstr>Wingdings</vt:lpstr>
      <vt:lpstr>20140311PresentationUWTSDTemplate</vt:lpstr>
      <vt:lpstr> BA Leadership and Management Skills for the Workplace  Developing Emotional Intelligence Skills  (LCLM 5006) Session 4 Emotional Intelligence  and Performance at Work  </vt:lpstr>
      <vt:lpstr>Agenda </vt:lpstr>
      <vt:lpstr>PowerPoint Presentation</vt:lpstr>
      <vt:lpstr>Performance </vt:lpstr>
      <vt:lpstr>Performance at work </vt:lpstr>
      <vt:lpstr>Activity </vt:lpstr>
      <vt:lpstr>How is Performance Managed </vt:lpstr>
      <vt:lpstr>The Performance Management Process </vt:lpstr>
      <vt:lpstr>Outcomes of the Performance Management Process </vt:lpstr>
      <vt:lpstr>Outcomes of the Performance Management Process </vt:lpstr>
      <vt:lpstr>Common Factors affecting Work Performance </vt:lpstr>
      <vt:lpstr>Common Factors affecting Work Performance </vt:lpstr>
      <vt:lpstr>PowerPoint Presentation</vt:lpstr>
      <vt:lpstr>Activity </vt:lpstr>
      <vt:lpstr>Emotions and Emotional Intelligence </vt:lpstr>
      <vt:lpstr>Application of EI and Work Performance </vt:lpstr>
      <vt:lpstr>Activity </vt:lpstr>
      <vt:lpstr>How does EI improve Work Performance  </vt:lpstr>
      <vt:lpstr>Using Emotional Intelligence to improve Work Performance  </vt:lpstr>
      <vt:lpstr>Using Emotional Intelligence to improve Work Performance </vt:lpstr>
      <vt:lpstr>Activity </vt:lpstr>
      <vt:lpstr>Using Emotional Intelligence to improve Work Performance </vt:lpstr>
      <vt:lpstr>Activity </vt:lpstr>
      <vt:lpstr>Summary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Developing Emotional Intelligence Skills for the Workplace  (BMSW6106) Session 4 Emotional Intelligence  and Performance at Work</dc:title>
  <dc:creator>Tarila Zuofa</dc:creator>
  <cp:lastModifiedBy>Pepple, Dennis G. (Dr.)</cp:lastModifiedBy>
  <cp:revision>14</cp:revision>
  <dcterms:created xsi:type="dcterms:W3CDTF">2020-05-30T19:53:22Z</dcterms:created>
  <dcterms:modified xsi:type="dcterms:W3CDTF">2024-04-16T09:27:42Z</dcterms:modified>
</cp:coreProperties>
</file>