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751" r:id="rId6"/>
  </p:sldMasterIdLst>
  <p:notesMasterIdLst>
    <p:notesMasterId r:id="rId32"/>
  </p:notesMasterIdLst>
  <p:sldIdLst>
    <p:sldId id="281" r:id="rId7"/>
    <p:sldId id="289" r:id="rId8"/>
    <p:sldId id="290" r:id="rId9"/>
    <p:sldId id="291" r:id="rId10"/>
    <p:sldId id="292" r:id="rId11"/>
    <p:sldId id="293" r:id="rId12"/>
    <p:sldId id="294" r:id="rId13"/>
    <p:sldId id="268" r:id="rId14"/>
    <p:sldId id="269" r:id="rId15"/>
    <p:sldId id="270" r:id="rId16"/>
    <p:sldId id="271" r:id="rId17"/>
    <p:sldId id="272" r:id="rId18"/>
    <p:sldId id="273" r:id="rId19"/>
    <p:sldId id="274" r:id="rId20"/>
    <p:sldId id="262" r:id="rId21"/>
    <p:sldId id="263" r:id="rId22"/>
    <p:sldId id="264" r:id="rId23"/>
    <p:sldId id="265" r:id="rId24"/>
    <p:sldId id="266" r:id="rId25"/>
    <p:sldId id="256" r:id="rId26"/>
    <p:sldId id="261" r:id="rId27"/>
    <p:sldId id="257" r:id="rId28"/>
    <p:sldId id="259" r:id="rId29"/>
    <p:sldId id="260" r:id="rId30"/>
    <p:sldId id="25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56" d="100"/>
          <a:sy n="56" d="100"/>
        </p:scale>
        <p:origin x="48" y="2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viewProps" Target="view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theme" Target="theme/them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5B0FA9-01AE-4D96-AF50-9348821D9EB4}" type="datetimeFigureOut">
              <a:rPr lang="en-GB" smtClean="0"/>
              <a:t>10/12/2020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9BBD6F-CCA2-4E79-AF94-74CBAFA3F5B7}" type="slidenum">
              <a:rPr lang="en-GB" smtClean="0"/>
              <a:t>‹#›</a:t>
            </a:fld>
            <a:endParaRPr lang="en-GB"/>
          </a:p>
        </p:txBody>
      </p:sp>
    </p:spTree>
    <p:extLst>
      <p:ext uri="{BB962C8B-B14F-4D97-AF65-F5344CB8AC3E}">
        <p14:creationId xmlns:p14="http://schemas.microsoft.com/office/powerpoint/2010/main" val="8435999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1AF74-1D91-4614-A80A-EAEDEBC4C3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4E1615-9250-4AEE-B86F-011871CF7F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DCC1381-D2A9-4807-BAE9-C759EF7C7EF5}"/>
              </a:ext>
            </a:extLst>
          </p:cNvPr>
          <p:cNvSpPr>
            <a:spLocks noGrp="1"/>
          </p:cNvSpPr>
          <p:nvPr>
            <p:ph type="dt" sz="half" idx="10"/>
          </p:nvPr>
        </p:nvSpPr>
        <p:spPr/>
        <p:txBody>
          <a:bodyPr/>
          <a:lstStyle/>
          <a:p>
            <a:fld id="{605CB4F8-544C-4CC6-A4AA-D14970600098}" type="datetimeFigureOut">
              <a:rPr lang="en-GB" smtClean="0"/>
              <a:t>10/12/2020</a:t>
            </a:fld>
            <a:endParaRPr lang="en-GB"/>
          </a:p>
        </p:txBody>
      </p:sp>
      <p:sp>
        <p:nvSpPr>
          <p:cNvPr id="5" name="Footer Placeholder 4">
            <a:extLst>
              <a:ext uri="{FF2B5EF4-FFF2-40B4-BE49-F238E27FC236}">
                <a16:creationId xmlns:a16="http://schemas.microsoft.com/office/drawing/2014/main" id="{B9EA410F-F1C8-451E-B419-1874DBC53B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9B97EE-B3FC-4762-8EE7-756592048068}"/>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1952913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52824-5703-48C2-860F-119477942B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20BE4F-726C-4623-899C-9339E41FDB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2756D6-409B-4EA0-A86D-59DE98581FAA}"/>
              </a:ext>
            </a:extLst>
          </p:cNvPr>
          <p:cNvSpPr>
            <a:spLocks noGrp="1"/>
          </p:cNvSpPr>
          <p:nvPr>
            <p:ph type="dt" sz="half" idx="10"/>
          </p:nvPr>
        </p:nvSpPr>
        <p:spPr/>
        <p:txBody>
          <a:bodyPr/>
          <a:lstStyle/>
          <a:p>
            <a:fld id="{605CB4F8-544C-4CC6-A4AA-D14970600098}" type="datetimeFigureOut">
              <a:rPr lang="en-GB" smtClean="0"/>
              <a:t>10/12/2020</a:t>
            </a:fld>
            <a:endParaRPr lang="en-GB"/>
          </a:p>
        </p:txBody>
      </p:sp>
      <p:sp>
        <p:nvSpPr>
          <p:cNvPr id="5" name="Footer Placeholder 4">
            <a:extLst>
              <a:ext uri="{FF2B5EF4-FFF2-40B4-BE49-F238E27FC236}">
                <a16:creationId xmlns:a16="http://schemas.microsoft.com/office/drawing/2014/main" id="{8001AB7D-B2AD-4CF2-80E7-14FC1C7E37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31F323-1E2E-4BB3-A319-E66EBCF8DB1C}"/>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2122509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27077-70F9-438B-A30E-3773C5E8D7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8FDF14E-9AC4-438F-B686-3D316007D1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BE3E5E-0886-48BD-B343-405E3F54D9E0}"/>
              </a:ext>
            </a:extLst>
          </p:cNvPr>
          <p:cNvSpPr>
            <a:spLocks noGrp="1"/>
          </p:cNvSpPr>
          <p:nvPr>
            <p:ph type="dt" sz="half" idx="10"/>
          </p:nvPr>
        </p:nvSpPr>
        <p:spPr/>
        <p:txBody>
          <a:bodyPr/>
          <a:lstStyle/>
          <a:p>
            <a:fld id="{605CB4F8-544C-4CC6-A4AA-D14970600098}" type="datetimeFigureOut">
              <a:rPr lang="en-GB" smtClean="0"/>
              <a:t>10/12/2020</a:t>
            </a:fld>
            <a:endParaRPr lang="en-GB"/>
          </a:p>
        </p:txBody>
      </p:sp>
      <p:sp>
        <p:nvSpPr>
          <p:cNvPr id="5" name="Footer Placeholder 4">
            <a:extLst>
              <a:ext uri="{FF2B5EF4-FFF2-40B4-BE49-F238E27FC236}">
                <a16:creationId xmlns:a16="http://schemas.microsoft.com/office/drawing/2014/main" id="{FDBF9B3D-1076-4D86-BF6D-2F2143764A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130D0A-CE23-44B9-884D-94889960B2DC}"/>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3004390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635B-6F8B-4B5A-A11E-29030C6926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8330B9-F32E-4FAD-923D-23752E72110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A7B3FE-99E5-4D48-ADA8-9D737F5B32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9F0DA4-86DE-40B8-ACBF-77ED2A9374AE}"/>
              </a:ext>
            </a:extLst>
          </p:cNvPr>
          <p:cNvSpPr>
            <a:spLocks noGrp="1"/>
          </p:cNvSpPr>
          <p:nvPr>
            <p:ph type="dt" sz="half" idx="10"/>
          </p:nvPr>
        </p:nvSpPr>
        <p:spPr/>
        <p:txBody>
          <a:bodyPr/>
          <a:lstStyle/>
          <a:p>
            <a:fld id="{605CB4F8-544C-4CC6-A4AA-D14970600098}" type="datetimeFigureOut">
              <a:rPr lang="en-GB" smtClean="0"/>
              <a:t>10/12/2020</a:t>
            </a:fld>
            <a:endParaRPr lang="en-GB"/>
          </a:p>
        </p:txBody>
      </p:sp>
      <p:sp>
        <p:nvSpPr>
          <p:cNvPr id="6" name="Footer Placeholder 5">
            <a:extLst>
              <a:ext uri="{FF2B5EF4-FFF2-40B4-BE49-F238E27FC236}">
                <a16:creationId xmlns:a16="http://schemas.microsoft.com/office/drawing/2014/main" id="{FD5BAAB3-5B14-4E3D-B6B5-3B7DE6B333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00D302-969B-4C9D-A703-C3813E345051}"/>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2807831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D189A-F236-45C0-81A6-787578A390C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AE252B-4CC0-4FAD-84B0-842C1399A5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090AB4-839E-45C7-9966-D7BE7142953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45C37DA-2EA4-4388-817F-37E75F10D98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F88AC2-DFF2-485C-8322-717367D167F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618CD3-D40F-4AA7-B829-CD1660166B36}"/>
              </a:ext>
            </a:extLst>
          </p:cNvPr>
          <p:cNvSpPr>
            <a:spLocks noGrp="1"/>
          </p:cNvSpPr>
          <p:nvPr>
            <p:ph type="dt" sz="half" idx="10"/>
          </p:nvPr>
        </p:nvSpPr>
        <p:spPr/>
        <p:txBody>
          <a:bodyPr/>
          <a:lstStyle/>
          <a:p>
            <a:fld id="{605CB4F8-544C-4CC6-A4AA-D14970600098}" type="datetimeFigureOut">
              <a:rPr lang="en-GB" smtClean="0"/>
              <a:t>10/12/2020</a:t>
            </a:fld>
            <a:endParaRPr lang="en-GB"/>
          </a:p>
        </p:txBody>
      </p:sp>
      <p:sp>
        <p:nvSpPr>
          <p:cNvPr id="8" name="Footer Placeholder 7">
            <a:extLst>
              <a:ext uri="{FF2B5EF4-FFF2-40B4-BE49-F238E27FC236}">
                <a16:creationId xmlns:a16="http://schemas.microsoft.com/office/drawing/2014/main" id="{9661D2DD-09A9-4DA2-A327-869A48D3BC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EE87536-055D-4B8F-96C7-91E54A110CCC}"/>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37947969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F2383-C78D-4281-AA24-6F26E36885F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3CCDB3A-E798-48CB-A85E-96181CEB63B6}"/>
              </a:ext>
            </a:extLst>
          </p:cNvPr>
          <p:cNvSpPr>
            <a:spLocks noGrp="1"/>
          </p:cNvSpPr>
          <p:nvPr>
            <p:ph type="dt" sz="half" idx="10"/>
          </p:nvPr>
        </p:nvSpPr>
        <p:spPr/>
        <p:txBody>
          <a:bodyPr/>
          <a:lstStyle/>
          <a:p>
            <a:fld id="{605CB4F8-544C-4CC6-A4AA-D14970600098}" type="datetimeFigureOut">
              <a:rPr lang="en-GB" smtClean="0"/>
              <a:t>10/12/2020</a:t>
            </a:fld>
            <a:endParaRPr lang="en-GB"/>
          </a:p>
        </p:txBody>
      </p:sp>
      <p:sp>
        <p:nvSpPr>
          <p:cNvPr id="4" name="Footer Placeholder 3">
            <a:extLst>
              <a:ext uri="{FF2B5EF4-FFF2-40B4-BE49-F238E27FC236}">
                <a16:creationId xmlns:a16="http://schemas.microsoft.com/office/drawing/2014/main" id="{76F3057D-326C-4992-80DA-73A6EB5142A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7A2424-5E91-4DCE-8097-0A2C82B9A0D7}"/>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818841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1923F2-6A3C-4EAC-B759-52957160450F}"/>
              </a:ext>
            </a:extLst>
          </p:cNvPr>
          <p:cNvSpPr>
            <a:spLocks noGrp="1"/>
          </p:cNvSpPr>
          <p:nvPr>
            <p:ph type="dt" sz="half" idx="10"/>
          </p:nvPr>
        </p:nvSpPr>
        <p:spPr/>
        <p:txBody>
          <a:bodyPr/>
          <a:lstStyle/>
          <a:p>
            <a:fld id="{605CB4F8-544C-4CC6-A4AA-D14970600098}" type="datetimeFigureOut">
              <a:rPr lang="en-GB" smtClean="0"/>
              <a:t>10/12/2020</a:t>
            </a:fld>
            <a:endParaRPr lang="en-GB"/>
          </a:p>
        </p:txBody>
      </p:sp>
      <p:sp>
        <p:nvSpPr>
          <p:cNvPr id="3" name="Footer Placeholder 2">
            <a:extLst>
              <a:ext uri="{FF2B5EF4-FFF2-40B4-BE49-F238E27FC236}">
                <a16:creationId xmlns:a16="http://schemas.microsoft.com/office/drawing/2014/main" id="{3646C136-DCB7-4938-B1C3-787F5D51133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D7B394-D5B8-4CB7-9CC3-8A3C2381E442}"/>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2771707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17D35-19C6-4769-BF75-36849699E2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9C05E14-256A-446D-B354-D85E544C23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D082DD1-4F0A-422B-9F63-E3BA431405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F61E83-2E1F-46F1-BEEF-BC4C10E870D2}"/>
              </a:ext>
            </a:extLst>
          </p:cNvPr>
          <p:cNvSpPr>
            <a:spLocks noGrp="1"/>
          </p:cNvSpPr>
          <p:nvPr>
            <p:ph type="dt" sz="half" idx="10"/>
          </p:nvPr>
        </p:nvSpPr>
        <p:spPr/>
        <p:txBody>
          <a:bodyPr/>
          <a:lstStyle/>
          <a:p>
            <a:fld id="{605CB4F8-544C-4CC6-A4AA-D14970600098}" type="datetimeFigureOut">
              <a:rPr lang="en-GB" smtClean="0"/>
              <a:t>10/12/2020</a:t>
            </a:fld>
            <a:endParaRPr lang="en-GB"/>
          </a:p>
        </p:txBody>
      </p:sp>
      <p:sp>
        <p:nvSpPr>
          <p:cNvPr id="6" name="Footer Placeholder 5">
            <a:extLst>
              <a:ext uri="{FF2B5EF4-FFF2-40B4-BE49-F238E27FC236}">
                <a16:creationId xmlns:a16="http://schemas.microsoft.com/office/drawing/2014/main" id="{5127EF92-B360-45AC-A396-B5A23A3733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743381-DF3C-459D-A8A4-EB46F622A40E}"/>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1772106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2E538-A207-40CE-BC62-1048B6597D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9568909-E103-4170-90B3-DE833296F0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9600FA0-AC23-48C2-9B51-84E7874348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3B71DC-971B-4DAA-ABB7-DD5F19AC7B0B}"/>
              </a:ext>
            </a:extLst>
          </p:cNvPr>
          <p:cNvSpPr>
            <a:spLocks noGrp="1"/>
          </p:cNvSpPr>
          <p:nvPr>
            <p:ph type="dt" sz="half" idx="10"/>
          </p:nvPr>
        </p:nvSpPr>
        <p:spPr/>
        <p:txBody>
          <a:bodyPr/>
          <a:lstStyle/>
          <a:p>
            <a:fld id="{605CB4F8-544C-4CC6-A4AA-D14970600098}" type="datetimeFigureOut">
              <a:rPr lang="en-GB" smtClean="0"/>
              <a:t>10/12/2020</a:t>
            </a:fld>
            <a:endParaRPr lang="en-GB"/>
          </a:p>
        </p:txBody>
      </p:sp>
      <p:sp>
        <p:nvSpPr>
          <p:cNvPr id="6" name="Footer Placeholder 5">
            <a:extLst>
              <a:ext uri="{FF2B5EF4-FFF2-40B4-BE49-F238E27FC236}">
                <a16:creationId xmlns:a16="http://schemas.microsoft.com/office/drawing/2014/main" id="{57D1BC46-DD3F-4BAC-8A98-77E9F07A08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4B561A-C095-4CAC-8716-7383FDE82814}"/>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3936416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FEEF6-E461-41D3-BD45-80F910F3FF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D1FE8B-01E7-4F8E-B990-EC9696EFA74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DEB857-762E-449F-B153-6606B122CB76}"/>
              </a:ext>
            </a:extLst>
          </p:cNvPr>
          <p:cNvSpPr>
            <a:spLocks noGrp="1"/>
          </p:cNvSpPr>
          <p:nvPr>
            <p:ph type="dt" sz="half" idx="10"/>
          </p:nvPr>
        </p:nvSpPr>
        <p:spPr/>
        <p:txBody>
          <a:bodyPr/>
          <a:lstStyle/>
          <a:p>
            <a:fld id="{605CB4F8-544C-4CC6-A4AA-D14970600098}" type="datetimeFigureOut">
              <a:rPr lang="en-GB" smtClean="0"/>
              <a:t>10/12/2020</a:t>
            </a:fld>
            <a:endParaRPr lang="en-GB"/>
          </a:p>
        </p:txBody>
      </p:sp>
      <p:sp>
        <p:nvSpPr>
          <p:cNvPr id="5" name="Footer Placeholder 4">
            <a:extLst>
              <a:ext uri="{FF2B5EF4-FFF2-40B4-BE49-F238E27FC236}">
                <a16:creationId xmlns:a16="http://schemas.microsoft.com/office/drawing/2014/main" id="{DCF390E1-8464-46DC-BA56-D05C6558C7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BD691D-68C6-4421-89D9-EE55DDEE2109}"/>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2695589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DC11C4-0067-432C-B4E8-7FC84253CD0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BB43A8-D0FC-444E-ABF6-1649085C1C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644826-6961-4253-AD6F-CDDA5FD7B6BE}"/>
              </a:ext>
            </a:extLst>
          </p:cNvPr>
          <p:cNvSpPr>
            <a:spLocks noGrp="1"/>
          </p:cNvSpPr>
          <p:nvPr>
            <p:ph type="dt" sz="half" idx="10"/>
          </p:nvPr>
        </p:nvSpPr>
        <p:spPr/>
        <p:txBody>
          <a:bodyPr/>
          <a:lstStyle/>
          <a:p>
            <a:fld id="{605CB4F8-544C-4CC6-A4AA-D14970600098}" type="datetimeFigureOut">
              <a:rPr lang="en-GB" smtClean="0"/>
              <a:t>10/12/2020</a:t>
            </a:fld>
            <a:endParaRPr lang="en-GB"/>
          </a:p>
        </p:txBody>
      </p:sp>
      <p:sp>
        <p:nvSpPr>
          <p:cNvPr id="5" name="Footer Placeholder 4">
            <a:extLst>
              <a:ext uri="{FF2B5EF4-FFF2-40B4-BE49-F238E27FC236}">
                <a16:creationId xmlns:a16="http://schemas.microsoft.com/office/drawing/2014/main" id="{42768919-3763-4774-9F01-56A8854B80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850498-0F7B-4C91-8AA3-D1A98425D37C}"/>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34017297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1AF74-1D91-4614-A80A-EAEDEBC4C3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4E1615-9250-4AEE-B86F-011871CF7F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DCC1381-D2A9-4807-BAE9-C759EF7C7EF5}"/>
              </a:ext>
            </a:extLst>
          </p:cNvPr>
          <p:cNvSpPr>
            <a:spLocks noGrp="1"/>
          </p:cNvSpPr>
          <p:nvPr>
            <p:ph type="dt" sz="half" idx="10"/>
          </p:nvPr>
        </p:nvSpPr>
        <p:spPr/>
        <p:txBody>
          <a:bodyPr/>
          <a:lstStyle/>
          <a:p>
            <a:fld id="{CC0D57D8-AF71-4022-A14F-B20657511975}" type="datetime1">
              <a:rPr lang="en-GB" smtClean="0"/>
              <a:t>10/12/2020</a:t>
            </a:fld>
            <a:endParaRPr lang="en-GB"/>
          </a:p>
        </p:txBody>
      </p:sp>
      <p:sp>
        <p:nvSpPr>
          <p:cNvPr id="5" name="Footer Placeholder 4">
            <a:extLst>
              <a:ext uri="{FF2B5EF4-FFF2-40B4-BE49-F238E27FC236}">
                <a16:creationId xmlns:a16="http://schemas.microsoft.com/office/drawing/2014/main" id="{B9EA410F-F1C8-451E-B419-1874DBC53B2A}"/>
              </a:ext>
            </a:extLst>
          </p:cNvPr>
          <p:cNvSpPr>
            <a:spLocks noGrp="1"/>
          </p:cNvSpPr>
          <p:nvPr>
            <p:ph type="ftr" sz="quarter" idx="11"/>
          </p:nvPr>
        </p:nvSpPr>
        <p:spPr/>
        <p:txBody>
          <a:bodyPr/>
          <a:lstStyle/>
          <a:p>
            <a:r>
              <a:rPr lang="en-GB"/>
              <a:t>BikASH Roy student ID:2010168,Moodle,BMSW4003_LON,</a:t>
            </a:r>
          </a:p>
        </p:txBody>
      </p:sp>
      <p:sp>
        <p:nvSpPr>
          <p:cNvPr id="6" name="Slide Number Placeholder 5">
            <a:extLst>
              <a:ext uri="{FF2B5EF4-FFF2-40B4-BE49-F238E27FC236}">
                <a16:creationId xmlns:a16="http://schemas.microsoft.com/office/drawing/2014/main" id="{679B97EE-B3FC-4762-8EE7-756592048068}"/>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19529130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52824-5703-48C2-860F-119477942B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20BE4F-726C-4623-899C-9339E41FDB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2756D6-409B-4EA0-A86D-59DE98581FAA}"/>
              </a:ext>
            </a:extLst>
          </p:cNvPr>
          <p:cNvSpPr>
            <a:spLocks noGrp="1"/>
          </p:cNvSpPr>
          <p:nvPr>
            <p:ph type="dt" sz="half" idx="10"/>
          </p:nvPr>
        </p:nvSpPr>
        <p:spPr/>
        <p:txBody>
          <a:bodyPr/>
          <a:lstStyle/>
          <a:p>
            <a:fld id="{6486084F-0509-498D-8E37-B012A3E0BC98}" type="datetime1">
              <a:rPr lang="en-GB" smtClean="0"/>
              <a:t>10/12/2020</a:t>
            </a:fld>
            <a:endParaRPr lang="en-GB"/>
          </a:p>
        </p:txBody>
      </p:sp>
      <p:sp>
        <p:nvSpPr>
          <p:cNvPr id="5" name="Footer Placeholder 4">
            <a:extLst>
              <a:ext uri="{FF2B5EF4-FFF2-40B4-BE49-F238E27FC236}">
                <a16:creationId xmlns:a16="http://schemas.microsoft.com/office/drawing/2014/main" id="{8001AB7D-B2AD-4CF2-80E7-14FC1C7E375B}"/>
              </a:ext>
            </a:extLst>
          </p:cNvPr>
          <p:cNvSpPr>
            <a:spLocks noGrp="1"/>
          </p:cNvSpPr>
          <p:nvPr>
            <p:ph type="ftr" sz="quarter" idx="11"/>
          </p:nvPr>
        </p:nvSpPr>
        <p:spPr/>
        <p:txBody>
          <a:bodyPr/>
          <a:lstStyle/>
          <a:p>
            <a:r>
              <a:rPr lang="en-GB"/>
              <a:t>BikASH Roy student ID:2010168,Moodle,BMSW4003_LON,</a:t>
            </a:r>
          </a:p>
        </p:txBody>
      </p:sp>
      <p:sp>
        <p:nvSpPr>
          <p:cNvPr id="6" name="Slide Number Placeholder 5">
            <a:extLst>
              <a:ext uri="{FF2B5EF4-FFF2-40B4-BE49-F238E27FC236}">
                <a16:creationId xmlns:a16="http://schemas.microsoft.com/office/drawing/2014/main" id="{B631F323-1E2E-4BB3-A319-E66EBCF8DB1C}"/>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2122509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27077-70F9-438B-A30E-3773C5E8D7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8FDF14E-9AC4-438F-B686-3D316007D1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BE3E5E-0886-48BD-B343-405E3F54D9E0}"/>
              </a:ext>
            </a:extLst>
          </p:cNvPr>
          <p:cNvSpPr>
            <a:spLocks noGrp="1"/>
          </p:cNvSpPr>
          <p:nvPr>
            <p:ph type="dt" sz="half" idx="10"/>
          </p:nvPr>
        </p:nvSpPr>
        <p:spPr/>
        <p:txBody>
          <a:bodyPr/>
          <a:lstStyle/>
          <a:p>
            <a:fld id="{A49F2492-5D4D-4C8A-A29B-B47D9B1A0B8F}" type="datetime1">
              <a:rPr lang="en-GB" smtClean="0"/>
              <a:t>10/12/2020</a:t>
            </a:fld>
            <a:endParaRPr lang="en-GB"/>
          </a:p>
        </p:txBody>
      </p:sp>
      <p:sp>
        <p:nvSpPr>
          <p:cNvPr id="5" name="Footer Placeholder 4">
            <a:extLst>
              <a:ext uri="{FF2B5EF4-FFF2-40B4-BE49-F238E27FC236}">
                <a16:creationId xmlns:a16="http://schemas.microsoft.com/office/drawing/2014/main" id="{FDBF9B3D-1076-4D86-BF6D-2F2143764AA0}"/>
              </a:ext>
            </a:extLst>
          </p:cNvPr>
          <p:cNvSpPr>
            <a:spLocks noGrp="1"/>
          </p:cNvSpPr>
          <p:nvPr>
            <p:ph type="ftr" sz="quarter" idx="11"/>
          </p:nvPr>
        </p:nvSpPr>
        <p:spPr/>
        <p:txBody>
          <a:bodyPr/>
          <a:lstStyle/>
          <a:p>
            <a:r>
              <a:rPr lang="en-GB"/>
              <a:t>BikASH Roy student ID:2010168,Moodle,BMSW4003_LON,</a:t>
            </a:r>
          </a:p>
        </p:txBody>
      </p:sp>
      <p:sp>
        <p:nvSpPr>
          <p:cNvPr id="6" name="Slide Number Placeholder 5">
            <a:extLst>
              <a:ext uri="{FF2B5EF4-FFF2-40B4-BE49-F238E27FC236}">
                <a16:creationId xmlns:a16="http://schemas.microsoft.com/office/drawing/2014/main" id="{0D130D0A-CE23-44B9-884D-94889960B2DC}"/>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30043904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635B-6F8B-4B5A-A11E-29030C6926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8330B9-F32E-4FAD-923D-23752E72110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A7B3FE-99E5-4D48-ADA8-9D737F5B32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9F0DA4-86DE-40B8-ACBF-77ED2A9374AE}"/>
              </a:ext>
            </a:extLst>
          </p:cNvPr>
          <p:cNvSpPr>
            <a:spLocks noGrp="1"/>
          </p:cNvSpPr>
          <p:nvPr>
            <p:ph type="dt" sz="half" idx="10"/>
          </p:nvPr>
        </p:nvSpPr>
        <p:spPr/>
        <p:txBody>
          <a:bodyPr/>
          <a:lstStyle/>
          <a:p>
            <a:fld id="{5BFB212C-2980-470B-9686-1FC060B829B6}" type="datetime1">
              <a:rPr lang="en-GB" smtClean="0"/>
              <a:t>10/12/2020</a:t>
            </a:fld>
            <a:endParaRPr lang="en-GB"/>
          </a:p>
        </p:txBody>
      </p:sp>
      <p:sp>
        <p:nvSpPr>
          <p:cNvPr id="6" name="Footer Placeholder 5">
            <a:extLst>
              <a:ext uri="{FF2B5EF4-FFF2-40B4-BE49-F238E27FC236}">
                <a16:creationId xmlns:a16="http://schemas.microsoft.com/office/drawing/2014/main" id="{FD5BAAB3-5B14-4E3D-B6B5-3B7DE6B3338D}"/>
              </a:ext>
            </a:extLst>
          </p:cNvPr>
          <p:cNvSpPr>
            <a:spLocks noGrp="1"/>
          </p:cNvSpPr>
          <p:nvPr>
            <p:ph type="ftr" sz="quarter" idx="11"/>
          </p:nvPr>
        </p:nvSpPr>
        <p:spPr/>
        <p:txBody>
          <a:bodyPr/>
          <a:lstStyle/>
          <a:p>
            <a:r>
              <a:rPr lang="en-GB"/>
              <a:t>BikASH Roy student ID:2010168,Moodle,BMSW4003_LON,</a:t>
            </a:r>
          </a:p>
        </p:txBody>
      </p:sp>
      <p:sp>
        <p:nvSpPr>
          <p:cNvPr id="7" name="Slide Number Placeholder 6">
            <a:extLst>
              <a:ext uri="{FF2B5EF4-FFF2-40B4-BE49-F238E27FC236}">
                <a16:creationId xmlns:a16="http://schemas.microsoft.com/office/drawing/2014/main" id="{9700D302-969B-4C9D-A703-C3813E345051}"/>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28078310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D189A-F236-45C0-81A6-787578A390C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AE252B-4CC0-4FAD-84B0-842C1399A5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090AB4-839E-45C7-9966-D7BE7142953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45C37DA-2EA4-4388-817F-37E75F10D98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F88AC2-DFF2-485C-8322-717367D167F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618CD3-D40F-4AA7-B829-CD1660166B36}"/>
              </a:ext>
            </a:extLst>
          </p:cNvPr>
          <p:cNvSpPr>
            <a:spLocks noGrp="1"/>
          </p:cNvSpPr>
          <p:nvPr>
            <p:ph type="dt" sz="half" idx="10"/>
          </p:nvPr>
        </p:nvSpPr>
        <p:spPr/>
        <p:txBody>
          <a:bodyPr/>
          <a:lstStyle/>
          <a:p>
            <a:fld id="{69A0B761-E83E-4C06-A264-059D975EF173}" type="datetime1">
              <a:rPr lang="en-GB" smtClean="0"/>
              <a:t>10/12/2020</a:t>
            </a:fld>
            <a:endParaRPr lang="en-GB"/>
          </a:p>
        </p:txBody>
      </p:sp>
      <p:sp>
        <p:nvSpPr>
          <p:cNvPr id="8" name="Footer Placeholder 7">
            <a:extLst>
              <a:ext uri="{FF2B5EF4-FFF2-40B4-BE49-F238E27FC236}">
                <a16:creationId xmlns:a16="http://schemas.microsoft.com/office/drawing/2014/main" id="{9661D2DD-09A9-4DA2-A327-869A48D3BC47}"/>
              </a:ext>
            </a:extLst>
          </p:cNvPr>
          <p:cNvSpPr>
            <a:spLocks noGrp="1"/>
          </p:cNvSpPr>
          <p:nvPr>
            <p:ph type="ftr" sz="quarter" idx="11"/>
          </p:nvPr>
        </p:nvSpPr>
        <p:spPr/>
        <p:txBody>
          <a:bodyPr/>
          <a:lstStyle/>
          <a:p>
            <a:r>
              <a:rPr lang="en-GB"/>
              <a:t>BikASH Roy student ID:2010168,Moodle,BMSW4003_LON,</a:t>
            </a:r>
          </a:p>
        </p:txBody>
      </p:sp>
      <p:sp>
        <p:nvSpPr>
          <p:cNvPr id="9" name="Slide Number Placeholder 8">
            <a:extLst>
              <a:ext uri="{FF2B5EF4-FFF2-40B4-BE49-F238E27FC236}">
                <a16:creationId xmlns:a16="http://schemas.microsoft.com/office/drawing/2014/main" id="{1EE87536-055D-4B8F-96C7-91E54A110CCC}"/>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37947969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F2383-C78D-4281-AA24-6F26E36885F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3CCDB3A-E798-48CB-A85E-96181CEB63B6}"/>
              </a:ext>
            </a:extLst>
          </p:cNvPr>
          <p:cNvSpPr>
            <a:spLocks noGrp="1"/>
          </p:cNvSpPr>
          <p:nvPr>
            <p:ph type="dt" sz="half" idx="10"/>
          </p:nvPr>
        </p:nvSpPr>
        <p:spPr/>
        <p:txBody>
          <a:bodyPr/>
          <a:lstStyle/>
          <a:p>
            <a:fld id="{A64DCB44-C463-4CCA-AEB4-A825C5C2AB05}" type="datetime1">
              <a:rPr lang="en-GB" smtClean="0"/>
              <a:t>10/12/2020</a:t>
            </a:fld>
            <a:endParaRPr lang="en-GB"/>
          </a:p>
        </p:txBody>
      </p:sp>
      <p:sp>
        <p:nvSpPr>
          <p:cNvPr id="4" name="Footer Placeholder 3">
            <a:extLst>
              <a:ext uri="{FF2B5EF4-FFF2-40B4-BE49-F238E27FC236}">
                <a16:creationId xmlns:a16="http://schemas.microsoft.com/office/drawing/2014/main" id="{76F3057D-326C-4992-80DA-73A6EB5142A6}"/>
              </a:ext>
            </a:extLst>
          </p:cNvPr>
          <p:cNvSpPr>
            <a:spLocks noGrp="1"/>
          </p:cNvSpPr>
          <p:nvPr>
            <p:ph type="ftr" sz="quarter" idx="11"/>
          </p:nvPr>
        </p:nvSpPr>
        <p:spPr/>
        <p:txBody>
          <a:bodyPr/>
          <a:lstStyle/>
          <a:p>
            <a:r>
              <a:rPr lang="en-GB"/>
              <a:t>BikASH Roy student ID:2010168,Moodle,BMSW4003_LON,</a:t>
            </a:r>
          </a:p>
        </p:txBody>
      </p:sp>
      <p:sp>
        <p:nvSpPr>
          <p:cNvPr id="5" name="Slide Number Placeholder 4">
            <a:extLst>
              <a:ext uri="{FF2B5EF4-FFF2-40B4-BE49-F238E27FC236}">
                <a16:creationId xmlns:a16="http://schemas.microsoft.com/office/drawing/2014/main" id="{CC7A2424-5E91-4DCE-8097-0A2C82B9A0D7}"/>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8188410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1923F2-6A3C-4EAC-B759-52957160450F}"/>
              </a:ext>
            </a:extLst>
          </p:cNvPr>
          <p:cNvSpPr>
            <a:spLocks noGrp="1"/>
          </p:cNvSpPr>
          <p:nvPr>
            <p:ph type="dt" sz="half" idx="10"/>
          </p:nvPr>
        </p:nvSpPr>
        <p:spPr/>
        <p:txBody>
          <a:bodyPr/>
          <a:lstStyle/>
          <a:p>
            <a:fld id="{F420D81C-A55B-4290-9C96-237DC51B007F}" type="datetime1">
              <a:rPr lang="en-GB" smtClean="0"/>
              <a:t>10/12/2020</a:t>
            </a:fld>
            <a:endParaRPr lang="en-GB"/>
          </a:p>
        </p:txBody>
      </p:sp>
      <p:sp>
        <p:nvSpPr>
          <p:cNvPr id="3" name="Footer Placeholder 2">
            <a:extLst>
              <a:ext uri="{FF2B5EF4-FFF2-40B4-BE49-F238E27FC236}">
                <a16:creationId xmlns:a16="http://schemas.microsoft.com/office/drawing/2014/main" id="{3646C136-DCB7-4938-B1C3-787F5D511335}"/>
              </a:ext>
            </a:extLst>
          </p:cNvPr>
          <p:cNvSpPr>
            <a:spLocks noGrp="1"/>
          </p:cNvSpPr>
          <p:nvPr>
            <p:ph type="ftr" sz="quarter" idx="11"/>
          </p:nvPr>
        </p:nvSpPr>
        <p:spPr/>
        <p:txBody>
          <a:bodyPr/>
          <a:lstStyle/>
          <a:p>
            <a:r>
              <a:rPr lang="en-GB"/>
              <a:t>BikASH Roy student ID:2010168,Moodle,BMSW4003_LON,</a:t>
            </a:r>
          </a:p>
        </p:txBody>
      </p:sp>
      <p:sp>
        <p:nvSpPr>
          <p:cNvPr id="4" name="Slide Number Placeholder 3">
            <a:extLst>
              <a:ext uri="{FF2B5EF4-FFF2-40B4-BE49-F238E27FC236}">
                <a16:creationId xmlns:a16="http://schemas.microsoft.com/office/drawing/2014/main" id="{D2D7B394-D5B8-4CB7-9CC3-8A3C2381E442}"/>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27717078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17D35-19C6-4769-BF75-36849699E2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9C05E14-256A-446D-B354-D85E544C23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D082DD1-4F0A-422B-9F63-E3BA431405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F61E83-2E1F-46F1-BEEF-BC4C10E870D2}"/>
              </a:ext>
            </a:extLst>
          </p:cNvPr>
          <p:cNvSpPr>
            <a:spLocks noGrp="1"/>
          </p:cNvSpPr>
          <p:nvPr>
            <p:ph type="dt" sz="half" idx="10"/>
          </p:nvPr>
        </p:nvSpPr>
        <p:spPr/>
        <p:txBody>
          <a:bodyPr/>
          <a:lstStyle/>
          <a:p>
            <a:fld id="{4AE64C20-E285-455D-BA06-7C1AD339BA40}" type="datetime1">
              <a:rPr lang="en-GB" smtClean="0"/>
              <a:t>10/12/2020</a:t>
            </a:fld>
            <a:endParaRPr lang="en-GB"/>
          </a:p>
        </p:txBody>
      </p:sp>
      <p:sp>
        <p:nvSpPr>
          <p:cNvPr id="6" name="Footer Placeholder 5">
            <a:extLst>
              <a:ext uri="{FF2B5EF4-FFF2-40B4-BE49-F238E27FC236}">
                <a16:creationId xmlns:a16="http://schemas.microsoft.com/office/drawing/2014/main" id="{5127EF92-B360-45AC-A396-B5A23A373303}"/>
              </a:ext>
            </a:extLst>
          </p:cNvPr>
          <p:cNvSpPr>
            <a:spLocks noGrp="1"/>
          </p:cNvSpPr>
          <p:nvPr>
            <p:ph type="ftr" sz="quarter" idx="11"/>
          </p:nvPr>
        </p:nvSpPr>
        <p:spPr/>
        <p:txBody>
          <a:bodyPr/>
          <a:lstStyle/>
          <a:p>
            <a:r>
              <a:rPr lang="en-GB"/>
              <a:t>BikASH Roy student ID:2010168,Moodle,BMSW4003_LON,</a:t>
            </a:r>
          </a:p>
        </p:txBody>
      </p:sp>
      <p:sp>
        <p:nvSpPr>
          <p:cNvPr id="7" name="Slide Number Placeholder 6">
            <a:extLst>
              <a:ext uri="{FF2B5EF4-FFF2-40B4-BE49-F238E27FC236}">
                <a16:creationId xmlns:a16="http://schemas.microsoft.com/office/drawing/2014/main" id="{0C743381-DF3C-459D-A8A4-EB46F622A40E}"/>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17721061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2E538-A207-40CE-BC62-1048B6597D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9568909-E103-4170-90B3-DE833296F0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9600FA0-AC23-48C2-9B51-84E7874348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3B71DC-971B-4DAA-ABB7-DD5F19AC7B0B}"/>
              </a:ext>
            </a:extLst>
          </p:cNvPr>
          <p:cNvSpPr>
            <a:spLocks noGrp="1"/>
          </p:cNvSpPr>
          <p:nvPr>
            <p:ph type="dt" sz="half" idx="10"/>
          </p:nvPr>
        </p:nvSpPr>
        <p:spPr/>
        <p:txBody>
          <a:bodyPr/>
          <a:lstStyle/>
          <a:p>
            <a:fld id="{A7DB9F00-361F-43BE-A48C-973834756E63}" type="datetime1">
              <a:rPr lang="en-GB" smtClean="0"/>
              <a:t>10/12/2020</a:t>
            </a:fld>
            <a:endParaRPr lang="en-GB"/>
          </a:p>
        </p:txBody>
      </p:sp>
      <p:sp>
        <p:nvSpPr>
          <p:cNvPr id="6" name="Footer Placeholder 5">
            <a:extLst>
              <a:ext uri="{FF2B5EF4-FFF2-40B4-BE49-F238E27FC236}">
                <a16:creationId xmlns:a16="http://schemas.microsoft.com/office/drawing/2014/main" id="{57D1BC46-DD3F-4BAC-8A98-77E9F07A08CB}"/>
              </a:ext>
            </a:extLst>
          </p:cNvPr>
          <p:cNvSpPr>
            <a:spLocks noGrp="1"/>
          </p:cNvSpPr>
          <p:nvPr>
            <p:ph type="ftr" sz="quarter" idx="11"/>
          </p:nvPr>
        </p:nvSpPr>
        <p:spPr/>
        <p:txBody>
          <a:bodyPr/>
          <a:lstStyle/>
          <a:p>
            <a:r>
              <a:rPr lang="en-GB"/>
              <a:t>BikASH Roy student ID:2010168,Moodle,BMSW4003_LON,</a:t>
            </a:r>
          </a:p>
        </p:txBody>
      </p:sp>
      <p:sp>
        <p:nvSpPr>
          <p:cNvPr id="7" name="Slide Number Placeholder 6">
            <a:extLst>
              <a:ext uri="{FF2B5EF4-FFF2-40B4-BE49-F238E27FC236}">
                <a16:creationId xmlns:a16="http://schemas.microsoft.com/office/drawing/2014/main" id="{DD4B561A-C095-4CAC-8716-7383FDE82814}"/>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39364162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FEEF6-E461-41D3-BD45-80F910F3FF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D1FE8B-01E7-4F8E-B990-EC9696EFA74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DEB857-762E-449F-B153-6606B122CB76}"/>
              </a:ext>
            </a:extLst>
          </p:cNvPr>
          <p:cNvSpPr>
            <a:spLocks noGrp="1"/>
          </p:cNvSpPr>
          <p:nvPr>
            <p:ph type="dt" sz="half" idx="10"/>
          </p:nvPr>
        </p:nvSpPr>
        <p:spPr/>
        <p:txBody>
          <a:bodyPr/>
          <a:lstStyle/>
          <a:p>
            <a:fld id="{53EC080C-1216-4AF3-BFE2-CC5E73ECA56E}" type="datetime1">
              <a:rPr lang="en-GB" smtClean="0"/>
              <a:t>10/12/2020</a:t>
            </a:fld>
            <a:endParaRPr lang="en-GB"/>
          </a:p>
        </p:txBody>
      </p:sp>
      <p:sp>
        <p:nvSpPr>
          <p:cNvPr id="5" name="Footer Placeholder 4">
            <a:extLst>
              <a:ext uri="{FF2B5EF4-FFF2-40B4-BE49-F238E27FC236}">
                <a16:creationId xmlns:a16="http://schemas.microsoft.com/office/drawing/2014/main" id="{DCF390E1-8464-46DC-BA56-D05C6558C713}"/>
              </a:ext>
            </a:extLst>
          </p:cNvPr>
          <p:cNvSpPr>
            <a:spLocks noGrp="1"/>
          </p:cNvSpPr>
          <p:nvPr>
            <p:ph type="ftr" sz="quarter" idx="11"/>
          </p:nvPr>
        </p:nvSpPr>
        <p:spPr/>
        <p:txBody>
          <a:bodyPr/>
          <a:lstStyle/>
          <a:p>
            <a:r>
              <a:rPr lang="en-GB"/>
              <a:t>BikASH Roy student ID:2010168,Moodle,BMSW4003_LON,</a:t>
            </a:r>
          </a:p>
        </p:txBody>
      </p:sp>
      <p:sp>
        <p:nvSpPr>
          <p:cNvPr id="6" name="Slide Number Placeholder 5">
            <a:extLst>
              <a:ext uri="{FF2B5EF4-FFF2-40B4-BE49-F238E27FC236}">
                <a16:creationId xmlns:a16="http://schemas.microsoft.com/office/drawing/2014/main" id="{7BBD691D-68C6-4421-89D9-EE55DDEE2109}"/>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26955891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DC11C4-0067-432C-B4E8-7FC84253CD0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BB43A8-D0FC-444E-ABF6-1649085C1C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644826-6961-4253-AD6F-CDDA5FD7B6BE}"/>
              </a:ext>
            </a:extLst>
          </p:cNvPr>
          <p:cNvSpPr>
            <a:spLocks noGrp="1"/>
          </p:cNvSpPr>
          <p:nvPr>
            <p:ph type="dt" sz="half" idx="10"/>
          </p:nvPr>
        </p:nvSpPr>
        <p:spPr/>
        <p:txBody>
          <a:bodyPr/>
          <a:lstStyle/>
          <a:p>
            <a:fld id="{3142ACD6-EB2C-49AF-8A67-DBF928DFABEF}" type="datetime1">
              <a:rPr lang="en-GB" smtClean="0"/>
              <a:t>10/12/2020</a:t>
            </a:fld>
            <a:endParaRPr lang="en-GB"/>
          </a:p>
        </p:txBody>
      </p:sp>
      <p:sp>
        <p:nvSpPr>
          <p:cNvPr id="5" name="Footer Placeholder 4">
            <a:extLst>
              <a:ext uri="{FF2B5EF4-FFF2-40B4-BE49-F238E27FC236}">
                <a16:creationId xmlns:a16="http://schemas.microsoft.com/office/drawing/2014/main" id="{42768919-3763-4774-9F01-56A8854B8046}"/>
              </a:ext>
            </a:extLst>
          </p:cNvPr>
          <p:cNvSpPr>
            <a:spLocks noGrp="1"/>
          </p:cNvSpPr>
          <p:nvPr>
            <p:ph type="ftr" sz="quarter" idx="11"/>
          </p:nvPr>
        </p:nvSpPr>
        <p:spPr/>
        <p:txBody>
          <a:bodyPr/>
          <a:lstStyle/>
          <a:p>
            <a:r>
              <a:rPr lang="en-GB"/>
              <a:t>BikASH Roy student ID:2010168,Moodle,BMSW4003_LON,</a:t>
            </a:r>
          </a:p>
        </p:txBody>
      </p:sp>
      <p:sp>
        <p:nvSpPr>
          <p:cNvPr id="6" name="Slide Number Placeholder 5">
            <a:extLst>
              <a:ext uri="{FF2B5EF4-FFF2-40B4-BE49-F238E27FC236}">
                <a16:creationId xmlns:a16="http://schemas.microsoft.com/office/drawing/2014/main" id="{8E850498-0F7B-4C91-8AA3-D1A98425D37C}"/>
              </a:ext>
            </a:extLst>
          </p:cNvPr>
          <p:cNvSpPr>
            <a:spLocks noGrp="1"/>
          </p:cNvSpPr>
          <p:nvPr>
            <p:ph type="sldNum" sz="quarter" idx="12"/>
          </p:nvPr>
        </p:nvSpPr>
        <p:spPr/>
        <p:txBody>
          <a:bodyPr/>
          <a:lstStyle/>
          <a:p>
            <a:fld id="{1E6C9359-E652-40B8-8B68-BD267E078E45}" type="slidenum">
              <a:rPr lang="en-GB" smtClean="0"/>
              <a:t>‹#›</a:t>
            </a:fld>
            <a:endParaRPr lang="en-GB"/>
          </a:p>
        </p:txBody>
      </p:sp>
    </p:spTree>
    <p:extLst>
      <p:ext uri="{BB962C8B-B14F-4D97-AF65-F5344CB8AC3E}">
        <p14:creationId xmlns:p14="http://schemas.microsoft.com/office/powerpoint/2010/main" val="34017297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12/10/2020</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16882079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12/10/2020</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9913757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12/10/2020</a:t>
            </a:fld>
            <a:endParaRPr lang="en-US" dirty="0"/>
          </a:p>
        </p:txBody>
      </p:sp>
    </p:spTree>
    <p:extLst>
      <p:ext uri="{BB962C8B-B14F-4D97-AF65-F5344CB8AC3E}">
        <p14:creationId xmlns:p14="http://schemas.microsoft.com/office/powerpoint/2010/main" val="28351629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12/10/2020</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6690940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12/10/2020</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0158159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12/10/2020</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1101544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12/10/2020</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96285195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12/10/2020</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081428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12/10/2020</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64237704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12/10/2020</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7813571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12/10/2020</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9289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26DB31-40A5-4724-B07D-BF58F6E0D4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8C90E8-3FCC-46C1-9DC1-6CD486D741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54DD84-FDED-4B12-9F48-D65EE77CD3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5CB4F8-544C-4CC6-A4AA-D14970600098}" type="datetimeFigureOut">
              <a:rPr lang="en-GB" smtClean="0"/>
              <a:t>10/12/2020</a:t>
            </a:fld>
            <a:endParaRPr lang="en-GB"/>
          </a:p>
        </p:txBody>
      </p:sp>
      <p:sp>
        <p:nvSpPr>
          <p:cNvPr id="5" name="Footer Placeholder 4">
            <a:extLst>
              <a:ext uri="{FF2B5EF4-FFF2-40B4-BE49-F238E27FC236}">
                <a16:creationId xmlns:a16="http://schemas.microsoft.com/office/drawing/2014/main" id="{3F71101F-36E3-4F53-B996-16A98CE5F5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EEEC12-FAF1-48B2-B9AB-D4157242B5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6C9359-E652-40B8-8B68-BD267E078E45}" type="slidenum">
              <a:rPr lang="en-GB" smtClean="0"/>
              <a:t>‹#›</a:t>
            </a:fld>
            <a:endParaRPr lang="en-GB"/>
          </a:p>
        </p:txBody>
      </p:sp>
    </p:spTree>
    <p:extLst>
      <p:ext uri="{BB962C8B-B14F-4D97-AF65-F5344CB8AC3E}">
        <p14:creationId xmlns:p14="http://schemas.microsoft.com/office/powerpoint/2010/main" val="1879096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26DB31-40A5-4724-B07D-BF58F6E0D4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8C90E8-3FCC-46C1-9DC1-6CD486D741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54DD84-FDED-4B12-9F48-D65EE77CD3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28EA25-3A3D-4619-80C6-D533596552B6}" type="datetime1">
              <a:rPr lang="en-GB" smtClean="0"/>
              <a:t>10/12/2020</a:t>
            </a:fld>
            <a:endParaRPr lang="en-GB"/>
          </a:p>
        </p:txBody>
      </p:sp>
      <p:sp>
        <p:nvSpPr>
          <p:cNvPr id="5" name="Footer Placeholder 4">
            <a:extLst>
              <a:ext uri="{FF2B5EF4-FFF2-40B4-BE49-F238E27FC236}">
                <a16:creationId xmlns:a16="http://schemas.microsoft.com/office/drawing/2014/main" id="{3F71101F-36E3-4F53-B996-16A98CE5F5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BikASH Roy student ID:2010168,Moodle,BMSW4003_LON,</a:t>
            </a:r>
          </a:p>
        </p:txBody>
      </p:sp>
      <p:sp>
        <p:nvSpPr>
          <p:cNvPr id="6" name="Slide Number Placeholder 5">
            <a:extLst>
              <a:ext uri="{FF2B5EF4-FFF2-40B4-BE49-F238E27FC236}">
                <a16:creationId xmlns:a16="http://schemas.microsoft.com/office/drawing/2014/main" id="{33EEEC12-FAF1-48B2-B9AB-D4157242B5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6C9359-E652-40B8-8B68-BD267E078E45}" type="slidenum">
              <a:rPr lang="en-GB" smtClean="0"/>
              <a:t>‹#›</a:t>
            </a:fld>
            <a:endParaRPr lang="en-GB"/>
          </a:p>
        </p:txBody>
      </p:sp>
    </p:spTree>
    <p:extLst>
      <p:ext uri="{BB962C8B-B14F-4D97-AF65-F5344CB8AC3E}">
        <p14:creationId xmlns:p14="http://schemas.microsoft.com/office/powerpoint/2010/main" val="1879096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12/10/2020</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5014617"/>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40" r:id="rId5"/>
    <p:sldLayoutId id="2147483745" r:id="rId6"/>
    <p:sldLayoutId id="2147483741" r:id="rId7"/>
    <p:sldLayoutId id="2147483742" r:id="rId8"/>
    <p:sldLayoutId id="2147483743" r:id="rId9"/>
    <p:sldLayoutId id="2147483744" r:id="rId10"/>
    <p:sldLayoutId id="2147483746"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5.gif"/><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4.jpg"/><Relationship Id="rId5" Type="http://schemas.openxmlformats.org/officeDocument/2006/relationships/image" Target="../media/image23.png"/><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bt.com/about/bt/our-history/our-telecommunications-history" TargetMode="External"/><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hyperlink" Target="https://www.sciencemuseum.org.uk/communication" TargetMode="External"/><Relationship Id="rId4" Type="http://schemas.openxmlformats.org/officeDocument/2006/relationships/hyperlink" Target="https://www.bt.com/about/bt/our-history"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
            <a:lum/>
            <a:extLst>
              <a:ext uri="{96DAC541-7B7A-43D3-8B79-37D633B846F1}">
                <asvg:svgBlip xmlns:asvg="http://schemas.microsoft.com/office/drawing/2016/SVG/main" r:embed="rId3"/>
              </a:ext>
            </a:extLst>
          </a:blip>
          <a:srcRect/>
          <a:stretch>
            <a:fillRect l="-34000" r="-34000"/>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2BAC54D-E5A6-4147-830E-2C20653823FB}"/>
              </a:ext>
            </a:extLst>
          </p:cNvPr>
          <p:cNvSpPr txBox="1"/>
          <p:nvPr/>
        </p:nvSpPr>
        <p:spPr>
          <a:xfrm>
            <a:off x="0" y="2016539"/>
            <a:ext cx="12659360" cy="3416320"/>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Module Code:BMSW4003 – Group 1</a:t>
            </a:r>
          </a:p>
          <a:p>
            <a:pPr algn="ctr"/>
            <a:endParaRPr lang="en-GB" sz="28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Students :</a:t>
            </a:r>
          </a:p>
          <a:p>
            <a:r>
              <a:rPr lang="en-GB" sz="2000" b="1" dirty="0">
                <a:latin typeface="Arial" panose="020B0604020202020204" pitchFamily="34" charset="0"/>
                <a:cs typeface="Arial" panose="020B0604020202020204" pitchFamily="34" charset="0"/>
              </a:rPr>
              <a:t>Alessandro </a:t>
            </a:r>
            <a:r>
              <a:rPr lang="en-GB" sz="2000" b="1" dirty="0" err="1">
                <a:latin typeface="Arial" panose="020B0604020202020204" pitchFamily="34" charset="0"/>
                <a:cs typeface="Arial" panose="020B0604020202020204" pitchFamily="34" charset="0"/>
              </a:rPr>
              <a:t>Dometrino</a:t>
            </a:r>
            <a:r>
              <a:rPr lang="en-GB" sz="2000" b="1" dirty="0">
                <a:latin typeface="Arial" panose="020B0604020202020204" pitchFamily="34" charset="0"/>
                <a:cs typeface="Arial" panose="020B0604020202020204" pitchFamily="34" charset="0"/>
              </a:rPr>
              <a:t> 1920804             No presentation (</a:t>
            </a:r>
            <a:r>
              <a:rPr lang="en-GB" sz="2000" dirty="0">
                <a:latin typeface="Arial" panose="020B0604020202020204" pitchFamily="34" charset="0"/>
                <a:cs typeface="Arial" panose="020B0604020202020204" pitchFamily="34" charset="0"/>
              </a:rPr>
              <a:t>B</a:t>
            </a:r>
            <a:r>
              <a:rPr lang="en-GB" sz="2000" b="1" dirty="0">
                <a:latin typeface="Arial" panose="020B0604020202020204" pitchFamily="34" charset="0"/>
                <a:cs typeface="Arial" panose="020B0604020202020204" pitchFamily="34" charset="0"/>
              </a:rPr>
              <a:t>ackground of the Organisation</a:t>
            </a: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Arthur </a:t>
            </a:r>
            <a:r>
              <a:rPr lang="en-GB" sz="2000" b="1" dirty="0" err="1">
                <a:latin typeface="Arial" panose="020B0604020202020204" pitchFamily="34" charset="0"/>
                <a:cs typeface="Arial" panose="020B0604020202020204" pitchFamily="34" charset="0"/>
              </a:rPr>
              <a:t>Duru</a:t>
            </a:r>
            <a:r>
              <a:rPr lang="en-GB" sz="2000" b="1" dirty="0">
                <a:latin typeface="Arial" panose="020B0604020202020204" pitchFamily="34" charset="0"/>
                <a:cs typeface="Arial" panose="020B0604020202020204" pitchFamily="34" charset="0"/>
              </a:rPr>
              <a:t> 2009047                               Challenges</a:t>
            </a:r>
          </a:p>
          <a:p>
            <a:r>
              <a:rPr lang="en-GB" sz="2000" b="1" dirty="0">
                <a:latin typeface="Arial" panose="020B0604020202020204" pitchFamily="34" charset="0"/>
                <a:cs typeface="Arial" panose="020B0604020202020204" pitchFamily="34" charset="0"/>
              </a:rPr>
              <a:t>Andreas Jan </a:t>
            </a:r>
            <a:r>
              <a:rPr lang="en-GB" sz="2000" b="1" dirty="0" err="1">
                <a:latin typeface="Arial" panose="020B0604020202020204" pitchFamily="34" charset="0"/>
                <a:cs typeface="Arial" panose="020B0604020202020204" pitchFamily="34" charset="0"/>
              </a:rPr>
              <a:t>Abou</a:t>
            </a:r>
            <a:r>
              <a:rPr lang="en-GB" sz="2000" b="1" dirty="0">
                <a:latin typeface="Arial" panose="020B0604020202020204" pitchFamily="34" charset="0"/>
                <a:cs typeface="Arial" panose="020B0604020202020204" pitchFamily="34" charset="0"/>
              </a:rPr>
              <a:t> Diwan 2009454        Insights to the modern technology introduced</a:t>
            </a:r>
          </a:p>
          <a:p>
            <a:r>
              <a:rPr lang="en-GB" sz="2000" b="1" dirty="0">
                <a:latin typeface="Arial" panose="020B0604020202020204" pitchFamily="34" charset="0"/>
                <a:cs typeface="Arial" panose="020B0604020202020204" pitchFamily="34" charset="0"/>
              </a:rPr>
              <a:t>Bikash Roy 2010168                                Impact of the modern technology introduced</a:t>
            </a:r>
          </a:p>
          <a:p>
            <a:r>
              <a:rPr lang="en-GB" sz="2000" b="1" dirty="0">
                <a:latin typeface="Arial" panose="020B0604020202020204" pitchFamily="34" charset="0"/>
                <a:cs typeface="Arial" panose="020B0604020202020204" pitchFamily="34" charset="0"/>
              </a:rPr>
              <a:t>Al Amin Mia 2009718                               Lesson Learned</a:t>
            </a:r>
          </a:p>
          <a:p>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Lecturers Name: Mr </a:t>
            </a:r>
            <a:r>
              <a:rPr lang="en-GB" sz="2000" b="1" dirty="0" err="1">
                <a:latin typeface="Arial" panose="020B0604020202020204" pitchFamily="34" charset="0"/>
                <a:cs typeface="Arial" panose="020B0604020202020204" pitchFamily="34" charset="0"/>
              </a:rPr>
              <a:t>Suneth</a:t>
            </a:r>
            <a:r>
              <a:rPr lang="en-GB" sz="2000" b="1" dirty="0">
                <a:latin typeface="Arial" panose="020B0604020202020204" pitchFamily="34" charset="0"/>
                <a:cs typeface="Arial" panose="020B0604020202020204" pitchFamily="34" charset="0"/>
              </a:rPr>
              <a:t> Fernando</a:t>
            </a:r>
          </a:p>
        </p:txBody>
      </p:sp>
      <p:sp>
        <p:nvSpPr>
          <p:cNvPr id="7" name="Title 1">
            <a:extLst>
              <a:ext uri="{FF2B5EF4-FFF2-40B4-BE49-F238E27FC236}">
                <a16:creationId xmlns:a16="http://schemas.microsoft.com/office/drawing/2014/main" id="{39D0D770-7540-4BE6-8F64-C59A4712B9D0}"/>
              </a:ext>
            </a:extLst>
          </p:cNvPr>
          <p:cNvSpPr>
            <a:spLocks noGrp="1"/>
          </p:cNvSpPr>
          <p:nvPr>
            <p:ph type="ctrTitle"/>
          </p:nvPr>
        </p:nvSpPr>
        <p:spPr>
          <a:xfrm>
            <a:off x="459850" y="365760"/>
            <a:ext cx="10946295" cy="848139"/>
          </a:xfrm>
        </p:spPr>
        <p:txBody>
          <a:bodyPr>
            <a:normAutofit fontScale="90000"/>
          </a:bodyPr>
          <a:lstStyle/>
          <a:p>
            <a:r>
              <a:rPr lang="en-GB" sz="4400" b="1" dirty="0">
                <a:latin typeface="Arial" panose="020B0604020202020204" pitchFamily="34" charset="0"/>
                <a:cs typeface="Arial" panose="020B0604020202020204" pitchFamily="34" charset="0"/>
              </a:rPr>
              <a:t>Digital skills and Research Methods</a:t>
            </a:r>
            <a:br>
              <a:rPr lang="en-GB" sz="2400" b="1" dirty="0">
                <a:latin typeface="Arial" panose="020B0604020202020204" pitchFamily="34" charset="0"/>
                <a:cs typeface="Arial" panose="020B0604020202020204" pitchFamily="34" charset="0"/>
              </a:rPr>
            </a:br>
            <a:endParaRPr lang="en-GB" sz="2700" b="1" dirty="0">
              <a:latin typeface="Arial" panose="020B0604020202020204" pitchFamily="34" charset="0"/>
              <a:cs typeface="Arial" panose="020B0604020202020204" pitchFamily="34" charset="0"/>
            </a:endParaRPr>
          </a:p>
        </p:txBody>
      </p:sp>
      <p:pic>
        <p:nvPicPr>
          <p:cNvPr id="8" name="Picture 7" descr="Logo&#10;&#10;Description automatically generated">
            <a:extLst>
              <a:ext uri="{FF2B5EF4-FFF2-40B4-BE49-F238E27FC236}">
                <a16:creationId xmlns:a16="http://schemas.microsoft.com/office/drawing/2014/main" id="{C6E8620F-3469-477F-8C05-A3FDA77D1E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14240" y="365760"/>
            <a:ext cx="2236470" cy="223647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7162178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Visualizza immagine di origine">
            <a:extLst>
              <a:ext uri="{FF2B5EF4-FFF2-40B4-BE49-F238E27FC236}">
                <a16:creationId xmlns:a16="http://schemas.microsoft.com/office/drawing/2014/main" id="{B723D291-4F58-48DE-A5E1-A9DD1D5EEC32}"/>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l="13849" r="13262"/>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olo 1">
            <a:extLst>
              <a:ext uri="{FF2B5EF4-FFF2-40B4-BE49-F238E27FC236}">
                <a16:creationId xmlns:a16="http://schemas.microsoft.com/office/drawing/2014/main" id="{F3E900C0-4FD9-4FCC-AC71-C57C088F28E7}"/>
              </a:ext>
            </a:extLst>
          </p:cNvPr>
          <p:cNvSpPr>
            <a:spLocks noGrp="1"/>
          </p:cNvSpPr>
          <p:nvPr>
            <p:ph type="ctrTitle"/>
          </p:nvPr>
        </p:nvSpPr>
        <p:spPr>
          <a:xfrm>
            <a:off x="965200" y="965200"/>
            <a:ext cx="10261600" cy="3564869"/>
          </a:xfrm>
        </p:spPr>
        <p:txBody>
          <a:bodyPr>
            <a:normAutofit/>
          </a:bodyPr>
          <a:lstStyle/>
          <a:p>
            <a:pPr algn="l"/>
            <a:r>
              <a:rPr lang="it-IT" sz="8100">
                <a:ln w="22225">
                  <a:solidFill>
                    <a:schemeClr val="tx1"/>
                  </a:solidFill>
                  <a:miter lim="800000"/>
                </a:ln>
                <a:noFill/>
              </a:rPr>
              <a:t>BT The challeges before introducion of modern technology </a:t>
            </a:r>
          </a:p>
        </p:txBody>
      </p:sp>
      <p:sp>
        <p:nvSpPr>
          <p:cNvPr id="3" name="Sottotitolo 2">
            <a:extLst>
              <a:ext uri="{FF2B5EF4-FFF2-40B4-BE49-F238E27FC236}">
                <a16:creationId xmlns:a16="http://schemas.microsoft.com/office/drawing/2014/main" id="{3BB1339C-E737-4CF0-8ECC-0EA761D0AF44}"/>
              </a:ext>
            </a:extLst>
          </p:cNvPr>
          <p:cNvSpPr>
            <a:spLocks noGrp="1"/>
          </p:cNvSpPr>
          <p:nvPr>
            <p:ph type="subTitle" idx="1"/>
          </p:nvPr>
        </p:nvSpPr>
        <p:spPr>
          <a:xfrm>
            <a:off x="965200" y="4572002"/>
            <a:ext cx="10261600" cy="1202995"/>
          </a:xfrm>
        </p:spPr>
        <p:txBody>
          <a:bodyPr>
            <a:normAutofit/>
          </a:bodyPr>
          <a:lstStyle/>
          <a:p>
            <a:pPr algn="l"/>
            <a:r>
              <a:rPr lang="it-IT" sz="3200" dirty="0"/>
              <a:t>Name: Arthur Duru (2009047)</a:t>
            </a:r>
          </a:p>
        </p:txBody>
      </p:sp>
    </p:spTree>
    <p:extLst>
      <p:ext uri="{BB962C8B-B14F-4D97-AF65-F5344CB8AC3E}">
        <p14:creationId xmlns:p14="http://schemas.microsoft.com/office/powerpoint/2010/main" val="263130618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9A5AE0A-61C9-471F-A121-26426C135A73}"/>
              </a:ext>
            </a:extLst>
          </p:cNvPr>
          <p:cNvSpPr>
            <a:spLocks noGrp="1"/>
          </p:cNvSpPr>
          <p:nvPr>
            <p:ph type="title"/>
          </p:nvPr>
        </p:nvSpPr>
        <p:spPr>
          <a:xfrm>
            <a:off x="649270" y="4615840"/>
            <a:ext cx="3885141" cy="1526741"/>
          </a:xfrm>
        </p:spPr>
        <p:txBody>
          <a:bodyPr vert="horz" lIns="91440" tIns="45720" rIns="91440" bIns="45720" rtlCol="0" anchor="ctr">
            <a:normAutofit/>
          </a:bodyPr>
          <a:lstStyle/>
          <a:p>
            <a:pPr algn="ctr"/>
            <a:r>
              <a:rPr lang="en-US" sz="3000" dirty="0">
                <a:solidFill>
                  <a:schemeClr val="bg1"/>
                </a:solidFill>
              </a:rPr>
              <a:t>1846 Cooke and Wheatstone telegraph</a:t>
            </a:r>
            <a:endParaRPr lang="en-US" sz="3000" kern="1200" dirty="0">
              <a:solidFill>
                <a:schemeClr val="bg1"/>
              </a:solidFill>
              <a:latin typeface="+mj-lt"/>
              <a:ea typeface="+mj-ea"/>
              <a:cs typeface="+mj-cs"/>
            </a:endParaRPr>
          </a:p>
        </p:txBody>
      </p:sp>
      <p:pic>
        <p:nvPicPr>
          <p:cNvPr id="4" name="Content Placeholder 3" descr="Logo&#10;&#10;Description automatically generated">
            <a:extLst>
              <a:ext uri="{FF2B5EF4-FFF2-40B4-BE49-F238E27FC236}">
                <a16:creationId xmlns:a16="http://schemas.microsoft.com/office/drawing/2014/main" id="{6B20F12D-A42D-4C48-B911-38B7616DFFB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5795" r="-1" b="16769"/>
          <a:stretch/>
        </p:blipFill>
        <p:spPr>
          <a:xfrm>
            <a:off x="553224" y="357013"/>
            <a:ext cx="5559480" cy="3749040"/>
          </a:xfrm>
          <a:prstGeom prst="rect">
            <a:avLst/>
          </a:prstGeom>
        </p:spPr>
      </p:pic>
      <p:pic>
        <p:nvPicPr>
          <p:cNvPr id="1026" name="Picture 2" descr="BT Tower from 1966">
            <a:extLst>
              <a:ext uri="{FF2B5EF4-FFF2-40B4-BE49-F238E27FC236}">
                <a16:creationId xmlns:a16="http://schemas.microsoft.com/office/drawing/2014/main" id="{D3A69323-8C76-44E1-9385-5C5693767BB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391" r="11562"/>
          <a:stretch/>
        </p:blipFill>
        <p:spPr bwMode="auto">
          <a:xfrm>
            <a:off x="6285146" y="357013"/>
            <a:ext cx="5546955" cy="3749040"/>
          </a:xfrm>
          <a:prstGeom prst="rect">
            <a:avLst/>
          </a:prstGeom>
          <a:noFill/>
          <a:extLst>
            <a:ext uri="{909E8E84-426E-40DD-AFC4-6F175D3DCCD1}">
              <a14:hiddenFill xmlns:a14="http://schemas.microsoft.com/office/drawing/2010/main">
                <a:solidFill>
                  <a:srgbClr val="FFFFFF"/>
                </a:solidFill>
              </a14:hiddenFill>
            </a:ext>
          </a:extLst>
        </p:spPr>
      </p:pic>
      <p:cxnSp>
        <p:nvCxnSpPr>
          <p:cNvPr id="1029" name="Straight Connector 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ttangolo 2">
            <a:extLst>
              <a:ext uri="{FF2B5EF4-FFF2-40B4-BE49-F238E27FC236}">
                <a16:creationId xmlns:a16="http://schemas.microsoft.com/office/drawing/2014/main" id="{1754EA55-C38C-4309-98A1-F38BC4BAB44D}"/>
              </a:ext>
            </a:extLst>
          </p:cNvPr>
          <p:cNvSpPr/>
          <p:nvPr/>
        </p:nvSpPr>
        <p:spPr>
          <a:xfrm>
            <a:off x="4534411" y="4557414"/>
            <a:ext cx="6609921" cy="1992643"/>
          </a:xfrm>
          <a:prstGeom prst="rect">
            <a:avLst/>
          </a:prstGeom>
        </p:spPr>
        <p:txBody>
          <a:bodyPr vert="horz" lIns="91440" tIns="45720" rIns="91440" bIns="45720" rtlCol="0" anchor="ctr">
            <a:normAutofit fontScale="40000" lnSpcReduction="20000"/>
          </a:bodyPr>
          <a:lstStyle/>
          <a:p>
            <a:pPr marL="342900" indent="-342900">
              <a:buFont typeface="Arial" panose="020B0604020202020204" pitchFamily="34" charset="0"/>
              <a:buChar char="•"/>
            </a:pPr>
            <a:r>
              <a:rPr lang="en-US" sz="4500" dirty="0"/>
              <a:t>BT is the world's oldest communications company, </a:t>
            </a:r>
            <a:r>
              <a:rPr lang="en-GB" sz="4500" dirty="0" err="1"/>
              <a:t>cooke</a:t>
            </a:r>
            <a:r>
              <a:rPr lang="en-GB" sz="4500" dirty="0"/>
              <a:t> and </a:t>
            </a:r>
            <a:r>
              <a:rPr lang="en-GB" sz="4500" dirty="0" err="1"/>
              <a:t>wheatstone</a:t>
            </a:r>
            <a:r>
              <a:rPr lang="en-GB" sz="4500" dirty="0"/>
              <a:t> telegraph t was released in 1846. </a:t>
            </a:r>
            <a:endParaRPr lang="it-IT" sz="4500" dirty="0"/>
          </a:p>
          <a:p>
            <a:pPr marL="342900" indent="-342900">
              <a:buFont typeface="Arial" panose="020B0604020202020204" pitchFamily="34" charset="0"/>
              <a:buChar char="•"/>
            </a:pPr>
            <a:r>
              <a:rPr lang="en-GB" sz="4500" dirty="0"/>
              <a:t>Was created in by William </a:t>
            </a:r>
            <a:r>
              <a:rPr lang="en-GB" sz="4500" dirty="0" err="1"/>
              <a:t>cooke</a:t>
            </a:r>
            <a:r>
              <a:rPr lang="en-GB" sz="4500" dirty="0"/>
              <a:t> and joseph </a:t>
            </a:r>
            <a:r>
              <a:rPr lang="en-GB" sz="4500" dirty="0" err="1"/>
              <a:t>ricardo</a:t>
            </a:r>
            <a:r>
              <a:rPr lang="en-GB" sz="4500" dirty="0"/>
              <a:t>.</a:t>
            </a:r>
            <a:endParaRPr lang="it-IT" sz="4500" dirty="0"/>
          </a:p>
          <a:p>
            <a:pPr marL="342900" indent="-342900">
              <a:buFont typeface="Arial" panose="020B0604020202020204" pitchFamily="34" charset="0"/>
              <a:buChar char="•"/>
            </a:pPr>
            <a:r>
              <a:rPr lang="en-GB" sz="4500" dirty="0"/>
              <a:t>They build a telegraph system with 5 magnetic Needles that could be pointed around a panel of letters and numbers by using an electric current.</a:t>
            </a:r>
          </a:p>
          <a:p>
            <a:pPr marL="342900" indent="-342900">
              <a:buFont typeface="Arial" panose="020B0604020202020204" pitchFamily="34" charset="0"/>
              <a:buChar char="•"/>
            </a:pPr>
            <a:r>
              <a:rPr lang="en-GB" sz="4500" dirty="0"/>
              <a:t>The telegraph was used at the beginning for railroad signal communication in Britain.</a:t>
            </a:r>
            <a:endParaRPr lang="it-IT" sz="4500" dirty="0"/>
          </a:p>
          <a:p>
            <a:pPr marL="342900" indent="-342900">
              <a:buFont typeface="Arial" panose="020B0604020202020204" pitchFamily="34" charset="0"/>
              <a:buChar char="•"/>
            </a:pPr>
            <a:endParaRPr lang="it-IT" sz="4500" dirty="0"/>
          </a:p>
          <a:p>
            <a:pPr marL="285750" indent="-228600">
              <a:lnSpc>
                <a:spcPct val="90000"/>
              </a:lnSpc>
              <a:spcAft>
                <a:spcPts val="600"/>
              </a:spcAft>
              <a:buFont typeface="Arial" panose="020B0604020202020204" pitchFamily="34" charset="0"/>
              <a:buChar char="•"/>
            </a:pPr>
            <a:endParaRPr lang="en-US" sz="2200" dirty="0">
              <a:solidFill>
                <a:schemeClr val="bg1"/>
              </a:solidFill>
            </a:endParaRPr>
          </a:p>
        </p:txBody>
      </p:sp>
    </p:spTree>
    <p:extLst>
      <p:ext uri="{BB962C8B-B14F-4D97-AF65-F5344CB8AC3E}">
        <p14:creationId xmlns:p14="http://schemas.microsoft.com/office/powerpoint/2010/main" val="299065308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50000" t="40000" b="-2000"/>
          </a:stretch>
        </a:blipFill>
        <a:effectLst/>
      </p:bgPr>
    </p:bg>
    <p:spTree>
      <p:nvGrpSpPr>
        <p:cNvPr id="1" name=""/>
        <p:cNvGrpSpPr/>
        <p:nvPr/>
      </p:nvGrpSpPr>
      <p:grpSpPr>
        <a:xfrm>
          <a:off x="0" y="0"/>
          <a:ext cx="0" cy="0"/>
          <a:chOff x="0" y="0"/>
          <a:chExt cx="0" cy="0"/>
        </a:xfrm>
      </p:grpSpPr>
      <p:pic>
        <p:nvPicPr>
          <p:cNvPr id="10" name="Picture 9" descr="Logo&#10;&#10;Description automatically generated">
            <a:extLst>
              <a:ext uri="{FF2B5EF4-FFF2-40B4-BE49-F238E27FC236}">
                <a16:creationId xmlns:a16="http://schemas.microsoft.com/office/drawing/2014/main" id="{67CB89A6-DB23-4396-AF0B-D6D1138AE8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30899" y="450215"/>
            <a:ext cx="1709420" cy="1709420"/>
          </a:xfrm>
          <a:prstGeom prst="rect">
            <a:avLst/>
          </a:prstGeom>
          <a:ln>
            <a:noFill/>
          </a:ln>
          <a:effectLst>
            <a:outerShdw blurRad="292100" dist="139700" dir="2700000" algn="tl" rotWithShape="0">
              <a:srgbClr val="333333">
                <a:alpha val="65000"/>
              </a:srgbClr>
            </a:outerShdw>
          </a:effectLst>
        </p:spPr>
      </p:pic>
      <p:pic>
        <p:nvPicPr>
          <p:cNvPr id="2050" name="Picture 2" descr="BT Tower from 1966">
            <a:extLst>
              <a:ext uri="{FF2B5EF4-FFF2-40B4-BE49-F238E27FC236}">
                <a16:creationId xmlns:a16="http://schemas.microsoft.com/office/drawing/2014/main" id="{004B700F-D91B-4596-AF56-545C784920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099215"/>
            <a:ext cx="5723875" cy="3069102"/>
          </a:xfrm>
          <a:prstGeom prst="rect">
            <a:avLst/>
          </a:prstGeom>
          <a:noFill/>
          <a:extLst>
            <a:ext uri="{909E8E84-426E-40DD-AFC4-6F175D3DCCD1}">
              <a14:hiddenFill xmlns:a14="http://schemas.microsoft.com/office/drawing/2010/main">
                <a:solidFill>
                  <a:srgbClr val="FFFFFF"/>
                </a:solidFill>
              </a14:hiddenFill>
            </a:ext>
          </a:extLst>
        </p:spPr>
      </p:pic>
      <p:sp>
        <p:nvSpPr>
          <p:cNvPr id="7" name="Rettangolo 6">
            <a:extLst>
              <a:ext uri="{FF2B5EF4-FFF2-40B4-BE49-F238E27FC236}">
                <a16:creationId xmlns:a16="http://schemas.microsoft.com/office/drawing/2014/main" id="{57F6DDE0-9BA3-47C1-92F6-BF034ED0E944}"/>
              </a:ext>
            </a:extLst>
          </p:cNvPr>
          <p:cNvSpPr/>
          <p:nvPr/>
        </p:nvSpPr>
        <p:spPr>
          <a:xfrm>
            <a:off x="198783" y="4691037"/>
            <a:ext cx="6096000" cy="1477328"/>
          </a:xfrm>
          <a:prstGeom prst="rect">
            <a:avLst/>
          </a:prstGeom>
        </p:spPr>
        <p:txBody>
          <a:bodyPr>
            <a:spAutoFit/>
          </a:bodyPr>
          <a:lstStyle/>
          <a:p>
            <a:pPr marL="285750" indent="-285750">
              <a:buFont typeface="Arial" panose="020B0604020202020204" pitchFamily="34" charset="0"/>
              <a:buChar char="•"/>
            </a:pPr>
            <a:r>
              <a:rPr lang="en-US" dirty="0">
                <a:solidFill>
                  <a:srgbClr val="333333"/>
                </a:solidFill>
                <a:latin typeface="bt-regular"/>
              </a:rPr>
              <a:t>The first public automatic telephone was available in UK.</a:t>
            </a:r>
          </a:p>
          <a:p>
            <a:endParaRPr lang="en-US" dirty="0">
              <a:solidFill>
                <a:srgbClr val="333333"/>
              </a:solidFill>
              <a:latin typeface="bt-regular"/>
            </a:endParaRPr>
          </a:p>
          <a:p>
            <a:r>
              <a:rPr lang="en-US" dirty="0">
                <a:solidFill>
                  <a:srgbClr val="333333"/>
                </a:solidFill>
                <a:latin typeface="bt-regular"/>
              </a:rPr>
              <a:t> </a:t>
            </a:r>
          </a:p>
          <a:p>
            <a:pPr marL="285750" indent="-285750">
              <a:buFont typeface="Arial" panose="020B0604020202020204" pitchFamily="34" charset="0"/>
              <a:buChar char="•"/>
            </a:pPr>
            <a:r>
              <a:rPr lang="en-US" dirty="0">
                <a:solidFill>
                  <a:srgbClr val="333333"/>
                </a:solidFill>
                <a:latin typeface="bt-regular"/>
              </a:rPr>
              <a:t>It was  opened at Epsom in  Surrey on 18 May with a capacity of 500 lines.</a:t>
            </a:r>
            <a:endParaRPr lang="it-IT" dirty="0"/>
          </a:p>
        </p:txBody>
      </p:sp>
      <p:sp>
        <p:nvSpPr>
          <p:cNvPr id="11" name="CasellaDiTesto 10">
            <a:extLst>
              <a:ext uri="{FF2B5EF4-FFF2-40B4-BE49-F238E27FC236}">
                <a16:creationId xmlns:a16="http://schemas.microsoft.com/office/drawing/2014/main" id="{515D2D7E-CE6A-4BBC-A5AD-4E22956904EF}"/>
              </a:ext>
            </a:extLst>
          </p:cNvPr>
          <p:cNvSpPr txBox="1"/>
          <p:nvPr/>
        </p:nvSpPr>
        <p:spPr>
          <a:xfrm>
            <a:off x="932392" y="259248"/>
            <a:ext cx="4188178" cy="461665"/>
          </a:xfrm>
          <a:prstGeom prst="rect">
            <a:avLst/>
          </a:prstGeom>
          <a:noFill/>
        </p:spPr>
        <p:txBody>
          <a:bodyPr wrap="square" rtlCol="0">
            <a:spAutoFit/>
          </a:bodyPr>
          <a:lstStyle/>
          <a:p>
            <a:r>
              <a:rPr lang="it-IT" sz="2400" dirty="0"/>
              <a:t>1912</a:t>
            </a:r>
          </a:p>
        </p:txBody>
      </p:sp>
    </p:spTree>
    <p:extLst>
      <p:ext uri="{BB962C8B-B14F-4D97-AF65-F5344CB8AC3E}">
        <p14:creationId xmlns:p14="http://schemas.microsoft.com/office/powerpoint/2010/main" val="3418535413"/>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D1D4658-32CD-4903-BDA6-7B54EEA4ED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Freeform: Shape 72">
            <a:extLst>
              <a:ext uri="{FF2B5EF4-FFF2-40B4-BE49-F238E27FC236}">
                <a16:creationId xmlns:a16="http://schemas.microsoft.com/office/drawing/2014/main" id="{7A29A97C-0C3C-4F06-9CA4-68DFD1CE4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0886" y="983228"/>
            <a:ext cx="8301112" cy="5874772"/>
          </a:xfrm>
          <a:custGeom>
            <a:avLst/>
            <a:gdLst>
              <a:gd name="connsiteX0" fmla="*/ 3607511 w 8301112"/>
              <a:gd name="connsiteY0" fmla="*/ 0 h 5874772"/>
              <a:gd name="connsiteX1" fmla="*/ 8106431 w 8301112"/>
              <a:gd name="connsiteY1" fmla="*/ 0 h 5874772"/>
              <a:gd name="connsiteX2" fmla="*/ 8301112 w 8301112"/>
              <a:gd name="connsiteY2" fmla="*/ 0 h 5874772"/>
              <a:gd name="connsiteX3" fmla="*/ 8301112 w 8301112"/>
              <a:gd name="connsiteY3" fmla="*/ 5874772 h 5874772"/>
              <a:gd name="connsiteX4" fmla="*/ 27685 w 8301112"/>
              <a:gd name="connsiteY4" fmla="*/ 5874772 h 5874772"/>
              <a:gd name="connsiteX5" fmla="*/ 24376 w 8301112"/>
              <a:gd name="connsiteY5" fmla="*/ 5862584 h 5874772"/>
              <a:gd name="connsiteX6" fmla="*/ 97502 w 8301112"/>
              <a:gd name="connsiteY6" fmla="*/ 5167850 h 5874772"/>
              <a:gd name="connsiteX7" fmla="*/ 2827510 w 8301112"/>
              <a:gd name="connsiteY7" fmla="*/ 438782 h 5874772"/>
              <a:gd name="connsiteX8" fmla="*/ 3607511 w 8301112"/>
              <a:gd name="connsiteY8" fmla="*/ 0 h 587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01112" h="5874772">
                <a:moveTo>
                  <a:pt x="3607511" y="0"/>
                </a:moveTo>
                <a:cubicBezTo>
                  <a:pt x="3607511" y="0"/>
                  <a:pt x="3607511" y="0"/>
                  <a:pt x="8106431" y="0"/>
                </a:cubicBezTo>
                <a:lnTo>
                  <a:pt x="8301112" y="0"/>
                </a:lnTo>
                <a:lnTo>
                  <a:pt x="8301112" y="5874772"/>
                </a:lnTo>
                <a:lnTo>
                  <a:pt x="27685" y="5874772"/>
                </a:lnTo>
                <a:lnTo>
                  <a:pt x="24376" y="5862584"/>
                </a:lnTo>
                <a:cubicBezTo>
                  <a:pt x="-24375" y="5631005"/>
                  <a:pt x="0" y="5362863"/>
                  <a:pt x="97502" y="5167850"/>
                </a:cubicBezTo>
                <a:cubicBezTo>
                  <a:pt x="97502" y="5167850"/>
                  <a:pt x="97502" y="5167850"/>
                  <a:pt x="2827510" y="438782"/>
                </a:cubicBezTo>
                <a:cubicBezTo>
                  <a:pt x="2973760" y="195014"/>
                  <a:pt x="3331265" y="0"/>
                  <a:pt x="3607511"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5" name="Freeform: Shape 74">
            <a:extLst>
              <a:ext uri="{FF2B5EF4-FFF2-40B4-BE49-F238E27FC236}">
                <a16:creationId xmlns:a16="http://schemas.microsoft.com/office/drawing/2014/main" id="{801292C1-8B12-4AF2-9B59-8851A132E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360023"/>
            <a:ext cx="5342806" cy="4453168"/>
          </a:xfrm>
          <a:custGeom>
            <a:avLst/>
            <a:gdLst>
              <a:gd name="connsiteX0" fmla="*/ 313737 w 5342806"/>
              <a:gd name="connsiteY0" fmla="*/ 2699726 h 4453168"/>
              <a:gd name="connsiteX1" fmla="*/ 775980 w 5342806"/>
              <a:gd name="connsiteY1" fmla="*/ 2699726 h 4453168"/>
              <a:gd name="connsiteX2" fmla="*/ 846865 w 5342806"/>
              <a:gd name="connsiteY2" fmla="*/ 2741502 h 4453168"/>
              <a:gd name="connsiteX3" fmla="*/ 1078485 w 5342806"/>
              <a:gd name="connsiteY3" fmla="*/ 3140369 h 4453168"/>
              <a:gd name="connsiteX4" fmla="*/ 1078485 w 5342806"/>
              <a:gd name="connsiteY4" fmla="*/ 3221933 h 4453168"/>
              <a:gd name="connsiteX5" fmla="*/ 846865 w 5342806"/>
              <a:gd name="connsiteY5" fmla="*/ 3620799 h 4453168"/>
              <a:gd name="connsiteX6" fmla="*/ 775980 w 5342806"/>
              <a:gd name="connsiteY6" fmla="*/ 3662576 h 4453168"/>
              <a:gd name="connsiteX7" fmla="*/ 313737 w 5342806"/>
              <a:gd name="connsiteY7" fmla="*/ 3662576 h 4453168"/>
              <a:gd name="connsiteX8" fmla="*/ 241855 w 5342806"/>
              <a:gd name="connsiteY8" fmla="*/ 3620799 h 4453168"/>
              <a:gd name="connsiteX9" fmla="*/ 11232 w 5342806"/>
              <a:gd name="connsiteY9" fmla="*/ 3221933 h 4453168"/>
              <a:gd name="connsiteX10" fmla="*/ 11232 w 5342806"/>
              <a:gd name="connsiteY10" fmla="*/ 3140369 h 4453168"/>
              <a:gd name="connsiteX11" fmla="*/ 241855 w 5342806"/>
              <a:gd name="connsiteY11" fmla="*/ 2741502 h 4453168"/>
              <a:gd name="connsiteX12" fmla="*/ 313737 w 5342806"/>
              <a:gd name="connsiteY12" fmla="*/ 2699726 h 4453168"/>
              <a:gd name="connsiteX13" fmla="*/ 2150770 w 5342806"/>
              <a:gd name="connsiteY13" fmla="*/ 492430 h 4453168"/>
              <a:gd name="connsiteX14" fmla="*/ 2388454 w 5342806"/>
              <a:gd name="connsiteY14" fmla="*/ 492430 h 4453168"/>
              <a:gd name="connsiteX15" fmla="*/ 2416181 w 5342806"/>
              <a:gd name="connsiteY15" fmla="*/ 492430 h 4453168"/>
              <a:gd name="connsiteX16" fmla="*/ 2442639 w 5342806"/>
              <a:gd name="connsiteY16" fmla="*/ 537992 h 4453168"/>
              <a:gd name="connsiteX17" fmla="*/ 2572233 w 5342806"/>
              <a:gd name="connsiteY17" fmla="*/ 761161 h 4453168"/>
              <a:gd name="connsiteX18" fmla="*/ 2572233 w 5342806"/>
              <a:gd name="connsiteY18" fmla="*/ 886078 h 4453168"/>
              <a:gd name="connsiteX19" fmla="*/ 2217501 w 5342806"/>
              <a:gd name="connsiteY19" fmla="*/ 1496950 h 4453168"/>
              <a:gd name="connsiteX20" fmla="*/ 2108941 w 5342806"/>
              <a:gd name="connsiteY20" fmla="*/ 1560931 h 4453168"/>
              <a:gd name="connsiteX21" fmla="*/ 1401007 w 5342806"/>
              <a:gd name="connsiteY21" fmla="*/ 1560931 h 4453168"/>
              <a:gd name="connsiteX22" fmla="*/ 1367679 w 5342806"/>
              <a:gd name="connsiteY22" fmla="*/ 1556504 h 4453168"/>
              <a:gd name="connsiteX23" fmla="*/ 1344756 w 5342806"/>
              <a:gd name="connsiteY23" fmla="*/ 1546893 h 4453168"/>
              <a:gd name="connsiteX24" fmla="*/ 1358765 w 5342806"/>
              <a:gd name="connsiteY24" fmla="*/ 1522665 h 4453168"/>
              <a:gd name="connsiteX25" fmla="*/ 1855078 w 5342806"/>
              <a:gd name="connsiteY25" fmla="*/ 664281 h 4453168"/>
              <a:gd name="connsiteX26" fmla="*/ 2150770 w 5342806"/>
              <a:gd name="connsiteY26" fmla="*/ 492430 h 4453168"/>
              <a:gd name="connsiteX27" fmla="*/ 1359084 w 5342806"/>
              <a:gd name="connsiteY27" fmla="*/ 0 h 4453168"/>
              <a:gd name="connsiteX28" fmla="*/ 2157630 w 5342806"/>
              <a:gd name="connsiteY28" fmla="*/ 0 h 4453168"/>
              <a:gd name="connsiteX29" fmla="*/ 2280085 w 5342806"/>
              <a:gd name="connsiteY29" fmla="*/ 72172 h 4453168"/>
              <a:gd name="connsiteX30" fmla="*/ 2494708 w 5342806"/>
              <a:gd name="connsiteY30" fmla="*/ 441767 h 4453168"/>
              <a:gd name="connsiteX31" fmla="*/ 2518954 w 5342806"/>
              <a:gd name="connsiteY31" fmla="*/ 483519 h 4453168"/>
              <a:gd name="connsiteX32" fmla="*/ 2499877 w 5342806"/>
              <a:gd name="connsiteY32" fmla="*/ 483519 h 4453168"/>
              <a:gd name="connsiteX33" fmla="*/ 2409708 w 5342806"/>
              <a:gd name="connsiteY33" fmla="*/ 483519 h 4453168"/>
              <a:gd name="connsiteX34" fmla="*/ 2370537 w 5342806"/>
              <a:gd name="connsiteY34" fmla="*/ 416064 h 4453168"/>
              <a:gd name="connsiteX35" fmla="*/ 2220885 w 5342806"/>
              <a:gd name="connsiteY35" fmla="*/ 158353 h 4453168"/>
              <a:gd name="connsiteX36" fmla="*/ 2112324 w 5342806"/>
              <a:gd name="connsiteY36" fmla="*/ 94371 h 4453168"/>
              <a:gd name="connsiteX37" fmla="*/ 1404390 w 5342806"/>
              <a:gd name="connsiteY37" fmla="*/ 94371 h 4453168"/>
              <a:gd name="connsiteX38" fmla="*/ 1294301 w 5342806"/>
              <a:gd name="connsiteY38" fmla="*/ 158353 h 4453168"/>
              <a:gd name="connsiteX39" fmla="*/ 941098 w 5342806"/>
              <a:gd name="connsiteY39" fmla="*/ 769224 h 4453168"/>
              <a:gd name="connsiteX40" fmla="*/ 941098 w 5342806"/>
              <a:gd name="connsiteY40" fmla="*/ 894141 h 4453168"/>
              <a:gd name="connsiteX41" fmla="*/ 1294301 w 5342806"/>
              <a:gd name="connsiteY41" fmla="*/ 1505013 h 4453168"/>
              <a:gd name="connsiteX42" fmla="*/ 1340745 w 5342806"/>
              <a:gd name="connsiteY42" fmla="*/ 1551856 h 4453168"/>
              <a:gd name="connsiteX43" fmla="*/ 1346119 w 5342806"/>
              <a:gd name="connsiteY43" fmla="*/ 1554109 h 4453168"/>
              <a:gd name="connsiteX44" fmla="*/ 1317310 w 5342806"/>
              <a:gd name="connsiteY44" fmla="*/ 1603934 h 4453168"/>
              <a:gd name="connsiteX45" fmla="*/ 1295884 w 5342806"/>
              <a:gd name="connsiteY45" fmla="*/ 1640991 h 4453168"/>
              <a:gd name="connsiteX46" fmla="*/ 1318107 w 5342806"/>
              <a:gd name="connsiteY46" fmla="*/ 1650309 h 4453168"/>
              <a:gd name="connsiteX47" fmla="*/ 1355700 w 5342806"/>
              <a:gd name="connsiteY47" fmla="*/ 1655302 h 4453168"/>
              <a:gd name="connsiteX48" fmla="*/ 2154247 w 5342806"/>
              <a:gd name="connsiteY48" fmla="*/ 1655302 h 4453168"/>
              <a:gd name="connsiteX49" fmla="*/ 2276701 w 5342806"/>
              <a:gd name="connsiteY49" fmla="*/ 1583132 h 4453168"/>
              <a:gd name="connsiteX50" fmla="*/ 2676837 w 5342806"/>
              <a:gd name="connsiteY50" fmla="*/ 894072 h 4453168"/>
              <a:gd name="connsiteX51" fmla="*/ 2676837 w 5342806"/>
              <a:gd name="connsiteY51" fmla="*/ 753167 h 4453168"/>
              <a:gd name="connsiteX52" fmla="*/ 2544761 w 5342806"/>
              <a:gd name="connsiteY52" fmla="*/ 525724 h 4453168"/>
              <a:gd name="connsiteX53" fmla="*/ 2525427 w 5342806"/>
              <a:gd name="connsiteY53" fmla="*/ 492430 h 4453168"/>
              <a:gd name="connsiteX54" fmla="*/ 2614995 w 5342806"/>
              <a:gd name="connsiteY54" fmla="*/ 492430 h 4453168"/>
              <a:gd name="connsiteX55" fmla="*/ 4052233 w 5342806"/>
              <a:gd name="connsiteY55" fmla="*/ 492430 h 4453168"/>
              <a:gd name="connsiteX56" fmla="*/ 4343819 w 5342806"/>
              <a:gd name="connsiteY56" fmla="*/ 664281 h 4453168"/>
              <a:gd name="connsiteX57" fmla="*/ 5296604 w 5342806"/>
              <a:gd name="connsiteY57" fmla="*/ 2305041 h 4453168"/>
              <a:gd name="connsiteX58" fmla="*/ 5296604 w 5342806"/>
              <a:gd name="connsiteY58" fmla="*/ 2640558 h 4453168"/>
              <a:gd name="connsiteX59" fmla="*/ 4343819 w 5342806"/>
              <a:gd name="connsiteY59" fmla="*/ 4281318 h 4453168"/>
              <a:gd name="connsiteX60" fmla="*/ 4052233 w 5342806"/>
              <a:gd name="connsiteY60" fmla="*/ 4453168 h 4453168"/>
              <a:gd name="connsiteX61" fmla="*/ 2150770 w 5342806"/>
              <a:gd name="connsiteY61" fmla="*/ 4453168 h 4453168"/>
              <a:gd name="connsiteX62" fmla="*/ 1855078 w 5342806"/>
              <a:gd name="connsiteY62" fmla="*/ 4281318 h 4453168"/>
              <a:gd name="connsiteX63" fmla="*/ 906399 w 5342806"/>
              <a:gd name="connsiteY63" fmla="*/ 2640558 h 4453168"/>
              <a:gd name="connsiteX64" fmla="*/ 906399 w 5342806"/>
              <a:gd name="connsiteY64" fmla="*/ 2305041 h 4453168"/>
              <a:gd name="connsiteX65" fmla="*/ 1258651 w 5342806"/>
              <a:gd name="connsiteY65" fmla="*/ 1695815 h 4453168"/>
              <a:gd name="connsiteX66" fmla="*/ 1288338 w 5342806"/>
              <a:gd name="connsiteY66" fmla="*/ 1644472 h 4453168"/>
              <a:gd name="connsiteX67" fmla="*/ 1287293 w 5342806"/>
              <a:gd name="connsiteY67" fmla="*/ 1644034 h 4453168"/>
              <a:gd name="connsiteX68" fmla="*/ 1234904 w 5342806"/>
              <a:gd name="connsiteY68" fmla="*/ 1591195 h 4453168"/>
              <a:gd name="connsiteX69" fmla="*/ 836494 w 5342806"/>
              <a:gd name="connsiteY69" fmla="*/ 902135 h 4453168"/>
              <a:gd name="connsiteX70" fmla="*/ 836494 w 5342806"/>
              <a:gd name="connsiteY70" fmla="*/ 761230 h 4453168"/>
              <a:gd name="connsiteX71" fmla="*/ 1234904 w 5342806"/>
              <a:gd name="connsiteY71" fmla="*/ 72172 h 4453168"/>
              <a:gd name="connsiteX72" fmla="*/ 1359084 w 5342806"/>
              <a:gd name="connsiteY72" fmla="*/ 0 h 4453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5342806" h="4453168">
                <a:moveTo>
                  <a:pt x="313737" y="2699726"/>
                </a:moveTo>
                <a:cubicBezTo>
                  <a:pt x="313737" y="2699726"/>
                  <a:pt x="313737" y="2699726"/>
                  <a:pt x="775980" y="2699726"/>
                </a:cubicBezTo>
                <a:cubicBezTo>
                  <a:pt x="804933" y="2699726"/>
                  <a:pt x="832887" y="2715641"/>
                  <a:pt x="846865" y="2741502"/>
                </a:cubicBezTo>
                <a:cubicBezTo>
                  <a:pt x="846865" y="2741502"/>
                  <a:pt x="846865" y="2741502"/>
                  <a:pt x="1078485" y="3140369"/>
                </a:cubicBezTo>
                <a:cubicBezTo>
                  <a:pt x="1093461" y="3165236"/>
                  <a:pt x="1093461" y="3197066"/>
                  <a:pt x="1078485" y="3221933"/>
                </a:cubicBezTo>
                <a:cubicBezTo>
                  <a:pt x="1078485" y="3221933"/>
                  <a:pt x="1078485" y="3221933"/>
                  <a:pt x="846865" y="3620799"/>
                </a:cubicBezTo>
                <a:cubicBezTo>
                  <a:pt x="832887" y="3646661"/>
                  <a:pt x="804933" y="3662576"/>
                  <a:pt x="775980" y="3662576"/>
                </a:cubicBezTo>
                <a:cubicBezTo>
                  <a:pt x="775980" y="3662576"/>
                  <a:pt x="775980" y="3662576"/>
                  <a:pt x="313737" y="3662576"/>
                </a:cubicBezTo>
                <a:cubicBezTo>
                  <a:pt x="283786" y="3662576"/>
                  <a:pt x="256830" y="3646661"/>
                  <a:pt x="241855" y="3620799"/>
                </a:cubicBezTo>
                <a:cubicBezTo>
                  <a:pt x="241855" y="3620799"/>
                  <a:pt x="241855" y="3620799"/>
                  <a:pt x="11232" y="3221933"/>
                </a:cubicBezTo>
                <a:cubicBezTo>
                  <a:pt x="-3743" y="3197066"/>
                  <a:pt x="-3743" y="3165236"/>
                  <a:pt x="11232" y="3140369"/>
                </a:cubicBezTo>
                <a:cubicBezTo>
                  <a:pt x="11232" y="3140369"/>
                  <a:pt x="11232" y="3140369"/>
                  <a:pt x="241855" y="2741502"/>
                </a:cubicBezTo>
                <a:cubicBezTo>
                  <a:pt x="256830" y="2715641"/>
                  <a:pt x="283786" y="2699726"/>
                  <a:pt x="313737" y="2699726"/>
                </a:cubicBezTo>
                <a:close/>
                <a:moveTo>
                  <a:pt x="2150770" y="492430"/>
                </a:moveTo>
                <a:cubicBezTo>
                  <a:pt x="2150770" y="492430"/>
                  <a:pt x="2150770" y="492430"/>
                  <a:pt x="2388454" y="492430"/>
                </a:cubicBezTo>
                <a:lnTo>
                  <a:pt x="2416181" y="492430"/>
                </a:lnTo>
                <a:lnTo>
                  <a:pt x="2442639" y="537992"/>
                </a:lnTo>
                <a:cubicBezTo>
                  <a:pt x="2479480" y="601434"/>
                  <a:pt x="2522349" y="675258"/>
                  <a:pt x="2572233" y="761161"/>
                </a:cubicBezTo>
                <a:cubicBezTo>
                  <a:pt x="2595168" y="799246"/>
                  <a:pt x="2595168" y="847994"/>
                  <a:pt x="2572233" y="886078"/>
                </a:cubicBezTo>
                <a:cubicBezTo>
                  <a:pt x="2572233" y="886078"/>
                  <a:pt x="2572233" y="886078"/>
                  <a:pt x="2217501" y="1496950"/>
                </a:cubicBezTo>
                <a:cubicBezTo>
                  <a:pt x="2196094" y="1536558"/>
                  <a:pt x="2153283" y="1560931"/>
                  <a:pt x="2108941" y="1560931"/>
                </a:cubicBezTo>
                <a:cubicBezTo>
                  <a:pt x="2108941" y="1560931"/>
                  <a:pt x="2108941" y="1560931"/>
                  <a:pt x="1401007" y="1560931"/>
                </a:cubicBezTo>
                <a:cubicBezTo>
                  <a:pt x="1389539" y="1560931"/>
                  <a:pt x="1378359" y="1559408"/>
                  <a:pt x="1367679" y="1556504"/>
                </a:cubicBezTo>
                <a:lnTo>
                  <a:pt x="1344756" y="1546893"/>
                </a:lnTo>
                <a:lnTo>
                  <a:pt x="1358765" y="1522665"/>
                </a:lnTo>
                <a:cubicBezTo>
                  <a:pt x="1485427" y="1303600"/>
                  <a:pt x="1647555" y="1023197"/>
                  <a:pt x="1855078" y="664281"/>
                </a:cubicBezTo>
                <a:cubicBezTo>
                  <a:pt x="1916680" y="557897"/>
                  <a:pt x="2027565" y="492430"/>
                  <a:pt x="2150770" y="492430"/>
                </a:cubicBezTo>
                <a:close/>
                <a:moveTo>
                  <a:pt x="1359084" y="0"/>
                </a:moveTo>
                <a:cubicBezTo>
                  <a:pt x="1359084" y="0"/>
                  <a:pt x="1359084" y="0"/>
                  <a:pt x="2157630" y="0"/>
                </a:cubicBezTo>
                <a:cubicBezTo>
                  <a:pt x="2207647" y="0"/>
                  <a:pt x="2255938" y="27495"/>
                  <a:pt x="2280085" y="72172"/>
                </a:cubicBezTo>
                <a:cubicBezTo>
                  <a:pt x="2280085" y="72172"/>
                  <a:pt x="2280085" y="72172"/>
                  <a:pt x="2494708" y="441767"/>
                </a:cubicBezTo>
                <a:lnTo>
                  <a:pt x="2518954" y="483519"/>
                </a:lnTo>
                <a:lnTo>
                  <a:pt x="2499877" y="483519"/>
                </a:lnTo>
                <a:lnTo>
                  <a:pt x="2409708" y="483519"/>
                </a:lnTo>
                <a:lnTo>
                  <a:pt x="2370537" y="416064"/>
                </a:lnTo>
                <a:cubicBezTo>
                  <a:pt x="2220885" y="158353"/>
                  <a:pt x="2220885" y="158353"/>
                  <a:pt x="2220885" y="158353"/>
                </a:cubicBezTo>
                <a:cubicBezTo>
                  <a:pt x="2199478" y="118745"/>
                  <a:pt x="2156666" y="94371"/>
                  <a:pt x="2112324" y="94371"/>
                </a:cubicBezTo>
                <a:cubicBezTo>
                  <a:pt x="1404390" y="94371"/>
                  <a:pt x="1404390" y="94371"/>
                  <a:pt x="1404390" y="94371"/>
                </a:cubicBezTo>
                <a:cubicBezTo>
                  <a:pt x="1358520" y="94371"/>
                  <a:pt x="1317236" y="118745"/>
                  <a:pt x="1294301" y="158353"/>
                </a:cubicBezTo>
                <a:cubicBezTo>
                  <a:pt x="941098" y="769224"/>
                  <a:pt x="941098" y="769224"/>
                  <a:pt x="941098" y="769224"/>
                </a:cubicBezTo>
                <a:cubicBezTo>
                  <a:pt x="918163" y="807309"/>
                  <a:pt x="918163" y="856057"/>
                  <a:pt x="941098" y="894141"/>
                </a:cubicBezTo>
                <a:cubicBezTo>
                  <a:pt x="1294301" y="1505013"/>
                  <a:pt x="1294301" y="1505013"/>
                  <a:pt x="1294301" y="1505013"/>
                </a:cubicBezTo>
                <a:cubicBezTo>
                  <a:pt x="1305769" y="1524817"/>
                  <a:pt x="1321823" y="1540812"/>
                  <a:pt x="1340745" y="1551856"/>
                </a:cubicBezTo>
                <a:lnTo>
                  <a:pt x="1346119" y="1554109"/>
                </a:lnTo>
                <a:lnTo>
                  <a:pt x="1317310" y="1603934"/>
                </a:lnTo>
                <a:lnTo>
                  <a:pt x="1295884" y="1640991"/>
                </a:lnTo>
                <a:lnTo>
                  <a:pt x="1318107" y="1650309"/>
                </a:lnTo>
                <a:cubicBezTo>
                  <a:pt x="1330154" y="1653584"/>
                  <a:pt x="1342766" y="1655302"/>
                  <a:pt x="1355700" y="1655302"/>
                </a:cubicBezTo>
                <a:cubicBezTo>
                  <a:pt x="2154247" y="1655302"/>
                  <a:pt x="2154247" y="1655302"/>
                  <a:pt x="2154247" y="1655302"/>
                </a:cubicBezTo>
                <a:cubicBezTo>
                  <a:pt x="2204264" y="1655302"/>
                  <a:pt x="2252555" y="1627810"/>
                  <a:pt x="2276701" y="1583132"/>
                </a:cubicBezTo>
                <a:cubicBezTo>
                  <a:pt x="2676837" y="894072"/>
                  <a:pt x="2676837" y="894072"/>
                  <a:pt x="2676837" y="894072"/>
                </a:cubicBezTo>
                <a:cubicBezTo>
                  <a:pt x="2702708" y="851114"/>
                  <a:pt x="2702708" y="796127"/>
                  <a:pt x="2676837" y="753167"/>
                </a:cubicBezTo>
                <a:cubicBezTo>
                  <a:pt x="2626820" y="667035"/>
                  <a:pt x="2583056" y="591669"/>
                  <a:pt x="2544761" y="525724"/>
                </a:cubicBezTo>
                <a:lnTo>
                  <a:pt x="2525427" y="492430"/>
                </a:lnTo>
                <a:lnTo>
                  <a:pt x="2614995" y="492430"/>
                </a:lnTo>
                <a:cubicBezTo>
                  <a:pt x="2893530" y="492430"/>
                  <a:pt x="3339185" y="492430"/>
                  <a:pt x="4052233" y="492430"/>
                </a:cubicBezTo>
                <a:cubicBezTo>
                  <a:pt x="4171332" y="492430"/>
                  <a:pt x="4286323" y="557897"/>
                  <a:pt x="4343819" y="664281"/>
                </a:cubicBezTo>
                <a:cubicBezTo>
                  <a:pt x="4343819" y="664281"/>
                  <a:pt x="4343819" y="664281"/>
                  <a:pt x="5296604" y="2305041"/>
                </a:cubicBezTo>
                <a:cubicBezTo>
                  <a:pt x="5358207" y="2407332"/>
                  <a:pt x="5358207" y="2538266"/>
                  <a:pt x="5296604" y="2640558"/>
                </a:cubicBezTo>
                <a:cubicBezTo>
                  <a:pt x="5296604" y="2640558"/>
                  <a:pt x="5296604" y="2640558"/>
                  <a:pt x="4343819" y="4281318"/>
                </a:cubicBezTo>
                <a:cubicBezTo>
                  <a:pt x="4286323" y="4387702"/>
                  <a:pt x="4171332" y="4453168"/>
                  <a:pt x="4052233" y="4453168"/>
                </a:cubicBezTo>
                <a:cubicBezTo>
                  <a:pt x="4052233" y="4453168"/>
                  <a:pt x="4052233" y="4453168"/>
                  <a:pt x="2150770" y="4453168"/>
                </a:cubicBezTo>
                <a:cubicBezTo>
                  <a:pt x="2027565" y="4453168"/>
                  <a:pt x="1916680" y="4387702"/>
                  <a:pt x="1855078" y="4281318"/>
                </a:cubicBezTo>
                <a:cubicBezTo>
                  <a:pt x="1855078" y="4281318"/>
                  <a:pt x="1855078" y="4281318"/>
                  <a:pt x="906399" y="2640558"/>
                </a:cubicBezTo>
                <a:cubicBezTo>
                  <a:pt x="844796" y="2538266"/>
                  <a:pt x="844796" y="2407332"/>
                  <a:pt x="906399" y="2305041"/>
                </a:cubicBezTo>
                <a:cubicBezTo>
                  <a:pt x="906399" y="2305041"/>
                  <a:pt x="906399" y="2305041"/>
                  <a:pt x="1258651" y="1695815"/>
                </a:cubicBezTo>
                <a:lnTo>
                  <a:pt x="1288338" y="1644472"/>
                </a:lnTo>
                <a:lnTo>
                  <a:pt x="1287293" y="1644034"/>
                </a:lnTo>
                <a:cubicBezTo>
                  <a:pt x="1265949" y="1631576"/>
                  <a:pt x="1247840" y="1613534"/>
                  <a:pt x="1234904" y="1591195"/>
                </a:cubicBezTo>
                <a:cubicBezTo>
                  <a:pt x="1234904" y="1591195"/>
                  <a:pt x="1234904" y="1591195"/>
                  <a:pt x="836494" y="902135"/>
                </a:cubicBezTo>
                <a:cubicBezTo>
                  <a:pt x="810622" y="859177"/>
                  <a:pt x="810622" y="804190"/>
                  <a:pt x="836494" y="761230"/>
                </a:cubicBezTo>
                <a:cubicBezTo>
                  <a:pt x="836494" y="761230"/>
                  <a:pt x="836494" y="761230"/>
                  <a:pt x="1234904" y="72172"/>
                </a:cubicBezTo>
                <a:cubicBezTo>
                  <a:pt x="1260775" y="27495"/>
                  <a:pt x="1307343" y="0"/>
                  <a:pt x="1359084"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Logo&#10;&#10;Description automatically generated">
            <a:extLst>
              <a:ext uri="{FF2B5EF4-FFF2-40B4-BE49-F238E27FC236}">
                <a16:creationId xmlns:a16="http://schemas.microsoft.com/office/drawing/2014/main" id="{34A453A1-6384-44E8-ADDE-D35A3972A0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15597" y="-226977"/>
            <a:ext cx="2420410" cy="2420410"/>
          </a:xfrm>
          <a:prstGeom prst="rect">
            <a:avLst/>
          </a:prstGeom>
        </p:spPr>
      </p:pic>
      <p:pic>
        <p:nvPicPr>
          <p:cNvPr id="4098" name="Picture 2" descr="1981 - British Telecom logo">
            <a:extLst>
              <a:ext uri="{FF2B5EF4-FFF2-40B4-BE49-F238E27FC236}">
                <a16:creationId xmlns:a16="http://schemas.microsoft.com/office/drawing/2014/main" id="{E5F016B4-2E57-476C-972A-23356BEED59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51912" y="2084678"/>
            <a:ext cx="5096955" cy="2688643"/>
          </a:xfrm>
          <a:prstGeom prst="rect">
            <a:avLst/>
          </a:prstGeom>
          <a:noFill/>
          <a:extLst>
            <a:ext uri="{909E8E84-426E-40DD-AFC4-6F175D3DCCD1}">
              <a14:hiddenFill xmlns:a14="http://schemas.microsoft.com/office/drawing/2010/main">
                <a:solidFill>
                  <a:srgbClr val="FFFFFF"/>
                </a:solidFill>
              </a14:hiddenFill>
            </a:ext>
          </a:extLst>
        </p:spPr>
      </p:pic>
      <p:sp>
        <p:nvSpPr>
          <p:cNvPr id="4" name="Rettangolo 3">
            <a:extLst>
              <a:ext uri="{FF2B5EF4-FFF2-40B4-BE49-F238E27FC236}">
                <a16:creationId xmlns:a16="http://schemas.microsoft.com/office/drawing/2014/main" id="{3A1028FE-9A8F-4A0D-971A-6A8D69E880CF}"/>
              </a:ext>
            </a:extLst>
          </p:cNvPr>
          <p:cNvSpPr/>
          <p:nvPr/>
        </p:nvSpPr>
        <p:spPr>
          <a:xfrm>
            <a:off x="266700" y="1037650"/>
            <a:ext cx="6541477" cy="1477328"/>
          </a:xfrm>
          <a:prstGeom prst="rect">
            <a:avLst/>
          </a:prstGeom>
        </p:spPr>
        <p:txBody>
          <a:bodyPr wrap="square">
            <a:spAutoFit/>
          </a:bodyPr>
          <a:lstStyle/>
          <a:p>
            <a:pPr fontAlgn="base"/>
            <a:r>
              <a:rPr lang="en-US" sz="3600" dirty="0">
                <a:solidFill>
                  <a:srgbClr val="333333"/>
                </a:solidFill>
                <a:latin typeface="bt-regular"/>
              </a:rPr>
              <a:t>1981</a:t>
            </a:r>
          </a:p>
          <a:p>
            <a:pPr marL="342900" indent="-342900" fontAlgn="base">
              <a:buFont typeface="Arial" panose="020B0604020202020204" pitchFamily="34" charset="0"/>
              <a:buChar char="•"/>
            </a:pPr>
            <a:r>
              <a:rPr lang="en-US" dirty="0"/>
              <a:t>British Telecom was opened.</a:t>
            </a:r>
          </a:p>
          <a:p>
            <a:pPr marL="342900" indent="-342900" fontAlgn="base">
              <a:buFont typeface="Arial" panose="020B0604020202020204" pitchFamily="34" charset="0"/>
              <a:buChar char="•"/>
            </a:pPr>
            <a:endParaRPr lang="en-US" dirty="0"/>
          </a:p>
          <a:p>
            <a:pPr marL="342900" indent="-342900" fontAlgn="base">
              <a:buFont typeface="Arial" panose="020B0604020202020204" pitchFamily="34" charset="0"/>
              <a:buChar char="•"/>
            </a:pPr>
            <a:r>
              <a:rPr lang="en-US" dirty="0"/>
              <a:t>It was separated from the Post Office</a:t>
            </a:r>
            <a:r>
              <a:rPr lang="en-US" dirty="0">
                <a:latin typeface="bt-regular"/>
              </a:rPr>
              <a:t>.</a:t>
            </a:r>
            <a:endParaRPr lang="en-US" b="0" i="0" dirty="0">
              <a:effectLst/>
              <a:latin typeface="bt-regular"/>
            </a:endParaRPr>
          </a:p>
        </p:txBody>
      </p:sp>
      <p:sp>
        <p:nvSpPr>
          <p:cNvPr id="6" name="Rettangolo 5">
            <a:extLst>
              <a:ext uri="{FF2B5EF4-FFF2-40B4-BE49-F238E27FC236}">
                <a16:creationId xmlns:a16="http://schemas.microsoft.com/office/drawing/2014/main" id="{A8913FB9-452D-425A-9CD7-050FC3DFC1FE}"/>
              </a:ext>
            </a:extLst>
          </p:cNvPr>
          <p:cNvSpPr/>
          <p:nvPr/>
        </p:nvSpPr>
        <p:spPr>
          <a:xfrm>
            <a:off x="266699" y="2910031"/>
            <a:ext cx="6096000" cy="646331"/>
          </a:xfrm>
          <a:prstGeom prst="rect">
            <a:avLst/>
          </a:prstGeom>
        </p:spPr>
        <p:txBody>
          <a:bodyPr>
            <a:spAutoFit/>
          </a:bodyPr>
          <a:lstStyle/>
          <a:p>
            <a:pPr marL="285750" indent="-285750">
              <a:buFont typeface="Arial" panose="020B0604020202020204" pitchFamily="34" charset="0"/>
              <a:buChar char="•"/>
            </a:pPr>
            <a:r>
              <a:rPr lang="it-IT" dirty="0" err="1"/>
              <a:t>They</a:t>
            </a:r>
            <a:r>
              <a:rPr lang="it-IT" dirty="0"/>
              <a:t> introduce the green card with </a:t>
            </a:r>
            <a:r>
              <a:rPr lang="it-IT" dirty="0" err="1"/>
              <a:t>available</a:t>
            </a:r>
            <a:r>
              <a:rPr lang="it-IT" dirty="0"/>
              <a:t> credit of 20-40  or 100-200.</a:t>
            </a:r>
          </a:p>
        </p:txBody>
      </p:sp>
      <p:sp>
        <p:nvSpPr>
          <p:cNvPr id="8" name="Rettangolo 7">
            <a:extLst>
              <a:ext uri="{FF2B5EF4-FFF2-40B4-BE49-F238E27FC236}">
                <a16:creationId xmlns:a16="http://schemas.microsoft.com/office/drawing/2014/main" id="{F0F964FE-3ABC-4C19-8A26-59AAA5797ED6}"/>
              </a:ext>
            </a:extLst>
          </p:cNvPr>
          <p:cNvSpPr/>
          <p:nvPr/>
        </p:nvSpPr>
        <p:spPr>
          <a:xfrm>
            <a:off x="192677" y="3993991"/>
            <a:ext cx="6568658" cy="369332"/>
          </a:xfrm>
          <a:prstGeom prst="rect">
            <a:avLst/>
          </a:prstGeom>
        </p:spPr>
        <p:txBody>
          <a:bodyPr wrap="none">
            <a:spAutoFit/>
          </a:bodyPr>
          <a:lstStyle/>
          <a:p>
            <a:pPr marL="285750" indent="-285750">
              <a:buFont typeface="Arial" panose="020B0604020202020204" pitchFamily="34" charset="0"/>
              <a:buChar char="•"/>
            </a:pPr>
            <a:r>
              <a:rPr lang="en-US" dirty="0">
                <a:latin typeface="bt-regular"/>
              </a:rPr>
              <a:t>They </a:t>
            </a:r>
            <a:r>
              <a:rPr lang="it-IT" dirty="0">
                <a:latin typeface="bt-regular"/>
              </a:rPr>
              <a:t>introduce the </a:t>
            </a:r>
            <a:r>
              <a:rPr lang="en-US" dirty="0">
                <a:latin typeface="bt-regular"/>
              </a:rPr>
              <a:t> first cashless payphone and the Cardphone.</a:t>
            </a:r>
            <a:endParaRPr lang="it-IT" dirty="0"/>
          </a:p>
        </p:txBody>
      </p:sp>
      <p:pic>
        <p:nvPicPr>
          <p:cNvPr id="2050" name="Picture 2" descr="Risultato immagine per cashless pay phone 1981">
            <a:extLst>
              <a:ext uri="{FF2B5EF4-FFF2-40B4-BE49-F238E27FC236}">
                <a16:creationId xmlns:a16="http://schemas.microsoft.com/office/drawing/2014/main" id="{D853CB6A-0DA8-4DEF-9681-C75189ABAFB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0056" y="4455123"/>
            <a:ext cx="1578807" cy="20112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1705391"/>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D99D2C73-08B0-4F6B-A8E9-4651E6BDBE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968DB88C-7EF2-487C-85D1-848F61F13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BT Piper logo launch at top of BT Tower">
            <a:extLst>
              <a:ext uri="{FF2B5EF4-FFF2-40B4-BE49-F238E27FC236}">
                <a16:creationId xmlns:a16="http://schemas.microsoft.com/office/drawing/2014/main" id="{438FE7F0-385D-4516-A125-EDE71E6567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4662" r="14472" b="-1"/>
          <a:stretch/>
        </p:blipFill>
        <p:spPr bwMode="auto">
          <a:xfrm>
            <a:off x="6876513" y="3041805"/>
            <a:ext cx="4603782" cy="278553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Logo&#10;&#10;Description automatically generated">
            <a:extLst>
              <a:ext uri="{FF2B5EF4-FFF2-40B4-BE49-F238E27FC236}">
                <a16:creationId xmlns:a16="http://schemas.microsoft.com/office/drawing/2014/main" id="{8FCA96B0-A09E-4DC9-9443-543680E82FC8}"/>
              </a:ext>
            </a:extLst>
          </p:cNvPr>
          <p:cNvPicPr>
            <a:picLocks noChangeAspect="1"/>
          </p:cNvPicPr>
          <p:nvPr/>
        </p:nvPicPr>
        <p:blipFill rotWithShape="1">
          <a:blip r:embed="rId3">
            <a:extLst>
              <a:ext uri="{28A0092B-C50C-407E-A947-70E740481C1C}">
                <a14:useLocalDpi xmlns:a14="http://schemas.microsoft.com/office/drawing/2010/main" val="0"/>
              </a:ext>
            </a:extLst>
          </a:blip>
          <a:srcRect l="3571"/>
          <a:stretch/>
        </p:blipFill>
        <p:spPr>
          <a:xfrm>
            <a:off x="6435741" y="-485806"/>
            <a:ext cx="5372100" cy="3967089"/>
          </a:xfrm>
          <a:prstGeom prst="rect">
            <a:avLst/>
          </a:prstGeom>
        </p:spPr>
      </p:pic>
      <p:sp>
        <p:nvSpPr>
          <p:cNvPr id="4" name="Rettangolo 3">
            <a:extLst>
              <a:ext uri="{FF2B5EF4-FFF2-40B4-BE49-F238E27FC236}">
                <a16:creationId xmlns:a16="http://schemas.microsoft.com/office/drawing/2014/main" id="{48649BAC-3587-4252-992D-273CD5BB439B}"/>
              </a:ext>
            </a:extLst>
          </p:cNvPr>
          <p:cNvSpPr/>
          <p:nvPr/>
        </p:nvSpPr>
        <p:spPr>
          <a:xfrm>
            <a:off x="723900" y="998550"/>
            <a:ext cx="6096000" cy="1631216"/>
          </a:xfrm>
          <a:prstGeom prst="rect">
            <a:avLst/>
          </a:prstGeom>
        </p:spPr>
        <p:txBody>
          <a:bodyPr>
            <a:spAutoFit/>
          </a:bodyPr>
          <a:lstStyle/>
          <a:p>
            <a:pPr fontAlgn="base"/>
            <a:r>
              <a:rPr lang="en-US" sz="3200" dirty="0">
                <a:solidFill>
                  <a:schemeClr val="bg1"/>
                </a:solidFill>
                <a:latin typeface="bt-regular"/>
              </a:rPr>
              <a:t>1991</a:t>
            </a:r>
          </a:p>
          <a:p>
            <a:pPr marL="285750" indent="-285750" fontAlgn="base">
              <a:buFont typeface="Arial" panose="020B0604020202020204" pitchFamily="34" charset="0"/>
              <a:buChar char="•"/>
            </a:pPr>
            <a:r>
              <a:rPr lang="en-GB" dirty="0">
                <a:solidFill>
                  <a:schemeClr val="bg1"/>
                </a:solidFill>
              </a:rPr>
              <a:t>British telecom change names and was called with the new identity of BT piper.</a:t>
            </a:r>
            <a:endParaRPr lang="it-IT" dirty="0">
              <a:solidFill>
                <a:schemeClr val="bg1"/>
              </a:solidFill>
            </a:endParaRPr>
          </a:p>
          <a:p>
            <a:pPr fontAlgn="base"/>
            <a:endParaRPr lang="en-US" sz="3200" dirty="0">
              <a:solidFill>
                <a:schemeClr val="bg1"/>
              </a:solidFill>
              <a:latin typeface="bt-regular"/>
            </a:endParaRPr>
          </a:p>
        </p:txBody>
      </p:sp>
      <p:sp>
        <p:nvSpPr>
          <p:cNvPr id="6" name="Rettangolo 5">
            <a:extLst>
              <a:ext uri="{FF2B5EF4-FFF2-40B4-BE49-F238E27FC236}">
                <a16:creationId xmlns:a16="http://schemas.microsoft.com/office/drawing/2014/main" id="{C71D6021-7292-4555-BFD5-02FAAFAF2BE0}"/>
              </a:ext>
            </a:extLst>
          </p:cNvPr>
          <p:cNvSpPr/>
          <p:nvPr/>
        </p:nvSpPr>
        <p:spPr>
          <a:xfrm>
            <a:off x="780513" y="2296550"/>
            <a:ext cx="6096000" cy="3693319"/>
          </a:xfrm>
          <a:prstGeom prst="rect">
            <a:avLst/>
          </a:prstGeom>
        </p:spPr>
        <p:txBody>
          <a:bodyPr>
            <a:spAutoFit/>
          </a:bodyPr>
          <a:lstStyle/>
          <a:p>
            <a:pPr marL="285750" indent="-285750">
              <a:buFont typeface="Arial" panose="020B0604020202020204" pitchFamily="34" charset="0"/>
              <a:buChar char="•"/>
            </a:pPr>
            <a:r>
              <a:rPr lang="en-GB" dirty="0">
                <a:solidFill>
                  <a:schemeClr val="bg1"/>
                </a:solidFill>
              </a:rPr>
              <a:t>BT lunched a lot of things like:</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It was lunched Phone disk that was a big telephone with a disk on it  this was used a lot  in the 90s.</a:t>
            </a:r>
          </a:p>
          <a:p>
            <a:pPr marL="285750" indent="-285750">
              <a:buFont typeface="Arial" panose="020B0604020202020204" pitchFamily="34" charset="0"/>
              <a:buChar char="•"/>
            </a:pPr>
            <a:r>
              <a:rPr lang="en-GB" dirty="0">
                <a:solidFill>
                  <a:schemeClr val="bg1"/>
                </a:solidFill>
              </a:rPr>
              <a:t>It was introduced Electric phone book.</a:t>
            </a:r>
          </a:p>
          <a:p>
            <a:pPr marL="285750" indent="-285750">
              <a:buFont typeface="Arial" panose="020B0604020202020204" pitchFamily="34" charset="0"/>
              <a:buChar char="•"/>
            </a:pPr>
            <a:r>
              <a:rPr lang="en-GB" dirty="0">
                <a:solidFill>
                  <a:schemeClr val="bg1"/>
                </a:solidFill>
              </a:rPr>
              <a:t>It was launched a dial-up services that could make communicate a costumer pc direct to BT data base true modem and telephone network.</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it-IT" dirty="0">
              <a:solidFill>
                <a:schemeClr val="bg1"/>
              </a:solidFill>
            </a:endParaRPr>
          </a:p>
          <a:p>
            <a:pPr marL="285750" indent="-285750">
              <a:buFont typeface="Arial" panose="020B0604020202020204" pitchFamily="34" charset="0"/>
              <a:buChar char="•"/>
            </a:pPr>
            <a:endParaRPr lang="it-IT" dirty="0">
              <a:solidFill>
                <a:schemeClr val="bg1"/>
              </a:solidFill>
            </a:endParaRPr>
          </a:p>
          <a:p>
            <a:pPr marL="285750" indent="-285750">
              <a:buFont typeface="Arial" panose="020B0604020202020204" pitchFamily="34" charset="0"/>
              <a:buChar char="•"/>
            </a:pPr>
            <a:endParaRPr lang="it-IT" dirty="0">
              <a:solidFill>
                <a:schemeClr val="bg1"/>
              </a:solidFill>
            </a:endParaRPr>
          </a:p>
        </p:txBody>
      </p:sp>
      <p:sp>
        <p:nvSpPr>
          <p:cNvPr id="7" name="Rettangolo 6">
            <a:extLst>
              <a:ext uri="{FF2B5EF4-FFF2-40B4-BE49-F238E27FC236}">
                <a16:creationId xmlns:a16="http://schemas.microsoft.com/office/drawing/2014/main" id="{61B61609-45BC-4861-B628-1879013431D5}"/>
              </a:ext>
            </a:extLst>
          </p:cNvPr>
          <p:cNvSpPr/>
          <p:nvPr/>
        </p:nvSpPr>
        <p:spPr>
          <a:xfrm>
            <a:off x="780513" y="4820194"/>
            <a:ext cx="6096000" cy="369332"/>
          </a:xfrm>
          <a:prstGeom prst="rect">
            <a:avLst/>
          </a:prstGeom>
        </p:spPr>
        <p:txBody>
          <a:bodyPr>
            <a:spAutoFit/>
          </a:bodyPr>
          <a:lstStyle/>
          <a:p>
            <a:pPr marL="285750" indent="-285750">
              <a:buFont typeface="Arial" panose="020B0604020202020204" pitchFamily="34" charset="0"/>
              <a:buChar char="•"/>
            </a:pPr>
            <a:r>
              <a:rPr lang="en-US" dirty="0">
                <a:solidFill>
                  <a:schemeClr val="bg1"/>
                </a:solidFill>
                <a:latin typeface="bt-regular"/>
              </a:rPr>
              <a:t>It was introduced print telephone.</a:t>
            </a:r>
            <a:endParaRPr lang="it-IT" dirty="0">
              <a:solidFill>
                <a:schemeClr val="bg1"/>
              </a:solidFill>
            </a:endParaRPr>
          </a:p>
        </p:txBody>
      </p:sp>
    </p:spTree>
    <p:extLst>
      <p:ext uri="{BB962C8B-B14F-4D97-AF65-F5344CB8AC3E}">
        <p14:creationId xmlns:p14="http://schemas.microsoft.com/office/powerpoint/2010/main" val="1547859721"/>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Rettangolo 5">
            <a:extLst>
              <a:ext uri="{FF2B5EF4-FFF2-40B4-BE49-F238E27FC236}">
                <a16:creationId xmlns:a16="http://schemas.microsoft.com/office/drawing/2014/main" id="{1319401C-7DF0-4C9E-ADFD-4BF261412D82}"/>
              </a:ext>
            </a:extLst>
          </p:cNvPr>
          <p:cNvSpPr/>
          <p:nvPr/>
        </p:nvSpPr>
        <p:spPr>
          <a:xfrm>
            <a:off x="5170312" y="785546"/>
            <a:ext cx="6096000" cy="2400657"/>
          </a:xfrm>
          <a:prstGeom prst="rect">
            <a:avLst/>
          </a:prstGeom>
        </p:spPr>
        <p:txBody>
          <a:bodyPr>
            <a:spAutoFit/>
          </a:bodyPr>
          <a:lstStyle/>
          <a:p>
            <a:pPr fontAlgn="base"/>
            <a:r>
              <a:rPr lang="en-US" sz="2400" dirty="0">
                <a:solidFill>
                  <a:schemeClr val="tx1">
                    <a:lumMod val="95000"/>
                    <a:lumOff val="5000"/>
                  </a:schemeClr>
                </a:solidFill>
                <a:latin typeface="bt-regular"/>
              </a:rPr>
              <a:t>1992</a:t>
            </a:r>
          </a:p>
          <a:p>
            <a:pPr marL="285750" indent="-285750" fontAlgn="base">
              <a:buFont typeface="Arial" panose="020B0604020202020204" pitchFamily="34" charset="0"/>
              <a:buChar char="•"/>
            </a:pPr>
            <a:r>
              <a:rPr lang="it-IT" dirty="0">
                <a:solidFill>
                  <a:schemeClr val="tx1">
                    <a:lumMod val="95000"/>
                    <a:lumOff val="5000"/>
                  </a:schemeClr>
                </a:solidFill>
                <a:latin typeface="bt-regular"/>
              </a:rPr>
              <a:t>BT </a:t>
            </a:r>
            <a:r>
              <a:rPr lang="en-GB" dirty="0"/>
              <a:t>lunched the first big bottom phone that was available for the normal people only in 2005.</a:t>
            </a:r>
            <a:endParaRPr lang="it-IT" dirty="0"/>
          </a:p>
          <a:p>
            <a:pPr lvl="1" fontAlgn="base"/>
            <a:endParaRPr lang="en-US" dirty="0">
              <a:solidFill>
                <a:schemeClr val="tx1">
                  <a:lumMod val="95000"/>
                  <a:lumOff val="5000"/>
                </a:schemeClr>
              </a:solidFill>
              <a:latin typeface="bt-regular"/>
            </a:endParaRPr>
          </a:p>
          <a:p>
            <a:pPr marL="742950" lvl="1" indent="-285750" fontAlgn="base">
              <a:buFont typeface="Arial" panose="020B0604020202020204" pitchFamily="34" charset="0"/>
              <a:buChar char="•"/>
            </a:pPr>
            <a:r>
              <a:rPr lang="en-GB" dirty="0"/>
              <a:t>BT established a private network that was used just from special trained people(private </a:t>
            </a:r>
            <a:r>
              <a:rPr lang="it-IT" dirty="0"/>
              <a:t>investigator)</a:t>
            </a:r>
            <a:r>
              <a:rPr lang="en-GB" dirty="0"/>
              <a:t> that they were working close with the police.</a:t>
            </a:r>
            <a:endParaRPr lang="it-IT" dirty="0"/>
          </a:p>
          <a:p>
            <a:pPr marL="285750" indent="-285750" fontAlgn="base">
              <a:buFont typeface="Arial" panose="020B0604020202020204" pitchFamily="34" charset="0"/>
              <a:buChar char="•"/>
            </a:pPr>
            <a:endParaRPr lang="en-US" dirty="0">
              <a:solidFill>
                <a:schemeClr val="tx1">
                  <a:lumMod val="95000"/>
                  <a:lumOff val="5000"/>
                </a:schemeClr>
              </a:solidFill>
              <a:latin typeface="bt-regular"/>
            </a:endParaRPr>
          </a:p>
        </p:txBody>
      </p:sp>
      <p:sp>
        <p:nvSpPr>
          <p:cNvPr id="7" name="Rettangolo 6">
            <a:extLst>
              <a:ext uri="{FF2B5EF4-FFF2-40B4-BE49-F238E27FC236}">
                <a16:creationId xmlns:a16="http://schemas.microsoft.com/office/drawing/2014/main" id="{1E6DEBE5-1582-45EB-BEE9-8A2AFC2A1CA5}"/>
              </a:ext>
            </a:extLst>
          </p:cNvPr>
          <p:cNvSpPr/>
          <p:nvPr/>
        </p:nvSpPr>
        <p:spPr>
          <a:xfrm>
            <a:off x="5170312" y="3723019"/>
            <a:ext cx="6096000" cy="4339650"/>
          </a:xfrm>
          <a:prstGeom prst="rect">
            <a:avLst/>
          </a:prstGeom>
        </p:spPr>
        <p:txBody>
          <a:bodyPr>
            <a:spAutoFit/>
          </a:bodyPr>
          <a:lstStyle/>
          <a:p>
            <a:pPr fontAlgn="base"/>
            <a:r>
              <a:rPr lang="en-US" sz="2400" dirty="0">
                <a:solidFill>
                  <a:schemeClr val="tx1">
                    <a:lumMod val="95000"/>
                    <a:lumOff val="5000"/>
                  </a:schemeClr>
                </a:solidFill>
                <a:latin typeface="bt-regular"/>
              </a:rPr>
              <a:t>1996</a:t>
            </a:r>
          </a:p>
          <a:p>
            <a:pPr marL="285750" indent="-285750" fontAlgn="base">
              <a:buFont typeface="Arial" panose="020B0604020202020204" pitchFamily="34" charset="0"/>
              <a:buChar char="•"/>
            </a:pPr>
            <a:r>
              <a:rPr lang="en-GB" dirty="0"/>
              <a:t>Was lunched the first market service internet.</a:t>
            </a:r>
            <a:endParaRPr lang="it-IT" dirty="0"/>
          </a:p>
          <a:p>
            <a:pPr marL="285750" indent="-285750" fontAlgn="base">
              <a:buFont typeface="Arial" panose="020B0604020202020204" pitchFamily="34" charset="0"/>
              <a:buChar char="•"/>
            </a:pPr>
            <a:endParaRPr lang="en-US" dirty="0">
              <a:solidFill>
                <a:schemeClr val="tx1">
                  <a:lumMod val="95000"/>
                  <a:lumOff val="5000"/>
                </a:schemeClr>
              </a:solidFill>
              <a:latin typeface="bt-regular"/>
            </a:endParaRPr>
          </a:p>
          <a:p>
            <a:pPr marL="285750" indent="-285750" fontAlgn="base">
              <a:buFont typeface="Arial" panose="020B0604020202020204" pitchFamily="34" charset="0"/>
              <a:buChar char="•"/>
            </a:pPr>
            <a:r>
              <a:rPr lang="en-US" dirty="0">
                <a:solidFill>
                  <a:schemeClr val="tx1">
                    <a:lumMod val="95000"/>
                    <a:lumOff val="5000"/>
                  </a:schemeClr>
                </a:solidFill>
                <a:latin typeface="bt-regular"/>
              </a:rPr>
              <a:t>BT started measuring UK carbon footprint.</a:t>
            </a:r>
          </a:p>
          <a:p>
            <a:pPr marL="285750" indent="-285750">
              <a:buFont typeface="Arial" panose="020B0604020202020204" pitchFamily="34" charset="0"/>
              <a:buChar char="•"/>
            </a:pPr>
            <a:r>
              <a:rPr lang="en-GB" dirty="0"/>
              <a:t>BT internet things became easier they started to be faster:</a:t>
            </a:r>
          </a:p>
          <a:p>
            <a:pPr marL="285750" indent="-285750">
              <a:buFont typeface="Arial" panose="020B0604020202020204" pitchFamily="34" charset="0"/>
              <a:buChar char="•"/>
            </a:pPr>
            <a:r>
              <a:rPr lang="en-GB" dirty="0"/>
              <a:t>whit transaction payment.</a:t>
            </a:r>
          </a:p>
          <a:p>
            <a:pPr marL="285750" indent="-285750">
              <a:buFont typeface="Arial" panose="020B0604020202020204" pitchFamily="34" charset="0"/>
              <a:buChar char="•"/>
            </a:pPr>
            <a:r>
              <a:rPr lang="en-GB" dirty="0"/>
              <a:t>Provide their services.</a:t>
            </a:r>
          </a:p>
          <a:p>
            <a:pPr marL="285750" indent="-285750">
              <a:buFont typeface="Arial" panose="020B0604020202020204" pitchFamily="34" charset="0"/>
              <a:buChar char="•"/>
            </a:pPr>
            <a:r>
              <a:rPr lang="en-GB" dirty="0"/>
              <a:t>Start making online marketing. </a:t>
            </a:r>
            <a:endParaRPr lang="it-IT" dirty="0"/>
          </a:p>
          <a:p>
            <a:endParaRPr lang="it-IT" dirty="0"/>
          </a:p>
          <a:p>
            <a:r>
              <a:rPr lang="en-GB" dirty="0"/>
              <a:t> </a:t>
            </a:r>
            <a:endParaRPr lang="it-IT" dirty="0"/>
          </a:p>
          <a:p>
            <a:pPr marL="285750" indent="-285750" fontAlgn="base">
              <a:buFont typeface="Arial" panose="020B0604020202020204" pitchFamily="34" charset="0"/>
              <a:buChar char="•"/>
            </a:pPr>
            <a:endParaRPr lang="en-US" dirty="0">
              <a:solidFill>
                <a:schemeClr val="tx1">
                  <a:lumMod val="95000"/>
                  <a:lumOff val="5000"/>
                </a:schemeClr>
              </a:solidFill>
              <a:latin typeface="bt-regular"/>
            </a:endParaRPr>
          </a:p>
          <a:p>
            <a:pPr marL="285750" indent="-285750" fontAlgn="base">
              <a:buFont typeface="Arial" panose="020B0604020202020204" pitchFamily="34" charset="0"/>
              <a:buChar char="•"/>
            </a:pPr>
            <a:endParaRPr lang="en-US" dirty="0">
              <a:solidFill>
                <a:schemeClr val="tx1">
                  <a:lumMod val="95000"/>
                  <a:lumOff val="5000"/>
                </a:schemeClr>
              </a:solidFill>
              <a:latin typeface="bt-regular"/>
            </a:endParaRPr>
          </a:p>
          <a:p>
            <a:r>
              <a:rPr lang="en-GB" dirty="0"/>
              <a:t> </a:t>
            </a:r>
            <a:endParaRPr lang="it-IT" dirty="0"/>
          </a:p>
          <a:p>
            <a:pPr marL="285750" indent="-285750" fontAlgn="base">
              <a:buFont typeface="Arial" panose="020B0604020202020204" pitchFamily="34" charset="0"/>
              <a:buChar char="•"/>
            </a:pPr>
            <a:endParaRPr lang="en-US" dirty="0">
              <a:solidFill>
                <a:schemeClr val="tx1">
                  <a:lumMod val="95000"/>
                  <a:lumOff val="5000"/>
                </a:schemeClr>
              </a:solidFill>
              <a:latin typeface="bt-regular"/>
            </a:endParaRPr>
          </a:p>
          <a:p>
            <a:pPr marL="285750" indent="-285750" fontAlgn="base">
              <a:buFont typeface="Arial" panose="020B0604020202020204" pitchFamily="34" charset="0"/>
              <a:buChar char="•"/>
            </a:pPr>
            <a:endParaRPr lang="en-US" b="0" i="0" dirty="0">
              <a:solidFill>
                <a:schemeClr val="tx1">
                  <a:lumMod val="95000"/>
                  <a:lumOff val="5000"/>
                </a:schemeClr>
              </a:solidFill>
              <a:effectLst/>
              <a:latin typeface="bt-regular"/>
            </a:endParaRPr>
          </a:p>
        </p:txBody>
      </p:sp>
    </p:spTree>
    <p:extLst>
      <p:ext uri="{BB962C8B-B14F-4D97-AF65-F5344CB8AC3E}">
        <p14:creationId xmlns:p14="http://schemas.microsoft.com/office/powerpoint/2010/main" val="28577543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el 1">
            <a:extLst>
              <a:ext uri="{FF2B5EF4-FFF2-40B4-BE49-F238E27FC236}">
                <a16:creationId xmlns:a16="http://schemas.microsoft.com/office/drawing/2014/main" id="{DC6F1573-16CC-4D3F-8F78-6C3CC9962740}"/>
              </a:ext>
            </a:extLst>
          </p:cNvPr>
          <p:cNvSpPr>
            <a:spLocks noGrp="1"/>
          </p:cNvSpPr>
          <p:nvPr>
            <p:ph type="ctrTitle"/>
          </p:nvPr>
        </p:nvSpPr>
        <p:spPr>
          <a:xfrm>
            <a:off x="1180531" y="1346268"/>
            <a:ext cx="5274860" cy="3066706"/>
          </a:xfrm>
        </p:spPr>
        <p:txBody>
          <a:bodyPr anchor="b">
            <a:normAutofit/>
          </a:bodyPr>
          <a:lstStyle/>
          <a:p>
            <a:r>
              <a:rPr lang="de-DE" dirty="0"/>
              <a:t>BT Customer Service </a:t>
            </a:r>
          </a:p>
        </p:txBody>
      </p:sp>
      <p:sp>
        <p:nvSpPr>
          <p:cNvPr id="3" name="Untertitel 2">
            <a:extLst>
              <a:ext uri="{FF2B5EF4-FFF2-40B4-BE49-F238E27FC236}">
                <a16:creationId xmlns:a16="http://schemas.microsoft.com/office/drawing/2014/main" id="{95E12285-B8BF-47F9-9E9F-EF8E3F7D549A}"/>
              </a:ext>
            </a:extLst>
          </p:cNvPr>
          <p:cNvSpPr>
            <a:spLocks noGrp="1"/>
          </p:cNvSpPr>
          <p:nvPr>
            <p:ph type="subTitle" idx="1"/>
          </p:nvPr>
        </p:nvSpPr>
        <p:spPr>
          <a:xfrm>
            <a:off x="1201212" y="4412974"/>
            <a:ext cx="4524024" cy="1576188"/>
          </a:xfrm>
        </p:spPr>
        <p:txBody>
          <a:bodyPr anchor="t">
            <a:normAutofit/>
          </a:bodyPr>
          <a:lstStyle/>
          <a:p>
            <a:r>
              <a:rPr lang="de-DE" dirty="0"/>
              <a:t>Andreas Abou-Diwan</a:t>
            </a:r>
          </a:p>
        </p:txBody>
      </p:sp>
      <p:sp>
        <p:nvSpPr>
          <p:cNvPr id="11" name="Freeform: Shape 10">
            <a:extLst>
              <a:ext uri="{FF2B5EF4-FFF2-40B4-BE49-F238E27FC236}">
                <a16:creationId xmlns:a16="http://schemas.microsoft.com/office/drawing/2014/main" id="{C7D887A3-61AD-4674-BC53-8DFA8CF7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479F0FB3-8461-462D-84A2-53106FBF4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1E3C311-4E8A-45D9-97BF-07F5FD346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20B0E2AF-C4C1-4CB1-9941-2A400C85B7AE}"/>
              </a:ext>
            </a:extLst>
          </p:cNvPr>
          <p:cNvPicPr>
            <a:picLocks noChangeAspect="1"/>
          </p:cNvPicPr>
          <p:nvPr/>
        </p:nvPicPr>
        <p:blipFill rotWithShape="1">
          <a:blip r:embed="rId2"/>
          <a:srcRect l="25665" r="33291"/>
          <a:stretch/>
        </p:blipFill>
        <p:spPr>
          <a:xfrm>
            <a:off x="7187979" y="10"/>
            <a:ext cx="5004021"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27493622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3000330-699F-40B4-932D-7A02367FD5B0}"/>
              </a:ext>
            </a:extLst>
          </p:cNvPr>
          <p:cNvSpPr>
            <a:spLocks noGrp="1"/>
          </p:cNvSpPr>
          <p:nvPr>
            <p:ph type="title"/>
          </p:nvPr>
        </p:nvSpPr>
        <p:spPr/>
        <p:txBody>
          <a:bodyPr/>
          <a:lstStyle/>
          <a:p>
            <a:r>
              <a:rPr lang="de-DE" dirty="0"/>
              <a:t>Task</a:t>
            </a:r>
          </a:p>
        </p:txBody>
      </p:sp>
      <p:sp>
        <p:nvSpPr>
          <p:cNvPr id="3" name="Inhaltsplatzhalter 2">
            <a:extLst>
              <a:ext uri="{FF2B5EF4-FFF2-40B4-BE49-F238E27FC236}">
                <a16:creationId xmlns:a16="http://schemas.microsoft.com/office/drawing/2014/main" id="{7EE99417-6DDB-4695-BF56-B3265DA11A0A}"/>
              </a:ext>
            </a:extLst>
          </p:cNvPr>
          <p:cNvSpPr>
            <a:spLocks noGrp="1"/>
          </p:cNvSpPr>
          <p:nvPr>
            <p:ph idx="1"/>
          </p:nvPr>
        </p:nvSpPr>
        <p:spPr/>
        <p:txBody>
          <a:bodyPr/>
          <a:lstStyle/>
          <a:p>
            <a:r>
              <a:rPr lang="de-DE" dirty="0"/>
              <a:t>1.)  </a:t>
            </a:r>
            <a:r>
              <a:rPr lang="de-DE" dirty="0" err="1"/>
              <a:t>Insights</a:t>
            </a:r>
            <a:r>
              <a:rPr lang="de-DE" dirty="0"/>
              <a:t> </a:t>
            </a:r>
            <a:r>
              <a:rPr lang="de-DE" dirty="0" err="1"/>
              <a:t>to</a:t>
            </a:r>
            <a:r>
              <a:rPr lang="de-DE" dirty="0"/>
              <a:t> </a:t>
            </a:r>
            <a:r>
              <a:rPr lang="de-DE" dirty="0" err="1"/>
              <a:t>the</a:t>
            </a:r>
            <a:r>
              <a:rPr lang="de-DE" dirty="0"/>
              <a:t> modern </a:t>
            </a:r>
            <a:r>
              <a:rPr lang="de-DE" dirty="0" err="1"/>
              <a:t>technology</a:t>
            </a:r>
            <a:r>
              <a:rPr lang="de-DE" dirty="0"/>
              <a:t> </a:t>
            </a:r>
            <a:r>
              <a:rPr lang="de-DE" dirty="0" err="1"/>
              <a:t>introduced</a:t>
            </a:r>
            <a:endParaRPr lang="de-DE" dirty="0"/>
          </a:p>
        </p:txBody>
      </p:sp>
    </p:spTree>
    <p:extLst>
      <p:ext uri="{BB962C8B-B14F-4D97-AF65-F5344CB8AC3E}">
        <p14:creationId xmlns:p14="http://schemas.microsoft.com/office/powerpoint/2010/main" val="449649496"/>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2" name="Rectangle 7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el 1">
            <a:extLst>
              <a:ext uri="{FF2B5EF4-FFF2-40B4-BE49-F238E27FC236}">
                <a16:creationId xmlns:a16="http://schemas.microsoft.com/office/drawing/2014/main" id="{DB438BFF-FF3B-4E5B-B647-32A375FE948B}"/>
              </a:ext>
            </a:extLst>
          </p:cNvPr>
          <p:cNvSpPr>
            <a:spLocks noGrp="1"/>
          </p:cNvSpPr>
          <p:nvPr>
            <p:ph type="title"/>
          </p:nvPr>
        </p:nvSpPr>
        <p:spPr>
          <a:xfrm>
            <a:off x="6194738" y="442913"/>
            <a:ext cx="5197655" cy="1639888"/>
          </a:xfrm>
        </p:spPr>
        <p:txBody>
          <a:bodyPr anchor="b">
            <a:normAutofit/>
          </a:bodyPr>
          <a:lstStyle/>
          <a:p>
            <a:r>
              <a:rPr lang="de-DE"/>
              <a:t>Areas of BT using Modern Technology</a:t>
            </a:r>
            <a:endParaRPr lang="de-DE" dirty="0"/>
          </a:p>
        </p:txBody>
      </p:sp>
      <p:grpSp>
        <p:nvGrpSpPr>
          <p:cNvPr id="2053" name="Group 72">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74" name="Freeform: Shape 73">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54" name="Freeform: Shape 7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6" name="Freeform: Shape 75">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2050" name="Picture 2" descr="BT reveals new logo design | Creative Bloq">
            <a:extLst>
              <a:ext uri="{FF2B5EF4-FFF2-40B4-BE49-F238E27FC236}">
                <a16:creationId xmlns:a16="http://schemas.microsoft.com/office/drawing/2014/main" id="{67284D02-85FC-4292-86A5-F7459A46DE3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9607" y="2515105"/>
            <a:ext cx="3249406" cy="1827790"/>
          </a:xfrm>
          <a:prstGeom prst="rect">
            <a:avLst/>
          </a:prstGeom>
          <a:noFill/>
          <a:extLst>
            <a:ext uri="{909E8E84-426E-40DD-AFC4-6F175D3DCCD1}">
              <a14:hiddenFill xmlns:a14="http://schemas.microsoft.com/office/drawing/2010/main">
                <a:solidFill>
                  <a:srgbClr val="FFFFFF"/>
                </a:solidFill>
              </a14:hiddenFill>
            </a:ext>
          </a:extLst>
        </p:spPr>
      </p:pic>
      <p:sp>
        <p:nvSpPr>
          <p:cNvPr id="3" name="Inhaltsplatzhalter 2">
            <a:extLst>
              <a:ext uri="{FF2B5EF4-FFF2-40B4-BE49-F238E27FC236}">
                <a16:creationId xmlns:a16="http://schemas.microsoft.com/office/drawing/2014/main" id="{3B21DDDC-A298-4C84-94E8-D531C635F7F4}"/>
              </a:ext>
            </a:extLst>
          </p:cNvPr>
          <p:cNvSpPr>
            <a:spLocks noGrp="1"/>
          </p:cNvSpPr>
          <p:nvPr>
            <p:ph idx="1"/>
          </p:nvPr>
        </p:nvSpPr>
        <p:spPr>
          <a:xfrm>
            <a:off x="6194738" y="2312988"/>
            <a:ext cx="5197655" cy="3651250"/>
          </a:xfrm>
        </p:spPr>
        <p:txBody>
          <a:bodyPr>
            <a:normAutofit/>
          </a:bodyPr>
          <a:lstStyle/>
          <a:p>
            <a:pPr marL="285750" indent="-285750">
              <a:buFont typeface="Arial" panose="020B0604020202020204" pitchFamily="34" charset="0"/>
              <a:buChar char="•"/>
            </a:pPr>
            <a:r>
              <a:rPr lang="de-DE"/>
              <a:t>Networking</a:t>
            </a:r>
          </a:p>
          <a:p>
            <a:pPr marL="285750" indent="-285750">
              <a:buFont typeface="Arial" panose="020B0604020202020204" pitchFamily="34" charset="0"/>
              <a:buChar char="•"/>
            </a:pPr>
            <a:r>
              <a:rPr lang="de-DE"/>
              <a:t>Security</a:t>
            </a:r>
          </a:p>
          <a:p>
            <a:pPr marL="285750" indent="-285750">
              <a:buFont typeface="Arial" panose="020B0604020202020204" pitchFamily="34" charset="0"/>
              <a:buChar char="•"/>
            </a:pPr>
            <a:r>
              <a:rPr lang="de-DE"/>
              <a:t>Cloud Services</a:t>
            </a:r>
          </a:p>
          <a:p>
            <a:pPr marL="285750" indent="-285750">
              <a:buFont typeface="Arial" panose="020B0604020202020204" pitchFamily="34" charset="0"/>
              <a:buChar char="•"/>
            </a:pPr>
            <a:r>
              <a:rPr lang="de-DE"/>
              <a:t>IT Services</a:t>
            </a:r>
          </a:p>
          <a:p>
            <a:pPr marL="285750" indent="-285750">
              <a:buFont typeface="Arial" panose="020B0604020202020204" pitchFamily="34" charset="0"/>
              <a:buChar char="•"/>
            </a:pPr>
            <a:r>
              <a:rPr lang="de-DE"/>
              <a:t>Contact Centres</a:t>
            </a:r>
          </a:p>
          <a:p>
            <a:pPr marL="285750" indent="-285750">
              <a:buFont typeface="Arial" panose="020B0604020202020204" pitchFamily="34" charset="0"/>
              <a:buChar char="•"/>
            </a:pPr>
            <a:r>
              <a:rPr lang="de-DE"/>
              <a:t>Mobility</a:t>
            </a:r>
          </a:p>
          <a:p>
            <a:pPr marL="285750" indent="-285750">
              <a:buFont typeface="Arial" panose="020B0604020202020204" pitchFamily="34" charset="0"/>
              <a:buChar char="•"/>
            </a:pPr>
            <a:r>
              <a:rPr lang="de-DE"/>
              <a:t>Communication</a:t>
            </a:r>
            <a:endParaRPr lang="de-DE" dirty="0"/>
          </a:p>
        </p:txBody>
      </p:sp>
    </p:spTree>
    <p:extLst>
      <p:ext uri="{BB962C8B-B14F-4D97-AF65-F5344CB8AC3E}">
        <p14:creationId xmlns:p14="http://schemas.microsoft.com/office/powerpoint/2010/main" val="285102448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EC182B7-6F47-4D45-8490-FC81B75ABDF8}"/>
              </a:ext>
            </a:extLst>
          </p:cNvPr>
          <p:cNvSpPr>
            <a:spLocks noGrp="1"/>
          </p:cNvSpPr>
          <p:nvPr>
            <p:ph type="title"/>
          </p:nvPr>
        </p:nvSpPr>
        <p:spPr/>
        <p:txBody>
          <a:bodyPr>
            <a:normAutofit fontScale="90000"/>
          </a:bodyPr>
          <a:lstStyle/>
          <a:p>
            <a:r>
              <a:rPr lang="de-DE" dirty="0" err="1"/>
              <a:t>Examples</a:t>
            </a:r>
            <a:r>
              <a:rPr lang="de-DE" dirty="0"/>
              <a:t> </a:t>
            </a:r>
            <a:r>
              <a:rPr lang="de-DE" dirty="0" err="1"/>
              <a:t>of</a:t>
            </a:r>
            <a:r>
              <a:rPr lang="de-DE" dirty="0"/>
              <a:t> New Technology in BT Services</a:t>
            </a:r>
          </a:p>
        </p:txBody>
      </p:sp>
      <p:pic>
        <p:nvPicPr>
          <p:cNvPr id="3074" name="Picture 2" descr="BT becomes the first global network services provider to offer Riverbed's  visibility solution 'as a service' | BT for global business">
            <a:extLst>
              <a:ext uri="{FF2B5EF4-FFF2-40B4-BE49-F238E27FC236}">
                <a16:creationId xmlns:a16="http://schemas.microsoft.com/office/drawing/2014/main" id="{12EA13A4-0BBF-4796-A72A-C5A33E8FA21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44750" y="2414588"/>
            <a:ext cx="7302500" cy="365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22822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026" name="Picture 2" descr="BT TV box">
            <a:extLst>
              <a:ext uri="{FF2B5EF4-FFF2-40B4-BE49-F238E27FC236}">
                <a16:creationId xmlns:a16="http://schemas.microsoft.com/office/drawing/2014/main" id="{ADFAD865-4AB7-4BAB-87AA-8FF3F8F5E8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647" r="17369" b="-1"/>
          <a:stretch/>
        </p:blipFill>
        <p:spPr bwMode="auto">
          <a:xfrm>
            <a:off x="1524" y="10"/>
            <a:ext cx="12188952" cy="6857990"/>
          </a:xfrm>
          <a:prstGeom prst="rect">
            <a:avLst/>
          </a:prstGeom>
          <a:noFill/>
          <a:extLst>
            <a:ext uri="{909E8E84-426E-40DD-AFC4-6F175D3DCCD1}">
              <a14:hiddenFill xmlns:a14="http://schemas.microsoft.com/office/drawing/2010/main">
                <a:solidFill>
                  <a:srgbClr val="FFFFFF"/>
                </a:solidFill>
              </a14:hiddenFill>
            </a:ext>
          </a:extLst>
        </p:spPr>
      </p:pic>
      <p:sp>
        <p:nvSpPr>
          <p:cNvPr id="137" name="Freeform: Shape 136">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el 1">
            <a:extLst>
              <a:ext uri="{FF2B5EF4-FFF2-40B4-BE49-F238E27FC236}">
                <a16:creationId xmlns:a16="http://schemas.microsoft.com/office/drawing/2014/main" id="{32FDC23C-2F99-4A95-84E2-911804DDA1C1}"/>
              </a:ext>
            </a:extLst>
          </p:cNvPr>
          <p:cNvSpPr>
            <a:spLocks noGrp="1"/>
          </p:cNvSpPr>
          <p:nvPr>
            <p:ph type="title"/>
          </p:nvPr>
        </p:nvSpPr>
        <p:spPr>
          <a:xfrm>
            <a:off x="1920875" y="442913"/>
            <a:ext cx="8391967" cy="1344612"/>
          </a:xfrm>
        </p:spPr>
        <p:txBody>
          <a:bodyPr anchor="b">
            <a:normAutofit/>
          </a:bodyPr>
          <a:lstStyle/>
          <a:p>
            <a:r>
              <a:rPr lang="de-DE" dirty="0"/>
              <a:t>TV Technology</a:t>
            </a:r>
          </a:p>
        </p:txBody>
      </p:sp>
      <p:sp>
        <p:nvSpPr>
          <p:cNvPr id="139" name="Freeform: Shape 138">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1" name="Freeform: Shape 140">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Inhaltsplatzhalter 2">
            <a:extLst>
              <a:ext uri="{FF2B5EF4-FFF2-40B4-BE49-F238E27FC236}">
                <a16:creationId xmlns:a16="http://schemas.microsoft.com/office/drawing/2014/main" id="{C7428491-BC08-492E-A015-BA7DF59A97A9}"/>
              </a:ext>
            </a:extLst>
          </p:cNvPr>
          <p:cNvSpPr>
            <a:spLocks noGrp="1"/>
          </p:cNvSpPr>
          <p:nvPr>
            <p:ph idx="1"/>
          </p:nvPr>
        </p:nvSpPr>
        <p:spPr>
          <a:xfrm>
            <a:off x="1920875" y="2107096"/>
            <a:ext cx="8391967" cy="2846567"/>
          </a:xfrm>
        </p:spPr>
        <p:txBody>
          <a:bodyPr>
            <a:normAutofit/>
          </a:bodyPr>
          <a:lstStyle/>
          <a:p>
            <a:pPr>
              <a:lnSpc>
                <a:spcPct val="130000"/>
              </a:lnSpc>
            </a:pPr>
            <a:r>
              <a:rPr lang="de-DE" sz="1700" b="1"/>
              <a:t>Video on </a:t>
            </a:r>
            <a:r>
              <a:rPr lang="de-DE" sz="1700" b="1" err="1"/>
              <a:t>demand</a:t>
            </a:r>
            <a:endParaRPr lang="de-DE" sz="1700" b="1"/>
          </a:p>
          <a:p>
            <a:pPr marL="285750" indent="-285750">
              <a:lnSpc>
                <a:spcPct val="130000"/>
              </a:lnSpc>
              <a:buFont typeface="Arial" panose="020B0604020202020204" pitchFamily="34" charset="0"/>
              <a:buChar char="•"/>
            </a:pPr>
            <a:r>
              <a:rPr lang="en-US" sz="1700" b="0" i="0">
                <a:effectLst/>
                <a:latin typeface="BT TV Regular"/>
              </a:rPr>
              <a:t>Video on demand lets you choose exactly what you want to watch</a:t>
            </a:r>
            <a:endParaRPr lang="de-DE" sz="1700" b="0" i="0">
              <a:effectLst/>
              <a:latin typeface="BT TV Regular"/>
            </a:endParaRPr>
          </a:p>
          <a:p>
            <a:pPr marL="285750" indent="-285750">
              <a:lnSpc>
                <a:spcPct val="130000"/>
              </a:lnSpc>
              <a:buFont typeface="Arial" panose="020B0604020202020204" pitchFamily="34" charset="0"/>
              <a:buChar char="•"/>
            </a:pPr>
            <a:r>
              <a:rPr lang="en-US" sz="1700" b="0" i="0">
                <a:effectLst/>
                <a:latin typeface="BT TV Regular"/>
              </a:rPr>
              <a:t>With BT TV</a:t>
            </a:r>
            <a:r>
              <a:rPr lang="en-US" sz="1700" b="1" i="0">
                <a:effectLst/>
                <a:latin typeface="BT TV Regular"/>
              </a:rPr>
              <a:t> </a:t>
            </a:r>
            <a:r>
              <a:rPr lang="en-US" sz="1700" b="0" i="0">
                <a:effectLst/>
                <a:latin typeface="BT TV Regular"/>
              </a:rPr>
              <a:t>you can rent and buy films from the BT Store.</a:t>
            </a:r>
          </a:p>
          <a:p>
            <a:pPr>
              <a:lnSpc>
                <a:spcPct val="130000"/>
              </a:lnSpc>
            </a:pPr>
            <a:r>
              <a:rPr lang="de-DE" sz="1700" b="1"/>
              <a:t>Ultra HD </a:t>
            </a:r>
            <a:r>
              <a:rPr lang="de-DE" sz="1700" b="1" err="1"/>
              <a:t>or</a:t>
            </a:r>
            <a:r>
              <a:rPr lang="de-DE" sz="1700" b="1"/>
              <a:t> 4K</a:t>
            </a:r>
          </a:p>
          <a:p>
            <a:pPr marL="285750" indent="-285750">
              <a:lnSpc>
                <a:spcPct val="130000"/>
              </a:lnSpc>
              <a:buFont typeface="Arial" panose="020B0604020202020204" pitchFamily="34" charset="0"/>
              <a:buChar char="•"/>
            </a:pPr>
            <a:r>
              <a:rPr lang="en-US" sz="1700" b="0" i="0">
                <a:effectLst/>
                <a:latin typeface="BT TV Regular"/>
              </a:rPr>
              <a:t>Ultra HD or 4K refers to a set with a minimum resolution of 3840×2160</a:t>
            </a:r>
            <a:endParaRPr lang="de-DE" sz="1700" b="1" i="0">
              <a:effectLst/>
              <a:latin typeface="BT TV Regular"/>
            </a:endParaRPr>
          </a:p>
          <a:p>
            <a:pPr marL="285750" indent="-285750">
              <a:lnSpc>
                <a:spcPct val="130000"/>
              </a:lnSpc>
              <a:buFont typeface="Arial" panose="020B0604020202020204" pitchFamily="34" charset="0"/>
              <a:buChar char="•"/>
            </a:pPr>
            <a:r>
              <a:rPr lang="en-US" sz="1700" b="0" i="0">
                <a:effectLst/>
                <a:latin typeface="BT TV Regular"/>
              </a:rPr>
              <a:t>four times as many pixels as Full HD and eight times as many as SD.</a:t>
            </a:r>
            <a:endParaRPr lang="de-DE" sz="1700" b="1"/>
          </a:p>
          <a:p>
            <a:pPr>
              <a:lnSpc>
                <a:spcPct val="130000"/>
              </a:lnSpc>
            </a:pPr>
            <a:endParaRPr lang="en-US" sz="1700" b="0" i="0">
              <a:effectLst/>
              <a:latin typeface="BT TV Regular"/>
            </a:endParaRPr>
          </a:p>
          <a:p>
            <a:pPr>
              <a:lnSpc>
                <a:spcPct val="130000"/>
              </a:lnSpc>
            </a:pPr>
            <a:endParaRPr lang="de-DE" sz="1700" b="1" i="0">
              <a:effectLst/>
              <a:latin typeface="BTFont Light"/>
            </a:endParaRPr>
          </a:p>
          <a:p>
            <a:pPr>
              <a:lnSpc>
                <a:spcPct val="130000"/>
              </a:lnSpc>
            </a:pPr>
            <a:endParaRPr lang="en-US" sz="1700" b="0" i="0">
              <a:effectLst/>
              <a:latin typeface="BT TV Regular"/>
            </a:endParaRPr>
          </a:p>
          <a:p>
            <a:pPr>
              <a:lnSpc>
                <a:spcPct val="130000"/>
              </a:lnSpc>
            </a:pPr>
            <a:endParaRPr lang="en-US" sz="1700">
              <a:latin typeface="BT TV Regular"/>
            </a:endParaRPr>
          </a:p>
        </p:txBody>
      </p:sp>
    </p:spTree>
    <p:extLst>
      <p:ext uri="{BB962C8B-B14F-4D97-AF65-F5344CB8AC3E}">
        <p14:creationId xmlns:p14="http://schemas.microsoft.com/office/powerpoint/2010/main" val="302701867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el 1">
            <a:extLst>
              <a:ext uri="{FF2B5EF4-FFF2-40B4-BE49-F238E27FC236}">
                <a16:creationId xmlns:a16="http://schemas.microsoft.com/office/drawing/2014/main" id="{26E43FFD-D427-421F-9155-1848C074F1A8}"/>
              </a:ext>
            </a:extLst>
          </p:cNvPr>
          <p:cNvSpPr>
            <a:spLocks noGrp="1"/>
          </p:cNvSpPr>
          <p:nvPr>
            <p:ph type="title"/>
          </p:nvPr>
        </p:nvSpPr>
        <p:spPr>
          <a:xfrm>
            <a:off x="914400" y="442912"/>
            <a:ext cx="5295569" cy="1822123"/>
          </a:xfrm>
        </p:spPr>
        <p:txBody>
          <a:bodyPr anchor="b">
            <a:normAutofit/>
          </a:bodyPr>
          <a:lstStyle/>
          <a:p>
            <a:r>
              <a:rPr lang="de-DE" dirty="0"/>
              <a:t>SD-WAN</a:t>
            </a:r>
          </a:p>
        </p:txBody>
      </p:sp>
      <p:sp>
        <p:nvSpPr>
          <p:cNvPr id="3" name="Inhaltsplatzhalter 2">
            <a:extLst>
              <a:ext uri="{FF2B5EF4-FFF2-40B4-BE49-F238E27FC236}">
                <a16:creationId xmlns:a16="http://schemas.microsoft.com/office/drawing/2014/main" id="{F3ADA6B1-F6C8-4ED0-BAFB-B61AB4377FF6}"/>
              </a:ext>
            </a:extLst>
          </p:cNvPr>
          <p:cNvSpPr>
            <a:spLocks noGrp="1"/>
          </p:cNvSpPr>
          <p:nvPr>
            <p:ph idx="1"/>
          </p:nvPr>
        </p:nvSpPr>
        <p:spPr>
          <a:xfrm>
            <a:off x="914400" y="2496720"/>
            <a:ext cx="5181599" cy="3467518"/>
          </a:xfrm>
        </p:spPr>
        <p:txBody>
          <a:bodyPr anchor="t">
            <a:normAutofit/>
          </a:bodyPr>
          <a:lstStyle/>
          <a:p>
            <a:pPr>
              <a:lnSpc>
                <a:spcPct val="130000"/>
              </a:lnSpc>
            </a:pPr>
            <a:r>
              <a:rPr lang="en-US" sz="1500"/>
              <a:t>SD-WAN is a software-defined approach to managing the WAN.</a:t>
            </a:r>
          </a:p>
          <a:p>
            <a:pPr>
              <a:lnSpc>
                <a:spcPct val="130000"/>
              </a:lnSpc>
            </a:pPr>
            <a:r>
              <a:rPr lang="en-US" sz="1500"/>
              <a:t>What is WAN?</a:t>
            </a:r>
          </a:p>
          <a:p>
            <a:pPr>
              <a:lnSpc>
                <a:spcPct val="130000"/>
              </a:lnSpc>
            </a:pPr>
            <a:endParaRPr lang="en-US" sz="1500"/>
          </a:p>
          <a:p>
            <a:pPr>
              <a:lnSpc>
                <a:spcPct val="130000"/>
              </a:lnSpc>
            </a:pPr>
            <a:r>
              <a:rPr lang="en-US" sz="1500"/>
              <a:t>The conventional WAN (wide-vicinity network) feature changed into to attach customers on the department or campus to packages hosted on servers withinside the records center.</a:t>
            </a:r>
            <a:endParaRPr lang="de-DE" sz="1500"/>
          </a:p>
        </p:txBody>
      </p:sp>
      <p:sp>
        <p:nvSpPr>
          <p:cNvPr id="12" name="Freeform: Shape 11">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7" name="Graphic 6" descr="Computer">
            <a:extLst>
              <a:ext uri="{FF2B5EF4-FFF2-40B4-BE49-F238E27FC236}">
                <a16:creationId xmlns:a16="http://schemas.microsoft.com/office/drawing/2014/main" id="{49E6A0AA-F822-4D7F-A58E-AF3C34131D8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51950" y="1073827"/>
            <a:ext cx="3217333" cy="3217333"/>
          </a:xfrm>
          <a:prstGeom prst="rect">
            <a:avLst/>
          </a:prstGeom>
        </p:spPr>
      </p:pic>
    </p:spTree>
    <p:extLst>
      <p:ext uri="{BB962C8B-B14F-4D97-AF65-F5344CB8AC3E}">
        <p14:creationId xmlns:p14="http://schemas.microsoft.com/office/powerpoint/2010/main" val="1701362207"/>
      </p:ext>
    </p:extLst>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 name="Textfeld 5">
            <a:extLst>
              <a:ext uri="{FF2B5EF4-FFF2-40B4-BE49-F238E27FC236}">
                <a16:creationId xmlns:a16="http://schemas.microsoft.com/office/drawing/2014/main" id="{C3254224-1097-45FF-B85D-C111C3F7CAA1}"/>
              </a:ext>
            </a:extLst>
          </p:cNvPr>
          <p:cNvSpPr txBox="1"/>
          <p:nvPr/>
        </p:nvSpPr>
        <p:spPr>
          <a:xfrm>
            <a:off x="914400" y="442912"/>
            <a:ext cx="5295569" cy="1822123"/>
          </a:xfrm>
          <a:prstGeom prst="rect">
            <a:avLst/>
          </a:prstGeom>
        </p:spPr>
        <p:txBody>
          <a:bodyPr vert="horz" lIns="109728" tIns="109728" rIns="109728" bIns="91440" rtlCol="0" anchor="b">
            <a:normAutofit/>
          </a:bodyPr>
          <a:lstStyle/>
          <a:p>
            <a:pPr>
              <a:lnSpc>
                <a:spcPct val="120000"/>
              </a:lnSpc>
              <a:spcBef>
                <a:spcPct val="0"/>
              </a:spcBef>
              <a:spcAft>
                <a:spcPts val="600"/>
              </a:spcAft>
            </a:pPr>
            <a:r>
              <a:rPr lang="en-US" sz="2700" b="1" spc="150">
                <a:solidFill>
                  <a:schemeClr val="tx1">
                    <a:lumMod val="75000"/>
                    <a:lumOff val="25000"/>
                  </a:schemeClr>
                </a:solidFill>
                <a:latin typeface="+mj-lt"/>
                <a:ea typeface="+mj-ea"/>
                <a:cs typeface="+mj-cs"/>
              </a:rPr>
              <a:t>Advantages of SD-WAN for the BT Customer</a:t>
            </a:r>
          </a:p>
        </p:txBody>
      </p:sp>
      <p:sp>
        <p:nvSpPr>
          <p:cNvPr id="41" name="Content Placeholder 40">
            <a:extLst>
              <a:ext uri="{FF2B5EF4-FFF2-40B4-BE49-F238E27FC236}">
                <a16:creationId xmlns:a16="http://schemas.microsoft.com/office/drawing/2014/main" id="{2EAA03A0-D9ED-4BA9-A50F-DBE1620A80CB}"/>
              </a:ext>
            </a:extLst>
          </p:cNvPr>
          <p:cNvSpPr>
            <a:spLocks noGrp="1"/>
          </p:cNvSpPr>
          <p:nvPr>
            <p:ph idx="1"/>
          </p:nvPr>
        </p:nvSpPr>
        <p:spPr>
          <a:xfrm>
            <a:off x="914400" y="2496720"/>
            <a:ext cx="5181599" cy="3467518"/>
          </a:xfrm>
        </p:spPr>
        <p:txBody>
          <a:bodyPr vert="horz" lIns="109728" tIns="109728" rIns="109728" bIns="91440" rtlCol="0" anchor="t">
            <a:normAutofit/>
          </a:bodyPr>
          <a:lstStyle/>
          <a:p>
            <a:pPr indent="-285750">
              <a:buFont typeface="Corbel" panose="020B0503020204020204" pitchFamily="34" charset="0"/>
              <a:buChar char="•"/>
            </a:pPr>
            <a:r>
              <a:rPr lang="en-US" b="0" i="0">
                <a:effectLst/>
              </a:rPr>
              <a:t>Secure traffic across broadband Internet and into the cloud (Security)</a:t>
            </a:r>
          </a:p>
          <a:p>
            <a:pPr indent="-285750">
              <a:buFont typeface="Corbel" panose="020B0503020204020204" pitchFamily="34" charset="0"/>
              <a:buChar char="•"/>
            </a:pPr>
            <a:r>
              <a:rPr lang="en-US" b="0" i="0">
                <a:effectLst/>
              </a:rPr>
              <a:t>High availability, with predictable service, for all critical enterprise applications</a:t>
            </a:r>
          </a:p>
          <a:p>
            <a:pPr indent="-285750">
              <a:buFont typeface="Corbel" panose="020B0503020204020204" pitchFamily="34" charset="0"/>
              <a:buChar char="•"/>
            </a:pPr>
            <a:r>
              <a:rPr lang="en-US" b="0" i="0">
                <a:effectLst/>
              </a:rPr>
              <a:t>Real-time optimized performance for Microsoft Office 365</a:t>
            </a:r>
          </a:p>
          <a:p>
            <a:pPr indent="-285750">
              <a:buFont typeface="Corbel" panose="020B0503020204020204" pitchFamily="34" charset="0"/>
              <a:buChar char="•"/>
            </a:pPr>
            <a:endParaRPr lang="en-US"/>
          </a:p>
        </p:txBody>
      </p:sp>
      <p:sp>
        <p:nvSpPr>
          <p:cNvPr id="57" name="Freeform: Shape 56">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9" name="Freeform: Shape 58">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Inhaltsplatzhalter 4">
            <a:extLst>
              <a:ext uri="{FF2B5EF4-FFF2-40B4-BE49-F238E27FC236}">
                <a16:creationId xmlns:a16="http://schemas.microsoft.com/office/drawing/2014/main" id="{1B3130E8-2971-4486-8258-CF4975D57FC0}"/>
              </a:ext>
            </a:extLst>
          </p:cNvPr>
          <p:cNvPicPr>
            <a:picLocks noChangeAspect="1"/>
          </p:cNvPicPr>
          <p:nvPr/>
        </p:nvPicPr>
        <p:blipFill rotWithShape="1">
          <a:blip r:embed="rId2">
            <a:extLst>
              <a:ext uri="{28A0092B-C50C-407E-A947-70E740481C1C}">
                <a14:useLocalDpi xmlns:a14="http://schemas.microsoft.com/office/drawing/2010/main" val="0"/>
              </a:ext>
            </a:extLst>
          </a:blip>
          <a:srcRect l="6093" r="9744" b="-2"/>
          <a:stretch/>
        </p:blipFill>
        <p:spPr>
          <a:xfrm>
            <a:off x="7225941" y="1280252"/>
            <a:ext cx="4466003" cy="3079067"/>
          </a:xfrm>
          <a:prstGeom prst="rect">
            <a:avLst/>
          </a:prstGeom>
        </p:spPr>
      </p:pic>
    </p:spTree>
    <p:extLst>
      <p:ext uri="{BB962C8B-B14F-4D97-AF65-F5344CB8AC3E}">
        <p14:creationId xmlns:p14="http://schemas.microsoft.com/office/powerpoint/2010/main" val="2904588123"/>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6021E-7EC0-4101-966D-89D6A794F163}"/>
              </a:ext>
            </a:extLst>
          </p:cNvPr>
          <p:cNvSpPr>
            <a:spLocks noGrp="1"/>
          </p:cNvSpPr>
          <p:nvPr>
            <p:ph type="ctrTitle"/>
          </p:nvPr>
        </p:nvSpPr>
        <p:spPr>
          <a:xfrm>
            <a:off x="1099930" y="304800"/>
            <a:ext cx="10946295" cy="848139"/>
          </a:xfrm>
        </p:spPr>
        <p:txBody>
          <a:bodyPr>
            <a:normAutofit fontScale="90000"/>
          </a:bodyPr>
          <a:lstStyle/>
          <a:p>
            <a:r>
              <a:rPr lang="en-GB" sz="4400" b="1" dirty="0">
                <a:solidFill>
                  <a:schemeClr val="bg1"/>
                </a:solidFill>
              </a:rPr>
              <a:t>Digital skills and Research Methods</a:t>
            </a:r>
            <a:br>
              <a:rPr lang="en-GB" sz="2400" b="1" dirty="0">
                <a:solidFill>
                  <a:schemeClr val="bg1"/>
                </a:solidFill>
              </a:rPr>
            </a:br>
            <a:r>
              <a:rPr lang="en-GB" sz="2700" b="1" dirty="0">
                <a:solidFill>
                  <a:schemeClr val="bg1"/>
                </a:solidFill>
              </a:rPr>
              <a:t>Impact of the modern technology introduced</a:t>
            </a:r>
          </a:p>
        </p:txBody>
      </p:sp>
      <p:sp>
        <p:nvSpPr>
          <p:cNvPr id="3" name="Subtitle 2">
            <a:extLst>
              <a:ext uri="{FF2B5EF4-FFF2-40B4-BE49-F238E27FC236}">
                <a16:creationId xmlns:a16="http://schemas.microsoft.com/office/drawing/2014/main" id="{923BD38E-9672-45A2-A13F-7AE3ADA4BE95}"/>
              </a:ext>
            </a:extLst>
          </p:cNvPr>
          <p:cNvSpPr>
            <a:spLocks noGrp="1"/>
          </p:cNvSpPr>
          <p:nvPr>
            <p:ph type="subTitle" idx="1"/>
          </p:nvPr>
        </p:nvSpPr>
        <p:spPr>
          <a:xfrm>
            <a:off x="-304800" y="4663850"/>
            <a:ext cx="9144000" cy="1167107"/>
          </a:xfrm>
        </p:spPr>
        <p:txBody>
          <a:bodyPr>
            <a:normAutofit/>
          </a:bodyPr>
          <a:lstStyle/>
          <a:p>
            <a:endParaRPr lang="en-GB" dirty="0"/>
          </a:p>
          <a:p>
            <a:endParaRPr lang="en-GB" dirty="0"/>
          </a:p>
          <a:p>
            <a:endParaRPr lang="en-GB" dirty="0"/>
          </a:p>
          <a:p>
            <a:endParaRPr lang="en-GB" dirty="0"/>
          </a:p>
        </p:txBody>
      </p:sp>
      <p:sp>
        <p:nvSpPr>
          <p:cNvPr id="6" name="Footer Placeholder 5">
            <a:extLst>
              <a:ext uri="{FF2B5EF4-FFF2-40B4-BE49-F238E27FC236}">
                <a16:creationId xmlns:a16="http://schemas.microsoft.com/office/drawing/2014/main" id="{AFAEC793-53CA-47DB-9333-D1469A51238F}"/>
              </a:ext>
            </a:extLst>
          </p:cNvPr>
          <p:cNvSpPr>
            <a:spLocks noGrp="1"/>
          </p:cNvSpPr>
          <p:nvPr>
            <p:ph type="ftr" sz="quarter" idx="11"/>
          </p:nvPr>
        </p:nvSpPr>
        <p:spPr/>
        <p:txBody>
          <a:bodyPr/>
          <a:lstStyle/>
          <a:p>
            <a:r>
              <a:rPr lang="en-GB"/>
              <a:t>BikASH Roy student ID:2010168,Moodle,BMSW4003_LON,</a:t>
            </a:r>
          </a:p>
        </p:txBody>
      </p:sp>
      <p:sp>
        <p:nvSpPr>
          <p:cNvPr id="7" name="Slide Number Placeholder 6">
            <a:extLst>
              <a:ext uri="{FF2B5EF4-FFF2-40B4-BE49-F238E27FC236}">
                <a16:creationId xmlns:a16="http://schemas.microsoft.com/office/drawing/2014/main" id="{15D1355B-FDBC-4BE6-B0B4-D3686AFA3C2D}"/>
              </a:ext>
            </a:extLst>
          </p:cNvPr>
          <p:cNvSpPr>
            <a:spLocks noGrp="1"/>
          </p:cNvSpPr>
          <p:nvPr>
            <p:ph type="sldNum" sz="quarter" idx="12"/>
          </p:nvPr>
        </p:nvSpPr>
        <p:spPr/>
        <p:txBody>
          <a:bodyPr/>
          <a:lstStyle/>
          <a:p>
            <a:fld id="{1E6C9359-E652-40B8-8B68-BD267E078E45}" type="slidenum">
              <a:rPr lang="en-GB" smtClean="0"/>
              <a:t>15</a:t>
            </a:fld>
            <a:endParaRPr lang="en-GB"/>
          </a:p>
        </p:txBody>
      </p:sp>
      <p:sp>
        <p:nvSpPr>
          <p:cNvPr id="8" name="TextBox 7">
            <a:extLst>
              <a:ext uri="{FF2B5EF4-FFF2-40B4-BE49-F238E27FC236}">
                <a16:creationId xmlns:a16="http://schemas.microsoft.com/office/drawing/2014/main" id="{E1C206AF-90DE-4140-A625-EC532294543D}"/>
              </a:ext>
            </a:extLst>
          </p:cNvPr>
          <p:cNvSpPr txBox="1"/>
          <p:nvPr/>
        </p:nvSpPr>
        <p:spPr>
          <a:xfrm>
            <a:off x="0" y="4929810"/>
            <a:ext cx="5632174" cy="1569660"/>
          </a:xfrm>
          <a:prstGeom prst="rect">
            <a:avLst/>
          </a:prstGeom>
          <a:noFill/>
        </p:spPr>
        <p:txBody>
          <a:bodyPr wrap="square" rtlCol="0">
            <a:spAutoFit/>
          </a:bodyPr>
          <a:lstStyle/>
          <a:p>
            <a:r>
              <a:rPr lang="en-GB" sz="2400" b="1" dirty="0"/>
              <a:t>Bikash Roy</a:t>
            </a:r>
          </a:p>
          <a:p>
            <a:r>
              <a:rPr lang="en-GB" sz="2400" b="1" dirty="0"/>
              <a:t>Student ID:2010168</a:t>
            </a:r>
          </a:p>
          <a:p>
            <a:r>
              <a:rPr lang="en-GB" sz="2400" b="1" dirty="0"/>
              <a:t>Module Code:BMSW4003_LON</a:t>
            </a:r>
          </a:p>
          <a:p>
            <a:r>
              <a:rPr lang="en-GB" sz="2400" b="1" dirty="0"/>
              <a:t>Lecturers Name: Mr </a:t>
            </a:r>
            <a:r>
              <a:rPr lang="en-GB" sz="2400" b="1" dirty="0" err="1"/>
              <a:t>Suneth</a:t>
            </a:r>
            <a:r>
              <a:rPr lang="en-GB" sz="2400" b="1" dirty="0"/>
              <a:t> Fernando</a:t>
            </a:r>
          </a:p>
        </p:txBody>
      </p:sp>
    </p:spTree>
    <p:extLst>
      <p:ext uri="{BB962C8B-B14F-4D97-AF65-F5344CB8AC3E}">
        <p14:creationId xmlns:p14="http://schemas.microsoft.com/office/powerpoint/2010/main" val="27178910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Logo&#10;&#10;Description automatically generated">
            <a:extLst>
              <a:ext uri="{FF2B5EF4-FFF2-40B4-BE49-F238E27FC236}">
                <a16:creationId xmlns:a16="http://schemas.microsoft.com/office/drawing/2014/main" id="{6B20F12D-A42D-4C48-B911-38B7616DFFBD}"/>
              </a:ext>
            </a:extLst>
          </p:cNvPr>
          <p:cNvPicPr>
            <a:picLocks noGrp="1" noChangeAspect="1"/>
          </p:cNvPicPr>
          <p:nvPr>
            <p:ph idx="1"/>
          </p:nvPr>
        </p:nvPicPr>
        <p:blipFill rotWithShape="1">
          <a:blip r:embed="rId3">
            <a:alphaModFix/>
            <a:extLst>
              <a:ext uri="{28A0092B-C50C-407E-A947-70E740481C1C}">
                <a14:useLocalDpi xmlns:a14="http://schemas.microsoft.com/office/drawing/2010/main" val="0"/>
              </a:ext>
            </a:extLst>
          </a:blip>
          <a:srcRect l="13100" r="1" b="1"/>
          <a:stretch/>
        </p:blipFill>
        <p:spPr>
          <a:xfrm>
            <a:off x="258416" y="2266867"/>
            <a:ext cx="3688080" cy="3674053"/>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
        <p:nvSpPr>
          <p:cNvPr id="3" name="TextBox 2">
            <a:extLst>
              <a:ext uri="{FF2B5EF4-FFF2-40B4-BE49-F238E27FC236}">
                <a16:creationId xmlns:a16="http://schemas.microsoft.com/office/drawing/2014/main" id="{1AEA7910-2CB1-4018-9E8F-A48AE61F8C0E}"/>
              </a:ext>
            </a:extLst>
          </p:cNvPr>
          <p:cNvSpPr txBox="1"/>
          <p:nvPr/>
        </p:nvSpPr>
        <p:spPr>
          <a:xfrm>
            <a:off x="3617843" y="1205948"/>
            <a:ext cx="8216347" cy="6586418"/>
          </a:xfrm>
          <a:prstGeom prst="rect">
            <a:avLst/>
          </a:prstGeom>
          <a:noFill/>
        </p:spPr>
        <p:txBody>
          <a:bodyPr wrap="square" rtlCol="0">
            <a:spAutoFit/>
          </a:bodyPr>
          <a:lstStyle/>
          <a:p>
            <a:r>
              <a:rPr lang="en-GB" sz="4000" dirty="0"/>
              <a:t>Impact of the modern technology on customers(benefits and drawbacks</a:t>
            </a:r>
            <a:r>
              <a:rPr lang="en-GB" sz="2400" dirty="0"/>
              <a:t>)</a:t>
            </a:r>
          </a:p>
          <a:p>
            <a:endParaRPr lang="en-GB" dirty="0"/>
          </a:p>
          <a:p>
            <a:pPr marL="285750" indent="-285750">
              <a:buFont typeface="Arial" panose="020B0604020202020204" pitchFamily="34" charset="0"/>
              <a:buChar char="•"/>
            </a:pPr>
            <a:r>
              <a:rPr lang="en-GB" sz="2400" dirty="0"/>
              <a:t>Building better digital lives</a:t>
            </a:r>
          </a:p>
          <a:p>
            <a:pPr marL="285750" indent="-285750">
              <a:buFont typeface="Arial" panose="020B0604020202020204" pitchFamily="34" charset="0"/>
              <a:buChar char="•"/>
            </a:pPr>
            <a:r>
              <a:rPr lang="en-GB" sz="2400" dirty="0"/>
              <a:t>Championing human and digital rights</a:t>
            </a:r>
          </a:p>
          <a:p>
            <a:pPr marL="285750" indent="-285750">
              <a:buFont typeface="Arial" panose="020B0604020202020204" pitchFamily="34" charset="0"/>
              <a:buChar char="•"/>
            </a:pPr>
            <a:r>
              <a:rPr lang="en-GB" sz="2400" dirty="0"/>
              <a:t>Tackling climate change and environmental challenges</a:t>
            </a:r>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r>
              <a:rPr lang="en-GB" i="1" dirty="0"/>
              <a:t>References:</a:t>
            </a:r>
          </a:p>
          <a:p>
            <a:r>
              <a:rPr lang="en-GB" i="1" dirty="0"/>
              <a:t>BT group Plc Digital impact and Sustainability, Report 2019/20</a:t>
            </a:r>
          </a:p>
          <a:p>
            <a:r>
              <a:rPr lang="en-GB" i="1" dirty="0"/>
              <a:t> (</a:t>
            </a:r>
            <a:r>
              <a:rPr lang="en-GB" dirty="0"/>
              <a:t>Accessed,23Nov 2020</a:t>
            </a:r>
            <a:r>
              <a:rPr lang="en-GB" i="1" dirty="0"/>
              <a: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5" name="Footer Placeholder 4">
            <a:extLst>
              <a:ext uri="{FF2B5EF4-FFF2-40B4-BE49-F238E27FC236}">
                <a16:creationId xmlns:a16="http://schemas.microsoft.com/office/drawing/2014/main" id="{946947A5-51F3-4ECB-A4EC-1F36051BA5C4}"/>
              </a:ext>
            </a:extLst>
          </p:cNvPr>
          <p:cNvSpPr>
            <a:spLocks noGrp="1"/>
          </p:cNvSpPr>
          <p:nvPr>
            <p:ph type="ftr" sz="quarter" idx="11"/>
          </p:nvPr>
        </p:nvSpPr>
        <p:spPr/>
        <p:txBody>
          <a:bodyPr/>
          <a:lstStyle/>
          <a:p>
            <a:r>
              <a:rPr lang="en-GB"/>
              <a:t>BikASH Roy student ID:2010168,Moodle,BMSW4003_LON,</a:t>
            </a:r>
          </a:p>
        </p:txBody>
      </p:sp>
      <p:sp>
        <p:nvSpPr>
          <p:cNvPr id="6" name="Slide Number Placeholder 5">
            <a:extLst>
              <a:ext uri="{FF2B5EF4-FFF2-40B4-BE49-F238E27FC236}">
                <a16:creationId xmlns:a16="http://schemas.microsoft.com/office/drawing/2014/main" id="{FA0F9932-7C7F-4759-9FD4-B44B18FEC6B9}"/>
              </a:ext>
            </a:extLst>
          </p:cNvPr>
          <p:cNvSpPr>
            <a:spLocks noGrp="1"/>
          </p:cNvSpPr>
          <p:nvPr>
            <p:ph type="sldNum" sz="quarter" idx="12"/>
          </p:nvPr>
        </p:nvSpPr>
        <p:spPr/>
        <p:txBody>
          <a:bodyPr/>
          <a:lstStyle/>
          <a:p>
            <a:fld id="{1E6C9359-E652-40B8-8B68-BD267E078E45}" type="slidenum">
              <a:rPr lang="en-GB" smtClean="0"/>
              <a:t>16</a:t>
            </a:fld>
            <a:endParaRPr lang="en-GB"/>
          </a:p>
        </p:txBody>
      </p:sp>
    </p:spTree>
    <p:extLst>
      <p:ext uri="{BB962C8B-B14F-4D97-AF65-F5344CB8AC3E}">
        <p14:creationId xmlns:p14="http://schemas.microsoft.com/office/powerpoint/2010/main" val="70857393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50000" t="40000" b="-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C7FCB-1F5B-437D-A4E5-BBC17C3BD9FB}"/>
              </a:ext>
            </a:extLst>
          </p:cNvPr>
          <p:cNvSpPr>
            <a:spLocks noGrp="1"/>
          </p:cNvSpPr>
          <p:nvPr>
            <p:ph type="title"/>
          </p:nvPr>
        </p:nvSpPr>
        <p:spPr>
          <a:xfrm>
            <a:off x="2133600" y="365126"/>
            <a:ext cx="9220200" cy="1253906"/>
          </a:xfrm>
        </p:spPr>
        <p:txBody>
          <a:bodyPr>
            <a:normAutofit/>
          </a:bodyPr>
          <a:lstStyle/>
          <a:p>
            <a:r>
              <a:rPr lang="en-GB" sz="4000" b="1" dirty="0"/>
              <a:t>The impact of the modern technology on Suppliers(benefits and drawbacks)</a:t>
            </a:r>
          </a:p>
        </p:txBody>
      </p:sp>
      <p:sp>
        <p:nvSpPr>
          <p:cNvPr id="3" name="Content Placeholder 2">
            <a:extLst>
              <a:ext uri="{FF2B5EF4-FFF2-40B4-BE49-F238E27FC236}">
                <a16:creationId xmlns:a16="http://schemas.microsoft.com/office/drawing/2014/main" id="{362FD850-BEA5-4B01-B25C-18DFC916FA03}"/>
              </a:ext>
            </a:extLst>
          </p:cNvPr>
          <p:cNvSpPr>
            <a:spLocks noGrp="1"/>
          </p:cNvSpPr>
          <p:nvPr>
            <p:ph idx="1"/>
          </p:nvPr>
        </p:nvSpPr>
        <p:spPr>
          <a:xfrm>
            <a:off x="636104" y="2279373"/>
            <a:ext cx="10717696" cy="2809462"/>
          </a:xfrm>
        </p:spPr>
        <p:txBody>
          <a:bodyPr>
            <a:normAutofit/>
          </a:bodyPr>
          <a:lstStyle/>
          <a:p>
            <a:r>
              <a:rPr lang="en-GB" sz="2400" dirty="0"/>
              <a:t>Human rights and suppliers</a:t>
            </a:r>
          </a:p>
          <a:p>
            <a:r>
              <a:rPr lang="en-GB" sz="2400" dirty="0"/>
              <a:t>Supplier payment</a:t>
            </a:r>
          </a:p>
          <a:p>
            <a:r>
              <a:rPr lang="en-GB" sz="2400" dirty="0"/>
              <a:t>Methodology</a:t>
            </a:r>
          </a:p>
        </p:txBody>
      </p:sp>
      <p:pic>
        <p:nvPicPr>
          <p:cNvPr id="10" name="Picture 9" descr="Logo&#10;&#10;Description automatically generated">
            <a:extLst>
              <a:ext uri="{FF2B5EF4-FFF2-40B4-BE49-F238E27FC236}">
                <a16:creationId xmlns:a16="http://schemas.microsoft.com/office/drawing/2014/main" id="{67CB89A6-DB23-4396-AF0B-D6D1138AE8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96855" y="-404495"/>
            <a:ext cx="1709420" cy="1709420"/>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C2C65AED-AC84-4524-9791-2E716D78E8E1}"/>
              </a:ext>
            </a:extLst>
          </p:cNvPr>
          <p:cNvSpPr txBox="1"/>
          <p:nvPr/>
        </p:nvSpPr>
        <p:spPr>
          <a:xfrm>
            <a:off x="1497496" y="3048000"/>
            <a:ext cx="2954435" cy="183802"/>
          </a:xfrm>
          <a:prstGeom prst="rect">
            <a:avLst/>
          </a:prstGeom>
          <a:noFill/>
        </p:spPr>
        <p:txBody>
          <a:bodyPr wrap="square" rtlCol="0">
            <a:spAutoFit/>
          </a:bodyPr>
          <a:lstStyle/>
          <a:p>
            <a:endParaRPr lang="en-GB" dirty="0"/>
          </a:p>
        </p:txBody>
      </p:sp>
      <p:sp>
        <p:nvSpPr>
          <p:cNvPr id="5" name="Footer Placeholder 4">
            <a:extLst>
              <a:ext uri="{FF2B5EF4-FFF2-40B4-BE49-F238E27FC236}">
                <a16:creationId xmlns:a16="http://schemas.microsoft.com/office/drawing/2014/main" id="{B954C535-99D9-4132-A887-03F74796FD20}"/>
              </a:ext>
            </a:extLst>
          </p:cNvPr>
          <p:cNvSpPr>
            <a:spLocks noGrp="1"/>
          </p:cNvSpPr>
          <p:nvPr>
            <p:ph type="ftr" sz="quarter" idx="11"/>
          </p:nvPr>
        </p:nvSpPr>
        <p:spPr/>
        <p:txBody>
          <a:bodyPr/>
          <a:lstStyle/>
          <a:p>
            <a:r>
              <a:rPr lang="en-GB"/>
              <a:t>BikASH Roy student ID:2010168,Moodle,BMSW4003_LON,</a:t>
            </a:r>
          </a:p>
        </p:txBody>
      </p:sp>
      <p:sp>
        <p:nvSpPr>
          <p:cNvPr id="6" name="Slide Number Placeholder 5">
            <a:extLst>
              <a:ext uri="{FF2B5EF4-FFF2-40B4-BE49-F238E27FC236}">
                <a16:creationId xmlns:a16="http://schemas.microsoft.com/office/drawing/2014/main" id="{9E8FB005-9D58-4A32-8AFA-B96278C9F09F}"/>
              </a:ext>
            </a:extLst>
          </p:cNvPr>
          <p:cNvSpPr>
            <a:spLocks noGrp="1"/>
          </p:cNvSpPr>
          <p:nvPr>
            <p:ph type="sldNum" sz="quarter" idx="12"/>
          </p:nvPr>
        </p:nvSpPr>
        <p:spPr/>
        <p:txBody>
          <a:bodyPr/>
          <a:lstStyle/>
          <a:p>
            <a:fld id="{1E6C9359-E652-40B8-8B68-BD267E078E45}" type="slidenum">
              <a:rPr lang="en-GB" smtClean="0"/>
              <a:t>17</a:t>
            </a:fld>
            <a:endParaRPr lang="en-GB"/>
          </a:p>
        </p:txBody>
      </p:sp>
      <p:sp>
        <p:nvSpPr>
          <p:cNvPr id="7" name="TextBox 6">
            <a:extLst>
              <a:ext uri="{FF2B5EF4-FFF2-40B4-BE49-F238E27FC236}">
                <a16:creationId xmlns:a16="http://schemas.microsoft.com/office/drawing/2014/main" id="{A4F5C6D4-9332-4C21-8705-51201581C924}"/>
              </a:ext>
            </a:extLst>
          </p:cNvPr>
          <p:cNvSpPr txBox="1"/>
          <p:nvPr/>
        </p:nvSpPr>
        <p:spPr>
          <a:xfrm>
            <a:off x="784669" y="5353260"/>
            <a:ext cx="4380088" cy="923330"/>
          </a:xfrm>
          <a:prstGeom prst="rect">
            <a:avLst/>
          </a:prstGeom>
          <a:noFill/>
        </p:spPr>
        <p:txBody>
          <a:bodyPr wrap="square" rtlCol="0">
            <a:spAutoFit/>
          </a:bodyPr>
          <a:lstStyle/>
          <a:p>
            <a:r>
              <a:rPr lang="en-GB" i="1" dirty="0"/>
              <a:t>References:</a:t>
            </a:r>
          </a:p>
          <a:p>
            <a:r>
              <a:rPr lang="en-GB" i="1" dirty="0"/>
              <a:t>BT –Research</a:t>
            </a:r>
          </a:p>
          <a:p>
            <a:r>
              <a:rPr lang="en-GB" i="1" dirty="0"/>
              <a:t>(</a:t>
            </a:r>
            <a:r>
              <a:rPr lang="en-GB" dirty="0"/>
              <a:t>Accessed,23 Nov 2020)</a:t>
            </a:r>
          </a:p>
        </p:txBody>
      </p:sp>
    </p:spTree>
    <p:extLst>
      <p:ext uri="{BB962C8B-B14F-4D97-AF65-F5344CB8AC3E}">
        <p14:creationId xmlns:p14="http://schemas.microsoft.com/office/powerpoint/2010/main" val="1311782785"/>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6000"/>
            <a:lum/>
          </a:blip>
          <a:srcRect/>
          <a:stretch>
            <a:fillRect t="-14000" b="-1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5741B-E82F-41BF-813F-21E7BC796590}"/>
              </a:ext>
            </a:extLst>
          </p:cNvPr>
          <p:cNvSpPr>
            <a:spLocks noGrp="1"/>
          </p:cNvSpPr>
          <p:nvPr>
            <p:ph type="title"/>
          </p:nvPr>
        </p:nvSpPr>
        <p:spPr>
          <a:xfrm>
            <a:off x="838200" y="922405"/>
            <a:ext cx="10797209" cy="1009651"/>
          </a:xfrm>
        </p:spPr>
        <p:txBody>
          <a:bodyPr>
            <a:noAutofit/>
          </a:bodyPr>
          <a:lstStyle/>
          <a:p>
            <a:r>
              <a:rPr lang="en-GB" sz="4000" b="1" dirty="0"/>
              <a:t>The impact of the modern technology on company staff</a:t>
            </a:r>
          </a:p>
        </p:txBody>
      </p:sp>
      <p:sp>
        <p:nvSpPr>
          <p:cNvPr id="3" name="Content Placeholder 2">
            <a:extLst>
              <a:ext uri="{FF2B5EF4-FFF2-40B4-BE49-F238E27FC236}">
                <a16:creationId xmlns:a16="http://schemas.microsoft.com/office/drawing/2014/main" id="{F4C3A9E6-1A61-4326-BDBD-C8D4FA773438}"/>
              </a:ext>
            </a:extLst>
          </p:cNvPr>
          <p:cNvSpPr>
            <a:spLocks noGrp="1"/>
          </p:cNvSpPr>
          <p:nvPr>
            <p:ph idx="1"/>
          </p:nvPr>
        </p:nvSpPr>
        <p:spPr>
          <a:xfrm>
            <a:off x="1364972" y="2305878"/>
            <a:ext cx="9988828" cy="3193773"/>
          </a:xfrm>
        </p:spPr>
        <p:txBody>
          <a:bodyPr>
            <a:normAutofit/>
          </a:bodyPr>
          <a:lstStyle/>
          <a:p>
            <a:r>
              <a:rPr lang="en-GB" sz="2400" dirty="0"/>
              <a:t>Career development</a:t>
            </a:r>
          </a:p>
          <a:p>
            <a:r>
              <a:rPr lang="en-GB" sz="2400" dirty="0"/>
              <a:t>Flexible working</a:t>
            </a:r>
          </a:p>
          <a:p>
            <a:r>
              <a:rPr lang="en-GB" sz="2400" dirty="0"/>
              <a:t>Diversity &amp; inclusion</a:t>
            </a:r>
          </a:p>
        </p:txBody>
      </p:sp>
      <p:pic>
        <p:nvPicPr>
          <p:cNvPr id="7" name="Picture 6" descr="Logo&#10;&#10;Description automatically generated">
            <a:extLst>
              <a:ext uri="{FF2B5EF4-FFF2-40B4-BE49-F238E27FC236}">
                <a16:creationId xmlns:a16="http://schemas.microsoft.com/office/drawing/2014/main" id="{FCF9F6CC-9A01-49BA-90C1-67EC4F9CD0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96855" y="-404495"/>
            <a:ext cx="1709420" cy="1709420"/>
          </a:xfrm>
          <a:prstGeom prst="rect">
            <a:avLst/>
          </a:prstGeom>
          <a:ln>
            <a:noFill/>
          </a:ln>
          <a:effectLst>
            <a:outerShdw blurRad="292100" dist="139700" dir="2700000" algn="tl" rotWithShape="0">
              <a:srgbClr val="333333">
                <a:alpha val="65000"/>
              </a:srgbClr>
            </a:outerShdw>
          </a:effectLst>
        </p:spPr>
      </p:pic>
      <p:sp>
        <p:nvSpPr>
          <p:cNvPr id="5" name="Footer Placeholder 4">
            <a:extLst>
              <a:ext uri="{FF2B5EF4-FFF2-40B4-BE49-F238E27FC236}">
                <a16:creationId xmlns:a16="http://schemas.microsoft.com/office/drawing/2014/main" id="{12E89ECB-DE31-45AE-B806-66BE605B76D5}"/>
              </a:ext>
            </a:extLst>
          </p:cNvPr>
          <p:cNvSpPr>
            <a:spLocks noGrp="1"/>
          </p:cNvSpPr>
          <p:nvPr>
            <p:ph type="ftr" sz="quarter" idx="11"/>
          </p:nvPr>
        </p:nvSpPr>
        <p:spPr/>
        <p:txBody>
          <a:bodyPr/>
          <a:lstStyle/>
          <a:p>
            <a:r>
              <a:rPr lang="en-GB"/>
              <a:t>BikASH Roy student ID:2010168,Moodle,BMSW4003_LON,</a:t>
            </a:r>
          </a:p>
        </p:txBody>
      </p:sp>
      <p:sp>
        <p:nvSpPr>
          <p:cNvPr id="6" name="Slide Number Placeholder 5">
            <a:extLst>
              <a:ext uri="{FF2B5EF4-FFF2-40B4-BE49-F238E27FC236}">
                <a16:creationId xmlns:a16="http://schemas.microsoft.com/office/drawing/2014/main" id="{2ACEF6D5-1258-404D-9E8B-CA254BBC2CF6}"/>
              </a:ext>
            </a:extLst>
          </p:cNvPr>
          <p:cNvSpPr>
            <a:spLocks noGrp="1"/>
          </p:cNvSpPr>
          <p:nvPr>
            <p:ph type="sldNum" sz="quarter" idx="12"/>
          </p:nvPr>
        </p:nvSpPr>
        <p:spPr/>
        <p:txBody>
          <a:bodyPr/>
          <a:lstStyle/>
          <a:p>
            <a:fld id="{1E6C9359-E652-40B8-8B68-BD267E078E45}" type="slidenum">
              <a:rPr lang="en-GB" smtClean="0"/>
              <a:t>18</a:t>
            </a:fld>
            <a:endParaRPr lang="en-GB"/>
          </a:p>
        </p:txBody>
      </p:sp>
      <p:sp>
        <p:nvSpPr>
          <p:cNvPr id="8" name="TextBox 7">
            <a:extLst>
              <a:ext uri="{FF2B5EF4-FFF2-40B4-BE49-F238E27FC236}">
                <a16:creationId xmlns:a16="http://schemas.microsoft.com/office/drawing/2014/main" id="{358092E0-D519-4E6E-84E9-929E1043A43C}"/>
              </a:ext>
            </a:extLst>
          </p:cNvPr>
          <p:cNvSpPr txBox="1"/>
          <p:nvPr/>
        </p:nvSpPr>
        <p:spPr>
          <a:xfrm flipH="1">
            <a:off x="1364972" y="4996070"/>
            <a:ext cx="2928731" cy="923330"/>
          </a:xfrm>
          <a:prstGeom prst="rect">
            <a:avLst/>
          </a:prstGeom>
          <a:noFill/>
        </p:spPr>
        <p:txBody>
          <a:bodyPr wrap="square" rtlCol="0">
            <a:spAutoFit/>
          </a:bodyPr>
          <a:lstStyle/>
          <a:p>
            <a:r>
              <a:rPr lang="en-GB" i="1" dirty="0"/>
              <a:t>References:.</a:t>
            </a:r>
          </a:p>
          <a:p>
            <a:r>
              <a:rPr lang="en-GB" i="1" dirty="0"/>
              <a:t>Report,BT-2020</a:t>
            </a:r>
          </a:p>
          <a:p>
            <a:r>
              <a:rPr lang="en-GB" i="1" dirty="0"/>
              <a:t>(Accessed,23 Nov 2020)</a:t>
            </a:r>
          </a:p>
        </p:txBody>
      </p:sp>
    </p:spTree>
    <p:extLst>
      <p:ext uri="{BB962C8B-B14F-4D97-AF65-F5344CB8AC3E}">
        <p14:creationId xmlns:p14="http://schemas.microsoft.com/office/powerpoint/2010/main" val="3137512140"/>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39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230FB-309E-4501-AFD8-6E486ADD7974}"/>
              </a:ext>
            </a:extLst>
          </p:cNvPr>
          <p:cNvSpPr>
            <a:spLocks noGrp="1"/>
          </p:cNvSpPr>
          <p:nvPr>
            <p:ph type="title"/>
          </p:nvPr>
        </p:nvSpPr>
        <p:spPr>
          <a:xfrm>
            <a:off x="838200" y="681037"/>
            <a:ext cx="10515600" cy="1308457"/>
          </a:xfrm>
        </p:spPr>
        <p:txBody>
          <a:bodyPr>
            <a:noAutofit/>
          </a:bodyPr>
          <a:lstStyle/>
          <a:p>
            <a:r>
              <a:rPr lang="en-GB" sz="4000" b="1" dirty="0"/>
              <a:t>The impact of the modern technology on the whole business	 of the company</a:t>
            </a:r>
          </a:p>
        </p:txBody>
      </p:sp>
      <p:sp>
        <p:nvSpPr>
          <p:cNvPr id="3" name="Content Placeholder 2">
            <a:extLst>
              <a:ext uri="{FF2B5EF4-FFF2-40B4-BE49-F238E27FC236}">
                <a16:creationId xmlns:a16="http://schemas.microsoft.com/office/drawing/2014/main" id="{075F3A47-532D-4D59-B540-7419ECBE066D}"/>
              </a:ext>
            </a:extLst>
          </p:cNvPr>
          <p:cNvSpPr>
            <a:spLocks noGrp="1"/>
          </p:cNvSpPr>
          <p:nvPr>
            <p:ph idx="1"/>
          </p:nvPr>
        </p:nvSpPr>
        <p:spPr>
          <a:xfrm>
            <a:off x="838200" y="2517913"/>
            <a:ext cx="10515600" cy="3100031"/>
          </a:xfrm>
        </p:spPr>
        <p:txBody>
          <a:bodyPr>
            <a:normAutofit/>
          </a:bodyPr>
          <a:lstStyle/>
          <a:p>
            <a:r>
              <a:rPr lang="en-GB" sz="2400" dirty="0"/>
              <a:t>Operating model</a:t>
            </a:r>
          </a:p>
          <a:p>
            <a:r>
              <a:rPr lang="en-GB" sz="2400" dirty="0"/>
              <a:t>Capability model</a:t>
            </a:r>
          </a:p>
          <a:p>
            <a:r>
              <a:rPr lang="en-GB" sz="2400" dirty="0"/>
              <a:t>Roles and responsibilities model</a:t>
            </a:r>
          </a:p>
        </p:txBody>
      </p:sp>
      <p:pic>
        <p:nvPicPr>
          <p:cNvPr id="7" name="Picture 6" descr="Logo&#10;&#10;Description automatically generated">
            <a:extLst>
              <a:ext uri="{FF2B5EF4-FFF2-40B4-BE49-F238E27FC236}">
                <a16:creationId xmlns:a16="http://schemas.microsoft.com/office/drawing/2014/main" id="{34A453A1-6384-44E8-ADDE-D35A3972A0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96855" y="-404495"/>
            <a:ext cx="1709420" cy="1709420"/>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F61775D7-B068-4F19-BAA1-314D0CF517C3}"/>
              </a:ext>
            </a:extLst>
          </p:cNvPr>
          <p:cNvSpPr txBox="1"/>
          <p:nvPr/>
        </p:nvSpPr>
        <p:spPr>
          <a:xfrm>
            <a:off x="490330" y="0"/>
            <a:ext cx="184731" cy="369332"/>
          </a:xfrm>
          <a:prstGeom prst="rect">
            <a:avLst/>
          </a:prstGeom>
          <a:noFill/>
        </p:spPr>
        <p:txBody>
          <a:bodyPr wrap="none" rtlCol="0">
            <a:spAutoFit/>
          </a:bodyPr>
          <a:lstStyle/>
          <a:p>
            <a:endParaRPr lang="en-GB" dirty="0"/>
          </a:p>
        </p:txBody>
      </p:sp>
      <p:sp>
        <p:nvSpPr>
          <p:cNvPr id="5" name="Footer Placeholder 4">
            <a:extLst>
              <a:ext uri="{FF2B5EF4-FFF2-40B4-BE49-F238E27FC236}">
                <a16:creationId xmlns:a16="http://schemas.microsoft.com/office/drawing/2014/main" id="{E71ECBA2-EC7D-4B82-95EC-463F7D386B07}"/>
              </a:ext>
            </a:extLst>
          </p:cNvPr>
          <p:cNvSpPr>
            <a:spLocks noGrp="1"/>
          </p:cNvSpPr>
          <p:nvPr>
            <p:ph type="ftr" sz="quarter" idx="11"/>
          </p:nvPr>
        </p:nvSpPr>
        <p:spPr/>
        <p:txBody>
          <a:bodyPr/>
          <a:lstStyle/>
          <a:p>
            <a:r>
              <a:rPr lang="en-GB"/>
              <a:t>BikASH Roy student ID:2010168,Moodle,BMSW4003_LON,</a:t>
            </a:r>
          </a:p>
        </p:txBody>
      </p:sp>
      <p:sp>
        <p:nvSpPr>
          <p:cNvPr id="6" name="Slide Number Placeholder 5">
            <a:extLst>
              <a:ext uri="{FF2B5EF4-FFF2-40B4-BE49-F238E27FC236}">
                <a16:creationId xmlns:a16="http://schemas.microsoft.com/office/drawing/2014/main" id="{7EED40C0-28C9-4916-9538-A1C79AEEA0B6}"/>
              </a:ext>
            </a:extLst>
          </p:cNvPr>
          <p:cNvSpPr>
            <a:spLocks noGrp="1"/>
          </p:cNvSpPr>
          <p:nvPr>
            <p:ph type="sldNum" sz="quarter" idx="12"/>
          </p:nvPr>
        </p:nvSpPr>
        <p:spPr/>
        <p:txBody>
          <a:bodyPr/>
          <a:lstStyle/>
          <a:p>
            <a:fld id="{1E6C9359-E652-40B8-8B68-BD267E078E45}" type="slidenum">
              <a:rPr lang="en-GB" smtClean="0"/>
              <a:t>19</a:t>
            </a:fld>
            <a:endParaRPr lang="en-GB"/>
          </a:p>
        </p:txBody>
      </p:sp>
      <p:sp>
        <p:nvSpPr>
          <p:cNvPr id="8" name="TextBox 7">
            <a:extLst>
              <a:ext uri="{FF2B5EF4-FFF2-40B4-BE49-F238E27FC236}">
                <a16:creationId xmlns:a16="http://schemas.microsoft.com/office/drawing/2014/main" id="{CFDD0318-A957-4771-9F0D-21E626902AFD}"/>
              </a:ext>
            </a:extLst>
          </p:cNvPr>
          <p:cNvSpPr txBox="1"/>
          <p:nvPr/>
        </p:nvSpPr>
        <p:spPr>
          <a:xfrm>
            <a:off x="1060173" y="5181600"/>
            <a:ext cx="4638261" cy="923330"/>
          </a:xfrm>
          <a:prstGeom prst="rect">
            <a:avLst/>
          </a:prstGeom>
          <a:noFill/>
        </p:spPr>
        <p:txBody>
          <a:bodyPr wrap="square" rtlCol="0">
            <a:spAutoFit/>
          </a:bodyPr>
          <a:lstStyle/>
          <a:p>
            <a:r>
              <a:rPr lang="en-GB" i="1" dirty="0"/>
              <a:t>References:</a:t>
            </a:r>
          </a:p>
          <a:p>
            <a:r>
              <a:rPr lang="en-GB" i="1" dirty="0"/>
              <a:t>Business Technology Forum</a:t>
            </a:r>
          </a:p>
          <a:p>
            <a:r>
              <a:rPr lang="en-GB" i="1" dirty="0"/>
              <a:t>(Accessed,23 Nov 2020)</a:t>
            </a:r>
          </a:p>
        </p:txBody>
      </p:sp>
    </p:spTree>
    <p:extLst>
      <p:ext uri="{BB962C8B-B14F-4D97-AF65-F5344CB8AC3E}">
        <p14:creationId xmlns:p14="http://schemas.microsoft.com/office/powerpoint/2010/main" val="30833199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0000"/>
            <a:lum/>
          </a:blip>
          <a:srcRect/>
          <a:stretch>
            <a:fillRect/>
          </a:stretch>
        </a:blip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0AAFE8C-69BE-40F5-AF69-8F8D6CB79067}"/>
              </a:ext>
            </a:extLst>
          </p:cNvPr>
          <p:cNvSpPr>
            <a:spLocks noGrp="1"/>
          </p:cNvSpPr>
          <p:nvPr>
            <p:ph type="ctrTitle"/>
          </p:nvPr>
        </p:nvSpPr>
        <p:spPr>
          <a:xfrm>
            <a:off x="345908" y="577182"/>
            <a:ext cx="11963400" cy="2144713"/>
          </a:xfrm>
        </p:spPr>
        <p:txBody>
          <a:bodyPr/>
          <a:lstStyle/>
          <a:p>
            <a:r>
              <a:rPr lang="en-GB" b="1" dirty="0"/>
              <a:t>Digital Skills and Research Method</a:t>
            </a:r>
            <a:br>
              <a:rPr lang="en-GB" b="1" dirty="0"/>
            </a:br>
            <a:r>
              <a:rPr lang="en-GB" b="1" dirty="0"/>
              <a:t>Lesson Learned </a:t>
            </a:r>
          </a:p>
        </p:txBody>
      </p:sp>
      <p:sp>
        <p:nvSpPr>
          <p:cNvPr id="9" name="TextBox 8">
            <a:extLst>
              <a:ext uri="{FF2B5EF4-FFF2-40B4-BE49-F238E27FC236}">
                <a16:creationId xmlns:a16="http://schemas.microsoft.com/office/drawing/2014/main" id="{86AADEC2-1A38-4149-8744-4C513FC4700D}"/>
              </a:ext>
            </a:extLst>
          </p:cNvPr>
          <p:cNvSpPr txBox="1"/>
          <p:nvPr/>
        </p:nvSpPr>
        <p:spPr>
          <a:xfrm>
            <a:off x="460208" y="4294247"/>
            <a:ext cx="6746403" cy="2062103"/>
          </a:xfrm>
          <a:prstGeom prst="rect">
            <a:avLst/>
          </a:prstGeom>
          <a:noFill/>
        </p:spPr>
        <p:txBody>
          <a:bodyPr wrap="square" rtlCol="0">
            <a:spAutoFit/>
          </a:bodyPr>
          <a:lstStyle/>
          <a:p>
            <a:pPr algn="ctr"/>
            <a:r>
              <a:rPr lang="en-GB" sz="3200" b="1" dirty="0"/>
              <a:t>Al Amin Mia</a:t>
            </a:r>
          </a:p>
          <a:p>
            <a:pPr algn="ctr"/>
            <a:r>
              <a:rPr lang="en-GB" sz="3200" b="1" dirty="0"/>
              <a:t>Student ID:2009718</a:t>
            </a:r>
          </a:p>
          <a:p>
            <a:pPr algn="ctr"/>
            <a:r>
              <a:rPr lang="en-GB" sz="3200" b="1" dirty="0"/>
              <a:t>Module Code:BMSW4003</a:t>
            </a:r>
          </a:p>
          <a:p>
            <a:pPr algn="ctr"/>
            <a:r>
              <a:rPr lang="en-GB" sz="3200" b="1" dirty="0"/>
              <a:t>Lecturers Name: Mr </a:t>
            </a:r>
            <a:r>
              <a:rPr lang="en-GB" sz="3200" b="1" dirty="0" err="1"/>
              <a:t>Suneth</a:t>
            </a:r>
            <a:r>
              <a:rPr lang="en-GB" sz="3200" b="1" dirty="0"/>
              <a:t> Fernando</a:t>
            </a:r>
          </a:p>
        </p:txBody>
      </p:sp>
      <p:sp>
        <p:nvSpPr>
          <p:cNvPr id="2" name="Footer Placeholder 1">
            <a:extLst>
              <a:ext uri="{FF2B5EF4-FFF2-40B4-BE49-F238E27FC236}">
                <a16:creationId xmlns:a16="http://schemas.microsoft.com/office/drawing/2014/main" id="{74A9B0A8-8780-48C5-8448-0DE7137AA8F5}"/>
              </a:ext>
            </a:extLst>
          </p:cNvPr>
          <p:cNvSpPr>
            <a:spLocks noGrp="1"/>
          </p:cNvSpPr>
          <p:nvPr>
            <p:ph type="ftr" sz="quarter" idx="11"/>
          </p:nvPr>
        </p:nvSpPr>
        <p:spPr/>
        <p:txBody>
          <a:bodyPr/>
          <a:lstStyle/>
          <a:p>
            <a:r>
              <a:rPr lang="en-GB"/>
              <a:t>Al Amin Mia 2009718</a:t>
            </a:r>
          </a:p>
        </p:txBody>
      </p:sp>
    </p:spTree>
    <p:extLst>
      <p:ext uri="{BB962C8B-B14F-4D97-AF65-F5344CB8AC3E}">
        <p14:creationId xmlns:p14="http://schemas.microsoft.com/office/powerpoint/2010/main" val="7648324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Logo&#10;&#10;Description automatically generated">
            <a:extLst>
              <a:ext uri="{FF2B5EF4-FFF2-40B4-BE49-F238E27FC236}">
                <a16:creationId xmlns:a16="http://schemas.microsoft.com/office/drawing/2014/main" id="{6B20F12D-A42D-4C48-B911-38B7616DFFBD}"/>
              </a:ext>
            </a:extLst>
          </p:cNvPr>
          <p:cNvPicPr>
            <a:picLocks noGrp="1" noChangeAspect="1"/>
          </p:cNvPicPr>
          <p:nvPr>
            <p:ph idx="1"/>
          </p:nvPr>
        </p:nvPicPr>
        <p:blipFill rotWithShape="1">
          <a:blip r:embed="rId3">
            <a:alphaModFix/>
            <a:extLst>
              <a:ext uri="{28A0092B-C50C-407E-A947-70E740481C1C}">
                <a14:useLocalDpi xmlns:a14="http://schemas.microsoft.com/office/drawing/2010/main" val="0"/>
              </a:ext>
            </a:extLst>
          </a:blip>
          <a:srcRect l="13100" r="1" b="1"/>
          <a:stretch/>
        </p:blipFill>
        <p:spPr>
          <a:xfrm>
            <a:off x="800122" y="1995227"/>
            <a:ext cx="3192758" cy="3674053"/>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
        <p:nvSpPr>
          <p:cNvPr id="3" name="Rectangle 2">
            <a:extLst>
              <a:ext uri="{FF2B5EF4-FFF2-40B4-BE49-F238E27FC236}">
                <a16:creationId xmlns:a16="http://schemas.microsoft.com/office/drawing/2014/main" id="{B4F2BA78-B68B-4000-BEC9-805E913D6048}"/>
              </a:ext>
            </a:extLst>
          </p:cNvPr>
          <p:cNvSpPr/>
          <p:nvPr/>
        </p:nvSpPr>
        <p:spPr>
          <a:xfrm>
            <a:off x="6021031" y="3370588"/>
            <a:ext cx="2589358" cy="461665"/>
          </a:xfrm>
          <a:prstGeom prst="rect">
            <a:avLst/>
          </a:prstGeom>
          <a:noFill/>
        </p:spPr>
        <p:txBody>
          <a:bodyPr wrap="square" lIns="91440" tIns="45720" rIns="91440" bIns="45720">
            <a:spAutoFit/>
          </a:bodyPr>
          <a:lstStyle/>
          <a:p>
            <a:pPr algn="ctr"/>
            <a:r>
              <a:rPr lang="en-US" sz="2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INNOVATION</a:t>
            </a:r>
            <a:endParaRPr lang="en-GB" sz="2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8" name="Oval 7">
            <a:extLst>
              <a:ext uri="{FF2B5EF4-FFF2-40B4-BE49-F238E27FC236}">
                <a16:creationId xmlns:a16="http://schemas.microsoft.com/office/drawing/2014/main" id="{F3AF4CC5-CD02-44AE-82F0-4CC8D5D734C3}"/>
              </a:ext>
            </a:extLst>
          </p:cNvPr>
          <p:cNvSpPr/>
          <p:nvPr/>
        </p:nvSpPr>
        <p:spPr>
          <a:xfrm>
            <a:off x="5087581" y="180975"/>
            <a:ext cx="1866901" cy="12858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Electronic telegraph company</a:t>
            </a:r>
          </a:p>
        </p:txBody>
      </p:sp>
      <p:sp>
        <p:nvSpPr>
          <p:cNvPr id="10" name="Arrow: Right 9">
            <a:extLst>
              <a:ext uri="{FF2B5EF4-FFF2-40B4-BE49-F238E27FC236}">
                <a16:creationId xmlns:a16="http://schemas.microsoft.com/office/drawing/2014/main" id="{661CBF95-6043-47B2-9766-514B8F6A1C57}"/>
              </a:ext>
            </a:extLst>
          </p:cNvPr>
          <p:cNvSpPr/>
          <p:nvPr/>
        </p:nvSpPr>
        <p:spPr>
          <a:xfrm>
            <a:off x="7143750" y="438150"/>
            <a:ext cx="942975" cy="61912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529BC9CC-4E30-4B50-B0CE-489B871E6759}"/>
              </a:ext>
            </a:extLst>
          </p:cNvPr>
          <p:cNvSpPr/>
          <p:nvPr/>
        </p:nvSpPr>
        <p:spPr>
          <a:xfrm>
            <a:off x="8275993" y="-27501"/>
            <a:ext cx="3211157" cy="174200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Biggest internet provider in the UK</a:t>
            </a:r>
          </a:p>
        </p:txBody>
      </p:sp>
      <p:sp>
        <p:nvSpPr>
          <p:cNvPr id="14" name="Arrow: Down 13">
            <a:extLst>
              <a:ext uri="{FF2B5EF4-FFF2-40B4-BE49-F238E27FC236}">
                <a16:creationId xmlns:a16="http://schemas.microsoft.com/office/drawing/2014/main" id="{ECBB0FA1-01F6-4499-8A55-48E40E031909}"/>
              </a:ext>
            </a:extLst>
          </p:cNvPr>
          <p:cNvSpPr/>
          <p:nvPr/>
        </p:nvSpPr>
        <p:spPr>
          <a:xfrm>
            <a:off x="9798303" y="1759109"/>
            <a:ext cx="602997" cy="84337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A80ED1E8-A07C-4137-A144-9FB90E55D9F2}"/>
              </a:ext>
            </a:extLst>
          </p:cNvPr>
          <p:cNvSpPr/>
          <p:nvPr/>
        </p:nvSpPr>
        <p:spPr>
          <a:xfrm>
            <a:off x="8610389" y="2662006"/>
            <a:ext cx="3211157" cy="201930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Innovating globally with strong relationship </a:t>
            </a:r>
          </a:p>
        </p:txBody>
      </p:sp>
      <p:sp>
        <p:nvSpPr>
          <p:cNvPr id="16" name="TextBox 15">
            <a:extLst>
              <a:ext uri="{FF2B5EF4-FFF2-40B4-BE49-F238E27FC236}">
                <a16:creationId xmlns:a16="http://schemas.microsoft.com/office/drawing/2014/main" id="{195B9C7C-35DD-4CF1-B162-1BC33EA1BF50}"/>
              </a:ext>
            </a:extLst>
          </p:cNvPr>
          <p:cNvSpPr txBox="1"/>
          <p:nvPr/>
        </p:nvSpPr>
        <p:spPr>
          <a:xfrm>
            <a:off x="10327275" y="2040541"/>
            <a:ext cx="976443" cy="369332"/>
          </a:xfrm>
          <a:prstGeom prst="rect">
            <a:avLst/>
          </a:prstGeom>
          <a:noFill/>
        </p:spPr>
        <p:txBody>
          <a:bodyPr wrap="square" rtlCol="0">
            <a:spAutoFit/>
          </a:bodyPr>
          <a:lstStyle/>
          <a:p>
            <a:r>
              <a:rPr lang="en-GB" dirty="0"/>
              <a:t>Global </a:t>
            </a:r>
          </a:p>
        </p:txBody>
      </p:sp>
      <p:sp>
        <p:nvSpPr>
          <p:cNvPr id="17" name="Oval 16">
            <a:extLst>
              <a:ext uri="{FF2B5EF4-FFF2-40B4-BE49-F238E27FC236}">
                <a16:creationId xmlns:a16="http://schemas.microsoft.com/office/drawing/2014/main" id="{D70E85A5-CAF6-4B8C-822D-9AE36C1DE91C}"/>
              </a:ext>
            </a:extLst>
          </p:cNvPr>
          <p:cNvSpPr/>
          <p:nvPr/>
        </p:nvSpPr>
        <p:spPr>
          <a:xfrm>
            <a:off x="7588292" y="4094870"/>
            <a:ext cx="2238375" cy="15049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World leading Universities</a:t>
            </a:r>
          </a:p>
        </p:txBody>
      </p:sp>
      <p:sp>
        <p:nvSpPr>
          <p:cNvPr id="21" name="Oval 20">
            <a:extLst>
              <a:ext uri="{FF2B5EF4-FFF2-40B4-BE49-F238E27FC236}">
                <a16:creationId xmlns:a16="http://schemas.microsoft.com/office/drawing/2014/main" id="{B5F86854-8B18-489C-AA51-640113F381B6}"/>
              </a:ext>
            </a:extLst>
          </p:cNvPr>
          <p:cNvSpPr/>
          <p:nvPr/>
        </p:nvSpPr>
        <p:spPr>
          <a:xfrm>
            <a:off x="9980297" y="4319404"/>
            <a:ext cx="2238375" cy="15049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World strongest companies </a:t>
            </a:r>
          </a:p>
        </p:txBody>
      </p:sp>
      <p:pic>
        <p:nvPicPr>
          <p:cNvPr id="5" name="Picture 4" descr="A picture containing text, dishware, tableware, plate&#10;&#10;Description automatically generated">
            <a:extLst>
              <a:ext uri="{FF2B5EF4-FFF2-40B4-BE49-F238E27FC236}">
                <a16:creationId xmlns:a16="http://schemas.microsoft.com/office/drawing/2014/main" id="{17AA6039-CEB7-43C3-8314-30F7FAB772A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96182" y="876577"/>
            <a:ext cx="2095218" cy="1104900"/>
          </a:xfrm>
          <a:prstGeom prst="rect">
            <a:avLst/>
          </a:prstGeom>
        </p:spPr>
      </p:pic>
      <p:pic>
        <p:nvPicPr>
          <p:cNvPr id="7" name="Picture 6" descr="Logo, company name&#10;&#10;Description automatically generated">
            <a:extLst>
              <a:ext uri="{FF2B5EF4-FFF2-40B4-BE49-F238E27FC236}">
                <a16:creationId xmlns:a16="http://schemas.microsoft.com/office/drawing/2014/main" id="{57015BAC-CC87-49AC-B9D1-FF36ECFC4E1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44" y="4513356"/>
            <a:ext cx="2614775" cy="1171961"/>
          </a:xfrm>
          <a:prstGeom prst="rect">
            <a:avLst/>
          </a:prstGeom>
        </p:spPr>
      </p:pic>
      <p:pic>
        <p:nvPicPr>
          <p:cNvPr id="19" name="Picture 18">
            <a:extLst>
              <a:ext uri="{FF2B5EF4-FFF2-40B4-BE49-F238E27FC236}">
                <a16:creationId xmlns:a16="http://schemas.microsoft.com/office/drawing/2014/main" id="{3064A63A-5581-467A-A3BE-C6E99D6CD10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37182" y="5498929"/>
            <a:ext cx="1707046" cy="1087407"/>
          </a:xfrm>
          <a:prstGeom prst="rect">
            <a:avLst/>
          </a:prstGeom>
        </p:spPr>
      </p:pic>
      <p:pic>
        <p:nvPicPr>
          <p:cNvPr id="22" name="Picture 21" descr="Logo, company name&#10;&#10;Description automatically generated">
            <a:extLst>
              <a:ext uri="{FF2B5EF4-FFF2-40B4-BE49-F238E27FC236}">
                <a16:creationId xmlns:a16="http://schemas.microsoft.com/office/drawing/2014/main" id="{ECA105B2-B7CD-41FE-8D92-112CF3B374A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004" y="1673131"/>
            <a:ext cx="1343025" cy="1343025"/>
          </a:xfrm>
          <a:prstGeom prst="rect">
            <a:avLst/>
          </a:prstGeom>
        </p:spPr>
      </p:pic>
      <p:sp>
        <p:nvSpPr>
          <p:cNvPr id="23" name="Footer Placeholder 22">
            <a:extLst>
              <a:ext uri="{FF2B5EF4-FFF2-40B4-BE49-F238E27FC236}">
                <a16:creationId xmlns:a16="http://schemas.microsoft.com/office/drawing/2014/main" id="{80356D8C-12A2-4D00-A666-2D3D1B1D913D}"/>
              </a:ext>
            </a:extLst>
          </p:cNvPr>
          <p:cNvSpPr>
            <a:spLocks noGrp="1"/>
          </p:cNvSpPr>
          <p:nvPr>
            <p:ph type="ftr" sz="quarter" idx="11"/>
          </p:nvPr>
        </p:nvSpPr>
        <p:spPr/>
        <p:txBody>
          <a:bodyPr/>
          <a:lstStyle/>
          <a:p>
            <a:r>
              <a:rPr lang="en-GB"/>
              <a:t>Al Amin Mia 2009718</a:t>
            </a:r>
          </a:p>
        </p:txBody>
      </p:sp>
    </p:spTree>
    <p:extLst>
      <p:ext uri="{BB962C8B-B14F-4D97-AF65-F5344CB8AC3E}">
        <p14:creationId xmlns:p14="http://schemas.microsoft.com/office/powerpoint/2010/main" val="327487092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4"/>
                                        </p:tgtEl>
                                      </p:cBhvr>
                                      <p:by x="150000" y="150000"/>
                                    </p:animScale>
                                  </p:childTnLst>
                                </p:cTn>
                              </p:par>
                              <p:par>
                                <p:cTn id="7" presetID="6" presetClass="emph" presetSubtype="0" fill="hold" grpId="0" nodeType="withEffect">
                                  <p:stCondLst>
                                    <p:cond delay="0"/>
                                  </p:stCondLst>
                                  <p:childTnLst>
                                    <p:animScale>
                                      <p:cBhvr>
                                        <p:cTn id="8" dur="2000" fill="hold"/>
                                        <p:tgtEl>
                                          <p:spTgt spid="3"/>
                                        </p:tgtEl>
                                      </p:cBhvr>
                                      <p:by x="150000" y="150000"/>
                                    </p:animScale>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500"/>
                                        <p:tgtEl>
                                          <p:spTgt spid="10"/>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1000"/>
                                        <p:tgtEl>
                                          <p:spTgt spid="14"/>
                                        </p:tgtEl>
                                      </p:cBhvr>
                                    </p:animEffect>
                                    <p:anim calcmode="lin" valueType="num">
                                      <p:cBhvr>
                                        <p:cTn id="28" dur="1000" fill="hold"/>
                                        <p:tgtEl>
                                          <p:spTgt spid="14"/>
                                        </p:tgtEl>
                                        <p:attrNameLst>
                                          <p:attrName>ppt_x</p:attrName>
                                        </p:attrNameLst>
                                      </p:cBhvr>
                                      <p:tavLst>
                                        <p:tav tm="0">
                                          <p:val>
                                            <p:strVal val="#ppt_x"/>
                                          </p:val>
                                        </p:tav>
                                        <p:tav tm="100000">
                                          <p:val>
                                            <p:strVal val="#ppt_x"/>
                                          </p:val>
                                        </p:tav>
                                      </p:tavLst>
                                    </p:anim>
                                    <p:anim calcmode="lin" valueType="num">
                                      <p:cBhvr>
                                        <p:cTn id="29" dur="1000" fill="hold"/>
                                        <p:tgtEl>
                                          <p:spTgt spid="14"/>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1000"/>
                                        <p:tgtEl>
                                          <p:spTgt spid="16"/>
                                        </p:tgtEl>
                                      </p:cBhvr>
                                    </p:animEffect>
                                    <p:anim calcmode="lin" valueType="num">
                                      <p:cBhvr>
                                        <p:cTn id="33" dur="1000" fill="hold"/>
                                        <p:tgtEl>
                                          <p:spTgt spid="16"/>
                                        </p:tgtEl>
                                        <p:attrNameLst>
                                          <p:attrName>ppt_x</p:attrName>
                                        </p:attrNameLst>
                                      </p:cBhvr>
                                      <p:tavLst>
                                        <p:tav tm="0">
                                          <p:val>
                                            <p:strVal val="#ppt_x"/>
                                          </p:val>
                                        </p:tav>
                                        <p:tav tm="100000">
                                          <p:val>
                                            <p:strVal val="#ppt_x"/>
                                          </p:val>
                                        </p:tav>
                                      </p:tavLst>
                                    </p:anim>
                                    <p:anim calcmode="lin" valueType="num">
                                      <p:cBhvr>
                                        <p:cTn id="34" dur="1000" fill="hold"/>
                                        <p:tgtEl>
                                          <p:spTgt spid="16"/>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1000"/>
                                        <p:tgtEl>
                                          <p:spTgt spid="15"/>
                                        </p:tgtEl>
                                      </p:cBhvr>
                                    </p:animEffect>
                                    <p:anim calcmode="lin" valueType="num">
                                      <p:cBhvr>
                                        <p:cTn id="38" dur="1000" fill="hold"/>
                                        <p:tgtEl>
                                          <p:spTgt spid="15"/>
                                        </p:tgtEl>
                                        <p:attrNameLst>
                                          <p:attrName>ppt_x</p:attrName>
                                        </p:attrNameLst>
                                      </p:cBhvr>
                                      <p:tavLst>
                                        <p:tav tm="0">
                                          <p:val>
                                            <p:strVal val="#ppt_x"/>
                                          </p:val>
                                        </p:tav>
                                        <p:tav tm="100000">
                                          <p:val>
                                            <p:strVal val="#ppt_x"/>
                                          </p:val>
                                        </p:tav>
                                      </p:tavLst>
                                    </p:anim>
                                    <p:anim calcmode="lin" valueType="num">
                                      <p:cBhvr>
                                        <p:cTn id="3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grpId="0" nodeType="clickEffect">
                                  <p:stCondLst>
                                    <p:cond delay="0"/>
                                  </p:stCondLst>
                                  <p:childTnLst>
                                    <p:set>
                                      <p:cBhvr>
                                        <p:cTn id="43" dur="1" fill="hold">
                                          <p:stCondLst>
                                            <p:cond delay="0"/>
                                          </p:stCondLst>
                                        </p:cTn>
                                        <p:tgtEl>
                                          <p:spTgt spid="17"/>
                                        </p:tgtEl>
                                        <p:attrNameLst>
                                          <p:attrName>style.visibility</p:attrName>
                                        </p:attrNameLst>
                                      </p:cBhvr>
                                      <p:to>
                                        <p:strVal val="visible"/>
                                      </p:to>
                                    </p:set>
                                    <p:animEffect transition="in" filter="wipe(down)">
                                      <p:cBhvr>
                                        <p:cTn id="44" dur="500"/>
                                        <p:tgtEl>
                                          <p:spTgt spid="17"/>
                                        </p:tgtEl>
                                      </p:cBhvr>
                                    </p:animEffect>
                                  </p:childTnLst>
                                </p:cTn>
                              </p:par>
                              <p:par>
                                <p:cTn id="45" presetID="22" presetClass="entr" presetSubtype="4" fill="hold" grpId="0" nodeType="withEffect">
                                  <p:stCondLst>
                                    <p:cond delay="0"/>
                                  </p:stCondLst>
                                  <p:childTnLst>
                                    <p:set>
                                      <p:cBhvr>
                                        <p:cTn id="46" dur="1" fill="hold">
                                          <p:stCondLst>
                                            <p:cond delay="0"/>
                                          </p:stCondLst>
                                        </p:cTn>
                                        <p:tgtEl>
                                          <p:spTgt spid="21"/>
                                        </p:tgtEl>
                                        <p:attrNameLst>
                                          <p:attrName>style.visibility</p:attrName>
                                        </p:attrNameLst>
                                      </p:cBhvr>
                                      <p:to>
                                        <p:strVal val="visible"/>
                                      </p:to>
                                    </p:set>
                                    <p:animEffect transition="in" filter="wipe(down)">
                                      <p:cBhvr>
                                        <p:cTn id="47" dur="500"/>
                                        <p:tgtEl>
                                          <p:spTgt spid="21"/>
                                        </p:tgtEl>
                                      </p:cBhvr>
                                    </p:animEffect>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nodeType="clickEffect">
                                  <p:stCondLst>
                                    <p:cond delay="0"/>
                                  </p:stCondLst>
                                  <p:childTnLst>
                                    <p:set>
                                      <p:cBhvr>
                                        <p:cTn id="51" dur="1" fill="hold">
                                          <p:stCondLst>
                                            <p:cond delay="0"/>
                                          </p:stCondLst>
                                        </p:cTn>
                                        <p:tgtEl>
                                          <p:spTgt spid="5"/>
                                        </p:tgtEl>
                                        <p:attrNameLst>
                                          <p:attrName>style.visibility</p:attrName>
                                        </p:attrNameLst>
                                      </p:cBhvr>
                                      <p:to>
                                        <p:strVal val="visible"/>
                                      </p:to>
                                    </p:set>
                                    <p:anim calcmode="lin" valueType="num">
                                      <p:cBhvr additive="base">
                                        <p:cTn id="52" dur="500" fill="hold"/>
                                        <p:tgtEl>
                                          <p:spTgt spid="5"/>
                                        </p:tgtEl>
                                        <p:attrNameLst>
                                          <p:attrName>ppt_x</p:attrName>
                                        </p:attrNameLst>
                                      </p:cBhvr>
                                      <p:tavLst>
                                        <p:tav tm="0">
                                          <p:val>
                                            <p:strVal val="#ppt_x"/>
                                          </p:val>
                                        </p:tav>
                                        <p:tav tm="100000">
                                          <p:val>
                                            <p:strVal val="#ppt_x"/>
                                          </p:val>
                                        </p:tav>
                                      </p:tavLst>
                                    </p:anim>
                                    <p:anim calcmode="lin" valueType="num">
                                      <p:cBhvr additive="base">
                                        <p:cTn id="53" dur="500" fill="hold"/>
                                        <p:tgtEl>
                                          <p:spTgt spid="5"/>
                                        </p:tgtEl>
                                        <p:attrNameLst>
                                          <p:attrName>ppt_y</p:attrName>
                                        </p:attrNameLst>
                                      </p:cBhvr>
                                      <p:tavLst>
                                        <p:tav tm="0">
                                          <p:val>
                                            <p:strVal val="1+#ppt_h/2"/>
                                          </p:val>
                                        </p:tav>
                                        <p:tav tm="100000">
                                          <p:val>
                                            <p:strVal val="#ppt_y"/>
                                          </p:val>
                                        </p:tav>
                                      </p:tavLst>
                                    </p:anim>
                                  </p:childTnLst>
                                </p:cTn>
                              </p:par>
                              <p:par>
                                <p:cTn id="54" presetID="2" presetClass="entr" presetSubtype="4" fill="hold" nodeType="withEffect">
                                  <p:stCondLst>
                                    <p:cond delay="0"/>
                                  </p:stCondLst>
                                  <p:childTnLst>
                                    <p:set>
                                      <p:cBhvr>
                                        <p:cTn id="55" dur="1" fill="hold">
                                          <p:stCondLst>
                                            <p:cond delay="0"/>
                                          </p:stCondLst>
                                        </p:cTn>
                                        <p:tgtEl>
                                          <p:spTgt spid="22"/>
                                        </p:tgtEl>
                                        <p:attrNameLst>
                                          <p:attrName>style.visibility</p:attrName>
                                        </p:attrNameLst>
                                      </p:cBhvr>
                                      <p:to>
                                        <p:strVal val="visible"/>
                                      </p:to>
                                    </p:set>
                                    <p:anim calcmode="lin" valueType="num">
                                      <p:cBhvr additive="base">
                                        <p:cTn id="56" dur="500" fill="hold"/>
                                        <p:tgtEl>
                                          <p:spTgt spid="22"/>
                                        </p:tgtEl>
                                        <p:attrNameLst>
                                          <p:attrName>ppt_x</p:attrName>
                                        </p:attrNameLst>
                                      </p:cBhvr>
                                      <p:tavLst>
                                        <p:tav tm="0">
                                          <p:val>
                                            <p:strVal val="#ppt_x"/>
                                          </p:val>
                                        </p:tav>
                                        <p:tav tm="100000">
                                          <p:val>
                                            <p:strVal val="#ppt_x"/>
                                          </p:val>
                                        </p:tav>
                                      </p:tavLst>
                                    </p:anim>
                                    <p:anim calcmode="lin" valueType="num">
                                      <p:cBhvr additive="base">
                                        <p:cTn id="57" dur="500" fill="hold"/>
                                        <p:tgtEl>
                                          <p:spTgt spid="22"/>
                                        </p:tgtEl>
                                        <p:attrNameLst>
                                          <p:attrName>ppt_y</p:attrName>
                                        </p:attrNameLst>
                                      </p:cBhvr>
                                      <p:tavLst>
                                        <p:tav tm="0">
                                          <p:val>
                                            <p:strVal val="1+#ppt_h/2"/>
                                          </p:val>
                                        </p:tav>
                                        <p:tav tm="100000">
                                          <p:val>
                                            <p:strVal val="#ppt_y"/>
                                          </p:val>
                                        </p:tav>
                                      </p:tavLst>
                                    </p:anim>
                                  </p:childTnLst>
                                </p:cTn>
                              </p:par>
                              <p:par>
                                <p:cTn id="58" presetID="2" presetClass="entr" presetSubtype="4" fill="hold" nodeType="withEffect">
                                  <p:stCondLst>
                                    <p:cond delay="0"/>
                                  </p:stCondLst>
                                  <p:childTnLst>
                                    <p:set>
                                      <p:cBhvr>
                                        <p:cTn id="59" dur="1" fill="hold">
                                          <p:stCondLst>
                                            <p:cond delay="0"/>
                                          </p:stCondLst>
                                        </p:cTn>
                                        <p:tgtEl>
                                          <p:spTgt spid="7"/>
                                        </p:tgtEl>
                                        <p:attrNameLst>
                                          <p:attrName>style.visibility</p:attrName>
                                        </p:attrNameLst>
                                      </p:cBhvr>
                                      <p:to>
                                        <p:strVal val="visible"/>
                                      </p:to>
                                    </p:set>
                                    <p:anim calcmode="lin" valueType="num">
                                      <p:cBhvr additive="base">
                                        <p:cTn id="60" dur="500" fill="hold"/>
                                        <p:tgtEl>
                                          <p:spTgt spid="7"/>
                                        </p:tgtEl>
                                        <p:attrNameLst>
                                          <p:attrName>ppt_x</p:attrName>
                                        </p:attrNameLst>
                                      </p:cBhvr>
                                      <p:tavLst>
                                        <p:tav tm="0">
                                          <p:val>
                                            <p:strVal val="#ppt_x"/>
                                          </p:val>
                                        </p:tav>
                                        <p:tav tm="100000">
                                          <p:val>
                                            <p:strVal val="#ppt_x"/>
                                          </p:val>
                                        </p:tav>
                                      </p:tavLst>
                                    </p:anim>
                                    <p:anim calcmode="lin" valueType="num">
                                      <p:cBhvr additive="base">
                                        <p:cTn id="61" dur="500" fill="hold"/>
                                        <p:tgtEl>
                                          <p:spTgt spid="7"/>
                                        </p:tgtEl>
                                        <p:attrNameLst>
                                          <p:attrName>ppt_y</p:attrName>
                                        </p:attrNameLst>
                                      </p:cBhvr>
                                      <p:tavLst>
                                        <p:tav tm="0">
                                          <p:val>
                                            <p:strVal val="1+#ppt_h/2"/>
                                          </p:val>
                                        </p:tav>
                                        <p:tav tm="100000">
                                          <p:val>
                                            <p:strVal val="#ppt_y"/>
                                          </p:val>
                                        </p:tav>
                                      </p:tavLst>
                                    </p:anim>
                                  </p:childTnLst>
                                </p:cTn>
                              </p:par>
                              <p:par>
                                <p:cTn id="62" presetID="2" presetClass="entr" presetSubtype="4" fill="hold" nodeType="withEffect">
                                  <p:stCondLst>
                                    <p:cond delay="0"/>
                                  </p:stCondLst>
                                  <p:childTnLst>
                                    <p:set>
                                      <p:cBhvr>
                                        <p:cTn id="63" dur="1" fill="hold">
                                          <p:stCondLst>
                                            <p:cond delay="0"/>
                                          </p:stCondLst>
                                        </p:cTn>
                                        <p:tgtEl>
                                          <p:spTgt spid="19"/>
                                        </p:tgtEl>
                                        <p:attrNameLst>
                                          <p:attrName>style.visibility</p:attrName>
                                        </p:attrNameLst>
                                      </p:cBhvr>
                                      <p:to>
                                        <p:strVal val="visible"/>
                                      </p:to>
                                    </p:set>
                                    <p:anim calcmode="lin" valueType="num">
                                      <p:cBhvr additive="base">
                                        <p:cTn id="64" dur="500" fill="hold"/>
                                        <p:tgtEl>
                                          <p:spTgt spid="19"/>
                                        </p:tgtEl>
                                        <p:attrNameLst>
                                          <p:attrName>ppt_x</p:attrName>
                                        </p:attrNameLst>
                                      </p:cBhvr>
                                      <p:tavLst>
                                        <p:tav tm="0">
                                          <p:val>
                                            <p:strVal val="#ppt_x"/>
                                          </p:val>
                                        </p:tav>
                                        <p:tav tm="100000">
                                          <p:val>
                                            <p:strVal val="#ppt_x"/>
                                          </p:val>
                                        </p:tav>
                                      </p:tavLst>
                                    </p:anim>
                                    <p:anim calcmode="lin" valueType="num">
                                      <p:cBhvr additive="base">
                                        <p:cTn id="65"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animBg="1"/>
      <p:bldP spid="10" grpId="0" animBg="1"/>
      <p:bldP spid="12" grpId="0" animBg="1"/>
      <p:bldP spid="14" grpId="0" animBg="1"/>
      <p:bldP spid="15" grpId="0" animBg="1"/>
      <p:bldP spid="16" grpId="0"/>
      <p:bldP spid="17" grpId="0" animBg="1"/>
      <p:bldP spid="21"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50000" t="40000" b="-2000"/>
          </a:stretch>
        </a:blipFill>
        <a:effectLst/>
      </p:bgPr>
    </p:bg>
    <p:spTree>
      <p:nvGrpSpPr>
        <p:cNvPr id="1" name=""/>
        <p:cNvGrpSpPr/>
        <p:nvPr/>
      </p:nvGrpSpPr>
      <p:grpSpPr>
        <a:xfrm>
          <a:off x="0" y="0"/>
          <a:ext cx="0" cy="0"/>
          <a:chOff x="0" y="0"/>
          <a:chExt cx="0" cy="0"/>
        </a:xfrm>
      </p:grpSpPr>
      <p:pic>
        <p:nvPicPr>
          <p:cNvPr id="10" name="Picture 9" descr="Logo&#10;&#10;Description automatically generated">
            <a:extLst>
              <a:ext uri="{FF2B5EF4-FFF2-40B4-BE49-F238E27FC236}">
                <a16:creationId xmlns:a16="http://schemas.microsoft.com/office/drawing/2014/main" id="{67CB89A6-DB23-4396-AF0B-D6D1138AE8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96855" y="-404495"/>
            <a:ext cx="1709420" cy="1709420"/>
          </a:xfrm>
          <a:prstGeom prst="rect">
            <a:avLst/>
          </a:prstGeom>
          <a:ln>
            <a:noFill/>
          </a:ln>
          <a:effectLst>
            <a:outerShdw blurRad="292100" dist="139700" dir="2700000" algn="tl" rotWithShape="0">
              <a:srgbClr val="333333">
                <a:alpha val="65000"/>
              </a:srgbClr>
            </a:outerShdw>
          </a:effectLst>
        </p:spPr>
      </p:pic>
      <p:sp>
        <p:nvSpPr>
          <p:cNvPr id="4" name="Scroll: Horizontal 3">
            <a:extLst>
              <a:ext uri="{FF2B5EF4-FFF2-40B4-BE49-F238E27FC236}">
                <a16:creationId xmlns:a16="http://schemas.microsoft.com/office/drawing/2014/main" id="{C71BD178-0468-4786-9362-5ACAC77BF051}"/>
              </a:ext>
            </a:extLst>
          </p:cNvPr>
          <p:cNvSpPr/>
          <p:nvPr/>
        </p:nvSpPr>
        <p:spPr>
          <a:xfrm>
            <a:off x="4310403" y="38099"/>
            <a:ext cx="3733800" cy="1285875"/>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Creating new possibility for customer </a:t>
            </a:r>
          </a:p>
        </p:txBody>
      </p:sp>
      <p:sp>
        <p:nvSpPr>
          <p:cNvPr id="6" name="Oval 5">
            <a:extLst>
              <a:ext uri="{FF2B5EF4-FFF2-40B4-BE49-F238E27FC236}">
                <a16:creationId xmlns:a16="http://schemas.microsoft.com/office/drawing/2014/main" id="{7D2106AA-4898-468D-AB4F-5C689E13501E}"/>
              </a:ext>
            </a:extLst>
          </p:cNvPr>
          <p:cNvSpPr/>
          <p:nvPr/>
        </p:nvSpPr>
        <p:spPr>
          <a:xfrm>
            <a:off x="495300" y="904875"/>
            <a:ext cx="2514600" cy="17716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TV content and big data </a:t>
            </a:r>
          </a:p>
        </p:txBody>
      </p:sp>
      <p:sp>
        <p:nvSpPr>
          <p:cNvPr id="7" name="Oval 6">
            <a:extLst>
              <a:ext uri="{FF2B5EF4-FFF2-40B4-BE49-F238E27FC236}">
                <a16:creationId xmlns:a16="http://schemas.microsoft.com/office/drawing/2014/main" id="{CEE60B7D-3422-4198-9CAB-09DC3575495F}"/>
              </a:ext>
            </a:extLst>
          </p:cNvPr>
          <p:cNvSpPr/>
          <p:nvPr/>
        </p:nvSpPr>
        <p:spPr>
          <a:xfrm>
            <a:off x="209550" y="3962400"/>
            <a:ext cx="2514600" cy="17716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Security system and protections </a:t>
            </a:r>
          </a:p>
        </p:txBody>
      </p:sp>
      <p:sp>
        <p:nvSpPr>
          <p:cNvPr id="9" name="Oval 8">
            <a:extLst>
              <a:ext uri="{FF2B5EF4-FFF2-40B4-BE49-F238E27FC236}">
                <a16:creationId xmlns:a16="http://schemas.microsoft.com/office/drawing/2014/main" id="{CA8E0DE4-83CE-4E23-A0A8-8354EDDF2E9E}"/>
              </a:ext>
            </a:extLst>
          </p:cNvPr>
          <p:cNvSpPr/>
          <p:nvPr/>
        </p:nvSpPr>
        <p:spPr>
          <a:xfrm>
            <a:off x="3495675" y="4848225"/>
            <a:ext cx="2514600" cy="17716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Cloud computing to internet mobility</a:t>
            </a:r>
          </a:p>
        </p:txBody>
      </p:sp>
      <p:sp>
        <p:nvSpPr>
          <p:cNvPr id="13" name="Oval 12">
            <a:extLst>
              <a:ext uri="{FF2B5EF4-FFF2-40B4-BE49-F238E27FC236}">
                <a16:creationId xmlns:a16="http://schemas.microsoft.com/office/drawing/2014/main" id="{D66CE3EC-5474-48CB-B85B-BCC99897FD68}"/>
              </a:ext>
            </a:extLst>
          </p:cNvPr>
          <p:cNvSpPr/>
          <p:nvPr/>
        </p:nvSpPr>
        <p:spPr>
          <a:xfrm>
            <a:off x="3662703" y="1790700"/>
            <a:ext cx="2514600" cy="17716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Reasonable  prices</a:t>
            </a:r>
          </a:p>
        </p:txBody>
      </p:sp>
      <p:sp>
        <p:nvSpPr>
          <p:cNvPr id="14" name="Arrow: Left 13">
            <a:extLst>
              <a:ext uri="{FF2B5EF4-FFF2-40B4-BE49-F238E27FC236}">
                <a16:creationId xmlns:a16="http://schemas.microsoft.com/office/drawing/2014/main" id="{156A44A7-B290-40C2-9889-7A09534A0169}"/>
              </a:ext>
            </a:extLst>
          </p:cNvPr>
          <p:cNvSpPr/>
          <p:nvPr/>
        </p:nvSpPr>
        <p:spPr>
          <a:xfrm>
            <a:off x="2924175" y="904875"/>
            <a:ext cx="1076325" cy="5715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ED73200F-9209-476D-A5AF-AB53048C9AE7}"/>
              </a:ext>
            </a:extLst>
          </p:cNvPr>
          <p:cNvSpPr/>
          <p:nvPr/>
        </p:nvSpPr>
        <p:spPr>
          <a:xfrm>
            <a:off x="1257300" y="2895600"/>
            <a:ext cx="666750" cy="88582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1077B95A-CFE8-4F53-A37A-F3C8231A1A48}"/>
              </a:ext>
            </a:extLst>
          </p:cNvPr>
          <p:cNvSpPr/>
          <p:nvPr/>
        </p:nvSpPr>
        <p:spPr>
          <a:xfrm>
            <a:off x="2033587" y="5734050"/>
            <a:ext cx="1076325" cy="5715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Up 16">
            <a:extLst>
              <a:ext uri="{FF2B5EF4-FFF2-40B4-BE49-F238E27FC236}">
                <a16:creationId xmlns:a16="http://schemas.microsoft.com/office/drawing/2014/main" id="{769D2ADC-BDEA-4C3E-960C-98F602A89A82}"/>
              </a:ext>
            </a:extLst>
          </p:cNvPr>
          <p:cNvSpPr/>
          <p:nvPr/>
        </p:nvSpPr>
        <p:spPr>
          <a:xfrm>
            <a:off x="4552950" y="3705225"/>
            <a:ext cx="666750" cy="99059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41AEF769-9C05-4465-BAA9-51AB58AF35EA}"/>
              </a:ext>
            </a:extLst>
          </p:cNvPr>
          <p:cNvSpPr/>
          <p:nvPr/>
        </p:nvSpPr>
        <p:spPr>
          <a:xfrm>
            <a:off x="6448425" y="1790700"/>
            <a:ext cx="2438400" cy="54292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Cartoon Family Illustration, Cartoon happy family, cartoon Character,  comics png | PNGEgg">
            <a:extLst>
              <a:ext uri="{FF2B5EF4-FFF2-40B4-BE49-F238E27FC236}">
                <a16:creationId xmlns:a16="http://schemas.microsoft.com/office/drawing/2014/main" id="{C6EA5865-4EDC-4437-8583-EFEA7A1BD1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24902" y="1123414"/>
            <a:ext cx="2943906" cy="1334571"/>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1075DD29-2334-4B9E-B1D5-14F084BD2BFE}"/>
              </a:ext>
            </a:extLst>
          </p:cNvPr>
          <p:cNvSpPr>
            <a:spLocks noGrp="1"/>
          </p:cNvSpPr>
          <p:nvPr>
            <p:ph type="ftr" sz="quarter" idx="11"/>
          </p:nvPr>
        </p:nvSpPr>
        <p:spPr/>
        <p:txBody>
          <a:bodyPr/>
          <a:lstStyle/>
          <a:p>
            <a:r>
              <a:rPr lang="en-GB"/>
              <a:t>Al Amin Mia 2009718</a:t>
            </a:r>
          </a:p>
        </p:txBody>
      </p:sp>
    </p:spTree>
    <p:extLst>
      <p:ext uri="{BB962C8B-B14F-4D97-AF65-F5344CB8AC3E}">
        <p14:creationId xmlns:p14="http://schemas.microsoft.com/office/powerpoint/2010/main" val="825725561"/>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wipe(down)">
                                      <p:cBhvr>
                                        <p:cTn id="19" dur="500"/>
                                        <p:tgtEl>
                                          <p:spTgt spid="15"/>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ipe(down)">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barn(inVertical)">
                                      <p:cBhvr>
                                        <p:cTn id="27" dur="500"/>
                                        <p:tgtEl>
                                          <p:spTgt spid="16"/>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barn(inVertical)">
                                      <p:cBhvr>
                                        <p:cTn id="30" dur="500"/>
                                        <p:tgtEl>
                                          <p:spTgt spid="9"/>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fade">
                                      <p:cBhvr>
                                        <p:cTn id="38" dur="500"/>
                                        <p:tgtEl>
                                          <p:spTgt spid="13"/>
                                        </p:tgtEl>
                                      </p:cBhvr>
                                    </p:animEffect>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grpId="0" nodeType="clickEffect">
                                  <p:stCondLst>
                                    <p:cond delay="0"/>
                                  </p:stCondLst>
                                  <p:childTnLst>
                                    <p:set>
                                      <p:cBhvr>
                                        <p:cTn id="42" dur="1" fill="hold">
                                          <p:stCondLst>
                                            <p:cond delay="0"/>
                                          </p:stCondLst>
                                        </p:cTn>
                                        <p:tgtEl>
                                          <p:spTgt spid="18"/>
                                        </p:tgtEl>
                                        <p:attrNameLst>
                                          <p:attrName>style.visibility</p:attrName>
                                        </p:attrNameLst>
                                      </p:cBhvr>
                                      <p:to>
                                        <p:strVal val="visible"/>
                                      </p:to>
                                    </p:set>
                                    <p:animEffect transition="in" filter="barn(inVertical)">
                                      <p:cBhvr>
                                        <p:cTn id="43" dur="500"/>
                                        <p:tgtEl>
                                          <p:spTgt spid="18"/>
                                        </p:tgtEl>
                                      </p:cBhvr>
                                    </p:animEffect>
                                  </p:childTnLst>
                                </p:cTn>
                              </p:par>
                              <p:par>
                                <p:cTn id="44" presetID="16" presetClass="entr" presetSubtype="21" fill="hold" nodeType="withEffect">
                                  <p:stCondLst>
                                    <p:cond delay="0"/>
                                  </p:stCondLst>
                                  <p:childTnLst>
                                    <p:set>
                                      <p:cBhvr>
                                        <p:cTn id="45" dur="1" fill="hold">
                                          <p:stCondLst>
                                            <p:cond delay="0"/>
                                          </p:stCondLst>
                                        </p:cTn>
                                        <p:tgtEl>
                                          <p:spTgt spid="1026"/>
                                        </p:tgtEl>
                                        <p:attrNameLst>
                                          <p:attrName>style.visibility</p:attrName>
                                        </p:attrNameLst>
                                      </p:cBhvr>
                                      <p:to>
                                        <p:strVal val="visible"/>
                                      </p:to>
                                    </p:set>
                                    <p:animEffect transition="in" filter="barn(inVertical)">
                                      <p:cBhvr>
                                        <p:cTn id="46"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9" grpId="0" animBg="1"/>
      <p:bldP spid="13" grpId="0" animBg="1"/>
      <p:bldP spid="14" grpId="0" animBg="1"/>
      <p:bldP spid="15" grpId="0" animBg="1"/>
      <p:bldP spid="16" grpId="0" animBg="1"/>
      <p:bldP spid="17" grpId="0" animBg="1"/>
      <p:bldP spid="1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7000"/>
            <a:lum/>
          </a:blip>
          <a:srcRect/>
          <a:stretch>
            <a:fillRect t="-14000" b="-1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5741B-E82F-41BF-813F-21E7BC796590}"/>
              </a:ext>
            </a:extLst>
          </p:cNvPr>
          <p:cNvSpPr>
            <a:spLocks noGrp="1"/>
          </p:cNvSpPr>
          <p:nvPr>
            <p:ph type="title"/>
          </p:nvPr>
        </p:nvSpPr>
        <p:spPr>
          <a:xfrm>
            <a:off x="838200" y="365126"/>
            <a:ext cx="10515600" cy="692150"/>
          </a:xfrm>
        </p:spPr>
        <p:txBody>
          <a:bodyPr>
            <a:normAutofit fontScale="90000"/>
          </a:bodyPr>
          <a:lstStyle/>
          <a:p>
            <a:r>
              <a:rPr lang="en-GB" dirty="0"/>
              <a:t>Point of View</a:t>
            </a:r>
          </a:p>
        </p:txBody>
      </p:sp>
      <p:pic>
        <p:nvPicPr>
          <p:cNvPr id="7" name="Picture 6" descr="Logo&#10;&#10;Description automatically generated">
            <a:extLst>
              <a:ext uri="{FF2B5EF4-FFF2-40B4-BE49-F238E27FC236}">
                <a16:creationId xmlns:a16="http://schemas.microsoft.com/office/drawing/2014/main" id="{FCF9F6CC-9A01-49BA-90C1-67EC4F9CD0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96855" y="-404495"/>
            <a:ext cx="1709420" cy="1709420"/>
          </a:xfrm>
          <a:prstGeom prst="rect">
            <a:avLst/>
          </a:prstGeom>
          <a:ln>
            <a:noFill/>
          </a:ln>
          <a:effectLst>
            <a:outerShdw blurRad="292100" dist="139700" dir="2700000" algn="tl" rotWithShape="0">
              <a:srgbClr val="333333">
                <a:alpha val="65000"/>
              </a:srgbClr>
            </a:outerShdw>
          </a:effectLst>
        </p:spPr>
      </p:pic>
      <p:sp>
        <p:nvSpPr>
          <p:cNvPr id="4" name="Oval 3">
            <a:extLst>
              <a:ext uri="{FF2B5EF4-FFF2-40B4-BE49-F238E27FC236}">
                <a16:creationId xmlns:a16="http://schemas.microsoft.com/office/drawing/2014/main" id="{30DABB1C-2C6C-41DC-86EA-7908E6AF6D41}"/>
              </a:ext>
            </a:extLst>
          </p:cNvPr>
          <p:cNvSpPr/>
          <p:nvPr/>
        </p:nvSpPr>
        <p:spPr>
          <a:xfrm>
            <a:off x="85725" y="1099187"/>
            <a:ext cx="3403600" cy="17094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SPEED</a:t>
            </a:r>
          </a:p>
        </p:txBody>
      </p:sp>
      <p:sp>
        <p:nvSpPr>
          <p:cNvPr id="5" name="Oval 4">
            <a:extLst>
              <a:ext uri="{FF2B5EF4-FFF2-40B4-BE49-F238E27FC236}">
                <a16:creationId xmlns:a16="http://schemas.microsoft.com/office/drawing/2014/main" id="{78E45887-4594-458C-9DFA-C495593747C6}"/>
              </a:ext>
            </a:extLst>
          </p:cNvPr>
          <p:cNvSpPr/>
          <p:nvPr/>
        </p:nvSpPr>
        <p:spPr>
          <a:xfrm>
            <a:off x="0" y="3041652"/>
            <a:ext cx="3403600" cy="17094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SIZE</a:t>
            </a:r>
          </a:p>
        </p:txBody>
      </p:sp>
      <p:sp>
        <p:nvSpPr>
          <p:cNvPr id="9" name="Oval 8">
            <a:extLst>
              <a:ext uri="{FF2B5EF4-FFF2-40B4-BE49-F238E27FC236}">
                <a16:creationId xmlns:a16="http://schemas.microsoft.com/office/drawing/2014/main" id="{604E5FD2-CF46-443B-82E2-16D4563CAC27}"/>
              </a:ext>
            </a:extLst>
          </p:cNvPr>
          <p:cNvSpPr/>
          <p:nvPr/>
        </p:nvSpPr>
        <p:spPr>
          <a:xfrm>
            <a:off x="0" y="4949192"/>
            <a:ext cx="3403600" cy="17094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LOAD and STORAGE</a:t>
            </a:r>
          </a:p>
        </p:txBody>
      </p:sp>
      <p:sp>
        <p:nvSpPr>
          <p:cNvPr id="10" name="TextBox 9">
            <a:extLst>
              <a:ext uri="{FF2B5EF4-FFF2-40B4-BE49-F238E27FC236}">
                <a16:creationId xmlns:a16="http://schemas.microsoft.com/office/drawing/2014/main" id="{91EABF3C-5154-4A79-A929-33DCC1A1C132}"/>
              </a:ext>
            </a:extLst>
          </p:cNvPr>
          <p:cNvSpPr txBox="1"/>
          <p:nvPr/>
        </p:nvSpPr>
        <p:spPr>
          <a:xfrm>
            <a:off x="3616960" y="1215233"/>
            <a:ext cx="5201920" cy="1477328"/>
          </a:xfrm>
          <a:prstGeom prst="rect">
            <a:avLst/>
          </a:prstGeom>
          <a:noFill/>
        </p:spPr>
        <p:txBody>
          <a:bodyPr wrap="square" rtlCol="0">
            <a:spAutoFit/>
          </a:bodyPr>
          <a:lstStyle/>
          <a:p>
            <a:r>
              <a:rPr lang="en-GB" dirty="0"/>
              <a:t>Anything that peoples use nowadays is a lot more faster than what they used to use, technology will never stop to expand and it will come in a point that human will not  going to be able to control it anymore. </a:t>
            </a:r>
          </a:p>
        </p:txBody>
      </p:sp>
      <p:sp>
        <p:nvSpPr>
          <p:cNvPr id="11" name="TextBox 10">
            <a:extLst>
              <a:ext uri="{FF2B5EF4-FFF2-40B4-BE49-F238E27FC236}">
                <a16:creationId xmlns:a16="http://schemas.microsoft.com/office/drawing/2014/main" id="{3393068E-C7A9-44E2-A04D-792D2DE4C0A7}"/>
              </a:ext>
            </a:extLst>
          </p:cNvPr>
          <p:cNvSpPr txBox="1"/>
          <p:nvPr/>
        </p:nvSpPr>
        <p:spPr>
          <a:xfrm>
            <a:off x="3616960" y="3041652"/>
            <a:ext cx="5857875" cy="2031325"/>
          </a:xfrm>
          <a:prstGeom prst="rect">
            <a:avLst/>
          </a:prstGeom>
          <a:noFill/>
        </p:spPr>
        <p:txBody>
          <a:bodyPr wrap="square" rtlCol="0">
            <a:spAutoFit/>
          </a:bodyPr>
          <a:lstStyle/>
          <a:p>
            <a:r>
              <a:rPr lang="en-GB" dirty="0"/>
              <a:t>Back in the days if we talk about how big were the devices in compare to now people will not believe this indeed if you ask your child nowadays they will just laugh.</a:t>
            </a:r>
          </a:p>
          <a:p>
            <a:r>
              <a:rPr lang="en-GB" dirty="0"/>
              <a:t>Just a big computer back in the day use to have 1 or 2 megabyte of memory which were a lot in those days, and now just a portable mp3 can contain as like as 1 terabyte of multimedia.</a:t>
            </a:r>
          </a:p>
        </p:txBody>
      </p:sp>
      <p:sp>
        <p:nvSpPr>
          <p:cNvPr id="12" name="TextBox 11">
            <a:extLst>
              <a:ext uri="{FF2B5EF4-FFF2-40B4-BE49-F238E27FC236}">
                <a16:creationId xmlns:a16="http://schemas.microsoft.com/office/drawing/2014/main" id="{3A8DC8C6-434F-46A9-83C1-05D911BE5DEE}"/>
              </a:ext>
            </a:extLst>
          </p:cNvPr>
          <p:cNvSpPr txBox="1"/>
          <p:nvPr/>
        </p:nvSpPr>
        <p:spPr>
          <a:xfrm>
            <a:off x="3403600" y="5297148"/>
            <a:ext cx="5857875" cy="369332"/>
          </a:xfrm>
          <a:prstGeom prst="rect">
            <a:avLst/>
          </a:prstGeom>
          <a:noFill/>
        </p:spPr>
        <p:txBody>
          <a:bodyPr wrap="square" rtlCol="0">
            <a:spAutoFit/>
          </a:bodyPr>
          <a:lstStyle/>
          <a:p>
            <a:r>
              <a:rPr lang="en-GB" dirty="0"/>
              <a:t>From physical storage to cloud services</a:t>
            </a:r>
          </a:p>
        </p:txBody>
      </p:sp>
      <p:sp>
        <p:nvSpPr>
          <p:cNvPr id="3" name="Footer Placeholder 2">
            <a:extLst>
              <a:ext uri="{FF2B5EF4-FFF2-40B4-BE49-F238E27FC236}">
                <a16:creationId xmlns:a16="http://schemas.microsoft.com/office/drawing/2014/main" id="{FE7FAFDF-21D8-4FE1-9544-719C81D74263}"/>
              </a:ext>
            </a:extLst>
          </p:cNvPr>
          <p:cNvSpPr>
            <a:spLocks noGrp="1"/>
          </p:cNvSpPr>
          <p:nvPr>
            <p:ph type="ftr" sz="quarter" idx="11"/>
          </p:nvPr>
        </p:nvSpPr>
        <p:spPr/>
        <p:txBody>
          <a:bodyPr/>
          <a:lstStyle/>
          <a:p>
            <a:r>
              <a:rPr lang="en-GB"/>
              <a:t>Al Amin Mia 2009718</a:t>
            </a:r>
          </a:p>
        </p:txBody>
      </p:sp>
    </p:spTree>
    <p:extLst>
      <p:ext uri="{BB962C8B-B14F-4D97-AF65-F5344CB8AC3E}">
        <p14:creationId xmlns:p14="http://schemas.microsoft.com/office/powerpoint/2010/main" val="2447856826"/>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mph" presetSubtype="0" fill="hold" grpId="0" nodeType="clickEffect">
                                  <p:stCondLst>
                                    <p:cond delay="0"/>
                                  </p:stCondLst>
                                  <p:childTnLst>
                                    <p:animClr clrSpc="hsl" dir="cw">
                                      <p:cBhvr override="childStyle">
                                        <p:cTn id="6" dur="500" fill="hold"/>
                                        <p:tgtEl>
                                          <p:spTgt spid="4"/>
                                        </p:tgtEl>
                                        <p:attrNameLst>
                                          <p:attrName>style.color</p:attrName>
                                        </p:attrNameLst>
                                      </p:cBhvr>
                                      <p:by>
                                        <p:hsl h="0" s="-70588" l="0"/>
                                      </p:by>
                                    </p:animClr>
                                    <p:animClr clrSpc="hsl" dir="cw">
                                      <p:cBhvr>
                                        <p:cTn id="7" dur="500" fill="hold"/>
                                        <p:tgtEl>
                                          <p:spTgt spid="4"/>
                                        </p:tgtEl>
                                        <p:attrNameLst>
                                          <p:attrName>fillcolor</p:attrName>
                                        </p:attrNameLst>
                                      </p:cBhvr>
                                      <p:by>
                                        <p:hsl h="0" s="-70588" l="0"/>
                                      </p:by>
                                    </p:animClr>
                                    <p:animClr clrSpc="hsl" dir="cw">
                                      <p:cBhvr>
                                        <p:cTn id="8" dur="500" fill="hold"/>
                                        <p:tgtEl>
                                          <p:spTgt spid="4"/>
                                        </p:tgtEl>
                                        <p:attrNameLst>
                                          <p:attrName>stroke.color</p:attrName>
                                        </p:attrNameLst>
                                      </p:cBhvr>
                                      <p:by>
                                        <p:hsl h="0" s="-70588" l="0"/>
                                      </p:by>
                                    </p:animClr>
                                    <p:set>
                                      <p:cBhvr>
                                        <p:cTn id="9" dur="500" fill="hold"/>
                                        <p:tgtEl>
                                          <p:spTgt spid="4"/>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 calcmode="lin" valueType="num">
                                      <p:cBhvr additive="base">
                                        <p:cTn id="14" dur="500" fill="hold"/>
                                        <p:tgtEl>
                                          <p:spTgt spid="10"/>
                                        </p:tgtEl>
                                        <p:attrNameLst>
                                          <p:attrName>ppt_x</p:attrName>
                                        </p:attrNameLst>
                                      </p:cBhvr>
                                      <p:tavLst>
                                        <p:tav tm="0">
                                          <p:val>
                                            <p:strVal val="#ppt_x"/>
                                          </p:val>
                                        </p:tav>
                                        <p:tav tm="100000">
                                          <p:val>
                                            <p:strVal val="#ppt_x"/>
                                          </p:val>
                                        </p:tav>
                                      </p:tavLst>
                                    </p:anim>
                                    <p:anim calcmode="lin" valueType="num">
                                      <p:cBhvr additive="base">
                                        <p:cTn id="1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4" presetClass="emph" presetSubtype="0" fill="hold" grpId="0" nodeType="clickEffect">
                                  <p:stCondLst>
                                    <p:cond delay="0"/>
                                  </p:stCondLst>
                                  <p:childTnLst>
                                    <p:animClr clrSpc="hsl" dir="cw">
                                      <p:cBhvr override="childStyle">
                                        <p:cTn id="19" dur="500" fill="hold"/>
                                        <p:tgtEl>
                                          <p:spTgt spid="5"/>
                                        </p:tgtEl>
                                        <p:attrNameLst>
                                          <p:attrName>style.color</p:attrName>
                                        </p:attrNameLst>
                                      </p:cBhvr>
                                      <p:by>
                                        <p:hsl h="0" s="-12549" l="-25098"/>
                                      </p:by>
                                    </p:animClr>
                                    <p:animClr clrSpc="hsl" dir="cw">
                                      <p:cBhvr>
                                        <p:cTn id="20" dur="500" fill="hold"/>
                                        <p:tgtEl>
                                          <p:spTgt spid="5"/>
                                        </p:tgtEl>
                                        <p:attrNameLst>
                                          <p:attrName>fillcolor</p:attrName>
                                        </p:attrNameLst>
                                      </p:cBhvr>
                                      <p:by>
                                        <p:hsl h="0" s="-12549" l="-25098"/>
                                      </p:by>
                                    </p:animClr>
                                    <p:animClr clrSpc="hsl" dir="cw">
                                      <p:cBhvr>
                                        <p:cTn id="21" dur="500" fill="hold"/>
                                        <p:tgtEl>
                                          <p:spTgt spid="5"/>
                                        </p:tgtEl>
                                        <p:attrNameLst>
                                          <p:attrName>stroke.color</p:attrName>
                                        </p:attrNameLst>
                                      </p:cBhvr>
                                      <p:by>
                                        <p:hsl h="0" s="-12549" l="-25098"/>
                                      </p:by>
                                    </p:animClr>
                                    <p:set>
                                      <p:cBhvr>
                                        <p:cTn id="22" dur="500" fill="hold"/>
                                        <p:tgtEl>
                                          <p:spTgt spid="5"/>
                                        </p:tgtEl>
                                        <p:attrNameLst>
                                          <p:attrName>fill.type</p:attrName>
                                        </p:attrNameLst>
                                      </p:cBhvr>
                                      <p:to>
                                        <p:strVal val="solid"/>
                                      </p:to>
                                    </p:se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 calcmode="lin" valueType="num">
                                      <p:cBhvr additive="base">
                                        <p:cTn id="27" dur="500" fill="hold"/>
                                        <p:tgtEl>
                                          <p:spTgt spid="11"/>
                                        </p:tgtEl>
                                        <p:attrNameLst>
                                          <p:attrName>ppt_x</p:attrName>
                                        </p:attrNameLst>
                                      </p:cBhvr>
                                      <p:tavLst>
                                        <p:tav tm="0">
                                          <p:val>
                                            <p:strVal val="#ppt_x"/>
                                          </p:val>
                                        </p:tav>
                                        <p:tav tm="100000">
                                          <p:val>
                                            <p:strVal val="#ppt_x"/>
                                          </p:val>
                                        </p:tav>
                                      </p:tavLst>
                                    </p:anim>
                                    <p:anim calcmode="lin" valueType="num">
                                      <p:cBhvr additive="base">
                                        <p:cTn id="2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30" presetClass="emph" presetSubtype="0" fill="hold" grpId="0" nodeType="clickEffect">
                                  <p:stCondLst>
                                    <p:cond delay="0"/>
                                  </p:stCondLst>
                                  <p:childTnLst>
                                    <p:animClr clrSpc="hsl" dir="cw">
                                      <p:cBhvr override="childStyle">
                                        <p:cTn id="32" dur="500" fill="hold"/>
                                        <p:tgtEl>
                                          <p:spTgt spid="9"/>
                                        </p:tgtEl>
                                        <p:attrNameLst>
                                          <p:attrName>style.color</p:attrName>
                                        </p:attrNameLst>
                                      </p:cBhvr>
                                      <p:by>
                                        <p:hsl h="0" s="12549" l="25098"/>
                                      </p:by>
                                    </p:animClr>
                                    <p:animClr clrSpc="hsl" dir="cw">
                                      <p:cBhvr>
                                        <p:cTn id="33" dur="500" fill="hold"/>
                                        <p:tgtEl>
                                          <p:spTgt spid="9"/>
                                        </p:tgtEl>
                                        <p:attrNameLst>
                                          <p:attrName>fillcolor</p:attrName>
                                        </p:attrNameLst>
                                      </p:cBhvr>
                                      <p:by>
                                        <p:hsl h="0" s="12549" l="25098"/>
                                      </p:by>
                                    </p:animClr>
                                    <p:animClr clrSpc="hsl" dir="cw">
                                      <p:cBhvr>
                                        <p:cTn id="34" dur="500" fill="hold"/>
                                        <p:tgtEl>
                                          <p:spTgt spid="9"/>
                                        </p:tgtEl>
                                        <p:attrNameLst>
                                          <p:attrName>stroke.color</p:attrName>
                                        </p:attrNameLst>
                                      </p:cBhvr>
                                      <p:by>
                                        <p:hsl h="0" s="12549" l="25098"/>
                                      </p:by>
                                    </p:animClr>
                                    <p:set>
                                      <p:cBhvr>
                                        <p:cTn id="35" dur="500" fill="hold"/>
                                        <p:tgtEl>
                                          <p:spTgt spid="9"/>
                                        </p:tgtEl>
                                        <p:attrNameLst>
                                          <p:attrName>fill.type</p:attrName>
                                        </p:attrNameLst>
                                      </p:cBhvr>
                                      <p:to>
                                        <p:strVal val="solid"/>
                                      </p:to>
                                    </p:set>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12"/>
                                        </p:tgtEl>
                                        <p:attrNameLst>
                                          <p:attrName>style.visibility</p:attrName>
                                        </p:attrNameLst>
                                      </p:cBhvr>
                                      <p:to>
                                        <p:strVal val="visible"/>
                                      </p:to>
                                    </p:set>
                                    <p:anim calcmode="lin" valueType="num">
                                      <p:cBhvr additive="base">
                                        <p:cTn id="40" dur="500" fill="hold"/>
                                        <p:tgtEl>
                                          <p:spTgt spid="12"/>
                                        </p:tgtEl>
                                        <p:attrNameLst>
                                          <p:attrName>ppt_x</p:attrName>
                                        </p:attrNameLst>
                                      </p:cBhvr>
                                      <p:tavLst>
                                        <p:tav tm="0">
                                          <p:val>
                                            <p:strVal val="#ppt_x"/>
                                          </p:val>
                                        </p:tav>
                                        <p:tav tm="100000">
                                          <p:val>
                                            <p:strVal val="#ppt_x"/>
                                          </p:val>
                                        </p:tav>
                                      </p:tavLst>
                                    </p:anim>
                                    <p:anim calcmode="lin" valueType="num">
                                      <p:cBhvr additive="base">
                                        <p:cTn id="41"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9" grpId="0" animBg="1"/>
      <p:bldP spid="10" grpId="0"/>
      <p:bldP spid="11" grpId="0"/>
      <p:bldP spid="1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39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230FB-309E-4501-AFD8-6E486ADD797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75F3A47-532D-4D59-B540-7419ECBE066D}"/>
              </a:ext>
            </a:extLst>
          </p:cNvPr>
          <p:cNvSpPr>
            <a:spLocks noGrp="1"/>
          </p:cNvSpPr>
          <p:nvPr>
            <p:ph idx="1"/>
          </p:nvPr>
        </p:nvSpPr>
        <p:spPr/>
        <p:txBody>
          <a:bodyPr>
            <a:normAutofit lnSpcReduction="10000"/>
          </a:bodyPr>
          <a:lstStyle/>
          <a:p>
            <a:r>
              <a:rPr lang="en-GB" sz="1600" i="1" dirty="0"/>
              <a:t>BT group PLC our History, Report 2019/2020 (Accessed,21 Nov 2020)</a:t>
            </a:r>
          </a:p>
          <a:p>
            <a:r>
              <a:rPr lang="en-GB" sz="1600" i="1" dirty="0"/>
              <a:t>BT group PLC our Company, Report 2019/2020(</a:t>
            </a:r>
            <a:r>
              <a:rPr lang="en-GB" sz="1600" dirty="0"/>
              <a:t>Accessed,21 Nov 2020)</a:t>
            </a:r>
          </a:p>
          <a:p>
            <a:r>
              <a:rPr lang="en-GB" sz="1600" i="1" dirty="0"/>
              <a:t>BT group PLC Policy and Regulation, Report 2019/2020(</a:t>
            </a:r>
            <a:r>
              <a:rPr lang="en-GB" sz="1600" dirty="0"/>
              <a:t>Accessed,21 Nov 2020</a:t>
            </a:r>
            <a:r>
              <a:rPr lang="en-GB" sz="1600" i="1" dirty="0"/>
              <a:t>)</a:t>
            </a:r>
          </a:p>
          <a:p>
            <a:r>
              <a:rPr lang="en-GB" sz="1600" i="1" dirty="0"/>
              <a:t>BT group PLC BT UK and worldwide, Report 2019/2020(</a:t>
            </a:r>
            <a:r>
              <a:rPr lang="en-GB" sz="1600" dirty="0"/>
              <a:t>Accessed,21 Nov 2020)</a:t>
            </a:r>
          </a:p>
          <a:p>
            <a:r>
              <a:rPr lang="en-GB" sz="1600" dirty="0"/>
              <a:t>S. O’Dea, Nov 3, 2020</a:t>
            </a:r>
          </a:p>
          <a:p>
            <a:r>
              <a:rPr lang="en-GB" sz="1600" i="1" dirty="0"/>
              <a:t>BT group Plc digital impact and Sustainability, Report 2019/20</a:t>
            </a:r>
          </a:p>
          <a:p>
            <a:pPr marL="0" indent="0">
              <a:buNone/>
            </a:pPr>
            <a:r>
              <a:rPr lang="en-GB" sz="1600" i="1" dirty="0"/>
              <a:t>  (Accessed,23 Nov 2020)</a:t>
            </a:r>
          </a:p>
          <a:p>
            <a:r>
              <a:rPr lang="en-GB" sz="1600" i="1" dirty="0"/>
              <a:t>BT-Research(</a:t>
            </a:r>
            <a:r>
              <a:rPr lang="en-GB" sz="1600" dirty="0"/>
              <a:t>Accessed,23 Nov 2020)</a:t>
            </a:r>
          </a:p>
          <a:p>
            <a:r>
              <a:rPr lang="en-GB" sz="1600" i="1" dirty="0"/>
              <a:t>Report BT-2020(</a:t>
            </a:r>
            <a:r>
              <a:rPr lang="en-GB" sz="1600" dirty="0"/>
              <a:t>Accessed,23 Nov 2020</a:t>
            </a:r>
            <a:r>
              <a:rPr lang="en-GB" sz="1600" i="1" dirty="0"/>
              <a:t>)</a:t>
            </a:r>
          </a:p>
          <a:p>
            <a:r>
              <a:rPr lang="en-GB" sz="1600" i="1" dirty="0"/>
              <a:t>Business Technology Forum(</a:t>
            </a:r>
            <a:r>
              <a:rPr lang="en-GB" sz="1600" dirty="0"/>
              <a:t>Accessed,23 Nov 2020)</a:t>
            </a:r>
          </a:p>
          <a:p>
            <a:r>
              <a:rPr lang="it-IT" sz="1600" dirty="0"/>
              <a:t>BT GROUP (2020) AVAILABLE FROM:</a:t>
            </a:r>
            <a:r>
              <a:rPr lang="en-US" sz="1600" dirty="0">
                <a:hlinkClick r:id="rId3"/>
              </a:rPr>
              <a:t>Our telecommunications history - Our history - About BT | BT Plc</a:t>
            </a:r>
            <a:endParaRPr lang="en-US" sz="1600" dirty="0"/>
          </a:p>
          <a:p>
            <a:r>
              <a:rPr lang="it-IT" sz="1600" dirty="0"/>
              <a:t>BT GROUP(2020) AVAILABLE FROM:</a:t>
            </a:r>
            <a:r>
              <a:rPr lang="en-US" sz="1600" dirty="0">
                <a:hlinkClick r:id="rId4"/>
              </a:rPr>
              <a:t>Our history - About BT | BT Plc</a:t>
            </a:r>
            <a:endParaRPr lang="en-US" sz="1600" dirty="0"/>
          </a:p>
          <a:p>
            <a:r>
              <a:rPr lang="en-US" sz="1600" dirty="0"/>
              <a:t>SCIENCE MUSEUM(2018) </a:t>
            </a:r>
            <a:r>
              <a:rPr lang="it-IT" sz="1600" dirty="0"/>
              <a:t>AVAILABLE FROM:</a:t>
            </a:r>
            <a:r>
              <a:rPr lang="it-IT" sz="1600" dirty="0">
                <a:hlinkClick r:id="rId5"/>
              </a:rPr>
              <a:t>Communication | Science Museum</a:t>
            </a:r>
            <a:endParaRPr lang="it-IT" sz="1600" dirty="0"/>
          </a:p>
          <a:p>
            <a:endParaRPr lang="en-GB" sz="1600" dirty="0"/>
          </a:p>
          <a:p>
            <a:endParaRPr lang="en-GB" sz="1600" dirty="0"/>
          </a:p>
        </p:txBody>
      </p:sp>
      <p:pic>
        <p:nvPicPr>
          <p:cNvPr id="7" name="Picture 6" descr="Logo&#10;&#10;Description automatically generated">
            <a:extLst>
              <a:ext uri="{FF2B5EF4-FFF2-40B4-BE49-F238E27FC236}">
                <a16:creationId xmlns:a16="http://schemas.microsoft.com/office/drawing/2014/main" id="{34A453A1-6384-44E8-ADDE-D35A3972A0F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396855" y="-404495"/>
            <a:ext cx="1709420" cy="1709420"/>
          </a:xfrm>
          <a:prstGeom prst="rect">
            <a:avLst/>
          </a:prstGeom>
          <a:ln>
            <a:noFill/>
          </a:ln>
          <a:effectLst>
            <a:outerShdw blurRad="292100" dist="139700" dir="2700000" algn="tl" rotWithShape="0">
              <a:srgbClr val="333333">
                <a:alpha val="65000"/>
              </a:srgbClr>
            </a:outerShdw>
          </a:effectLst>
        </p:spPr>
      </p:pic>
      <p:sp>
        <p:nvSpPr>
          <p:cNvPr id="4" name="AutoShape 2">
            <a:extLst>
              <a:ext uri="{FF2B5EF4-FFF2-40B4-BE49-F238E27FC236}">
                <a16:creationId xmlns:a16="http://schemas.microsoft.com/office/drawing/2014/main" id="{44C58A09-2D9A-49A9-8C1B-26760049BD1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Footer Placeholder 4">
            <a:extLst>
              <a:ext uri="{FF2B5EF4-FFF2-40B4-BE49-F238E27FC236}">
                <a16:creationId xmlns:a16="http://schemas.microsoft.com/office/drawing/2014/main" id="{0C08D4BF-E084-46AB-997B-667AB512BB6A}"/>
              </a:ext>
            </a:extLst>
          </p:cNvPr>
          <p:cNvSpPr>
            <a:spLocks noGrp="1"/>
          </p:cNvSpPr>
          <p:nvPr>
            <p:ph type="ftr" sz="quarter" idx="11"/>
          </p:nvPr>
        </p:nvSpPr>
        <p:spPr/>
        <p:txBody>
          <a:bodyPr/>
          <a:lstStyle/>
          <a:p>
            <a:r>
              <a:rPr lang="en-GB"/>
              <a:t>Al Amin Mia 2009718</a:t>
            </a:r>
          </a:p>
        </p:txBody>
      </p:sp>
    </p:spTree>
    <p:extLst>
      <p:ext uri="{BB962C8B-B14F-4D97-AF65-F5344CB8AC3E}">
        <p14:creationId xmlns:p14="http://schemas.microsoft.com/office/powerpoint/2010/main" val="367810324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2000"/>
            <a:lum/>
          </a:blip>
          <a:srcRect/>
          <a:stretch>
            <a:fillRect t="-17000" b="-17000"/>
          </a:stretch>
        </a:blipFill>
        <a:effectLst/>
      </p:bgPr>
    </p:bg>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8FCA96B0-A09E-4DC9-9443-543680E82F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96855" y="-404495"/>
            <a:ext cx="1709420" cy="1709420"/>
          </a:xfrm>
          <a:prstGeom prst="rect">
            <a:avLst/>
          </a:prstGeom>
          <a:ln>
            <a:noFill/>
          </a:ln>
          <a:effectLst>
            <a:outerShdw blurRad="292100" dist="139700" dir="2700000" algn="tl" rotWithShape="0">
              <a:srgbClr val="333333">
                <a:alpha val="65000"/>
              </a:srgbClr>
            </a:outerShdw>
          </a:effectLst>
        </p:spPr>
      </p:pic>
      <p:sp>
        <p:nvSpPr>
          <p:cNvPr id="4" name="Rectangle 3">
            <a:extLst>
              <a:ext uri="{FF2B5EF4-FFF2-40B4-BE49-F238E27FC236}">
                <a16:creationId xmlns:a16="http://schemas.microsoft.com/office/drawing/2014/main" id="{1D2E07E6-02A0-4EEF-9614-FAA1577FF4B7}"/>
              </a:ext>
            </a:extLst>
          </p:cNvPr>
          <p:cNvSpPr/>
          <p:nvPr/>
        </p:nvSpPr>
        <p:spPr>
          <a:xfrm>
            <a:off x="1075882" y="2767280"/>
            <a:ext cx="10040236" cy="1323439"/>
          </a:xfrm>
          <a:prstGeom prst="rect">
            <a:avLst/>
          </a:prstGeom>
          <a:noFill/>
        </p:spPr>
        <p:txBody>
          <a:bodyPr wrap="square" lIns="91440" tIns="45720" rIns="91440" bIns="45720">
            <a:spAutoFit/>
            <a:scene3d>
              <a:camera prst="orthographicFront"/>
              <a:lightRig rig="threePt" dir="t"/>
            </a:scene3d>
            <a:sp3d extrusionH="57150">
              <a:bevelT w="82550" h="38100" prst="coolSlant"/>
            </a:sp3d>
          </a:bodyPr>
          <a:lstStyle/>
          <a:p>
            <a:pPr algn="ctr"/>
            <a:r>
              <a:rPr lang="en-GB" sz="8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glow rad="139700">
                    <a:schemeClr val="accent4">
                      <a:satMod val="175000"/>
                      <a:alpha val="40000"/>
                    </a:schemeClr>
                  </a:glow>
                  <a:outerShdw blurRad="63500" sx="102000" sy="102000" algn="ctr" rotWithShape="0">
                    <a:prstClr val="black">
                      <a:alpha val="40000"/>
                    </a:prstClr>
                  </a:outerShdw>
                  <a:reflection blurRad="6350" stA="60000" endA="900" endPos="60000" dist="29997" dir="5400000" sy="-100000" algn="bl" rotWithShape="0"/>
                </a:effectLst>
              </a:rPr>
              <a:t>THANK YOU</a:t>
            </a:r>
          </a:p>
        </p:txBody>
      </p:sp>
    </p:spTree>
    <p:extLst>
      <p:ext uri="{BB962C8B-B14F-4D97-AF65-F5344CB8AC3E}">
        <p14:creationId xmlns:p14="http://schemas.microsoft.com/office/powerpoint/2010/main" val="2120436276"/>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ketchLinesVTI">
  <a:themeElements>
    <a:clrScheme name="AnalogousFromDarkSeedLeftStep">
      <a:dk1>
        <a:srgbClr val="000000"/>
      </a:dk1>
      <a:lt1>
        <a:srgbClr val="FFFFFF"/>
      </a:lt1>
      <a:dk2>
        <a:srgbClr val="242B41"/>
      </a:dk2>
      <a:lt2>
        <a:srgbClr val="E2E8E2"/>
      </a:lt2>
      <a:accent1>
        <a:srgbClr val="C34DBF"/>
      </a:accent1>
      <a:accent2>
        <a:srgbClr val="843BB1"/>
      </a:accent2>
      <a:accent3>
        <a:srgbClr val="644DC3"/>
      </a:accent3>
      <a:accent4>
        <a:srgbClr val="3B54B1"/>
      </a:accent4>
      <a:accent5>
        <a:srgbClr val="4D98C3"/>
      </a:accent5>
      <a:accent6>
        <a:srgbClr val="3BB1AC"/>
      </a:accent6>
      <a:hlink>
        <a:srgbClr val="3F7BBF"/>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4" ma:contentTypeDescription="Create a new document." ma:contentTypeScope="" ma:versionID="6893e67edf0aecc9d56cbae15a71e3b4">
  <xsd:schema xmlns:xsd="http://www.w3.org/2001/XMLSchema" xmlns:xs="http://www.w3.org/2001/XMLSchema" xmlns:p="http://schemas.microsoft.com/office/2006/metadata/properties" xmlns:ns3="7b23fa32-4003-4364-bee1-595462966394" targetNamespace="http://schemas.microsoft.com/office/2006/metadata/properties" ma:root="true" ma:fieldsID="2b530e866435262d0c401c94dcf3a313" ns3:_="">
    <xsd:import namespace="7b23fa32-4003-4364-bee1-59546296639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6871BB7-604D-4F40-B868-0A9659ACDB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DA786F5-E7D8-477F-85D6-2C1579BB9F3E}">
  <ds:schemaRefs>
    <ds:schemaRef ds:uri="http://schemas.microsoft.com/sharepoint/v3/contenttype/forms"/>
  </ds:schemaRefs>
</ds:datastoreItem>
</file>

<file path=customXml/itemProps3.xml><?xml version="1.0" encoding="utf-8"?>
<ds:datastoreItem xmlns:ds="http://schemas.openxmlformats.org/officeDocument/2006/customXml" ds:itemID="{22041DA3-7190-4AFD-8BE0-C1925E0D8B60}">
  <ds:schemaRefs>
    <ds:schemaRef ds:uri="http://purl.org/dc/dcmitype/"/>
    <ds:schemaRef ds:uri="http://purl.org/dc/elements/1.1/"/>
    <ds:schemaRef ds:uri="http://schemas.microsoft.com/office/infopath/2007/PartnerControls"/>
    <ds:schemaRef ds:uri="http://schemas.microsoft.com/office/2006/documentManagement/types"/>
    <ds:schemaRef ds:uri="http://schemas.openxmlformats.org/package/2006/metadata/core-properties"/>
    <ds:schemaRef ds:uri="http://purl.org/dc/terms/"/>
    <ds:schemaRef ds:uri="7b23fa32-4003-4364-bee1-595462966394"/>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297</TotalTime>
  <Words>1198</Words>
  <Application>Microsoft Office PowerPoint</Application>
  <PresentationFormat>Widescreen</PresentationFormat>
  <Paragraphs>188</Paragraphs>
  <Slides>25</Slides>
  <Notes>0</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25</vt:i4>
      </vt:variant>
    </vt:vector>
  </HeadingPairs>
  <TitlesOfParts>
    <vt:vector size="36" baseType="lpstr">
      <vt:lpstr>Meiryo</vt:lpstr>
      <vt:lpstr>Arial</vt:lpstr>
      <vt:lpstr>BT TV Regular</vt:lpstr>
      <vt:lpstr>BTFont Light</vt:lpstr>
      <vt:lpstr>bt-regular</vt:lpstr>
      <vt:lpstr>Calibri</vt:lpstr>
      <vt:lpstr>Calibri Light</vt:lpstr>
      <vt:lpstr>Corbel</vt:lpstr>
      <vt:lpstr>Office Theme</vt:lpstr>
      <vt:lpstr>Office Theme</vt:lpstr>
      <vt:lpstr>SketchLinesVTI</vt:lpstr>
      <vt:lpstr>Digital skills and Research Methods </vt:lpstr>
      <vt:lpstr>BT The challeges before introducion of modern technology </vt:lpstr>
      <vt:lpstr>1846 Cooke and Wheatstone telegraph</vt:lpstr>
      <vt:lpstr>PowerPoint Presentation</vt:lpstr>
      <vt:lpstr>PowerPoint Presentation</vt:lpstr>
      <vt:lpstr>PowerPoint Presentation</vt:lpstr>
      <vt:lpstr>PowerPoint Presentation</vt:lpstr>
      <vt:lpstr>BT Customer Service </vt:lpstr>
      <vt:lpstr>Task</vt:lpstr>
      <vt:lpstr>Areas of BT using Modern Technology</vt:lpstr>
      <vt:lpstr>Examples of New Technology in BT Services</vt:lpstr>
      <vt:lpstr>TV Technology</vt:lpstr>
      <vt:lpstr>SD-WAN</vt:lpstr>
      <vt:lpstr>PowerPoint Presentation</vt:lpstr>
      <vt:lpstr>Digital skills and Research Methods Impact of the modern technology introduced</vt:lpstr>
      <vt:lpstr>PowerPoint Presentation</vt:lpstr>
      <vt:lpstr>The impact of the modern technology on Suppliers(benefits and drawbacks)</vt:lpstr>
      <vt:lpstr>The impact of the modern technology on company staff</vt:lpstr>
      <vt:lpstr>The impact of the modern technology on the whole business  of the company</vt:lpstr>
      <vt:lpstr>Digital Skills and Research Method Lesson Learned </vt:lpstr>
      <vt:lpstr>PowerPoint Presentation</vt:lpstr>
      <vt:lpstr>PowerPoint Presentation</vt:lpstr>
      <vt:lpstr>Point of View</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 Amin Mia (2009718)</dc:creator>
  <cp:lastModifiedBy>Al Amin Mia (2009718)</cp:lastModifiedBy>
  <cp:revision>33</cp:revision>
  <dcterms:created xsi:type="dcterms:W3CDTF">2020-10-27T18:11:54Z</dcterms:created>
  <dcterms:modified xsi:type="dcterms:W3CDTF">2020-12-10T14:38:25Z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