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71" r:id="rId3"/>
    <p:sldId id="275" r:id="rId4"/>
    <p:sldId id="283" r:id="rId5"/>
    <p:sldId id="278" r:id="rId6"/>
    <p:sldId id="286" r:id="rId7"/>
    <p:sldId id="282" r:id="rId8"/>
    <p:sldId id="277" r:id="rId9"/>
    <p:sldId id="284" r:id="rId10"/>
    <p:sldId id="287" r:id="rId11"/>
    <p:sldId id="27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5556" autoAdjust="0"/>
  </p:normalViewPr>
  <p:slideViewPr>
    <p:cSldViewPr snapToGrid="0">
      <p:cViewPr varScale="1">
        <p:scale>
          <a:sx n="136" d="100"/>
          <a:sy n="136" d="100"/>
        </p:scale>
        <p:origin x="2280" y="125"/>
      </p:cViewPr>
      <p:guideLst/>
    </p:cSldViewPr>
  </p:slideViewPr>
  <p:outlineViewPr>
    <p:cViewPr>
      <p:scale>
        <a:sx n="20" d="100"/>
        <a:sy n="20"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E79B870-A3F9-4D79-931F-844D9A8A606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90A3896F-759B-4B0E-BF80-7AC22D5CE1A2}"/>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2A0944-DF1F-428E-A24A-F495E1D5D995}" type="datetimeFigureOut">
              <a:rPr lang="en-GB" smtClean="0"/>
              <a:t>03/07/2018</a:t>
            </a:fld>
            <a:endParaRPr lang="en-GB" dirty="0"/>
          </a:p>
        </p:txBody>
      </p:sp>
      <p:sp>
        <p:nvSpPr>
          <p:cNvPr id="4" name="Slide Image Placeholder 3">
            <a:extLst>
              <a:ext uri="{FF2B5EF4-FFF2-40B4-BE49-F238E27FC236}">
                <a16:creationId xmlns:a16="http://schemas.microsoft.com/office/drawing/2014/main" id="{C007A194-D47C-440F-B7D1-253B79BDFD3E}"/>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a:extLst>
              <a:ext uri="{FF2B5EF4-FFF2-40B4-BE49-F238E27FC236}">
                <a16:creationId xmlns:a16="http://schemas.microsoft.com/office/drawing/2014/main" id="{CFC461B5-016A-47F3-9562-7C369271EE8C}"/>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09D1082A-ED99-4A2C-829A-3A10F1764B4C}"/>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a:extLst>
              <a:ext uri="{FF2B5EF4-FFF2-40B4-BE49-F238E27FC236}">
                <a16:creationId xmlns:a16="http://schemas.microsoft.com/office/drawing/2014/main" id="{BC2454C4-48A2-43A3-B931-A6EEECD84C9A}"/>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87CC64-C7FE-4B12-B4A1-F6F2BE8CA624}" type="slidenum">
              <a:rPr lang="en-GB" smtClean="0"/>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7/3/2018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7/3/2018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7/3/2018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7/3/2018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7/3/2018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7/3/2018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7/3/2018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7/3/2018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7/3/2018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7/3/2018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7/3/2018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7/3/2018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dma.org.uk/"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1.xml.rels><?xml version="1.0" encoding="UTF-8" standalone="yes"?>
<Relationships xmlns="http://schemas.openxmlformats.org/package/2006/relationships"><Relationship Id="rId8" Type="http://schemas.openxmlformats.org/officeDocument/2006/relationships/hyperlink" Target="https://www.pcmag.com/feature/335422/19-massive-corporate-social-media-horror-stories" TargetMode="External"/><Relationship Id="rId13" Type="http://schemas.openxmlformats.org/officeDocument/2006/relationships/hyperlink" Target="http://www.christopherspenn.com/2018/01/what-is-ethics-in-marketing/" TargetMode="External"/><Relationship Id="rId3" Type="http://schemas.openxmlformats.org/officeDocument/2006/relationships/hyperlink" Target="https://www.mycustomer.com/marketing/technology/2017s-five-biggest-marketing-challenges-and-opportunities" TargetMode="External"/><Relationship Id="rId7" Type="http://schemas.openxmlformats.org/officeDocument/2006/relationships/hyperlink" Target="https://www.theguardian.com/world/2017/oct/08/dove-apologises-for-ad-showing-black-woman-turning-into-white-one" TargetMode="External"/><Relationship Id="rId12" Type="http://schemas.openxmlformats.org/officeDocument/2006/relationships/hyperlink" Target="https://www.pandologic.com/publishers/broadcast-media/4-reasons-television-marketing-still-works-audience-engagement/" TargetMode="External"/><Relationship Id="rId2" Type="http://schemas.openxmlformats.org/officeDocument/2006/relationships/hyperlink" Target="http://www.creativeguerrillamarketing.com/guerrilla-marketing/dangers-guerrilla-marketing-tactics/" TargetMode="External"/><Relationship Id="rId16" Type="http://schemas.openxmlformats.org/officeDocument/2006/relationships/hyperlink" Target="https://www.telegraph.co.uk/business/2018/02/07/poundland-rapped-naughty-elf-ad-already-started-top-tosser/" TargetMode="External"/><Relationship Id="rId1" Type="http://schemas.openxmlformats.org/officeDocument/2006/relationships/slideLayout" Target="../slideLayouts/slideLayout2.xml"/><Relationship Id="rId6" Type="http://schemas.openxmlformats.org/officeDocument/2006/relationships/hyperlink" Target="https://www.theguardian.com/sustainable-business/blog/social-marketing-behaviour-change" TargetMode="External"/><Relationship Id="rId11" Type="http://schemas.openxmlformats.org/officeDocument/2006/relationships/hyperlink" Target="http://www.marketing-schools.org/types-of-marketing/ethical-marketing.html" TargetMode="External"/><Relationship Id="rId5" Type="http://schemas.openxmlformats.org/officeDocument/2006/relationships/hyperlink" Target="http://nordic.businessinsider.com/doves-racist-ad-10-9-2017-10?r=UK&amp;IR=T" TargetMode="External"/><Relationship Id="rId15" Type="http://schemas.openxmlformats.org/officeDocument/2006/relationships/hyperlink" Target="https://richtopia.com/strategic-marketing/what-is-social-marketing-how-does-it-work" TargetMode="External"/><Relationship Id="rId10" Type="http://schemas.openxmlformats.org/officeDocument/2006/relationships/hyperlink" Target="https://blog.jdrgroup.co.uk/digital-prosperity-blog/traditional-vs-contemporary-marketing-strategies" TargetMode="External"/><Relationship Id="rId4" Type="http://schemas.openxmlformats.org/officeDocument/2006/relationships/hyperlink" Target="https://www.cleverism.com/social-responsibility-ethics-marketing/" TargetMode="External"/><Relationship Id="rId9" Type="http://schemas.openxmlformats.org/officeDocument/2006/relationships/hyperlink" Target="https://blog.hubspot.com/blog/tabid/6307/bid/30239/71-More-Likely-to-Purchase-Based-on-Social-Media-Referrals-Infographic.aspx" TargetMode="External"/><Relationship Id="rId14" Type="http://schemas.openxmlformats.org/officeDocument/2006/relationships/hyperlink" Target="https://www.purplecowagency.com/traditional-marketing-vs-contemporary-marke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7E849-6E59-4237-970E-D44443A787C6}"/>
              </a:ext>
            </a:extLst>
          </p:cNvPr>
          <p:cNvSpPr>
            <a:spLocks noGrp="1"/>
          </p:cNvSpPr>
          <p:nvPr>
            <p:ph type="ctrTitle"/>
          </p:nvPr>
        </p:nvSpPr>
        <p:spPr/>
        <p:txBody>
          <a:bodyPr/>
          <a:lstStyle/>
          <a:p>
            <a:r>
              <a:rPr lang="en-GB" dirty="0"/>
              <a:t>Marketing Management - </a:t>
            </a:r>
            <a:r>
              <a:rPr lang="en-GB" sz="4000" dirty="0"/>
              <a:t>‘Contemporary issues in marketing’</a:t>
            </a:r>
          </a:p>
        </p:txBody>
      </p:sp>
      <p:sp>
        <p:nvSpPr>
          <p:cNvPr id="3" name="Subtitle 2">
            <a:extLst>
              <a:ext uri="{FF2B5EF4-FFF2-40B4-BE49-F238E27FC236}">
                <a16:creationId xmlns:a16="http://schemas.microsoft.com/office/drawing/2014/main" id="{69248D8B-3494-42A4-8297-2330C33D7E81}"/>
              </a:ext>
            </a:extLst>
          </p:cNvPr>
          <p:cNvSpPr>
            <a:spLocks noGrp="1"/>
          </p:cNvSpPr>
          <p:nvPr>
            <p:ph type="subTitle" idx="1"/>
          </p:nvPr>
        </p:nvSpPr>
        <p:spPr>
          <a:xfrm>
            <a:off x="1272400" y="4778778"/>
            <a:ext cx="10366321" cy="1303969"/>
          </a:xfrm>
        </p:spPr>
        <p:txBody>
          <a:bodyPr>
            <a:normAutofit/>
          </a:bodyPr>
          <a:lstStyle/>
          <a:p>
            <a:r>
              <a:rPr lang="en-GB" dirty="0"/>
              <a:t>SBMA7102D - Assessment 1  - 6</a:t>
            </a:r>
            <a:r>
              <a:rPr lang="en-GB" baseline="30000" dirty="0"/>
              <a:t>th</a:t>
            </a:r>
            <a:r>
              <a:rPr lang="en-GB" dirty="0"/>
              <a:t> July 2018</a:t>
            </a:r>
          </a:p>
          <a:p>
            <a:r>
              <a:rPr lang="en-GB" dirty="0"/>
              <a:t>Mr N batty 1706986 UWTS</a:t>
            </a:r>
          </a:p>
          <a:p>
            <a:r>
              <a:rPr lang="en-US" dirty="0"/>
              <a:t>Word count excluding titles, figures and Bibliography:  499</a:t>
            </a:r>
            <a:endParaRPr lang="en-GB" dirty="0"/>
          </a:p>
        </p:txBody>
      </p:sp>
    </p:spTree>
    <p:extLst>
      <p:ext uri="{BB962C8B-B14F-4D97-AF65-F5344CB8AC3E}">
        <p14:creationId xmlns:p14="http://schemas.microsoft.com/office/powerpoint/2010/main" val="1616690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242FE-D09A-4C29-B696-894B409B1D40}"/>
              </a:ext>
            </a:extLst>
          </p:cNvPr>
          <p:cNvSpPr>
            <a:spLocks noGrp="1"/>
          </p:cNvSpPr>
          <p:nvPr>
            <p:ph type="title"/>
          </p:nvPr>
        </p:nvSpPr>
        <p:spPr>
          <a:xfrm>
            <a:off x="68989" y="61416"/>
            <a:ext cx="9404723" cy="1400530"/>
          </a:xfrm>
        </p:spPr>
        <p:txBody>
          <a:bodyPr/>
          <a:lstStyle/>
          <a:p>
            <a:r>
              <a:rPr lang="en-GB" dirty="0"/>
              <a:t>Content</a:t>
            </a:r>
          </a:p>
        </p:txBody>
      </p:sp>
      <p:sp>
        <p:nvSpPr>
          <p:cNvPr id="3" name="Content Placeholder 2">
            <a:extLst>
              <a:ext uri="{FF2B5EF4-FFF2-40B4-BE49-F238E27FC236}">
                <a16:creationId xmlns:a16="http://schemas.microsoft.com/office/drawing/2014/main" id="{9AD8EBAA-7435-4C6D-8706-8769FA29A082}"/>
              </a:ext>
            </a:extLst>
          </p:cNvPr>
          <p:cNvSpPr>
            <a:spLocks noGrp="1"/>
          </p:cNvSpPr>
          <p:nvPr>
            <p:ph idx="1"/>
          </p:nvPr>
        </p:nvSpPr>
        <p:spPr>
          <a:xfrm>
            <a:off x="367260" y="1019331"/>
            <a:ext cx="9682594" cy="5777253"/>
          </a:xfrm>
        </p:spPr>
        <p:txBody>
          <a:bodyPr>
            <a:normAutofit/>
          </a:bodyPr>
          <a:lstStyle/>
          <a:p>
            <a:r>
              <a:rPr lang="en-GB" sz="2400" dirty="0"/>
              <a:t>Executive overview</a:t>
            </a:r>
          </a:p>
          <a:p>
            <a:r>
              <a:rPr lang="en-GB" sz="2400" dirty="0"/>
              <a:t>Social Marketing issues</a:t>
            </a:r>
          </a:p>
          <a:p>
            <a:r>
              <a:rPr lang="en-GB" sz="2400" dirty="0"/>
              <a:t>Guerrilla Marketing</a:t>
            </a:r>
          </a:p>
          <a:p>
            <a:pPr lvl="1"/>
            <a:r>
              <a:rPr lang="en-GB" sz="2400" dirty="0"/>
              <a:t>Guerrilla Marketing issues</a:t>
            </a:r>
          </a:p>
          <a:p>
            <a:r>
              <a:rPr lang="en-GB" sz="2400" dirty="0"/>
              <a:t>Ethical Marketing </a:t>
            </a:r>
          </a:p>
          <a:p>
            <a:r>
              <a:rPr lang="en-GB" sz="2400" dirty="0"/>
              <a:t>React to GDPR implications</a:t>
            </a:r>
          </a:p>
          <a:p>
            <a:r>
              <a:rPr lang="en-GB" sz="2400" dirty="0"/>
              <a:t>Reaction to Marketing Challenges</a:t>
            </a:r>
          </a:p>
          <a:p>
            <a:r>
              <a:rPr lang="en-GB" sz="2400" dirty="0"/>
              <a:t>Conclusion</a:t>
            </a:r>
          </a:p>
          <a:p>
            <a:r>
              <a:rPr lang="en-GB" sz="2400" dirty="0"/>
              <a:t>Bibliography</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101601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45" name="Freeform 23">
            <a:extLst>
              <a:ext uri="{FF2B5EF4-FFF2-40B4-BE49-F238E27FC236}">
                <a16:creationId xmlns:a16="http://schemas.microsoft.com/office/drawing/2014/main" id="{33D22C2B-19E5-4657-A6B7-A8C8BBC19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dirty="0"/>
          </a:p>
        </p:txBody>
      </p:sp>
      <p:sp>
        <p:nvSpPr>
          <p:cNvPr id="47" name="Freeform 5">
            <a:extLst>
              <a:ext uri="{FF2B5EF4-FFF2-40B4-BE49-F238E27FC236}">
                <a16:creationId xmlns:a16="http://schemas.microsoft.com/office/drawing/2014/main" id="{E92AC2C1-1DC5-4745-9D13-70DC6B7EBE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49" name="Rectangle 48">
            <a:extLst>
              <a:ext uri="{FF2B5EF4-FFF2-40B4-BE49-F238E27FC236}">
                <a16:creationId xmlns:a16="http://schemas.microsoft.com/office/drawing/2014/main" id="{98DFE8D5-7C2E-432F-ADAB-AFFF476F2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11" y="0"/>
            <a:ext cx="60980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63C4AA9F-A766-40F2-B117-CDC32C6A7BFE}"/>
              </a:ext>
            </a:extLst>
          </p:cNvPr>
          <p:cNvPicPr>
            <a:picLocks noChangeAspect="1"/>
          </p:cNvPicPr>
          <p:nvPr/>
        </p:nvPicPr>
        <p:blipFill rotWithShape="1">
          <a:blip r:embed="rId3"/>
          <a:srcRect l="10630" r="21312" b="3"/>
          <a:stretch/>
        </p:blipFill>
        <p:spPr>
          <a:xfrm>
            <a:off x="8916129" y="686408"/>
            <a:ext cx="2627752" cy="2625434"/>
          </a:xfrm>
          <a:prstGeom prst="rect">
            <a:avLst/>
          </a:prstGeom>
          <a:effectLst/>
        </p:spPr>
      </p:pic>
      <p:sp>
        <p:nvSpPr>
          <p:cNvPr id="51" name="Rectangle 50">
            <a:extLst>
              <a:ext uri="{FF2B5EF4-FFF2-40B4-BE49-F238E27FC236}">
                <a16:creationId xmlns:a16="http://schemas.microsoft.com/office/drawing/2014/main" id="{B9AA9AEA-91DE-48A7-9D44-F3C4C3639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 name="Picture 6">
            <a:extLst>
              <a:ext uri="{FF2B5EF4-FFF2-40B4-BE49-F238E27FC236}">
                <a16:creationId xmlns:a16="http://schemas.microsoft.com/office/drawing/2014/main" id="{A3F47C4D-8B4A-4B55-B481-2C80560EA6D8}"/>
              </a:ext>
            </a:extLst>
          </p:cNvPr>
          <p:cNvPicPr>
            <a:picLocks noChangeAspect="1"/>
          </p:cNvPicPr>
          <p:nvPr/>
        </p:nvPicPr>
        <p:blipFill rotWithShape="1">
          <a:blip r:embed="rId4"/>
          <a:srcRect l="12546" r="10656" b="-3"/>
          <a:stretch/>
        </p:blipFill>
        <p:spPr>
          <a:xfrm>
            <a:off x="6094408" y="690307"/>
            <a:ext cx="2627752" cy="2617633"/>
          </a:xfrm>
          <a:prstGeom prst="rect">
            <a:avLst/>
          </a:prstGeom>
          <a:effectLst/>
        </p:spPr>
      </p:pic>
      <p:pic>
        <p:nvPicPr>
          <p:cNvPr id="5" name="Picture 4">
            <a:extLst>
              <a:ext uri="{FF2B5EF4-FFF2-40B4-BE49-F238E27FC236}">
                <a16:creationId xmlns:a16="http://schemas.microsoft.com/office/drawing/2014/main" id="{219E24A9-1ACD-4110-814F-A73A6114F262}"/>
              </a:ext>
            </a:extLst>
          </p:cNvPr>
          <p:cNvPicPr>
            <a:picLocks noChangeAspect="1"/>
          </p:cNvPicPr>
          <p:nvPr/>
        </p:nvPicPr>
        <p:blipFill rotWithShape="1">
          <a:blip r:embed="rId5"/>
          <a:srcRect l="34192" r="1567" b="-4"/>
          <a:stretch/>
        </p:blipFill>
        <p:spPr>
          <a:xfrm>
            <a:off x="6094408" y="3587973"/>
            <a:ext cx="2627752" cy="2617998"/>
          </a:xfrm>
          <a:prstGeom prst="rect">
            <a:avLst/>
          </a:prstGeom>
          <a:effectLst/>
        </p:spPr>
      </p:pic>
      <p:pic>
        <p:nvPicPr>
          <p:cNvPr id="6" name="Picture 5">
            <a:extLst>
              <a:ext uri="{FF2B5EF4-FFF2-40B4-BE49-F238E27FC236}">
                <a16:creationId xmlns:a16="http://schemas.microsoft.com/office/drawing/2014/main" id="{46A36827-1D33-47BA-A617-49C3CD8B2798}"/>
              </a:ext>
            </a:extLst>
          </p:cNvPr>
          <p:cNvPicPr>
            <a:picLocks noChangeAspect="1"/>
          </p:cNvPicPr>
          <p:nvPr/>
        </p:nvPicPr>
        <p:blipFill rotWithShape="1">
          <a:blip r:embed="rId6"/>
          <a:srcRect l="29415" r="23537"/>
          <a:stretch/>
        </p:blipFill>
        <p:spPr>
          <a:xfrm>
            <a:off x="8916129" y="3584437"/>
            <a:ext cx="2627752" cy="2625070"/>
          </a:xfrm>
          <a:prstGeom prst="rect">
            <a:avLst/>
          </a:prstGeom>
          <a:effectLst/>
        </p:spPr>
      </p:pic>
      <p:sp>
        <p:nvSpPr>
          <p:cNvPr id="2" name="Title 1">
            <a:extLst>
              <a:ext uri="{FF2B5EF4-FFF2-40B4-BE49-F238E27FC236}">
                <a16:creationId xmlns:a16="http://schemas.microsoft.com/office/drawing/2014/main" id="{44101F32-DFCF-40B4-8539-6C0F10D38698}"/>
              </a:ext>
            </a:extLst>
          </p:cNvPr>
          <p:cNvSpPr>
            <a:spLocks noGrp="1"/>
          </p:cNvSpPr>
          <p:nvPr>
            <p:ph type="title"/>
          </p:nvPr>
        </p:nvSpPr>
        <p:spPr>
          <a:xfrm>
            <a:off x="0" y="0"/>
            <a:ext cx="4165580" cy="1400530"/>
          </a:xfrm>
        </p:spPr>
        <p:txBody>
          <a:bodyPr>
            <a:normAutofit/>
          </a:bodyPr>
          <a:lstStyle/>
          <a:p>
            <a:r>
              <a:rPr lang="en-GB" dirty="0"/>
              <a:t>Executive overview</a:t>
            </a:r>
          </a:p>
        </p:txBody>
      </p:sp>
      <p:sp>
        <p:nvSpPr>
          <p:cNvPr id="3" name="Content Placeholder 2">
            <a:extLst>
              <a:ext uri="{FF2B5EF4-FFF2-40B4-BE49-F238E27FC236}">
                <a16:creationId xmlns:a16="http://schemas.microsoft.com/office/drawing/2014/main" id="{5519BB40-B91D-40CE-9F22-00EB96A4578E}"/>
              </a:ext>
            </a:extLst>
          </p:cNvPr>
          <p:cNvSpPr>
            <a:spLocks noGrp="1"/>
          </p:cNvSpPr>
          <p:nvPr>
            <p:ph idx="1"/>
          </p:nvPr>
        </p:nvSpPr>
        <p:spPr>
          <a:xfrm>
            <a:off x="0" y="1321904"/>
            <a:ext cx="5207219" cy="4926495"/>
          </a:xfrm>
        </p:spPr>
        <p:txBody>
          <a:bodyPr>
            <a:normAutofit fontScale="92500" lnSpcReduction="10000"/>
          </a:bodyPr>
          <a:lstStyle/>
          <a:p>
            <a:pPr>
              <a:lnSpc>
                <a:spcPct val="90000"/>
              </a:lnSpc>
            </a:pPr>
            <a:r>
              <a:rPr lang="en-US" sz="1800" dirty="0"/>
              <a:t>Undertake a critical analysis of a contemporary issue in marketing in less than 500 words.</a:t>
            </a:r>
          </a:p>
          <a:p>
            <a:pPr>
              <a:lnSpc>
                <a:spcPct val="90000"/>
              </a:lnSpc>
            </a:pPr>
            <a:r>
              <a:rPr lang="en-US" sz="1800" dirty="0"/>
              <a:t>Traditional marketing is on print (advertisements newspapers, magazines &amp; brochures), spam mail, cold calling telemarketing and broadcasting on TV are all forms of ‘outbound marketing’, according to Purple Cow agency (www.purplecowagency.com), “Marketers blast the average consumer with more than 2,500 outbound marketing messages every day.” According to Pando Marketing (2014), they believe that TV marketing still works today.</a:t>
            </a:r>
          </a:p>
          <a:p>
            <a:pPr>
              <a:lnSpc>
                <a:spcPct val="90000"/>
              </a:lnSpc>
            </a:pPr>
            <a:r>
              <a:rPr lang="en-US" sz="1800" dirty="0"/>
              <a:t>According to JDR group (2016) ”Contemporary Marketing refers to theories that stress the importance of customer orientation versus the traditional market orientation.”</a:t>
            </a:r>
            <a:endParaRPr lang="en-GB" sz="1800" dirty="0"/>
          </a:p>
        </p:txBody>
      </p:sp>
    </p:spTree>
    <p:extLst>
      <p:ext uri="{BB962C8B-B14F-4D97-AF65-F5344CB8AC3E}">
        <p14:creationId xmlns:p14="http://schemas.microsoft.com/office/powerpoint/2010/main" val="1993551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12" name="Freeform 31">
            <a:extLst>
              <a:ext uri="{FF2B5EF4-FFF2-40B4-BE49-F238E27FC236}">
                <a16:creationId xmlns:a16="http://schemas.microsoft.com/office/drawing/2014/main" id="{1F7E4252-2F8C-4EA5-8B25-80F4D86EE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dirty="0"/>
          </a:p>
        </p:txBody>
      </p:sp>
      <p:sp>
        <p:nvSpPr>
          <p:cNvPr id="11" name="Rectangle 10">
            <a:extLst>
              <a:ext uri="{FF2B5EF4-FFF2-40B4-BE49-F238E27FC236}">
                <a16:creationId xmlns:a16="http://schemas.microsoft.com/office/drawing/2014/main" id="{1AE682A4-5C0C-437A-88CB-93903D449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4139" y="0"/>
            <a:ext cx="463828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5">
            <a:extLst>
              <a:ext uri="{FF2B5EF4-FFF2-40B4-BE49-F238E27FC236}">
                <a16:creationId xmlns:a16="http://schemas.microsoft.com/office/drawing/2014/main" id="{BCB0AB8E-3445-441A-B43E-CED27841E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906400"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4" name="Picture 3">
            <a:extLst>
              <a:ext uri="{FF2B5EF4-FFF2-40B4-BE49-F238E27FC236}">
                <a16:creationId xmlns:a16="http://schemas.microsoft.com/office/drawing/2014/main" id="{1EB20D95-8057-439B-8D00-DF84FF02FD38}"/>
              </a:ext>
            </a:extLst>
          </p:cNvPr>
          <p:cNvPicPr>
            <a:picLocks noChangeAspect="1"/>
          </p:cNvPicPr>
          <p:nvPr/>
        </p:nvPicPr>
        <p:blipFill rotWithShape="1">
          <a:blip r:embed="rId3"/>
          <a:srcRect r="-3" b="1973"/>
          <a:stretch/>
        </p:blipFill>
        <p:spPr>
          <a:xfrm>
            <a:off x="7580076" y="100977"/>
            <a:ext cx="2520012" cy="2514216"/>
          </a:xfrm>
          <a:prstGeom prst="rect">
            <a:avLst/>
          </a:prstGeom>
          <a:effectLst/>
        </p:spPr>
      </p:pic>
      <p:sp>
        <p:nvSpPr>
          <p:cNvPr id="15" name="Rectangle 14">
            <a:extLst>
              <a:ext uri="{FF2B5EF4-FFF2-40B4-BE49-F238E27FC236}">
                <a16:creationId xmlns:a16="http://schemas.microsoft.com/office/drawing/2014/main" id="{60202AA6-BAFE-417F-904D-4F7027D36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8F31C0D-FFEC-4D90-9FC4-C3B514012A35}"/>
              </a:ext>
            </a:extLst>
          </p:cNvPr>
          <p:cNvSpPr>
            <a:spLocks noGrp="1"/>
          </p:cNvSpPr>
          <p:nvPr>
            <p:ph type="title"/>
          </p:nvPr>
        </p:nvSpPr>
        <p:spPr>
          <a:xfrm>
            <a:off x="125941" y="100977"/>
            <a:ext cx="5616217" cy="1622321"/>
          </a:xfrm>
        </p:spPr>
        <p:txBody>
          <a:bodyPr>
            <a:normAutofit/>
          </a:bodyPr>
          <a:lstStyle/>
          <a:p>
            <a:r>
              <a:rPr lang="en-GB" dirty="0"/>
              <a:t>Social Marketing Issues</a:t>
            </a:r>
          </a:p>
        </p:txBody>
      </p:sp>
      <p:sp>
        <p:nvSpPr>
          <p:cNvPr id="3" name="Content Placeholder 2">
            <a:extLst>
              <a:ext uri="{FF2B5EF4-FFF2-40B4-BE49-F238E27FC236}">
                <a16:creationId xmlns:a16="http://schemas.microsoft.com/office/drawing/2014/main" id="{1DBF83C1-ED06-42E8-824E-4FDBA9906A84}"/>
              </a:ext>
            </a:extLst>
          </p:cNvPr>
          <p:cNvSpPr>
            <a:spLocks noGrp="1"/>
          </p:cNvSpPr>
          <p:nvPr>
            <p:ph idx="1"/>
          </p:nvPr>
        </p:nvSpPr>
        <p:spPr>
          <a:xfrm>
            <a:off x="1898" y="1500809"/>
            <a:ext cx="6661144" cy="4939747"/>
          </a:xfrm>
        </p:spPr>
        <p:txBody>
          <a:bodyPr>
            <a:normAutofit/>
          </a:bodyPr>
          <a:lstStyle/>
          <a:p>
            <a:r>
              <a:rPr lang="en-GB" dirty="0"/>
              <a:t>Dove (www.dove.com)depicted a Black women changing into a white women (Dua, 2017).  According to (The Guardian, 2017)“</a:t>
            </a:r>
            <a:r>
              <a:rPr lang="en-US" dirty="0"/>
              <a:t>The brand was accused of racism over the online advertising campaign. </a:t>
            </a:r>
          </a:p>
          <a:p>
            <a:r>
              <a:rPr lang="en-US" dirty="0"/>
              <a:t>Cinnabon (www.cinnabon.com) showed a twitter picture on the passing of Carrie Fisher (Princess Leia from Star Wars), it was deemed insensitive and removed (Griffith, 2017).</a:t>
            </a:r>
            <a:endParaRPr lang="en-GB" dirty="0"/>
          </a:p>
        </p:txBody>
      </p:sp>
      <p:sp>
        <p:nvSpPr>
          <p:cNvPr id="14" name="Rectangle 13">
            <a:extLst>
              <a:ext uri="{FF2B5EF4-FFF2-40B4-BE49-F238E27FC236}">
                <a16:creationId xmlns:a16="http://schemas.microsoft.com/office/drawing/2014/main" id="{FCDE2AA3-6582-4330-9D97-B9571C8068CE}"/>
              </a:ext>
            </a:extLst>
          </p:cNvPr>
          <p:cNvSpPr/>
          <p:nvPr/>
        </p:nvSpPr>
        <p:spPr>
          <a:xfrm>
            <a:off x="6933756" y="2579758"/>
            <a:ext cx="4967588" cy="400110"/>
          </a:xfrm>
          <a:prstGeom prst="rect">
            <a:avLst/>
          </a:prstGeom>
        </p:spPr>
        <p:txBody>
          <a:bodyPr wrap="square">
            <a:spAutoFit/>
          </a:bodyPr>
          <a:lstStyle/>
          <a:p>
            <a:r>
              <a:rPr lang="en-US" sz="1000" dirty="0">
                <a:solidFill>
                  <a:srgbClr val="000000"/>
                </a:solidFill>
              </a:rPr>
              <a:t>“Dove's 'racist' ad might have cost the brand an advantage it spent 13 years building (Dua, 2017)”.</a:t>
            </a:r>
            <a:endParaRPr lang="en-US" sz="1000" i="0" dirty="0">
              <a:solidFill>
                <a:srgbClr val="000000"/>
              </a:solidFill>
              <a:effectLst/>
            </a:endParaRPr>
          </a:p>
        </p:txBody>
      </p:sp>
      <p:pic>
        <p:nvPicPr>
          <p:cNvPr id="6" name="Picture 5">
            <a:extLst>
              <a:ext uri="{FF2B5EF4-FFF2-40B4-BE49-F238E27FC236}">
                <a16:creationId xmlns:a16="http://schemas.microsoft.com/office/drawing/2014/main" id="{75FB0FC8-87FB-4405-9449-2BE595DEE122}"/>
              </a:ext>
            </a:extLst>
          </p:cNvPr>
          <p:cNvPicPr>
            <a:picLocks noChangeAspect="1"/>
          </p:cNvPicPr>
          <p:nvPr/>
        </p:nvPicPr>
        <p:blipFill>
          <a:blip r:embed="rId4"/>
          <a:stretch>
            <a:fillRect/>
          </a:stretch>
        </p:blipFill>
        <p:spPr>
          <a:xfrm>
            <a:off x="7463403" y="3082140"/>
            <a:ext cx="2636685" cy="3234059"/>
          </a:xfrm>
          <a:prstGeom prst="rect">
            <a:avLst/>
          </a:prstGeom>
        </p:spPr>
      </p:pic>
      <p:sp>
        <p:nvSpPr>
          <p:cNvPr id="16" name="Rectangle 15">
            <a:extLst>
              <a:ext uri="{FF2B5EF4-FFF2-40B4-BE49-F238E27FC236}">
                <a16:creationId xmlns:a16="http://schemas.microsoft.com/office/drawing/2014/main" id="{221DD44E-0566-43DF-826D-6BE6D34F069D}"/>
              </a:ext>
            </a:extLst>
          </p:cNvPr>
          <p:cNvSpPr/>
          <p:nvPr/>
        </p:nvSpPr>
        <p:spPr>
          <a:xfrm>
            <a:off x="7463403" y="6309452"/>
            <a:ext cx="4638280" cy="246221"/>
          </a:xfrm>
          <a:prstGeom prst="rect">
            <a:avLst/>
          </a:prstGeom>
        </p:spPr>
        <p:txBody>
          <a:bodyPr wrap="square">
            <a:spAutoFit/>
          </a:bodyPr>
          <a:lstStyle/>
          <a:p>
            <a:r>
              <a:rPr lang="en-US" sz="1000" dirty="0">
                <a:solidFill>
                  <a:srgbClr val="000000"/>
                </a:solidFill>
              </a:rPr>
              <a:t>Griffith, 2017</a:t>
            </a:r>
            <a:endParaRPr lang="en-US" sz="1000" i="0" dirty="0">
              <a:solidFill>
                <a:srgbClr val="000000"/>
              </a:solidFill>
              <a:effectLst/>
            </a:endParaRPr>
          </a:p>
        </p:txBody>
      </p:sp>
    </p:spTree>
    <p:extLst>
      <p:ext uri="{BB962C8B-B14F-4D97-AF65-F5344CB8AC3E}">
        <p14:creationId xmlns:p14="http://schemas.microsoft.com/office/powerpoint/2010/main" val="1434895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31" name="Freeform 23">
            <a:extLst>
              <a:ext uri="{FF2B5EF4-FFF2-40B4-BE49-F238E27FC236}">
                <a16:creationId xmlns:a16="http://schemas.microsoft.com/office/drawing/2014/main" id="{172A5208-F06F-4E40-A2A4-536C477FD0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dirty="0"/>
          </a:p>
        </p:txBody>
      </p:sp>
      <p:sp>
        <p:nvSpPr>
          <p:cNvPr id="33" name="Freeform 5">
            <a:extLst>
              <a:ext uri="{FF2B5EF4-FFF2-40B4-BE49-F238E27FC236}">
                <a16:creationId xmlns:a16="http://schemas.microsoft.com/office/drawing/2014/main" id="{6778F665-E696-4E2E-8233-E17BE8970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5" name="Rectangle 34">
            <a:extLst>
              <a:ext uri="{FF2B5EF4-FFF2-40B4-BE49-F238E27FC236}">
                <a16:creationId xmlns:a16="http://schemas.microsoft.com/office/drawing/2014/main" id="{227D4A37-3DA5-4A83-8BCA-E40A93967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11" y="0"/>
            <a:ext cx="60980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86EAF33E-D7BD-4A16-8FF6-46ACD036897C}"/>
              </a:ext>
            </a:extLst>
          </p:cNvPr>
          <p:cNvPicPr>
            <a:picLocks noChangeAspect="1"/>
          </p:cNvPicPr>
          <p:nvPr/>
        </p:nvPicPr>
        <p:blipFill rotWithShape="1">
          <a:blip r:embed="rId3"/>
          <a:srcRect t="9637" r="3" b="6287"/>
          <a:stretch/>
        </p:blipFill>
        <p:spPr>
          <a:xfrm>
            <a:off x="6094410" y="733885"/>
            <a:ext cx="5449471" cy="3069829"/>
          </a:xfrm>
          <a:prstGeom prst="rect">
            <a:avLst/>
          </a:prstGeom>
          <a:effectLst/>
        </p:spPr>
      </p:pic>
      <p:sp>
        <p:nvSpPr>
          <p:cNvPr id="37" name="Rectangle 36">
            <a:extLst>
              <a:ext uri="{FF2B5EF4-FFF2-40B4-BE49-F238E27FC236}">
                <a16:creationId xmlns:a16="http://schemas.microsoft.com/office/drawing/2014/main" id="{1B111820-A087-4A1C-93B0-CBE6D20EB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8" name="Picture 7">
            <a:extLst>
              <a:ext uri="{FF2B5EF4-FFF2-40B4-BE49-F238E27FC236}">
                <a16:creationId xmlns:a16="http://schemas.microsoft.com/office/drawing/2014/main" id="{3F0E1F14-CEDC-46F6-9B21-92FCA011DA79}"/>
              </a:ext>
            </a:extLst>
          </p:cNvPr>
          <p:cNvPicPr>
            <a:picLocks noChangeAspect="1"/>
          </p:cNvPicPr>
          <p:nvPr/>
        </p:nvPicPr>
        <p:blipFill>
          <a:blip r:embed="rId4"/>
          <a:stretch>
            <a:fillRect/>
          </a:stretch>
        </p:blipFill>
        <p:spPr>
          <a:xfrm>
            <a:off x="5528324" y="4104944"/>
            <a:ext cx="3193836" cy="1804516"/>
          </a:xfrm>
          <a:prstGeom prst="rect">
            <a:avLst/>
          </a:prstGeom>
          <a:effectLst/>
        </p:spPr>
      </p:pic>
      <p:pic>
        <p:nvPicPr>
          <p:cNvPr id="5" name="Picture 4">
            <a:extLst>
              <a:ext uri="{FF2B5EF4-FFF2-40B4-BE49-F238E27FC236}">
                <a16:creationId xmlns:a16="http://schemas.microsoft.com/office/drawing/2014/main" id="{96D20EED-AE8B-4DF8-BFEF-6BE3FADF6828}"/>
              </a:ext>
            </a:extLst>
          </p:cNvPr>
          <p:cNvPicPr>
            <a:picLocks noChangeAspect="1"/>
          </p:cNvPicPr>
          <p:nvPr/>
        </p:nvPicPr>
        <p:blipFill rotWithShape="1">
          <a:blip r:embed="rId5"/>
          <a:srcRect t="845" r="3" b="12169"/>
          <a:stretch/>
        </p:blipFill>
        <p:spPr>
          <a:xfrm>
            <a:off x="8916128" y="4104943"/>
            <a:ext cx="3199671" cy="1802218"/>
          </a:xfrm>
          <a:prstGeom prst="rect">
            <a:avLst/>
          </a:prstGeom>
          <a:effectLst/>
        </p:spPr>
      </p:pic>
      <p:sp>
        <p:nvSpPr>
          <p:cNvPr id="2" name="Title 1">
            <a:extLst>
              <a:ext uri="{FF2B5EF4-FFF2-40B4-BE49-F238E27FC236}">
                <a16:creationId xmlns:a16="http://schemas.microsoft.com/office/drawing/2014/main" id="{1A373C80-A1F5-42CE-AB6B-5A2B9D893DE1}"/>
              </a:ext>
            </a:extLst>
          </p:cNvPr>
          <p:cNvSpPr>
            <a:spLocks noGrp="1"/>
          </p:cNvSpPr>
          <p:nvPr>
            <p:ph type="title"/>
          </p:nvPr>
        </p:nvSpPr>
        <p:spPr>
          <a:xfrm>
            <a:off x="646112" y="452718"/>
            <a:ext cx="4165580" cy="1400530"/>
          </a:xfrm>
        </p:spPr>
        <p:txBody>
          <a:bodyPr>
            <a:normAutofit/>
          </a:bodyPr>
          <a:lstStyle/>
          <a:p>
            <a:r>
              <a:rPr lang="en-GB" dirty="0"/>
              <a:t>Guerrilla Marketing</a:t>
            </a:r>
          </a:p>
        </p:txBody>
      </p:sp>
      <p:sp>
        <p:nvSpPr>
          <p:cNvPr id="3" name="Content Placeholder 2">
            <a:extLst>
              <a:ext uri="{FF2B5EF4-FFF2-40B4-BE49-F238E27FC236}">
                <a16:creationId xmlns:a16="http://schemas.microsoft.com/office/drawing/2014/main" id="{DD686FDF-8DD7-4C2A-B882-69B608E0CC5D}"/>
              </a:ext>
            </a:extLst>
          </p:cNvPr>
          <p:cNvSpPr>
            <a:spLocks noGrp="1"/>
          </p:cNvSpPr>
          <p:nvPr>
            <p:ph idx="1"/>
          </p:nvPr>
        </p:nvSpPr>
        <p:spPr>
          <a:xfrm>
            <a:off x="646113" y="2052918"/>
            <a:ext cx="4165146" cy="4195481"/>
          </a:xfrm>
        </p:spPr>
        <p:txBody>
          <a:bodyPr>
            <a:normAutofit/>
          </a:bodyPr>
          <a:lstStyle/>
          <a:p>
            <a:pPr>
              <a:lnSpc>
                <a:spcPct val="90000"/>
              </a:lnSpc>
            </a:pPr>
            <a:r>
              <a:rPr lang="en-GB" dirty="0"/>
              <a:t>A form of marketing whereby a product is marketed in a memorable manner</a:t>
            </a:r>
          </a:p>
          <a:p>
            <a:pPr>
              <a:lnSpc>
                <a:spcPct val="90000"/>
              </a:lnSpc>
            </a:pPr>
            <a:r>
              <a:rPr lang="en-GB" dirty="0"/>
              <a:t>Typically with a limited budget, but effective messaging, aimed to shock and surprise</a:t>
            </a:r>
          </a:p>
          <a:p>
            <a:pPr>
              <a:lnSpc>
                <a:spcPct val="90000"/>
              </a:lnSpc>
            </a:pPr>
            <a:r>
              <a:rPr lang="en-GB" dirty="0"/>
              <a:t>Examples – product sampling, popup events, experimental, engaging marketing, social media marketing</a:t>
            </a:r>
          </a:p>
        </p:txBody>
      </p:sp>
    </p:spTree>
    <p:extLst>
      <p:ext uri="{BB962C8B-B14F-4D97-AF65-F5344CB8AC3E}">
        <p14:creationId xmlns:p14="http://schemas.microsoft.com/office/powerpoint/2010/main" val="3436268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42" name="Freeform 23">
            <a:extLst>
              <a:ext uri="{FF2B5EF4-FFF2-40B4-BE49-F238E27FC236}">
                <a16:creationId xmlns:a16="http://schemas.microsoft.com/office/drawing/2014/main" id="{6ACF6E9C-E49A-4344-80CB-398CC14F5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dirty="0"/>
          </a:p>
        </p:txBody>
      </p:sp>
      <p:sp>
        <p:nvSpPr>
          <p:cNvPr id="44" name="Rectangle 43">
            <a:extLst>
              <a:ext uri="{FF2B5EF4-FFF2-40B4-BE49-F238E27FC236}">
                <a16:creationId xmlns:a16="http://schemas.microsoft.com/office/drawing/2014/main" id="{918F8FF7-6B97-4C0C-B83F-4DC5FE5F1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5">
            <a:extLst>
              <a:ext uri="{FF2B5EF4-FFF2-40B4-BE49-F238E27FC236}">
                <a16:creationId xmlns:a16="http://schemas.microsoft.com/office/drawing/2014/main" id="{B7123E8F-C2ED-40CA-B5C9-566936A174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140466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48" name="Rectangle 47">
            <a:extLst>
              <a:ext uri="{FF2B5EF4-FFF2-40B4-BE49-F238E27FC236}">
                <a16:creationId xmlns:a16="http://schemas.microsoft.com/office/drawing/2014/main" id="{DA9E3F00-3AA9-47B7-91B8-D4C27F0C9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8B6A0D7B-1FBC-43F8-8D20-E7042E8626C7}"/>
              </a:ext>
            </a:extLst>
          </p:cNvPr>
          <p:cNvPicPr>
            <a:picLocks noChangeAspect="1"/>
          </p:cNvPicPr>
          <p:nvPr/>
        </p:nvPicPr>
        <p:blipFill rotWithShape="1">
          <a:blip r:embed="rId3"/>
          <a:srcRect t="397" r="3" b="14264"/>
          <a:stretch/>
        </p:blipFill>
        <p:spPr>
          <a:xfrm>
            <a:off x="4507582" y="97196"/>
            <a:ext cx="5310740" cy="2991297"/>
          </a:xfrm>
          <a:prstGeom prst="rect">
            <a:avLst/>
          </a:prstGeom>
          <a:effectLst/>
        </p:spPr>
      </p:pic>
      <p:pic>
        <p:nvPicPr>
          <p:cNvPr id="7" name="Picture 6">
            <a:extLst>
              <a:ext uri="{FF2B5EF4-FFF2-40B4-BE49-F238E27FC236}">
                <a16:creationId xmlns:a16="http://schemas.microsoft.com/office/drawing/2014/main" id="{ABBEE145-93A2-4677-B6DB-562B74B19118}"/>
              </a:ext>
            </a:extLst>
          </p:cNvPr>
          <p:cNvPicPr>
            <a:picLocks noChangeAspect="1"/>
          </p:cNvPicPr>
          <p:nvPr/>
        </p:nvPicPr>
        <p:blipFill>
          <a:blip r:embed="rId4"/>
          <a:stretch>
            <a:fillRect/>
          </a:stretch>
        </p:blipFill>
        <p:spPr>
          <a:xfrm>
            <a:off x="4507582" y="3709641"/>
            <a:ext cx="3979310" cy="2447275"/>
          </a:xfrm>
          <a:prstGeom prst="rect">
            <a:avLst/>
          </a:prstGeom>
          <a:effectLst/>
        </p:spPr>
      </p:pic>
      <p:pic>
        <p:nvPicPr>
          <p:cNvPr id="8" name="Picture 7">
            <a:extLst>
              <a:ext uri="{FF2B5EF4-FFF2-40B4-BE49-F238E27FC236}">
                <a16:creationId xmlns:a16="http://schemas.microsoft.com/office/drawing/2014/main" id="{EB71F961-AD5B-4A99-8399-69D2F7C2A7C5}"/>
              </a:ext>
            </a:extLst>
          </p:cNvPr>
          <p:cNvPicPr>
            <a:picLocks noChangeAspect="1"/>
          </p:cNvPicPr>
          <p:nvPr/>
        </p:nvPicPr>
        <p:blipFill>
          <a:blip r:embed="rId5"/>
          <a:stretch>
            <a:fillRect/>
          </a:stretch>
        </p:blipFill>
        <p:spPr>
          <a:xfrm>
            <a:off x="8484006" y="3709641"/>
            <a:ext cx="3707994" cy="2447275"/>
          </a:xfrm>
          <a:prstGeom prst="rect">
            <a:avLst/>
          </a:prstGeom>
          <a:effectLst/>
        </p:spPr>
      </p:pic>
      <p:sp>
        <p:nvSpPr>
          <p:cNvPr id="2" name="Title 1">
            <a:extLst>
              <a:ext uri="{FF2B5EF4-FFF2-40B4-BE49-F238E27FC236}">
                <a16:creationId xmlns:a16="http://schemas.microsoft.com/office/drawing/2014/main" id="{1A373C80-A1F5-42CE-AB6B-5A2B9D893DE1}"/>
              </a:ext>
            </a:extLst>
          </p:cNvPr>
          <p:cNvSpPr>
            <a:spLocks noGrp="1"/>
          </p:cNvSpPr>
          <p:nvPr>
            <p:ph type="title"/>
          </p:nvPr>
        </p:nvSpPr>
        <p:spPr>
          <a:xfrm>
            <a:off x="-12154" y="0"/>
            <a:ext cx="4239249" cy="1444750"/>
          </a:xfrm>
        </p:spPr>
        <p:txBody>
          <a:bodyPr anchor="b">
            <a:normAutofit/>
          </a:bodyPr>
          <a:lstStyle/>
          <a:p>
            <a:pPr>
              <a:lnSpc>
                <a:spcPct val="90000"/>
              </a:lnSpc>
            </a:pPr>
            <a:r>
              <a:rPr lang="en-GB" sz="3200" dirty="0"/>
              <a:t>Guerrilla Marketing issues</a:t>
            </a:r>
          </a:p>
        </p:txBody>
      </p:sp>
      <p:sp>
        <p:nvSpPr>
          <p:cNvPr id="3" name="Content Placeholder 2">
            <a:extLst>
              <a:ext uri="{FF2B5EF4-FFF2-40B4-BE49-F238E27FC236}">
                <a16:creationId xmlns:a16="http://schemas.microsoft.com/office/drawing/2014/main" id="{DD686FDF-8DD7-4C2A-B882-69B608E0CC5D}"/>
              </a:ext>
            </a:extLst>
          </p:cNvPr>
          <p:cNvSpPr>
            <a:spLocks noGrp="1"/>
          </p:cNvSpPr>
          <p:nvPr>
            <p:ph idx="1"/>
          </p:nvPr>
        </p:nvSpPr>
        <p:spPr>
          <a:xfrm>
            <a:off x="14279" y="2690379"/>
            <a:ext cx="4239249" cy="3389579"/>
          </a:xfrm>
        </p:spPr>
        <p:txBody>
          <a:bodyPr>
            <a:normAutofit/>
          </a:bodyPr>
          <a:lstStyle/>
          <a:p>
            <a:r>
              <a:rPr lang="en-GB" sz="1600" dirty="0"/>
              <a:t>Poundland – Naughty Elf campaign, low budget, impactful, but banned (The Telegraph, 2018).</a:t>
            </a:r>
          </a:p>
          <a:p>
            <a:r>
              <a:rPr lang="en-GB" sz="1600" dirty="0"/>
              <a:t>Bavaria -</a:t>
            </a:r>
            <a:r>
              <a:rPr lang="en-US" sz="1600" dirty="0"/>
              <a:t> placed 36 young women wearing bright orange mini-dresses in the crowd of a FIFA World cup game (Creative Guerrilla Marketing, 2011).</a:t>
            </a:r>
            <a:endParaRPr lang="en-GB" sz="1600" dirty="0"/>
          </a:p>
        </p:txBody>
      </p:sp>
      <p:sp>
        <p:nvSpPr>
          <p:cNvPr id="9" name="Rectangle 8">
            <a:extLst>
              <a:ext uri="{FF2B5EF4-FFF2-40B4-BE49-F238E27FC236}">
                <a16:creationId xmlns:a16="http://schemas.microsoft.com/office/drawing/2014/main" id="{ED463E95-0017-4EF3-91E5-F288A6EACEAA}"/>
              </a:ext>
            </a:extLst>
          </p:cNvPr>
          <p:cNvSpPr/>
          <p:nvPr/>
        </p:nvSpPr>
        <p:spPr>
          <a:xfrm>
            <a:off x="4463912" y="6236012"/>
            <a:ext cx="1511952" cy="246221"/>
          </a:xfrm>
          <a:prstGeom prst="rect">
            <a:avLst/>
          </a:prstGeom>
        </p:spPr>
        <p:txBody>
          <a:bodyPr wrap="none">
            <a:spAutoFit/>
          </a:bodyPr>
          <a:lstStyle/>
          <a:p>
            <a:r>
              <a:rPr lang="en-GB" sz="1000" dirty="0">
                <a:solidFill>
                  <a:schemeClr val="bg1"/>
                </a:solidFill>
              </a:rPr>
              <a:t>(The Telegraph, 2018)</a:t>
            </a:r>
          </a:p>
        </p:txBody>
      </p:sp>
      <p:sp>
        <p:nvSpPr>
          <p:cNvPr id="10" name="Rectangle 9">
            <a:extLst>
              <a:ext uri="{FF2B5EF4-FFF2-40B4-BE49-F238E27FC236}">
                <a16:creationId xmlns:a16="http://schemas.microsoft.com/office/drawing/2014/main" id="{2E0E0BC0-9467-4ACE-B602-0EA600DFB6C4}"/>
              </a:ext>
            </a:extLst>
          </p:cNvPr>
          <p:cNvSpPr/>
          <p:nvPr/>
        </p:nvSpPr>
        <p:spPr>
          <a:xfrm>
            <a:off x="4463912" y="3085850"/>
            <a:ext cx="2383986" cy="246221"/>
          </a:xfrm>
          <a:prstGeom prst="rect">
            <a:avLst/>
          </a:prstGeom>
        </p:spPr>
        <p:txBody>
          <a:bodyPr wrap="none">
            <a:spAutoFit/>
          </a:bodyPr>
          <a:lstStyle/>
          <a:p>
            <a:r>
              <a:rPr lang="en-US" sz="1000" dirty="0">
                <a:solidFill>
                  <a:schemeClr val="bg1"/>
                </a:solidFill>
              </a:rPr>
              <a:t>(Creative Guerrilla Marketing, 2011)</a:t>
            </a:r>
            <a:endParaRPr lang="en-GB" sz="1600" dirty="0">
              <a:solidFill>
                <a:schemeClr val="bg1"/>
              </a:solidFill>
            </a:endParaRPr>
          </a:p>
        </p:txBody>
      </p:sp>
    </p:spTree>
    <p:extLst>
      <p:ext uri="{BB962C8B-B14F-4D97-AF65-F5344CB8AC3E}">
        <p14:creationId xmlns:p14="http://schemas.microsoft.com/office/powerpoint/2010/main" val="22819970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21" name="Freeform 23">
            <a:extLst>
              <a:ext uri="{FF2B5EF4-FFF2-40B4-BE49-F238E27FC236}">
                <a16:creationId xmlns:a16="http://schemas.microsoft.com/office/drawing/2014/main" id="{CE19B044-213B-4670-997D-10A1AF25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dirty="0"/>
          </a:p>
        </p:txBody>
      </p:sp>
      <p:sp>
        <p:nvSpPr>
          <p:cNvPr id="23" name="Freeform 5">
            <a:extLst>
              <a:ext uri="{FF2B5EF4-FFF2-40B4-BE49-F238E27FC236}">
                <a16:creationId xmlns:a16="http://schemas.microsoft.com/office/drawing/2014/main" id="{4D0C6EAC-4CF1-4405-BB7A-D6E48E7DE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25" name="Rectangle 24">
            <a:extLst>
              <a:ext uri="{FF2B5EF4-FFF2-40B4-BE49-F238E27FC236}">
                <a16:creationId xmlns:a16="http://schemas.microsoft.com/office/drawing/2014/main" id="{2EF858D7-84ED-4C7D-B0EB-77866DA2D9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11" y="0"/>
            <a:ext cx="60980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FE8EBB02-ABE6-4A8E-AEB5-8D1B4F16314C}"/>
              </a:ext>
            </a:extLst>
          </p:cNvPr>
          <p:cNvPicPr>
            <a:picLocks noChangeAspect="1"/>
          </p:cNvPicPr>
          <p:nvPr/>
        </p:nvPicPr>
        <p:blipFill>
          <a:blip r:embed="rId3"/>
          <a:stretch>
            <a:fillRect/>
          </a:stretch>
        </p:blipFill>
        <p:spPr>
          <a:xfrm>
            <a:off x="6094410" y="647699"/>
            <a:ext cx="4582731" cy="3242202"/>
          </a:xfrm>
          <a:prstGeom prst="rect">
            <a:avLst/>
          </a:prstGeom>
          <a:effectLst/>
        </p:spPr>
      </p:pic>
      <p:sp>
        <p:nvSpPr>
          <p:cNvPr id="27" name="Rectangle 26">
            <a:extLst>
              <a:ext uri="{FF2B5EF4-FFF2-40B4-BE49-F238E27FC236}">
                <a16:creationId xmlns:a16="http://schemas.microsoft.com/office/drawing/2014/main" id="{DD88D366-AA6E-40A4-A229-24A7DC2CC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 name="Picture 5">
            <a:extLst>
              <a:ext uri="{FF2B5EF4-FFF2-40B4-BE49-F238E27FC236}">
                <a16:creationId xmlns:a16="http://schemas.microsoft.com/office/drawing/2014/main" id="{E5BB00D4-DD09-443D-A90D-500AD3A4DBEE}"/>
              </a:ext>
            </a:extLst>
          </p:cNvPr>
          <p:cNvPicPr>
            <a:picLocks noChangeAspect="1"/>
          </p:cNvPicPr>
          <p:nvPr/>
        </p:nvPicPr>
        <p:blipFill>
          <a:blip r:embed="rId4"/>
          <a:stretch>
            <a:fillRect/>
          </a:stretch>
        </p:blipFill>
        <p:spPr>
          <a:xfrm>
            <a:off x="6094410" y="4267957"/>
            <a:ext cx="5449471" cy="1798324"/>
          </a:xfrm>
          <a:prstGeom prst="rect">
            <a:avLst/>
          </a:prstGeom>
          <a:effectLst/>
        </p:spPr>
      </p:pic>
      <p:sp>
        <p:nvSpPr>
          <p:cNvPr id="2" name="Title 1">
            <a:extLst>
              <a:ext uri="{FF2B5EF4-FFF2-40B4-BE49-F238E27FC236}">
                <a16:creationId xmlns:a16="http://schemas.microsoft.com/office/drawing/2014/main" id="{60F924D1-5811-4FFA-BAA8-4E6D48A8949C}"/>
              </a:ext>
            </a:extLst>
          </p:cNvPr>
          <p:cNvSpPr>
            <a:spLocks noGrp="1"/>
          </p:cNvSpPr>
          <p:nvPr>
            <p:ph type="title"/>
          </p:nvPr>
        </p:nvSpPr>
        <p:spPr>
          <a:xfrm>
            <a:off x="3850" y="0"/>
            <a:ext cx="4165580" cy="1400530"/>
          </a:xfrm>
        </p:spPr>
        <p:txBody>
          <a:bodyPr>
            <a:normAutofit/>
          </a:bodyPr>
          <a:lstStyle/>
          <a:p>
            <a:r>
              <a:rPr lang="en-GB" dirty="0"/>
              <a:t>Ethical Marketing</a:t>
            </a:r>
          </a:p>
        </p:txBody>
      </p:sp>
      <p:sp>
        <p:nvSpPr>
          <p:cNvPr id="3" name="Content Placeholder 2">
            <a:extLst>
              <a:ext uri="{FF2B5EF4-FFF2-40B4-BE49-F238E27FC236}">
                <a16:creationId xmlns:a16="http://schemas.microsoft.com/office/drawing/2014/main" id="{60702D9A-7DC8-4599-9ED5-588BF9478C16}"/>
              </a:ext>
            </a:extLst>
          </p:cNvPr>
          <p:cNvSpPr>
            <a:spLocks noGrp="1"/>
          </p:cNvSpPr>
          <p:nvPr>
            <p:ph idx="1"/>
          </p:nvPr>
        </p:nvSpPr>
        <p:spPr>
          <a:xfrm>
            <a:off x="0" y="1400530"/>
            <a:ext cx="5207218" cy="4847869"/>
          </a:xfrm>
        </p:spPr>
        <p:txBody>
          <a:bodyPr>
            <a:normAutofit/>
          </a:bodyPr>
          <a:lstStyle/>
          <a:p>
            <a:pPr>
              <a:lnSpc>
                <a:spcPct val="90000"/>
              </a:lnSpc>
            </a:pPr>
            <a:r>
              <a:rPr lang="en-US" sz="1700" dirty="0"/>
              <a:t>According to (Penn, 2018), ethical marketing is more of a philosophy that informs all marketing efforts, conducts itself according to the environment and understandings if the product causes more harm than good.  It seeks to promote honesty, fairness, and responsibility in all advertising.   </a:t>
            </a:r>
          </a:p>
          <a:p>
            <a:pPr>
              <a:lnSpc>
                <a:spcPct val="90000"/>
              </a:lnSpc>
            </a:pPr>
            <a:r>
              <a:rPr lang="en-US" sz="1700" dirty="0"/>
              <a:t>Ethics is a notoriously difficult subject because everyone has subjective judgments about what is “right” and what is “wrong.”.</a:t>
            </a:r>
            <a:endParaRPr lang="en-GB" sz="1700" dirty="0"/>
          </a:p>
        </p:txBody>
      </p:sp>
      <p:sp>
        <p:nvSpPr>
          <p:cNvPr id="7" name="Rectangle 6">
            <a:extLst>
              <a:ext uri="{FF2B5EF4-FFF2-40B4-BE49-F238E27FC236}">
                <a16:creationId xmlns:a16="http://schemas.microsoft.com/office/drawing/2014/main" id="{60E897C3-F8CE-4F82-8400-69F1D70D46B1}"/>
              </a:ext>
            </a:extLst>
          </p:cNvPr>
          <p:cNvSpPr/>
          <p:nvPr/>
        </p:nvSpPr>
        <p:spPr>
          <a:xfrm>
            <a:off x="6000902" y="6079496"/>
            <a:ext cx="2198038" cy="261610"/>
          </a:xfrm>
          <a:prstGeom prst="rect">
            <a:avLst/>
          </a:prstGeom>
        </p:spPr>
        <p:txBody>
          <a:bodyPr wrap="none">
            <a:spAutoFit/>
          </a:bodyPr>
          <a:lstStyle/>
          <a:p>
            <a:r>
              <a:rPr lang="en-US" sz="1100" dirty="0">
                <a:solidFill>
                  <a:schemeClr val="bg1"/>
                </a:solidFill>
                <a:ea typeface="Calibri" panose="020F0502020204030204" pitchFamily="34" charset="0"/>
                <a:cs typeface="Times New Roman" panose="02020603050405020304" pitchFamily="18" charset="0"/>
              </a:rPr>
              <a:t>Marketing-Schools.org (2012) </a:t>
            </a:r>
            <a:endParaRPr lang="en-GB" sz="1100" dirty="0">
              <a:solidFill>
                <a:schemeClr val="bg1"/>
              </a:solidFill>
            </a:endParaRPr>
          </a:p>
        </p:txBody>
      </p:sp>
      <p:sp>
        <p:nvSpPr>
          <p:cNvPr id="17" name="Rectangle 16">
            <a:extLst>
              <a:ext uri="{FF2B5EF4-FFF2-40B4-BE49-F238E27FC236}">
                <a16:creationId xmlns:a16="http://schemas.microsoft.com/office/drawing/2014/main" id="{A3540FDC-D9B1-40FA-AEF7-AE222B823482}"/>
              </a:ext>
            </a:extLst>
          </p:cNvPr>
          <p:cNvSpPr/>
          <p:nvPr/>
        </p:nvSpPr>
        <p:spPr>
          <a:xfrm>
            <a:off x="6000901" y="3903116"/>
            <a:ext cx="1879041" cy="261610"/>
          </a:xfrm>
          <a:prstGeom prst="rect">
            <a:avLst/>
          </a:prstGeom>
        </p:spPr>
        <p:txBody>
          <a:bodyPr wrap="none">
            <a:spAutoFit/>
          </a:bodyPr>
          <a:lstStyle/>
          <a:p>
            <a:r>
              <a:rPr lang="en-US" sz="1100" dirty="0">
                <a:solidFill>
                  <a:schemeClr val="bg1"/>
                </a:solidFill>
                <a:latin typeface="+mj-lt"/>
                <a:ea typeface="Calibri" panose="020F0502020204030204" pitchFamily="34" charset="0"/>
                <a:cs typeface="Times New Roman" panose="02020603050405020304" pitchFamily="18" charset="0"/>
              </a:rPr>
              <a:t>Nill &amp; Schibrowsky (2007) </a:t>
            </a:r>
            <a:endParaRPr lang="en-GB" sz="1100" dirty="0">
              <a:solidFill>
                <a:schemeClr val="bg1"/>
              </a:solidFill>
              <a:latin typeface="+mj-lt"/>
            </a:endParaRPr>
          </a:p>
        </p:txBody>
      </p:sp>
    </p:spTree>
    <p:extLst>
      <p:ext uri="{BB962C8B-B14F-4D97-AF65-F5344CB8AC3E}">
        <p14:creationId xmlns:p14="http://schemas.microsoft.com/office/powerpoint/2010/main" val="2655028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20" name="Freeform 31">
            <a:extLst>
              <a:ext uri="{FF2B5EF4-FFF2-40B4-BE49-F238E27FC236}">
                <a16:creationId xmlns:a16="http://schemas.microsoft.com/office/drawing/2014/main" id="{1F7E4252-2F8C-4EA5-8B25-80F4D86EE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dirty="0"/>
          </a:p>
        </p:txBody>
      </p:sp>
      <p:sp>
        <p:nvSpPr>
          <p:cNvPr id="22" name="Rectangle 21">
            <a:extLst>
              <a:ext uri="{FF2B5EF4-FFF2-40B4-BE49-F238E27FC236}">
                <a16:creationId xmlns:a16="http://schemas.microsoft.com/office/drawing/2014/main" id="{1AE682A4-5C0C-437A-88CB-93903D449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4139" y="0"/>
            <a:ext cx="463828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5">
            <a:extLst>
              <a:ext uri="{FF2B5EF4-FFF2-40B4-BE49-F238E27FC236}">
                <a16:creationId xmlns:a16="http://schemas.microsoft.com/office/drawing/2014/main" id="{BCB0AB8E-3445-441A-B43E-CED27841E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906400"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4" name="Picture 3">
            <a:extLst>
              <a:ext uri="{FF2B5EF4-FFF2-40B4-BE49-F238E27FC236}">
                <a16:creationId xmlns:a16="http://schemas.microsoft.com/office/drawing/2014/main" id="{C7FC62E5-7CC7-434E-AE1E-DBF01F6119AF}"/>
              </a:ext>
            </a:extLst>
          </p:cNvPr>
          <p:cNvPicPr>
            <a:picLocks noChangeAspect="1"/>
          </p:cNvPicPr>
          <p:nvPr/>
        </p:nvPicPr>
        <p:blipFill>
          <a:blip r:embed="rId3"/>
          <a:stretch>
            <a:fillRect/>
          </a:stretch>
        </p:blipFill>
        <p:spPr>
          <a:xfrm>
            <a:off x="7563742" y="2443914"/>
            <a:ext cx="3980139" cy="1970168"/>
          </a:xfrm>
          <a:prstGeom prst="rect">
            <a:avLst/>
          </a:prstGeom>
          <a:effectLst/>
        </p:spPr>
      </p:pic>
      <p:sp>
        <p:nvSpPr>
          <p:cNvPr id="26" name="Rectangle 25">
            <a:extLst>
              <a:ext uri="{FF2B5EF4-FFF2-40B4-BE49-F238E27FC236}">
                <a16:creationId xmlns:a16="http://schemas.microsoft.com/office/drawing/2014/main" id="{60202AA6-BAFE-417F-904D-4F7027D36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46297B4-800D-45A8-BA72-DDB1B7C9B5D2}"/>
              </a:ext>
            </a:extLst>
          </p:cNvPr>
          <p:cNvSpPr>
            <a:spLocks noGrp="1"/>
          </p:cNvSpPr>
          <p:nvPr>
            <p:ph type="title"/>
          </p:nvPr>
        </p:nvSpPr>
        <p:spPr>
          <a:xfrm>
            <a:off x="115518" y="91855"/>
            <a:ext cx="5616217" cy="1622321"/>
          </a:xfrm>
        </p:spPr>
        <p:txBody>
          <a:bodyPr>
            <a:normAutofit/>
          </a:bodyPr>
          <a:lstStyle/>
          <a:p>
            <a:r>
              <a:rPr lang="en-GB" dirty="0"/>
              <a:t>GDPR implications</a:t>
            </a:r>
          </a:p>
        </p:txBody>
      </p:sp>
      <p:sp>
        <p:nvSpPr>
          <p:cNvPr id="3" name="Content Placeholder 2">
            <a:extLst>
              <a:ext uri="{FF2B5EF4-FFF2-40B4-BE49-F238E27FC236}">
                <a16:creationId xmlns:a16="http://schemas.microsoft.com/office/drawing/2014/main" id="{E763BF69-12CA-4A0C-AD34-EADE11BA0678}"/>
              </a:ext>
            </a:extLst>
          </p:cNvPr>
          <p:cNvSpPr>
            <a:spLocks noGrp="1"/>
          </p:cNvSpPr>
          <p:nvPr>
            <p:ph idx="1"/>
          </p:nvPr>
        </p:nvSpPr>
        <p:spPr>
          <a:xfrm>
            <a:off x="105612" y="2432787"/>
            <a:ext cx="5616216" cy="3785419"/>
          </a:xfrm>
        </p:spPr>
        <p:txBody>
          <a:bodyPr>
            <a:normAutofit/>
          </a:bodyPr>
          <a:lstStyle/>
          <a:p>
            <a:pPr fontAlgn="base">
              <a:lnSpc>
                <a:spcPct val="90000"/>
              </a:lnSpc>
            </a:pPr>
            <a:r>
              <a:rPr lang="en-US" sz="1700" dirty="0"/>
              <a:t>EU GDPR is coming into effect in May 2018 within the European Union.</a:t>
            </a:r>
          </a:p>
          <a:p>
            <a:pPr fontAlgn="base">
              <a:lnSpc>
                <a:spcPct val="90000"/>
              </a:lnSpc>
            </a:pPr>
            <a:r>
              <a:rPr lang="en-US" sz="1700" dirty="0"/>
              <a:t>According to Rachel Aldighieri, MD at the </a:t>
            </a:r>
            <a:r>
              <a:rPr lang="en-US" sz="1700" dirty="0">
                <a:hlinkClick r:id="rId4"/>
              </a:rPr>
              <a:t>DMA</a:t>
            </a:r>
            <a:r>
              <a:rPr lang="en-US" sz="1700" dirty="0"/>
              <a:t> “Over the coming year, one of the biggest challenges facing marketers will be the implications of the new GDPR,” “Those not preparing for the new legislation – in whatever exact form it takes – are risking the very lifeblood of their future business. As well as protecting consumers, the marketers that take action now will be better placed to take advantage of the economic opportunities that digital transformation and big data will offer in the future.” (My customer, 2017) </a:t>
            </a:r>
          </a:p>
          <a:p>
            <a:pPr>
              <a:lnSpc>
                <a:spcPct val="90000"/>
              </a:lnSpc>
            </a:pPr>
            <a:endParaRPr lang="en-GB" sz="1700" dirty="0"/>
          </a:p>
        </p:txBody>
      </p:sp>
    </p:spTree>
    <p:extLst>
      <p:ext uri="{BB962C8B-B14F-4D97-AF65-F5344CB8AC3E}">
        <p14:creationId xmlns:p14="http://schemas.microsoft.com/office/powerpoint/2010/main" val="3045749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20" name="Freeform 31">
            <a:extLst>
              <a:ext uri="{FF2B5EF4-FFF2-40B4-BE49-F238E27FC236}">
                <a16:creationId xmlns:a16="http://schemas.microsoft.com/office/drawing/2014/main" id="{D6CEF2A9-EF08-4FB3-AFFB-C5F77AB6E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dirty="0"/>
          </a:p>
        </p:txBody>
      </p:sp>
      <p:sp>
        <p:nvSpPr>
          <p:cNvPr id="22" name="Rectangle 21">
            <a:extLst>
              <a:ext uri="{FF2B5EF4-FFF2-40B4-BE49-F238E27FC236}">
                <a16:creationId xmlns:a16="http://schemas.microsoft.com/office/drawing/2014/main" id="{4109C3C2-C0A8-4559-8462-8007573DF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5">
            <a:extLst>
              <a:ext uri="{FF2B5EF4-FFF2-40B4-BE49-F238E27FC236}">
                <a16:creationId xmlns:a16="http://schemas.microsoft.com/office/drawing/2014/main" id="{4C535542-B72A-4DE0-BE5A-5EA00508C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5" name="Picture 4">
            <a:extLst>
              <a:ext uri="{FF2B5EF4-FFF2-40B4-BE49-F238E27FC236}">
                <a16:creationId xmlns:a16="http://schemas.microsoft.com/office/drawing/2014/main" id="{E4275E59-FC7D-466A-BD4D-D7E8F04BF3FC}"/>
              </a:ext>
            </a:extLst>
          </p:cNvPr>
          <p:cNvPicPr>
            <a:picLocks noChangeAspect="1"/>
          </p:cNvPicPr>
          <p:nvPr/>
        </p:nvPicPr>
        <p:blipFill>
          <a:blip r:embed="rId3"/>
          <a:stretch>
            <a:fillRect/>
          </a:stretch>
        </p:blipFill>
        <p:spPr>
          <a:xfrm>
            <a:off x="6093992" y="1058297"/>
            <a:ext cx="5449889" cy="4741403"/>
          </a:xfrm>
          <a:prstGeom prst="rect">
            <a:avLst/>
          </a:prstGeom>
          <a:effectLst/>
        </p:spPr>
      </p:pic>
      <p:sp>
        <p:nvSpPr>
          <p:cNvPr id="26" name="Rectangle 25">
            <a:extLst>
              <a:ext uri="{FF2B5EF4-FFF2-40B4-BE49-F238E27FC236}">
                <a16:creationId xmlns:a16="http://schemas.microsoft.com/office/drawing/2014/main" id="{11DF0705-615B-4CF3-A16F-8C14680D8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8F31C0D-FFEC-4D90-9FC4-C3B514012A35}"/>
              </a:ext>
            </a:extLst>
          </p:cNvPr>
          <p:cNvSpPr>
            <a:spLocks noGrp="1"/>
          </p:cNvSpPr>
          <p:nvPr>
            <p:ph type="title"/>
          </p:nvPr>
        </p:nvSpPr>
        <p:spPr>
          <a:xfrm>
            <a:off x="-23855" y="0"/>
            <a:ext cx="4815441" cy="1622321"/>
          </a:xfrm>
        </p:spPr>
        <p:txBody>
          <a:bodyPr>
            <a:normAutofit fontScale="90000"/>
          </a:bodyPr>
          <a:lstStyle/>
          <a:p>
            <a:r>
              <a:rPr lang="en-GB" sz="4000" dirty="0"/>
              <a:t>Reaction to marketing changes</a:t>
            </a:r>
            <a:endParaRPr lang="en-GB" sz="3900" dirty="0"/>
          </a:p>
        </p:txBody>
      </p:sp>
      <p:sp>
        <p:nvSpPr>
          <p:cNvPr id="3" name="Content Placeholder 2">
            <a:extLst>
              <a:ext uri="{FF2B5EF4-FFF2-40B4-BE49-F238E27FC236}">
                <a16:creationId xmlns:a16="http://schemas.microsoft.com/office/drawing/2014/main" id="{1DBF83C1-ED06-42E8-824E-4FDBA9906A84}"/>
              </a:ext>
            </a:extLst>
          </p:cNvPr>
          <p:cNvSpPr>
            <a:spLocks noGrp="1"/>
          </p:cNvSpPr>
          <p:nvPr>
            <p:ph idx="1"/>
          </p:nvPr>
        </p:nvSpPr>
        <p:spPr>
          <a:xfrm>
            <a:off x="215273" y="1536288"/>
            <a:ext cx="5116813" cy="4665729"/>
          </a:xfrm>
        </p:spPr>
        <p:txBody>
          <a:bodyPr>
            <a:normAutofit/>
          </a:bodyPr>
          <a:lstStyle/>
          <a:p>
            <a:pPr>
              <a:lnSpc>
                <a:spcPct val="90000"/>
              </a:lnSpc>
            </a:pPr>
            <a:r>
              <a:rPr lang="en-GB" sz="1700" b="1" dirty="0"/>
              <a:t>Social Media </a:t>
            </a:r>
            <a:r>
              <a:rPr lang="en-GB" sz="1700" dirty="0"/>
              <a:t>– According to HubSpot (2017), </a:t>
            </a:r>
            <a:r>
              <a:rPr lang="en-US" sz="1700" dirty="0"/>
              <a:t>71% of people were more likely to make a purchase based on friends’ social media suggestions and 70% trusted consumer reviews. </a:t>
            </a:r>
          </a:p>
          <a:p>
            <a:pPr>
              <a:lnSpc>
                <a:spcPct val="90000"/>
              </a:lnSpc>
            </a:pPr>
            <a:r>
              <a:rPr lang="en-US" sz="1700" b="1" dirty="0"/>
              <a:t>Search Engines </a:t>
            </a:r>
            <a:r>
              <a:rPr lang="en-US" sz="1700" dirty="0"/>
              <a:t>– Consumers find detailed searched results if they narrow the search down.  E.g.  ‘Samsung 55” TV’ vs ‘TV’ will enable more targeted shopping results according to a hitwise survey.</a:t>
            </a:r>
          </a:p>
        </p:txBody>
      </p:sp>
      <p:sp>
        <p:nvSpPr>
          <p:cNvPr id="17" name="Rectangle 16">
            <a:extLst>
              <a:ext uri="{FF2B5EF4-FFF2-40B4-BE49-F238E27FC236}">
                <a16:creationId xmlns:a16="http://schemas.microsoft.com/office/drawing/2014/main" id="{8D5EEE42-C3E1-4DAB-B899-62FF4C2F5625}"/>
              </a:ext>
            </a:extLst>
          </p:cNvPr>
          <p:cNvSpPr/>
          <p:nvPr/>
        </p:nvSpPr>
        <p:spPr>
          <a:xfrm>
            <a:off x="6015402" y="5799700"/>
            <a:ext cx="4638280" cy="246221"/>
          </a:xfrm>
          <a:prstGeom prst="rect">
            <a:avLst/>
          </a:prstGeom>
        </p:spPr>
        <p:txBody>
          <a:bodyPr wrap="square">
            <a:spAutoFit/>
          </a:bodyPr>
          <a:lstStyle/>
          <a:p>
            <a:r>
              <a:rPr lang="en-US" sz="1000" dirty="0">
                <a:solidFill>
                  <a:srgbClr val="000000"/>
                </a:solidFill>
              </a:rPr>
              <a:t>(HubSpot, 2017)</a:t>
            </a:r>
            <a:endParaRPr lang="en-US" sz="1000" i="0" dirty="0">
              <a:solidFill>
                <a:srgbClr val="000000"/>
              </a:solidFill>
              <a:effectLst/>
            </a:endParaRPr>
          </a:p>
        </p:txBody>
      </p:sp>
    </p:spTree>
    <p:extLst>
      <p:ext uri="{BB962C8B-B14F-4D97-AF65-F5344CB8AC3E}">
        <p14:creationId xmlns:p14="http://schemas.microsoft.com/office/powerpoint/2010/main" val="2092197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20" name="Freeform 7">
            <a:extLst>
              <a:ext uri="{FF2B5EF4-FFF2-40B4-BE49-F238E27FC236}">
                <a16:creationId xmlns:a16="http://schemas.microsoft.com/office/drawing/2014/main" id="{9DA784F6-A190-4353-A6B8-4D4662219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2" name="Rectangle 21">
            <a:extLst>
              <a:ext uri="{FF2B5EF4-FFF2-40B4-BE49-F238E27FC236}">
                <a16:creationId xmlns:a16="http://schemas.microsoft.com/office/drawing/2014/main" id="{CA5272B6-9F39-4688-833B-E91D3F60A3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4139" y="0"/>
            <a:ext cx="463828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5">
            <a:extLst>
              <a:ext uri="{FF2B5EF4-FFF2-40B4-BE49-F238E27FC236}">
                <a16:creationId xmlns:a16="http://schemas.microsoft.com/office/drawing/2014/main" id="{F6482022-EA9C-4B5A-B904-E791C518A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906400"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4" name="Picture 3">
            <a:extLst>
              <a:ext uri="{FF2B5EF4-FFF2-40B4-BE49-F238E27FC236}">
                <a16:creationId xmlns:a16="http://schemas.microsoft.com/office/drawing/2014/main" id="{27525777-E426-4D5B-8FE5-1FB7085F0CE7}"/>
              </a:ext>
            </a:extLst>
          </p:cNvPr>
          <p:cNvPicPr>
            <a:picLocks noChangeAspect="1"/>
          </p:cNvPicPr>
          <p:nvPr/>
        </p:nvPicPr>
        <p:blipFill>
          <a:blip r:embed="rId3"/>
          <a:stretch>
            <a:fillRect/>
          </a:stretch>
        </p:blipFill>
        <p:spPr>
          <a:xfrm>
            <a:off x="7614300" y="328613"/>
            <a:ext cx="3879023" cy="2481641"/>
          </a:xfrm>
          <a:prstGeom prst="rect">
            <a:avLst/>
          </a:prstGeom>
          <a:effectLst/>
        </p:spPr>
      </p:pic>
      <p:sp>
        <p:nvSpPr>
          <p:cNvPr id="26" name="Rectangle 25">
            <a:extLst>
              <a:ext uri="{FF2B5EF4-FFF2-40B4-BE49-F238E27FC236}">
                <a16:creationId xmlns:a16="http://schemas.microsoft.com/office/drawing/2014/main" id="{7F17E6FC-1040-4842-8B1A-C6F052D92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id="{2F773C5A-6FE9-4ADA-B6E4-17A22A8D0603}"/>
              </a:ext>
            </a:extLst>
          </p:cNvPr>
          <p:cNvPicPr>
            <a:picLocks noChangeAspect="1"/>
          </p:cNvPicPr>
          <p:nvPr/>
        </p:nvPicPr>
        <p:blipFill>
          <a:blip r:embed="rId4"/>
          <a:stretch>
            <a:fillRect/>
          </a:stretch>
        </p:blipFill>
        <p:spPr>
          <a:xfrm>
            <a:off x="7563742" y="3139721"/>
            <a:ext cx="3980139" cy="2975154"/>
          </a:xfrm>
          <a:prstGeom prst="rect">
            <a:avLst/>
          </a:prstGeom>
          <a:effectLst/>
        </p:spPr>
      </p:pic>
      <p:sp>
        <p:nvSpPr>
          <p:cNvPr id="2" name="Title 1">
            <a:extLst>
              <a:ext uri="{FF2B5EF4-FFF2-40B4-BE49-F238E27FC236}">
                <a16:creationId xmlns:a16="http://schemas.microsoft.com/office/drawing/2014/main" id="{34BD2068-46D0-4DCF-B801-8F50482D5EA5}"/>
              </a:ext>
            </a:extLst>
          </p:cNvPr>
          <p:cNvSpPr>
            <a:spLocks noGrp="1"/>
          </p:cNvSpPr>
          <p:nvPr>
            <p:ph type="title"/>
          </p:nvPr>
        </p:nvSpPr>
        <p:spPr>
          <a:xfrm>
            <a:off x="646112" y="452718"/>
            <a:ext cx="5629222" cy="1400530"/>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B2B17BF0-9585-467A-9569-FD68155B61D4}"/>
              </a:ext>
            </a:extLst>
          </p:cNvPr>
          <p:cNvSpPr>
            <a:spLocks noGrp="1"/>
          </p:cNvSpPr>
          <p:nvPr>
            <p:ph idx="1"/>
          </p:nvPr>
        </p:nvSpPr>
        <p:spPr>
          <a:xfrm>
            <a:off x="646112" y="2052918"/>
            <a:ext cx="5628635" cy="4195481"/>
          </a:xfrm>
        </p:spPr>
        <p:txBody>
          <a:bodyPr>
            <a:normAutofit/>
          </a:bodyPr>
          <a:lstStyle/>
          <a:p>
            <a:r>
              <a:rPr lang="en-GB" dirty="0"/>
              <a:t>Marketeers need to consider environmental factors, SWOT analysis is paramount to ensure the target audience is addressed.</a:t>
            </a:r>
          </a:p>
          <a:p>
            <a:r>
              <a:rPr lang="en-GB" dirty="0"/>
              <a:t>Marketeers need to consider ethics, racism and age appropriation (</a:t>
            </a:r>
            <a:r>
              <a:rPr lang="en-GB" dirty="0" err="1"/>
              <a:t>Cleverism</a:t>
            </a:r>
            <a:r>
              <a:rPr lang="en-GB" dirty="0"/>
              <a:t>, 2012).</a:t>
            </a:r>
          </a:p>
          <a:p>
            <a:endParaRPr lang="en-GB" dirty="0"/>
          </a:p>
          <a:p>
            <a:endParaRPr lang="en-GB" dirty="0"/>
          </a:p>
        </p:txBody>
      </p:sp>
      <p:sp>
        <p:nvSpPr>
          <p:cNvPr id="14" name="Rectangle 13">
            <a:extLst>
              <a:ext uri="{FF2B5EF4-FFF2-40B4-BE49-F238E27FC236}">
                <a16:creationId xmlns:a16="http://schemas.microsoft.com/office/drawing/2014/main" id="{DC80D18D-7C88-41EE-A06F-17B4C4531E0B}"/>
              </a:ext>
            </a:extLst>
          </p:cNvPr>
          <p:cNvSpPr/>
          <p:nvPr/>
        </p:nvSpPr>
        <p:spPr>
          <a:xfrm>
            <a:off x="7453563" y="6210301"/>
            <a:ext cx="925253" cy="261610"/>
          </a:xfrm>
          <a:prstGeom prst="rect">
            <a:avLst/>
          </a:prstGeom>
        </p:spPr>
        <p:txBody>
          <a:bodyPr wrap="none">
            <a:spAutoFit/>
          </a:bodyPr>
          <a:lstStyle/>
          <a:p>
            <a:r>
              <a:rPr lang="en-US" sz="1100" dirty="0" err="1">
                <a:solidFill>
                  <a:schemeClr val="bg1"/>
                </a:solidFill>
                <a:ea typeface="Calibri" panose="020F0502020204030204" pitchFamily="34" charset="0"/>
                <a:cs typeface="Times New Roman" panose="02020603050405020304" pitchFamily="18" charset="0"/>
              </a:rPr>
              <a:t>Cleverism</a:t>
            </a:r>
            <a:r>
              <a:rPr lang="en-US" sz="1100" dirty="0">
                <a:solidFill>
                  <a:schemeClr val="bg1"/>
                </a:solidFill>
                <a:ea typeface="Calibri" panose="020F0502020204030204" pitchFamily="34" charset="0"/>
                <a:cs typeface="Times New Roman" panose="02020603050405020304" pitchFamily="18" charset="0"/>
              </a:rPr>
              <a:t>  </a:t>
            </a:r>
            <a:endParaRPr lang="en-GB" sz="1100" dirty="0">
              <a:solidFill>
                <a:schemeClr val="bg1"/>
              </a:solidFill>
            </a:endParaRPr>
          </a:p>
        </p:txBody>
      </p:sp>
    </p:spTree>
    <p:extLst>
      <p:ext uri="{BB962C8B-B14F-4D97-AF65-F5344CB8AC3E}">
        <p14:creationId xmlns:p14="http://schemas.microsoft.com/office/powerpoint/2010/main" val="1038789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91638-FCD6-46C2-BD0A-360F3672CD5D}"/>
              </a:ext>
            </a:extLst>
          </p:cNvPr>
          <p:cNvSpPr>
            <a:spLocks noGrp="1"/>
          </p:cNvSpPr>
          <p:nvPr>
            <p:ph type="title"/>
          </p:nvPr>
        </p:nvSpPr>
        <p:spPr>
          <a:xfrm>
            <a:off x="427093" y="0"/>
            <a:ext cx="9404723" cy="1400530"/>
          </a:xfrm>
        </p:spPr>
        <p:txBody>
          <a:bodyPr/>
          <a:lstStyle/>
          <a:p>
            <a:r>
              <a:rPr lang="en-GB" dirty="0"/>
              <a:t>Reference List</a:t>
            </a:r>
          </a:p>
        </p:txBody>
      </p:sp>
      <p:sp>
        <p:nvSpPr>
          <p:cNvPr id="14" name="Rectangle 13">
            <a:extLst>
              <a:ext uri="{FF2B5EF4-FFF2-40B4-BE49-F238E27FC236}">
                <a16:creationId xmlns:a16="http://schemas.microsoft.com/office/drawing/2014/main" id="{7DB61A3F-6A58-4BB3-997F-36DCA6D2A1A8}"/>
              </a:ext>
            </a:extLst>
          </p:cNvPr>
          <p:cNvSpPr/>
          <p:nvPr/>
        </p:nvSpPr>
        <p:spPr>
          <a:xfrm>
            <a:off x="120461" y="826558"/>
            <a:ext cx="5710894" cy="5924699"/>
          </a:xfrm>
          <a:prstGeom prst="rect">
            <a:avLst/>
          </a:prstGeom>
        </p:spPr>
        <p:txBody>
          <a:bodyPr wrap="square">
            <a:spAutoFit/>
          </a:bodyPr>
          <a:lstStyle/>
          <a:p>
            <a:pPr lvl="0"/>
            <a:r>
              <a:rPr lang="en-GB" sz="1000" dirty="0">
                <a:latin typeface="Arial" panose="020B0604020202020204" pitchFamily="34" charset="0"/>
                <a:ea typeface="Calibri" panose="020F0502020204030204" pitchFamily="34" charset="0"/>
                <a:cs typeface="Arial" panose="020B0604020202020204" pitchFamily="34" charset="0"/>
              </a:rPr>
              <a:t>Creative Guerrilla Marketing (2011) – “</a:t>
            </a:r>
            <a:r>
              <a:rPr lang="en-US" sz="1000" dirty="0">
                <a:latin typeface="Arial" panose="020B0604020202020204" pitchFamily="34" charset="0"/>
                <a:ea typeface="Calibri" panose="020F0502020204030204" pitchFamily="34" charset="0"/>
                <a:cs typeface="Arial" panose="020B0604020202020204" pitchFamily="34" charset="0"/>
              </a:rPr>
              <a:t>The Dangers of Guerrilla Marketing Tactics”</a:t>
            </a:r>
            <a:endParaRPr lang="en-GB" sz="1000" dirty="0">
              <a:latin typeface="Arial" panose="020B0604020202020204" pitchFamily="34" charset="0"/>
              <a:ea typeface="Calibri" panose="020F0502020204030204" pitchFamily="34" charset="0"/>
              <a:cs typeface="Arial" panose="020B0604020202020204" pitchFamily="34" charset="0"/>
            </a:endParaRPr>
          </a:p>
          <a:p>
            <a:pPr lvl="0"/>
            <a:r>
              <a:rPr lang="en-GB" sz="1000" dirty="0">
                <a:latin typeface="Arial" panose="020B0604020202020204" pitchFamily="34" charset="0"/>
                <a:ea typeface="Calibri" panose="020F0502020204030204" pitchFamily="34" charset="0"/>
                <a:cs typeface="Arial" panose="020B0604020202020204" pitchFamily="34" charset="0"/>
                <a:hlinkClick r:id="rId2"/>
              </a:rPr>
              <a:t>http://www.creativeguerrillamarketing.com/guerrilla-marketing/dangers-guerrilla-marketing-tactics/</a:t>
            </a:r>
            <a:endParaRPr lang="en-GB" sz="1000" dirty="0">
              <a:latin typeface="Arial" panose="020B0604020202020204" pitchFamily="34" charset="0"/>
              <a:ea typeface="Calibri" panose="020F0502020204030204" pitchFamily="34" charset="0"/>
              <a:cs typeface="Arial" panose="020B0604020202020204" pitchFamily="34" charset="0"/>
            </a:endParaRPr>
          </a:p>
          <a:p>
            <a:pPr lvl="0"/>
            <a:r>
              <a:rPr lang="en-GB" sz="1000" dirty="0">
                <a:latin typeface="Arial" panose="020B0604020202020204" pitchFamily="34" charset="0"/>
                <a:ea typeface="Calibri" panose="020F0502020204030204" pitchFamily="34" charset="0"/>
                <a:cs typeface="Arial" panose="020B0604020202020204" pitchFamily="34" charset="0"/>
              </a:rPr>
              <a:t>Last accessed:  21/06/18</a:t>
            </a:r>
          </a:p>
          <a:p>
            <a:pPr lvl="0"/>
            <a:endParaRPr lang="en-GB" sz="1000" dirty="0">
              <a:latin typeface="Arial" panose="020B0604020202020204" pitchFamily="34" charset="0"/>
              <a:ea typeface="Calibri" panose="020F0502020204030204" pitchFamily="34" charset="0"/>
              <a:cs typeface="Arial" panose="020B0604020202020204" pitchFamily="34" charset="0"/>
            </a:endParaRPr>
          </a:p>
          <a:p>
            <a:pPr lvl="0"/>
            <a:r>
              <a:rPr lang="en-GB" sz="1000" dirty="0">
                <a:latin typeface="Arial" panose="020B0604020202020204" pitchFamily="34" charset="0"/>
                <a:ea typeface="Calibri" panose="020F0502020204030204" pitchFamily="34" charset="0"/>
                <a:cs typeface="Arial" panose="020B0604020202020204" pitchFamily="34" charset="0"/>
              </a:rPr>
              <a:t>My customer (2017) – Neil Davey - </a:t>
            </a:r>
            <a:r>
              <a:rPr lang="en-US" sz="1000" dirty="0">
                <a:latin typeface="Arial" panose="020B0604020202020204" pitchFamily="34" charset="0"/>
                <a:ea typeface="Calibri" panose="020F0502020204030204" pitchFamily="34" charset="0"/>
                <a:cs typeface="Arial" panose="020B0604020202020204" pitchFamily="34" charset="0"/>
              </a:rPr>
              <a:t>2017's five biggest marketing challenges and opportunities</a:t>
            </a:r>
            <a:endParaRPr lang="en-GB" sz="1000" dirty="0">
              <a:latin typeface="Arial" panose="020B0604020202020204" pitchFamily="34" charset="0"/>
              <a:ea typeface="Calibri" panose="020F0502020204030204" pitchFamily="34" charset="0"/>
              <a:cs typeface="Arial" panose="020B0604020202020204" pitchFamily="34" charset="0"/>
            </a:endParaRPr>
          </a:p>
          <a:p>
            <a:pPr lvl="0"/>
            <a:r>
              <a:rPr lang="en-GB" sz="1000" dirty="0">
                <a:latin typeface="Arial" panose="020B0604020202020204" pitchFamily="34" charset="0"/>
                <a:ea typeface="Calibri" panose="020F0502020204030204" pitchFamily="34" charset="0"/>
                <a:cs typeface="Arial" panose="020B0604020202020204" pitchFamily="34" charset="0"/>
                <a:hlinkClick r:id="rId3"/>
              </a:rPr>
              <a:t>https://www.mycustomer.com/marketing/technology/2017s-five-biggest-marketing-challenges-and-opportunities</a:t>
            </a:r>
            <a:endParaRPr lang="en-GB" sz="1000" dirty="0">
              <a:latin typeface="Arial" panose="020B0604020202020204" pitchFamily="34" charset="0"/>
              <a:ea typeface="Calibri" panose="020F0502020204030204" pitchFamily="34" charset="0"/>
              <a:cs typeface="Arial" panose="020B0604020202020204" pitchFamily="34" charset="0"/>
            </a:endParaRPr>
          </a:p>
          <a:p>
            <a:pPr lvl="0"/>
            <a:r>
              <a:rPr lang="en-GB" sz="1000" dirty="0">
                <a:latin typeface="Arial" panose="020B0604020202020204" pitchFamily="34" charset="0"/>
                <a:ea typeface="Calibri" panose="020F0502020204030204" pitchFamily="34" charset="0"/>
                <a:cs typeface="Arial" panose="020B0604020202020204" pitchFamily="34" charset="0"/>
              </a:rPr>
              <a:t>Last accessed:  21/06/18</a:t>
            </a:r>
          </a:p>
          <a:p>
            <a:pPr lvl="0"/>
            <a:endParaRPr lang="en-GB" sz="1000" dirty="0">
              <a:latin typeface="Arial" panose="020B0604020202020204" pitchFamily="34" charset="0"/>
              <a:ea typeface="Calibri" panose="020F0502020204030204" pitchFamily="34" charset="0"/>
              <a:cs typeface="Arial" panose="020B0604020202020204" pitchFamily="34" charset="0"/>
            </a:endParaRPr>
          </a:p>
          <a:p>
            <a:pPr lvl="0"/>
            <a:r>
              <a:rPr lang="en-GB" sz="1000" dirty="0" err="1">
                <a:latin typeface="Arial" panose="020B0604020202020204" pitchFamily="34" charset="0"/>
                <a:ea typeface="Calibri" panose="020F0502020204030204" pitchFamily="34" charset="0"/>
                <a:cs typeface="Arial" panose="020B0604020202020204" pitchFamily="34" charset="0"/>
              </a:rPr>
              <a:t>Cleverism</a:t>
            </a:r>
            <a:r>
              <a:rPr lang="en-GB" sz="1000" dirty="0">
                <a:latin typeface="Arial" panose="020B0604020202020204" pitchFamily="34" charset="0"/>
                <a:ea typeface="Calibri" panose="020F0502020204030204" pitchFamily="34" charset="0"/>
                <a:cs typeface="Arial" panose="020B0604020202020204" pitchFamily="34" charset="0"/>
              </a:rPr>
              <a:t> (2012) - </a:t>
            </a:r>
            <a:r>
              <a:rPr lang="en-US" sz="1000" dirty="0">
                <a:latin typeface="Arial" panose="020B0604020202020204" pitchFamily="34" charset="0"/>
                <a:ea typeface="Calibri" panose="020F0502020204030204" pitchFamily="34" charset="0"/>
                <a:cs typeface="Arial" panose="020B0604020202020204" pitchFamily="34" charset="0"/>
              </a:rPr>
              <a:t>Social Responsibility &amp; Ethics in Marketing</a:t>
            </a:r>
            <a:endParaRPr lang="en-GB" sz="1000" dirty="0">
              <a:latin typeface="Arial" panose="020B0604020202020204" pitchFamily="34" charset="0"/>
              <a:ea typeface="Calibri" panose="020F0502020204030204" pitchFamily="34" charset="0"/>
              <a:cs typeface="Arial" panose="020B0604020202020204" pitchFamily="34" charset="0"/>
            </a:endParaRPr>
          </a:p>
          <a:p>
            <a:pPr lvl="0"/>
            <a:r>
              <a:rPr lang="en-GB" sz="1000" dirty="0">
                <a:latin typeface="Arial" panose="020B0604020202020204" pitchFamily="34" charset="0"/>
                <a:ea typeface="Calibri" panose="020F0502020204030204" pitchFamily="34" charset="0"/>
                <a:cs typeface="Arial" panose="020B0604020202020204" pitchFamily="34" charset="0"/>
                <a:hlinkClick r:id="rId4"/>
              </a:rPr>
              <a:t>https://www.cleverism.com/social-responsibility-ethics-marketing/</a:t>
            </a:r>
            <a:endParaRPr lang="en-GB" sz="1000" dirty="0">
              <a:latin typeface="Arial" panose="020B0604020202020204" pitchFamily="34" charset="0"/>
              <a:ea typeface="Calibri" panose="020F0502020204030204" pitchFamily="34" charset="0"/>
              <a:cs typeface="Arial" panose="020B0604020202020204" pitchFamily="34" charset="0"/>
            </a:endParaRPr>
          </a:p>
          <a:p>
            <a:pPr lvl="0"/>
            <a:r>
              <a:rPr lang="en-GB" sz="1000" dirty="0">
                <a:latin typeface="Arial" panose="020B0604020202020204" pitchFamily="34" charset="0"/>
                <a:ea typeface="Calibri" panose="020F0502020204030204" pitchFamily="34" charset="0"/>
                <a:cs typeface="Arial" panose="020B0604020202020204" pitchFamily="34" charset="0"/>
              </a:rPr>
              <a:t>Last </a:t>
            </a:r>
            <a:r>
              <a:rPr lang="en-GB" sz="1000" dirty="0" err="1">
                <a:latin typeface="Arial" panose="020B0604020202020204" pitchFamily="34" charset="0"/>
                <a:ea typeface="Calibri" panose="020F0502020204030204" pitchFamily="34" charset="0"/>
                <a:cs typeface="Arial" panose="020B0604020202020204" pitchFamily="34" charset="0"/>
              </a:rPr>
              <a:t>accessd</a:t>
            </a:r>
            <a:r>
              <a:rPr lang="en-GB" sz="1000" dirty="0">
                <a:latin typeface="Arial" panose="020B0604020202020204" pitchFamily="34" charset="0"/>
                <a:ea typeface="Calibri" panose="020F0502020204030204" pitchFamily="34" charset="0"/>
                <a:cs typeface="Arial" panose="020B0604020202020204" pitchFamily="34" charset="0"/>
              </a:rPr>
              <a:t>:  27/06/18</a:t>
            </a:r>
          </a:p>
          <a:p>
            <a:pPr>
              <a:spcAft>
                <a:spcPts val="0"/>
              </a:spcAft>
            </a:pPr>
            <a:endParaRPr lang="en-US"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Due (2017) – Tanya Dua 9</a:t>
            </a:r>
            <a:r>
              <a:rPr lang="en-US" sz="1000" baseline="30000" dirty="0">
                <a:latin typeface="Arial" panose="020B0604020202020204" pitchFamily="34" charset="0"/>
                <a:ea typeface="Calibri" panose="020F0502020204030204" pitchFamily="34" charset="0"/>
                <a:cs typeface="Arial" panose="020B0604020202020204" pitchFamily="34" charset="0"/>
              </a:rPr>
              <a:t>th</a:t>
            </a:r>
            <a:r>
              <a:rPr lang="en-US" sz="1000" dirty="0">
                <a:latin typeface="Arial" panose="020B0604020202020204" pitchFamily="34" charset="0"/>
                <a:ea typeface="Calibri" panose="020F0502020204030204" pitchFamily="34" charset="0"/>
                <a:cs typeface="Arial" panose="020B0604020202020204" pitchFamily="34" charset="0"/>
              </a:rPr>
              <a:t> October 2017 – Business Insider- Dove's 'racist' ad might have cost the brand an advantage it spent 13 years building</a:t>
            </a: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hlinkClick r:id="rId5"/>
              </a:rPr>
              <a:t>http://nordic.businessinsider.com/doves-racist-ad-10-9-2017-10?r=UK&amp;IR=T</a:t>
            </a:r>
            <a:endParaRPr lang="en-US"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Last accessed:  19/06/18</a:t>
            </a:r>
          </a:p>
          <a:p>
            <a:pPr>
              <a:spcAft>
                <a:spcPts val="0"/>
              </a:spcAft>
            </a:pPr>
            <a:endParaRPr lang="en-US"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The Guardian (2011) - Social marketing can help achieve sustainable behavior change</a:t>
            </a: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hlinkClick r:id="rId6"/>
              </a:rPr>
              <a:t>https://www.theguardian.com/sustainable-business/blog/social-marketing-behaviour-change</a:t>
            </a:r>
            <a:endParaRPr lang="en-US"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Last accessed:  18/06/18</a:t>
            </a:r>
          </a:p>
          <a:p>
            <a:pPr>
              <a:spcAft>
                <a:spcPts val="0"/>
              </a:spcAft>
            </a:pPr>
            <a:endParaRPr lang="en-US" sz="1000" dirty="0">
              <a:latin typeface="Arial" panose="020B0604020202020204" pitchFamily="34" charset="0"/>
              <a:ea typeface="Calibri" panose="020F0502020204030204" pitchFamily="34" charset="0"/>
              <a:cs typeface="Arial" panose="020B0604020202020204" pitchFamily="34" charset="0"/>
            </a:endParaRPr>
          </a:p>
          <a:p>
            <a:pPr lvl="0"/>
            <a:r>
              <a:rPr lang="en-GB" sz="1000" dirty="0">
                <a:latin typeface="Arial" panose="020B0604020202020204" pitchFamily="34" charset="0"/>
                <a:ea typeface="Calibri" panose="020F0502020204030204" pitchFamily="34" charset="0"/>
                <a:cs typeface="Arial" panose="020B0604020202020204" pitchFamily="34" charset="0"/>
              </a:rPr>
              <a:t>The Guardian (2017) - </a:t>
            </a:r>
            <a:r>
              <a:rPr lang="en-US" sz="1000" dirty="0">
                <a:latin typeface="Arial" panose="020B0604020202020204" pitchFamily="34" charset="0"/>
                <a:ea typeface="Calibri" panose="020F0502020204030204" pitchFamily="34" charset="0"/>
                <a:cs typeface="Arial" panose="020B0604020202020204" pitchFamily="34" charset="0"/>
              </a:rPr>
              <a:t>Dove apologizes for ad showing black woman turning into white one</a:t>
            </a:r>
            <a:endParaRPr lang="en-GB" sz="1000" dirty="0">
              <a:latin typeface="Arial" panose="020B0604020202020204" pitchFamily="34" charset="0"/>
              <a:ea typeface="Calibri" panose="020F0502020204030204" pitchFamily="34" charset="0"/>
              <a:cs typeface="Arial" panose="020B0604020202020204" pitchFamily="34" charset="0"/>
            </a:endParaRPr>
          </a:p>
          <a:p>
            <a:pPr lvl="0"/>
            <a:r>
              <a:rPr lang="en-US" sz="1000" u="sng" dirty="0">
                <a:latin typeface="Arial" panose="020B0604020202020204" pitchFamily="34" charset="0"/>
                <a:ea typeface="Calibri" panose="020F0502020204030204" pitchFamily="34" charset="0"/>
                <a:cs typeface="Arial" panose="020B0604020202020204" pitchFamily="34" charset="0"/>
                <a:hlinkClick r:id="rId7"/>
              </a:rPr>
              <a:t>https://www.theguardian.com/world/2017/oct/08/dove-apologises-for-ad-showing-black-woman-turning-into-white-one</a:t>
            </a:r>
            <a:endParaRPr lang="en-US" sz="1000" u="sng" dirty="0">
              <a:latin typeface="Arial" panose="020B0604020202020204" pitchFamily="34" charset="0"/>
              <a:ea typeface="Calibri" panose="020F0502020204030204" pitchFamily="34" charset="0"/>
              <a:cs typeface="Arial" panose="020B0604020202020204" pitchFamily="34" charset="0"/>
            </a:endParaRPr>
          </a:p>
          <a:p>
            <a:pPr lvl="0"/>
            <a:r>
              <a:rPr lang="en-US" sz="1000" dirty="0">
                <a:latin typeface="Arial" panose="020B0604020202020204" pitchFamily="34" charset="0"/>
                <a:ea typeface="Calibri" panose="020F0502020204030204" pitchFamily="34" charset="0"/>
                <a:cs typeface="Arial" panose="020B0604020202020204" pitchFamily="34" charset="0"/>
              </a:rPr>
              <a:t>Last accessed:  19/06/18</a:t>
            </a:r>
          </a:p>
          <a:p>
            <a:pPr lvl="0"/>
            <a:endParaRPr lang="en-US" sz="1000" dirty="0">
              <a:latin typeface="Arial" panose="020B0604020202020204" pitchFamily="34" charset="0"/>
              <a:ea typeface="Calibri" panose="020F0502020204030204" pitchFamily="34" charset="0"/>
              <a:cs typeface="Arial" panose="020B0604020202020204" pitchFamily="34" charset="0"/>
            </a:endParaRPr>
          </a:p>
          <a:p>
            <a:pPr lvl="0"/>
            <a:r>
              <a:rPr lang="en-US" sz="1000" dirty="0">
                <a:latin typeface="Arial" panose="020B0604020202020204" pitchFamily="34" charset="0"/>
                <a:ea typeface="Calibri" panose="020F0502020204030204" pitchFamily="34" charset="0"/>
                <a:cs typeface="Arial" panose="020B0604020202020204" pitchFamily="34" charset="0"/>
              </a:rPr>
              <a:t>Griffith 2017 – Eric Griffith April 2017 – PC Review – “19 Massive corporate social media horror stores’ </a:t>
            </a:r>
          </a:p>
          <a:p>
            <a:pPr lvl="0"/>
            <a:r>
              <a:rPr lang="en-GB" sz="1000" dirty="0">
                <a:latin typeface="Arial" panose="020B0604020202020204" pitchFamily="34" charset="0"/>
                <a:ea typeface="Calibri" panose="020F0502020204030204" pitchFamily="34" charset="0"/>
                <a:cs typeface="Arial" panose="020B0604020202020204" pitchFamily="34" charset="0"/>
                <a:hlinkClick r:id="rId8"/>
              </a:rPr>
              <a:t>https://www.pcmag.com/feature/335422/19-massive-corporate-social-media-horror-stories</a:t>
            </a:r>
            <a:endParaRPr lang="en-GB" sz="1000" dirty="0">
              <a:latin typeface="Arial" panose="020B0604020202020204" pitchFamily="34" charset="0"/>
              <a:ea typeface="Calibri" panose="020F0502020204030204" pitchFamily="34" charset="0"/>
              <a:cs typeface="Arial" panose="020B0604020202020204" pitchFamily="34" charset="0"/>
            </a:endParaRPr>
          </a:p>
          <a:p>
            <a:pPr lvl="0"/>
            <a:r>
              <a:rPr lang="en-GB" sz="1000" dirty="0">
                <a:latin typeface="Arial" panose="020B0604020202020204" pitchFamily="34" charset="0"/>
                <a:ea typeface="Calibri" panose="020F0502020204030204" pitchFamily="34" charset="0"/>
                <a:cs typeface="Arial" panose="020B0604020202020204" pitchFamily="34" charset="0"/>
              </a:rPr>
              <a:t>Last accessed:  19/06/18</a:t>
            </a:r>
          </a:p>
          <a:p>
            <a:pPr>
              <a:spcAft>
                <a:spcPts val="0"/>
              </a:spcAft>
            </a:pPr>
            <a:endParaRPr lang="en-US" sz="1000" dirty="0">
              <a:latin typeface="Arial" panose="020B0604020202020204" pitchFamily="34" charset="0"/>
              <a:ea typeface="Calibri" panose="020F0502020204030204" pitchFamily="34" charset="0"/>
              <a:cs typeface="Arial" panose="020B0604020202020204" pitchFamily="34" charset="0"/>
            </a:endParaRPr>
          </a:p>
          <a:p>
            <a:pPr lvl="0"/>
            <a:r>
              <a:rPr lang="en-GB" sz="1000" dirty="0">
                <a:latin typeface="Arial" panose="020B0604020202020204" pitchFamily="34" charset="0"/>
                <a:ea typeface="Calibri" panose="020F0502020204030204" pitchFamily="34" charset="0"/>
                <a:cs typeface="Arial" panose="020B0604020202020204" pitchFamily="34" charset="0"/>
              </a:rPr>
              <a:t>HubSpot (2017) – Mike Ewing – “</a:t>
            </a:r>
            <a:r>
              <a:rPr lang="en-US" sz="1000" dirty="0">
                <a:latin typeface="Arial" panose="020B0604020202020204" pitchFamily="34" charset="0"/>
                <a:ea typeface="Calibri" panose="020F0502020204030204" pitchFamily="34" charset="0"/>
                <a:cs typeface="Arial" panose="020B0604020202020204" pitchFamily="34" charset="0"/>
              </a:rPr>
              <a:t>71% More Likely to Purchase Based on Social Media Referrals” </a:t>
            </a:r>
            <a:endParaRPr lang="en-GB" sz="1000" dirty="0">
              <a:latin typeface="Arial" panose="020B0604020202020204" pitchFamily="34" charset="0"/>
              <a:ea typeface="Calibri" panose="020F0502020204030204" pitchFamily="34" charset="0"/>
              <a:cs typeface="Arial" panose="020B0604020202020204" pitchFamily="34" charset="0"/>
            </a:endParaRPr>
          </a:p>
          <a:p>
            <a:pPr lvl="0"/>
            <a:r>
              <a:rPr lang="en-GB" sz="1000" dirty="0">
                <a:latin typeface="Arial" panose="020B0604020202020204" pitchFamily="34" charset="0"/>
                <a:ea typeface="Calibri" panose="020F0502020204030204" pitchFamily="34" charset="0"/>
                <a:cs typeface="Arial" panose="020B0604020202020204" pitchFamily="34" charset="0"/>
                <a:hlinkClick r:id="rId9"/>
              </a:rPr>
              <a:t>https://blog.hubspot.com/blog/tabid/6307/bid/30239/71-More-Likely-to-Purchase-Based-on-Social-Media-Referrals-Infographic.aspx</a:t>
            </a:r>
            <a:endParaRPr lang="en-GB" sz="1000" dirty="0">
              <a:latin typeface="Arial" panose="020B0604020202020204" pitchFamily="34" charset="0"/>
              <a:ea typeface="Calibri" panose="020F0502020204030204" pitchFamily="34" charset="0"/>
              <a:cs typeface="Arial" panose="020B0604020202020204" pitchFamily="34" charset="0"/>
            </a:endParaRPr>
          </a:p>
          <a:p>
            <a:pPr lvl="0"/>
            <a:r>
              <a:rPr lang="en-GB" sz="1000" dirty="0">
                <a:latin typeface="Arial" panose="020B0604020202020204" pitchFamily="34" charset="0"/>
                <a:ea typeface="Calibri" panose="020F0502020204030204" pitchFamily="34" charset="0"/>
                <a:cs typeface="Arial" panose="020B0604020202020204" pitchFamily="34" charset="0"/>
              </a:rPr>
              <a:t>Last accessed:  21/06/18</a:t>
            </a:r>
          </a:p>
          <a:p>
            <a:pPr lvl="0"/>
            <a:endParaRPr lang="en-GB"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Rectangle 15">
            <a:extLst>
              <a:ext uri="{FF2B5EF4-FFF2-40B4-BE49-F238E27FC236}">
                <a16:creationId xmlns:a16="http://schemas.microsoft.com/office/drawing/2014/main" id="{2BE22D66-F9C0-4124-8247-BE56D1722CD4}"/>
              </a:ext>
            </a:extLst>
          </p:cNvPr>
          <p:cNvSpPr/>
          <p:nvPr/>
        </p:nvSpPr>
        <p:spPr>
          <a:xfrm>
            <a:off x="5769298" y="826558"/>
            <a:ext cx="5995609" cy="5463034"/>
          </a:xfrm>
          <a:prstGeom prst="rect">
            <a:avLst/>
          </a:prstGeom>
        </p:spPr>
        <p:txBody>
          <a:bodyPr wrap="square">
            <a:spAutoFit/>
          </a:bodyPr>
          <a:lstStyle/>
          <a:p>
            <a:pPr lvl="0"/>
            <a:endParaRPr lang="en-US"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JDR group (2016) - Traditional Vs Contemporary Marketing Strategies</a:t>
            </a: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hlinkClick r:id="rId10"/>
              </a:rPr>
              <a:t>https://blog.jdrgroup.co.uk/digital-prosperity-blog/traditional-vs-contemporary-marketing-strategies</a:t>
            </a:r>
            <a:endParaRPr lang="en-US"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Last accessed:  12/06/18</a:t>
            </a:r>
          </a:p>
          <a:p>
            <a:pPr>
              <a:spcAft>
                <a:spcPts val="0"/>
              </a:spcAft>
            </a:pPr>
            <a:endParaRPr lang="en-US" sz="1000" dirty="0">
              <a:latin typeface="Arial" panose="020B0604020202020204" pitchFamily="34" charset="0"/>
              <a:ea typeface="Calibri" panose="020F0502020204030204" pitchFamily="34" charset="0"/>
              <a:cs typeface="Times New Roman" panose="02020603050405020304" pitchFamily="18"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Marketing-Schools.org (2012) - Explore the Strategy of Ethical Marketing</a:t>
            </a: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hlinkClick r:id="rId11"/>
              </a:rPr>
              <a:t>http://www.marketing-schools.org/types-of-marketing/ethical-marketing.html</a:t>
            </a:r>
            <a:endParaRPr lang="en-US"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Last accessed:  19/06/18</a:t>
            </a:r>
          </a:p>
          <a:p>
            <a:pPr>
              <a:spcAft>
                <a:spcPts val="0"/>
              </a:spcAft>
            </a:pPr>
            <a:endParaRPr lang="en-US"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Nill and Schibrowsky (2007) – Research on marketing ethics:  ‘a systematic review of the literature’</a:t>
            </a: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Journal of Macromarketing Pages 256-273</a:t>
            </a:r>
          </a:p>
          <a:p>
            <a:pPr lvl="0"/>
            <a:endParaRPr lang="en-GB"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Pando Marketing - 4 Reasons Why Television Marketing Still Works for Audience Engagement</a:t>
            </a: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hlinkClick r:id="rId12"/>
              </a:rPr>
              <a:t>https://www.pandologic.com/publishers/broadcast-media/4-reasons-television-marketing-still-works-audience-engagement/</a:t>
            </a:r>
            <a:endParaRPr lang="en-US"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Last accessed:  12/06/18</a:t>
            </a:r>
          </a:p>
          <a:p>
            <a:pPr lvl="0"/>
            <a:endParaRPr lang="en-GB"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Penn (2018) – Christophe S Penn Jan 20-18 - What is ethics in marketing?</a:t>
            </a: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hlinkClick r:id="rId13"/>
              </a:rPr>
              <a:t>http://www.christopherspenn.com/2018/01/what-is-ethics-in-marketing/</a:t>
            </a:r>
            <a:endParaRPr lang="en-US"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Last accessed:  19/06/18</a:t>
            </a:r>
          </a:p>
          <a:p>
            <a:pPr lvl="0"/>
            <a:endParaRPr lang="en-GB"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Purple cow - Traditional Marketing vs. Contemporary Marketing</a:t>
            </a:r>
            <a:endParaRPr lang="en-US" sz="1000" dirty="0">
              <a:latin typeface="Arial" panose="020B0604020202020204" pitchFamily="34" charset="0"/>
              <a:ea typeface="Calibri" panose="020F0502020204030204" pitchFamily="34" charset="0"/>
              <a:cs typeface="Arial" panose="020B0604020202020204" pitchFamily="34" charset="0"/>
              <a:hlinkClick r:id="rId14"/>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hlinkClick r:id="rId14"/>
              </a:rPr>
              <a:t>https://www.purplecowagency.com/traditional-marketing-vs-contemporary-marketing</a:t>
            </a:r>
            <a:endParaRPr lang="en-US"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Last accessed:  12/06/18</a:t>
            </a:r>
          </a:p>
          <a:p>
            <a:pPr>
              <a:spcAft>
                <a:spcPts val="0"/>
              </a:spcAft>
            </a:pPr>
            <a:endParaRPr lang="en-US"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Richtopia - What Is Social Marketing? And How Does It Work?</a:t>
            </a: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hlinkClick r:id="rId15"/>
              </a:rPr>
              <a:t>https://richtopia.com/strategic-marketing/what-is-social-marketing-how-does-it-work</a:t>
            </a:r>
            <a:endParaRPr lang="en-US" sz="1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US" sz="1000" dirty="0">
                <a:latin typeface="Arial" panose="020B0604020202020204" pitchFamily="34" charset="0"/>
                <a:ea typeface="Calibri" panose="020F0502020204030204" pitchFamily="34" charset="0"/>
                <a:cs typeface="Arial" panose="020B0604020202020204" pitchFamily="34" charset="0"/>
              </a:rPr>
              <a:t>Last accessed:  18/06/18</a:t>
            </a:r>
          </a:p>
          <a:p>
            <a:pPr>
              <a:spcAft>
                <a:spcPts val="0"/>
              </a:spcAft>
            </a:pPr>
            <a:endParaRPr lang="en-US" sz="1000" dirty="0">
              <a:latin typeface="Arial" panose="020B0604020202020204" pitchFamily="34" charset="0"/>
              <a:ea typeface="Calibri" panose="020F0502020204030204" pitchFamily="34" charset="0"/>
              <a:cs typeface="Arial" panose="020B0604020202020204" pitchFamily="34" charset="0"/>
            </a:endParaRPr>
          </a:p>
          <a:p>
            <a:pPr lvl="0"/>
            <a:r>
              <a:rPr lang="en-GB" sz="1000" dirty="0">
                <a:latin typeface="Arial" panose="020B0604020202020204" pitchFamily="34" charset="0"/>
                <a:ea typeface="Calibri" panose="020F0502020204030204" pitchFamily="34" charset="0"/>
                <a:cs typeface="Arial" panose="020B0604020202020204" pitchFamily="34" charset="0"/>
              </a:rPr>
              <a:t>The Telegraph (2018) – Sophie Christie -  “</a:t>
            </a:r>
            <a:r>
              <a:rPr lang="en-US" sz="1000" dirty="0">
                <a:latin typeface="Arial" panose="020B0604020202020204" pitchFamily="34" charset="0"/>
                <a:ea typeface="Calibri" panose="020F0502020204030204" pitchFamily="34" charset="0"/>
                <a:cs typeface="Arial" panose="020B0604020202020204" pitchFamily="34" charset="0"/>
              </a:rPr>
              <a:t>Poundland rapped over 'naughty' elf ad - but it's already started a Top Tosser campaign for pancake day”</a:t>
            </a:r>
            <a:endParaRPr lang="en-GB" sz="1000" dirty="0">
              <a:latin typeface="Arial" panose="020B0604020202020204" pitchFamily="34" charset="0"/>
              <a:ea typeface="Calibri" panose="020F0502020204030204" pitchFamily="34" charset="0"/>
              <a:cs typeface="Arial" panose="020B0604020202020204" pitchFamily="34" charset="0"/>
            </a:endParaRPr>
          </a:p>
          <a:p>
            <a:pPr lvl="0"/>
            <a:r>
              <a:rPr lang="en-GB" sz="1000" dirty="0">
                <a:latin typeface="Arial" panose="020B0604020202020204" pitchFamily="34" charset="0"/>
                <a:ea typeface="Calibri" panose="020F0502020204030204" pitchFamily="34" charset="0"/>
                <a:cs typeface="Arial" panose="020B0604020202020204" pitchFamily="34" charset="0"/>
                <a:hlinkClick r:id="rId16"/>
              </a:rPr>
              <a:t>https://www.telegraph.co.uk/business/2018/02/07/poundland-rapped-naughty-elf-ad-already-started-top-tosser/</a:t>
            </a:r>
            <a:endParaRPr lang="en-GB" sz="1000" dirty="0">
              <a:latin typeface="Arial" panose="020B0604020202020204" pitchFamily="34" charset="0"/>
              <a:ea typeface="Calibri" panose="020F0502020204030204" pitchFamily="34" charset="0"/>
              <a:cs typeface="Arial" panose="020B0604020202020204" pitchFamily="34" charset="0"/>
            </a:endParaRPr>
          </a:p>
          <a:p>
            <a:pPr lvl="0"/>
            <a:r>
              <a:rPr lang="en-GB" sz="1000" dirty="0">
                <a:latin typeface="Arial" panose="020B0604020202020204" pitchFamily="34" charset="0"/>
                <a:ea typeface="Calibri" panose="020F0502020204030204" pitchFamily="34" charset="0"/>
                <a:cs typeface="Arial" panose="020B0604020202020204" pitchFamily="34" charset="0"/>
              </a:rPr>
              <a:t>Last accessed:  21/06/18</a:t>
            </a:r>
          </a:p>
          <a:p>
            <a:pPr lvl="0"/>
            <a:endParaRPr lang="en-GB" sz="900" dirty="0">
              <a:solidFill>
                <a:prstClr val="white"/>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224638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mokey Glass">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18471</TotalTime>
  <Words>1094</Words>
  <Application>Microsoft Office PowerPoint</Application>
  <PresentationFormat>Widescreen</PresentationFormat>
  <Paragraphs>113</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Times New Roman</vt:lpstr>
      <vt:lpstr>Wingdings 3</vt:lpstr>
      <vt:lpstr>Ion</vt:lpstr>
      <vt:lpstr>Marketing Management - ‘Contemporary issues in marketing’</vt:lpstr>
      <vt:lpstr>Content</vt:lpstr>
      <vt:lpstr>Executive overview</vt:lpstr>
      <vt:lpstr>Social Marketing Issues</vt:lpstr>
      <vt:lpstr>Guerrilla Marketing</vt:lpstr>
      <vt:lpstr>Guerrilla Marketing issues</vt:lpstr>
      <vt:lpstr>Ethical Marketing</vt:lpstr>
      <vt:lpstr>GDPR implications</vt:lpstr>
      <vt:lpstr>Reaction to marketing changes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dc:title>
  <dc:creator>Nicholas Batty (1706986)</dc:creator>
  <cp:lastModifiedBy>Nick Batty</cp:lastModifiedBy>
  <cp:revision>121</cp:revision>
  <dcterms:created xsi:type="dcterms:W3CDTF">2017-11-27T10:56:38Z</dcterms:created>
  <dcterms:modified xsi:type="dcterms:W3CDTF">2018-07-03T09:07:42Z</dcterms:modified>
</cp:coreProperties>
</file>