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sldIdLst>
    <p:sldId id="256" r:id="rId2"/>
    <p:sldId id="258" r:id="rId3"/>
    <p:sldId id="257" r:id="rId4"/>
    <p:sldId id="261" r:id="rId5"/>
    <p:sldId id="262" r:id="rId6"/>
    <p:sldId id="263" r:id="rId7"/>
    <p:sldId id="279" r:id="rId8"/>
    <p:sldId id="260" r:id="rId9"/>
    <p:sldId id="264" r:id="rId10"/>
    <p:sldId id="268" r:id="rId11"/>
    <p:sldId id="278" r:id="rId12"/>
    <p:sldId id="265" r:id="rId13"/>
    <p:sldId id="266" r:id="rId14"/>
    <p:sldId id="272" r:id="rId15"/>
    <p:sldId id="273" r:id="rId16"/>
    <p:sldId id="275" r:id="rId17"/>
    <p:sldId id="267" r:id="rId18"/>
    <p:sldId id="274" r:id="rId19"/>
    <p:sldId id="269" r:id="rId20"/>
    <p:sldId id="270" r:id="rId21"/>
    <p:sldId id="271" r:id="rId22"/>
    <p:sldId id="276" r:id="rId23"/>
    <p:sldId id="277" r:id="rId24"/>
  </p:sldIdLst>
  <p:sldSz cx="12192000" cy="6858000"/>
  <p:notesSz cx="6858000" cy="9144000"/>
  <p:defaultTextStyle>
    <a:defPPr>
      <a:defRPr lang="en-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68845"/>
  </p:normalViewPr>
  <p:slideViewPr>
    <p:cSldViewPr snapToGrid="0">
      <p:cViewPr>
        <p:scale>
          <a:sx n="61" d="100"/>
          <a:sy n="61" d="100"/>
        </p:scale>
        <p:origin x="2552" y="5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47C976-9CC5-2E46-8978-0F9CD925D82E}" type="datetimeFigureOut">
              <a:rPr lang="en-CN" smtClean="0"/>
              <a:t>2024/4/13</a:t>
            </a:fld>
            <a:endParaRPr lang="en-C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B5B120-1FDE-BD49-B352-C339E47CCF45}" type="slidenum">
              <a:rPr lang="en-CN" smtClean="0"/>
              <a:t>‹#›</a:t>
            </a:fld>
            <a:endParaRPr lang="en-CN"/>
          </a:p>
        </p:txBody>
      </p:sp>
    </p:spTree>
    <p:extLst>
      <p:ext uri="{BB962C8B-B14F-4D97-AF65-F5344CB8AC3E}">
        <p14:creationId xmlns:p14="http://schemas.microsoft.com/office/powerpoint/2010/main" val="31402049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1</a:t>
            </a:fld>
            <a:endParaRPr lang="en-CN"/>
          </a:p>
        </p:txBody>
      </p:sp>
    </p:spTree>
    <p:extLst>
      <p:ext uri="{BB962C8B-B14F-4D97-AF65-F5344CB8AC3E}">
        <p14:creationId xmlns:p14="http://schemas.microsoft.com/office/powerpoint/2010/main" val="1796708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t>
            </a:r>
            <a:r>
              <a:rPr lang="en-CN" dirty="0"/>
              <a:t>econd bullet points – this includes the places e.g. Mons Claudianus and praesidium of Dios etc. Fourth point is about what function did this God serve? </a:t>
            </a:r>
          </a:p>
          <a:p>
            <a:endParaRPr lang="en-CN" dirty="0"/>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2</a:t>
            </a:fld>
            <a:endParaRPr lang="en-CN"/>
          </a:p>
        </p:txBody>
      </p:sp>
    </p:spTree>
    <p:extLst>
      <p:ext uri="{BB962C8B-B14F-4D97-AF65-F5344CB8AC3E}">
        <p14:creationId xmlns:p14="http://schemas.microsoft.com/office/powerpoint/2010/main" val="4158255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t>
            </a:r>
            <a:r>
              <a:rPr lang="en-CN" dirty="0"/>
              <a:t>ention of course within Egypt mainland and the eastern desert.  Point 1 – mention that this refers to where the Ptolemies set base but also where a Cult Serapis gained prominence during the reign of Ptolemy Soter Lagid I during </a:t>
            </a:r>
            <a:r>
              <a:rPr lang="en-US" dirty="0" err="1"/>
              <a:t>th</a:t>
            </a:r>
            <a:r>
              <a:rPr lang="en-CN" dirty="0"/>
              <a:t>e 3rd Century BCE and into Roman control over Alexandria. Mention Roman control mainly (this presentation being mainly Roman era)- G/ Tallet proposed that ZHMS was an Egyptian god tailored for Romans, especially soldiers. There is a spread of Egyptian gods in military compounds dating back to Nero in the Rhineland, which might suggest a broader trend to decentralize or decapitalize the gods in region- examples of this include places like Jawf, Bostra and Sur (Stoll, 2001)- these places also show a link to Jupiter with other deities like ZHMS, indicating a blending of military and civilian religious spheres of influence. (G Tallet, 2011). </a:t>
            </a:r>
          </a:p>
          <a:p>
            <a:r>
              <a:rPr lang="en-CN" dirty="0"/>
              <a:t>From Alexandria we have the Cult of Isis-Serapis spreading into the Aegean – 4th century AD-  possibly this poses the question how successful the amalgamation of the Greek God into Egypt had been-</a:t>
            </a:r>
          </a:p>
          <a:p>
            <a:r>
              <a:rPr lang="en-US" dirty="0"/>
              <a:t>I</a:t>
            </a:r>
            <a:r>
              <a:rPr lang="en-CN" dirty="0"/>
              <a:t>f traders were taking the words of the Cult/ the iconography across the Aegean? </a:t>
            </a:r>
          </a:p>
          <a:p>
            <a:endParaRPr lang="en-CN" dirty="0"/>
          </a:p>
          <a:p>
            <a:endParaRPr lang="en-CN" dirty="0"/>
          </a:p>
          <a:p>
            <a:endParaRPr lang="en-CN" dirty="0"/>
          </a:p>
          <a:p>
            <a:endParaRPr lang="en-CN" dirty="0"/>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3</a:t>
            </a:fld>
            <a:endParaRPr lang="en-CN"/>
          </a:p>
        </p:txBody>
      </p:sp>
    </p:spTree>
    <p:extLst>
      <p:ext uri="{BB962C8B-B14F-4D97-AF65-F5344CB8AC3E}">
        <p14:creationId xmlns:p14="http://schemas.microsoft.com/office/powerpoint/2010/main" val="14608986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N" dirty="0"/>
              <a:t>Isis is the primary goddess for the Egyptians- representing fertility and protection. Point one- then this translation of what the Greeks though was Ancient Egyptian culture and religion could have been a bit off. It in essence, creates these different hybrid versions of Egyptian gods but only from the Greek perspective- (later known as the Cult of Alexandrian gods?) For the Egyptians to accept a Greek ruler, the Ptolemies realised that it would be best to amalgamate the Hellenistic Greek</a:t>
            </a:r>
          </a:p>
          <a:p>
            <a:r>
              <a:rPr lang="en-US" dirty="0"/>
              <a:t>W</a:t>
            </a:r>
            <a:r>
              <a:rPr lang="en-CN" dirty="0"/>
              <a:t>orld with the older established Egyptian Gods. Some argue this was over developing the Ptolemies prestige as genuine Egyptian Pharoah’s. </a:t>
            </a:r>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4</a:t>
            </a:fld>
            <a:endParaRPr lang="en-CN"/>
          </a:p>
        </p:txBody>
      </p:sp>
    </p:spTree>
    <p:extLst>
      <p:ext uri="{BB962C8B-B14F-4D97-AF65-F5344CB8AC3E}">
        <p14:creationId xmlns:p14="http://schemas.microsoft.com/office/powerpoint/2010/main" val="2916395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N" dirty="0"/>
              <a:t>3rd point – with the expansion of the Cult of Isis practices across into the Aegean Plutarch publishes his book about Ancient Egyptian Cults and Myths, but this is from a Graeco-Roman perspective of the Egyptian perspectives/accounts/ sources and translations. </a:t>
            </a:r>
          </a:p>
          <a:p>
            <a:endParaRPr lang="en-CN" dirty="0"/>
          </a:p>
          <a:p>
            <a:r>
              <a:rPr lang="en-CN" dirty="0"/>
              <a:t>It is very possible that some of t</a:t>
            </a:r>
            <a:r>
              <a:rPr lang="en-US" dirty="0"/>
              <a:t>he</a:t>
            </a:r>
            <a:r>
              <a:rPr lang="en-CN" dirty="0"/>
              <a:t> sites we are going to explore later, including the praesidium of Dios near Berenike, used this method to  identify Egyptian gods with their counterparts in other cultures</a:t>
            </a:r>
          </a:p>
          <a:p>
            <a:r>
              <a:rPr lang="en-US" dirty="0"/>
              <a:t>O</a:t>
            </a:r>
            <a:r>
              <a:rPr lang="en-CN" dirty="0"/>
              <a:t>r religions. I will return to this. </a:t>
            </a:r>
          </a:p>
        </p:txBody>
      </p:sp>
      <p:sp>
        <p:nvSpPr>
          <p:cNvPr id="4" name="Slide Number Placeholder 3"/>
          <p:cNvSpPr>
            <a:spLocks noGrp="1"/>
          </p:cNvSpPr>
          <p:nvPr>
            <p:ph type="sldNum" sz="quarter" idx="5"/>
          </p:nvPr>
        </p:nvSpPr>
        <p:spPr/>
        <p:txBody>
          <a:bodyPr/>
          <a:lstStyle/>
          <a:p>
            <a:fld id="{95B5B120-1FDE-BD49-B352-C339E47CCF45}" type="slidenum">
              <a:rPr lang="en-CN" smtClean="0"/>
              <a:t>5</a:t>
            </a:fld>
            <a:endParaRPr lang="en-CN"/>
          </a:p>
        </p:txBody>
      </p:sp>
    </p:spTree>
    <p:extLst>
      <p:ext uri="{BB962C8B-B14F-4D97-AF65-F5344CB8AC3E}">
        <p14:creationId xmlns:p14="http://schemas.microsoft.com/office/powerpoint/2010/main" val="2457684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N" dirty="0"/>
              <a:t>Potentially suggests that </a:t>
            </a:r>
            <a:r>
              <a:rPr lang="en-US" dirty="0" err="1"/>
              <a:t>th</a:t>
            </a:r>
            <a:r>
              <a:rPr lang="en-CN" dirty="0"/>
              <a:t>e temple accomodated her worshippers too? \</a:t>
            </a:r>
          </a:p>
          <a:p>
            <a:r>
              <a:rPr lang="en-CN" dirty="0"/>
              <a:t>Truly amalgating Zeus (Greek) within the Egyptian context/ family of the Gods (Isis)? – Hadrian saw Egypt as a place which eminates the divine power of the emperor. In this case, Serapis intertwined with Isis, represented a powerful fusion of religious ideals, promising a significant role in t</a:t>
            </a:r>
            <a:r>
              <a:rPr lang="en-US" dirty="0"/>
              <a:t>he</a:t>
            </a:r>
            <a:r>
              <a:rPr lang="en-CN" dirty="0"/>
              <a:t> future. </a:t>
            </a:r>
          </a:p>
          <a:p>
            <a:endParaRPr lang="en-CN" dirty="0"/>
          </a:p>
          <a:p>
            <a:r>
              <a:rPr lang="en-CN" dirty="0"/>
              <a:t>This is well supported by coins that were minted in Alexandria around 133-134 BCE. On this coin, we see Serapis associated with Zeus and Helios, offering the globe of the universe to the emperor, symbolising the emperors divine authority. This scene takes place at the </a:t>
            </a:r>
            <a:r>
              <a:rPr lang="en-CN" i="1" dirty="0"/>
              <a:t>Serapieion</a:t>
            </a:r>
            <a:r>
              <a:rPr lang="en-CN" i="0" dirty="0"/>
              <a:t>, a temple that Hadrian renovated and expanded after civil unrest in 115-117. </a:t>
            </a:r>
            <a:r>
              <a:rPr lang="en-US" b="0" i="0" dirty="0">
                <a:solidFill>
                  <a:srgbClr val="0D0D0D"/>
                </a:solidFill>
                <a:effectLst/>
                <a:highlight>
                  <a:srgbClr val="FFFFFF"/>
                </a:highlight>
                <a:latin typeface="Söhne"/>
              </a:rPr>
              <a:t>The altar in the temple complex is inscribed with "</a:t>
            </a:r>
            <a:r>
              <a:rPr lang="en-US" b="0" i="0" dirty="0" err="1">
                <a:solidFill>
                  <a:srgbClr val="0D0D0D"/>
                </a:solidFill>
                <a:effectLst/>
                <a:highlight>
                  <a:srgbClr val="FFFFFF"/>
                </a:highlight>
                <a:latin typeface="Söhne"/>
              </a:rPr>
              <a:t>Hadrianeion</a:t>
            </a:r>
            <a:r>
              <a:rPr lang="en-US" b="0" i="0" dirty="0">
                <a:solidFill>
                  <a:srgbClr val="0D0D0D"/>
                </a:solidFill>
                <a:effectLst/>
                <a:highlight>
                  <a:srgbClr val="FFFFFF"/>
                </a:highlight>
                <a:latin typeface="Söhne"/>
              </a:rPr>
              <a:t>," emphasizing the emperor's connection to divine power. (</a:t>
            </a:r>
            <a:r>
              <a:rPr lang="en-US" b="0" i="0" dirty="0" err="1">
                <a:solidFill>
                  <a:srgbClr val="0D0D0D"/>
                </a:solidFill>
                <a:effectLst/>
                <a:highlight>
                  <a:srgbClr val="FFFFFF"/>
                </a:highlight>
                <a:latin typeface="Söhne"/>
              </a:rPr>
              <a:t>Bricault</a:t>
            </a:r>
            <a:r>
              <a:rPr lang="en-US" b="0" i="0" dirty="0">
                <a:solidFill>
                  <a:srgbClr val="0D0D0D"/>
                </a:solidFill>
                <a:effectLst/>
                <a:highlight>
                  <a:srgbClr val="FFFFFF"/>
                </a:highlight>
                <a:latin typeface="Söhne"/>
              </a:rPr>
              <a:t>, 149). </a:t>
            </a:r>
            <a:endParaRPr lang="en-CN" dirty="0"/>
          </a:p>
          <a:p>
            <a:endParaRPr lang="en-CN" dirty="0"/>
          </a:p>
          <a:p>
            <a:r>
              <a:rPr lang="en-CN" dirty="0"/>
              <a:t>However, it is clear from the material culture and the archaeological record, that this site is a dedication to ZHMS, with Isis’ iconography being second to ZHMS. </a:t>
            </a:r>
          </a:p>
          <a:p>
            <a:r>
              <a:rPr lang="en-CN" dirty="0"/>
              <a:t>Why? Perhaps again this idea of Serapis being the ptolemaic dynastic patron God. </a:t>
            </a:r>
          </a:p>
          <a:p>
            <a:endParaRPr lang="en-CN" dirty="0"/>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6</a:t>
            </a:fld>
            <a:endParaRPr lang="en-CN"/>
          </a:p>
        </p:txBody>
      </p:sp>
    </p:spTree>
    <p:extLst>
      <p:ext uri="{BB962C8B-B14F-4D97-AF65-F5344CB8AC3E}">
        <p14:creationId xmlns:p14="http://schemas.microsoft.com/office/powerpoint/2010/main" val="41355887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N" dirty="0"/>
              <a:t>As I suggested earlier it is that Isis the main Egyptian goddess in the period was first hellenised, </a:t>
            </a:r>
          </a:p>
          <a:p>
            <a:r>
              <a:rPr lang="en-US" dirty="0"/>
              <a:t>B</a:t>
            </a:r>
            <a:r>
              <a:rPr lang="en-CN" dirty="0"/>
              <a:t>ut then there was a huge expansion campaign of the other gods including Zeus-Isis during later periods. </a:t>
            </a:r>
          </a:p>
          <a:p>
            <a:r>
              <a:rPr lang="en-CN" dirty="0"/>
              <a:t>This is why we can start to see depiction/iconography later into the Roman empires dominion over Egypt. </a:t>
            </a:r>
          </a:p>
          <a:p>
            <a:r>
              <a:rPr lang="en-CN" dirty="0"/>
              <a:t>At the same time 126, there was a </a:t>
            </a:r>
            <a:r>
              <a:rPr lang="en-US" b="0" i="0" dirty="0">
                <a:solidFill>
                  <a:srgbClr val="0D0D0D"/>
                </a:solidFill>
                <a:effectLst/>
                <a:highlight>
                  <a:srgbClr val="FFFFFF"/>
                </a:highlight>
                <a:latin typeface="Söhne"/>
              </a:rPr>
              <a:t>renewed focus on Jupiter, another Roman god, particularly during the reign of Emperor Hadrian. Hadrian even depicted himself as Jupiter's favorite, showing how important these gods were in Roman beliefs. This shows that the various depictions or iconography of the blended Roman-Egyptian gods was not unusual during the later reign of these emperors. </a:t>
            </a:r>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8</a:t>
            </a:fld>
            <a:endParaRPr lang="en-CN"/>
          </a:p>
        </p:txBody>
      </p:sp>
    </p:spTree>
    <p:extLst>
      <p:ext uri="{BB962C8B-B14F-4D97-AF65-F5344CB8AC3E}">
        <p14:creationId xmlns:p14="http://schemas.microsoft.com/office/powerpoint/2010/main" val="3592161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a:t>
            </a:r>
            <a:r>
              <a:rPr lang="en-CN" dirty="0"/>
              <a:t>nder Trajan so we’re looking at about 98AD-117AD- and then the Hadrian one was 126- as was his birthday. But, here the inscription is simply to ZHMS without Isis being included, suggesting movement</a:t>
            </a:r>
          </a:p>
          <a:p>
            <a:r>
              <a:rPr lang="en-US" dirty="0"/>
              <a:t>A</a:t>
            </a:r>
            <a:r>
              <a:rPr lang="en-CN" dirty="0"/>
              <a:t>way from being accomodation to Isis?  The actual description reads - ”The the Zeus Helios Great Serapis, for the fortune of our lord Caesar Trajan, when Encolpius was procurator and Quintus Accius Optatus, centurion, Apollonios, son of Ammonios, Alexandrine architect, dedicated this altar for the preservation of all his work. </a:t>
            </a:r>
          </a:p>
          <a:p>
            <a:endParaRPr lang="en-CN" dirty="0"/>
          </a:p>
          <a:p>
            <a:r>
              <a:rPr lang="en-CN" dirty="0"/>
              <a:t>Points 3- so we can link the inscription to the auxiliary military division- makes sense as Zeus is often worshipped</a:t>
            </a:r>
          </a:p>
          <a:p>
            <a:r>
              <a:rPr lang="en-US" dirty="0"/>
              <a:t>F</a:t>
            </a:r>
            <a:r>
              <a:rPr lang="en-CN" dirty="0"/>
              <a:t>or- he being the King of the Gods in Greek mythology, but also Serapis as the king of healing-something that perhaps attacks from the desert dwelling kingdoms-might have been required. </a:t>
            </a:r>
          </a:p>
          <a:p>
            <a:r>
              <a:rPr lang="en-CN" dirty="0"/>
              <a:t>Also, non-military worshippers-evidence of this- we can see from the historiography-early records by Arthur Weigall, that life in t</a:t>
            </a:r>
            <a:r>
              <a:rPr lang="en-US" dirty="0"/>
              <a:t>he</a:t>
            </a:r>
            <a:r>
              <a:rPr lang="en-CN" dirty="0"/>
              <a:t> eastern desert quarry was horrific. </a:t>
            </a:r>
          </a:p>
          <a:p>
            <a:endParaRPr lang="en-CN" dirty="0"/>
          </a:p>
          <a:p>
            <a:r>
              <a:rPr lang="en-CN" dirty="0"/>
              <a:t>We do not know why the Romans left Mons Claudianus, but we can put it to there either being a lack of edible water or that the third century crisis in other parts of the empire, caused the garisons to move, although the site is interesting to discuss ZHMS appearance, it’s also one the biggest quarrying sites, wh</a:t>
            </a:r>
            <a:r>
              <a:rPr lang="en-US" dirty="0" err="1"/>
              <a:t>ic</a:t>
            </a:r>
            <a:r>
              <a:rPr lang="en-CN" dirty="0"/>
              <a:t>h unfortunately is under threat, because of modern exploitation and tourism. </a:t>
            </a:r>
          </a:p>
          <a:p>
            <a:endParaRPr lang="en-CN" dirty="0"/>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9</a:t>
            </a:fld>
            <a:endParaRPr lang="en-CN"/>
          </a:p>
        </p:txBody>
      </p:sp>
    </p:spTree>
    <p:extLst>
      <p:ext uri="{BB962C8B-B14F-4D97-AF65-F5344CB8AC3E}">
        <p14:creationId xmlns:p14="http://schemas.microsoft.com/office/powerpoint/2010/main" val="39693306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D0D0D"/>
                </a:solidFill>
                <a:effectLst/>
                <a:highlight>
                  <a:srgbClr val="FFFFFF"/>
                </a:highlight>
                <a:latin typeface="Söhne"/>
              </a:rPr>
              <a:t>Point 1: It’s unclear whether the temple dedicated by </a:t>
            </a:r>
            <a:r>
              <a:rPr lang="en-US" b="0" i="0" dirty="0" err="1">
                <a:solidFill>
                  <a:srgbClr val="0D0D0D"/>
                </a:solidFill>
                <a:effectLst/>
                <a:highlight>
                  <a:srgbClr val="FFFFFF"/>
                </a:highlight>
                <a:latin typeface="Söhne"/>
              </a:rPr>
              <a:t>Epaphroditos</a:t>
            </a:r>
            <a:r>
              <a:rPr lang="en-US" b="0" i="0" dirty="0">
                <a:solidFill>
                  <a:srgbClr val="0D0D0D"/>
                </a:solidFill>
                <a:effectLst/>
                <a:highlight>
                  <a:srgbClr val="FFFFFF"/>
                </a:highlight>
                <a:latin typeface="Söhne"/>
              </a:rPr>
              <a:t> at Mons </a:t>
            </a:r>
            <a:r>
              <a:rPr lang="en-US" b="0" i="0" dirty="0" err="1">
                <a:solidFill>
                  <a:srgbClr val="0D0D0D"/>
                </a:solidFill>
                <a:effectLst/>
                <a:highlight>
                  <a:srgbClr val="FFFFFF"/>
                </a:highlight>
                <a:latin typeface="Söhne"/>
              </a:rPr>
              <a:t>Claudianus</a:t>
            </a:r>
            <a:r>
              <a:rPr lang="en-US" b="0" i="0" dirty="0">
                <a:solidFill>
                  <a:srgbClr val="0D0D0D"/>
                </a:solidFill>
                <a:effectLst/>
                <a:highlight>
                  <a:srgbClr val="FFFFFF"/>
                </a:highlight>
                <a:latin typeface="Söhne"/>
              </a:rPr>
              <a:t> is the same one mentioned in the dedication by Alexandrian </a:t>
            </a:r>
            <a:r>
              <a:rPr lang="en-US" b="0" i="0" dirty="0" err="1">
                <a:solidFill>
                  <a:srgbClr val="0D0D0D"/>
                </a:solidFill>
                <a:effectLst/>
                <a:highlight>
                  <a:srgbClr val="FFFFFF"/>
                </a:highlight>
                <a:latin typeface="Söhne"/>
              </a:rPr>
              <a:t>Apollonios</a:t>
            </a:r>
            <a:r>
              <a:rPr lang="en-US" b="0" i="0" dirty="0">
                <a:solidFill>
                  <a:srgbClr val="0D0D0D"/>
                </a:solidFill>
                <a:effectLst/>
                <a:highlight>
                  <a:srgbClr val="FFFFFF"/>
                </a:highlight>
                <a:latin typeface="Söhne"/>
              </a:rPr>
              <a:t>, son of </a:t>
            </a:r>
            <a:r>
              <a:rPr lang="en-US" b="0" i="0" dirty="0" err="1">
                <a:solidFill>
                  <a:srgbClr val="0D0D0D"/>
                </a:solidFill>
                <a:effectLst/>
                <a:highlight>
                  <a:srgbClr val="FFFFFF"/>
                </a:highlight>
                <a:latin typeface="Söhne"/>
              </a:rPr>
              <a:t>Ammonios</a:t>
            </a:r>
            <a:r>
              <a:rPr lang="en-US" b="0" i="0" dirty="0">
                <a:solidFill>
                  <a:srgbClr val="0D0D0D"/>
                </a:solidFill>
                <a:effectLst/>
                <a:highlight>
                  <a:srgbClr val="FFFFFF"/>
                </a:highlight>
                <a:latin typeface="Söhne"/>
              </a:rPr>
              <a:t>. The inscription was found on the floor though and it was not yet attached to anything- there was what seemed to be an altar-which Trajan had ordered to be built before the end of his reign but it had not finished construction. </a:t>
            </a:r>
          </a:p>
          <a:p>
            <a:endParaRPr lang="en-US" b="0" i="0" dirty="0">
              <a:solidFill>
                <a:srgbClr val="0D0D0D"/>
              </a:solidFill>
              <a:effectLst/>
              <a:highlight>
                <a:srgbClr val="FFFFFF"/>
              </a:highlight>
              <a:latin typeface="Söhne"/>
            </a:endParaRPr>
          </a:p>
          <a:p>
            <a:r>
              <a:rPr lang="en-US" b="0" i="0" dirty="0">
                <a:solidFill>
                  <a:srgbClr val="0D0D0D"/>
                </a:solidFill>
                <a:effectLst/>
                <a:highlight>
                  <a:srgbClr val="FFFFFF"/>
                </a:highlight>
                <a:latin typeface="Söhne"/>
              </a:rPr>
              <a:t>However, it is clear about its structure- archaeological records infer that, there were bathhouses in Mons </a:t>
            </a:r>
            <a:r>
              <a:rPr lang="en-US" b="0" i="0" dirty="0" err="1">
                <a:solidFill>
                  <a:srgbClr val="0D0D0D"/>
                </a:solidFill>
                <a:effectLst/>
                <a:highlight>
                  <a:srgbClr val="FFFFFF"/>
                </a:highlight>
                <a:latin typeface="Söhne"/>
              </a:rPr>
              <a:t>Claudianus</a:t>
            </a:r>
            <a:r>
              <a:rPr lang="en-US" b="0" i="0" dirty="0">
                <a:solidFill>
                  <a:srgbClr val="0D0D0D"/>
                </a:solidFill>
                <a:effectLst/>
                <a:highlight>
                  <a:srgbClr val="FFFFFF"/>
                </a:highlight>
                <a:latin typeface="Söhne"/>
              </a:rPr>
              <a:t> (within the excavation site), and we can make the inferences between religious practices and the bathhouses. Bathing as an important ritual in Roman culture, was often associated with the purification of your health and a way to remove some ailments. It’s conceivable then that the Roman’s at Mons </a:t>
            </a:r>
            <a:r>
              <a:rPr lang="en-US" b="0" i="0" dirty="0" err="1">
                <a:solidFill>
                  <a:srgbClr val="0D0D0D"/>
                </a:solidFill>
                <a:effectLst/>
                <a:highlight>
                  <a:srgbClr val="FFFFFF"/>
                </a:highlight>
                <a:latin typeface="Söhne"/>
              </a:rPr>
              <a:t>Claudianus</a:t>
            </a:r>
            <a:r>
              <a:rPr lang="en-US" b="0" i="0" dirty="0">
                <a:solidFill>
                  <a:srgbClr val="0D0D0D"/>
                </a:solidFill>
                <a:effectLst/>
                <a:highlight>
                  <a:srgbClr val="FFFFFF"/>
                </a:highlight>
                <a:latin typeface="Söhne"/>
              </a:rPr>
              <a:t> might have included bathing into their religious observances, perhaps as ritual cleansing before worshipping their god, including the veneration of gods like ZHMS- being a syncretic god of healing. </a:t>
            </a:r>
          </a:p>
          <a:p>
            <a:endParaRPr lang="en-US" b="0" i="0" dirty="0">
              <a:solidFill>
                <a:srgbClr val="0D0D0D"/>
              </a:solidFill>
              <a:effectLst/>
              <a:highlight>
                <a:srgbClr val="FFFFFF"/>
              </a:highlight>
              <a:latin typeface="Söhne"/>
            </a:endParaRPr>
          </a:p>
          <a:p>
            <a:r>
              <a:rPr lang="en-US" b="0" i="0" dirty="0">
                <a:solidFill>
                  <a:srgbClr val="0D0D0D"/>
                </a:solidFill>
                <a:effectLst/>
                <a:highlight>
                  <a:srgbClr val="FFFFFF"/>
                </a:highlight>
                <a:latin typeface="Söhne"/>
              </a:rPr>
              <a:t>Point 2: Marxist theory also examines how ruling classes maintain their power through ideological hegemony, or the dominance of their worldview and values. The dedication of a temple to Zeus Helios </a:t>
            </a:r>
            <a:r>
              <a:rPr lang="en-US" b="0" i="0" dirty="0" err="1">
                <a:solidFill>
                  <a:srgbClr val="0D0D0D"/>
                </a:solidFill>
                <a:effectLst/>
                <a:highlight>
                  <a:srgbClr val="FFFFFF"/>
                </a:highlight>
                <a:latin typeface="Söhne"/>
              </a:rPr>
              <a:t>Megas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by a slave like </a:t>
            </a:r>
            <a:r>
              <a:rPr lang="en-US" b="0" i="0" dirty="0" err="1">
                <a:solidFill>
                  <a:srgbClr val="0D0D0D"/>
                </a:solidFill>
                <a:effectLst/>
                <a:highlight>
                  <a:srgbClr val="FFFFFF"/>
                </a:highlight>
                <a:latin typeface="Söhne"/>
              </a:rPr>
              <a:t>Epaphroditos</a:t>
            </a:r>
            <a:r>
              <a:rPr lang="en-US" b="0" i="0" dirty="0">
                <a:solidFill>
                  <a:srgbClr val="0D0D0D"/>
                </a:solidFill>
                <a:effectLst/>
                <a:highlight>
                  <a:srgbClr val="FFFFFF"/>
                </a:highlight>
                <a:latin typeface="Söhne"/>
              </a:rPr>
              <a:t> might be seen as a form of ideological control, as it reinforces the religious beliefs and cultural norms that support the existing social order- although Imperial slaves hold</a:t>
            </a:r>
          </a:p>
          <a:p>
            <a:r>
              <a:rPr lang="en-US" b="0" i="0" dirty="0">
                <a:solidFill>
                  <a:srgbClr val="0D0D0D"/>
                </a:solidFill>
                <a:effectLst/>
                <a:highlight>
                  <a:srgbClr val="FFFFFF"/>
                </a:highlight>
                <a:latin typeface="Söhne"/>
              </a:rPr>
              <a:t>More power than normal slaves but were still not free Roman citizens. This then might not so much be a dedication by a Slave because of his God, but instead he’s an agent of the emperor- and really it is </a:t>
            </a:r>
          </a:p>
          <a:p>
            <a:r>
              <a:rPr lang="en-US" b="0" i="0" dirty="0">
                <a:solidFill>
                  <a:srgbClr val="0D0D0D"/>
                </a:solidFill>
                <a:effectLst/>
                <a:highlight>
                  <a:srgbClr val="FFFFFF"/>
                </a:highlight>
                <a:latin typeface="Söhne"/>
              </a:rPr>
              <a:t>Seen as the emperor's dedication. Support of this can also be seen as it was found next to another smashed altar inscription- dedicated to Trajan. This would link well to the idea that the emperor was expanding Graeco-Roman deities through </a:t>
            </a:r>
            <a:r>
              <a:rPr lang="en-US" b="0" i="0" dirty="0" err="1">
                <a:solidFill>
                  <a:srgbClr val="0D0D0D"/>
                </a:solidFill>
                <a:effectLst/>
                <a:highlight>
                  <a:srgbClr val="FFFFFF"/>
                </a:highlight>
                <a:latin typeface="Söhne"/>
              </a:rPr>
              <a:t>interpretatio</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Graeica</a:t>
            </a:r>
            <a:r>
              <a:rPr lang="en-US" b="0" i="0" dirty="0">
                <a:solidFill>
                  <a:srgbClr val="0D0D0D"/>
                </a:solidFill>
                <a:effectLst/>
                <a:highlight>
                  <a:srgbClr val="FFFFFF"/>
                </a:highlight>
                <a:latin typeface="Söhne"/>
              </a:rPr>
              <a:t>. Also, possibility it was created in Thebes as </a:t>
            </a:r>
            <a:r>
              <a:rPr lang="en-US" b="0" i="0" dirty="0" err="1">
                <a:solidFill>
                  <a:srgbClr val="0D0D0D"/>
                </a:solidFill>
                <a:effectLst/>
                <a:highlight>
                  <a:srgbClr val="FFFFFF"/>
                </a:highlight>
                <a:latin typeface="Söhne"/>
              </a:rPr>
              <a:t>interpretatio</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Greica</a:t>
            </a:r>
            <a:r>
              <a:rPr lang="en-US" b="0" i="0" dirty="0">
                <a:solidFill>
                  <a:srgbClr val="0D0D0D"/>
                </a:solidFill>
                <a:effectLst/>
                <a:highlight>
                  <a:srgbClr val="FFFFFF"/>
                </a:highlight>
                <a:latin typeface="Söhne"/>
              </a:rPr>
              <a:t> (making Greek sense of  Amun-Ra). (</a:t>
            </a:r>
            <a:r>
              <a:rPr lang="en-US" b="0" i="0" dirty="0" err="1">
                <a:solidFill>
                  <a:srgbClr val="0D0D0D"/>
                </a:solidFill>
                <a:effectLst/>
                <a:highlight>
                  <a:srgbClr val="FFFFFF"/>
                </a:highlight>
                <a:latin typeface="Söhne"/>
              </a:rPr>
              <a:t>Bricault</a:t>
            </a:r>
            <a:r>
              <a:rPr lang="en-US" b="0" i="0" dirty="0">
                <a:solidFill>
                  <a:srgbClr val="0D0D0D"/>
                </a:solidFill>
                <a:effectLst/>
                <a:highlight>
                  <a:srgbClr val="FFFFFF"/>
                </a:highlight>
                <a:latin typeface="Söhne"/>
              </a:rPr>
              <a:t>) However, it misses out the direct dedication in the inscription to Caesar Trajan, as the previous one does by Apollonius, so is it a dedication by him and not the agency then of the Caesar? </a:t>
            </a:r>
          </a:p>
          <a:p>
            <a:endParaRPr lang="en-US" b="0" i="0" dirty="0">
              <a:solidFill>
                <a:srgbClr val="0D0D0D"/>
              </a:solidFill>
              <a:effectLst/>
              <a:highlight>
                <a:srgbClr val="FFFFFF"/>
              </a:highlight>
              <a:latin typeface="Söhne"/>
            </a:endParaRPr>
          </a:p>
          <a:p>
            <a:r>
              <a:rPr lang="en-US" b="0" i="0" dirty="0">
                <a:solidFill>
                  <a:srgbClr val="0D0D0D"/>
                </a:solidFill>
                <a:effectLst/>
                <a:highlight>
                  <a:srgbClr val="FFFFFF"/>
                </a:highlight>
                <a:latin typeface="Söhne"/>
              </a:rPr>
              <a:t>During Trajan’s reign also there’s mention of an altar being built like the one seen in Dios, but whether this is an altar will be discussed. (</a:t>
            </a:r>
            <a:r>
              <a:rPr lang="en-US" b="0" i="0" dirty="0" err="1">
                <a:solidFill>
                  <a:srgbClr val="0D0D0D"/>
                </a:solidFill>
                <a:effectLst/>
                <a:highlight>
                  <a:srgbClr val="FFFFFF"/>
                </a:highlight>
                <a:latin typeface="Söhne"/>
              </a:rPr>
              <a:t>Bricault</a:t>
            </a:r>
            <a:r>
              <a:rPr lang="en-US" b="0" i="0" dirty="0">
                <a:solidFill>
                  <a:srgbClr val="0D0D0D"/>
                </a:solidFill>
                <a:effectLst/>
                <a:highlight>
                  <a:srgbClr val="FFFFFF"/>
                </a:highlight>
                <a:latin typeface="Söhne"/>
              </a:rPr>
              <a:t>, 132). </a:t>
            </a:r>
          </a:p>
          <a:p>
            <a:endParaRPr lang="en-US" b="0" i="0" dirty="0">
              <a:solidFill>
                <a:srgbClr val="0D0D0D"/>
              </a:solidFill>
              <a:effectLst/>
              <a:highlight>
                <a:srgbClr val="FFFFFF"/>
              </a:highlight>
              <a:latin typeface="Söhne"/>
            </a:endParaRPr>
          </a:p>
          <a:p>
            <a:r>
              <a:rPr lang="en-US" b="0" i="0" dirty="0">
                <a:solidFill>
                  <a:srgbClr val="0D0D0D"/>
                </a:solidFill>
                <a:effectLst/>
                <a:highlight>
                  <a:srgbClr val="FFFFFF"/>
                </a:highlight>
                <a:latin typeface="Söhne"/>
              </a:rPr>
              <a:t>Final bullet: makes sense because the later iconography in praesidium is this linked to Graeco-Roman deity without the Isis or Egyptian Styled deity alongside- such as that during Hadrian- maybe because of this idea of restoring Jupiter and some of the more obscure Graeco-Roman deities? </a:t>
            </a:r>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10</a:t>
            </a:fld>
            <a:endParaRPr lang="en-CN"/>
          </a:p>
        </p:txBody>
      </p:sp>
    </p:spTree>
    <p:extLst>
      <p:ext uri="{BB962C8B-B14F-4D97-AF65-F5344CB8AC3E}">
        <p14:creationId xmlns:p14="http://schemas.microsoft.com/office/powerpoint/2010/main" val="36732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N" dirty="0"/>
              <a:t>The location of the name Serapis being in</a:t>
            </a:r>
            <a:r>
              <a:rPr lang="en-US" dirty="0"/>
              <a:t> t</a:t>
            </a:r>
            <a:r>
              <a:rPr lang="en-CN" dirty="0"/>
              <a:t>he center is similar to</a:t>
            </a:r>
            <a:r>
              <a:rPr lang="en-US" dirty="0"/>
              <a:t> t</a:t>
            </a:r>
            <a:r>
              <a:rPr lang="en-CN" dirty="0"/>
              <a:t>he inscription by Apollonius. (Ibid). </a:t>
            </a:r>
          </a:p>
          <a:p>
            <a:pPr algn="l">
              <a:buFont typeface="+mj-lt"/>
              <a:buAutoNum type="arabicPeriod"/>
            </a:pPr>
            <a:r>
              <a:rPr lang="en-CN" dirty="0"/>
              <a:t>Inferences can be made: </a:t>
            </a:r>
            <a:r>
              <a:rPr lang="en-US" b="1" i="0" dirty="0">
                <a:solidFill>
                  <a:srgbClr val="0D0D0D"/>
                </a:solidFill>
                <a:effectLst/>
                <a:highlight>
                  <a:srgbClr val="FFFFFF"/>
                </a:highlight>
                <a:latin typeface="Söhne"/>
              </a:rPr>
              <a:t>Symbolic Importance</a:t>
            </a:r>
            <a:r>
              <a:rPr lang="en-US" b="0" i="0" dirty="0">
                <a:solidFill>
                  <a:srgbClr val="0D0D0D"/>
                </a:solidFill>
                <a:effectLst/>
                <a:highlight>
                  <a:srgbClr val="FFFFFF"/>
                </a:highlight>
                <a:latin typeface="Söhne"/>
              </a:rPr>
              <a:t>: Placing Serapis at the center could signify the central role of this deity in the context of the inscription or the religious beliefs associated with it. Serapis might hold a pivotal position in the religious or cultural framework being depicted. </a:t>
            </a:r>
            <a:r>
              <a:rPr lang="en-US" b="1" i="0" dirty="0">
                <a:solidFill>
                  <a:srgbClr val="0D0D0D"/>
                </a:solidFill>
                <a:effectLst/>
                <a:highlight>
                  <a:srgbClr val="FFFFFF"/>
                </a:highlight>
                <a:latin typeface="Söhne"/>
              </a:rPr>
              <a:t>Unity or Integration</a:t>
            </a:r>
            <a:r>
              <a:rPr lang="en-US" b="0" i="0" dirty="0">
                <a:solidFill>
                  <a:srgbClr val="0D0D0D"/>
                </a:solidFill>
                <a:effectLst/>
                <a:highlight>
                  <a:srgbClr val="FFFFFF"/>
                </a:highlight>
                <a:latin typeface="Söhne"/>
              </a:rPr>
              <a:t>: It could imply a sense of unity or integration, where Serapis represents a synthesis of various religious or cultural elements. By placing Serapis at the center, it emphasizes the cohesive nature of these beliefs or concepts.</a:t>
            </a:r>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11</a:t>
            </a:fld>
            <a:endParaRPr lang="en-CN"/>
          </a:p>
        </p:txBody>
      </p:sp>
    </p:spTree>
    <p:extLst>
      <p:ext uri="{BB962C8B-B14F-4D97-AF65-F5344CB8AC3E}">
        <p14:creationId xmlns:p14="http://schemas.microsoft.com/office/powerpoint/2010/main" val="12318636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dirty="0"/>
              <a:t>Another interpretation of the steatite is that it is similar to the depiction of vexilla (army standardard-before legions), between two columns, as seen in iconographic representations from Hadrian’s wall, alligning with the suggested reconstruction for the Dios. This suggests that the picture you can see- was not so much a shrine to Serapis or ZHMS but the praesidium for such army standards. A plaque from Vindolanda provides further insight, another inference can be that, the vexilium was placed in a chest or wooden device to keep it upright without tilting it. This type of device, with four wooden holes in the podium, may have been used at the praesidium of Dios to support and display the uexiliums military standards when troops were not using them. (Redde. 2010).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CN" dirty="0"/>
          </a:p>
          <a:p>
            <a:pPr marL="0" marR="0" lvl="0" indent="0" algn="l" defTabSz="914400" rtl="0" eaLnBrk="1" fontAlgn="auto" latinLnBrk="0" hangingPunct="1">
              <a:lnSpc>
                <a:spcPct val="100000"/>
              </a:lnSpc>
              <a:spcBef>
                <a:spcPts val="0"/>
              </a:spcBef>
              <a:spcAft>
                <a:spcPts val="0"/>
              </a:spcAft>
              <a:buClrTx/>
              <a:buSzTx/>
              <a:buFontTx/>
              <a:buNone/>
              <a:tabLst/>
              <a:defRPr/>
            </a:pPr>
            <a:r>
              <a:rPr lang="en-CN" dirty="0"/>
              <a:t>Redde’s inference does not contradict the alter being a divine military shrine, as similar Western camps in the Roman empire, also feature various military gods, such as Jupiter, and the ruling emperor. This interpretation aligns with previous research by T. Sarnowski, who documented various dii militares and local gods in military shrines. </a:t>
            </a:r>
          </a:p>
          <a:p>
            <a:endParaRPr lang="en-CN" dirty="0"/>
          </a:p>
          <a:p>
            <a:r>
              <a:rPr lang="en-CN" dirty="0"/>
              <a:t>Point 1? Why Cerebus and ZHMS? – Cerberus is the three headed dog in Greek mythology making sure the dead cannot escape the unerworld, and Serapis is linked to the afterlife- Zeus being the king of the gods is then the protector and therefore perhaps as a guardian to help those reach the afterlife? – although this is one thought (H. Cuvigny, 485). </a:t>
            </a:r>
          </a:p>
          <a:p>
            <a:endParaRPr lang="en-CN" dirty="0"/>
          </a:p>
          <a:p>
            <a:r>
              <a:rPr lang="en-CN" dirty="0"/>
              <a:t>Second point- this is interesting as was the style deliberate to integrate both civilisations in terms- and deeper meaning of integrating Greek mythology into egyptian? </a:t>
            </a:r>
            <a:r>
              <a:rPr lang="en-US" dirty="0"/>
              <a:t>L</a:t>
            </a:r>
            <a:r>
              <a:rPr lang="en-CN" dirty="0"/>
              <a:t>ikely difficult to argue but possible</a:t>
            </a:r>
          </a:p>
          <a:p>
            <a:r>
              <a:rPr lang="en-US" dirty="0"/>
              <a:t>B</a:t>
            </a:r>
            <a:r>
              <a:rPr lang="en-CN" dirty="0"/>
              <a:t>ased on that concept of interpretatio Aegyptiaca? </a:t>
            </a:r>
          </a:p>
          <a:p>
            <a:endParaRPr lang="en-CN" dirty="0"/>
          </a:p>
          <a:p>
            <a:r>
              <a:rPr lang="en-CN" dirty="0"/>
              <a:t>The shrine is located in room 52, within the preaesidium. It is situated south of the main gate, separted by room 53, with three large cisterns located to the south, of one which was completely empty – the other was described as above. It might be that there was stairways leading to bathhouse- as from western parts of the empire, and also similar to the temples in Rome to Jupiter maxima. </a:t>
            </a:r>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12</a:t>
            </a:fld>
            <a:endParaRPr lang="en-CN"/>
          </a:p>
        </p:txBody>
      </p:sp>
    </p:spTree>
    <p:extLst>
      <p:ext uri="{BB962C8B-B14F-4D97-AF65-F5344CB8AC3E}">
        <p14:creationId xmlns:p14="http://schemas.microsoft.com/office/powerpoint/2010/main" val="2496493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0D0D0D"/>
                </a:solidFill>
                <a:effectLst/>
                <a:highlight>
                  <a:srgbClr val="FFFFFF"/>
                </a:highlight>
                <a:latin typeface="Söhne"/>
              </a:rPr>
              <a:t>Mention after the end: The fact that ZHMS is associated with one of these podiums suggests that it holds a prominent position within the sacred space, possibly as a focal point for worship or ritual activities.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0D0D0D"/>
                </a:solidFill>
                <a:effectLst/>
                <a:highlight>
                  <a:srgbClr val="FFFFFF"/>
                </a:highlight>
                <a:latin typeface="Söhne"/>
              </a:rPr>
              <a:t>The main god worshiped in this place is Zeus Helios </a:t>
            </a:r>
            <a:r>
              <a:rPr lang="en-US" b="0" i="0" dirty="0" err="1">
                <a:solidFill>
                  <a:srgbClr val="0D0D0D"/>
                </a:solidFill>
                <a:effectLst/>
                <a:highlight>
                  <a:srgbClr val="FFFFFF"/>
                </a:highlight>
                <a:latin typeface="Söhne"/>
              </a:rPr>
              <a:t>Megas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as mentioned in section 4 of the aedes. The first chapel was already dedicated to this god. In the second chapel, the worship of ZHMS is shown through the remains of a large statue of him sitting on a throne, some writings on the walls, and a simple small stone slab showing ZHMS sitting on a throne with a scepter or spear in his left hand and a dog named Cerberus next to him. There's also a big clay head of a dog, likely Cerberus, found nearby, which probably sat next to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on a raised platform. This group of objects might have inspired the creation of the small stone slab, which was likely made as an offering at the chapel. (</a:t>
            </a:r>
            <a:r>
              <a:rPr lang="en-US" b="0" i="0" dirty="0" err="1">
                <a:solidFill>
                  <a:srgbClr val="0D0D0D"/>
                </a:solidFill>
                <a:effectLst/>
                <a:highlight>
                  <a:srgbClr val="FFFFFF"/>
                </a:highlight>
                <a:latin typeface="Söhne"/>
              </a:rPr>
              <a:t>Cuvigny</a:t>
            </a:r>
            <a:r>
              <a:rPr lang="en-US" b="0" i="0" dirty="0">
                <a:solidFill>
                  <a:srgbClr val="0D0D0D"/>
                </a:solidFill>
                <a:effectLst/>
                <a:highlight>
                  <a:srgbClr val="FFFFFF"/>
                </a:highlight>
                <a:latin typeface="Söhne"/>
              </a:rPr>
              <a:t>; 523). </a:t>
            </a:r>
          </a:p>
          <a:p>
            <a:endParaRPr lang="en-CN" dirty="0"/>
          </a:p>
          <a:p>
            <a:r>
              <a:rPr lang="en-CN" dirty="0"/>
              <a:t>Second point: </a:t>
            </a:r>
            <a:r>
              <a:rPr lang="en-US" b="0" i="0" dirty="0">
                <a:solidFill>
                  <a:srgbClr val="0D0D0D"/>
                </a:solidFill>
                <a:effectLst/>
                <a:highlight>
                  <a:srgbClr val="FFFFFF"/>
                </a:highlight>
                <a:latin typeface="Söhne"/>
              </a:rPr>
              <a:t>geometric shapes often held symbolic significance, and the rhombus, particularly if placed prominently in front of the podium, could be interpreted as a marker of significance or sanctity associated with the deity represented by the podium. The society in the forts aedes (where this is found) of the Eastern Desert was mixed, with both soldiers and civilians living there  or passing through. You can see evidence of this from the graffiti on the praesidium- steatite plate of trapezoidal shape- inscriptions dedicated to “Zeus Helios great Serapis and to the Fortuna of the fort, </a:t>
            </a:r>
            <a:r>
              <a:rPr lang="en-US" b="0" i="0" dirty="0" err="1">
                <a:solidFill>
                  <a:srgbClr val="0D0D0D"/>
                </a:solidFill>
                <a:effectLst/>
                <a:highlight>
                  <a:srgbClr val="FFFFFF"/>
                </a:highlight>
                <a:latin typeface="Söhne"/>
              </a:rPr>
              <a:t>Iulius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Achillas</a:t>
            </a:r>
            <a:r>
              <a:rPr lang="en-US" b="0" i="0" dirty="0">
                <a:solidFill>
                  <a:srgbClr val="0D0D0D"/>
                </a:solidFill>
                <a:effectLst/>
                <a:highlight>
                  <a:srgbClr val="FFFFFF"/>
                </a:highlight>
                <a:latin typeface="Söhne"/>
              </a:rPr>
              <a:t>, clerk”. In a typical military chapel, you'd expect to see worship of military standards, military gods, and emperors.</a:t>
            </a:r>
          </a:p>
          <a:p>
            <a:endParaRPr lang="en-US" b="0" i="0" dirty="0">
              <a:solidFill>
                <a:srgbClr val="0D0D0D"/>
              </a:solidFill>
              <a:effectLst/>
              <a:highlight>
                <a:srgbClr val="FFFFFF"/>
              </a:highlight>
              <a:latin typeface="Söhne"/>
            </a:endParaRPr>
          </a:p>
          <a:p>
            <a:r>
              <a:rPr lang="en-US" b="0" i="0" dirty="0">
                <a:solidFill>
                  <a:srgbClr val="0D0D0D"/>
                </a:solidFill>
                <a:effectLst/>
                <a:highlight>
                  <a:srgbClr val="FFFFFF"/>
                </a:highlight>
                <a:latin typeface="Söhne"/>
              </a:rPr>
              <a:t>Points 3: it seems like this work happened when the army was in the fort, not during any later occupation that we don't know about. So,  likely happened before the fort was left empty, which probably happened after the middle of the third century.  Similarities in the histories of the shrines – Dios and </a:t>
            </a:r>
            <a:r>
              <a:rPr lang="en-US" b="0" i="0" dirty="0" err="1">
                <a:solidFill>
                  <a:srgbClr val="0D0D0D"/>
                </a:solidFill>
                <a:effectLst/>
                <a:highlight>
                  <a:srgbClr val="FFFFFF"/>
                </a:highlight>
                <a:latin typeface="Söhne"/>
              </a:rPr>
              <a:t>Didymoi</a:t>
            </a:r>
            <a:r>
              <a:rPr lang="en-US" b="0" i="0" dirty="0">
                <a:solidFill>
                  <a:srgbClr val="0D0D0D"/>
                </a:solidFill>
                <a:effectLst/>
                <a:highlight>
                  <a:srgbClr val="FFFFFF"/>
                </a:highlight>
                <a:latin typeface="Söhne"/>
              </a:rPr>
              <a:t>, both located on the </a:t>
            </a:r>
            <a:r>
              <a:rPr lang="en-US" b="0" i="0" dirty="0" err="1">
                <a:solidFill>
                  <a:srgbClr val="0D0D0D"/>
                </a:solidFill>
                <a:effectLst/>
                <a:highlight>
                  <a:srgbClr val="FFFFFF"/>
                </a:highlight>
                <a:latin typeface="Söhne"/>
              </a:rPr>
              <a:t>Berenike</a:t>
            </a:r>
            <a:r>
              <a:rPr lang="en-US" b="0" i="0" dirty="0">
                <a:solidFill>
                  <a:srgbClr val="0D0D0D"/>
                </a:solidFill>
                <a:effectLst/>
                <a:highlight>
                  <a:srgbClr val="FFFFFF"/>
                </a:highlight>
                <a:latin typeface="Söhne"/>
              </a:rPr>
              <a:t> road, suggest that their inner organization underwent changes from the second half of the second century and onwards, obscuring any architectural traces of the original layout- the same seems to appear true here. – also in one of the barracks rooms there was coins found from the 22</a:t>
            </a:r>
            <a:r>
              <a:rPr lang="en-US" b="0" i="0" baseline="30000" dirty="0">
                <a:solidFill>
                  <a:srgbClr val="0D0D0D"/>
                </a:solidFill>
                <a:effectLst/>
                <a:highlight>
                  <a:srgbClr val="FFFFFF"/>
                </a:highlight>
                <a:latin typeface="Söhne"/>
              </a:rPr>
              <a:t>nd</a:t>
            </a:r>
            <a:r>
              <a:rPr lang="en-US" b="0" i="0" dirty="0">
                <a:solidFill>
                  <a:srgbClr val="0D0D0D"/>
                </a:solidFill>
                <a:effectLst/>
                <a:highlight>
                  <a:srgbClr val="FFFFFF"/>
                </a:highlight>
                <a:latin typeface="Söhne"/>
              </a:rPr>
              <a:t> year of Antonius Pius and ceramics from the second half of the second century- so we can pretty well date the forts provenance to around the reigns of Caracalla or Severus Alexander. Also, </a:t>
            </a:r>
            <a:r>
              <a:rPr lang="en-US" b="0" i="0" dirty="0" err="1">
                <a:solidFill>
                  <a:srgbClr val="0D0D0D"/>
                </a:solidFill>
                <a:effectLst/>
                <a:highlight>
                  <a:srgbClr val="FFFFFF"/>
                </a:highlight>
                <a:latin typeface="Söhne"/>
              </a:rPr>
              <a:t>Redde</a:t>
            </a:r>
            <a:r>
              <a:rPr lang="en-US" b="0" i="0" dirty="0">
                <a:solidFill>
                  <a:srgbClr val="0D0D0D"/>
                </a:solidFill>
                <a:effectLst/>
                <a:highlight>
                  <a:srgbClr val="FFFFFF"/>
                </a:highlight>
                <a:latin typeface="Söhne"/>
              </a:rPr>
              <a:t> argues that the praesidium does not have any fourth century materials used for its construction- so its likely that it is definitely not made 4</a:t>
            </a:r>
            <a:r>
              <a:rPr lang="en-US" b="0" i="0" baseline="30000" dirty="0">
                <a:solidFill>
                  <a:srgbClr val="0D0D0D"/>
                </a:solidFill>
                <a:effectLst/>
                <a:highlight>
                  <a:srgbClr val="FFFFFF"/>
                </a:highlight>
                <a:latin typeface="Söhne"/>
              </a:rPr>
              <a:t>th</a:t>
            </a:r>
            <a:r>
              <a:rPr lang="en-US" b="0" i="0" dirty="0">
                <a:solidFill>
                  <a:srgbClr val="0D0D0D"/>
                </a:solidFill>
                <a:effectLst/>
                <a:highlight>
                  <a:srgbClr val="FFFFFF"/>
                </a:highlight>
                <a:latin typeface="Söhne"/>
              </a:rPr>
              <a:t> century and after-it also indicates limited travel between the forts during this time, but the continued occupation of the forts. (</a:t>
            </a:r>
            <a:r>
              <a:rPr lang="en-US" b="0" i="1" dirty="0">
                <a:solidFill>
                  <a:srgbClr val="0D0D0D"/>
                </a:solidFill>
                <a:effectLst/>
                <a:highlight>
                  <a:srgbClr val="FFFFFF"/>
                </a:highlight>
                <a:latin typeface="Söhne"/>
              </a:rPr>
              <a:t>Ibid). </a:t>
            </a:r>
            <a:endParaRPr lang="en-US" b="0" i="0" dirty="0">
              <a:solidFill>
                <a:srgbClr val="0D0D0D"/>
              </a:solidFill>
              <a:effectLst/>
              <a:highlight>
                <a:srgbClr val="FFFFFF"/>
              </a:highlight>
              <a:latin typeface="Söhne"/>
            </a:endParaRPr>
          </a:p>
          <a:p>
            <a:endParaRPr lang="en-US" b="0" i="0" dirty="0">
              <a:solidFill>
                <a:srgbClr val="0D0D0D"/>
              </a:solidFill>
              <a:effectLst/>
              <a:highlight>
                <a:srgbClr val="FFFFFF"/>
              </a:highlight>
              <a:latin typeface="Söhne"/>
            </a:endParaRPr>
          </a:p>
          <a:p>
            <a:r>
              <a:rPr lang="en-US" b="0" i="0" dirty="0">
                <a:solidFill>
                  <a:srgbClr val="0D0D0D"/>
                </a:solidFill>
                <a:effectLst/>
                <a:highlight>
                  <a:srgbClr val="FFFFFF"/>
                </a:highlight>
                <a:latin typeface="Söhne"/>
              </a:rPr>
              <a:t>However, we can make the argument that settlers were not all military- Pliny the Elder mentioned stopping places long the roads, some equipped with wells and cisterns – at around 50 AD – infers that by the end of Augustus’ reign, the </a:t>
            </a:r>
            <a:r>
              <a:rPr lang="en-US" b="0" i="0" dirty="0" err="1">
                <a:solidFill>
                  <a:srgbClr val="0D0D0D"/>
                </a:solidFill>
                <a:effectLst/>
                <a:highlight>
                  <a:srgbClr val="FFFFFF"/>
                </a:highlight>
                <a:latin typeface="Söhne"/>
              </a:rPr>
              <a:t>Berenike</a:t>
            </a:r>
            <a:r>
              <a:rPr lang="en-US" b="0" i="0" dirty="0">
                <a:solidFill>
                  <a:srgbClr val="0D0D0D"/>
                </a:solidFill>
                <a:effectLst/>
                <a:highlight>
                  <a:srgbClr val="FFFFFF"/>
                </a:highlight>
                <a:latin typeface="Söhne"/>
              </a:rPr>
              <a:t> road became more important than the </a:t>
            </a:r>
            <a:r>
              <a:rPr lang="en-US" b="0" i="0" dirty="0" err="1">
                <a:solidFill>
                  <a:srgbClr val="0D0D0D"/>
                </a:solidFill>
                <a:effectLst/>
                <a:highlight>
                  <a:srgbClr val="FFFFFF"/>
                </a:highlight>
                <a:latin typeface="Söhne"/>
              </a:rPr>
              <a:t>Myos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Hormos</a:t>
            </a:r>
            <a:r>
              <a:rPr lang="en-US" b="0" i="0" dirty="0">
                <a:solidFill>
                  <a:srgbClr val="0D0D0D"/>
                </a:solidFill>
                <a:effectLst/>
                <a:highlight>
                  <a:srgbClr val="FFFFFF"/>
                </a:highlight>
                <a:latin typeface="Söhne"/>
              </a:rPr>
              <a:t> road.- shown with several praesidia being built around 76 AD. (De. </a:t>
            </a:r>
            <a:r>
              <a:rPr lang="en-US" b="0" i="0" dirty="0" err="1">
                <a:solidFill>
                  <a:srgbClr val="0D0D0D"/>
                </a:solidFill>
                <a:effectLst/>
                <a:highlight>
                  <a:srgbClr val="FFFFFF"/>
                </a:highlight>
                <a:latin typeface="Söhne"/>
              </a:rPr>
              <a:t>Gruytner</a:t>
            </a:r>
            <a:r>
              <a:rPr lang="en-US" b="0" i="0" dirty="0">
                <a:solidFill>
                  <a:srgbClr val="0D0D0D"/>
                </a:solidFill>
                <a:effectLst/>
                <a:highlight>
                  <a:srgbClr val="FFFFFF"/>
                </a:highlight>
                <a:latin typeface="Söhne"/>
              </a:rPr>
              <a:t>, 2010, 245). Furthermore, we have Greek graffiti on the steatite. It was done by a man named </a:t>
            </a:r>
            <a:r>
              <a:rPr lang="en-US" b="0" i="0" dirty="0" err="1">
                <a:solidFill>
                  <a:srgbClr val="0D0D0D"/>
                </a:solidFill>
                <a:effectLst/>
                <a:highlight>
                  <a:srgbClr val="FFFFFF"/>
                </a:highlight>
                <a:latin typeface="Söhne"/>
              </a:rPr>
              <a:t>Kronios</a:t>
            </a:r>
            <a:r>
              <a:rPr lang="en-US" b="0" i="0" dirty="0">
                <a:solidFill>
                  <a:srgbClr val="0D0D0D"/>
                </a:solidFill>
                <a:effectLst/>
                <a:highlight>
                  <a:srgbClr val="FFFFFF"/>
                </a:highlight>
                <a:latin typeface="Söhne"/>
              </a:rPr>
              <a:t>, who seems uneducated- why?- his representation of Min and Isis in Egyptian style is crude. For </a:t>
            </a:r>
            <a:r>
              <a:rPr lang="en-US" b="0" i="0" dirty="0" err="1">
                <a:solidFill>
                  <a:srgbClr val="0D0D0D"/>
                </a:solidFill>
                <a:effectLst/>
                <a:highlight>
                  <a:srgbClr val="FFFFFF"/>
                </a:highlight>
                <a:latin typeface="Söhne"/>
              </a:rPr>
              <a:t>Kronios</a:t>
            </a:r>
            <a:r>
              <a:rPr lang="en-US" b="0" i="0" dirty="0">
                <a:solidFill>
                  <a:srgbClr val="0D0D0D"/>
                </a:solidFill>
                <a:effectLst/>
                <a:highlight>
                  <a:srgbClr val="FFFFFF"/>
                </a:highlight>
                <a:latin typeface="Söhne"/>
              </a:rPr>
              <a:t>, Isis might represent the Egyptian interpretation (</a:t>
            </a:r>
            <a:r>
              <a:rPr lang="en-US" b="0" i="0" dirty="0" err="1">
                <a:solidFill>
                  <a:srgbClr val="0D0D0D"/>
                </a:solidFill>
                <a:effectLst/>
                <a:highlight>
                  <a:srgbClr val="FFFFFF"/>
                </a:highlight>
                <a:latin typeface="Söhne"/>
              </a:rPr>
              <a:t>interpretatio</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Aegyptiaca</a:t>
            </a:r>
            <a:r>
              <a:rPr lang="en-US" b="0" i="0" dirty="0">
                <a:solidFill>
                  <a:srgbClr val="0D0D0D"/>
                </a:solidFill>
                <a:effectLst/>
                <a:highlight>
                  <a:srgbClr val="FFFFFF"/>
                </a:highlight>
                <a:latin typeface="Söhne"/>
              </a:rPr>
              <a:t>), of the </a:t>
            </a:r>
            <a:r>
              <a:rPr lang="en-US" b="0" i="0" dirty="0" err="1">
                <a:solidFill>
                  <a:srgbClr val="0D0D0D"/>
                </a:solidFill>
                <a:effectLst/>
                <a:highlight>
                  <a:srgbClr val="FFFFFF"/>
                </a:highlight>
                <a:latin typeface="Söhne"/>
              </a:rPr>
              <a:t>Romanised</a:t>
            </a:r>
            <a:r>
              <a:rPr lang="en-US" b="0" i="0" dirty="0">
                <a:solidFill>
                  <a:srgbClr val="0D0D0D"/>
                </a:solidFill>
                <a:effectLst/>
                <a:highlight>
                  <a:srgbClr val="FFFFFF"/>
                </a:highlight>
                <a:latin typeface="Söhne"/>
              </a:rPr>
              <a:t> version of the goddess Isis. Possibly as she symbolizes the Tyche or the center of worship of the praesidium- again perhaps with ZHMS as accommodating or as a consort to her? Also there is another </a:t>
            </a:r>
            <a:r>
              <a:rPr lang="en-US" b="0" i="0" dirty="0" err="1">
                <a:solidFill>
                  <a:srgbClr val="0D0D0D"/>
                </a:solidFill>
                <a:effectLst/>
                <a:highlight>
                  <a:srgbClr val="FFFFFF"/>
                </a:highlight>
                <a:latin typeface="Söhne"/>
              </a:rPr>
              <a:t>grafitti</a:t>
            </a:r>
            <a:r>
              <a:rPr lang="en-US" b="0" i="0" dirty="0">
                <a:solidFill>
                  <a:srgbClr val="0D0D0D"/>
                </a:solidFill>
                <a:effectLst/>
                <a:highlight>
                  <a:srgbClr val="FFFFFF"/>
                </a:highlight>
                <a:latin typeface="Söhne"/>
              </a:rPr>
              <a:t>, which was presumably kept in the </a:t>
            </a:r>
            <a:r>
              <a:rPr lang="en-US" b="0" i="0" dirty="0" err="1">
                <a:solidFill>
                  <a:srgbClr val="0D0D0D"/>
                </a:solidFill>
                <a:effectLst/>
                <a:highlight>
                  <a:srgbClr val="FFFFFF"/>
                </a:highlight>
                <a:latin typeface="Söhne"/>
              </a:rPr>
              <a:t>chappel</a:t>
            </a:r>
            <a:r>
              <a:rPr lang="en-US" b="0" i="0" dirty="0">
                <a:solidFill>
                  <a:srgbClr val="0D0D0D"/>
                </a:solidFill>
                <a:effectLst/>
                <a:highlight>
                  <a:srgbClr val="FFFFFF"/>
                </a:highlight>
                <a:latin typeface="Söhne"/>
              </a:rPr>
              <a:t>- it could refer to the auxiliary garrison, but it could refer to a </a:t>
            </a:r>
            <a:r>
              <a:rPr lang="en-US" b="0" i="0" dirty="0" err="1">
                <a:solidFill>
                  <a:srgbClr val="0D0D0D"/>
                </a:solidFill>
                <a:effectLst/>
                <a:highlight>
                  <a:srgbClr val="FFFFFF"/>
                </a:highlight>
                <a:latin typeface="Söhne"/>
              </a:rPr>
              <a:t>detatchment</a:t>
            </a:r>
            <a:r>
              <a:rPr lang="en-US" b="0" i="0" dirty="0">
                <a:solidFill>
                  <a:srgbClr val="0D0D0D"/>
                </a:solidFill>
                <a:effectLst/>
                <a:highlight>
                  <a:srgbClr val="FFFFFF"/>
                </a:highlight>
                <a:latin typeface="Söhne"/>
              </a:rPr>
              <a:t> the </a:t>
            </a:r>
            <a:r>
              <a:rPr lang="en-US" b="0" i="0" dirty="0" err="1">
                <a:solidFill>
                  <a:srgbClr val="0D0D0D"/>
                </a:solidFill>
                <a:effectLst/>
                <a:highlight>
                  <a:srgbClr val="FFFFFF"/>
                </a:highlight>
                <a:latin typeface="Söhne"/>
              </a:rPr>
              <a:t>uexilium</a:t>
            </a:r>
            <a:r>
              <a:rPr lang="en-US" b="0" i="0" dirty="0">
                <a:solidFill>
                  <a:srgbClr val="0D0D0D"/>
                </a:solidFill>
                <a:effectLst/>
                <a:highlight>
                  <a:srgbClr val="FFFFFF"/>
                </a:highlight>
                <a:latin typeface="Söhne"/>
              </a:rPr>
              <a:t>- There is a singly occurrence where the similar inscription means detachment in </a:t>
            </a:r>
            <a:r>
              <a:rPr lang="en-US" b="0" i="0" dirty="0" err="1">
                <a:solidFill>
                  <a:srgbClr val="0D0D0D"/>
                </a:solidFill>
                <a:effectLst/>
                <a:highlight>
                  <a:srgbClr val="FFFFFF"/>
                </a:highlight>
                <a:latin typeface="Söhne"/>
              </a:rPr>
              <a:t>O.Claud</a:t>
            </a:r>
            <a:r>
              <a:rPr lang="en-US" b="0" i="0" dirty="0">
                <a:solidFill>
                  <a:srgbClr val="0D0D0D"/>
                </a:solidFill>
                <a:effectLst/>
                <a:highlight>
                  <a:srgbClr val="FFFFFF"/>
                </a:highlight>
                <a:latin typeface="Söhne"/>
              </a:rPr>
              <a:t>. Inv. 7295 (</a:t>
            </a:r>
            <a:r>
              <a:rPr lang="en-US" b="0" i="0" dirty="0" err="1">
                <a:solidFill>
                  <a:srgbClr val="0D0D0D"/>
                </a:solidFill>
                <a:effectLst/>
                <a:highlight>
                  <a:srgbClr val="FFFFFF"/>
                </a:highlight>
                <a:latin typeface="Söhne"/>
              </a:rPr>
              <a:t>Cuvigny</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CdE</a:t>
            </a:r>
            <a:r>
              <a:rPr lang="en-US" b="0" i="0" dirty="0">
                <a:solidFill>
                  <a:srgbClr val="0D0D0D"/>
                </a:solidFill>
                <a:effectLst/>
                <a:highlight>
                  <a:srgbClr val="FFFFFF"/>
                </a:highlight>
                <a:latin typeface="Söhne"/>
              </a:rPr>
              <a:t> 77, 2002, 238-248 [1p. 189]. In one case, it could then be seen as an inscription for the Goods luck of the garrison or good luck to our standard. Either way it carries military connotations, but it could be done by a civilian not the military. </a:t>
            </a:r>
          </a:p>
          <a:p>
            <a:endParaRPr lang="en-US" b="0" i="0" dirty="0">
              <a:solidFill>
                <a:srgbClr val="0D0D0D"/>
              </a:solidFill>
              <a:effectLst/>
              <a:highlight>
                <a:srgbClr val="FFFFFF"/>
              </a:highlight>
              <a:latin typeface="Söhne"/>
            </a:endParaRPr>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13</a:t>
            </a:fld>
            <a:endParaRPr lang="en-CN"/>
          </a:p>
        </p:txBody>
      </p:sp>
    </p:spTree>
    <p:extLst>
      <p:ext uri="{BB962C8B-B14F-4D97-AF65-F5344CB8AC3E}">
        <p14:creationId xmlns:p14="http://schemas.microsoft.com/office/powerpoint/2010/main" val="24119190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N" dirty="0"/>
              <a:t>Point about domnatio memoriae- boths memories were condemned, often after they died, results in t</a:t>
            </a:r>
            <a:r>
              <a:rPr lang="en-US" dirty="0"/>
              <a:t>he</a:t>
            </a:r>
            <a:r>
              <a:rPr lang="en-CN" dirty="0"/>
              <a:t> destruction of their images, inscriptions and other mentions in public places. </a:t>
            </a:r>
          </a:p>
          <a:p>
            <a:r>
              <a:rPr lang="en-CN" dirty="0"/>
              <a:t>IT usually done to digrace the memory of an emperor deemed unworth to influence future generations. Caracalla was Marcus Aurelius Severus Antonius Augustus- tyranical ruler who killed thousands</a:t>
            </a:r>
          </a:p>
          <a:p>
            <a:r>
              <a:rPr lang="en-US" dirty="0"/>
              <a:t>O</a:t>
            </a:r>
            <a:r>
              <a:rPr lang="en-CN" dirty="0"/>
              <a:t>f citizens in Alexandria in 215 AD and unpopular in t</a:t>
            </a:r>
            <a:r>
              <a:rPr lang="en-US" dirty="0"/>
              <a:t>he</a:t>
            </a:r>
            <a:r>
              <a:rPr lang="en-CN" dirty="0"/>
              <a:t> Senate. And Severus Alexander- week military leader who was killed for this reason- Senate declared him public enemy. </a:t>
            </a:r>
          </a:p>
          <a:p>
            <a:endParaRPr lang="en-CN" dirty="0"/>
          </a:p>
          <a:p>
            <a:r>
              <a:rPr lang="en-CN" dirty="0"/>
              <a:t>Part about the oracles temple: Numebrs of inscriptions mentioned earlier-e.g., that by the uneducated man Nakaroi and others show that they were either asking for luck for a garison or for a standard. It could be that this was dedications or written versions of the wishes to the oracle in the temple- (Cuvigny 2010). Furthermore, if behind, what we assume is the statue of Serapis, there is a statuette of Jupiter wielding a lightning bolt. (Figure on the next slide)- we know worship of Jupiter has been linked to Oracles at the temple of Jupiter Optimus Maximum in Rome. </a:t>
            </a:r>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14</a:t>
            </a:fld>
            <a:endParaRPr lang="en-CN"/>
          </a:p>
        </p:txBody>
      </p:sp>
    </p:spTree>
    <p:extLst>
      <p:ext uri="{BB962C8B-B14F-4D97-AF65-F5344CB8AC3E}">
        <p14:creationId xmlns:p14="http://schemas.microsoft.com/office/powerpoint/2010/main" val="6623533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15</a:t>
            </a:fld>
            <a:endParaRPr lang="en-CN"/>
          </a:p>
        </p:txBody>
      </p:sp>
    </p:spTree>
    <p:extLst>
      <p:ext uri="{BB962C8B-B14F-4D97-AF65-F5344CB8AC3E}">
        <p14:creationId xmlns:p14="http://schemas.microsoft.com/office/powerpoint/2010/main" val="35523972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N" dirty="0"/>
              <a:t>Pont: he appealed to the social groups in these places- mining settlements, roadside stations and forts. Egyptian miner slaves they had become</a:t>
            </a:r>
          </a:p>
          <a:p>
            <a:r>
              <a:rPr lang="en-US" dirty="0"/>
              <a:t>S</a:t>
            </a:r>
            <a:r>
              <a:rPr lang="en-CN" dirty="0"/>
              <a:t>ufficiently Egyptian through perhaps coming form Thebes/ Ombos or Alexandria? </a:t>
            </a:r>
          </a:p>
          <a:p>
            <a:endParaRPr lang="en-CN" dirty="0"/>
          </a:p>
          <a:p>
            <a:r>
              <a:rPr lang="en-CN" dirty="0"/>
              <a:t>As in the Dios, in Didymoi we have the similar western military shrines (those similar to maybe the vexilium- as Redde suggests), which allows us to infer that there was a continuity of the religious practices, perhaps from Dios in Bernike- where pilgrames might have took place between the military, or individuals on trade expeditions might have settled for a short period of time. </a:t>
            </a:r>
          </a:p>
          <a:p>
            <a:endParaRPr lang="en-CN" dirty="0"/>
          </a:p>
          <a:p>
            <a:r>
              <a:rPr lang="en-US" b="0" i="0" dirty="0">
                <a:solidFill>
                  <a:srgbClr val="0D0D0D"/>
                </a:solidFill>
                <a:effectLst/>
                <a:highlight>
                  <a:srgbClr val="FFFFFF"/>
                </a:highlight>
                <a:latin typeface="Söhne"/>
              </a:rPr>
              <a:t>For the managerial staff, who were often Greek-speaking and might be part of the elite in Alexandria, he was a Greek and possibly Alexandrian god. Some elite members even served as "</a:t>
            </a:r>
            <a:r>
              <a:rPr lang="en-US" b="0" i="0" dirty="0" err="1">
                <a:solidFill>
                  <a:srgbClr val="0D0D0D"/>
                </a:solidFill>
                <a:effectLst/>
                <a:highlight>
                  <a:srgbClr val="FFFFFF"/>
                </a:highlight>
                <a:latin typeface="Söhne"/>
              </a:rPr>
              <a:t>naokoroi</a:t>
            </a:r>
            <a:r>
              <a:rPr lang="en-US" b="0" i="0" dirty="0">
                <a:solidFill>
                  <a:srgbClr val="0D0D0D"/>
                </a:solidFill>
                <a:effectLst/>
                <a:highlight>
                  <a:srgbClr val="FFFFFF"/>
                </a:highlight>
                <a:latin typeface="Söhne"/>
              </a:rPr>
              <a:t>," or temple caretakers, for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And for the few Western Romans, Zeus Helios </a:t>
            </a:r>
            <a:r>
              <a:rPr lang="en-US" b="0" i="0" dirty="0" err="1">
                <a:solidFill>
                  <a:srgbClr val="0D0D0D"/>
                </a:solidFill>
                <a:effectLst/>
                <a:highlight>
                  <a:srgbClr val="FFFFFF"/>
                </a:highlight>
                <a:latin typeface="Söhne"/>
              </a:rPr>
              <a:t>Megas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could be seen as similar to Jupiter Optimus Maximus, as suggested by a certain inscription – specifically through Trajan’s reign. </a:t>
            </a:r>
            <a:endParaRPr lang="en-CN" dirty="0"/>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17</a:t>
            </a:fld>
            <a:endParaRPr lang="en-CN"/>
          </a:p>
        </p:txBody>
      </p:sp>
    </p:spTree>
    <p:extLst>
      <p:ext uri="{BB962C8B-B14F-4D97-AF65-F5344CB8AC3E}">
        <p14:creationId xmlns:p14="http://schemas.microsoft.com/office/powerpoint/2010/main" val="3162771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N" dirty="0"/>
              <a:t>Point: </a:t>
            </a:r>
            <a:r>
              <a:rPr lang="en-US" b="0" i="0" dirty="0">
                <a:solidFill>
                  <a:srgbClr val="0D0D0D"/>
                </a:solidFill>
                <a:effectLst/>
                <a:highlight>
                  <a:srgbClr val="FFFFFF"/>
                </a:highlight>
                <a:latin typeface="Söhne"/>
              </a:rPr>
              <a:t>For example, at Dios, Zeus Helios </a:t>
            </a:r>
            <a:r>
              <a:rPr lang="en-US" b="0" i="0" dirty="0" err="1">
                <a:solidFill>
                  <a:srgbClr val="0D0D0D"/>
                </a:solidFill>
                <a:effectLst/>
                <a:highlight>
                  <a:srgbClr val="FFFFFF"/>
                </a:highlight>
                <a:latin typeface="Söhne"/>
              </a:rPr>
              <a:t>Megas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is associated with the Tyche of the settlement, which is a Greek interpretation of the protective spirit of the place. This is a common practice, where military spirits are linked with one of the military gods like Jupiter, Minerva, Mars. </a:t>
            </a:r>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19</a:t>
            </a:fld>
            <a:endParaRPr lang="en-CN"/>
          </a:p>
        </p:txBody>
      </p:sp>
    </p:spTree>
    <p:extLst>
      <p:ext uri="{BB962C8B-B14F-4D97-AF65-F5344CB8AC3E}">
        <p14:creationId xmlns:p14="http://schemas.microsoft.com/office/powerpoint/2010/main" val="1069951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N" dirty="0"/>
              <a:t>Point: We can say yes because there is representation of Isis - Roman-Hellenic traits such as “Libyan curls” </a:t>
            </a:r>
          </a:p>
          <a:p>
            <a:r>
              <a:rPr lang="en-US" b="0" i="0" dirty="0">
                <a:solidFill>
                  <a:srgbClr val="0D0D0D"/>
                </a:solidFill>
                <a:effectLst/>
                <a:highlight>
                  <a:srgbClr val="FFFFFF"/>
                </a:highlight>
                <a:latin typeface="Söhne"/>
              </a:rPr>
              <a:t>Additionally, Tyche, often identified with Isis, is mentioned as part of the group with Zeus Helios </a:t>
            </a:r>
            <a:r>
              <a:rPr lang="en-US" b="0" i="0" dirty="0" err="1">
                <a:solidFill>
                  <a:srgbClr val="0D0D0D"/>
                </a:solidFill>
                <a:effectLst/>
                <a:highlight>
                  <a:srgbClr val="FFFFFF"/>
                </a:highlight>
                <a:latin typeface="Söhne"/>
              </a:rPr>
              <a:t>Megas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and Cerberus. So, given the context and typical attributes associated with Isis, it's reasonable to surmise that the large female head found in the sand likely belongs to Isis.</a:t>
            </a:r>
            <a:r>
              <a:rPr lang="en-CN" b="0" i="0" dirty="0">
                <a:solidFill>
                  <a:srgbClr val="0D0D0D"/>
                </a:solidFill>
                <a:effectLst/>
                <a:highlight>
                  <a:srgbClr val="FFFFFF"/>
                </a:highlight>
                <a:latin typeface="Söhne"/>
              </a:rPr>
              <a:t> (O. Claud. IV 657, 658 and 811). </a:t>
            </a:r>
          </a:p>
          <a:p>
            <a:r>
              <a:rPr lang="en-CN" b="0" i="0" dirty="0">
                <a:solidFill>
                  <a:srgbClr val="0D0D0D"/>
                </a:solidFill>
                <a:effectLst/>
                <a:highlight>
                  <a:srgbClr val="FFFFFF"/>
                </a:highlight>
                <a:latin typeface="Söhne"/>
              </a:rPr>
              <a:t>Last point: </a:t>
            </a:r>
            <a:r>
              <a:rPr lang="en-US" dirty="0">
                <a:effectLst/>
              </a:rPr>
              <a:t>when faced with important decisions or uncertainties about the future. It's no surprise that the widely worshipped Zeus Helios </a:t>
            </a:r>
            <a:r>
              <a:rPr lang="en-US" dirty="0" err="1">
                <a:effectLst/>
              </a:rPr>
              <a:t>Megas</a:t>
            </a:r>
            <a:r>
              <a:rPr lang="en-US" dirty="0">
                <a:effectLst/>
              </a:rPr>
              <a:t> </a:t>
            </a:r>
            <a:r>
              <a:rPr lang="en-US" dirty="0" err="1">
                <a:effectLst/>
              </a:rPr>
              <a:t>Sarapis</a:t>
            </a:r>
            <a:r>
              <a:rPr lang="en-US" dirty="0">
                <a:effectLst/>
              </a:rPr>
              <a:t> offered this service even in the Eastern Desert, where his influence was strong. For example, at Mons </a:t>
            </a:r>
            <a:r>
              <a:rPr lang="en-US" dirty="0" err="1">
                <a:effectLst/>
              </a:rPr>
              <a:t>Claudianus</a:t>
            </a:r>
            <a:r>
              <a:rPr lang="en-US" dirty="0">
                <a:effectLst/>
              </a:rPr>
              <a:t>, there was a quarry called </a:t>
            </a:r>
            <a:r>
              <a:rPr lang="en-US" dirty="0" err="1">
                <a:effectLst/>
              </a:rPr>
              <a:t>Chresmosarapis</a:t>
            </a:r>
            <a:r>
              <a:rPr lang="en-US" dirty="0">
                <a:effectLst/>
              </a:rPr>
              <a:t>, meaning </a:t>
            </a:r>
            <a:r>
              <a:rPr lang="en-US" dirty="0" err="1">
                <a:effectLst/>
              </a:rPr>
              <a:t>Sarapis's</a:t>
            </a:r>
            <a:r>
              <a:rPr lang="en-US" dirty="0">
                <a:effectLst/>
              </a:rPr>
              <a:t> oracle. In Dios, a group of specialists called </a:t>
            </a:r>
            <a:r>
              <a:rPr lang="en-US" dirty="0" err="1">
                <a:effectLst/>
              </a:rPr>
              <a:t>chresmologoi</a:t>
            </a:r>
            <a:r>
              <a:rPr lang="en-US" dirty="0">
                <a:effectLst/>
              </a:rPr>
              <a:t> were permitted to conduct rituals in a chapel dedicated to Zeus Helios </a:t>
            </a:r>
            <a:r>
              <a:rPr lang="en-US" dirty="0" err="1">
                <a:effectLst/>
              </a:rPr>
              <a:t>Megas</a:t>
            </a:r>
            <a:r>
              <a:rPr lang="en-US" dirty="0">
                <a:effectLst/>
              </a:rPr>
              <a:t> </a:t>
            </a:r>
            <a:r>
              <a:rPr lang="en-US" dirty="0" err="1">
                <a:effectLst/>
              </a:rPr>
              <a:t>Sarapis</a:t>
            </a:r>
            <a:r>
              <a:rPr lang="en-US" dirty="0">
                <a:effectLst/>
              </a:rPr>
              <a:t>. They used texts specifically designed for travelers, suggesting a widespread belief in the deity's ability to provide guidance and assistance. (</a:t>
            </a:r>
            <a:r>
              <a:rPr lang="en-US" i="1" dirty="0">
                <a:effectLst/>
              </a:rPr>
              <a:t>Ibid</a:t>
            </a:r>
            <a:r>
              <a:rPr lang="en-US" i="0" dirty="0">
                <a:effectLst/>
              </a:rPr>
              <a:t>). </a:t>
            </a:r>
            <a:endParaRPr lang="en-US" dirty="0">
              <a:effectLst/>
            </a:endParaRPr>
          </a:p>
          <a:p>
            <a:pPr algn="l"/>
            <a:br>
              <a:rPr lang="en-US" b="0" i="0" dirty="0">
                <a:solidFill>
                  <a:srgbClr val="000000"/>
                </a:solidFill>
                <a:effectLst/>
                <a:highlight>
                  <a:srgbClr val="FFFFFF"/>
                </a:highlight>
                <a:latin typeface="Söhne"/>
              </a:rPr>
            </a:br>
            <a:endParaRPr lang="en-US" b="0" i="0" dirty="0">
              <a:solidFill>
                <a:srgbClr val="000000"/>
              </a:solidFill>
              <a:effectLst/>
              <a:highlight>
                <a:srgbClr val="FFFFFF"/>
              </a:highlight>
              <a:latin typeface="Söhne"/>
            </a:endParaRPr>
          </a:p>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20</a:t>
            </a:fld>
            <a:endParaRPr lang="en-CN"/>
          </a:p>
        </p:txBody>
      </p:sp>
    </p:spTree>
    <p:extLst>
      <p:ext uri="{BB962C8B-B14F-4D97-AF65-F5344CB8AC3E}">
        <p14:creationId xmlns:p14="http://schemas.microsoft.com/office/powerpoint/2010/main" val="28456779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N" dirty="0"/>
          </a:p>
        </p:txBody>
      </p:sp>
      <p:sp>
        <p:nvSpPr>
          <p:cNvPr id="4" name="Slide Number Placeholder 3"/>
          <p:cNvSpPr>
            <a:spLocks noGrp="1"/>
          </p:cNvSpPr>
          <p:nvPr>
            <p:ph type="sldNum" sz="quarter" idx="5"/>
          </p:nvPr>
        </p:nvSpPr>
        <p:spPr/>
        <p:txBody>
          <a:bodyPr/>
          <a:lstStyle/>
          <a:p>
            <a:fld id="{95B5B120-1FDE-BD49-B352-C339E47CCF45}" type="slidenum">
              <a:rPr lang="en-CN" smtClean="0"/>
              <a:t>23</a:t>
            </a:fld>
            <a:endParaRPr lang="en-CN"/>
          </a:p>
        </p:txBody>
      </p:sp>
    </p:spTree>
    <p:extLst>
      <p:ext uri="{BB962C8B-B14F-4D97-AF65-F5344CB8AC3E}">
        <p14:creationId xmlns:p14="http://schemas.microsoft.com/office/powerpoint/2010/main" val="1735135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3AB5C-8363-199E-1719-9D596A396B9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N"/>
          </a:p>
        </p:txBody>
      </p:sp>
      <p:sp>
        <p:nvSpPr>
          <p:cNvPr id="3" name="Subtitle 2">
            <a:extLst>
              <a:ext uri="{FF2B5EF4-FFF2-40B4-BE49-F238E27FC236}">
                <a16:creationId xmlns:a16="http://schemas.microsoft.com/office/drawing/2014/main" id="{8AD5255D-0A3D-A581-72C4-61434C8B25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N"/>
          </a:p>
        </p:txBody>
      </p:sp>
      <p:sp>
        <p:nvSpPr>
          <p:cNvPr id="4" name="Date Placeholder 3">
            <a:extLst>
              <a:ext uri="{FF2B5EF4-FFF2-40B4-BE49-F238E27FC236}">
                <a16:creationId xmlns:a16="http://schemas.microsoft.com/office/drawing/2014/main" id="{B253E13B-0BB8-BD18-C9DC-7C20853AD982}"/>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5" name="Footer Placeholder 4">
            <a:extLst>
              <a:ext uri="{FF2B5EF4-FFF2-40B4-BE49-F238E27FC236}">
                <a16:creationId xmlns:a16="http://schemas.microsoft.com/office/drawing/2014/main" id="{4BDB6652-1B36-41BD-C1AA-E64F0BD33A22}"/>
              </a:ext>
            </a:extLst>
          </p:cNvPr>
          <p:cNvSpPr>
            <a:spLocks noGrp="1"/>
          </p:cNvSpPr>
          <p:nvPr>
            <p:ph type="ftr" sz="quarter" idx="11"/>
          </p:nvPr>
        </p:nvSpPr>
        <p:spPr/>
        <p:txBody>
          <a:bodyPr/>
          <a:lstStyle/>
          <a:p>
            <a:endParaRPr lang="en-CN"/>
          </a:p>
        </p:txBody>
      </p:sp>
      <p:sp>
        <p:nvSpPr>
          <p:cNvPr id="6" name="Slide Number Placeholder 5">
            <a:extLst>
              <a:ext uri="{FF2B5EF4-FFF2-40B4-BE49-F238E27FC236}">
                <a16:creationId xmlns:a16="http://schemas.microsoft.com/office/drawing/2014/main" id="{4DA459B4-6AC5-DFDF-DA5E-55163DB3177D}"/>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697177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B882B-4D95-D08E-0A3A-A5EDCDF52C6F}"/>
              </a:ext>
            </a:extLst>
          </p:cNvPr>
          <p:cNvSpPr>
            <a:spLocks noGrp="1"/>
          </p:cNvSpPr>
          <p:nvPr>
            <p:ph type="title"/>
          </p:nvPr>
        </p:nvSpPr>
        <p:spPr/>
        <p:txBody>
          <a:bodyPr/>
          <a:lstStyle/>
          <a:p>
            <a:r>
              <a:rPr lang="en-US"/>
              <a:t>Click to edit Master title style</a:t>
            </a:r>
            <a:endParaRPr lang="en-CN"/>
          </a:p>
        </p:txBody>
      </p:sp>
      <p:sp>
        <p:nvSpPr>
          <p:cNvPr id="3" name="Content Placeholder 2">
            <a:extLst>
              <a:ext uri="{FF2B5EF4-FFF2-40B4-BE49-F238E27FC236}">
                <a16:creationId xmlns:a16="http://schemas.microsoft.com/office/drawing/2014/main" id="{D9736796-AD24-E613-02A4-124F74C10C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4" name="Date Placeholder 3">
            <a:extLst>
              <a:ext uri="{FF2B5EF4-FFF2-40B4-BE49-F238E27FC236}">
                <a16:creationId xmlns:a16="http://schemas.microsoft.com/office/drawing/2014/main" id="{4A7B7E6C-A1C0-F41A-134E-D5638F5B8725}"/>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5" name="Footer Placeholder 4">
            <a:extLst>
              <a:ext uri="{FF2B5EF4-FFF2-40B4-BE49-F238E27FC236}">
                <a16:creationId xmlns:a16="http://schemas.microsoft.com/office/drawing/2014/main" id="{CAAFDF24-B112-0FF2-96BB-3AC0398F9E1C}"/>
              </a:ext>
            </a:extLst>
          </p:cNvPr>
          <p:cNvSpPr>
            <a:spLocks noGrp="1"/>
          </p:cNvSpPr>
          <p:nvPr>
            <p:ph type="ftr" sz="quarter" idx="11"/>
          </p:nvPr>
        </p:nvSpPr>
        <p:spPr/>
        <p:txBody>
          <a:bodyPr/>
          <a:lstStyle/>
          <a:p>
            <a:endParaRPr lang="en-CN"/>
          </a:p>
        </p:txBody>
      </p:sp>
      <p:sp>
        <p:nvSpPr>
          <p:cNvPr id="6" name="Slide Number Placeholder 5">
            <a:extLst>
              <a:ext uri="{FF2B5EF4-FFF2-40B4-BE49-F238E27FC236}">
                <a16:creationId xmlns:a16="http://schemas.microsoft.com/office/drawing/2014/main" id="{64E5B807-2A19-D011-0FA7-8B1ED59B316F}"/>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3849008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502DD-961B-73AC-4186-F3A60C7967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N"/>
          </a:p>
        </p:txBody>
      </p:sp>
      <p:sp>
        <p:nvSpPr>
          <p:cNvPr id="3" name="Text Placeholder 2">
            <a:extLst>
              <a:ext uri="{FF2B5EF4-FFF2-40B4-BE49-F238E27FC236}">
                <a16:creationId xmlns:a16="http://schemas.microsoft.com/office/drawing/2014/main" id="{59246255-D885-9781-3422-45D3FE96EEC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2BDB92-BE36-1548-C4CD-61DEFA7F597A}"/>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5" name="Footer Placeholder 4">
            <a:extLst>
              <a:ext uri="{FF2B5EF4-FFF2-40B4-BE49-F238E27FC236}">
                <a16:creationId xmlns:a16="http://schemas.microsoft.com/office/drawing/2014/main" id="{4B354749-6091-7471-B1E4-315A4E850473}"/>
              </a:ext>
            </a:extLst>
          </p:cNvPr>
          <p:cNvSpPr>
            <a:spLocks noGrp="1"/>
          </p:cNvSpPr>
          <p:nvPr>
            <p:ph type="ftr" sz="quarter" idx="11"/>
          </p:nvPr>
        </p:nvSpPr>
        <p:spPr/>
        <p:txBody>
          <a:bodyPr/>
          <a:lstStyle/>
          <a:p>
            <a:endParaRPr lang="en-CN"/>
          </a:p>
        </p:txBody>
      </p:sp>
      <p:sp>
        <p:nvSpPr>
          <p:cNvPr id="6" name="Slide Number Placeholder 5">
            <a:extLst>
              <a:ext uri="{FF2B5EF4-FFF2-40B4-BE49-F238E27FC236}">
                <a16:creationId xmlns:a16="http://schemas.microsoft.com/office/drawing/2014/main" id="{C12DDA22-289A-15B4-7266-BF4EE564929A}"/>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3618329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F3182-F397-AD6B-A972-A5E2CA32E533}"/>
              </a:ext>
            </a:extLst>
          </p:cNvPr>
          <p:cNvSpPr>
            <a:spLocks noGrp="1"/>
          </p:cNvSpPr>
          <p:nvPr>
            <p:ph type="title"/>
          </p:nvPr>
        </p:nvSpPr>
        <p:spPr/>
        <p:txBody>
          <a:bodyPr/>
          <a:lstStyle/>
          <a:p>
            <a:r>
              <a:rPr lang="en-US"/>
              <a:t>Click to edit Master title style</a:t>
            </a:r>
            <a:endParaRPr lang="en-CN"/>
          </a:p>
        </p:txBody>
      </p:sp>
      <p:sp>
        <p:nvSpPr>
          <p:cNvPr id="3" name="Content Placeholder 2">
            <a:extLst>
              <a:ext uri="{FF2B5EF4-FFF2-40B4-BE49-F238E27FC236}">
                <a16:creationId xmlns:a16="http://schemas.microsoft.com/office/drawing/2014/main" id="{A9538FAC-9F3E-2C64-C989-A274B48930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4" name="Content Placeholder 3">
            <a:extLst>
              <a:ext uri="{FF2B5EF4-FFF2-40B4-BE49-F238E27FC236}">
                <a16:creationId xmlns:a16="http://schemas.microsoft.com/office/drawing/2014/main" id="{B0004B97-91E9-6E6C-DFE3-CCDDA0B3DDB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5" name="Date Placeholder 4">
            <a:extLst>
              <a:ext uri="{FF2B5EF4-FFF2-40B4-BE49-F238E27FC236}">
                <a16:creationId xmlns:a16="http://schemas.microsoft.com/office/drawing/2014/main" id="{49115AA9-46AB-9DC1-6069-C41FEA19417F}"/>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6" name="Footer Placeholder 5">
            <a:extLst>
              <a:ext uri="{FF2B5EF4-FFF2-40B4-BE49-F238E27FC236}">
                <a16:creationId xmlns:a16="http://schemas.microsoft.com/office/drawing/2014/main" id="{116A7A6C-1379-D7CB-CF73-EB5615F68919}"/>
              </a:ext>
            </a:extLst>
          </p:cNvPr>
          <p:cNvSpPr>
            <a:spLocks noGrp="1"/>
          </p:cNvSpPr>
          <p:nvPr>
            <p:ph type="ftr" sz="quarter" idx="11"/>
          </p:nvPr>
        </p:nvSpPr>
        <p:spPr/>
        <p:txBody>
          <a:bodyPr/>
          <a:lstStyle/>
          <a:p>
            <a:endParaRPr lang="en-CN"/>
          </a:p>
        </p:txBody>
      </p:sp>
      <p:sp>
        <p:nvSpPr>
          <p:cNvPr id="7" name="Slide Number Placeholder 6">
            <a:extLst>
              <a:ext uri="{FF2B5EF4-FFF2-40B4-BE49-F238E27FC236}">
                <a16:creationId xmlns:a16="http://schemas.microsoft.com/office/drawing/2014/main" id="{1056B999-44F7-72CA-B235-7DF8AD94680A}"/>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706584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A9E83-502C-73F4-1CE3-CE200D73A0E3}"/>
              </a:ext>
            </a:extLst>
          </p:cNvPr>
          <p:cNvSpPr>
            <a:spLocks noGrp="1"/>
          </p:cNvSpPr>
          <p:nvPr>
            <p:ph type="title"/>
          </p:nvPr>
        </p:nvSpPr>
        <p:spPr>
          <a:xfrm>
            <a:off x="839788" y="365125"/>
            <a:ext cx="10515600" cy="1325563"/>
          </a:xfrm>
        </p:spPr>
        <p:txBody>
          <a:bodyPr/>
          <a:lstStyle/>
          <a:p>
            <a:r>
              <a:rPr lang="en-US"/>
              <a:t>Click to edit Master title style</a:t>
            </a:r>
            <a:endParaRPr lang="en-CN"/>
          </a:p>
        </p:txBody>
      </p:sp>
      <p:sp>
        <p:nvSpPr>
          <p:cNvPr id="3" name="Text Placeholder 2">
            <a:extLst>
              <a:ext uri="{FF2B5EF4-FFF2-40B4-BE49-F238E27FC236}">
                <a16:creationId xmlns:a16="http://schemas.microsoft.com/office/drawing/2014/main" id="{D4E0762C-9940-C659-F575-39DD4CA818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364035-3918-CED4-EBED-184B7ECF5B4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5" name="Text Placeholder 4">
            <a:extLst>
              <a:ext uri="{FF2B5EF4-FFF2-40B4-BE49-F238E27FC236}">
                <a16:creationId xmlns:a16="http://schemas.microsoft.com/office/drawing/2014/main" id="{242E1324-08DD-1CBA-3657-E2921AEDC0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4A42EE1-9800-A527-E0BE-1399775F6C0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7" name="Date Placeholder 6">
            <a:extLst>
              <a:ext uri="{FF2B5EF4-FFF2-40B4-BE49-F238E27FC236}">
                <a16:creationId xmlns:a16="http://schemas.microsoft.com/office/drawing/2014/main" id="{56DCAB83-4E55-43FC-44CC-2548B596399B}"/>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8" name="Footer Placeholder 7">
            <a:extLst>
              <a:ext uri="{FF2B5EF4-FFF2-40B4-BE49-F238E27FC236}">
                <a16:creationId xmlns:a16="http://schemas.microsoft.com/office/drawing/2014/main" id="{8BDB510C-4F18-05F0-0AE1-C635AF5091D6}"/>
              </a:ext>
            </a:extLst>
          </p:cNvPr>
          <p:cNvSpPr>
            <a:spLocks noGrp="1"/>
          </p:cNvSpPr>
          <p:nvPr>
            <p:ph type="ftr" sz="quarter" idx="11"/>
          </p:nvPr>
        </p:nvSpPr>
        <p:spPr/>
        <p:txBody>
          <a:bodyPr/>
          <a:lstStyle/>
          <a:p>
            <a:endParaRPr lang="en-CN"/>
          </a:p>
        </p:txBody>
      </p:sp>
      <p:sp>
        <p:nvSpPr>
          <p:cNvPr id="9" name="Slide Number Placeholder 8">
            <a:extLst>
              <a:ext uri="{FF2B5EF4-FFF2-40B4-BE49-F238E27FC236}">
                <a16:creationId xmlns:a16="http://schemas.microsoft.com/office/drawing/2014/main" id="{BC0B0808-D816-7931-FCAC-8F770D55E1A5}"/>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246731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0E00A-39B1-3FFD-DB9E-000C9D8E51C9}"/>
              </a:ext>
            </a:extLst>
          </p:cNvPr>
          <p:cNvSpPr>
            <a:spLocks noGrp="1"/>
          </p:cNvSpPr>
          <p:nvPr>
            <p:ph type="title"/>
          </p:nvPr>
        </p:nvSpPr>
        <p:spPr/>
        <p:txBody>
          <a:bodyPr/>
          <a:lstStyle/>
          <a:p>
            <a:r>
              <a:rPr lang="en-US"/>
              <a:t>Click to edit Master title style</a:t>
            </a:r>
            <a:endParaRPr lang="en-CN"/>
          </a:p>
        </p:txBody>
      </p:sp>
      <p:sp>
        <p:nvSpPr>
          <p:cNvPr id="3" name="Date Placeholder 2">
            <a:extLst>
              <a:ext uri="{FF2B5EF4-FFF2-40B4-BE49-F238E27FC236}">
                <a16:creationId xmlns:a16="http://schemas.microsoft.com/office/drawing/2014/main" id="{38952424-89EE-E33D-87E1-01B4DF58C187}"/>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4" name="Footer Placeholder 3">
            <a:extLst>
              <a:ext uri="{FF2B5EF4-FFF2-40B4-BE49-F238E27FC236}">
                <a16:creationId xmlns:a16="http://schemas.microsoft.com/office/drawing/2014/main" id="{2331C3B7-95CD-02D9-23E4-2B10C79F1122}"/>
              </a:ext>
            </a:extLst>
          </p:cNvPr>
          <p:cNvSpPr>
            <a:spLocks noGrp="1"/>
          </p:cNvSpPr>
          <p:nvPr>
            <p:ph type="ftr" sz="quarter" idx="11"/>
          </p:nvPr>
        </p:nvSpPr>
        <p:spPr/>
        <p:txBody>
          <a:bodyPr/>
          <a:lstStyle/>
          <a:p>
            <a:endParaRPr lang="en-CN"/>
          </a:p>
        </p:txBody>
      </p:sp>
      <p:sp>
        <p:nvSpPr>
          <p:cNvPr id="5" name="Slide Number Placeholder 4">
            <a:extLst>
              <a:ext uri="{FF2B5EF4-FFF2-40B4-BE49-F238E27FC236}">
                <a16:creationId xmlns:a16="http://schemas.microsoft.com/office/drawing/2014/main" id="{7E20EF9F-6042-E7E3-EFFC-CD1B193B6A8A}"/>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3955174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D6FCED-8FD8-94F4-9A41-A9FB56AEB029}"/>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3" name="Footer Placeholder 2">
            <a:extLst>
              <a:ext uri="{FF2B5EF4-FFF2-40B4-BE49-F238E27FC236}">
                <a16:creationId xmlns:a16="http://schemas.microsoft.com/office/drawing/2014/main" id="{281C8DA4-5503-423E-1856-3540C9A18F1F}"/>
              </a:ext>
            </a:extLst>
          </p:cNvPr>
          <p:cNvSpPr>
            <a:spLocks noGrp="1"/>
          </p:cNvSpPr>
          <p:nvPr>
            <p:ph type="ftr" sz="quarter" idx="11"/>
          </p:nvPr>
        </p:nvSpPr>
        <p:spPr/>
        <p:txBody>
          <a:bodyPr/>
          <a:lstStyle/>
          <a:p>
            <a:endParaRPr lang="en-CN"/>
          </a:p>
        </p:txBody>
      </p:sp>
      <p:sp>
        <p:nvSpPr>
          <p:cNvPr id="4" name="Slide Number Placeholder 3">
            <a:extLst>
              <a:ext uri="{FF2B5EF4-FFF2-40B4-BE49-F238E27FC236}">
                <a16:creationId xmlns:a16="http://schemas.microsoft.com/office/drawing/2014/main" id="{0C1AB52C-FB69-C306-B13F-6A855733889A}"/>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2041806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A34E7-DAAD-8428-51A4-803611420E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N"/>
          </a:p>
        </p:txBody>
      </p:sp>
      <p:sp>
        <p:nvSpPr>
          <p:cNvPr id="3" name="Content Placeholder 2">
            <a:extLst>
              <a:ext uri="{FF2B5EF4-FFF2-40B4-BE49-F238E27FC236}">
                <a16:creationId xmlns:a16="http://schemas.microsoft.com/office/drawing/2014/main" id="{3DD15FFE-3722-AE49-EAD9-0378830CC3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4" name="Text Placeholder 3">
            <a:extLst>
              <a:ext uri="{FF2B5EF4-FFF2-40B4-BE49-F238E27FC236}">
                <a16:creationId xmlns:a16="http://schemas.microsoft.com/office/drawing/2014/main" id="{ED2CD62A-2257-6EB6-EA5A-2CB254A069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A524EC-5244-6D0B-9440-CE62C3B87221}"/>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6" name="Footer Placeholder 5">
            <a:extLst>
              <a:ext uri="{FF2B5EF4-FFF2-40B4-BE49-F238E27FC236}">
                <a16:creationId xmlns:a16="http://schemas.microsoft.com/office/drawing/2014/main" id="{6475D9B6-6FD6-E08E-6DFE-E3B491379391}"/>
              </a:ext>
            </a:extLst>
          </p:cNvPr>
          <p:cNvSpPr>
            <a:spLocks noGrp="1"/>
          </p:cNvSpPr>
          <p:nvPr>
            <p:ph type="ftr" sz="quarter" idx="11"/>
          </p:nvPr>
        </p:nvSpPr>
        <p:spPr/>
        <p:txBody>
          <a:bodyPr/>
          <a:lstStyle/>
          <a:p>
            <a:endParaRPr lang="en-CN"/>
          </a:p>
        </p:txBody>
      </p:sp>
      <p:sp>
        <p:nvSpPr>
          <p:cNvPr id="7" name="Slide Number Placeholder 6">
            <a:extLst>
              <a:ext uri="{FF2B5EF4-FFF2-40B4-BE49-F238E27FC236}">
                <a16:creationId xmlns:a16="http://schemas.microsoft.com/office/drawing/2014/main" id="{D8FCF5D8-1FB0-19B0-9E79-B1091C1AB468}"/>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4062987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A9E7E-7A0D-EE91-E7C9-E576EADCED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N"/>
          </a:p>
        </p:txBody>
      </p:sp>
      <p:sp>
        <p:nvSpPr>
          <p:cNvPr id="3" name="Picture Placeholder 2">
            <a:extLst>
              <a:ext uri="{FF2B5EF4-FFF2-40B4-BE49-F238E27FC236}">
                <a16:creationId xmlns:a16="http://schemas.microsoft.com/office/drawing/2014/main" id="{5D4CE50B-878D-D0AF-0F8D-F2F4677F76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N"/>
          </a:p>
        </p:txBody>
      </p:sp>
      <p:sp>
        <p:nvSpPr>
          <p:cNvPr id="4" name="Text Placeholder 3">
            <a:extLst>
              <a:ext uri="{FF2B5EF4-FFF2-40B4-BE49-F238E27FC236}">
                <a16:creationId xmlns:a16="http://schemas.microsoft.com/office/drawing/2014/main" id="{52678295-1E29-A9E0-E56D-5E610E7555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474231-CA24-B9F1-6081-2FDAA82C321E}"/>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6" name="Footer Placeholder 5">
            <a:extLst>
              <a:ext uri="{FF2B5EF4-FFF2-40B4-BE49-F238E27FC236}">
                <a16:creationId xmlns:a16="http://schemas.microsoft.com/office/drawing/2014/main" id="{40F22C3C-DE63-8BAD-849B-DF5654F2C726}"/>
              </a:ext>
            </a:extLst>
          </p:cNvPr>
          <p:cNvSpPr>
            <a:spLocks noGrp="1"/>
          </p:cNvSpPr>
          <p:nvPr>
            <p:ph type="ftr" sz="quarter" idx="11"/>
          </p:nvPr>
        </p:nvSpPr>
        <p:spPr/>
        <p:txBody>
          <a:bodyPr/>
          <a:lstStyle/>
          <a:p>
            <a:endParaRPr lang="en-CN"/>
          </a:p>
        </p:txBody>
      </p:sp>
      <p:sp>
        <p:nvSpPr>
          <p:cNvPr id="7" name="Slide Number Placeholder 6">
            <a:extLst>
              <a:ext uri="{FF2B5EF4-FFF2-40B4-BE49-F238E27FC236}">
                <a16:creationId xmlns:a16="http://schemas.microsoft.com/office/drawing/2014/main" id="{9462A62D-BCD3-42D0-D681-F849C2DA6867}"/>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85736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34D96-33B6-74FF-43BE-C8B668696551}"/>
              </a:ext>
            </a:extLst>
          </p:cNvPr>
          <p:cNvSpPr>
            <a:spLocks noGrp="1"/>
          </p:cNvSpPr>
          <p:nvPr>
            <p:ph type="title"/>
          </p:nvPr>
        </p:nvSpPr>
        <p:spPr/>
        <p:txBody>
          <a:bodyPr/>
          <a:lstStyle/>
          <a:p>
            <a:r>
              <a:rPr lang="en-US"/>
              <a:t>Click to edit Master title style</a:t>
            </a:r>
            <a:endParaRPr lang="en-CN"/>
          </a:p>
        </p:txBody>
      </p:sp>
      <p:sp>
        <p:nvSpPr>
          <p:cNvPr id="3" name="Vertical Text Placeholder 2">
            <a:extLst>
              <a:ext uri="{FF2B5EF4-FFF2-40B4-BE49-F238E27FC236}">
                <a16:creationId xmlns:a16="http://schemas.microsoft.com/office/drawing/2014/main" id="{9D98743B-2DA3-4A93-C5EA-E578DE125C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4" name="Date Placeholder 3">
            <a:extLst>
              <a:ext uri="{FF2B5EF4-FFF2-40B4-BE49-F238E27FC236}">
                <a16:creationId xmlns:a16="http://schemas.microsoft.com/office/drawing/2014/main" id="{9A155BF2-D336-0F0D-1E7B-2876A9B6371D}"/>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5" name="Footer Placeholder 4">
            <a:extLst>
              <a:ext uri="{FF2B5EF4-FFF2-40B4-BE49-F238E27FC236}">
                <a16:creationId xmlns:a16="http://schemas.microsoft.com/office/drawing/2014/main" id="{23DE3845-E945-3BD0-ADB7-055854D5FD15}"/>
              </a:ext>
            </a:extLst>
          </p:cNvPr>
          <p:cNvSpPr>
            <a:spLocks noGrp="1"/>
          </p:cNvSpPr>
          <p:nvPr>
            <p:ph type="ftr" sz="quarter" idx="11"/>
          </p:nvPr>
        </p:nvSpPr>
        <p:spPr/>
        <p:txBody>
          <a:bodyPr/>
          <a:lstStyle/>
          <a:p>
            <a:endParaRPr lang="en-CN"/>
          </a:p>
        </p:txBody>
      </p:sp>
      <p:sp>
        <p:nvSpPr>
          <p:cNvPr id="6" name="Slide Number Placeholder 5">
            <a:extLst>
              <a:ext uri="{FF2B5EF4-FFF2-40B4-BE49-F238E27FC236}">
                <a16:creationId xmlns:a16="http://schemas.microsoft.com/office/drawing/2014/main" id="{C2C8605C-3795-5E29-76B2-F5DEA0DC636A}"/>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674217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7D89FF-D85A-B290-34F1-0B3926C30F0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N"/>
          </a:p>
        </p:txBody>
      </p:sp>
      <p:sp>
        <p:nvSpPr>
          <p:cNvPr id="3" name="Vertical Text Placeholder 2">
            <a:extLst>
              <a:ext uri="{FF2B5EF4-FFF2-40B4-BE49-F238E27FC236}">
                <a16:creationId xmlns:a16="http://schemas.microsoft.com/office/drawing/2014/main" id="{FFAB74E1-4B97-7223-AD34-A028077B71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4" name="Date Placeholder 3">
            <a:extLst>
              <a:ext uri="{FF2B5EF4-FFF2-40B4-BE49-F238E27FC236}">
                <a16:creationId xmlns:a16="http://schemas.microsoft.com/office/drawing/2014/main" id="{D2C62A0E-FE52-1B0A-B855-CED97773D74D}"/>
              </a:ext>
            </a:extLst>
          </p:cNvPr>
          <p:cNvSpPr>
            <a:spLocks noGrp="1"/>
          </p:cNvSpPr>
          <p:nvPr>
            <p:ph type="dt" sz="half" idx="10"/>
          </p:nvPr>
        </p:nvSpPr>
        <p:spPr/>
        <p:txBody>
          <a:bodyPr/>
          <a:lstStyle/>
          <a:p>
            <a:fld id="{4CDF73F9-E55A-A34C-9558-8910328D2B21}" type="datetimeFigureOut">
              <a:rPr lang="en-CN" smtClean="0"/>
              <a:t>2024/4/13</a:t>
            </a:fld>
            <a:endParaRPr lang="en-CN"/>
          </a:p>
        </p:txBody>
      </p:sp>
      <p:sp>
        <p:nvSpPr>
          <p:cNvPr id="5" name="Footer Placeholder 4">
            <a:extLst>
              <a:ext uri="{FF2B5EF4-FFF2-40B4-BE49-F238E27FC236}">
                <a16:creationId xmlns:a16="http://schemas.microsoft.com/office/drawing/2014/main" id="{08C6B1B3-C2D7-2C27-5FA3-3F35E31C669F}"/>
              </a:ext>
            </a:extLst>
          </p:cNvPr>
          <p:cNvSpPr>
            <a:spLocks noGrp="1"/>
          </p:cNvSpPr>
          <p:nvPr>
            <p:ph type="ftr" sz="quarter" idx="11"/>
          </p:nvPr>
        </p:nvSpPr>
        <p:spPr/>
        <p:txBody>
          <a:bodyPr/>
          <a:lstStyle/>
          <a:p>
            <a:endParaRPr lang="en-CN"/>
          </a:p>
        </p:txBody>
      </p:sp>
      <p:sp>
        <p:nvSpPr>
          <p:cNvPr id="6" name="Slide Number Placeholder 5">
            <a:extLst>
              <a:ext uri="{FF2B5EF4-FFF2-40B4-BE49-F238E27FC236}">
                <a16:creationId xmlns:a16="http://schemas.microsoft.com/office/drawing/2014/main" id="{07AB3907-4F29-A165-F28F-44F65F39956D}"/>
              </a:ext>
            </a:extLst>
          </p:cNvPr>
          <p:cNvSpPr>
            <a:spLocks noGrp="1"/>
          </p:cNvSpPr>
          <p:nvPr>
            <p:ph type="sldNum" sz="quarter" idx="12"/>
          </p:nvPr>
        </p:nvSpPr>
        <p:spPr/>
        <p:txBody>
          <a:bodyPr/>
          <a:lstStyle/>
          <a:p>
            <a:fld id="{0C6F7937-C230-1D41-90F1-C17286FE0AE6}" type="slidenum">
              <a:rPr lang="en-CN" smtClean="0"/>
              <a:t>‹#›</a:t>
            </a:fld>
            <a:endParaRPr lang="en-CN"/>
          </a:p>
        </p:txBody>
      </p:sp>
    </p:spTree>
    <p:extLst>
      <p:ext uri="{BB962C8B-B14F-4D97-AF65-F5344CB8AC3E}">
        <p14:creationId xmlns:p14="http://schemas.microsoft.com/office/powerpoint/2010/main" val="701851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BD9440-7513-3030-8F8E-48B55A23D3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N"/>
          </a:p>
        </p:txBody>
      </p:sp>
      <p:sp>
        <p:nvSpPr>
          <p:cNvPr id="3" name="Text Placeholder 2">
            <a:extLst>
              <a:ext uri="{FF2B5EF4-FFF2-40B4-BE49-F238E27FC236}">
                <a16:creationId xmlns:a16="http://schemas.microsoft.com/office/drawing/2014/main" id="{DB0ACDE8-A7FF-E4BD-49B9-F07EDCBDA0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N"/>
          </a:p>
        </p:txBody>
      </p:sp>
      <p:sp>
        <p:nvSpPr>
          <p:cNvPr id="4" name="Date Placeholder 3">
            <a:extLst>
              <a:ext uri="{FF2B5EF4-FFF2-40B4-BE49-F238E27FC236}">
                <a16:creationId xmlns:a16="http://schemas.microsoft.com/office/drawing/2014/main" id="{D4F7A835-C1E5-7DD5-B49C-8256D5D8E2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CDF73F9-E55A-A34C-9558-8910328D2B21}" type="datetimeFigureOut">
              <a:rPr lang="en-CN" smtClean="0"/>
              <a:t>2024/4/13</a:t>
            </a:fld>
            <a:endParaRPr lang="en-CN"/>
          </a:p>
        </p:txBody>
      </p:sp>
      <p:sp>
        <p:nvSpPr>
          <p:cNvPr id="5" name="Footer Placeholder 4">
            <a:extLst>
              <a:ext uri="{FF2B5EF4-FFF2-40B4-BE49-F238E27FC236}">
                <a16:creationId xmlns:a16="http://schemas.microsoft.com/office/drawing/2014/main" id="{58614150-E776-B79B-DCAB-C2C41D73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CN"/>
          </a:p>
        </p:txBody>
      </p:sp>
      <p:sp>
        <p:nvSpPr>
          <p:cNvPr id="6" name="Slide Number Placeholder 5">
            <a:extLst>
              <a:ext uri="{FF2B5EF4-FFF2-40B4-BE49-F238E27FC236}">
                <a16:creationId xmlns:a16="http://schemas.microsoft.com/office/drawing/2014/main" id="{E3AC89B4-4783-AF97-2687-9BE8C71E28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C6F7937-C230-1D41-90F1-C17286FE0AE6}" type="slidenum">
              <a:rPr lang="en-CN" smtClean="0"/>
              <a:t>‹#›</a:t>
            </a:fld>
            <a:endParaRPr lang="en-CN"/>
          </a:p>
        </p:txBody>
      </p:sp>
    </p:spTree>
    <p:extLst>
      <p:ext uri="{BB962C8B-B14F-4D97-AF65-F5344CB8AC3E}">
        <p14:creationId xmlns:p14="http://schemas.microsoft.com/office/powerpoint/2010/main" val="12078277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912709-B5A0-A4F8-ED29-1DB41F75A892}"/>
              </a:ext>
            </a:extLst>
          </p:cNvPr>
          <p:cNvSpPr>
            <a:spLocks noGrp="1"/>
          </p:cNvSpPr>
          <p:nvPr>
            <p:ph type="ctrTitle"/>
          </p:nvPr>
        </p:nvSpPr>
        <p:spPr>
          <a:xfrm>
            <a:off x="5297762" y="640080"/>
            <a:ext cx="6251110" cy="3566160"/>
          </a:xfrm>
        </p:spPr>
        <p:txBody>
          <a:bodyPr anchor="b">
            <a:normAutofit/>
          </a:bodyPr>
          <a:lstStyle/>
          <a:p>
            <a:pPr algn="l"/>
            <a:r>
              <a:rPr lang="en-CN" sz="5400" dirty="0"/>
              <a:t>Zeus Helios (Megas) Serapis in the Eastern Desert </a:t>
            </a:r>
          </a:p>
        </p:txBody>
      </p:sp>
      <p:sp>
        <p:nvSpPr>
          <p:cNvPr id="3" name="Subtitle 2">
            <a:extLst>
              <a:ext uri="{FF2B5EF4-FFF2-40B4-BE49-F238E27FC236}">
                <a16:creationId xmlns:a16="http://schemas.microsoft.com/office/drawing/2014/main" id="{C9523728-CB2A-A9BF-3D3C-CD853B55D82B}"/>
              </a:ext>
            </a:extLst>
          </p:cNvPr>
          <p:cNvSpPr>
            <a:spLocks noGrp="1"/>
          </p:cNvSpPr>
          <p:nvPr>
            <p:ph type="subTitle" idx="1"/>
          </p:nvPr>
        </p:nvSpPr>
        <p:spPr>
          <a:xfrm>
            <a:off x="5297760" y="4636008"/>
            <a:ext cx="6251111" cy="1572768"/>
          </a:xfrm>
        </p:spPr>
        <p:txBody>
          <a:bodyPr>
            <a:normAutofit/>
          </a:bodyPr>
          <a:lstStyle/>
          <a:p>
            <a:pPr algn="l"/>
            <a:r>
              <a:rPr lang="en-CN" dirty="0"/>
              <a:t>Life in t</a:t>
            </a:r>
            <a:r>
              <a:rPr lang="en-US" dirty="0"/>
              <a:t>he</a:t>
            </a:r>
            <a:r>
              <a:rPr lang="en-CN" dirty="0"/>
              <a:t> Eastern Desert of Egypt</a:t>
            </a:r>
          </a:p>
        </p:txBody>
      </p:sp>
      <p:pic>
        <p:nvPicPr>
          <p:cNvPr id="1026" name="Picture 2" descr="The anthropomorphic statue of Serapis in the form of Helios-Zeus. 38 |  Download Scientific Diagram">
            <a:extLst>
              <a:ext uri="{FF2B5EF4-FFF2-40B4-BE49-F238E27FC236}">
                <a16:creationId xmlns:a16="http://schemas.microsoft.com/office/drawing/2014/main" id="{49CF23AE-6681-E03D-188C-786E9DB8784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858" r="4096" b="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033"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4705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CFBB-1AD5-72BE-462D-48DF49ED41C1}"/>
              </a:ext>
            </a:extLst>
          </p:cNvPr>
          <p:cNvSpPr>
            <a:spLocks noGrp="1"/>
          </p:cNvSpPr>
          <p:nvPr>
            <p:ph type="title"/>
          </p:nvPr>
        </p:nvSpPr>
        <p:spPr/>
        <p:txBody>
          <a:bodyPr/>
          <a:lstStyle/>
          <a:p>
            <a:r>
              <a:rPr lang="en-CN" dirty="0"/>
              <a:t>Structure of the presentation  </a:t>
            </a:r>
          </a:p>
        </p:txBody>
      </p:sp>
      <p:sp>
        <p:nvSpPr>
          <p:cNvPr id="3" name="Content Placeholder 2">
            <a:extLst>
              <a:ext uri="{FF2B5EF4-FFF2-40B4-BE49-F238E27FC236}">
                <a16:creationId xmlns:a16="http://schemas.microsoft.com/office/drawing/2014/main" id="{D2236950-C14F-C0E1-20F5-09C8CCC12233}"/>
              </a:ext>
            </a:extLst>
          </p:cNvPr>
          <p:cNvSpPr>
            <a:spLocks noGrp="1"/>
          </p:cNvSpPr>
          <p:nvPr>
            <p:ph idx="1"/>
          </p:nvPr>
        </p:nvSpPr>
        <p:spPr/>
        <p:txBody>
          <a:bodyPr/>
          <a:lstStyle/>
          <a:p>
            <a:r>
              <a:rPr lang="en-CN" dirty="0"/>
              <a:t>Worship of the Cult of Alexandrian gods e.g., Zeus Helios (Megas) Serapis in a broader Egyptian context and specifically in relation to</a:t>
            </a:r>
            <a:r>
              <a:rPr lang="en-US" dirty="0"/>
              <a:t> t</a:t>
            </a:r>
            <a:r>
              <a:rPr lang="en-CN" dirty="0"/>
              <a:t>he geographical locations in t</a:t>
            </a:r>
            <a:r>
              <a:rPr lang="en-US" dirty="0"/>
              <a:t>he</a:t>
            </a:r>
            <a:r>
              <a:rPr lang="en-CN" dirty="0"/>
              <a:t> Eastern Desert. </a:t>
            </a:r>
          </a:p>
          <a:p>
            <a:r>
              <a:rPr lang="en-CN" dirty="0"/>
              <a:t>In what range of Eastern Desert contexts is ZHMS appearing? </a:t>
            </a:r>
          </a:p>
          <a:p>
            <a:r>
              <a:rPr lang="en-CN" dirty="0"/>
              <a:t>What types of evidence do we have of ZHMS? – material culture and epigraphic. </a:t>
            </a:r>
          </a:p>
          <a:p>
            <a:r>
              <a:rPr lang="en-CN" dirty="0"/>
              <a:t>Arguments about why do we see this syncretic development? </a:t>
            </a:r>
          </a:p>
          <a:p>
            <a:endParaRPr lang="en-CN" dirty="0"/>
          </a:p>
        </p:txBody>
      </p:sp>
    </p:spTree>
    <p:extLst>
      <p:ext uri="{BB962C8B-B14F-4D97-AF65-F5344CB8AC3E}">
        <p14:creationId xmlns:p14="http://schemas.microsoft.com/office/powerpoint/2010/main" val="4086064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B09A8-A94B-332F-6AD7-2043B9AFA2B6}"/>
              </a:ext>
            </a:extLst>
          </p:cNvPr>
          <p:cNvSpPr>
            <a:spLocks noGrp="1"/>
          </p:cNvSpPr>
          <p:nvPr>
            <p:ph type="title"/>
          </p:nvPr>
        </p:nvSpPr>
        <p:spPr/>
        <p:txBody>
          <a:bodyPr/>
          <a:lstStyle/>
          <a:p>
            <a:r>
              <a:rPr lang="en-CN"/>
              <a:t>Geographical scope of ZHMS evidence </a:t>
            </a:r>
            <a:endParaRPr lang="en-CN" dirty="0"/>
          </a:p>
        </p:txBody>
      </p:sp>
      <p:sp>
        <p:nvSpPr>
          <p:cNvPr id="3" name="Content Placeholder 2">
            <a:extLst>
              <a:ext uri="{FF2B5EF4-FFF2-40B4-BE49-F238E27FC236}">
                <a16:creationId xmlns:a16="http://schemas.microsoft.com/office/drawing/2014/main" id="{2EE2E47D-5E86-153B-D2AA-0D62C9531FDB}"/>
              </a:ext>
            </a:extLst>
          </p:cNvPr>
          <p:cNvSpPr>
            <a:spLocks noGrp="1"/>
          </p:cNvSpPr>
          <p:nvPr>
            <p:ph idx="1"/>
          </p:nvPr>
        </p:nvSpPr>
        <p:spPr/>
        <p:txBody>
          <a:bodyPr>
            <a:normAutofit fontScale="92500" lnSpcReduction="10000"/>
          </a:bodyPr>
          <a:lstStyle/>
          <a:p>
            <a:r>
              <a:rPr lang="en-CN" dirty="0"/>
              <a:t>Alexandria – </a:t>
            </a:r>
            <a:r>
              <a:rPr lang="en-CN" i="1" dirty="0"/>
              <a:t>the Serapeum – </a:t>
            </a:r>
            <a:r>
              <a:rPr lang="en-CN" dirty="0"/>
              <a:t>numerous statutes and reliefs dedicated to the God.  </a:t>
            </a:r>
          </a:p>
          <a:p>
            <a:r>
              <a:rPr lang="en-CN" dirty="0"/>
              <a:t>Luxor – start to see inscription by military directly dedicated to ZHMS. </a:t>
            </a:r>
          </a:p>
          <a:p>
            <a:r>
              <a:rPr lang="en-CN" dirty="0"/>
              <a:t>The part of the eastern desert we are considering stretches from the Nile to the Red Sea harbours. Strategic trade routes set-up by the Ptolemies and exploited by the Romans. </a:t>
            </a:r>
          </a:p>
          <a:p>
            <a:r>
              <a:rPr lang="en-CN" dirty="0"/>
              <a:t>The areas under focus for this presentation are: </a:t>
            </a:r>
          </a:p>
          <a:p>
            <a:r>
              <a:rPr lang="en-CN" dirty="0"/>
              <a:t>Mons Claudianus </a:t>
            </a:r>
          </a:p>
          <a:p>
            <a:r>
              <a:rPr lang="en-CN" dirty="0"/>
              <a:t>Berenike; and </a:t>
            </a:r>
          </a:p>
          <a:p>
            <a:r>
              <a:rPr lang="en-CN" dirty="0"/>
              <a:t>Luxor</a:t>
            </a:r>
          </a:p>
        </p:txBody>
      </p:sp>
    </p:spTree>
    <p:extLst>
      <p:ext uri="{BB962C8B-B14F-4D97-AF65-F5344CB8AC3E}">
        <p14:creationId xmlns:p14="http://schemas.microsoft.com/office/powerpoint/2010/main" val="2607627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08168-DFD4-BD56-E4FB-2D218F4E8986}"/>
              </a:ext>
            </a:extLst>
          </p:cNvPr>
          <p:cNvSpPr>
            <a:spLocks noGrp="1"/>
          </p:cNvSpPr>
          <p:nvPr>
            <p:ph type="title"/>
          </p:nvPr>
        </p:nvSpPr>
        <p:spPr/>
        <p:txBody>
          <a:bodyPr/>
          <a:lstStyle/>
          <a:p>
            <a:r>
              <a:rPr lang="en-CN" dirty="0"/>
              <a:t>Isis’ transformation into a Hellenistic goddess</a:t>
            </a:r>
          </a:p>
        </p:txBody>
      </p:sp>
      <p:sp>
        <p:nvSpPr>
          <p:cNvPr id="3" name="Content Placeholder 2">
            <a:extLst>
              <a:ext uri="{FF2B5EF4-FFF2-40B4-BE49-F238E27FC236}">
                <a16:creationId xmlns:a16="http://schemas.microsoft.com/office/drawing/2014/main" id="{DCF8137D-09EE-94CF-686A-30A6E2B38C57}"/>
              </a:ext>
            </a:extLst>
          </p:cNvPr>
          <p:cNvSpPr>
            <a:spLocks noGrp="1"/>
          </p:cNvSpPr>
          <p:nvPr>
            <p:ph idx="1"/>
          </p:nvPr>
        </p:nvSpPr>
        <p:spPr/>
        <p:txBody>
          <a:bodyPr>
            <a:normAutofit fontScale="85000" lnSpcReduction="20000"/>
          </a:bodyPr>
          <a:lstStyle/>
          <a:p>
            <a:r>
              <a:rPr lang="en-CN" dirty="0"/>
              <a:t>Ambigious timescale as took place without indigenous Egyptians and it happened using the Greek-Egyptian translation of Ancient Egyptian religion and culture. </a:t>
            </a:r>
          </a:p>
          <a:p>
            <a:r>
              <a:rPr lang="en-CN" dirty="0"/>
              <a:t>First step of </a:t>
            </a:r>
            <a:r>
              <a:rPr lang="en-CN" i="1" dirty="0"/>
              <a:t>interpretatio Graeca- </a:t>
            </a:r>
            <a:r>
              <a:rPr lang="en-CN" dirty="0"/>
              <a:t>Greeks to rename Egyptian gods with Greek names because rebranding the words to link to Greek phonetics, sounds similar to Greeks, or because they had similar roles as the Greek deities. </a:t>
            </a:r>
          </a:p>
          <a:p>
            <a:r>
              <a:rPr lang="en-US" dirty="0"/>
              <a:t>It happened </a:t>
            </a:r>
            <a:r>
              <a:rPr lang="en-US" i="1" dirty="0"/>
              <a:t>Interpretatio Graeca – </a:t>
            </a:r>
            <a:r>
              <a:rPr lang="en-US" dirty="0"/>
              <a:t>a foreign deity with a member of the Greek </a:t>
            </a:r>
            <a:r>
              <a:rPr lang="en-US" dirty="0" err="1"/>
              <a:t>panthenon</a:t>
            </a:r>
            <a:r>
              <a:rPr lang="en-US" dirty="0"/>
              <a:t>- </a:t>
            </a:r>
          </a:p>
          <a:p>
            <a:r>
              <a:rPr lang="en-US" dirty="0" err="1"/>
              <a:t>Herodutus</a:t>
            </a:r>
            <a:r>
              <a:rPr lang="en-US" i="1" dirty="0"/>
              <a:t>’ Histories – </a:t>
            </a:r>
            <a:r>
              <a:rPr lang="en-US" dirty="0"/>
              <a:t>refers to </a:t>
            </a:r>
            <a:r>
              <a:rPr lang="en-US" i="1" dirty="0"/>
              <a:t>Demeter and Dionysus</a:t>
            </a:r>
            <a:r>
              <a:rPr lang="en-US" dirty="0"/>
              <a:t> as Greek gods instead of Isis and Osiris. </a:t>
            </a:r>
          </a:p>
          <a:p>
            <a:r>
              <a:rPr lang="en-US" dirty="0"/>
              <a:t>As non-Greek deities (e.g., Isis in the first instance,) spreads to Greek speaking regions, they start to be shown wearing Greek clothing, making them become more universally recognized. </a:t>
            </a:r>
          </a:p>
          <a:p>
            <a:endParaRPr lang="en-CN" dirty="0"/>
          </a:p>
        </p:txBody>
      </p:sp>
    </p:spTree>
    <p:extLst>
      <p:ext uri="{BB962C8B-B14F-4D97-AF65-F5344CB8AC3E}">
        <p14:creationId xmlns:p14="http://schemas.microsoft.com/office/powerpoint/2010/main" val="2902744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0974F-648A-EE51-CF4E-8F529C7ACE70}"/>
              </a:ext>
            </a:extLst>
          </p:cNvPr>
          <p:cNvSpPr>
            <a:spLocks noGrp="1"/>
          </p:cNvSpPr>
          <p:nvPr>
            <p:ph type="title"/>
          </p:nvPr>
        </p:nvSpPr>
        <p:spPr/>
        <p:txBody>
          <a:bodyPr/>
          <a:lstStyle/>
          <a:p>
            <a:r>
              <a:rPr lang="en-CN" i="1" dirty="0"/>
              <a:t>Interpretatio Aegyptiaca</a:t>
            </a:r>
          </a:p>
        </p:txBody>
      </p:sp>
      <p:sp>
        <p:nvSpPr>
          <p:cNvPr id="3" name="Content Placeholder 2">
            <a:extLst>
              <a:ext uri="{FF2B5EF4-FFF2-40B4-BE49-F238E27FC236}">
                <a16:creationId xmlns:a16="http://schemas.microsoft.com/office/drawing/2014/main" id="{C76CAE58-5169-2A2B-EBD1-23AA58A84BDD}"/>
              </a:ext>
            </a:extLst>
          </p:cNvPr>
          <p:cNvSpPr>
            <a:spLocks noGrp="1"/>
          </p:cNvSpPr>
          <p:nvPr>
            <p:ph idx="1"/>
          </p:nvPr>
        </p:nvSpPr>
        <p:spPr/>
        <p:txBody>
          <a:bodyPr>
            <a:normAutofit fontScale="92500" lnSpcReduction="20000"/>
          </a:bodyPr>
          <a:lstStyle/>
          <a:p>
            <a:r>
              <a:rPr lang="en-CN" dirty="0"/>
              <a:t>Also, there is the interpretation of Greek mythology and deities as originating from Egyptian traditions. (Merkelbach, 2001: 231; Bommas, 2006: 234-8). Serapis then as an origin of Isis or Osiris/ Wasir or Amet is easier to fathom as an Egyptian. </a:t>
            </a:r>
          </a:p>
          <a:p>
            <a:r>
              <a:rPr lang="en-CN" i="1" dirty="0"/>
              <a:t>Diodorus Siculus </a:t>
            </a:r>
            <a:r>
              <a:rPr lang="en-CN" dirty="0"/>
              <a:t>(1.96- 7)</a:t>
            </a:r>
            <a:r>
              <a:rPr lang="en-CN" i="1" dirty="0"/>
              <a:t> </a:t>
            </a:r>
            <a:r>
              <a:rPr lang="en-CN" dirty="0"/>
              <a:t>and </a:t>
            </a:r>
            <a:r>
              <a:rPr lang="en-CN" i="1" dirty="0"/>
              <a:t>Plutarch </a:t>
            </a:r>
            <a:r>
              <a:rPr lang="en-CN" dirty="0"/>
              <a:t>(De Is, et 0s. 10), wrote about this because by the end of the second century BCE, the cults of Egyptian gods had spread across the Mediterranean, explaining the need for regional (perhaps Greek), translations of foreign religious ideas/concepts. </a:t>
            </a:r>
          </a:p>
          <a:p>
            <a:r>
              <a:rPr lang="en-CN" dirty="0"/>
              <a:t>Blurred translations over time? – </a:t>
            </a:r>
            <a:r>
              <a:rPr lang="en-CN" i="1" dirty="0"/>
              <a:t>Plutarch “De Iside et Osiride”</a:t>
            </a:r>
            <a:r>
              <a:rPr lang="en-CN" dirty="0"/>
              <a:t> approx 120 BCE.  </a:t>
            </a:r>
          </a:p>
          <a:p>
            <a:r>
              <a:rPr lang="en-CN" dirty="0"/>
              <a:t>Plutarch’s focus is on the Cult of Isis not Serapis. But, late epigraphic evidence and material culture suggests both were accomodated. </a:t>
            </a:r>
          </a:p>
        </p:txBody>
      </p:sp>
    </p:spTree>
    <p:extLst>
      <p:ext uri="{BB962C8B-B14F-4D97-AF65-F5344CB8AC3E}">
        <p14:creationId xmlns:p14="http://schemas.microsoft.com/office/powerpoint/2010/main" val="3472459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1A0227-072A-4F5F-928C-E2C3E5CCD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08D88F-9902-80C7-7031-97D46D9BF8C8}"/>
              </a:ext>
            </a:extLst>
          </p:cNvPr>
          <p:cNvSpPr>
            <a:spLocks noGrp="1"/>
          </p:cNvSpPr>
          <p:nvPr>
            <p:ph type="title"/>
          </p:nvPr>
        </p:nvSpPr>
        <p:spPr>
          <a:xfrm>
            <a:off x="630936" y="4440365"/>
            <a:ext cx="4245864" cy="1722691"/>
          </a:xfrm>
        </p:spPr>
        <p:txBody>
          <a:bodyPr anchor="ctr">
            <a:normAutofit/>
          </a:bodyPr>
          <a:lstStyle/>
          <a:p>
            <a:r>
              <a:rPr lang="en-CN" sz="3800"/>
              <a:t>Zeus Helios (Megas) Serapis at Luxor </a:t>
            </a:r>
          </a:p>
        </p:txBody>
      </p:sp>
      <p:pic>
        <p:nvPicPr>
          <p:cNvPr id="7" name="Picture 6" descr="A statue of a person in a robe&#10;&#10;Description automatically generated">
            <a:extLst>
              <a:ext uri="{FF2B5EF4-FFF2-40B4-BE49-F238E27FC236}">
                <a16:creationId xmlns:a16="http://schemas.microsoft.com/office/drawing/2014/main" id="{7CB73094-D8A1-CF94-1B2B-F575E211D75A}"/>
              </a:ext>
            </a:extLst>
          </p:cNvPr>
          <p:cNvPicPr>
            <a:picLocks noChangeAspect="1"/>
          </p:cNvPicPr>
          <p:nvPr/>
        </p:nvPicPr>
        <p:blipFill>
          <a:blip r:embed="rId3"/>
          <a:stretch>
            <a:fillRect/>
          </a:stretch>
        </p:blipFill>
        <p:spPr>
          <a:xfrm>
            <a:off x="1799871" y="320040"/>
            <a:ext cx="2798009" cy="3927031"/>
          </a:xfrm>
          <a:prstGeom prst="rect">
            <a:avLst/>
          </a:prstGeom>
        </p:spPr>
      </p:pic>
      <p:pic>
        <p:nvPicPr>
          <p:cNvPr id="5" name="Picture 4" descr="A stone archway with a statue in the middle of a brick wall&#10;&#10;Description automatically generated">
            <a:extLst>
              <a:ext uri="{FF2B5EF4-FFF2-40B4-BE49-F238E27FC236}">
                <a16:creationId xmlns:a16="http://schemas.microsoft.com/office/drawing/2014/main" id="{7EACD6B2-36EC-51E8-D4A3-36B17F70DB05}"/>
              </a:ext>
            </a:extLst>
          </p:cNvPr>
          <p:cNvPicPr>
            <a:picLocks noChangeAspect="1"/>
          </p:cNvPicPr>
          <p:nvPr/>
        </p:nvPicPr>
        <p:blipFill>
          <a:blip r:embed="rId4"/>
          <a:stretch>
            <a:fillRect/>
          </a:stretch>
        </p:blipFill>
        <p:spPr>
          <a:xfrm>
            <a:off x="6431749" y="320040"/>
            <a:ext cx="5116654" cy="3927031"/>
          </a:xfrm>
          <a:prstGeom prst="rect">
            <a:avLst/>
          </a:prstGeom>
        </p:spPr>
      </p:pic>
      <p:sp>
        <p:nvSpPr>
          <p:cNvPr id="22" name="sketchy line">
            <a:extLst>
              <a:ext uri="{FF2B5EF4-FFF2-40B4-BE49-F238E27FC236}">
                <a16:creationId xmlns:a16="http://schemas.microsoft.com/office/drawing/2014/main" id="{35D99776-4B38-47DF-A302-11AD9AF87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37304" y="5292566"/>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8769B97-0F86-AD7C-4125-39A279A374E1}"/>
              </a:ext>
            </a:extLst>
          </p:cNvPr>
          <p:cNvSpPr>
            <a:spLocks noGrp="1"/>
          </p:cNvSpPr>
          <p:nvPr>
            <p:ph idx="1"/>
          </p:nvPr>
        </p:nvSpPr>
        <p:spPr>
          <a:xfrm>
            <a:off x="5333999" y="4440365"/>
            <a:ext cx="6214871" cy="1722691"/>
          </a:xfrm>
        </p:spPr>
        <p:txBody>
          <a:bodyPr anchor="ctr">
            <a:normAutofit/>
          </a:bodyPr>
          <a:lstStyle/>
          <a:p>
            <a:r>
              <a:rPr lang="en-US" sz="2200" dirty="0"/>
              <a:t>Temple surrounded by columns dedicated to ZHMS on Hadrian’s birthday, 24 January 126- limestone statute that has been preserved shows Isis in her Hellenistic form. </a:t>
            </a:r>
            <a:endParaRPr lang="en-CN" sz="2200" dirty="0"/>
          </a:p>
        </p:txBody>
      </p:sp>
    </p:spTree>
    <p:extLst>
      <p:ext uri="{BB962C8B-B14F-4D97-AF65-F5344CB8AC3E}">
        <p14:creationId xmlns:p14="http://schemas.microsoft.com/office/powerpoint/2010/main" val="93302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DE35017-779A-2206-65B0-C0911E63D905}"/>
              </a:ext>
            </a:extLst>
          </p:cNvPr>
          <p:cNvPicPr>
            <a:picLocks noGrp="1" noChangeAspect="1"/>
          </p:cNvPicPr>
          <p:nvPr>
            <p:ph idx="1"/>
          </p:nvPr>
        </p:nvPicPr>
        <p:blipFill>
          <a:blip r:embed="rId2"/>
          <a:stretch>
            <a:fillRect/>
          </a:stretch>
        </p:blipFill>
        <p:spPr>
          <a:xfrm>
            <a:off x="459939" y="365125"/>
            <a:ext cx="9008348" cy="5811838"/>
          </a:xfrm>
        </p:spPr>
      </p:pic>
    </p:spTree>
    <p:extLst>
      <p:ext uri="{BB962C8B-B14F-4D97-AF65-F5344CB8AC3E}">
        <p14:creationId xmlns:p14="http://schemas.microsoft.com/office/powerpoint/2010/main" val="221607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44DCB-B1AB-07FF-2841-1A24482C7CEA}"/>
              </a:ext>
            </a:extLst>
          </p:cNvPr>
          <p:cNvSpPr>
            <a:spLocks noGrp="1"/>
          </p:cNvSpPr>
          <p:nvPr>
            <p:ph type="title"/>
          </p:nvPr>
        </p:nvSpPr>
        <p:spPr/>
        <p:txBody>
          <a:bodyPr/>
          <a:lstStyle/>
          <a:p>
            <a:r>
              <a:rPr lang="en-CN" dirty="0"/>
              <a:t>A syncretic deity as a consort of Isis? </a:t>
            </a:r>
          </a:p>
        </p:txBody>
      </p:sp>
      <p:sp>
        <p:nvSpPr>
          <p:cNvPr id="3" name="Content Placeholder 2">
            <a:extLst>
              <a:ext uri="{FF2B5EF4-FFF2-40B4-BE49-F238E27FC236}">
                <a16:creationId xmlns:a16="http://schemas.microsoft.com/office/drawing/2014/main" id="{5EC13C93-1EDD-7EE4-ECC6-67A3AFC37621}"/>
              </a:ext>
            </a:extLst>
          </p:cNvPr>
          <p:cNvSpPr>
            <a:spLocks noGrp="1"/>
          </p:cNvSpPr>
          <p:nvPr>
            <p:ph idx="1"/>
          </p:nvPr>
        </p:nvSpPr>
        <p:spPr/>
        <p:txBody>
          <a:bodyPr/>
          <a:lstStyle/>
          <a:p>
            <a:r>
              <a:rPr lang="en-CN" dirty="0"/>
              <a:t>Ptolemies think ZHMS the ideal source to create a dynastic god with genuine Greek origins. (Riggs, </a:t>
            </a:r>
            <a:r>
              <a:rPr lang="en-CN" i="1" dirty="0"/>
              <a:t>The Oxford Handbook of Roman Egypt</a:t>
            </a:r>
            <a:r>
              <a:rPr lang="en-CN" dirty="0"/>
              <a:t>, (2012), 25, </a:t>
            </a:r>
            <a:r>
              <a:rPr lang="en-CN" i="1" dirty="0"/>
              <a:t>Isis, Osiris and Serapis, </a:t>
            </a:r>
            <a:r>
              <a:rPr lang="en-CN" dirty="0"/>
              <a:t>p. 422)</a:t>
            </a:r>
          </a:p>
          <a:p>
            <a:r>
              <a:rPr lang="en-CN" dirty="0"/>
              <a:t>Making ZHMS the consort of Isis- to amalgamate both Greek and Egyptian religions. </a:t>
            </a:r>
          </a:p>
          <a:p>
            <a:r>
              <a:rPr lang="en-CN" dirty="0"/>
              <a:t>Expansion of the hellenised Isis-cults in the Thebaid under Trajan and Hadrian (F. Dunand) – After, the establishment of the Cult of Alexandrian gods, e.g., Isis and Osiris instead of Wasir and Amet (the original Egyptian versions). </a:t>
            </a:r>
          </a:p>
          <a:p>
            <a:endParaRPr lang="en-CN" dirty="0"/>
          </a:p>
          <a:p>
            <a:endParaRPr lang="en-CN" dirty="0"/>
          </a:p>
        </p:txBody>
      </p:sp>
    </p:spTree>
    <p:extLst>
      <p:ext uri="{BB962C8B-B14F-4D97-AF65-F5344CB8AC3E}">
        <p14:creationId xmlns:p14="http://schemas.microsoft.com/office/powerpoint/2010/main" val="2955873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B7B615-4AA5-BDF8-392A-FE775BAAABD9}"/>
              </a:ext>
            </a:extLst>
          </p:cNvPr>
          <p:cNvSpPr>
            <a:spLocks noGrp="1"/>
          </p:cNvSpPr>
          <p:nvPr>
            <p:ph type="title"/>
          </p:nvPr>
        </p:nvSpPr>
        <p:spPr>
          <a:xfrm>
            <a:off x="630936" y="640080"/>
            <a:ext cx="4818888" cy="1481328"/>
          </a:xfrm>
        </p:spPr>
        <p:txBody>
          <a:bodyPr anchor="b">
            <a:normAutofit/>
          </a:bodyPr>
          <a:lstStyle/>
          <a:p>
            <a:r>
              <a:rPr lang="en-CN" sz="5000"/>
              <a:t>Mons Claudianus </a:t>
            </a:r>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0711CE2-ED88-4499-B211-5B97E099D21B}"/>
              </a:ext>
            </a:extLst>
          </p:cNvPr>
          <p:cNvSpPr>
            <a:spLocks noGrp="1"/>
          </p:cNvSpPr>
          <p:nvPr>
            <p:ph idx="1"/>
          </p:nvPr>
        </p:nvSpPr>
        <p:spPr>
          <a:xfrm>
            <a:off x="630935" y="2660904"/>
            <a:ext cx="5458967" cy="3764138"/>
          </a:xfrm>
        </p:spPr>
        <p:txBody>
          <a:bodyPr anchor="t">
            <a:normAutofit fontScale="92500" lnSpcReduction="10000"/>
          </a:bodyPr>
          <a:lstStyle/>
          <a:p>
            <a:r>
              <a:rPr lang="en-CN" sz="2200" dirty="0"/>
              <a:t>A Roman quarry with bathhouse annexed, temple, and changing rooms. Water supply or </a:t>
            </a:r>
            <a:r>
              <a:rPr lang="en-CN" sz="2200" i="1" dirty="0"/>
              <a:t>hydreamata. </a:t>
            </a:r>
            <a:endParaRPr lang="en-CN" sz="2200" dirty="0"/>
          </a:p>
          <a:p>
            <a:r>
              <a:rPr lang="en-CN" sz="2200" dirty="0"/>
              <a:t>A dedication to ZHMS made by </a:t>
            </a:r>
            <a:r>
              <a:rPr lang="en-CN" sz="2200" i="1" dirty="0"/>
              <a:t>the Alexandrian Apollonios son of Ammonios</a:t>
            </a:r>
            <a:r>
              <a:rPr lang="en-CN" sz="2200" dirty="0"/>
              <a:t>, earliest depiction found- under </a:t>
            </a:r>
            <a:r>
              <a:rPr lang="en-CN" sz="2200" i="1" dirty="0"/>
              <a:t>Trajan</a:t>
            </a:r>
            <a:r>
              <a:rPr lang="en-CN" sz="2200" dirty="0"/>
              <a:t>. (</a:t>
            </a:r>
            <a:r>
              <a:rPr lang="en-CN" sz="2200" i="1" dirty="0"/>
              <a:t>I. Pan 38</a:t>
            </a:r>
            <a:r>
              <a:rPr lang="en-CN" sz="2200" dirty="0"/>
              <a:t>). </a:t>
            </a:r>
          </a:p>
          <a:p>
            <a:r>
              <a:rPr lang="en-US" sz="2200" dirty="0"/>
              <a:t>M</a:t>
            </a:r>
            <a:r>
              <a:rPr lang="en-CN" sz="2200" dirty="0"/>
              <a:t>ilitary worshippers? – </a:t>
            </a:r>
            <a:r>
              <a:rPr lang="en-CN" sz="2200" i="1" dirty="0"/>
              <a:t>“To Zeus Helios Great Serapis, Marcus Antonius C</a:t>
            </a:r>
            <a:r>
              <a:rPr lang="en-US" sz="2200" i="1" dirty="0"/>
              <a:t>e</a:t>
            </a:r>
            <a:r>
              <a:rPr lang="en-CN" sz="2200" i="1" dirty="0"/>
              <a:t>ler, engineer of the First Cohort of Lusitanians, made (this).” - in its translation. </a:t>
            </a:r>
          </a:p>
          <a:p>
            <a:r>
              <a:rPr lang="en-CN" sz="2200" i="1" dirty="0"/>
              <a:t>Cohors I Augusta Lusitanorum – </a:t>
            </a:r>
            <a:r>
              <a:rPr lang="en-CN" sz="2200" dirty="0"/>
              <a:t>garisoned in Iudaea in 90, attested in Egypt in 105. </a:t>
            </a:r>
          </a:p>
          <a:p>
            <a:endParaRPr lang="en-CN" sz="2200" dirty="0"/>
          </a:p>
        </p:txBody>
      </p:sp>
      <p:pic>
        <p:nvPicPr>
          <p:cNvPr id="5" name="Picture 4" descr="A stone with writing on it&#10;&#10;Description automatically generated">
            <a:extLst>
              <a:ext uri="{FF2B5EF4-FFF2-40B4-BE49-F238E27FC236}">
                <a16:creationId xmlns:a16="http://schemas.microsoft.com/office/drawing/2014/main" id="{726AC249-E406-4FC9-1460-6839ECD693D5}"/>
              </a:ext>
            </a:extLst>
          </p:cNvPr>
          <p:cNvPicPr>
            <a:picLocks noChangeAspect="1"/>
          </p:cNvPicPr>
          <p:nvPr/>
        </p:nvPicPr>
        <p:blipFill>
          <a:blip r:embed="rId3"/>
          <a:stretch>
            <a:fillRect/>
          </a:stretch>
        </p:blipFill>
        <p:spPr>
          <a:xfrm>
            <a:off x="6099048" y="1770839"/>
            <a:ext cx="5458968" cy="3316321"/>
          </a:xfrm>
          <a:prstGeom prst="rect">
            <a:avLst/>
          </a:prstGeom>
        </p:spPr>
      </p:pic>
    </p:spTree>
    <p:extLst>
      <p:ext uri="{BB962C8B-B14F-4D97-AF65-F5344CB8AC3E}">
        <p14:creationId xmlns:p14="http://schemas.microsoft.com/office/powerpoint/2010/main" val="3221704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5E9F0-9F6A-88E9-BE19-6D22916A8272}"/>
              </a:ext>
            </a:extLst>
          </p:cNvPr>
          <p:cNvSpPr>
            <a:spLocks noGrp="1"/>
          </p:cNvSpPr>
          <p:nvPr>
            <p:ph type="title"/>
          </p:nvPr>
        </p:nvSpPr>
        <p:spPr/>
        <p:txBody>
          <a:bodyPr/>
          <a:lstStyle/>
          <a:p>
            <a:r>
              <a:rPr lang="en-CN" dirty="0"/>
              <a:t>Imperial slave Epaphroditos’ dedication</a:t>
            </a:r>
          </a:p>
        </p:txBody>
      </p:sp>
      <p:sp>
        <p:nvSpPr>
          <p:cNvPr id="3" name="Content Placeholder 2">
            <a:extLst>
              <a:ext uri="{FF2B5EF4-FFF2-40B4-BE49-F238E27FC236}">
                <a16:creationId xmlns:a16="http://schemas.microsoft.com/office/drawing/2014/main" id="{3FEDDAE3-6331-126E-908F-DE8A1380DDA3}"/>
              </a:ext>
            </a:extLst>
          </p:cNvPr>
          <p:cNvSpPr>
            <a:spLocks noGrp="1"/>
          </p:cNvSpPr>
          <p:nvPr>
            <p:ph idx="1"/>
          </p:nvPr>
        </p:nvSpPr>
        <p:spPr/>
        <p:txBody>
          <a:bodyPr/>
          <a:lstStyle/>
          <a:p>
            <a:r>
              <a:rPr lang="en-CN" dirty="0"/>
              <a:t>Possibly another temple in Mons Claudianus.</a:t>
            </a:r>
          </a:p>
          <a:p>
            <a:r>
              <a:rPr lang="en-CN" dirty="0"/>
              <a:t> ideological control in the Graeco-Roman world?</a:t>
            </a:r>
          </a:p>
          <a:p>
            <a:r>
              <a:rPr lang="en-CN" dirty="0"/>
              <a:t>Earlier literary sources of ZHMS found in Thebes and Ombos- suggests a movement from there to Upper Egypt.  </a:t>
            </a:r>
          </a:p>
          <a:p>
            <a:r>
              <a:rPr lang="en-US" b="0" i="0" dirty="0">
                <a:solidFill>
                  <a:srgbClr val="0D0D0D"/>
                </a:solidFill>
                <a:effectLst/>
                <a:highlight>
                  <a:srgbClr val="FFFFFF"/>
                </a:highlight>
                <a:latin typeface="Söhne"/>
              </a:rPr>
              <a:t>G. </a:t>
            </a:r>
            <a:r>
              <a:rPr lang="en-US" b="0" i="0" dirty="0" err="1">
                <a:solidFill>
                  <a:srgbClr val="0D0D0D"/>
                </a:solidFill>
                <a:effectLst/>
                <a:highlight>
                  <a:srgbClr val="FFFFFF"/>
                </a:highlight>
                <a:latin typeface="Söhne"/>
              </a:rPr>
              <a:t>Tallet</a:t>
            </a:r>
            <a:r>
              <a:rPr lang="en-US" b="0" i="0" dirty="0">
                <a:solidFill>
                  <a:srgbClr val="0D0D0D"/>
                </a:solidFill>
                <a:effectLst/>
                <a:highlight>
                  <a:srgbClr val="FFFFFF"/>
                </a:highlight>
                <a:latin typeface="Söhne"/>
              </a:rPr>
              <a:t>, thinks that Zeus Helios </a:t>
            </a:r>
            <a:r>
              <a:rPr lang="en-US" b="0" i="0" dirty="0" err="1">
                <a:solidFill>
                  <a:srgbClr val="0D0D0D"/>
                </a:solidFill>
                <a:effectLst/>
                <a:highlight>
                  <a:srgbClr val="FFFFFF"/>
                </a:highlight>
                <a:latin typeface="Söhne"/>
              </a:rPr>
              <a:t>Megas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was created in Alexandria. His spread in Upper Egypt was helped by the Roman army coming into the region.</a:t>
            </a:r>
            <a:endParaRPr lang="en-CN" dirty="0"/>
          </a:p>
          <a:p>
            <a:endParaRPr lang="en-CN" dirty="0"/>
          </a:p>
        </p:txBody>
      </p:sp>
    </p:spTree>
    <p:extLst>
      <p:ext uri="{BB962C8B-B14F-4D97-AF65-F5344CB8AC3E}">
        <p14:creationId xmlns:p14="http://schemas.microsoft.com/office/powerpoint/2010/main" val="129644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black and white image of a rectangular object with text&#10;&#10;Description automatically generated">
            <a:extLst>
              <a:ext uri="{FF2B5EF4-FFF2-40B4-BE49-F238E27FC236}">
                <a16:creationId xmlns:a16="http://schemas.microsoft.com/office/drawing/2014/main" id="{61FE0505-690F-6525-F806-58182ABC222A}"/>
              </a:ext>
            </a:extLst>
          </p:cNvPr>
          <p:cNvPicPr>
            <a:picLocks noGrp="1" noChangeAspect="1"/>
          </p:cNvPicPr>
          <p:nvPr>
            <p:ph idx="1"/>
          </p:nvPr>
        </p:nvPicPr>
        <p:blipFill>
          <a:blip r:embed="rId3"/>
          <a:stretch>
            <a:fillRect/>
          </a:stretch>
        </p:blipFill>
        <p:spPr>
          <a:xfrm>
            <a:off x="3394033" y="643466"/>
            <a:ext cx="5403934" cy="5571067"/>
          </a:xfrm>
          <a:prstGeom prst="rect">
            <a:avLst/>
          </a:prstGeom>
        </p:spPr>
      </p:pic>
      <p:sp>
        <p:nvSpPr>
          <p:cNvPr id="6" name="TextBox 5">
            <a:extLst>
              <a:ext uri="{FF2B5EF4-FFF2-40B4-BE49-F238E27FC236}">
                <a16:creationId xmlns:a16="http://schemas.microsoft.com/office/drawing/2014/main" id="{1069B28C-6A3D-028C-F6E3-0DFF42FA6250}"/>
              </a:ext>
            </a:extLst>
          </p:cNvPr>
          <p:cNvSpPr txBox="1"/>
          <p:nvPr/>
        </p:nvSpPr>
        <p:spPr>
          <a:xfrm>
            <a:off x="425302" y="643466"/>
            <a:ext cx="3997842" cy="2031325"/>
          </a:xfrm>
          <a:prstGeom prst="rect">
            <a:avLst/>
          </a:prstGeom>
          <a:noFill/>
        </p:spPr>
        <p:txBody>
          <a:bodyPr wrap="square" rtlCol="0">
            <a:spAutoFit/>
          </a:bodyPr>
          <a:lstStyle/>
          <a:p>
            <a:r>
              <a:rPr lang="en-CN" dirty="0"/>
              <a:t>Here the mention of Serapis is in the center of the inscription… </a:t>
            </a:r>
          </a:p>
          <a:p>
            <a:endParaRPr lang="en-CN" dirty="0"/>
          </a:p>
          <a:p>
            <a:endParaRPr lang="en-CN" dirty="0"/>
          </a:p>
          <a:p>
            <a:endParaRPr lang="en-CN" dirty="0"/>
          </a:p>
          <a:p>
            <a:endParaRPr lang="en-CN" dirty="0"/>
          </a:p>
          <a:p>
            <a:endParaRPr lang="en-CN" dirty="0"/>
          </a:p>
        </p:txBody>
      </p:sp>
    </p:spTree>
    <p:extLst>
      <p:ext uri="{BB962C8B-B14F-4D97-AF65-F5344CB8AC3E}">
        <p14:creationId xmlns:p14="http://schemas.microsoft.com/office/powerpoint/2010/main" val="1202974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6953D6-108F-209C-1266-866FCF691EC5}"/>
              </a:ext>
            </a:extLst>
          </p:cNvPr>
          <p:cNvSpPr>
            <a:spLocks noGrp="1"/>
          </p:cNvSpPr>
          <p:nvPr>
            <p:ph type="title"/>
          </p:nvPr>
        </p:nvSpPr>
        <p:spPr>
          <a:xfrm>
            <a:off x="589560" y="856180"/>
            <a:ext cx="4560584" cy="1128068"/>
          </a:xfrm>
        </p:spPr>
        <p:txBody>
          <a:bodyPr anchor="ctr">
            <a:normAutofit/>
          </a:bodyPr>
          <a:lstStyle/>
          <a:p>
            <a:r>
              <a:rPr lang="en-CN" sz="3700" dirty="0"/>
              <a:t>Shrine in the Praesidium of Dios </a:t>
            </a:r>
          </a:p>
        </p:txBody>
      </p:sp>
      <p:grpSp>
        <p:nvGrpSpPr>
          <p:cNvPr id="12" name="Group 11">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3" name="Rectangle 1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4528FF3-EE6B-7D56-63FA-1CD320E874E9}"/>
              </a:ext>
            </a:extLst>
          </p:cNvPr>
          <p:cNvSpPr>
            <a:spLocks noGrp="1"/>
          </p:cNvSpPr>
          <p:nvPr>
            <p:ph idx="1"/>
          </p:nvPr>
        </p:nvSpPr>
        <p:spPr>
          <a:xfrm>
            <a:off x="590719" y="2330505"/>
            <a:ext cx="4559425" cy="3979585"/>
          </a:xfrm>
        </p:spPr>
        <p:txBody>
          <a:bodyPr anchor="ctr">
            <a:normAutofit/>
          </a:bodyPr>
          <a:lstStyle/>
          <a:p>
            <a:r>
              <a:rPr lang="en-CN" sz="2000" dirty="0"/>
              <a:t>Three broken steatite statues discovered in layers near Berenike. One depicts a seated figure on a throne, likely to be ZHMS, (wielding a scepter/ spear) (Cuvigny 2010), and steatite, with which a clay Cerberus head is to be associated. </a:t>
            </a:r>
          </a:p>
          <a:p>
            <a:r>
              <a:rPr lang="en-CN" sz="2000" dirty="0"/>
              <a:t>Another part is standing statue in</a:t>
            </a:r>
            <a:r>
              <a:rPr lang="en-US" sz="2000" dirty="0"/>
              <a:t> t</a:t>
            </a:r>
            <a:r>
              <a:rPr lang="en-CN" sz="2000" dirty="0"/>
              <a:t>he Egyptian Style- the other in Graeco-Roman- possibly linked to the ZHMS overall but unsure. </a:t>
            </a:r>
          </a:p>
          <a:p>
            <a:endParaRPr lang="en-CN" sz="2000" dirty="0"/>
          </a:p>
          <a:p>
            <a:endParaRPr lang="en-CN" sz="2000" dirty="0"/>
          </a:p>
          <a:p>
            <a:endParaRPr lang="en-CN" sz="2000" dirty="0"/>
          </a:p>
        </p:txBody>
      </p:sp>
      <p:sp>
        <p:nvSpPr>
          <p:cNvPr id="18" name="Rectangle 17">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tone structure in a wall&#10;&#10;Description automatically generated with medium confidence">
            <a:extLst>
              <a:ext uri="{FF2B5EF4-FFF2-40B4-BE49-F238E27FC236}">
                <a16:creationId xmlns:a16="http://schemas.microsoft.com/office/drawing/2014/main" id="{A4FC1480-31C0-E761-485C-6D5FD2FE98A7}"/>
              </a:ext>
            </a:extLst>
          </p:cNvPr>
          <p:cNvPicPr>
            <a:picLocks noChangeAspect="1"/>
          </p:cNvPicPr>
          <p:nvPr/>
        </p:nvPicPr>
        <p:blipFill rotWithShape="1">
          <a:blip r:embed="rId3"/>
          <a:srcRect l="20116" r="1740" b="-2"/>
          <a:stretch/>
        </p:blipFill>
        <p:spPr>
          <a:xfrm>
            <a:off x="5977788" y="799352"/>
            <a:ext cx="5425410" cy="5259296"/>
          </a:xfrm>
          <a:prstGeom prst="rect">
            <a:avLst/>
          </a:prstGeom>
        </p:spPr>
      </p:pic>
    </p:spTree>
    <p:extLst>
      <p:ext uri="{BB962C8B-B14F-4D97-AF65-F5344CB8AC3E}">
        <p14:creationId xmlns:p14="http://schemas.microsoft.com/office/powerpoint/2010/main" val="381442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B1976B-D5B0-8F83-A58A-D4371EBA7AD9}"/>
              </a:ext>
            </a:extLst>
          </p:cNvPr>
          <p:cNvSpPr>
            <a:spLocks noGrp="1"/>
          </p:cNvSpPr>
          <p:nvPr>
            <p:ph type="title"/>
          </p:nvPr>
        </p:nvSpPr>
        <p:spPr>
          <a:xfrm>
            <a:off x="1136397" y="502020"/>
            <a:ext cx="5323715" cy="1642970"/>
          </a:xfrm>
        </p:spPr>
        <p:txBody>
          <a:bodyPr anchor="b">
            <a:normAutofit/>
          </a:bodyPr>
          <a:lstStyle/>
          <a:p>
            <a:r>
              <a:rPr lang="en-CN" sz="4000"/>
              <a:t>Is it a Tyche to Isis or ZHMS? </a:t>
            </a:r>
          </a:p>
        </p:txBody>
      </p:sp>
      <p:sp>
        <p:nvSpPr>
          <p:cNvPr id="3" name="Content Placeholder 2">
            <a:extLst>
              <a:ext uri="{FF2B5EF4-FFF2-40B4-BE49-F238E27FC236}">
                <a16:creationId xmlns:a16="http://schemas.microsoft.com/office/drawing/2014/main" id="{1405FF28-F1D4-A86A-925A-A52A7884F016}"/>
              </a:ext>
            </a:extLst>
          </p:cNvPr>
          <p:cNvSpPr>
            <a:spLocks noGrp="1"/>
          </p:cNvSpPr>
          <p:nvPr>
            <p:ph idx="1"/>
          </p:nvPr>
        </p:nvSpPr>
        <p:spPr>
          <a:xfrm>
            <a:off x="1144923" y="2405894"/>
            <a:ext cx="5315189" cy="3535083"/>
          </a:xfrm>
        </p:spPr>
        <p:txBody>
          <a:bodyPr anchor="t">
            <a:normAutofit/>
          </a:bodyPr>
          <a:lstStyle/>
          <a:p>
            <a:r>
              <a:rPr lang="en-US" sz="1600" b="0" i="0">
                <a:effectLst/>
                <a:highlight>
                  <a:srgbClr val="FFFFFF"/>
                </a:highlight>
                <a:latin typeface="Söhne"/>
              </a:rPr>
              <a:t>The description mentions that blocks 11 and 12 are likely the bases of pillars supporting a baldachin sheltering an altar and podiums. </a:t>
            </a:r>
            <a:br>
              <a:rPr lang="en-US" sz="1600"/>
            </a:br>
            <a:endParaRPr lang="en-US" sz="1600"/>
          </a:p>
          <a:p>
            <a:r>
              <a:rPr lang="en-US" sz="1600" b="0" i="0">
                <a:effectLst/>
                <a:highlight>
                  <a:srgbClr val="FFFFFF"/>
                </a:highlight>
                <a:latin typeface="Söhne"/>
              </a:rPr>
              <a:t>The black rhombus in front of the podium makes it seem more important. This, with religious objects discovered in Dios, confirms that ZHMS was worshipped in Roman settlements, in Eastern Desert from Trajan onwards.</a:t>
            </a:r>
          </a:p>
          <a:p>
            <a:endParaRPr lang="en-US" sz="1600">
              <a:highlight>
                <a:srgbClr val="FFFFFF"/>
              </a:highlight>
              <a:latin typeface="Söhne"/>
            </a:endParaRPr>
          </a:p>
          <a:p>
            <a:r>
              <a:rPr lang="en-US" sz="1600">
                <a:highlight>
                  <a:srgbClr val="FFFFFF"/>
                </a:highlight>
                <a:latin typeface="Söhne"/>
              </a:rPr>
              <a:t>When was it? Too difficult to tell for certain as don’t have dates anywhere on material. But the floor is repaired well telling us… army did it? – again would link well to it being ZHMS not a different deity. </a:t>
            </a:r>
            <a:endParaRPr lang="en-CN" sz="1600"/>
          </a:p>
        </p:txBody>
      </p:sp>
      <p:sp>
        <p:nvSpPr>
          <p:cNvPr id="14" name="Rectangle 13">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stone with drawings on it&#10;&#10;Description automatically generated">
            <a:extLst>
              <a:ext uri="{FF2B5EF4-FFF2-40B4-BE49-F238E27FC236}">
                <a16:creationId xmlns:a16="http://schemas.microsoft.com/office/drawing/2014/main" id="{81242719-5A51-B3BE-08AC-F496AE073B48}"/>
              </a:ext>
            </a:extLst>
          </p:cNvPr>
          <p:cNvPicPr>
            <a:picLocks noChangeAspect="1"/>
          </p:cNvPicPr>
          <p:nvPr/>
        </p:nvPicPr>
        <p:blipFill>
          <a:blip r:embed="rId3"/>
          <a:stretch>
            <a:fillRect/>
          </a:stretch>
        </p:blipFill>
        <p:spPr>
          <a:xfrm>
            <a:off x="7075967" y="1034235"/>
            <a:ext cx="4170530" cy="4821422"/>
          </a:xfrm>
          <a:prstGeom prst="rect">
            <a:avLst/>
          </a:prstGeom>
        </p:spPr>
      </p:pic>
    </p:spTree>
    <p:extLst>
      <p:ext uri="{BB962C8B-B14F-4D97-AF65-F5344CB8AC3E}">
        <p14:creationId xmlns:p14="http://schemas.microsoft.com/office/powerpoint/2010/main" val="2930399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28FB8-B681-6128-0418-38E5F4D04A91}"/>
              </a:ext>
            </a:extLst>
          </p:cNvPr>
          <p:cNvSpPr>
            <a:spLocks noGrp="1"/>
          </p:cNvSpPr>
          <p:nvPr>
            <p:ph type="title"/>
          </p:nvPr>
        </p:nvSpPr>
        <p:spPr/>
        <p:txBody>
          <a:bodyPr/>
          <a:lstStyle/>
          <a:p>
            <a:r>
              <a:rPr lang="en-CN" dirty="0"/>
              <a:t>A bit more about provenance and purpose  </a:t>
            </a:r>
          </a:p>
        </p:txBody>
      </p:sp>
      <p:sp>
        <p:nvSpPr>
          <p:cNvPr id="3" name="Content Placeholder 2">
            <a:extLst>
              <a:ext uri="{FF2B5EF4-FFF2-40B4-BE49-F238E27FC236}">
                <a16:creationId xmlns:a16="http://schemas.microsoft.com/office/drawing/2014/main" id="{6EEE809F-E83C-5C7C-8A26-209ADF12352C}"/>
              </a:ext>
            </a:extLst>
          </p:cNvPr>
          <p:cNvSpPr>
            <a:spLocks noGrp="1"/>
          </p:cNvSpPr>
          <p:nvPr>
            <p:ph idx="1"/>
          </p:nvPr>
        </p:nvSpPr>
        <p:spPr/>
        <p:txBody>
          <a:bodyPr>
            <a:normAutofit lnSpcReduction="10000"/>
          </a:bodyPr>
          <a:lstStyle/>
          <a:p>
            <a:r>
              <a:rPr lang="en-CN" dirty="0"/>
              <a:t>The inscription starts with ”Imperator” – unclear words to the right of it. </a:t>
            </a:r>
          </a:p>
          <a:p>
            <a:r>
              <a:rPr lang="en-CN" dirty="0"/>
              <a:t>Solution proposed is to read and restore ”Se[uer--” suggesting a titularture (possible in t</a:t>
            </a:r>
            <a:r>
              <a:rPr lang="en-US" dirty="0"/>
              <a:t>he</a:t>
            </a:r>
            <a:r>
              <a:rPr lang="en-CN" dirty="0"/>
              <a:t> dative) of either Caracalla or Severus Alexander (Imperator Caesar M. Aurelius Seuerus Antonius/Alexander). </a:t>
            </a:r>
          </a:p>
          <a:p>
            <a:r>
              <a:rPr lang="en-CN" dirty="0"/>
              <a:t>Seuerus not erased but Imperator and Caesar have. </a:t>
            </a:r>
          </a:p>
          <a:p>
            <a:r>
              <a:rPr lang="en-CN" dirty="0"/>
              <a:t>Both Caracalla and Severus Antonius/Alexander faced </a:t>
            </a:r>
            <a:r>
              <a:rPr lang="en-CN" i="1" dirty="0"/>
              <a:t>domnatio memoriae. </a:t>
            </a:r>
          </a:p>
          <a:p>
            <a:r>
              <a:rPr lang="en-CN" i="1" dirty="0"/>
              <a:t>Potential Oracle’s temple… (Cuvigny, 2010). </a:t>
            </a:r>
            <a:endParaRPr lang="en-CN" dirty="0"/>
          </a:p>
        </p:txBody>
      </p:sp>
    </p:spTree>
    <p:extLst>
      <p:ext uri="{BB962C8B-B14F-4D97-AF65-F5344CB8AC3E}">
        <p14:creationId xmlns:p14="http://schemas.microsoft.com/office/powerpoint/2010/main" val="150923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tone structure with text&#10;&#10;Description automatically generated with medium confidence">
            <a:extLst>
              <a:ext uri="{FF2B5EF4-FFF2-40B4-BE49-F238E27FC236}">
                <a16:creationId xmlns:a16="http://schemas.microsoft.com/office/drawing/2014/main" id="{71179048-EF11-9537-0196-02DC4E4DB4EF}"/>
              </a:ext>
            </a:extLst>
          </p:cNvPr>
          <p:cNvPicPr>
            <a:picLocks noChangeAspect="1"/>
          </p:cNvPicPr>
          <p:nvPr/>
        </p:nvPicPr>
        <p:blipFill rotWithShape="1">
          <a:blip r:embed="rId3"/>
          <a:srcRect l="2010" r="7209" b="-1"/>
          <a:stretch/>
        </p:blipFill>
        <p:spPr>
          <a:xfrm>
            <a:off x="3222466" y="643467"/>
            <a:ext cx="5747067" cy="5571066"/>
          </a:xfrm>
          <a:prstGeom prst="rect">
            <a:avLst/>
          </a:prstGeom>
        </p:spPr>
      </p:pic>
    </p:spTree>
    <p:extLst>
      <p:ext uri="{BB962C8B-B14F-4D97-AF65-F5344CB8AC3E}">
        <p14:creationId xmlns:p14="http://schemas.microsoft.com/office/powerpoint/2010/main" val="3945644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descr="A map of the egyptian desert&#10;&#10;Description automatically generated">
            <a:extLst>
              <a:ext uri="{FF2B5EF4-FFF2-40B4-BE49-F238E27FC236}">
                <a16:creationId xmlns:a16="http://schemas.microsoft.com/office/drawing/2014/main" id="{D9CD1046-DA63-266B-773F-7C3427A3B40A}"/>
              </a:ext>
            </a:extLst>
          </p:cNvPr>
          <p:cNvPicPr>
            <a:picLocks noGrp="1" noChangeAspect="1"/>
          </p:cNvPicPr>
          <p:nvPr>
            <p:ph idx="1"/>
          </p:nvPr>
        </p:nvPicPr>
        <p:blipFill>
          <a:blip r:embed="rId2"/>
          <a:stretch>
            <a:fillRect/>
          </a:stretch>
        </p:blipFill>
        <p:spPr>
          <a:xfrm>
            <a:off x="2966186" y="643466"/>
            <a:ext cx="6259627" cy="5571067"/>
          </a:xfrm>
          <a:prstGeom prst="rect">
            <a:avLst/>
          </a:prstGeom>
        </p:spPr>
      </p:pic>
    </p:spTree>
    <p:extLst>
      <p:ext uri="{BB962C8B-B14F-4D97-AF65-F5344CB8AC3E}">
        <p14:creationId xmlns:p14="http://schemas.microsoft.com/office/powerpoint/2010/main" val="10223772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F3FD2-08A7-B2FD-ED4C-64AC01A3661D}"/>
              </a:ext>
            </a:extLst>
          </p:cNvPr>
          <p:cNvSpPr>
            <a:spLocks noGrp="1"/>
          </p:cNvSpPr>
          <p:nvPr>
            <p:ph type="title"/>
          </p:nvPr>
        </p:nvSpPr>
        <p:spPr/>
        <p:txBody>
          <a:bodyPr/>
          <a:lstStyle/>
          <a:p>
            <a:r>
              <a:rPr lang="en-CN" dirty="0"/>
              <a:t>ZHMS and the military areas in the Eastern Desert </a:t>
            </a:r>
          </a:p>
        </p:txBody>
      </p:sp>
      <p:sp>
        <p:nvSpPr>
          <p:cNvPr id="3" name="Content Placeholder 2">
            <a:extLst>
              <a:ext uri="{FF2B5EF4-FFF2-40B4-BE49-F238E27FC236}">
                <a16:creationId xmlns:a16="http://schemas.microsoft.com/office/drawing/2014/main" id="{502B7FCD-C417-5431-236C-1C3DB2C43E81}"/>
              </a:ext>
            </a:extLst>
          </p:cNvPr>
          <p:cNvSpPr>
            <a:spLocks noGrp="1"/>
          </p:cNvSpPr>
          <p:nvPr>
            <p:ph idx="1"/>
          </p:nvPr>
        </p:nvSpPr>
        <p:spPr/>
        <p:txBody>
          <a:bodyPr>
            <a:normAutofit lnSpcReduction="10000"/>
          </a:bodyPr>
          <a:lstStyle/>
          <a:p>
            <a:r>
              <a:rPr lang="en-CN" dirty="0"/>
              <a:t>Makes sense that his iconography was popular here. </a:t>
            </a:r>
          </a:p>
          <a:p>
            <a:r>
              <a:rPr lang="en-US" b="0" i="0" dirty="0" err="1">
                <a:solidFill>
                  <a:srgbClr val="0D0D0D"/>
                </a:solidFill>
                <a:effectLst/>
                <a:highlight>
                  <a:srgbClr val="FFFFFF"/>
                </a:highlight>
                <a:latin typeface="Söhne"/>
              </a:rPr>
              <a:t>Didymoi</a:t>
            </a:r>
            <a:r>
              <a:rPr lang="en-US" b="0" i="0" dirty="0">
                <a:solidFill>
                  <a:srgbClr val="0D0D0D"/>
                </a:solidFill>
                <a:effectLst/>
                <a:highlight>
                  <a:srgbClr val="FFFFFF"/>
                </a:highlight>
                <a:latin typeface="Söhne"/>
              </a:rPr>
              <a:t> temple/ site in the Eastern Desert near </a:t>
            </a:r>
            <a:r>
              <a:rPr lang="en-US" b="0" i="0" dirty="0" err="1">
                <a:solidFill>
                  <a:srgbClr val="0D0D0D"/>
                </a:solidFill>
                <a:effectLst/>
                <a:highlight>
                  <a:srgbClr val="FFFFFF"/>
                </a:highlight>
                <a:latin typeface="Söhne"/>
              </a:rPr>
              <a:t>Berenike</a:t>
            </a:r>
            <a:r>
              <a:rPr lang="en-US" b="0" i="0" dirty="0">
                <a:solidFill>
                  <a:srgbClr val="0D0D0D"/>
                </a:solidFill>
                <a:effectLst/>
                <a:highlight>
                  <a:srgbClr val="FFFFFF"/>
                </a:highlight>
                <a:latin typeface="Söhne"/>
              </a:rPr>
              <a:t>. </a:t>
            </a:r>
          </a:p>
          <a:p>
            <a:r>
              <a:rPr lang="en-US" b="0" i="0" dirty="0">
                <a:solidFill>
                  <a:srgbClr val="0D0D0D"/>
                </a:solidFill>
                <a:effectLst/>
                <a:highlight>
                  <a:srgbClr val="FFFFFF"/>
                </a:highlight>
                <a:latin typeface="Söhne"/>
              </a:rPr>
              <a:t>The presence of small votive offerings, like statuettes and terracotta figurines of Isis and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along with Egyptian-style objects such as a sphinx and offering tables, suggests that worship of Zeus Helios </a:t>
            </a:r>
            <a:r>
              <a:rPr lang="en-US" b="0" i="0" dirty="0" err="1">
                <a:solidFill>
                  <a:srgbClr val="0D0D0D"/>
                </a:solidFill>
                <a:effectLst/>
                <a:highlight>
                  <a:srgbClr val="FFFFFF"/>
                </a:highlight>
                <a:latin typeface="Söhne"/>
              </a:rPr>
              <a:t>Megas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was likely practiced at the </a:t>
            </a:r>
            <a:r>
              <a:rPr lang="en-US" b="0" i="0" dirty="0" err="1">
                <a:solidFill>
                  <a:srgbClr val="0D0D0D"/>
                </a:solidFill>
                <a:effectLst/>
                <a:highlight>
                  <a:srgbClr val="FFFFFF"/>
                </a:highlight>
                <a:latin typeface="Söhne"/>
              </a:rPr>
              <a:t>Didymoi</a:t>
            </a:r>
            <a:r>
              <a:rPr lang="en-US" b="0" i="0" dirty="0">
                <a:solidFill>
                  <a:srgbClr val="0D0D0D"/>
                </a:solidFill>
                <a:effectLst/>
                <a:highlight>
                  <a:srgbClr val="FFFFFF"/>
                </a:highlight>
                <a:latin typeface="Söhne"/>
              </a:rPr>
              <a:t> temple.(</a:t>
            </a:r>
            <a:r>
              <a:rPr lang="en-US" b="0" i="0" dirty="0" err="1">
                <a:solidFill>
                  <a:srgbClr val="0D0D0D"/>
                </a:solidFill>
                <a:effectLst/>
                <a:highlight>
                  <a:srgbClr val="FFFFFF"/>
                </a:highlight>
                <a:latin typeface="Söhne"/>
              </a:rPr>
              <a:t>Redde</a:t>
            </a:r>
            <a:r>
              <a:rPr lang="en-US" b="0" i="0" dirty="0">
                <a:solidFill>
                  <a:srgbClr val="0D0D0D"/>
                </a:solidFill>
                <a:effectLst/>
                <a:highlight>
                  <a:srgbClr val="FFFFFF"/>
                </a:highlight>
                <a:latin typeface="Söhne"/>
              </a:rPr>
              <a:t>, 2015, 305-8).</a:t>
            </a:r>
          </a:p>
          <a:p>
            <a:r>
              <a:rPr lang="en-US" b="0" i="0" dirty="0">
                <a:solidFill>
                  <a:srgbClr val="0D0D0D"/>
                </a:solidFill>
                <a:effectLst/>
                <a:highlight>
                  <a:srgbClr val="FFFFFF"/>
                </a:highlight>
                <a:latin typeface="Söhne"/>
              </a:rPr>
              <a:t> Additionally, the dedication to a god with an epithet that suits Zeus Helios </a:t>
            </a:r>
            <a:r>
              <a:rPr lang="en-US" b="0" i="0" dirty="0" err="1">
                <a:solidFill>
                  <a:srgbClr val="0D0D0D"/>
                </a:solidFill>
                <a:effectLst/>
                <a:highlight>
                  <a:srgbClr val="FFFFFF"/>
                </a:highlight>
                <a:latin typeface="Söhne"/>
              </a:rPr>
              <a:t>Megas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and inscriptions thanking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for a dream further indicate his worship at the site- but also worshipper scope of worship… tbc on the next slide. </a:t>
            </a:r>
            <a:endParaRPr lang="en-CN" dirty="0"/>
          </a:p>
          <a:p>
            <a:endParaRPr lang="en-CN" dirty="0"/>
          </a:p>
        </p:txBody>
      </p:sp>
    </p:spTree>
    <p:extLst>
      <p:ext uri="{BB962C8B-B14F-4D97-AF65-F5344CB8AC3E}">
        <p14:creationId xmlns:p14="http://schemas.microsoft.com/office/powerpoint/2010/main" val="2260948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Right Triangle 13">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descr="A stone with writing on it&#10;&#10;Description automatically generated">
            <a:extLst>
              <a:ext uri="{FF2B5EF4-FFF2-40B4-BE49-F238E27FC236}">
                <a16:creationId xmlns:a16="http://schemas.microsoft.com/office/drawing/2014/main" id="{D93F4FF3-02FA-80B1-68F4-F896AE26035F}"/>
              </a:ext>
            </a:extLst>
          </p:cNvPr>
          <p:cNvPicPr>
            <a:picLocks noGrp="1" noChangeAspect="1"/>
          </p:cNvPicPr>
          <p:nvPr>
            <p:ph idx="1"/>
          </p:nvPr>
        </p:nvPicPr>
        <p:blipFill>
          <a:blip r:embed="rId2"/>
          <a:stretch>
            <a:fillRect/>
          </a:stretch>
        </p:blipFill>
        <p:spPr>
          <a:xfrm>
            <a:off x="2158455" y="918546"/>
            <a:ext cx="5354124" cy="4979334"/>
          </a:xfrm>
          <a:prstGeom prst="rect">
            <a:avLst/>
          </a:prstGeom>
        </p:spPr>
      </p:pic>
    </p:spTree>
    <p:extLst>
      <p:ext uri="{BB962C8B-B14F-4D97-AF65-F5344CB8AC3E}">
        <p14:creationId xmlns:p14="http://schemas.microsoft.com/office/powerpoint/2010/main" val="39772471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95671B-3CC6-4792-9114-B74FAEA224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7ED6C2-5A9D-5CA9-8EA1-9769264D0DBA}"/>
              </a:ext>
            </a:extLst>
          </p:cNvPr>
          <p:cNvSpPr>
            <a:spLocks noGrp="1"/>
          </p:cNvSpPr>
          <p:nvPr>
            <p:ph type="title"/>
          </p:nvPr>
        </p:nvSpPr>
        <p:spPr>
          <a:xfrm>
            <a:off x="1008184" y="174032"/>
            <a:ext cx="10175631" cy="1111843"/>
          </a:xfrm>
        </p:spPr>
        <p:txBody>
          <a:bodyPr anchor="ctr">
            <a:normAutofit/>
          </a:bodyPr>
          <a:lstStyle/>
          <a:p>
            <a:pPr algn="ctr"/>
            <a:r>
              <a:rPr lang="en-CN" sz="4000"/>
              <a:t>The Scope of worship of ZHMS</a:t>
            </a:r>
          </a:p>
        </p:txBody>
      </p:sp>
      <p:sp>
        <p:nvSpPr>
          <p:cNvPr id="3" name="Content Placeholder 2">
            <a:extLst>
              <a:ext uri="{FF2B5EF4-FFF2-40B4-BE49-F238E27FC236}">
                <a16:creationId xmlns:a16="http://schemas.microsoft.com/office/drawing/2014/main" id="{534FBE94-A4DC-6BDD-FF0E-33FD133FC723}"/>
              </a:ext>
            </a:extLst>
          </p:cNvPr>
          <p:cNvSpPr>
            <a:spLocks noGrp="1"/>
          </p:cNvSpPr>
          <p:nvPr>
            <p:ph idx="1"/>
          </p:nvPr>
        </p:nvSpPr>
        <p:spPr>
          <a:xfrm>
            <a:off x="1008184" y="1459907"/>
            <a:ext cx="10175630" cy="767904"/>
          </a:xfrm>
        </p:spPr>
        <p:txBody>
          <a:bodyPr anchor="ctr">
            <a:normAutofit/>
          </a:bodyPr>
          <a:lstStyle/>
          <a:p>
            <a:pPr algn="ctr"/>
            <a:r>
              <a:rPr lang="en-US" sz="2000" b="0" i="0">
                <a:effectLst/>
                <a:highlight>
                  <a:srgbClr val="FFFFFF"/>
                </a:highlight>
                <a:latin typeface="Söhne"/>
              </a:rPr>
              <a:t>In the Roman desert settlements, the worship of Zeus Helios Megas Sarapis is often connected with other cults. </a:t>
            </a:r>
          </a:p>
        </p:txBody>
      </p:sp>
      <p:pic>
        <p:nvPicPr>
          <p:cNvPr id="5" name="Picture 4" descr="A table with black text&#10;&#10;Description automatically generated">
            <a:extLst>
              <a:ext uri="{FF2B5EF4-FFF2-40B4-BE49-F238E27FC236}">
                <a16:creationId xmlns:a16="http://schemas.microsoft.com/office/drawing/2014/main" id="{D34EC94E-57C0-243B-5CCB-3F41E23D3045}"/>
              </a:ext>
            </a:extLst>
          </p:cNvPr>
          <p:cNvPicPr>
            <a:picLocks noChangeAspect="1"/>
          </p:cNvPicPr>
          <p:nvPr/>
        </p:nvPicPr>
        <p:blipFill>
          <a:blip r:embed="rId3"/>
          <a:stretch>
            <a:fillRect/>
          </a:stretch>
        </p:blipFill>
        <p:spPr>
          <a:xfrm>
            <a:off x="1584980" y="2405149"/>
            <a:ext cx="9015942" cy="3899393"/>
          </a:xfrm>
          <a:prstGeom prst="rect">
            <a:avLst/>
          </a:prstGeom>
        </p:spPr>
      </p:pic>
    </p:spTree>
    <p:extLst>
      <p:ext uri="{BB962C8B-B14F-4D97-AF65-F5344CB8AC3E}">
        <p14:creationId xmlns:p14="http://schemas.microsoft.com/office/powerpoint/2010/main" val="3452644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F371E-4256-B5B7-E0AF-5309B5B6C46A}"/>
              </a:ext>
            </a:extLst>
          </p:cNvPr>
          <p:cNvSpPr>
            <a:spLocks noGrp="1"/>
          </p:cNvSpPr>
          <p:nvPr>
            <p:ph type="title"/>
          </p:nvPr>
        </p:nvSpPr>
        <p:spPr/>
        <p:txBody>
          <a:bodyPr/>
          <a:lstStyle/>
          <a:p>
            <a:r>
              <a:rPr lang="en-CN" dirty="0"/>
              <a:t>Is Isis iconography possibly in the </a:t>
            </a:r>
            <a:r>
              <a:rPr lang="en-CN" i="1" dirty="0"/>
              <a:t>praesidium of Dios? </a:t>
            </a:r>
            <a:endParaRPr lang="en-CN" dirty="0"/>
          </a:p>
        </p:txBody>
      </p:sp>
      <p:sp>
        <p:nvSpPr>
          <p:cNvPr id="3" name="Content Placeholder 2">
            <a:extLst>
              <a:ext uri="{FF2B5EF4-FFF2-40B4-BE49-F238E27FC236}">
                <a16:creationId xmlns:a16="http://schemas.microsoft.com/office/drawing/2014/main" id="{F761EEA1-2B16-A096-F94F-12ACB696F334}"/>
              </a:ext>
            </a:extLst>
          </p:cNvPr>
          <p:cNvSpPr>
            <a:spLocks noGrp="1"/>
          </p:cNvSpPr>
          <p:nvPr>
            <p:ph idx="1"/>
          </p:nvPr>
        </p:nvSpPr>
        <p:spPr/>
        <p:txBody>
          <a:bodyPr/>
          <a:lstStyle/>
          <a:p>
            <a:r>
              <a:rPr lang="en-US" b="0" i="0" dirty="0">
                <a:solidFill>
                  <a:srgbClr val="0D0D0D"/>
                </a:solidFill>
                <a:effectLst/>
                <a:highlight>
                  <a:srgbClr val="FFFFFF"/>
                </a:highlight>
                <a:latin typeface="Söhne"/>
              </a:rPr>
              <a:t>A large female head found in the sand likely belongs to the standing statue originally placed on the podium. This statue would have been part of a group with a seated Zeus Helios </a:t>
            </a:r>
            <a:r>
              <a:rPr lang="en-US" b="0" i="0" dirty="0" err="1">
                <a:solidFill>
                  <a:srgbClr val="0D0D0D"/>
                </a:solidFill>
                <a:effectLst/>
                <a:highlight>
                  <a:srgbClr val="FFFFFF"/>
                </a:highlight>
                <a:latin typeface="Söhne"/>
              </a:rPr>
              <a:t>Megas</a:t>
            </a:r>
            <a:r>
              <a:rPr lang="en-US" b="0" i="0" dirty="0">
                <a:solidFill>
                  <a:srgbClr val="0D0D0D"/>
                </a:solidFill>
                <a:effectLst/>
                <a:highlight>
                  <a:srgbClr val="FFFFFF"/>
                </a:highlight>
                <a:latin typeface="Söhne"/>
              </a:rPr>
              <a:t> </a:t>
            </a:r>
            <a:r>
              <a:rPr lang="en-US" b="0" i="0" dirty="0" err="1">
                <a:solidFill>
                  <a:srgbClr val="0D0D0D"/>
                </a:solidFill>
                <a:effectLst/>
                <a:highlight>
                  <a:srgbClr val="FFFFFF"/>
                </a:highlight>
                <a:latin typeface="Söhne"/>
              </a:rPr>
              <a:t>Sarapis</a:t>
            </a:r>
            <a:r>
              <a:rPr lang="en-US" b="0" i="0" dirty="0">
                <a:solidFill>
                  <a:srgbClr val="0D0D0D"/>
                </a:solidFill>
                <a:effectLst/>
                <a:highlight>
                  <a:srgbClr val="FFFFFF"/>
                </a:highlight>
                <a:latin typeface="Söhne"/>
              </a:rPr>
              <a:t>, Cerberus, and a standing Tyche. </a:t>
            </a:r>
          </a:p>
          <a:p>
            <a:r>
              <a:rPr lang="en-US" dirty="0">
                <a:solidFill>
                  <a:srgbClr val="0D0D0D"/>
                </a:solidFill>
                <a:highlight>
                  <a:srgbClr val="FFFFFF"/>
                </a:highlight>
                <a:latin typeface="Söhne"/>
              </a:rPr>
              <a:t>But the Tyche in the past has been linked to Isis… </a:t>
            </a:r>
          </a:p>
          <a:p>
            <a:r>
              <a:rPr lang="en-US" dirty="0">
                <a:solidFill>
                  <a:srgbClr val="0D0D0D"/>
                </a:solidFill>
                <a:highlight>
                  <a:srgbClr val="FFFFFF"/>
                </a:highlight>
                <a:latin typeface="Söhne"/>
              </a:rPr>
              <a:t>So, the question remains is this, Isis? </a:t>
            </a:r>
          </a:p>
          <a:p>
            <a:r>
              <a:rPr lang="en-US" dirty="0">
                <a:solidFill>
                  <a:srgbClr val="0D0D0D"/>
                </a:solidFill>
                <a:highlight>
                  <a:srgbClr val="FFFFFF"/>
                </a:highlight>
                <a:latin typeface="Söhne"/>
              </a:rPr>
              <a:t>It would make sense for Egyptians, Greeks, Romans to turn to the dominant deities in society. </a:t>
            </a:r>
          </a:p>
          <a:p>
            <a:r>
              <a:rPr lang="en-US" dirty="0">
                <a:solidFill>
                  <a:srgbClr val="0D0D0D"/>
                </a:solidFill>
                <a:highlight>
                  <a:srgbClr val="FFFFFF"/>
                </a:highlight>
                <a:latin typeface="Söhne"/>
              </a:rPr>
              <a:t>Thank you for listening. </a:t>
            </a:r>
            <a:endParaRPr lang="en-CN" dirty="0"/>
          </a:p>
        </p:txBody>
      </p:sp>
    </p:spTree>
    <p:extLst>
      <p:ext uri="{BB962C8B-B14F-4D97-AF65-F5344CB8AC3E}">
        <p14:creationId xmlns:p14="http://schemas.microsoft.com/office/powerpoint/2010/main" val="259038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86663-3C7B-9BAB-F9C1-DB3D0ED39A2A}"/>
              </a:ext>
            </a:extLst>
          </p:cNvPr>
          <p:cNvSpPr>
            <a:spLocks noGrp="1"/>
          </p:cNvSpPr>
          <p:nvPr>
            <p:ph type="title"/>
          </p:nvPr>
        </p:nvSpPr>
        <p:spPr/>
        <p:txBody>
          <a:bodyPr/>
          <a:lstStyle/>
          <a:p>
            <a:r>
              <a:rPr lang="en-US" dirty="0"/>
              <a:t>Bibliography</a:t>
            </a:r>
            <a:r>
              <a:rPr lang="en-CN" dirty="0"/>
              <a:t> </a:t>
            </a:r>
          </a:p>
        </p:txBody>
      </p:sp>
      <p:sp>
        <p:nvSpPr>
          <p:cNvPr id="3" name="Content Placeholder 2">
            <a:extLst>
              <a:ext uri="{FF2B5EF4-FFF2-40B4-BE49-F238E27FC236}">
                <a16:creationId xmlns:a16="http://schemas.microsoft.com/office/drawing/2014/main" id="{2E862C28-5CE3-459A-9280-4EF57BCEF9FA}"/>
              </a:ext>
            </a:extLst>
          </p:cNvPr>
          <p:cNvSpPr>
            <a:spLocks noGrp="1"/>
          </p:cNvSpPr>
          <p:nvPr>
            <p:ph idx="1"/>
          </p:nvPr>
        </p:nvSpPr>
        <p:spPr/>
        <p:txBody>
          <a:bodyPr>
            <a:normAutofit fontScale="92500" lnSpcReduction="20000"/>
          </a:bodyPr>
          <a:lstStyle/>
          <a:p>
            <a:r>
              <a:rPr lang="en-CN" dirty="0"/>
              <a:t>H. Cuvigny, “The Shrine in the praesidium of Dios (Eastern Desert of Egypt): Graffiti and Oracles in Context”, </a:t>
            </a:r>
            <a:r>
              <a:rPr lang="en-CN" i="1" dirty="0"/>
              <a:t>Chiron</a:t>
            </a:r>
            <a:r>
              <a:rPr lang="en-CN" dirty="0"/>
              <a:t>, 40, 2010, p. 245-299. </a:t>
            </a:r>
          </a:p>
          <a:p>
            <a:r>
              <a:rPr lang="en-CN" dirty="0"/>
              <a:t>H. Cuvigny, “Religion and Magic”, in Rome in Egypt’s Eastern Desert: Volume Two, 2021, New York University Press, </a:t>
            </a:r>
          </a:p>
          <a:p>
            <a:r>
              <a:rPr lang="en-CN" dirty="0"/>
              <a:t>M. Redde, “L’aedes du praesidium de Xeron Pelagos (Egypte)”, </a:t>
            </a:r>
            <a:r>
              <a:rPr lang="en-CN" i="1" dirty="0"/>
              <a:t>Proceedings of the 22nd International Congress of Roman Frontier Studies, </a:t>
            </a:r>
            <a:r>
              <a:rPr lang="en-CN" dirty="0"/>
              <a:t>Ruse, Bulgaria September 2012, p. 655-660. </a:t>
            </a:r>
          </a:p>
          <a:p>
            <a:r>
              <a:rPr lang="en-CN" dirty="0"/>
              <a:t>O. Kaper, </a:t>
            </a:r>
            <a:r>
              <a:rPr lang="en-CN" i="1" dirty="0"/>
              <a:t>“</a:t>
            </a:r>
            <a:r>
              <a:rPr lang="en-CN" dirty="0"/>
              <a:t>Religious prospects of the mine in the Eastern Desert in Ptolemaic and Roman times”, In Life on the Fringe: Living in the Southern Egyptian Deserts during the Roman and Early-Byzantine Periods, Leiden: Research School CNWS, 1998. </a:t>
            </a:r>
          </a:p>
          <a:p>
            <a:r>
              <a:rPr lang="en-CN" dirty="0"/>
              <a:t>R. Jackson, </a:t>
            </a:r>
            <a:r>
              <a:rPr lang="en-CN" i="1" dirty="0"/>
              <a:t>“</a:t>
            </a:r>
            <a:r>
              <a:rPr lang="en-CN" dirty="0"/>
              <a:t>Exploring Romes Egyptian Frontier”, in At Empire’s Edge, 2002, Yale University Press. </a:t>
            </a:r>
          </a:p>
          <a:p>
            <a:endParaRPr lang="en-CN" dirty="0"/>
          </a:p>
        </p:txBody>
      </p:sp>
    </p:spTree>
    <p:extLst>
      <p:ext uri="{BB962C8B-B14F-4D97-AF65-F5344CB8AC3E}">
        <p14:creationId xmlns:p14="http://schemas.microsoft.com/office/powerpoint/2010/main" val="786844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5E47A-DA5E-0262-56E0-93F634CA815F}"/>
              </a:ext>
            </a:extLst>
          </p:cNvPr>
          <p:cNvSpPr>
            <a:spLocks noGrp="1"/>
          </p:cNvSpPr>
          <p:nvPr>
            <p:ph type="title"/>
          </p:nvPr>
        </p:nvSpPr>
        <p:spPr/>
        <p:txBody>
          <a:bodyPr/>
          <a:lstStyle/>
          <a:p>
            <a:r>
              <a:rPr lang="en-CN" dirty="0"/>
              <a:t>Bibliography</a:t>
            </a:r>
          </a:p>
        </p:txBody>
      </p:sp>
      <p:sp>
        <p:nvSpPr>
          <p:cNvPr id="3" name="Content Placeholder 2">
            <a:extLst>
              <a:ext uri="{FF2B5EF4-FFF2-40B4-BE49-F238E27FC236}">
                <a16:creationId xmlns:a16="http://schemas.microsoft.com/office/drawing/2014/main" id="{B9A2904D-AAE1-3280-2AE8-6665B3E74DC1}"/>
              </a:ext>
            </a:extLst>
          </p:cNvPr>
          <p:cNvSpPr>
            <a:spLocks noGrp="1"/>
          </p:cNvSpPr>
          <p:nvPr>
            <p:ph idx="1"/>
          </p:nvPr>
        </p:nvSpPr>
        <p:spPr/>
        <p:txBody>
          <a:bodyPr>
            <a:normAutofit fontScale="85000" lnSpcReduction="10000"/>
          </a:bodyPr>
          <a:lstStyle/>
          <a:p>
            <a:r>
              <a:rPr lang="en-CN" dirty="0"/>
              <a:t>M. Redde, ”The Layout of a Military Shrine in Egypt’s Eastern Desert”, Ad. Fines Imperii Romani Studia Thaddaeo Sarnowski septuagernario ab amicis, collegis discipulisque dedicata, Archaebook, 2015, halsh-01410310. </a:t>
            </a:r>
          </a:p>
          <a:p>
            <a:r>
              <a:rPr lang="en-CN" dirty="0"/>
              <a:t>E. Birley, L. Richmond J. Stanfield, 1936, “Excavations at Chesterholm-Vindolanda”: Third Report, </a:t>
            </a:r>
            <a:r>
              <a:rPr lang="en-CN" i="1" dirty="0"/>
              <a:t>Archaeologica Aeliana </a:t>
            </a:r>
            <a:r>
              <a:rPr lang="en-CN" dirty="0"/>
              <a:t>13, 218-257. </a:t>
            </a:r>
          </a:p>
          <a:p>
            <a:r>
              <a:rPr lang="en-CN" dirty="0"/>
              <a:t>H. Cuvigny, </a:t>
            </a:r>
            <a:r>
              <a:rPr lang="en-CN" i="1" dirty="0"/>
              <a:t>et al., </a:t>
            </a:r>
            <a:r>
              <a:rPr lang="en-CN" dirty="0"/>
              <a:t>2011, </a:t>
            </a:r>
            <a:r>
              <a:rPr lang="en-CN" i="1" dirty="0"/>
              <a:t>“Didymoi, Une garnison romaine dans le desert oriental d’Egypte. I. Les fouilles et la materiel, </a:t>
            </a:r>
            <a:r>
              <a:rPr lang="en-CN" dirty="0"/>
              <a:t>FIFAO, 64, Le Caire. </a:t>
            </a:r>
          </a:p>
          <a:p>
            <a:r>
              <a:rPr lang="en-CN" dirty="0"/>
              <a:t>O. Stoll, 1992, </a:t>
            </a:r>
            <a:r>
              <a:rPr lang="en-CN" i="1" dirty="0"/>
              <a:t>Die Skulpturenausttatung romischer Militaranlagen an Rhein an Donau. Der Obergermanisch-Ratische Limtes, </a:t>
            </a:r>
            <a:r>
              <a:rPr lang="en-CN" dirty="0"/>
              <a:t>Pharos, I, St Katherinen. </a:t>
            </a:r>
          </a:p>
          <a:p>
            <a:r>
              <a:rPr lang="en-CN" dirty="0"/>
              <a:t>G. Tallet, 2011, Zeus Helios Megas Serapis un dieu Egyptien “pour les Romains”? [In] L’oiseau et la poisson. </a:t>
            </a:r>
            <a:r>
              <a:rPr lang="en-CN" i="1" dirty="0"/>
              <a:t>Cohabitations religieuses dans les mondes grec et romain, </a:t>
            </a:r>
            <a:r>
              <a:rPr lang="en-CN" dirty="0"/>
              <a:t>N. Belayche, J-D. Dubois [eds.], Paris, 227-261. </a:t>
            </a:r>
          </a:p>
          <a:p>
            <a:endParaRPr lang="en-CN" dirty="0"/>
          </a:p>
          <a:p>
            <a:endParaRPr lang="en-CN" dirty="0"/>
          </a:p>
        </p:txBody>
      </p:sp>
    </p:spTree>
    <p:extLst>
      <p:ext uri="{BB962C8B-B14F-4D97-AF65-F5344CB8AC3E}">
        <p14:creationId xmlns:p14="http://schemas.microsoft.com/office/powerpoint/2010/main" val="32679907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5616A-3629-4496-84EC-D48739EB1CD5}"/>
              </a:ext>
            </a:extLst>
          </p:cNvPr>
          <p:cNvSpPr>
            <a:spLocks noGrp="1"/>
          </p:cNvSpPr>
          <p:nvPr>
            <p:ph type="title"/>
          </p:nvPr>
        </p:nvSpPr>
        <p:spPr/>
        <p:txBody>
          <a:bodyPr/>
          <a:lstStyle/>
          <a:p>
            <a:r>
              <a:rPr lang="en-CN" dirty="0"/>
              <a:t>Bibliography</a:t>
            </a:r>
          </a:p>
        </p:txBody>
      </p:sp>
      <p:sp>
        <p:nvSpPr>
          <p:cNvPr id="3" name="Content Placeholder 2">
            <a:extLst>
              <a:ext uri="{FF2B5EF4-FFF2-40B4-BE49-F238E27FC236}">
                <a16:creationId xmlns:a16="http://schemas.microsoft.com/office/drawing/2014/main" id="{7444808F-E280-B6C7-7CE5-337BE5F86E17}"/>
              </a:ext>
            </a:extLst>
          </p:cNvPr>
          <p:cNvSpPr>
            <a:spLocks noGrp="1"/>
          </p:cNvSpPr>
          <p:nvPr>
            <p:ph idx="1"/>
          </p:nvPr>
        </p:nvSpPr>
        <p:spPr/>
        <p:txBody>
          <a:bodyPr>
            <a:normAutofit fontScale="92500" lnSpcReduction="20000"/>
          </a:bodyPr>
          <a:lstStyle/>
          <a:p>
            <a:r>
              <a:rPr lang="en-CN" dirty="0"/>
              <a:t>H. Cuvigny, 2002, Le troisieme globe celeste en argent connu de l’antiquite, A. Kugel, </a:t>
            </a:r>
            <a:r>
              <a:rPr lang="en-CN" i="1" dirty="0"/>
              <a:t>Spheres. L’art des mecaniques celestes, </a:t>
            </a:r>
            <a:r>
              <a:rPr lang="en-CN" dirty="0"/>
              <a:t>p. 22-27. </a:t>
            </a:r>
          </a:p>
          <a:p>
            <a:r>
              <a:rPr lang="en-CN" dirty="0"/>
              <a:t>L. Bricault, 2024, The Sword and the Patera – Zeus Helios Great Serapis, [in], The names of the Gods in Ancient Mediterranean Religion, Cambridge University Press, p. 129-156. </a:t>
            </a:r>
          </a:p>
          <a:p>
            <a:r>
              <a:rPr lang="en-CN" dirty="0"/>
              <a:t>L. Bricault, 2005, ‘Zeus Helios Megas Serapis’, in Christian Cannuyer, et al., </a:t>
            </a:r>
            <a:r>
              <a:rPr lang="en-CN" i="1" dirty="0"/>
              <a:t>La langue dans tous ses etats: Michel Malaise in honerem, </a:t>
            </a:r>
            <a:r>
              <a:rPr lang="en-CN" dirty="0"/>
              <a:t>Bruxelles/Liege/Leuven, Soceite belge d’ etudes orientales, 243-254. </a:t>
            </a:r>
          </a:p>
          <a:p>
            <a:r>
              <a:rPr lang="en-US" dirty="0"/>
              <a:t>Historia Augusta, Life of Hadrian 7.12: six days of games and a thousand wild beasts on 24th January 119; CIL VI 33885: distribution of </a:t>
            </a:r>
            <a:r>
              <a:rPr lang="en-US" dirty="0" err="1"/>
              <a:t>sportulae</a:t>
            </a:r>
            <a:r>
              <a:rPr lang="en-US" dirty="0"/>
              <a:t> on the occasion of Hadrian’s birthday celebrated by the college of ivory and citron wood merchants (</a:t>
            </a:r>
            <a:r>
              <a:rPr lang="en-US" dirty="0" err="1"/>
              <a:t>negotiatores</a:t>
            </a:r>
            <a:r>
              <a:rPr lang="en-US" dirty="0"/>
              <a:t> </a:t>
            </a:r>
            <a:r>
              <a:rPr lang="en-US" dirty="0" err="1"/>
              <a:t>eborarius</a:t>
            </a:r>
            <a:r>
              <a:rPr lang="en-US" dirty="0"/>
              <a:t> </a:t>
            </a:r>
            <a:r>
              <a:rPr lang="en-US" dirty="0" err="1"/>
              <a:t>aut</a:t>
            </a:r>
            <a:r>
              <a:rPr lang="en-US" dirty="0"/>
              <a:t> </a:t>
            </a:r>
            <a:r>
              <a:rPr lang="en-US" dirty="0" err="1"/>
              <a:t>citriarius</a:t>
            </a:r>
            <a:r>
              <a:rPr lang="en-US" dirty="0"/>
              <a:t>) in Rome.</a:t>
            </a:r>
            <a:endParaRPr lang="en-CN" dirty="0"/>
          </a:p>
          <a:p>
            <a:endParaRPr lang="en-CN" dirty="0"/>
          </a:p>
          <a:p>
            <a:endParaRPr lang="en-CN" dirty="0"/>
          </a:p>
          <a:p>
            <a:endParaRPr lang="en-CN" dirty="0"/>
          </a:p>
        </p:txBody>
      </p:sp>
    </p:spTree>
    <p:extLst>
      <p:ext uri="{BB962C8B-B14F-4D97-AF65-F5344CB8AC3E}">
        <p14:creationId xmlns:p14="http://schemas.microsoft.com/office/powerpoint/2010/main" val="38266063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3708</TotalTime>
  <Words>5318</Words>
  <Application>Microsoft Macintosh PowerPoint</Application>
  <PresentationFormat>Widescreen</PresentationFormat>
  <Paragraphs>189</Paragraphs>
  <Slides>23</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Aptos</vt:lpstr>
      <vt:lpstr>Söhne</vt:lpstr>
      <vt:lpstr>Aptos Display</vt:lpstr>
      <vt:lpstr>Arial</vt:lpstr>
      <vt:lpstr>Office Theme</vt:lpstr>
      <vt:lpstr>Zeus Helios (Megas) Serapis in the Eastern Desert </vt:lpstr>
      <vt:lpstr>Structure of the presentation  </vt:lpstr>
      <vt:lpstr>Geographical scope of ZHMS evidence </vt:lpstr>
      <vt:lpstr>Isis’ transformation into a Hellenistic goddess</vt:lpstr>
      <vt:lpstr>Interpretatio Aegyptiaca</vt:lpstr>
      <vt:lpstr>Zeus Helios (Megas) Serapis at Luxor </vt:lpstr>
      <vt:lpstr>PowerPoint Presentation</vt:lpstr>
      <vt:lpstr>A syncretic deity as a consort of Isis? </vt:lpstr>
      <vt:lpstr>Mons Claudianus </vt:lpstr>
      <vt:lpstr>Imperial slave Epaphroditos’ dedication</vt:lpstr>
      <vt:lpstr>PowerPoint Presentation</vt:lpstr>
      <vt:lpstr>Shrine in the Praesidium of Dios </vt:lpstr>
      <vt:lpstr>Is it a Tyche to Isis or ZHMS? </vt:lpstr>
      <vt:lpstr>A bit more about provenance and purpose  </vt:lpstr>
      <vt:lpstr>PowerPoint Presentation</vt:lpstr>
      <vt:lpstr>PowerPoint Presentation</vt:lpstr>
      <vt:lpstr>ZHMS and the military areas in the Eastern Desert </vt:lpstr>
      <vt:lpstr>PowerPoint Presentation</vt:lpstr>
      <vt:lpstr>The Scope of worship of ZHMS</vt:lpstr>
      <vt:lpstr>Is Isis iconography possibly in the praesidium of Dios? </vt:lpstr>
      <vt:lpstr>Bibliography </vt:lpstr>
      <vt:lpstr>Bibliography</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Zeus Helios (Megas) Serapis</dc:title>
  <dc:creator>Benjamin Stockton-Finch [STAFF]</dc:creator>
  <cp:lastModifiedBy>Benjamin Stockton-Finch [STAFF]</cp:lastModifiedBy>
  <cp:revision>128</cp:revision>
  <dcterms:created xsi:type="dcterms:W3CDTF">2024-04-13T14:04:29Z</dcterms:created>
  <dcterms:modified xsi:type="dcterms:W3CDTF">2024-04-16T03:52:53Z</dcterms:modified>
</cp:coreProperties>
</file>