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0" r:id="rId4"/>
    <p:sldId id="258" r:id="rId5"/>
    <p:sldId id="261" r:id="rId6"/>
    <p:sldId id="262"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AFC20C-68D8-4C35-999E-A129B89BA7F0}" v="63" dt="2023-12-03T16:22:37.3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726" autoAdjust="0"/>
  </p:normalViewPr>
  <p:slideViewPr>
    <p:cSldViewPr snapToGrid="0">
      <p:cViewPr varScale="1">
        <p:scale>
          <a:sx n="55" d="100"/>
          <a:sy n="55" d="100"/>
        </p:scale>
        <p:origin x="1096" y="40"/>
      </p:cViewPr>
      <p:guideLst/>
    </p:cSldViewPr>
  </p:slideViewPr>
  <p:notesTextViewPr>
    <p:cViewPr>
      <p:scale>
        <a:sx n="1" d="1"/>
        <a:sy n="1" d="1"/>
      </p:scale>
      <p:origin x="0" y="-79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l Jones-Pugh (DHCW - Clinical Directorate)" userId="55233c6c-befa-4a01-a4be-9e3542cb9e08" providerId="ADAL" clId="{7BAFC20C-68D8-4C35-999E-A129B89BA7F0}"/>
    <pc:docChg chg="custSel addSld modSld">
      <pc:chgData name="Caryl Jones-Pugh (DHCW - Clinical Directorate)" userId="55233c6c-befa-4a01-a4be-9e3542cb9e08" providerId="ADAL" clId="{7BAFC20C-68D8-4C35-999E-A129B89BA7F0}" dt="2023-12-03T16:31:09.326" v="4373" actId="20577"/>
      <pc:docMkLst>
        <pc:docMk/>
      </pc:docMkLst>
      <pc:sldChg chg="modSp mod">
        <pc:chgData name="Caryl Jones-Pugh (DHCW - Clinical Directorate)" userId="55233c6c-befa-4a01-a4be-9e3542cb9e08" providerId="ADAL" clId="{7BAFC20C-68D8-4C35-999E-A129B89BA7F0}" dt="2023-11-30T20:48:48.700" v="208" actId="1076"/>
        <pc:sldMkLst>
          <pc:docMk/>
          <pc:sldMk cId="3910005136" sldId="256"/>
        </pc:sldMkLst>
        <pc:spChg chg="mod">
          <ac:chgData name="Caryl Jones-Pugh (DHCW - Clinical Directorate)" userId="55233c6c-befa-4a01-a4be-9e3542cb9e08" providerId="ADAL" clId="{7BAFC20C-68D8-4C35-999E-A129B89BA7F0}" dt="2023-11-30T20:48:48.700" v="208" actId="1076"/>
          <ac:spMkLst>
            <pc:docMk/>
            <pc:sldMk cId="3910005136" sldId="256"/>
            <ac:spMk id="2" creationId="{1BEFC845-2E89-AAFC-4C06-D939F00A1170}"/>
          </ac:spMkLst>
        </pc:spChg>
      </pc:sldChg>
      <pc:sldChg chg="modSp mod modNotesTx">
        <pc:chgData name="Caryl Jones-Pugh (DHCW - Clinical Directorate)" userId="55233c6c-befa-4a01-a4be-9e3542cb9e08" providerId="ADAL" clId="{7BAFC20C-68D8-4C35-999E-A129B89BA7F0}" dt="2023-12-03T16:20:23.304" v="2464" actId="20577"/>
        <pc:sldMkLst>
          <pc:docMk/>
          <pc:sldMk cId="566249879" sldId="257"/>
        </pc:sldMkLst>
        <pc:spChg chg="mod">
          <ac:chgData name="Caryl Jones-Pugh (DHCW - Clinical Directorate)" userId="55233c6c-befa-4a01-a4be-9e3542cb9e08" providerId="ADAL" clId="{7BAFC20C-68D8-4C35-999E-A129B89BA7F0}" dt="2023-11-30T20:51:06.532" v="226" actId="1076"/>
          <ac:spMkLst>
            <pc:docMk/>
            <pc:sldMk cId="566249879" sldId="257"/>
            <ac:spMk id="2" creationId="{810218B5-872B-FFF0-7B48-4DD4C56BEA60}"/>
          </ac:spMkLst>
        </pc:spChg>
        <pc:spChg chg="mod">
          <ac:chgData name="Caryl Jones-Pugh (DHCW - Clinical Directorate)" userId="55233c6c-befa-4a01-a4be-9e3542cb9e08" providerId="ADAL" clId="{7BAFC20C-68D8-4C35-999E-A129B89BA7F0}" dt="2023-12-03T16:20:23.304" v="2464" actId="20577"/>
          <ac:spMkLst>
            <pc:docMk/>
            <pc:sldMk cId="566249879" sldId="257"/>
            <ac:spMk id="3" creationId="{547582DA-29FA-DB5D-1B4B-30F39313B943}"/>
          </ac:spMkLst>
        </pc:spChg>
      </pc:sldChg>
      <pc:sldChg chg="modSp mod modNotesTx">
        <pc:chgData name="Caryl Jones-Pugh (DHCW - Clinical Directorate)" userId="55233c6c-befa-4a01-a4be-9e3542cb9e08" providerId="ADAL" clId="{7BAFC20C-68D8-4C35-999E-A129B89BA7F0}" dt="2023-12-03T16:28:08.644" v="3873" actId="20577"/>
        <pc:sldMkLst>
          <pc:docMk/>
          <pc:sldMk cId="3833056731" sldId="258"/>
        </pc:sldMkLst>
        <pc:spChg chg="mod">
          <ac:chgData name="Caryl Jones-Pugh (DHCW - Clinical Directorate)" userId="55233c6c-befa-4a01-a4be-9e3542cb9e08" providerId="ADAL" clId="{7BAFC20C-68D8-4C35-999E-A129B89BA7F0}" dt="2023-11-30T20:50:49.947" v="224" actId="1076"/>
          <ac:spMkLst>
            <pc:docMk/>
            <pc:sldMk cId="3833056731" sldId="258"/>
            <ac:spMk id="2" creationId="{9ADE6942-A297-3B6B-312B-5A4C6C300911}"/>
          </ac:spMkLst>
        </pc:spChg>
        <pc:spChg chg="mod">
          <ac:chgData name="Caryl Jones-Pugh (DHCW - Clinical Directorate)" userId="55233c6c-befa-4a01-a4be-9e3542cb9e08" providerId="ADAL" clId="{7BAFC20C-68D8-4C35-999E-A129B89BA7F0}" dt="2023-12-01T13:48:38.502" v="2256" actId="114"/>
          <ac:spMkLst>
            <pc:docMk/>
            <pc:sldMk cId="3833056731" sldId="258"/>
            <ac:spMk id="3" creationId="{0B8AF28A-B0CD-FE2D-642E-E9C908C51DD7}"/>
          </ac:spMkLst>
        </pc:spChg>
      </pc:sldChg>
      <pc:sldChg chg="modSp mod">
        <pc:chgData name="Caryl Jones-Pugh (DHCW - Clinical Directorate)" userId="55233c6c-befa-4a01-a4be-9e3542cb9e08" providerId="ADAL" clId="{7BAFC20C-68D8-4C35-999E-A129B89BA7F0}" dt="2023-12-01T13:41:41.475" v="1519" actId="20577"/>
        <pc:sldMkLst>
          <pc:docMk/>
          <pc:sldMk cId="588524653" sldId="259"/>
        </pc:sldMkLst>
        <pc:spChg chg="mod">
          <ac:chgData name="Caryl Jones-Pugh (DHCW - Clinical Directorate)" userId="55233c6c-befa-4a01-a4be-9e3542cb9e08" providerId="ADAL" clId="{7BAFC20C-68D8-4C35-999E-A129B89BA7F0}" dt="2023-12-01T13:41:41.475" v="1519" actId="20577"/>
          <ac:spMkLst>
            <pc:docMk/>
            <pc:sldMk cId="588524653" sldId="259"/>
            <ac:spMk id="3" creationId="{3502CB34-D78F-B558-115C-C582D0FC28A5}"/>
          </ac:spMkLst>
        </pc:spChg>
      </pc:sldChg>
      <pc:sldChg chg="addSp delSp modSp mod modAnim modNotesTx">
        <pc:chgData name="Caryl Jones-Pugh (DHCW - Clinical Directorate)" userId="55233c6c-befa-4a01-a4be-9e3542cb9e08" providerId="ADAL" clId="{7BAFC20C-68D8-4C35-999E-A129B89BA7F0}" dt="2023-12-03T16:25:09.954" v="3375" actId="20577"/>
        <pc:sldMkLst>
          <pc:docMk/>
          <pc:sldMk cId="2846397954" sldId="260"/>
        </pc:sldMkLst>
        <pc:spChg chg="mod">
          <ac:chgData name="Caryl Jones-Pugh (DHCW - Clinical Directorate)" userId="55233c6c-befa-4a01-a4be-9e3542cb9e08" providerId="ADAL" clId="{7BAFC20C-68D8-4C35-999E-A129B89BA7F0}" dt="2023-11-30T20:47:03.835" v="194" actId="1076"/>
          <ac:spMkLst>
            <pc:docMk/>
            <pc:sldMk cId="2846397954" sldId="260"/>
            <ac:spMk id="2" creationId="{557232E2-BAF6-030F-D367-9E550C2E98D9}"/>
          </ac:spMkLst>
        </pc:spChg>
        <pc:spChg chg="del mod">
          <ac:chgData name="Caryl Jones-Pugh (DHCW - Clinical Directorate)" userId="55233c6c-befa-4a01-a4be-9e3542cb9e08" providerId="ADAL" clId="{7BAFC20C-68D8-4C35-999E-A129B89BA7F0}" dt="2023-12-01T13:34:19.615" v="1416" actId="26606"/>
          <ac:spMkLst>
            <pc:docMk/>
            <pc:sldMk cId="2846397954" sldId="260"/>
            <ac:spMk id="3" creationId="{45485E77-C18A-0383-94C1-B61C48942B08}"/>
          </ac:spMkLst>
        </pc:spChg>
        <pc:graphicFrameChg chg="add mod">
          <ac:chgData name="Caryl Jones-Pugh (DHCW - Clinical Directorate)" userId="55233c6c-befa-4a01-a4be-9e3542cb9e08" providerId="ADAL" clId="{7BAFC20C-68D8-4C35-999E-A129B89BA7F0}" dt="2023-12-03T16:22:37.392" v="2861" actId="20577"/>
          <ac:graphicFrameMkLst>
            <pc:docMk/>
            <pc:sldMk cId="2846397954" sldId="260"/>
            <ac:graphicFrameMk id="21" creationId="{33D91BA5-8045-430A-C7BB-0CCDCB794B0E}"/>
          </ac:graphicFrameMkLst>
        </pc:graphicFrameChg>
      </pc:sldChg>
      <pc:sldChg chg="addSp delSp modSp new mod setBg modNotesTx">
        <pc:chgData name="Caryl Jones-Pugh (DHCW - Clinical Directorate)" userId="55233c6c-befa-4a01-a4be-9e3542cb9e08" providerId="ADAL" clId="{7BAFC20C-68D8-4C35-999E-A129B89BA7F0}" dt="2023-12-03T16:31:09.326" v="4373" actId="20577"/>
        <pc:sldMkLst>
          <pc:docMk/>
          <pc:sldMk cId="3802073866" sldId="261"/>
        </pc:sldMkLst>
        <pc:spChg chg="del mod">
          <ac:chgData name="Caryl Jones-Pugh (DHCW - Clinical Directorate)" userId="55233c6c-befa-4a01-a4be-9e3542cb9e08" providerId="ADAL" clId="{7BAFC20C-68D8-4C35-999E-A129B89BA7F0}" dt="2023-11-30T20:46:26.420" v="185" actId="478"/>
          <ac:spMkLst>
            <pc:docMk/>
            <pc:sldMk cId="3802073866" sldId="261"/>
            <ac:spMk id="2" creationId="{70811EAF-6AC5-636F-7513-B1577BE2A124}"/>
          </ac:spMkLst>
        </pc:spChg>
        <pc:spChg chg="mod">
          <ac:chgData name="Caryl Jones-Pugh (DHCW - Clinical Directorate)" userId="55233c6c-befa-4a01-a4be-9e3542cb9e08" providerId="ADAL" clId="{7BAFC20C-68D8-4C35-999E-A129B89BA7F0}" dt="2023-11-30T21:08:36.768" v="1295" actId="1076"/>
          <ac:spMkLst>
            <pc:docMk/>
            <pc:sldMk cId="3802073866" sldId="261"/>
            <ac:spMk id="3" creationId="{EF34996A-6727-777A-4291-A844C6415650}"/>
          </ac:spMkLst>
        </pc:spChg>
        <pc:spChg chg="add del mod">
          <ac:chgData name="Caryl Jones-Pugh (DHCW - Clinical Directorate)" userId="55233c6c-befa-4a01-a4be-9e3542cb9e08" providerId="ADAL" clId="{7BAFC20C-68D8-4C35-999E-A129B89BA7F0}" dt="2023-11-30T20:46:32.201" v="188" actId="478"/>
          <ac:spMkLst>
            <pc:docMk/>
            <pc:sldMk cId="3802073866" sldId="261"/>
            <ac:spMk id="5" creationId="{5ACB2DBA-6784-83D1-0F42-C5D44D69BA30}"/>
          </ac:spMkLst>
        </pc:spChg>
        <pc:spChg chg="add mod">
          <ac:chgData name="Caryl Jones-Pugh (DHCW - Clinical Directorate)" userId="55233c6c-befa-4a01-a4be-9e3542cb9e08" providerId="ADAL" clId="{7BAFC20C-68D8-4C35-999E-A129B89BA7F0}" dt="2023-11-30T20:46:42.742" v="189"/>
          <ac:spMkLst>
            <pc:docMk/>
            <pc:sldMk cId="3802073866" sldId="261"/>
            <ac:spMk id="6" creationId="{8BEE000B-9746-19BA-8172-3E7662659FC6}"/>
          </ac:spMkLst>
        </pc:spChg>
        <pc:spChg chg="add">
          <ac:chgData name="Caryl Jones-Pugh (DHCW - Clinical Directorate)" userId="55233c6c-befa-4a01-a4be-9e3542cb9e08" providerId="ADAL" clId="{7BAFC20C-68D8-4C35-999E-A129B89BA7F0}" dt="2023-11-30T20:45:08.676" v="169" actId="26606"/>
          <ac:spMkLst>
            <pc:docMk/>
            <pc:sldMk cId="3802073866" sldId="261"/>
            <ac:spMk id="8" creationId="{4BC99CB9-DDAD-44A2-8A1C-E3AF4E72DF5C}"/>
          </ac:spMkLst>
        </pc:spChg>
        <pc:grpChg chg="add">
          <ac:chgData name="Caryl Jones-Pugh (DHCW - Clinical Directorate)" userId="55233c6c-befa-4a01-a4be-9e3542cb9e08" providerId="ADAL" clId="{7BAFC20C-68D8-4C35-999E-A129B89BA7F0}" dt="2023-11-30T20:45:08.676" v="169" actId="26606"/>
          <ac:grpSpMkLst>
            <pc:docMk/>
            <pc:sldMk cId="3802073866" sldId="261"/>
            <ac:grpSpMk id="10" creationId="{05545017-2445-4AB3-95A6-48F17C802612}"/>
          </ac:grpSpMkLst>
        </pc:grpChg>
        <pc:grpChg chg="add">
          <ac:chgData name="Caryl Jones-Pugh (DHCW - Clinical Directorate)" userId="55233c6c-befa-4a01-a4be-9e3542cb9e08" providerId="ADAL" clId="{7BAFC20C-68D8-4C35-999E-A129B89BA7F0}" dt="2023-11-30T20:45:08.676" v="169" actId="26606"/>
          <ac:grpSpMkLst>
            <pc:docMk/>
            <pc:sldMk cId="3802073866" sldId="261"/>
            <ac:grpSpMk id="16" creationId="{06B7259D-F2AD-42FE-B984-6D1D74321C5D}"/>
          </ac:grpSpMkLst>
        </pc:grpChg>
      </pc:sldChg>
      <pc:sldChg chg="addSp delSp modSp new mod setBg modNotesTx">
        <pc:chgData name="Caryl Jones-Pugh (DHCW - Clinical Directorate)" userId="55233c6c-befa-4a01-a4be-9e3542cb9e08" providerId="ADAL" clId="{7BAFC20C-68D8-4C35-999E-A129B89BA7F0}" dt="2023-12-01T13:47:49.985" v="2237" actId="1076"/>
        <pc:sldMkLst>
          <pc:docMk/>
          <pc:sldMk cId="2329343362" sldId="262"/>
        </pc:sldMkLst>
        <pc:spChg chg="mod">
          <ac:chgData name="Caryl Jones-Pugh (DHCW - Clinical Directorate)" userId="55233c6c-befa-4a01-a4be-9e3542cb9e08" providerId="ADAL" clId="{7BAFC20C-68D8-4C35-999E-A129B89BA7F0}" dt="2023-11-30T20:56:06.679" v="344" actId="207"/>
          <ac:spMkLst>
            <pc:docMk/>
            <pc:sldMk cId="2329343362" sldId="262"/>
            <ac:spMk id="2" creationId="{B5151EB1-AAFB-C7DA-ADB9-D790F5DB8BE5}"/>
          </ac:spMkLst>
        </pc:spChg>
        <pc:spChg chg="add mod">
          <ac:chgData name="Caryl Jones-Pugh (DHCW - Clinical Directorate)" userId="55233c6c-befa-4a01-a4be-9e3542cb9e08" providerId="ADAL" clId="{7BAFC20C-68D8-4C35-999E-A129B89BA7F0}" dt="2023-12-01T13:47:49.985" v="2237" actId="1076"/>
          <ac:spMkLst>
            <pc:docMk/>
            <pc:sldMk cId="2329343362" sldId="262"/>
            <ac:spMk id="3" creationId="{54EF393C-F098-FE9E-D910-9839B10723CC}"/>
          </ac:spMkLst>
        </pc:spChg>
        <pc:spChg chg="del">
          <ac:chgData name="Caryl Jones-Pugh (DHCW - Clinical Directorate)" userId="55233c6c-befa-4a01-a4be-9e3542cb9e08" providerId="ADAL" clId="{7BAFC20C-68D8-4C35-999E-A129B89BA7F0}" dt="2023-11-30T20:54:48.346" v="315" actId="26606"/>
          <ac:spMkLst>
            <pc:docMk/>
            <pc:sldMk cId="2329343362" sldId="262"/>
            <ac:spMk id="3" creationId="{8DF90E63-DC50-15F2-5661-E73253701000}"/>
          </ac:spMkLst>
        </pc:spChg>
        <pc:spChg chg="add del mod">
          <ac:chgData name="Caryl Jones-Pugh (DHCW - Clinical Directorate)" userId="55233c6c-befa-4a01-a4be-9e3542cb9e08" providerId="ADAL" clId="{7BAFC20C-68D8-4C35-999E-A129B89BA7F0}" dt="2023-11-30T20:56:00.775" v="343"/>
          <ac:spMkLst>
            <pc:docMk/>
            <pc:sldMk cId="2329343362" sldId="262"/>
            <ac:spMk id="4" creationId="{7FDE9AE8-0F37-0197-2E31-1086A52DC0A7}"/>
          </ac:spMkLst>
        </pc:spChg>
        <pc:spChg chg="add">
          <ac:chgData name="Caryl Jones-Pugh (DHCW - Clinical Directorate)" userId="55233c6c-befa-4a01-a4be-9e3542cb9e08" providerId="ADAL" clId="{7BAFC20C-68D8-4C35-999E-A129B89BA7F0}" dt="2023-11-30T20:54:48.346" v="315" actId="26606"/>
          <ac:spMkLst>
            <pc:docMk/>
            <pc:sldMk cId="2329343362" sldId="262"/>
            <ac:spMk id="8" creationId="{6314D791-4D8A-4854-B8FC-6959656D09AD}"/>
          </ac:spMkLst>
        </pc:spChg>
        <pc:spChg chg="add">
          <ac:chgData name="Caryl Jones-Pugh (DHCW - Clinical Directorate)" userId="55233c6c-befa-4a01-a4be-9e3542cb9e08" providerId="ADAL" clId="{7BAFC20C-68D8-4C35-999E-A129B89BA7F0}" dt="2023-11-30T20:54:48.346" v="315" actId="26606"/>
          <ac:spMkLst>
            <pc:docMk/>
            <pc:sldMk cId="2329343362" sldId="262"/>
            <ac:spMk id="10" creationId="{15076E76-3EB3-4269-8135-07CAB20E59A5}"/>
          </ac:spMkLst>
        </pc:spChg>
        <pc:grpChg chg="add">
          <ac:chgData name="Caryl Jones-Pugh (DHCW - Clinical Directorate)" userId="55233c6c-befa-4a01-a4be-9e3542cb9e08" providerId="ADAL" clId="{7BAFC20C-68D8-4C35-999E-A129B89BA7F0}" dt="2023-11-30T20:54:48.346" v="315" actId="26606"/>
          <ac:grpSpMkLst>
            <pc:docMk/>
            <pc:sldMk cId="2329343362" sldId="262"/>
            <ac:grpSpMk id="12" creationId="{5EB3C7E5-50E1-4F9E-AEA3-A6D2190394F1}"/>
          </ac:grpSpMkLst>
        </pc:grpChg>
        <pc:grpChg chg="add">
          <ac:chgData name="Caryl Jones-Pugh (DHCW - Clinical Directorate)" userId="55233c6c-befa-4a01-a4be-9e3542cb9e08" providerId="ADAL" clId="{7BAFC20C-68D8-4C35-999E-A129B89BA7F0}" dt="2023-11-30T20:54:48.346" v="315" actId="26606"/>
          <ac:grpSpMkLst>
            <pc:docMk/>
            <pc:sldMk cId="2329343362" sldId="262"/>
            <ac:grpSpMk id="18" creationId="{B988F9A4-0578-4C59-8B4A-346E02CF3A3F}"/>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77753-E9F0-4195-8753-A22173E5EA1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F5CDBB9-63F3-4A31-B72B-3AE6B22CB9C5}">
      <dgm:prSet/>
      <dgm:spPr>
        <a:solidFill>
          <a:schemeClr val="accent1">
            <a:lumMod val="75000"/>
          </a:schemeClr>
        </a:solidFill>
      </dgm:spPr>
      <dgm:t>
        <a:bodyPr/>
        <a:lstStyle/>
        <a:p>
          <a:r>
            <a:rPr lang="en-GB" b="1"/>
            <a:t>Integrated</a:t>
          </a:r>
          <a:r>
            <a:rPr lang="en-GB"/>
            <a:t>-a combination or amalgamation of features, a combined approach</a:t>
          </a:r>
          <a:endParaRPr lang="en-US"/>
        </a:p>
      </dgm:t>
    </dgm:pt>
    <dgm:pt modelId="{2FA2A81B-BB97-499E-A432-8DCAF60F73D7}" type="parTrans" cxnId="{2E46DB5A-24AB-4246-BA66-05E9A849BFF6}">
      <dgm:prSet/>
      <dgm:spPr/>
      <dgm:t>
        <a:bodyPr/>
        <a:lstStyle/>
        <a:p>
          <a:endParaRPr lang="en-US"/>
        </a:p>
      </dgm:t>
    </dgm:pt>
    <dgm:pt modelId="{DF402B48-CB08-48AA-87DC-E48D110B39DB}" type="sibTrans" cxnId="{2E46DB5A-24AB-4246-BA66-05E9A849BFF6}">
      <dgm:prSet/>
      <dgm:spPr/>
      <dgm:t>
        <a:bodyPr/>
        <a:lstStyle/>
        <a:p>
          <a:endParaRPr lang="en-US"/>
        </a:p>
      </dgm:t>
    </dgm:pt>
    <dgm:pt modelId="{3CB9CB78-1F1C-4353-B767-013FAD75C00D}">
      <dgm:prSet/>
      <dgm:spPr/>
      <dgm:t>
        <a:bodyPr/>
        <a:lstStyle/>
        <a:p>
          <a:r>
            <a:rPr lang="en-GB" b="1" dirty="0"/>
            <a:t>Combines the use of-</a:t>
          </a:r>
          <a:r>
            <a:rPr lang="en-GB" b="0" i="0" dirty="0"/>
            <a:t>cognitive, behavioural, imaginal, and problem-solving </a:t>
          </a:r>
          <a:endParaRPr lang="en-US" dirty="0"/>
        </a:p>
      </dgm:t>
    </dgm:pt>
    <dgm:pt modelId="{E47AE68D-92C5-41CF-95FD-EED13230B658}" type="parTrans" cxnId="{E15125D6-D5A8-49BE-BDE8-9A4505461ACC}">
      <dgm:prSet/>
      <dgm:spPr/>
      <dgm:t>
        <a:bodyPr/>
        <a:lstStyle/>
        <a:p>
          <a:endParaRPr lang="en-US"/>
        </a:p>
      </dgm:t>
    </dgm:pt>
    <dgm:pt modelId="{0F83150D-BB4B-403C-9AEC-0350E63688ED}" type="sibTrans" cxnId="{E15125D6-D5A8-49BE-BDE8-9A4505461ACC}">
      <dgm:prSet/>
      <dgm:spPr/>
      <dgm:t>
        <a:bodyPr/>
        <a:lstStyle/>
        <a:p>
          <a:endParaRPr lang="en-US"/>
        </a:p>
      </dgm:t>
    </dgm:pt>
    <dgm:pt modelId="{295B5A3F-1E01-406F-A02F-B43A51DBCCC8}">
      <dgm:prSet/>
      <dgm:spPr>
        <a:solidFill>
          <a:schemeClr val="accent1">
            <a:lumMod val="75000"/>
          </a:schemeClr>
        </a:solidFill>
      </dgm:spPr>
      <dgm:t>
        <a:bodyPr/>
        <a:lstStyle/>
        <a:p>
          <a:r>
            <a:rPr lang="en-GB" b="1"/>
            <a:t>Within a framework</a:t>
          </a:r>
          <a:r>
            <a:rPr lang="en-GB"/>
            <a:t>-guided by a structure or set of principles</a:t>
          </a:r>
          <a:endParaRPr lang="en-US"/>
        </a:p>
      </dgm:t>
    </dgm:pt>
    <dgm:pt modelId="{B3B3162A-1A6E-4084-89B2-D9854AA04726}" type="parTrans" cxnId="{A12F987F-E2BB-4DBF-BB11-AD3FD2E6BF55}">
      <dgm:prSet/>
      <dgm:spPr/>
      <dgm:t>
        <a:bodyPr/>
        <a:lstStyle/>
        <a:p>
          <a:endParaRPr lang="en-US"/>
        </a:p>
      </dgm:t>
    </dgm:pt>
    <dgm:pt modelId="{2084D8F5-1728-40E5-AC59-6BB4E5A106E7}" type="sibTrans" cxnId="{A12F987F-E2BB-4DBF-BB11-AD3FD2E6BF55}">
      <dgm:prSet/>
      <dgm:spPr/>
      <dgm:t>
        <a:bodyPr/>
        <a:lstStyle/>
        <a:p>
          <a:endParaRPr lang="en-US"/>
        </a:p>
      </dgm:t>
    </dgm:pt>
    <dgm:pt modelId="{74C32DB2-5E56-400D-9788-3EF9ABC6CD70}">
      <dgm:prSet/>
      <dgm:spPr/>
      <dgm:t>
        <a:bodyPr/>
        <a:lstStyle/>
        <a:p>
          <a:r>
            <a:rPr lang="en-GB" b="1"/>
            <a:t>Enable</a:t>
          </a:r>
          <a:r>
            <a:rPr lang="en-GB"/>
            <a:t>-encourage, facilitate, help</a:t>
          </a:r>
          <a:endParaRPr lang="en-US"/>
        </a:p>
      </dgm:t>
    </dgm:pt>
    <dgm:pt modelId="{469DA7FB-48CD-49CC-A502-E7AAD76D0DF6}" type="parTrans" cxnId="{F001FA61-917F-4958-932D-61CC331B16B6}">
      <dgm:prSet/>
      <dgm:spPr/>
      <dgm:t>
        <a:bodyPr/>
        <a:lstStyle/>
        <a:p>
          <a:endParaRPr lang="en-US"/>
        </a:p>
      </dgm:t>
    </dgm:pt>
    <dgm:pt modelId="{1D632233-44FA-43E8-B904-5AF36A4E2BC3}" type="sibTrans" cxnId="{F001FA61-917F-4958-932D-61CC331B16B6}">
      <dgm:prSet/>
      <dgm:spPr/>
      <dgm:t>
        <a:bodyPr/>
        <a:lstStyle/>
        <a:p>
          <a:endParaRPr lang="en-US"/>
        </a:p>
      </dgm:t>
    </dgm:pt>
    <dgm:pt modelId="{79DBB803-5EBD-48C8-A5CF-387977146F10}">
      <dgm:prSet/>
      <dgm:spPr>
        <a:solidFill>
          <a:schemeClr val="accent1">
            <a:lumMod val="75000"/>
          </a:schemeClr>
        </a:solidFill>
      </dgm:spPr>
      <dgm:t>
        <a:bodyPr/>
        <a:lstStyle/>
        <a:p>
          <a:r>
            <a:rPr lang="en-GB" b="1"/>
            <a:t>Realistic goals</a:t>
          </a:r>
          <a:r>
            <a:rPr lang="en-GB"/>
            <a:t>-concerned with reality and progress</a:t>
          </a:r>
          <a:endParaRPr lang="en-US"/>
        </a:p>
      </dgm:t>
    </dgm:pt>
    <dgm:pt modelId="{7BC1F4A0-A61F-40EE-9EB2-42352DAAC953}" type="parTrans" cxnId="{94CC1279-1971-40C0-9317-5039348E29BE}">
      <dgm:prSet/>
      <dgm:spPr/>
      <dgm:t>
        <a:bodyPr/>
        <a:lstStyle/>
        <a:p>
          <a:endParaRPr lang="en-US"/>
        </a:p>
      </dgm:t>
    </dgm:pt>
    <dgm:pt modelId="{8AF9CC13-2856-4DD6-8CE9-31D6C81CD6D8}" type="sibTrans" cxnId="{94CC1279-1971-40C0-9317-5039348E29BE}">
      <dgm:prSet/>
      <dgm:spPr/>
      <dgm:t>
        <a:bodyPr/>
        <a:lstStyle/>
        <a:p>
          <a:endParaRPr lang="en-US"/>
        </a:p>
      </dgm:t>
    </dgm:pt>
    <dgm:pt modelId="{EE5884F4-BB63-4C51-B260-D295AF554E14}" type="pres">
      <dgm:prSet presAssocID="{CD177753-E9F0-4195-8753-A22173E5EA19}" presName="outerComposite" presStyleCnt="0">
        <dgm:presLayoutVars>
          <dgm:chMax val="5"/>
          <dgm:dir/>
          <dgm:resizeHandles val="exact"/>
        </dgm:presLayoutVars>
      </dgm:prSet>
      <dgm:spPr/>
    </dgm:pt>
    <dgm:pt modelId="{D655A148-89D7-43E8-86C3-297733FBBA2E}" type="pres">
      <dgm:prSet presAssocID="{CD177753-E9F0-4195-8753-A22173E5EA19}" presName="dummyMaxCanvas" presStyleCnt="0">
        <dgm:presLayoutVars/>
      </dgm:prSet>
      <dgm:spPr/>
    </dgm:pt>
    <dgm:pt modelId="{701DE9DA-8550-449B-8A1B-867CB8866AE7}" type="pres">
      <dgm:prSet presAssocID="{CD177753-E9F0-4195-8753-A22173E5EA19}" presName="FiveNodes_1" presStyleLbl="node1" presStyleIdx="0" presStyleCnt="5">
        <dgm:presLayoutVars>
          <dgm:bulletEnabled val="1"/>
        </dgm:presLayoutVars>
      </dgm:prSet>
      <dgm:spPr/>
    </dgm:pt>
    <dgm:pt modelId="{7DABA288-7F49-49AA-93C5-C95535930E78}" type="pres">
      <dgm:prSet presAssocID="{CD177753-E9F0-4195-8753-A22173E5EA19}" presName="FiveNodes_2" presStyleLbl="node1" presStyleIdx="1" presStyleCnt="5">
        <dgm:presLayoutVars>
          <dgm:bulletEnabled val="1"/>
        </dgm:presLayoutVars>
      </dgm:prSet>
      <dgm:spPr/>
    </dgm:pt>
    <dgm:pt modelId="{83272EEB-11CC-4BE0-8C6A-CF2F0353D69F}" type="pres">
      <dgm:prSet presAssocID="{CD177753-E9F0-4195-8753-A22173E5EA19}" presName="FiveNodes_3" presStyleLbl="node1" presStyleIdx="2" presStyleCnt="5">
        <dgm:presLayoutVars>
          <dgm:bulletEnabled val="1"/>
        </dgm:presLayoutVars>
      </dgm:prSet>
      <dgm:spPr/>
    </dgm:pt>
    <dgm:pt modelId="{51B24EB6-400D-4D6E-B939-59E477BBD7D8}" type="pres">
      <dgm:prSet presAssocID="{CD177753-E9F0-4195-8753-A22173E5EA19}" presName="FiveNodes_4" presStyleLbl="node1" presStyleIdx="3" presStyleCnt="5">
        <dgm:presLayoutVars>
          <dgm:bulletEnabled val="1"/>
        </dgm:presLayoutVars>
      </dgm:prSet>
      <dgm:spPr/>
    </dgm:pt>
    <dgm:pt modelId="{6F430D4C-2732-407E-9D36-4829A3D792E6}" type="pres">
      <dgm:prSet presAssocID="{CD177753-E9F0-4195-8753-A22173E5EA19}" presName="FiveNodes_5" presStyleLbl="node1" presStyleIdx="4" presStyleCnt="5">
        <dgm:presLayoutVars>
          <dgm:bulletEnabled val="1"/>
        </dgm:presLayoutVars>
      </dgm:prSet>
      <dgm:spPr/>
    </dgm:pt>
    <dgm:pt modelId="{EC9E381D-232B-4FF6-9809-651A915BAF74}" type="pres">
      <dgm:prSet presAssocID="{CD177753-E9F0-4195-8753-A22173E5EA19}" presName="FiveConn_1-2" presStyleLbl="fgAccFollowNode1" presStyleIdx="0" presStyleCnt="4">
        <dgm:presLayoutVars>
          <dgm:bulletEnabled val="1"/>
        </dgm:presLayoutVars>
      </dgm:prSet>
      <dgm:spPr/>
    </dgm:pt>
    <dgm:pt modelId="{72ACC528-48AA-4E94-86EB-F8A51CF4BE59}" type="pres">
      <dgm:prSet presAssocID="{CD177753-E9F0-4195-8753-A22173E5EA19}" presName="FiveConn_2-3" presStyleLbl="fgAccFollowNode1" presStyleIdx="1" presStyleCnt="4">
        <dgm:presLayoutVars>
          <dgm:bulletEnabled val="1"/>
        </dgm:presLayoutVars>
      </dgm:prSet>
      <dgm:spPr/>
    </dgm:pt>
    <dgm:pt modelId="{CC498BE0-6EFF-4091-B372-06AAAB2E7FFA}" type="pres">
      <dgm:prSet presAssocID="{CD177753-E9F0-4195-8753-A22173E5EA19}" presName="FiveConn_3-4" presStyleLbl="fgAccFollowNode1" presStyleIdx="2" presStyleCnt="4">
        <dgm:presLayoutVars>
          <dgm:bulletEnabled val="1"/>
        </dgm:presLayoutVars>
      </dgm:prSet>
      <dgm:spPr/>
    </dgm:pt>
    <dgm:pt modelId="{8E916BAB-5D1B-443C-8667-0451BEC4040D}" type="pres">
      <dgm:prSet presAssocID="{CD177753-E9F0-4195-8753-A22173E5EA19}" presName="FiveConn_4-5" presStyleLbl="fgAccFollowNode1" presStyleIdx="3" presStyleCnt="4">
        <dgm:presLayoutVars>
          <dgm:bulletEnabled val="1"/>
        </dgm:presLayoutVars>
      </dgm:prSet>
      <dgm:spPr/>
    </dgm:pt>
    <dgm:pt modelId="{6B811065-800F-4F35-9C33-B781B671A302}" type="pres">
      <dgm:prSet presAssocID="{CD177753-E9F0-4195-8753-A22173E5EA19}" presName="FiveNodes_1_text" presStyleLbl="node1" presStyleIdx="4" presStyleCnt="5">
        <dgm:presLayoutVars>
          <dgm:bulletEnabled val="1"/>
        </dgm:presLayoutVars>
      </dgm:prSet>
      <dgm:spPr/>
    </dgm:pt>
    <dgm:pt modelId="{5935238A-D682-4D3A-8641-879D04B4C68A}" type="pres">
      <dgm:prSet presAssocID="{CD177753-E9F0-4195-8753-A22173E5EA19}" presName="FiveNodes_2_text" presStyleLbl="node1" presStyleIdx="4" presStyleCnt="5">
        <dgm:presLayoutVars>
          <dgm:bulletEnabled val="1"/>
        </dgm:presLayoutVars>
      </dgm:prSet>
      <dgm:spPr/>
    </dgm:pt>
    <dgm:pt modelId="{95C02F22-F8F2-4C07-BD85-56C312512AB4}" type="pres">
      <dgm:prSet presAssocID="{CD177753-E9F0-4195-8753-A22173E5EA19}" presName="FiveNodes_3_text" presStyleLbl="node1" presStyleIdx="4" presStyleCnt="5">
        <dgm:presLayoutVars>
          <dgm:bulletEnabled val="1"/>
        </dgm:presLayoutVars>
      </dgm:prSet>
      <dgm:spPr/>
    </dgm:pt>
    <dgm:pt modelId="{405A08AA-4FFF-4C1D-9FA2-759A2565F503}" type="pres">
      <dgm:prSet presAssocID="{CD177753-E9F0-4195-8753-A22173E5EA19}" presName="FiveNodes_4_text" presStyleLbl="node1" presStyleIdx="4" presStyleCnt="5">
        <dgm:presLayoutVars>
          <dgm:bulletEnabled val="1"/>
        </dgm:presLayoutVars>
      </dgm:prSet>
      <dgm:spPr/>
    </dgm:pt>
    <dgm:pt modelId="{FD38ABA8-ABAE-4447-89FA-841C98C9C9F3}" type="pres">
      <dgm:prSet presAssocID="{CD177753-E9F0-4195-8753-A22173E5EA19}" presName="FiveNodes_5_text" presStyleLbl="node1" presStyleIdx="4" presStyleCnt="5">
        <dgm:presLayoutVars>
          <dgm:bulletEnabled val="1"/>
        </dgm:presLayoutVars>
      </dgm:prSet>
      <dgm:spPr/>
    </dgm:pt>
  </dgm:ptLst>
  <dgm:cxnLst>
    <dgm:cxn modelId="{AA5ACD02-DF97-4F27-A5CC-23757D5AEEBB}" type="presOf" srcId="{79DBB803-5EBD-48C8-A5CF-387977146F10}" destId="{6F430D4C-2732-407E-9D36-4829A3D792E6}" srcOrd="0" destOrd="0" presId="urn:microsoft.com/office/officeart/2005/8/layout/vProcess5"/>
    <dgm:cxn modelId="{FE056F18-FEE9-4320-911F-50C68BAE2571}" type="presOf" srcId="{3CB9CB78-1F1C-4353-B767-013FAD75C00D}" destId="{5935238A-D682-4D3A-8641-879D04B4C68A}" srcOrd="1" destOrd="0" presId="urn:microsoft.com/office/officeart/2005/8/layout/vProcess5"/>
    <dgm:cxn modelId="{8F27223D-D536-4F73-B539-2815D8730463}" type="presOf" srcId="{3CB9CB78-1F1C-4353-B767-013FAD75C00D}" destId="{7DABA288-7F49-49AA-93C5-C95535930E78}" srcOrd="0" destOrd="0" presId="urn:microsoft.com/office/officeart/2005/8/layout/vProcess5"/>
    <dgm:cxn modelId="{F001FA61-917F-4958-932D-61CC331B16B6}" srcId="{CD177753-E9F0-4195-8753-A22173E5EA19}" destId="{74C32DB2-5E56-400D-9788-3EF9ABC6CD70}" srcOrd="3" destOrd="0" parTransId="{469DA7FB-48CD-49CC-A502-E7AAD76D0DF6}" sibTransId="{1D632233-44FA-43E8-B904-5AF36A4E2BC3}"/>
    <dgm:cxn modelId="{5F517145-94F2-4C3F-85D9-6425D3103738}" type="presOf" srcId="{3F5CDBB9-63F3-4A31-B72B-3AE6B22CB9C5}" destId="{701DE9DA-8550-449B-8A1B-867CB8866AE7}" srcOrd="0" destOrd="0" presId="urn:microsoft.com/office/officeart/2005/8/layout/vProcess5"/>
    <dgm:cxn modelId="{F1EB4446-FF04-4942-A301-506488862E3E}" type="presOf" srcId="{79DBB803-5EBD-48C8-A5CF-387977146F10}" destId="{FD38ABA8-ABAE-4447-89FA-841C98C9C9F3}" srcOrd="1" destOrd="0" presId="urn:microsoft.com/office/officeart/2005/8/layout/vProcess5"/>
    <dgm:cxn modelId="{29F4374C-F1F6-4362-A95F-5F8DFA20C0A4}" type="presOf" srcId="{74C32DB2-5E56-400D-9788-3EF9ABC6CD70}" destId="{405A08AA-4FFF-4C1D-9FA2-759A2565F503}" srcOrd="1" destOrd="0" presId="urn:microsoft.com/office/officeart/2005/8/layout/vProcess5"/>
    <dgm:cxn modelId="{FA47626D-AA39-46CC-A1BA-A69B4148B948}" type="presOf" srcId="{295B5A3F-1E01-406F-A02F-B43A51DBCCC8}" destId="{83272EEB-11CC-4BE0-8C6A-CF2F0353D69F}" srcOrd="0" destOrd="0" presId="urn:microsoft.com/office/officeart/2005/8/layout/vProcess5"/>
    <dgm:cxn modelId="{05B65D72-1369-47C4-A18A-ED45F7D85950}" type="presOf" srcId="{3F5CDBB9-63F3-4A31-B72B-3AE6B22CB9C5}" destId="{6B811065-800F-4F35-9C33-B781B671A302}" srcOrd="1" destOrd="0" presId="urn:microsoft.com/office/officeart/2005/8/layout/vProcess5"/>
    <dgm:cxn modelId="{B6C60A57-EF69-4B6E-BEB0-6719F19D04C0}" type="presOf" srcId="{CD177753-E9F0-4195-8753-A22173E5EA19}" destId="{EE5884F4-BB63-4C51-B260-D295AF554E14}" srcOrd="0" destOrd="0" presId="urn:microsoft.com/office/officeart/2005/8/layout/vProcess5"/>
    <dgm:cxn modelId="{94CC1279-1971-40C0-9317-5039348E29BE}" srcId="{CD177753-E9F0-4195-8753-A22173E5EA19}" destId="{79DBB803-5EBD-48C8-A5CF-387977146F10}" srcOrd="4" destOrd="0" parTransId="{7BC1F4A0-A61F-40EE-9EB2-42352DAAC953}" sibTransId="{8AF9CC13-2856-4DD6-8CE9-31D6C81CD6D8}"/>
    <dgm:cxn modelId="{2E46DB5A-24AB-4246-BA66-05E9A849BFF6}" srcId="{CD177753-E9F0-4195-8753-A22173E5EA19}" destId="{3F5CDBB9-63F3-4A31-B72B-3AE6B22CB9C5}" srcOrd="0" destOrd="0" parTransId="{2FA2A81B-BB97-499E-A432-8DCAF60F73D7}" sibTransId="{DF402B48-CB08-48AA-87DC-E48D110B39DB}"/>
    <dgm:cxn modelId="{A12F987F-E2BB-4DBF-BB11-AD3FD2E6BF55}" srcId="{CD177753-E9F0-4195-8753-A22173E5EA19}" destId="{295B5A3F-1E01-406F-A02F-B43A51DBCCC8}" srcOrd="2" destOrd="0" parTransId="{B3B3162A-1A6E-4084-89B2-D9854AA04726}" sibTransId="{2084D8F5-1728-40E5-AC59-6BB4E5A106E7}"/>
    <dgm:cxn modelId="{4DD90286-2A5B-40C4-A348-21E8696B2E55}" type="presOf" srcId="{2084D8F5-1728-40E5-AC59-6BB4E5A106E7}" destId="{CC498BE0-6EFF-4091-B372-06AAAB2E7FFA}" srcOrd="0" destOrd="0" presId="urn:microsoft.com/office/officeart/2005/8/layout/vProcess5"/>
    <dgm:cxn modelId="{EA10F2C5-2B6D-427F-93B9-5E6AC215D8E3}" type="presOf" srcId="{DF402B48-CB08-48AA-87DC-E48D110B39DB}" destId="{EC9E381D-232B-4FF6-9809-651A915BAF74}" srcOrd="0" destOrd="0" presId="urn:microsoft.com/office/officeart/2005/8/layout/vProcess5"/>
    <dgm:cxn modelId="{E15125D6-D5A8-49BE-BDE8-9A4505461ACC}" srcId="{CD177753-E9F0-4195-8753-A22173E5EA19}" destId="{3CB9CB78-1F1C-4353-B767-013FAD75C00D}" srcOrd="1" destOrd="0" parTransId="{E47AE68D-92C5-41CF-95FD-EED13230B658}" sibTransId="{0F83150D-BB4B-403C-9AEC-0350E63688ED}"/>
    <dgm:cxn modelId="{871DB8DA-783A-4313-AB3C-004F01BA68C8}" type="presOf" srcId="{74C32DB2-5E56-400D-9788-3EF9ABC6CD70}" destId="{51B24EB6-400D-4D6E-B939-59E477BBD7D8}" srcOrd="0" destOrd="0" presId="urn:microsoft.com/office/officeart/2005/8/layout/vProcess5"/>
    <dgm:cxn modelId="{DEABA9E7-0987-4EE4-A67F-B648C7431C8F}" type="presOf" srcId="{1D632233-44FA-43E8-B904-5AF36A4E2BC3}" destId="{8E916BAB-5D1B-443C-8667-0451BEC4040D}" srcOrd="0" destOrd="0" presId="urn:microsoft.com/office/officeart/2005/8/layout/vProcess5"/>
    <dgm:cxn modelId="{3ABCC5EC-633A-4398-8478-FD6D3BC6F4BB}" type="presOf" srcId="{0F83150D-BB4B-403C-9AEC-0350E63688ED}" destId="{72ACC528-48AA-4E94-86EB-F8A51CF4BE59}" srcOrd="0" destOrd="0" presId="urn:microsoft.com/office/officeart/2005/8/layout/vProcess5"/>
    <dgm:cxn modelId="{6E9E46F2-D681-48AA-858B-B10D1B90025D}" type="presOf" srcId="{295B5A3F-1E01-406F-A02F-B43A51DBCCC8}" destId="{95C02F22-F8F2-4C07-BD85-56C312512AB4}" srcOrd="1" destOrd="0" presId="urn:microsoft.com/office/officeart/2005/8/layout/vProcess5"/>
    <dgm:cxn modelId="{236ABFFC-15BA-49A5-B05A-DE2DA1AEDE4E}" type="presParOf" srcId="{EE5884F4-BB63-4C51-B260-D295AF554E14}" destId="{D655A148-89D7-43E8-86C3-297733FBBA2E}" srcOrd="0" destOrd="0" presId="urn:microsoft.com/office/officeart/2005/8/layout/vProcess5"/>
    <dgm:cxn modelId="{2AF5C695-2BDF-453F-BACC-993A2FFFEFE0}" type="presParOf" srcId="{EE5884F4-BB63-4C51-B260-D295AF554E14}" destId="{701DE9DA-8550-449B-8A1B-867CB8866AE7}" srcOrd="1" destOrd="0" presId="urn:microsoft.com/office/officeart/2005/8/layout/vProcess5"/>
    <dgm:cxn modelId="{A16D8592-3A17-462E-9E8B-7D813C065EF8}" type="presParOf" srcId="{EE5884F4-BB63-4C51-B260-D295AF554E14}" destId="{7DABA288-7F49-49AA-93C5-C95535930E78}" srcOrd="2" destOrd="0" presId="urn:microsoft.com/office/officeart/2005/8/layout/vProcess5"/>
    <dgm:cxn modelId="{FCDFA7ED-383C-4CE9-B627-C2C40FA95672}" type="presParOf" srcId="{EE5884F4-BB63-4C51-B260-D295AF554E14}" destId="{83272EEB-11CC-4BE0-8C6A-CF2F0353D69F}" srcOrd="3" destOrd="0" presId="urn:microsoft.com/office/officeart/2005/8/layout/vProcess5"/>
    <dgm:cxn modelId="{3C632C51-2B0A-46CC-8445-4F7635A3E910}" type="presParOf" srcId="{EE5884F4-BB63-4C51-B260-D295AF554E14}" destId="{51B24EB6-400D-4D6E-B939-59E477BBD7D8}" srcOrd="4" destOrd="0" presId="urn:microsoft.com/office/officeart/2005/8/layout/vProcess5"/>
    <dgm:cxn modelId="{CDADD42E-36E7-499E-858A-04AD0FF649D5}" type="presParOf" srcId="{EE5884F4-BB63-4C51-B260-D295AF554E14}" destId="{6F430D4C-2732-407E-9D36-4829A3D792E6}" srcOrd="5" destOrd="0" presId="urn:microsoft.com/office/officeart/2005/8/layout/vProcess5"/>
    <dgm:cxn modelId="{2E63FA29-2358-4FFC-A530-03F197F37E77}" type="presParOf" srcId="{EE5884F4-BB63-4C51-B260-D295AF554E14}" destId="{EC9E381D-232B-4FF6-9809-651A915BAF74}" srcOrd="6" destOrd="0" presId="urn:microsoft.com/office/officeart/2005/8/layout/vProcess5"/>
    <dgm:cxn modelId="{E3E0BB79-E87B-45C5-B4DC-4906341A7EB9}" type="presParOf" srcId="{EE5884F4-BB63-4C51-B260-D295AF554E14}" destId="{72ACC528-48AA-4E94-86EB-F8A51CF4BE59}" srcOrd="7" destOrd="0" presId="urn:microsoft.com/office/officeart/2005/8/layout/vProcess5"/>
    <dgm:cxn modelId="{1D2D7127-CE6C-4148-BC42-9DC6FC4C3197}" type="presParOf" srcId="{EE5884F4-BB63-4C51-B260-D295AF554E14}" destId="{CC498BE0-6EFF-4091-B372-06AAAB2E7FFA}" srcOrd="8" destOrd="0" presId="urn:microsoft.com/office/officeart/2005/8/layout/vProcess5"/>
    <dgm:cxn modelId="{4B5090D8-1EB1-4199-A2E4-2A11282C7551}" type="presParOf" srcId="{EE5884F4-BB63-4C51-B260-D295AF554E14}" destId="{8E916BAB-5D1B-443C-8667-0451BEC4040D}" srcOrd="9" destOrd="0" presId="urn:microsoft.com/office/officeart/2005/8/layout/vProcess5"/>
    <dgm:cxn modelId="{C79EBEB5-B6AF-4D6E-99BE-AB1C1B257544}" type="presParOf" srcId="{EE5884F4-BB63-4C51-B260-D295AF554E14}" destId="{6B811065-800F-4F35-9C33-B781B671A302}" srcOrd="10" destOrd="0" presId="urn:microsoft.com/office/officeart/2005/8/layout/vProcess5"/>
    <dgm:cxn modelId="{A91BA156-848B-42FB-B8BC-C0C87AF6CD2D}" type="presParOf" srcId="{EE5884F4-BB63-4C51-B260-D295AF554E14}" destId="{5935238A-D682-4D3A-8641-879D04B4C68A}" srcOrd="11" destOrd="0" presId="urn:microsoft.com/office/officeart/2005/8/layout/vProcess5"/>
    <dgm:cxn modelId="{67755102-3FE6-4539-814C-C7BA34435EBD}" type="presParOf" srcId="{EE5884F4-BB63-4C51-B260-D295AF554E14}" destId="{95C02F22-F8F2-4C07-BD85-56C312512AB4}" srcOrd="12" destOrd="0" presId="urn:microsoft.com/office/officeart/2005/8/layout/vProcess5"/>
    <dgm:cxn modelId="{E587BFCB-4456-4069-B88E-B5C7F023830C}" type="presParOf" srcId="{EE5884F4-BB63-4C51-B260-D295AF554E14}" destId="{405A08AA-4FFF-4C1D-9FA2-759A2565F503}" srcOrd="13" destOrd="0" presId="urn:microsoft.com/office/officeart/2005/8/layout/vProcess5"/>
    <dgm:cxn modelId="{DC2B774A-1A01-4B8C-B94D-847F6BF2566B}" type="presParOf" srcId="{EE5884F4-BB63-4C51-B260-D295AF554E14}" destId="{FD38ABA8-ABAE-4447-89FA-841C98C9C9F3}"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DE9DA-8550-449B-8A1B-867CB8866AE7}">
      <dsp:nvSpPr>
        <dsp:cNvPr id="0" name=""/>
        <dsp:cNvSpPr/>
      </dsp:nvSpPr>
      <dsp:spPr>
        <a:xfrm>
          <a:off x="0" y="0"/>
          <a:ext cx="7680197" cy="906716"/>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Integrated</a:t>
          </a:r>
          <a:r>
            <a:rPr lang="en-GB" sz="2400" kern="1200"/>
            <a:t>-a combination or amalgamation of features, a combined approach</a:t>
          </a:r>
          <a:endParaRPr lang="en-US" sz="2400" kern="1200"/>
        </a:p>
      </dsp:txBody>
      <dsp:txXfrm>
        <a:off x="26557" y="26557"/>
        <a:ext cx="6595693" cy="853602"/>
      </dsp:txXfrm>
    </dsp:sp>
    <dsp:sp modelId="{7DABA288-7F49-49AA-93C5-C95535930E78}">
      <dsp:nvSpPr>
        <dsp:cNvPr id="0" name=""/>
        <dsp:cNvSpPr/>
      </dsp:nvSpPr>
      <dsp:spPr>
        <a:xfrm>
          <a:off x="573521" y="1032649"/>
          <a:ext cx="7680197" cy="9067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Combines the use of-</a:t>
          </a:r>
          <a:r>
            <a:rPr lang="en-GB" sz="2400" b="0" i="0" kern="1200" dirty="0"/>
            <a:t>cognitive, behavioural, imaginal, and problem-solving </a:t>
          </a:r>
          <a:endParaRPr lang="en-US" sz="2400" kern="1200" dirty="0"/>
        </a:p>
      </dsp:txBody>
      <dsp:txXfrm>
        <a:off x="600078" y="1059206"/>
        <a:ext cx="6464196" cy="853602"/>
      </dsp:txXfrm>
    </dsp:sp>
    <dsp:sp modelId="{83272EEB-11CC-4BE0-8C6A-CF2F0353D69F}">
      <dsp:nvSpPr>
        <dsp:cNvPr id="0" name=""/>
        <dsp:cNvSpPr/>
      </dsp:nvSpPr>
      <dsp:spPr>
        <a:xfrm>
          <a:off x="1147042" y="2065299"/>
          <a:ext cx="7680197" cy="906716"/>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Within a framework</a:t>
          </a:r>
          <a:r>
            <a:rPr lang="en-GB" sz="2400" kern="1200"/>
            <a:t>-guided by a structure or set of principles</a:t>
          </a:r>
          <a:endParaRPr lang="en-US" sz="2400" kern="1200"/>
        </a:p>
      </dsp:txBody>
      <dsp:txXfrm>
        <a:off x="1173599" y="2091856"/>
        <a:ext cx="6464196" cy="853602"/>
      </dsp:txXfrm>
    </dsp:sp>
    <dsp:sp modelId="{51B24EB6-400D-4D6E-B939-59E477BBD7D8}">
      <dsp:nvSpPr>
        <dsp:cNvPr id="0" name=""/>
        <dsp:cNvSpPr/>
      </dsp:nvSpPr>
      <dsp:spPr>
        <a:xfrm>
          <a:off x="1720563" y="3097948"/>
          <a:ext cx="7680197" cy="9067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Enable</a:t>
          </a:r>
          <a:r>
            <a:rPr lang="en-GB" sz="2400" kern="1200"/>
            <a:t>-encourage, facilitate, help</a:t>
          </a:r>
          <a:endParaRPr lang="en-US" sz="2400" kern="1200"/>
        </a:p>
      </dsp:txBody>
      <dsp:txXfrm>
        <a:off x="1747120" y="3124505"/>
        <a:ext cx="6464196" cy="853602"/>
      </dsp:txXfrm>
    </dsp:sp>
    <dsp:sp modelId="{6F430D4C-2732-407E-9D36-4829A3D792E6}">
      <dsp:nvSpPr>
        <dsp:cNvPr id="0" name=""/>
        <dsp:cNvSpPr/>
      </dsp:nvSpPr>
      <dsp:spPr>
        <a:xfrm>
          <a:off x="2294085" y="4130598"/>
          <a:ext cx="7680197" cy="906716"/>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Realistic goals</a:t>
          </a:r>
          <a:r>
            <a:rPr lang="en-GB" sz="2400" kern="1200"/>
            <a:t>-concerned with reality and progress</a:t>
          </a:r>
          <a:endParaRPr lang="en-US" sz="2400" kern="1200"/>
        </a:p>
      </dsp:txBody>
      <dsp:txXfrm>
        <a:off x="2320642" y="4157155"/>
        <a:ext cx="6464196" cy="853602"/>
      </dsp:txXfrm>
    </dsp:sp>
    <dsp:sp modelId="{EC9E381D-232B-4FF6-9809-651A915BAF74}">
      <dsp:nvSpPr>
        <dsp:cNvPr id="0" name=""/>
        <dsp:cNvSpPr/>
      </dsp:nvSpPr>
      <dsp:spPr>
        <a:xfrm>
          <a:off x="7090832" y="662406"/>
          <a:ext cx="589365" cy="5893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223439" y="662406"/>
        <a:ext cx="324151" cy="443497"/>
      </dsp:txXfrm>
    </dsp:sp>
    <dsp:sp modelId="{72ACC528-48AA-4E94-86EB-F8A51CF4BE59}">
      <dsp:nvSpPr>
        <dsp:cNvPr id="0" name=""/>
        <dsp:cNvSpPr/>
      </dsp:nvSpPr>
      <dsp:spPr>
        <a:xfrm>
          <a:off x="7664353" y="1695056"/>
          <a:ext cx="589365" cy="5893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796960" y="1695056"/>
        <a:ext cx="324151" cy="443497"/>
      </dsp:txXfrm>
    </dsp:sp>
    <dsp:sp modelId="{CC498BE0-6EFF-4091-B372-06AAAB2E7FFA}">
      <dsp:nvSpPr>
        <dsp:cNvPr id="0" name=""/>
        <dsp:cNvSpPr/>
      </dsp:nvSpPr>
      <dsp:spPr>
        <a:xfrm>
          <a:off x="8237874" y="2712594"/>
          <a:ext cx="589365" cy="5893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370481" y="2712594"/>
        <a:ext cx="324151" cy="443497"/>
      </dsp:txXfrm>
    </dsp:sp>
    <dsp:sp modelId="{8E916BAB-5D1B-443C-8667-0451BEC4040D}">
      <dsp:nvSpPr>
        <dsp:cNvPr id="0" name=""/>
        <dsp:cNvSpPr/>
      </dsp:nvSpPr>
      <dsp:spPr>
        <a:xfrm>
          <a:off x="8811395" y="3755318"/>
          <a:ext cx="589365" cy="5893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944002" y="3755318"/>
        <a:ext cx="324151" cy="44349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58AD2-3910-4295-9306-E7E053201032}" type="datetimeFigureOut">
              <a:rPr lang="en-GB" smtClean="0"/>
              <a:t>03/12/2023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4B734-A2E9-4DAC-8839-8F3A09BABD8C}" type="slidenum">
              <a:rPr lang="en-GB" smtClean="0"/>
              <a:t>‹#›</a:t>
            </a:fld>
            <a:endParaRPr lang="en-GB"/>
          </a:p>
        </p:txBody>
      </p:sp>
    </p:spTree>
    <p:extLst>
      <p:ext uri="{BB962C8B-B14F-4D97-AF65-F5344CB8AC3E}">
        <p14:creationId xmlns:p14="http://schemas.microsoft.com/office/powerpoint/2010/main" val="4250895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defining CBC, there is a widely accepted definition which is displayed here.</a:t>
            </a:r>
          </a:p>
        </p:txBody>
      </p:sp>
      <p:sp>
        <p:nvSpPr>
          <p:cNvPr id="4" name="Slide Number Placeholder 3"/>
          <p:cNvSpPr>
            <a:spLocks noGrp="1"/>
          </p:cNvSpPr>
          <p:nvPr>
            <p:ph type="sldNum" sz="quarter" idx="5"/>
          </p:nvPr>
        </p:nvSpPr>
        <p:spPr/>
        <p:txBody>
          <a:bodyPr/>
          <a:lstStyle/>
          <a:p>
            <a:fld id="{3174B734-A2E9-4DAC-8839-8F3A09BABD8C}" type="slidenum">
              <a:rPr lang="en-GB" smtClean="0"/>
              <a:t>2</a:t>
            </a:fld>
            <a:endParaRPr lang="en-GB"/>
          </a:p>
        </p:txBody>
      </p:sp>
    </p:spTree>
    <p:extLst>
      <p:ext uri="{BB962C8B-B14F-4D97-AF65-F5344CB8AC3E}">
        <p14:creationId xmlns:p14="http://schemas.microsoft.com/office/powerpoint/2010/main" val="3357755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I was trying to figure out what this definition means in real life I decided to separate out the different bits that felt important when describing the CBC approach.</a:t>
            </a:r>
          </a:p>
          <a:p>
            <a:r>
              <a:rPr lang="en-GB" dirty="0"/>
              <a:t>First-Integrated, which tells me this is a combination of approaches or methodology. We know that this includes those listed on the second line.</a:t>
            </a:r>
          </a:p>
          <a:p>
            <a:r>
              <a:rPr lang="en-GB" dirty="0"/>
              <a:t>Within a framework-this tells us that CBC is </a:t>
            </a:r>
            <a:r>
              <a:rPr lang="en-GB" dirty="0" err="1"/>
              <a:t>is</a:t>
            </a:r>
            <a:r>
              <a:rPr lang="en-GB" dirty="0"/>
              <a:t> underpinned by a set of principles or structure</a:t>
            </a:r>
          </a:p>
          <a:p>
            <a:r>
              <a:rPr lang="en-GB" dirty="0"/>
              <a:t>Enable-this made me think of CBC as an approach which helps, encourages or facilitates so in line with that non-directive nature of coaching in general</a:t>
            </a:r>
          </a:p>
          <a:p>
            <a:r>
              <a:rPr lang="en-GB" dirty="0"/>
              <a:t>Realistic goals-CBC is concerned with reality and the notion of progress or change.</a:t>
            </a:r>
          </a:p>
        </p:txBody>
      </p:sp>
      <p:sp>
        <p:nvSpPr>
          <p:cNvPr id="4" name="Slide Number Placeholder 3"/>
          <p:cNvSpPr>
            <a:spLocks noGrp="1"/>
          </p:cNvSpPr>
          <p:nvPr>
            <p:ph type="sldNum" sz="quarter" idx="5"/>
          </p:nvPr>
        </p:nvSpPr>
        <p:spPr/>
        <p:txBody>
          <a:bodyPr/>
          <a:lstStyle/>
          <a:p>
            <a:fld id="{3174B734-A2E9-4DAC-8839-8F3A09BABD8C}" type="slidenum">
              <a:rPr lang="en-GB" smtClean="0"/>
              <a:t>3</a:t>
            </a:fld>
            <a:endParaRPr lang="en-GB"/>
          </a:p>
        </p:txBody>
      </p:sp>
    </p:spTree>
    <p:extLst>
      <p:ext uri="{BB962C8B-B14F-4D97-AF65-F5344CB8AC3E}">
        <p14:creationId xmlns:p14="http://schemas.microsoft.com/office/powerpoint/2010/main" val="2840373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50000"/>
                  </a:schemeClr>
                </a:solidFill>
              </a:rPr>
              <a:t>When looking into CBC, I discovered the following-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accent1">
                  <a:lumMod val="50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50000"/>
                  </a:schemeClr>
                </a:solidFill>
              </a:rPr>
              <a:t>Based on the premise that </a:t>
            </a:r>
            <a:r>
              <a:rPr lang="en-GB" sz="1200" i="1" dirty="0">
                <a:solidFill>
                  <a:schemeClr val="accent1">
                    <a:lumMod val="50000"/>
                  </a:schemeClr>
                </a:solidFill>
              </a:rPr>
              <a:t>'the way you think about events profoundly influences the way you feel about them’ so a reference there to thoughts and feelings, so what we already know about CBC and this statement leads me to conclude that CBC is concerned with enabling a change in the way someone thinks about things in order to change the way they feel about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solidFill>
                <a:schemeClr val="accent1">
                  <a:lumMod val="50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solidFill>
                  <a:schemeClr val="accent1">
                    <a:lumMod val="50000"/>
                  </a:schemeClr>
                </a:solidFill>
              </a:rPr>
              <a:t>Enable to become their own coach-so they feel a sense of independence and self-reliance.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solidFill>
                <a:schemeClr val="accent1">
                  <a:lumMod val="50000"/>
                </a:schemeClr>
              </a:solidFill>
            </a:endParaRPr>
          </a:p>
          <a:p>
            <a:endParaRPr lang="en-GB" dirty="0"/>
          </a:p>
        </p:txBody>
      </p:sp>
      <p:sp>
        <p:nvSpPr>
          <p:cNvPr id="4" name="Slide Number Placeholder 3"/>
          <p:cNvSpPr>
            <a:spLocks noGrp="1"/>
          </p:cNvSpPr>
          <p:nvPr>
            <p:ph type="sldNum" sz="quarter" idx="5"/>
          </p:nvPr>
        </p:nvSpPr>
        <p:spPr/>
        <p:txBody>
          <a:bodyPr/>
          <a:lstStyle/>
          <a:p>
            <a:fld id="{3174B734-A2E9-4DAC-8839-8F3A09BABD8C}" type="slidenum">
              <a:rPr lang="en-GB" smtClean="0"/>
              <a:t>4</a:t>
            </a:fld>
            <a:endParaRPr lang="en-GB"/>
          </a:p>
        </p:txBody>
      </p:sp>
    </p:spTree>
    <p:extLst>
      <p:ext uri="{BB962C8B-B14F-4D97-AF65-F5344CB8AC3E}">
        <p14:creationId xmlns:p14="http://schemas.microsoft.com/office/powerpoint/2010/main" val="741796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dirty="0">
                <a:solidFill>
                  <a:schemeClr val="accent1">
                    <a:lumMod val="50000"/>
                  </a:schemeClr>
                </a:solidFill>
                <a:latin typeface="Calibri" panose="020F0502020204030204" pitchFamily="34" charset="0"/>
              </a:rPr>
              <a:t>Advantages</a:t>
            </a:r>
          </a:p>
          <a:p>
            <a:r>
              <a:rPr lang="en-GB" sz="1200" dirty="0">
                <a:solidFill>
                  <a:schemeClr val="accent1">
                    <a:lumMod val="50000"/>
                  </a:schemeClr>
                </a:solidFill>
                <a:latin typeface="Calibri" panose="020F0502020204030204" pitchFamily="34" charset="0"/>
              </a:rPr>
              <a:t>Can be applied to varied situations and contexts-skills and performance, life, developmental, leadership and health coaching.</a:t>
            </a:r>
          </a:p>
          <a:p>
            <a:r>
              <a:rPr lang="en-GB" sz="1200" dirty="0">
                <a:solidFill>
                  <a:schemeClr val="accent1">
                    <a:lumMod val="50000"/>
                  </a:schemeClr>
                </a:solidFill>
                <a:latin typeface="Calibri" panose="020F0502020204030204" pitchFamily="34" charset="0"/>
              </a:rPr>
              <a:t>Has a growing body of evidence of effectiveness-and is used frequently in coaching interactions currently</a:t>
            </a:r>
          </a:p>
          <a:p>
            <a:r>
              <a:rPr lang="en-GB" sz="1200" dirty="0">
                <a:solidFill>
                  <a:schemeClr val="accent1">
                    <a:lumMod val="50000"/>
                  </a:schemeClr>
                </a:solidFill>
                <a:latin typeface="Calibri" panose="020F0502020204030204" pitchFamily="34" charset="0"/>
              </a:rPr>
              <a:t>Encourages personal responsibility and mastery over change-in order to promote self-reliance and allow the person to coach themselves</a:t>
            </a:r>
          </a:p>
          <a:p>
            <a:r>
              <a:rPr lang="en-GB" sz="1200" dirty="0">
                <a:solidFill>
                  <a:schemeClr val="accent1">
                    <a:lumMod val="50000"/>
                  </a:schemeClr>
                </a:solidFill>
                <a:latin typeface="Calibri" panose="020F0502020204030204" pitchFamily="34" charset="0"/>
              </a:rPr>
              <a:t>A forward focused and positive approach-solution-based in nature-this is an advantage as evidence tells us that visualising and focusing on a positive outcome can positively influence said outcome.</a:t>
            </a:r>
          </a:p>
          <a:p>
            <a:endParaRPr lang="en-GB" sz="1200" dirty="0">
              <a:solidFill>
                <a:schemeClr val="accent1">
                  <a:lumMod val="50000"/>
                </a:schemeClr>
              </a:solidFill>
              <a:latin typeface="Calibri" panose="020F0502020204030204" pitchFamily="34" charset="0"/>
            </a:endParaRPr>
          </a:p>
          <a:p>
            <a:pPr marL="0" indent="0">
              <a:buNone/>
            </a:pPr>
            <a:r>
              <a:rPr lang="en-GB" sz="1200" b="1" dirty="0">
                <a:solidFill>
                  <a:schemeClr val="accent1">
                    <a:lumMod val="50000"/>
                  </a:schemeClr>
                </a:solidFill>
                <a:latin typeface="Calibri" panose="020F0502020204030204" pitchFamily="34" charset="0"/>
              </a:rPr>
              <a:t>Disadvantages</a:t>
            </a:r>
          </a:p>
          <a:p>
            <a:r>
              <a:rPr lang="en-GB" sz="1200" dirty="0">
                <a:solidFill>
                  <a:schemeClr val="accent1">
                    <a:lumMod val="50000"/>
                  </a:schemeClr>
                </a:solidFill>
              </a:rPr>
              <a:t>Not applicable for clients who want to explore the past-such as a psychodynamic approach would </a:t>
            </a:r>
          </a:p>
          <a:p>
            <a:endParaRPr lang="en-GB" sz="1200" dirty="0">
              <a:solidFill>
                <a:schemeClr val="accent1">
                  <a:lumMod val="50000"/>
                </a:schemeClr>
              </a:solidFill>
            </a:endParaRPr>
          </a:p>
          <a:p>
            <a:r>
              <a:rPr lang="en-GB" sz="1200" dirty="0">
                <a:solidFill>
                  <a:schemeClr val="accent1">
                    <a:lumMod val="50000"/>
                  </a:schemeClr>
                </a:solidFill>
              </a:rPr>
              <a:t>Does not delve deeper into greater meaning and purpose-such as an existential or Gestalt approach would. May be inappropriate for deeper rooted issues-which point to the need for therapeutic intervention instead </a:t>
            </a:r>
            <a:r>
              <a:rPr lang="en-GB" sz="1200">
                <a:solidFill>
                  <a:schemeClr val="accent1">
                    <a:lumMod val="50000"/>
                  </a:schemeClr>
                </a:solidFill>
              </a:rPr>
              <a:t>of coaching</a:t>
            </a:r>
            <a:endParaRPr lang="en-GB" sz="1200" dirty="0">
              <a:solidFill>
                <a:schemeClr val="accent1">
                  <a:lumMod val="50000"/>
                </a:schemeClr>
              </a:solidFill>
            </a:endParaRPr>
          </a:p>
          <a:p>
            <a:endParaRPr lang="en-GB" sz="1200" dirty="0">
              <a:solidFill>
                <a:schemeClr val="accent1">
                  <a:lumMod val="50000"/>
                </a:schemeClr>
              </a:solidFill>
            </a:endParaRPr>
          </a:p>
          <a:p>
            <a:r>
              <a:rPr lang="en-GB" sz="1200" dirty="0">
                <a:solidFill>
                  <a:schemeClr val="accent1">
                    <a:lumMod val="50000"/>
                  </a:schemeClr>
                </a:solidFill>
              </a:rPr>
              <a:t>Does not explore negative emotions, focuses on the positive so whilst it is concerned with reality it can be limited in its approach with regards to considering and appreciating the person as a whole</a:t>
            </a:r>
          </a:p>
          <a:p>
            <a:endParaRPr lang="en-GB" dirty="0"/>
          </a:p>
        </p:txBody>
      </p:sp>
      <p:sp>
        <p:nvSpPr>
          <p:cNvPr id="4" name="Slide Number Placeholder 3"/>
          <p:cNvSpPr>
            <a:spLocks noGrp="1"/>
          </p:cNvSpPr>
          <p:nvPr>
            <p:ph type="sldNum" sz="quarter" idx="5"/>
          </p:nvPr>
        </p:nvSpPr>
        <p:spPr/>
        <p:txBody>
          <a:bodyPr/>
          <a:lstStyle/>
          <a:p>
            <a:fld id="{3174B734-A2E9-4DAC-8839-8F3A09BABD8C}" type="slidenum">
              <a:rPr lang="en-GB" smtClean="0"/>
              <a:t>5</a:t>
            </a:fld>
            <a:endParaRPr lang="en-GB"/>
          </a:p>
        </p:txBody>
      </p:sp>
    </p:spTree>
    <p:extLst>
      <p:ext uri="{BB962C8B-B14F-4D97-AF65-F5344CB8AC3E}">
        <p14:creationId xmlns:p14="http://schemas.microsoft.com/office/powerpoint/2010/main" val="564659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new approach to coaching which is growing in popularity.</a:t>
            </a:r>
          </a:p>
          <a:p>
            <a:r>
              <a:rPr lang="en-GB" dirty="0"/>
              <a:t>Underpinned by CBT and solution focused approaches</a:t>
            </a:r>
          </a:p>
        </p:txBody>
      </p:sp>
      <p:sp>
        <p:nvSpPr>
          <p:cNvPr id="4" name="Slide Number Placeholder 3"/>
          <p:cNvSpPr>
            <a:spLocks noGrp="1"/>
          </p:cNvSpPr>
          <p:nvPr>
            <p:ph type="sldNum" sz="quarter" idx="5"/>
          </p:nvPr>
        </p:nvSpPr>
        <p:spPr/>
        <p:txBody>
          <a:bodyPr/>
          <a:lstStyle/>
          <a:p>
            <a:fld id="{3174B734-A2E9-4DAC-8839-8F3A09BABD8C}" type="slidenum">
              <a:rPr lang="en-GB" smtClean="0"/>
              <a:t>6</a:t>
            </a:fld>
            <a:endParaRPr lang="en-GB"/>
          </a:p>
        </p:txBody>
      </p:sp>
    </p:spTree>
    <p:extLst>
      <p:ext uri="{BB962C8B-B14F-4D97-AF65-F5344CB8AC3E}">
        <p14:creationId xmlns:p14="http://schemas.microsoft.com/office/powerpoint/2010/main" val="3543896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FDE8B-1E9D-521D-9784-37705AE87C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6AE7B0-8FEC-FBD6-33EB-EA6046A723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59D30D-B1DD-10C0-3286-CC7861B74F70}"/>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5" name="Footer Placeholder 4">
            <a:extLst>
              <a:ext uri="{FF2B5EF4-FFF2-40B4-BE49-F238E27FC236}">
                <a16:creationId xmlns:a16="http://schemas.microsoft.com/office/drawing/2014/main" id="{C002C764-06FB-B8D3-E9C9-EE631D2D1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482A8B-7683-E6EC-04C7-58E24B13B1E7}"/>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92871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C85F-40BC-E3DE-4EAF-52FB9D1B85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DAA787-8BB7-D645-3849-F5C5E7F65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3C3D67-4193-730B-940E-A250306B78C0}"/>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5" name="Footer Placeholder 4">
            <a:extLst>
              <a:ext uri="{FF2B5EF4-FFF2-40B4-BE49-F238E27FC236}">
                <a16:creationId xmlns:a16="http://schemas.microsoft.com/office/drawing/2014/main" id="{E9758E1D-4EDC-822A-BD49-53881DA35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568B1-F07A-D670-5F76-88FC02FEAC77}"/>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1223286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52B6-3252-38FA-F73C-BCE4AA2E1B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5CA589-CB1C-FB7D-0AEB-7F1D72E731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5A85C3-EC45-FA49-A90B-ABF25681E68B}"/>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5" name="Footer Placeholder 4">
            <a:extLst>
              <a:ext uri="{FF2B5EF4-FFF2-40B4-BE49-F238E27FC236}">
                <a16:creationId xmlns:a16="http://schemas.microsoft.com/office/drawing/2014/main" id="{D0D77B7B-86D1-3912-E139-190E7F5729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44B131-38DC-0C2E-7285-05E6CEC2150A}"/>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1064311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8C39-93F2-A145-0229-2E24B3FA08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B1F6B6-62AE-704E-B8B5-2A8D0DCBF9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BB0399-920B-B008-7E9F-D3E41FB643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204415-0BCD-205F-FF38-C0787310A390}"/>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6" name="Footer Placeholder 5">
            <a:extLst>
              <a:ext uri="{FF2B5EF4-FFF2-40B4-BE49-F238E27FC236}">
                <a16:creationId xmlns:a16="http://schemas.microsoft.com/office/drawing/2014/main" id="{C0AC6000-D3B9-7F6C-C462-9668F4F200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150CA4-1449-6341-72A7-1331D752A9F1}"/>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2073260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FC6E-6151-88B4-5B01-0B656802A9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B35E3B-E4B6-C638-0AEC-DC2747097F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9B4CF4-64D7-D125-48C9-F0CB0D11A1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9268C5-3DC7-5898-3E3E-B6D958DFBE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38BC4B-E6B2-A168-9290-145C5FA5DF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812C6A-43E4-F7D6-87B1-531F3BE209DF}"/>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8" name="Footer Placeholder 7">
            <a:extLst>
              <a:ext uri="{FF2B5EF4-FFF2-40B4-BE49-F238E27FC236}">
                <a16:creationId xmlns:a16="http://schemas.microsoft.com/office/drawing/2014/main" id="{2F373D52-5D8D-3E0B-A46F-DD74EF64CD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3B9969-95BF-EDEC-BAE1-B7B047A06973}"/>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4100674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473D4-198C-528F-A1C1-76DB4824A8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BCBA4F-5A06-A149-A9C2-FFB5C6101EFE}"/>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4" name="Footer Placeholder 3">
            <a:extLst>
              <a:ext uri="{FF2B5EF4-FFF2-40B4-BE49-F238E27FC236}">
                <a16:creationId xmlns:a16="http://schemas.microsoft.com/office/drawing/2014/main" id="{6790CD94-8007-ECCA-C60A-6D051B457B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AAEE1B-9EB6-2456-A9CC-3BE690FB12FB}"/>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4089872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97435F-6557-80F6-5FE8-8B0038A3441E}"/>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3" name="Footer Placeholder 2">
            <a:extLst>
              <a:ext uri="{FF2B5EF4-FFF2-40B4-BE49-F238E27FC236}">
                <a16:creationId xmlns:a16="http://schemas.microsoft.com/office/drawing/2014/main" id="{6B891BAD-4DAF-A48F-2EA6-17D280AFE0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B647AD-26CB-A78D-E774-1C32CE508834}"/>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241995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11BD8-B7E1-8210-EAFC-4E82831F2B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BAED36-27E7-35E1-3BCE-FF5C5EB0C8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E720FB-0009-981E-91DC-492C523A8E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BB618F-9A4F-4CF1-B23F-DC0C17F60644}"/>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6" name="Footer Placeholder 5">
            <a:extLst>
              <a:ext uri="{FF2B5EF4-FFF2-40B4-BE49-F238E27FC236}">
                <a16:creationId xmlns:a16="http://schemas.microsoft.com/office/drawing/2014/main" id="{051B9558-CCBF-CA16-513E-9D350253E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175164-FADA-E6BC-AF88-10AA272ABF54}"/>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1776800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CAB4-3534-174F-DEAA-0C18E7C3BC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136892-2035-A354-F55F-275AC65CB1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93D2B1-CCB1-A107-95F9-60089F7A1E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96DC60-9290-99D2-66FF-9B4A6E6D3433}"/>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6" name="Footer Placeholder 5">
            <a:extLst>
              <a:ext uri="{FF2B5EF4-FFF2-40B4-BE49-F238E27FC236}">
                <a16:creationId xmlns:a16="http://schemas.microsoft.com/office/drawing/2014/main" id="{57383761-B0F4-FFD6-8C7B-472A41FFD9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9BB072-263B-5376-A6BF-86F6FF79E908}"/>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1933468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F06BB-0BEE-E671-B876-26AE3F590D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F185D2-5959-CE32-2E87-6D100CF1C3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222818-50BC-B7BB-0A25-7B40003431FF}"/>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5" name="Footer Placeholder 4">
            <a:extLst>
              <a:ext uri="{FF2B5EF4-FFF2-40B4-BE49-F238E27FC236}">
                <a16:creationId xmlns:a16="http://schemas.microsoft.com/office/drawing/2014/main" id="{F13E95C7-A22A-A506-DD32-44F6CA533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090E2-10C9-6176-A7BA-4FB3AB383520}"/>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294926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819C43-D7BD-D3A3-A459-3441699A96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B9B4F3-06D6-A456-3B07-76D0FFE975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361167-4A49-230B-AC6B-9F4145291E7E}"/>
              </a:ext>
            </a:extLst>
          </p:cNvPr>
          <p:cNvSpPr>
            <a:spLocks noGrp="1"/>
          </p:cNvSpPr>
          <p:nvPr>
            <p:ph type="dt" sz="half" idx="10"/>
          </p:nvPr>
        </p:nvSpPr>
        <p:spPr/>
        <p:txBody>
          <a:bodyPr/>
          <a:lstStyle/>
          <a:p>
            <a:fld id="{BA40A5ED-9AFA-40F8-A335-90647C38D045}" type="datetimeFigureOut">
              <a:rPr lang="en-GB" smtClean="0"/>
              <a:t>03/12/2023</a:t>
            </a:fld>
            <a:endParaRPr lang="en-GB"/>
          </a:p>
        </p:txBody>
      </p:sp>
      <p:sp>
        <p:nvSpPr>
          <p:cNvPr id="5" name="Footer Placeholder 4">
            <a:extLst>
              <a:ext uri="{FF2B5EF4-FFF2-40B4-BE49-F238E27FC236}">
                <a16:creationId xmlns:a16="http://schemas.microsoft.com/office/drawing/2014/main" id="{B9B6F51F-CB01-7BD0-A134-BFF2BBA3B6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57FA79-03F2-F3A3-2FCF-676041DDA06D}"/>
              </a:ext>
            </a:extLst>
          </p:cNvPr>
          <p:cNvSpPr>
            <a:spLocks noGrp="1"/>
          </p:cNvSpPr>
          <p:nvPr>
            <p:ph type="sldNum" sz="quarter" idx="12"/>
          </p:nvPr>
        </p:nvSpPr>
        <p:spPr/>
        <p:txBody>
          <a:bodyPr/>
          <a:lstStyle/>
          <a:p>
            <a:fld id="{592A78C7-06C1-4672-9381-C2771E865459}" type="slidenum">
              <a:rPr lang="en-GB" smtClean="0"/>
              <a:t>‹#›</a:t>
            </a:fld>
            <a:endParaRPr lang="en-GB"/>
          </a:p>
        </p:txBody>
      </p:sp>
    </p:spTree>
    <p:extLst>
      <p:ext uri="{BB962C8B-B14F-4D97-AF65-F5344CB8AC3E}">
        <p14:creationId xmlns:p14="http://schemas.microsoft.com/office/powerpoint/2010/main" val="954363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F99018-C45C-9B02-74AD-999008F47D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082666-243B-6C65-AD30-29AF7E1575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D1510-F248-FF41-48B6-7C6BADAE81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40A5ED-9AFA-40F8-A335-90647C38D045}" type="datetimeFigureOut">
              <a:rPr lang="en-GB" smtClean="0"/>
              <a:t>03/12/2023</a:t>
            </a:fld>
            <a:endParaRPr lang="en-GB"/>
          </a:p>
        </p:txBody>
      </p:sp>
      <p:sp>
        <p:nvSpPr>
          <p:cNvPr id="5" name="Footer Placeholder 4">
            <a:extLst>
              <a:ext uri="{FF2B5EF4-FFF2-40B4-BE49-F238E27FC236}">
                <a16:creationId xmlns:a16="http://schemas.microsoft.com/office/drawing/2014/main" id="{AACC74BC-9187-1A8B-5E40-E31B1585F1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9F42CD-ED36-1567-357F-EC76F6078F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2A78C7-06C1-4672-9381-C2771E865459}" type="slidenum">
              <a:rPr lang="en-GB" smtClean="0"/>
              <a:t>‹#›</a:t>
            </a:fld>
            <a:endParaRPr lang="en-GB"/>
          </a:p>
        </p:txBody>
      </p:sp>
    </p:spTree>
    <p:extLst>
      <p:ext uri="{BB962C8B-B14F-4D97-AF65-F5344CB8AC3E}">
        <p14:creationId xmlns:p14="http://schemas.microsoft.com/office/powerpoint/2010/main" val="2808036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22"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1BEFC845-2E89-AAFC-4C06-D939F00A1170}"/>
              </a:ext>
            </a:extLst>
          </p:cNvPr>
          <p:cNvSpPr>
            <a:spLocks noGrp="1"/>
          </p:cNvSpPr>
          <p:nvPr>
            <p:ph type="ctrTitle"/>
          </p:nvPr>
        </p:nvSpPr>
        <p:spPr>
          <a:xfrm>
            <a:off x="3102552" y="1795623"/>
            <a:ext cx="6105194" cy="2031055"/>
          </a:xfrm>
        </p:spPr>
        <p:txBody>
          <a:bodyPr>
            <a:normAutofit/>
          </a:bodyPr>
          <a:lstStyle/>
          <a:p>
            <a:r>
              <a:rPr lang="en-GB" sz="5200" dirty="0">
                <a:solidFill>
                  <a:schemeClr val="accent1">
                    <a:lumMod val="50000"/>
                  </a:schemeClr>
                </a:solidFill>
                <a:latin typeface="+mn-lt"/>
              </a:rPr>
              <a:t>Cognitive Behavioural Coaching</a:t>
            </a:r>
          </a:p>
        </p:txBody>
      </p:sp>
      <p:sp>
        <p:nvSpPr>
          <p:cNvPr id="3" name="Subtitle 2">
            <a:extLst>
              <a:ext uri="{FF2B5EF4-FFF2-40B4-BE49-F238E27FC236}">
                <a16:creationId xmlns:a16="http://schemas.microsoft.com/office/drawing/2014/main" id="{7A103C40-A34A-0399-9764-9BB135634DDE}"/>
              </a:ext>
            </a:extLst>
          </p:cNvPr>
          <p:cNvSpPr>
            <a:spLocks noGrp="1"/>
          </p:cNvSpPr>
          <p:nvPr>
            <p:ph type="subTitle" idx="1"/>
          </p:nvPr>
        </p:nvSpPr>
        <p:spPr>
          <a:xfrm>
            <a:off x="3045368" y="4160126"/>
            <a:ext cx="6105194" cy="682079"/>
          </a:xfrm>
        </p:spPr>
        <p:txBody>
          <a:bodyPr>
            <a:noAutofit/>
          </a:bodyPr>
          <a:lstStyle/>
          <a:p>
            <a:endParaRPr lang="en-GB" dirty="0">
              <a:solidFill>
                <a:schemeClr val="accent1">
                  <a:lumMod val="50000"/>
                </a:schemeClr>
              </a:solidFill>
            </a:endParaRPr>
          </a:p>
          <a:p>
            <a:r>
              <a:rPr lang="en-GB" dirty="0">
                <a:solidFill>
                  <a:schemeClr val="accent1">
                    <a:lumMod val="50000"/>
                  </a:schemeClr>
                </a:solidFill>
              </a:rPr>
              <a:t>Caryl Jones-Pugh</a:t>
            </a:r>
          </a:p>
          <a:p>
            <a:r>
              <a:rPr lang="en-GB" dirty="0">
                <a:solidFill>
                  <a:schemeClr val="accent1">
                    <a:lumMod val="50000"/>
                  </a:schemeClr>
                </a:solidFill>
              </a:rPr>
              <a:t>4</a:t>
            </a:r>
            <a:r>
              <a:rPr lang="en-GB" baseline="30000" dirty="0">
                <a:solidFill>
                  <a:schemeClr val="accent1">
                    <a:lumMod val="50000"/>
                  </a:schemeClr>
                </a:solidFill>
              </a:rPr>
              <a:t>th</a:t>
            </a:r>
            <a:r>
              <a:rPr lang="en-GB" dirty="0">
                <a:solidFill>
                  <a:schemeClr val="accent1">
                    <a:lumMod val="50000"/>
                  </a:schemeClr>
                </a:solidFill>
              </a:rPr>
              <a:t> December 2023</a:t>
            </a:r>
          </a:p>
        </p:txBody>
      </p:sp>
    </p:spTree>
    <p:extLst>
      <p:ext uri="{BB962C8B-B14F-4D97-AF65-F5344CB8AC3E}">
        <p14:creationId xmlns:p14="http://schemas.microsoft.com/office/powerpoint/2010/main" val="3910005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218B5-872B-FFF0-7B48-4DD4C56BEA60}"/>
              </a:ext>
            </a:extLst>
          </p:cNvPr>
          <p:cNvSpPr>
            <a:spLocks noGrp="1"/>
          </p:cNvSpPr>
          <p:nvPr>
            <p:ph type="title"/>
          </p:nvPr>
        </p:nvSpPr>
        <p:spPr>
          <a:xfrm>
            <a:off x="6991655" y="98494"/>
            <a:ext cx="5200345" cy="1841526"/>
          </a:xfrm>
        </p:spPr>
        <p:txBody>
          <a:bodyPr>
            <a:normAutofit/>
          </a:bodyPr>
          <a:lstStyle/>
          <a:p>
            <a:pPr algn="ctr"/>
            <a:r>
              <a:rPr lang="en-GB" sz="4000" dirty="0">
                <a:solidFill>
                  <a:schemeClr val="accent1">
                    <a:lumMod val="50000"/>
                  </a:schemeClr>
                </a:solidFill>
                <a:latin typeface="+mn-lt"/>
              </a:rPr>
              <a:t>Defining Cognitive Behavioural Coaching</a:t>
            </a:r>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47582DA-29FA-DB5D-1B4B-30F39313B943}"/>
              </a:ext>
            </a:extLst>
          </p:cNvPr>
          <p:cNvSpPr>
            <a:spLocks noGrp="1"/>
          </p:cNvSpPr>
          <p:nvPr>
            <p:ph idx="1"/>
          </p:nvPr>
        </p:nvSpPr>
        <p:spPr>
          <a:xfrm>
            <a:off x="2552254" y="2584084"/>
            <a:ext cx="6973069" cy="3629853"/>
          </a:xfrm>
        </p:spPr>
        <p:txBody>
          <a:bodyPr anchor="t">
            <a:normAutofit/>
          </a:bodyPr>
          <a:lstStyle/>
          <a:p>
            <a:pPr marL="0" indent="0">
              <a:buNone/>
            </a:pPr>
            <a:r>
              <a:rPr lang="en-GB" b="0" i="0" dirty="0">
                <a:solidFill>
                  <a:schemeClr val="tx2"/>
                </a:solidFill>
                <a:effectLst/>
                <a:latin typeface="Calibri" panose="020F0502020204030204" pitchFamily="34" charset="0"/>
              </a:rPr>
              <a:t>‘</a:t>
            </a:r>
            <a:r>
              <a:rPr lang="en-GB" b="0" i="0" dirty="0">
                <a:solidFill>
                  <a:schemeClr val="accent1">
                    <a:lumMod val="50000"/>
                  </a:schemeClr>
                </a:solidFill>
                <a:effectLst/>
                <a:latin typeface="Calibri" panose="020F0502020204030204" pitchFamily="34" charset="0"/>
              </a:rPr>
              <a:t>An integrative approach which combines the use of cognitive, behavioural, imaginal, and problem-solving techniques and strategies within a cognitive behavioural framework to enable clients to achieve their realistic goals.’ (Cox et al, 2010, Passmore et al, 2016)</a:t>
            </a: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66249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57232E2-BAF6-030F-D367-9E550C2E98D9}"/>
              </a:ext>
            </a:extLst>
          </p:cNvPr>
          <p:cNvSpPr>
            <a:spLocks noGrp="1"/>
          </p:cNvSpPr>
          <p:nvPr>
            <p:ph type="title"/>
          </p:nvPr>
        </p:nvSpPr>
        <p:spPr>
          <a:xfrm>
            <a:off x="8072230" y="227009"/>
            <a:ext cx="3599886" cy="1554165"/>
          </a:xfrm>
        </p:spPr>
        <p:txBody>
          <a:bodyPr anchor="ctr">
            <a:normAutofit/>
          </a:bodyPr>
          <a:lstStyle/>
          <a:p>
            <a:pPr algn="ctr"/>
            <a:r>
              <a:rPr lang="en-GB" sz="4000" dirty="0">
                <a:solidFill>
                  <a:schemeClr val="accent1">
                    <a:lumMod val="50000"/>
                  </a:schemeClr>
                </a:solidFill>
                <a:latin typeface="+mn-lt"/>
              </a:rPr>
              <a:t>Exploring the definition</a:t>
            </a:r>
          </a:p>
        </p:txBody>
      </p:sp>
      <p:graphicFrame>
        <p:nvGraphicFramePr>
          <p:cNvPr id="21" name="Content Placeholder 2">
            <a:extLst>
              <a:ext uri="{FF2B5EF4-FFF2-40B4-BE49-F238E27FC236}">
                <a16:creationId xmlns:a16="http://schemas.microsoft.com/office/drawing/2014/main" id="{33D91BA5-8045-430A-C7BB-0CCDCB794B0E}"/>
              </a:ext>
            </a:extLst>
          </p:cNvPr>
          <p:cNvGraphicFramePr>
            <a:graphicFrameLocks noGrp="1"/>
          </p:cNvGraphicFramePr>
          <p:nvPr>
            <p:ph idx="1"/>
            <p:extLst>
              <p:ext uri="{D42A27DB-BD31-4B8C-83A1-F6EECF244321}">
                <p14:modId xmlns:p14="http://schemas.microsoft.com/office/powerpoint/2010/main" val="1774270088"/>
              </p:ext>
            </p:extLst>
          </p:nvPr>
        </p:nvGraphicFramePr>
        <p:xfrm>
          <a:off x="402802" y="1248738"/>
          <a:ext cx="9974283" cy="5037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6397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9ADE6942-A297-3B6B-312B-5A4C6C300911}"/>
              </a:ext>
            </a:extLst>
          </p:cNvPr>
          <p:cNvSpPr>
            <a:spLocks noGrp="1"/>
          </p:cNvSpPr>
          <p:nvPr>
            <p:ph type="title"/>
          </p:nvPr>
        </p:nvSpPr>
        <p:spPr>
          <a:xfrm>
            <a:off x="7284940" y="180975"/>
            <a:ext cx="4721442" cy="1562099"/>
          </a:xfrm>
        </p:spPr>
        <p:txBody>
          <a:bodyPr anchor="ctr">
            <a:noAutofit/>
          </a:bodyPr>
          <a:lstStyle/>
          <a:p>
            <a:pPr algn="ctr"/>
            <a:r>
              <a:rPr lang="en-GB" sz="4000" dirty="0">
                <a:solidFill>
                  <a:schemeClr val="accent1">
                    <a:lumMod val="50000"/>
                  </a:schemeClr>
                </a:solidFill>
                <a:latin typeface="+mn-lt"/>
              </a:rPr>
              <a:t>Cognitive Behavioural Coaching explored</a:t>
            </a:r>
          </a:p>
        </p:txBody>
      </p:sp>
      <p:sp>
        <p:nvSpPr>
          <p:cNvPr id="3" name="Content Placeholder 2">
            <a:extLst>
              <a:ext uri="{FF2B5EF4-FFF2-40B4-BE49-F238E27FC236}">
                <a16:creationId xmlns:a16="http://schemas.microsoft.com/office/drawing/2014/main" id="{0B8AF28A-B0CD-FE2D-642E-E9C908C51DD7}"/>
              </a:ext>
            </a:extLst>
          </p:cNvPr>
          <p:cNvSpPr>
            <a:spLocks noGrp="1"/>
          </p:cNvSpPr>
          <p:nvPr>
            <p:ph idx="1"/>
          </p:nvPr>
        </p:nvSpPr>
        <p:spPr>
          <a:xfrm>
            <a:off x="498258" y="1100917"/>
            <a:ext cx="10810874" cy="4042583"/>
          </a:xfrm>
        </p:spPr>
        <p:txBody>
          <a:bodyPr anchor="t">
            <a:noAutofit/>
          </a:bodyPr>
          <a:lstStyle/>
          <a:p>
            <a:pPr marL="0" indent="0">
              <a:buNone/>
            </a:pPr>
            <a:r>
              <a:rPr lang="en-GB" sz="2000" b="1" i="0" dirty="0">
                <a:solidFill>
                  <a:schemeClr val="accent1">
                    <a:lumMod val="50000"/>
                  </a:schemeClr>
                </a:solidFill>
                <a:effectLst/>
                <a:latin typeface="Calibri" panose="020F0502020204030204" pitchFamily="34" charset="0"/>
              </a:rPr>
              <a:t>Theorists</a:t>
            </a:r>
          </a:p>
          <a:p>
            <a:pPr marL="0" indent="0">
              <a:buNone/>
            </a:pPr>
            <a:r>
              <a:rPr lang="en-GB" sz="2000" i="0" dirty="0">
                <a:solidFill>
                  <a:schemeClr val="accent1">
                    <a:lumMod val="50000"/>
                  </a:schemeClr>
                </a:solidFill>
                <a:effectLst/>
                <a:latin typeface="Calibri" panose="020F0502020204030204" pitchFamily="34" charset="0"/>
              </a:rPr>
              <a:t>Aaron </a:t>
            </a:r>
            <a:r>
              <a:rPr lang="en-GB" sz="2000" dirty="0">
                <a:solidFill>
                  <a:schemeClr val="accent1">
                    <a:lumMod val="50000"/>
                  </a:schemeClr>
                </a:solidFill>
                <a:latin typeface="Calibri" panose="020F0502020204030204" pitchFamily="34" charset="0"/>
              </a:rPr>
              <a:t>T Beck, Judith Beck, Albert Ellis</a:t>
            </a:r>
          </a:p>
          <a:p>
            <a:pPr marL="0" indent="0">
              <a:buNone/>
            </a:pPr>
            <a:endParaRPr lang="en-GB" sz="2000" i="0" dirty="0">
              <a:solidFill>
                <a:schemeClr val="accent1">
                  <a:lumMod val="50000"/>
                </a:schemeClr>
              </a:solidFill>
              <a:effectLst/>
              <a:latin typeface="Calibri" panose="020F0502020204030204" pitchFamily="34" charset="0"/>
            </a:endParaRPr>
          </a:p>
          <a:p>
            <a:pPr marL="0" indent="0">
              <a:buNone/>
            </a:pPr>
            <a:r>
              <a:rPr lang="en-GB" sz="2000" b="1" i="0" dirty="0">
                <a:solidFill>
                  <a:schemeClr val="accent1">
                    <a:lumMod val="50000"/>
                  </a:schemeClr>
                </a:solidFill>
                <a:effectLst/>
                <a:latin typeface="Calibri" panose="020F0502020204030204" pitchFamily="34" charset="0"/>
              </a:rPr>
              <a:t>Background</a:t>
            </a:r>
          </a:p>
          <a:p>
            <a:r>
              <a:rPr lang="en-GB" sz="2000" b="0" i="0" dirty="0">
                <a:solidFill>
                  <a:schemeClr val="accent1">
                    <a:lumMod val="50000"/>
                  </a:schemeClr>
                </a:solidFill>
                <a:effectLst/>
                <a:latin typeface="Calibri" panose="020F0502020204030204" pitchFamily="34" charset="0"/>
              </a:rPr>
              <a:t>A relatively new coaching approach developed since the 1990s</a:t>
            </a:r>
          </a:p>
          <a:p>
            <a:r>
              <a:rPr lang="en-GB" sz="2000" dirty="0">
                <a:solidFill>
                  <a:schemeClr val="accent1">
                    <a:lumMod val="50000"/>
                  </a:schemeClr>
                </a:solidFill>
              </a:rPr>
              <a:t>Based on the premise that </a:t>
            </a:r>
            <a:r>
              <a:rPr lang="en-GB" sz="2000" i="1" dirty="0">
                <a:solidFill>
                  <a:schemeClr val="accent1">
                    <a:lumMod val="50000"/>
                  </a:schemeClr>
                </a:solidFill>
              </a:rPr>
              <a:t>'the way you think about events profoundly influences the way you feel about them’ </a:t>
            </a:r>
            <a:r>
              <a:rPr lang="en-GB" sz="2000" dirty="0">
                <a:solidFill>
                  <a:schemeClr val="accent1">
                    <a:lumMod val="50000"/>
                  </a:schemeClr>
                </a:solidFill>
              </a:rPr>
              <a:t>(Cox et al, 2010)</a:t>
            </a:r>
          </a:p>
          <a:p>
            <a:pPr marL="0" indent="0">
              <a:buNone/>
            </a:pPr>
            <a:endParaRPr lang="en-GB" sz="2000" b="0" i="1" dirty="0">
              <a:solidFill>
                <a:schemeClr val="accent1">
                  <a:lumMod val="50000"/>
                </a:schemeClr>
              </a:solidFill>
              <a:effectLst/>
            </a:endParaRPr>
          </a:p>
          <a:p>
            <a:pPr marL="0" indent="0">
              <a:buNone/>
            </a:pPr>
            <a:r>
              <a:rPr lang="en-GB" sz="2000" b="1" i="0" dirty="0">
                <a:solidFill>
                  <a:schemeClr val="accent1">
                    <a:lumMod val="50000"/>
                  </a:schemeClr>
                </a:solidFill>
                <a:effectLst/>
                <a:latin typeface="Calibri" panose="020F0502020204030204" pitchFamily="34" charset="0"/>
              </a:rPr>
              <a:t>Aims</a:t>
            </a:r>
          </a:p>
          <a:p>
            <a:r>
              <a:rPr lang="en-GB" sz="2000" b="0" i="0" dirty="0">
                <a:solidFill>
                  <a:schemeClr val="accent1">
                    <a:lumMod val="50000"/>
                  </a:schemeClr>
                </a:solidFill>
                <a:effectLst/>
                <a:latin typeface="Calibri" panose="020F0502020204030204" pitchFamily="34" charset="0"/>
              </a:rPr>
              <a:t>to facilitate the client’s self-awareness</a:t>
            </a:r>
          </a:p>
          <a:p>
            <a:r>
              <a:rPr lang="en-GB" sz="2000" b="0" i="0" dirty="0">
                <a:solidFill>
                  <a:schemeClr val="accent1">
                    <a:lumMod val="50000"/>
                  </a:schemeClr>
                </a:solidFill>
                <a:effectLst/>
                <a:latin typeface="Calibri" panose="020F0502020204030204" pitchFamily="34" charset="0"/>
              </a:rPr>
              <a:t> equip them with thinking skills</a:t>
            </a:r>
          </a:p>
          <a:p>
            <a:r>
              <a:rPr lang="en-GB" sz="2000" b="0" i="0" dirty="0">
                <a:solidFill>
                  <a:schemeClr val="accent1">
                    <a:lumMod val="50000"/>
                  </a:schemeClr>
                </a:solidFill>
                <a:effectLst/>
                <a:latin typeface="Calibri" panose="020F0502020204030204" pitchFamily="34" charset="0"/>
              </a:rPr>
              <a:t> build their internal resource, stability and self-acceptance</a:t>
            </a:r>
          </a:p>
          <a:p>
            <a:r>
              <a:rPr lang="en-GB" sz="2000" b="0" i="0" dirty="0">
                <a:solidFill>
                  <a:schemeClr val="accent1">
                    <a:lumMod val="50000"/>
                  </a:schemeClr>
                </a:solidFill>
                <a:effectLst/>
                <a:latin typeface="Calibri" panose="020F0502020204030204" pitchFamily="34" charset="0"/>
              </a:rPr>
              <a:t> enhance self-efficacy</a:t>
            </a:r>
          </a:p>
          <a:p>
            <a:r>
              <a:rPr lang="en-GB" sz="2000" b="0" i="0" dirty="0">
                <a:solidFill>
                  <a:schemeClr val="accent1">
                    <a:lumMod val="50000"/>
                  </a:schemeClr>
                </a:solidFill>
                <a:effectLst/>
                <a:latin typeface="Calibri" panose="020F0502020204030204" pitchFamily="34" charset="0"/>
              </a:rPr>
              <a:t>enable them to become their own coach</a:t>
            </a:r>
          </a:p>
          <a:p>
            <a:pPr marL="0" indent="0">
              <a:buNone/>
            </a:pPr>
            <a:endParaRPr lang="en-GB" sz="2000" b="0" i="0" dirty="0">
              <a:solidFill>
                <a:schemeClr val="accent1">
                  <a:lumMod val="50000"/>
                </a:schemeClr>
              </a:solidFill>
              <a:effectLst/>
              <a:latin typeface="Calibri" panose="020F0502020204030204" pitchFamily="34" charset="0"/>
            </a:endParaRPr>
          </a:p>
        </p:txBody>
      </p:sp>
    </p:spTree>
    <p:extLst>
      <p:ext uri="{BB962C8B-B14F-4D97-AF65-F5344CB8AC3E}">
        <p14:creationId xmlns:p14="http://schemas.microsoft.com/office/powerpoint/2010/main" val="3833056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F34996A-6727-777A-4291-A844C6415650}"/>
              </a:ext>
            </a:extLst>
          </p:cNvPr>
          <p:cNvSpPr>
            <a:spLocks noGrp="1"/>
          </p:cNvSpPr>
          <p:nvPr>
            <p:ph idx="1"/>
          </p:nvPr>
        </p:nvSpPr>
        <p:spPr>
          <a:xfrm>
            <a:off x="498258" y="1051560"/>
            <a:ext cx="11165840" cy="5692140"/>
          </a:xfrm>
        </p:spPr>
        <p:txBody>
          <a:bodyPr anchor="t">
            <a:normAutofit/>
          </a:bodyPr>
          <a:lstStyle/>
          <a:p>
            <a:pPr marL="0" indent="0">
              <a:buNone/>
            </a:pPr>
            <a:r>
              <a:rPr lang="en-GB" sz="2000" b="1" dirty="0">
                <a:solidFill>
                  <a:schemeClr val="accent1">
                    <a:lumMod val="50000"/>
                  </a:schemeClr>
                </a:solidFill>
                <a:latin typeface="Calibri" panose="020F0502020204030204" pitchFamily="34" charset="0"/>
              </a:rPr>
              <a:t>Tools and action orientated models</a:t>
            </a:r>
          </a:p>
          <a:p>
            <a:r>
              <a:rPr lang="en-GB" sz="2000" dirty="0">
                <a:solidFill>
                  <a:schemeClr val="accent1">
                    <a:lumMod val="50000"/>
                  </a:schemeClr>
                </a:solidFill>
                <a:latin typeface="Calibri" panose="020F0502020204030204" pitchFamily="34" charset="0"/>
              </a:rPr>
              <a:t>Utilises SMART goals</a:t>
            </a:r>
          </a:p>
          <a:p>
            <a:r>
              <a:rPr lang="en-GB" sz="2000" dirty="0">
                <a:solidFill>
                  <a:schemeClr val="accent1">
                    <a:lumMod val="50000"/>
                  </a:schemeClr>
                </a:solidFill>
                <a:latin typeface="Calibri" panose="020F0502020204030204" pitchFamily="34" charset="0"/>
              </a:rPr>
              <a:t>PRACTICE, ABCDEF</a:t>
            </a:r>
          </a:p>
          <a:p>
            <a:pPr marL="0" indent="0">
              <a:buNone/>
            </a:pPr>
            <a:endParaRPr lang="en-GB" sz="2000" b="1" dirty="0">
              <a:solidFill>
                <a:schemeClr val="accent1">
                  <a:lumMod val="50000"/>
                </a:schemeClr>
              </a:solidFill>
              <a:latin typeface="Calibri" panose="020F0502020204030204" pitchFamily="34" charset="0"/>
            </a:endParaRPr>
          </a:p>
          <a:p>
            <a:pPr marL="0" indent="0">
              <a:buNone/>
            </a:pPr>
            <a:r>
              <a:rPr lang="en-GB" sz="2000" b="1" dirty="0">
                <a:solidFill>
                  <a:schemeClr val="accent1">
                    <a:lumMod val="50000"/>
                  </a:schemeClr>
                </a:solidFill>
                <a:latin typeface="Calibri" panose="020F0502020204030204" pitchFamily="34" charset="0"/>
              </a:rPr>
              <a:t>Advantages</a:t>
            </a:r>
          </a:p>
          <a:p>
            <a:r>
              <a:rPr lang="en-GB" sz="2000" dirty="0">
                <a:solidFill>
                  <a:schemeClr val="accent1">
                    <a:lumMod val="50000"/>
                  </a:schemeClr>
                </a:solidFill>
                <a:latin typeface="Calibri" panose="020F0502020204030204" pitchFamily="34" charset="0"/>
              </a:rPr>
              <a:t>Can be applied to varied situations and contexts</a:t>
            </a:r>
          </a:p>
          <a:p>
            <a:r>
              <a:rPr lang="en-GB" sz="2000" dirty="0">
                <a:solidFill>
                  <a:schemeClr val="accent1">
                    <a:lumMod val="50000"/>
                  </a:schemeClr>
                </a:solidFill>
                <a:latin typeface="Calibri" panose="020F0502020204030204" pitchFamily="34" charset="0"/>
              </a:rPr>
              <a:t>Has a growing body of evidence of effectiveness</a:t>
            </a:r>
          </a:p>
          <a:p>
            <a:r>
              <a:rPr lang="en-GB" sz="2000" dirty="0">
                <a:solidFill>
                  <a:schemeClr val="accent1">
                    <a:lumMod val="50000"/>
                  </a:schemeClr>
                </a:solidFill>
                <a:latin typeface="Calibri" panose="020F0502020204030204" pitchFamily="34" charset="0"/>
              </a:rPr>
              <a:t>Encourages personal responsibility and mastery over change</a:t>
            </a:r>
          </a:p>
          <a:p>
            <a:r>
              <a:rPr lang="en-GB" sz="2000" dirty="0">
                <a:solidFill>
                  <a:schemeClr val="accent1">
                    <a:lumMod val="50000"/>
                  </a:schemeClr>
                </a:solidFill>
                <a:latin typeface="Calibri" panose="020F0502020204030204" pitchFamily="34" charset="0"/>
              </a:rPr>
              <a:t>A forward focused and positive approach</a:t>
            </a:r>
          </a:p>
          <a:p>
            <a:pPr marL="0" indent="0">
              <a:buNone/>
            </a:pPr>
            <a:endParaRPr lang="en-GB" sz="2000" b="1" dirty="0">
              <a:solidFill>
                <a:schemeClr val="accent1">
                  <a:lumMod val="50000"/>
                </a:schemeClr>
              </a:solidFill>
              <a:latin typeface="Calibri" panose="020F0502020204030204" pitchFamily="34" charset="0"/>
            </a:endParaRPr>
          </a:p>
          <a:p>
            <a:pPr marL="0" indent="0">
              <a:buNone/>
            </a:pPr>
            <a:r>
              <a:rPr lang="en-GB" sz="2000" b="1" dirty="0">
                <a:solidFill>
                  <a:schemeClr val="accent1">
                    <a:lumMod val="50000"/>
                  </a:schemeClr>
                </a:solidFill>
                <a:latin typeface="Calibri" panose="020F0502020204030204" pitchFamily="34" charset="0"/>
              </a:rPr>
              <a:t>Disadvantages</a:t>
            </a:r>
          </a:p>
          <a:p>
            <a:r>
              <a:rPr lang="en-GB" sz="2000" dirty="0">
                <a:solidFill>
                  <a:schemeClr val="accent1">
                    <a:lumMod val="50000"/>
                  </a:schemeClr>
                </a:solidFill>
              </a:rPr>
              <a:t>Not applicable for clients who want to explore the past</a:t>
            </a:r>
          </a:p>
          <a:p>
            <a:r>
              <a:rPr lang="en-GB" sz="2000" dirty="0">
                <a:solidFill>
                  <a:schemeClr val="accent1">
                    <a:lumMod val="50000"/>
                  </a:schemeClr>
                </a:solidFill>
              </a:rPr>
              <a:t>Does not delve deeper into greater meaning and purpose</a:t>
            </a:r>
          </a:p>
          <a:p>
            <a:r>
              <a:rPr lang="en-GB" sz="2000" dirty="0">
                <a:solidFill>
                  <a:schemeClr val="accent1">
                    <a:lumMod val="50000"/>
                  </a:schemeClr>
                </a:solidFill>
              </a:rPr>
              <a:t>Does not explore negative emotions</a:t>
            </a:r>
          </a:p>
          <a:p>
            <a:endParaRPr lang="en-GB" sz="2000" dirty="0">
              <a:solidFill>
                <a:schemeClr val="accent1">
                  <a:lumMod val="50000"/>
                </a:schemeClr>
              </a:solidFill>
            </a:endParaRPr>
          </a:p>
          <a:p>
            <a:endParaRPr lang="en-GB" sz="2000" dirty="0">
              <a:solidFill>
                <a:schemeClr val="tx2"/>
              </a:solidFill>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itle 1">
            <a:extLst>
              <a:ext uri="{FF2B5EF4-FFF2-40B4-BE49-F238E27FC236}">
                <a16:creationId xmlns:a16="http://schemas.microsoft.com/office/drawing/2014/main" id="{8BEE000B-9746-19BA-8172-3E7662659FC6}"/>
              </a:ext>
            </a:extLst>
          </p:cNvPr>
          <p:cNvSpPr>
            <a:spLocks noGrp="1"/>
          </p:cNvSpPr>
          <p:nvPr>
            <p:ph type="title"/>
          </p:nvPr>
        </p:nvSpPr>
        <p:spPr>
          <a:xfrm>
            <a:off x="7302718" y="114300"/>
            <a:ext cx="4391024" cy="1562099"/>
          </a:xfrm>
        </p:spPr>
        <p:txBody>
          <a:bodyPr anchor="ctr">
            <a:normAutofit/>
          </a:bodyPr>
          <a:lstStyle/>
          <a:p>
            <a:pPr algn="ctr"/>
            <a:r>
              <a:rPr lang="en-GB" sz="3600" dirty="0">
                <a:solidFill>
                  <a:schemeClr val="accent1">
                    <a:lumMod val="50000"/>
                  </a:schemeClr>
                </a:solidFill>
                <a:latin typeface="+mn-lt"/>
              </a:rPr>
              <a:t>Cognitive Behavioural Coaching explored</a:t>
            </a:r>
          </a:p>
        </p:txBody>
      </p:sp>
    </p:spTree>
    <p:extLst>
      <p:ext uri="{BB962C8B-B14F-4D97-AF65-F5344CB8AC3E}">
        <p14:creationId xmlns:p14="http://schemas.microsoft.com/office/powerpoint/2010/main" val="3802073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14D791-4D8A-4854-B8FC-6959656D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076E76-3EB3-4269-8135-07CAB20E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5151EB1-AAFB-C7DA-ADB9-D790F5DB8BE5}"/>
              </a:ext>
            </a:extLst>
          </p:cNvPr>
          <p:cNvSpPr>
            <a:spLocks noGrp="1"/>
          </p:cNvSpPr>
          <p:nvPr>
            <p:ph type="title"/>
          </p:nvPr>
        </p:nvSpPr>
        <p:spPr>
          <a:xfrm>
            <a:off x="7522925" y="401406"/>
            <a:ext cx="4470399" cy="853440"/>
          </a:xfrm>
        </p:spPr>
        <p:txBody>
          <a:bodyPr vert="horz" lIns="91440" tIns="45720" rIns="91440" bIns="45720" rtlCol="0" anchor="b">
            <a:normAutofit/>
          </a:bodyPr>
          <a:lstStyle/>
          <a:p>
            <a:pPr algn="ctr"/>
            <a:r>
              <a:rPr lang="en-US" sz="4000" dirty="0">
                <a:solidFill>
                  <a:schemeClr val="accent1">
                    <a:lumMod val="50000"/>
                  </a:schemeClr>
                </a:solidFill>
                <a:latin typeface="+mn-lt"/>
              </a:rPr>
              <a:t>Conclusions</a:t>
            </a:r>
            <a:endParaRPr lang="en-US" sz="4000" kern="1200" dirty="0">
              <a:solidFill>
                <a:schemeClr val="accent1">
                  <a:lumMod val="50000"/>
                </a:schemeClr>
              </a:solidFill>
              <a:latin typeface="+mn-lt"/>
              <a:ea typeface="+mj-ea"/>
              <a:cs typeface="+mj-cs"/>
            </a:endParaRPr>
          </a:p>
        </p:txBody>
      </p:sp>
      <p:grpSp>
        <p:nvGrpSpPr>
          <p:cNvPr id="12" name="Group 11">
            <a:extLst>
              <a:ext uri="{FF2B5EF4-FFF2-40B4-BE49-F238E27FC236}">
                <a16:creationId xmlns:a16="http://schemas.microsoft.com/office/drawing/2014/main" id="{5EB3C7E5-50E1-4F9E-AEA3-A6D2190394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80233B5C-C5A9-48C0-8C07-21E6F6B36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0F3AF96-AAC1-41E3-9F66-0A6277845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DF38A98-557F-4C23-935A-42806B67A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ACEB13D-EBFC-4288-B604-572C2F779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988F9A4-0578-4C59-8B4A-346E02CF3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19" name="Freeform: Shape 18">
              <a:extLst>
                <a:ext uri="{FF2B5EF4-FFF2-40B4-BE49-F238E27FC236}">
                  <a16:creationId xmlns:a16="http://schemas.microsoft.com/office/drawing/2014/main" id="{F63F827B-FA00-442A-A09C-806F1FFA3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C876680-EE75-4791-842F-E23509221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B9819B2-70D4-4E0A-8D51-6B359B44C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5FA8033D-6A70-4FA5-8F37-7F8C117C9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54EF393C-F098-FE9E-D910-9839B10723CC}"/>
              </a:ext>
            </a:extLst>
          </p:cNvPr>
          <p:cNvSpPr txBox="1"/>
          <p:nvPr/>
        </p:nvSpPr>
        <p:spPr>
          <a:xfrm>
            <a:off x="1503374" y="2030020"/>
            <a:ext cx="10683433" cy="45243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solidFill>
                  <a:schemeClr val="accent1">
                    <a:lumMod val="50000"/>
                  </a:schemeClr>
                </a:solidFill>
              </a:rPr>
              <a:t>A newer approach</a:t>
            </a:r>
          </a:p>
          <a:p>
            <a:pPr marL="285750" indent="-285750">
              <a:lnSpc>
                <a:spcPct val="150000"/>
              </a:lnSpc>
              <a:buFont typeface="Arial" panose="020B0604020202020204" pitchFamily="34" charset="0"/>
              <a:buChar char="•"/>
            </a:pPr>
            <a:r>
              <a:rPr lang="en-GB" sz="2400" dirty="0">
                <a:solidFill>
                  <a:schemeClr val="accent1">
                    <a:lumMod val="50000"/>
                  </a:schemeClr>
                </a:solidFill>
              </a:rPr>
              <a:t>Strong underpinning theories</a:t>
            </a:r>
          </a:p>
          <a:p>
            <a:pPr marL="285750" indent="-285750">
              <a:lnSpc>
                <a:spcPct val="150000"/>
              </a:lnSpc>
              <a:buFont typeface="Arial" panose="020B0604020202020204" pitchFamily="34" charset="0"/>
              <a:buChar char="•"/>
            </a:pPr>
            <a:r>
              <a:rPr lang="en-GB" sz="2400" dirty="0">
                <a:solidFill>
                  <a:schemeClr val="accent1">
                    <a:lumMod val="50000"/>
                  </a:schemeClr>
                </a:solidFill>
              </a:rPr>
              <a:t>Forward focused and positive approach</a:t>
            </a:r>
          </a:p>
          <a:p>
            <a:pPr marL="285750" indent="-285750">
              <a:lnSpc>
                <a:spcPct val="150000"/>
              </a:lnSpc>
              <a:buFont typeface="Arial" panose="020B0604020202020204" pitchFamily="34" charset="0"/>
              <a:buChar char="•"/>
            </a:pPr>
            <a:r>
              <a:rPr lang="en-GB" sz="2400" dirty="0">
                <a:solidFill>
                  <a:schemeClr val="accent1">
                    <a:lumMod val="50000"/>
                  </a:schemeClr>
                </a:solidFill>
              </a:rPr>
              <a:t>Concerned with influencing thoughts and acknowledging reality</a:t>
            </a:r>
          </a:p>
          <a:p>
            <a:pPr marL="285750" indent="-285750">
              <a:lnSpc>
                <a:spcPct val="150000"/>
              </a:lnSpc>
              <a:buFont typeface="Arial" panose="020B0604020202020204" pitchFamily="34" charset="0"/>
              <a:buChar char="•"/>
            </a:pPr>
            <a:r>
              <a:rPr lang="en-GB" sz="2400" dirty="0">
                <a:solidFill>
                  <a:schemeClr val="accent1">
                    <a:lumMod val="50000"/>
                  </a:schemeClr>
                </a:solidFill>
              </a:rPr>
              <a:t>Good evidence base and variable applicability</a:t>
            </a:r>
          </a:p>
          <a:p>
            <a:pPr marL="285750" indent="-285750">
              <a:lnSpc>
                <a:spcPct val="150000"/>
              </a:lnSpc>
              <a:buFont typeface="Arial" panose="020B0604020202020204" pitchFamily="34" charset="0"/>
              <a:buChar char="•"/>
            </a:pPr>
            <a:r>
              <a:rPr lang="en-GB" sz="2400" dirty="0">
                <a:solidFill>
                  <a:schemeClr val="accent1">
                    <a:lumMod val="50000"/>
                  </a:schemeClr>
                </a:solidFill>
              </a:rPr>
              <a:t>Limited in exploration of past experiences or negative emotions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329343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7D44756-4B70-687C-E7F0-43CBA7886E10}"/>
              </a:ext>
            </a:extLst>
          </p:cNvPr>
          <p:cNvSpPr>
            <a:spLocks noGrp="1"/>
          </p:cNvSpPr>
          <p:nvPr>
            <p:ph type="title"/>
          </p:nvPr>
        </p:nvSpPr>
        <p:spPr>
          <a:xfrm>
            <a:off x="3050412" y="0"/>
            <a:ext cx="5754696" cy="1837349"/>
          </a:xfrm>
        </p:spPr>
        <p:txBody>
          <a:bodyPr>
            <a:normAutofit/>
          </a:bodyPr>
          <a:lstStyle/>
          <a:p>
            <a:pPr algn="ctr"/>
            <a:r>
              <a:rPr lang="en-GB" dirty="0">
                <a:solidFill>
                  <a:schemeClr val="accent1">
                    <a:lumMod val="50000"/>
                  </a:schemeClr>
                </a:solidFill>
                <a:latin typeface="+mn-lt"/>
              </a:rPr>
              <a:t>References</a:t>
            </a:r>
          </a:p>
        </p:txBody>
      </p:sp>
      <p:sp>
        <p:nvSpPr>
          <p:cNvPr id="3" name="Content Placeholder 2">
            <a:extLst>
              <a:ext uri="{FF2B5EF4-FFF2-40B4-BE49-F238E27FC236}">
                <a16:creationId xmlns:a16="http://schemas.microsoft.com/office/drawing/2014/main" id="{3502CB34-D78F-B558-115C-C582D0FC28A5}"/>
              </a:ext>
            </a:extLst>
          </p:cNvPr>
          <p:cNvSpPr>
            <a:spLocks noGrp="1"/>
          </p:cNvSpPr>
          <p:nvPr>
            <p:ph idx="1"/>
          </p:nvPr>
        </p:nvSpPr>
        <p:spPr>
          <a:xfrm>
            <a:off x="2415640" y="1587342"/>
            <a:ext cx="7360413" cy="3914775"/>
          </a:xfrm>
        </p:spPr>
        <p:txBody>
          <a:bodyPr anchor="t">
            <a:normAutofit/>
          </a:bodyPr>
          <a:lstStyle/>
          <a:p>
            <a:pPr marL="0" indent="0">
              <a:buNone/>
            </a:pPr>
            <a:r>
              <a:rPr lang="en-GB" sz="2000" i="0" dirty="0">
                <a:solidFill>
                  <a:schemeClr val="accent1">
                    <a:lumMod val="50000"/>
                  </a:schemeClr>
                </a:solidFill>
                <a:effectLst/>
              </a:rPr>
              <a:t>Cox</a:t>
            </a:r>
            <a:r>
              <a:rPr lang="en-GB" sz="2000" dirty="0">
                <a:solidFill>
                  <a:schemeClr val="accent1">
                    <a:lumMod val="50000"/>
                  </a:schemeClr>
                </a:solidFill>
              </a:rPr>
              <a:t>, </a:t>
            </a:r>
            <a:r>
              <a:rPr lang="en-GB" sz="2000" i="0" dirty="0" err="1">
                <a:solidFill>
                  <a:schemeClr val="accent1">
                    <a:lumMod val="50000"/>
                  </a:schemeClr>
                </a:solidFill>
                <a:effectLst/>
              </a:rPr>
              <a:t>Bachkirova</a:t>
            </a:r>
            <a:r>
              <a:rPr lang="en-GB" sz="2000" dirty="0">
                <a:solidFill>
                  <a:schemeClr val="accent1">
                    <a:lumMod val="50000"/>
                  </a:schemeClr>
                </a:solidFill>
              </a:rPr>
              <a:t> </a:t>
            </a:r>
            <a:r>
              <a:rPr lang="en-GB" sz="2000" i="0" dirty="0">
                <a:solidFill>
                  <a:schemeClr val="accent1">
                    <a:lumMod val="50000"/>
                  </a:schemeClr>
                </a:solidFill>
                <a:effectLst/>
              </a:rPr>
              <a:t>&amp; Clutterbuck</a:t>
            </a:r>
            <a:r>
              <a:rPr lang="en-GB" sz="2000" dirty="0">
                <a:solidFill>
                  <a:schemeClr val="accent1">
                    <a:lumMod val="50000"/>
                  </a:schemeClr>
                </a:solidFill>
              </a:rPr>
              <a:t>,</a:t>
            </a:r>
            <a:r>
              <a:rPr lang="en-GB" sz="2000" i="0" dirty="0">
                <a:solidFill>
                  <a:schemeClr val="accent1">
                    <a:lumMod val="50000"/>
                  </a:schemeClr>
                </a:solidFill>
                <a:effectLst/>
              </a:rPr>
              <a:t> (2010). The complete handbook of coaching. SAGE. Chicago Style (17th ed.) </a:t>
            </a:r>
          </a:p>
          <a:p>
            <a:pPr marL="0" indent="0">
              <a:buNone/>
            </a:pPr>
            <a:r>
              <a:rPr lang="en-GB" sz="2000" i="0" dirty="0">
                <a:solidFill>
                  <a:schemeClr val="accent1">
                    <a:lumMod val="50000"/>
                  </a:schemeClr>
                </a:solidFill>
                <a:effectLst/>
              </a:rPr>
              <a:t>Passmore, Petersen &amp; Freire, (2016) The Wiley-Blackwell Handbook of the Psychology of Coaching and Mentoring. Wiley Blackwell. </a:t>
            </a:r>
          </a:p>
          <a:p>
            <a:pPr marL="0" indent="0">
              <a:buNone/>
            </a:pPr>
            <a:endParaRPr lang="en-GB" sz="2400" b="1" dirty="0">
              <a:solidFill>
                <a:schemeClr val="accent1">
                  <a:lumMod val="50000"/>
                </a:schemeClr>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88524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752</Words>
  <Application>Microsoft Office PowerPoint</Application>
  <PresentationFormat>Widescreen</PresentationFormat>
  <Paragraphs>83</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Cognitive Behavioural Coaching</vt:lpstr>
      <vt:lpstr>Defining Cognitive Behavioural Coaching</vt:lpstr>
      <vt:lpstr>Exploring the definition</vt:lpstr>
      <vt:lpstr>Cognitive Behavioural Coaching explored</vt:lpstr>
      <vt:lpstr>Cognitive Behavioural Coaching explored</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Behavioural Coaching</dc:title>
  <dc:creator>Caryl Jones-Pugh (DHCW - Clinical Directorate)</dc:creator>
  <cp:lastModifiedBy>Caryl Jones-Pugh (DHCW - Clinical Directorate)</cp:lastModifiedBy>
  <cp:revision>1</cp:revision>
  <dcterms:created xsi:type="dcterms:W3CDTF">2023-11-30T20:14:34Z</dcterms:created>
  <dcterms:modified xsi:type="dcterms:W3CDTF">2023-12-03T16:31:10Z</dcterms:modified>
</cp:coreProperties>
</file>