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257" r:id="rId6"/>
    <p:sldId id="445" r:id="rId7"/>
    <p:sldId id="258" r:id="rId8"/>
    <p:sldId id="504" r:id="rId9"/>
    <p:sldId id="502" r:id="rId10"/>
    <p:sldId id="508" r:id="rId11"/>
    <p:sldId id="525" r:id="rId12"/>
    <p:sldId id="528" r:id="rId13"/>
    <p:sldId id="527" r:id="rId14"/>
    <p:sldId id="530" r:id="rId15"/>
    <p:sldId id="529" r:id="rId16"/>
    <p:sldId id="275" r:id="rId17"/>
    <p:sldId id="506" r:id="rId18"/>
    <p:sldId id="507" r:id="rId19"/>
    <p:sldId id="271" r:id="rId20"/>
    <p:sldId id="533" r:id="rId21"/>
    <p:sldId id="509" r:id="rId22"/>
    <p:sldId id="510" r:id="rId23"/>
    <p:sldId id="516" r:id="rId24"/>
    <p:sldId id="517" r:id="rId25"/>
    <p:sldId id="521" r:id="rId26"/>
    <p:sldId id="524" r:id="rId27"/>
    <p:sldId id="520" r:id="rId28"/>
    <p:sldId id="646" r:id="rId29"/>
    <p:sldId id="259" r:id="rId30"/>
    <p:sldId id="523" r:id="rId31"/>
    <p:sldId id="522" r:id="rId32"/>
    <p:sldId id="505" r:id="rId33"/>
    <p:sldId id="503" r:id="rId34"/>
    <p:sldId id="532" r:id="rId35"/>
    <p:sldId id="512" r:id="rId36"/>
    <p:sldId id="513" r:id="rId37"/>
    <p:sldId id="514" r:id="rId38"/>
    <p:sldId id="534" r:id="rId39"/>
    <p:sldId id="515" r:id="rId40"/>
    <p:sldId id="278" r:id="rId41"/>
    <p:sldId id="518" r:id="rId42"/>
    <p:sldId id="519" r:id="rId43"/>
    <p:sldId id="284" r:id="rId44"/>
    <p:sldId id="535" r:id="rId45"/>
    <p:sldId id="536" r:id="rId46"/>
    <p:sldId id="531" r:id="rId47"/>
    <p:sldId id="421" r:id="rId48"/>
    <p:sldId id="526"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7BF9AC-FB35-4B51-82CE-0A1CF61634F9}" v="1" dt="2022-11-07T18:00:31.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4660"/>
  </p:normalViewPr>
  <p:slideViewPr>
    <p:cSldViewPr>
      <p:cViewPr varScale="1">
        <p:scale>
          <a:sx n="101" d="100"/>
          <a:sy n="101" d="100"/>
        </p:scale>
        <p:origin x="95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E17BF9AC-FB35-4B51-82CE-0A1CF61634F9}"/>
    <pc:docChg chg="custSel delSld modSld sldOrd">
      <pc:chgData name="Aishat Bakre" userId="839b68a6-4a2b-45ef-9a5a-14f954bfea5f" providerId="ADAL" clId="{E17BF9AC-FB35-4B51-82CE-0A1CF61634F9}" dt="2022-11-13T21:53:20.013" v="42" actId="21"/>
      <pc:docMkLst>
        <pc:docMk/>
      </pc:docMkLst>
      <pc:sldChg chg="addSp modSp mod">
        <pc:chgData name="Aishat Bakre" userId="839b68a6-4a2b-45ef-9a5a-14f954bfea5f" providerId="ADAL" clId="{E17BF9AC-FB35-4B51-82CE-0A1CF61634F9}" dt="2022-11-07T18:02:18.396" v="9" actId="1076"/>
        <pc:sldMkLst>
          <pc:docMk/>
          <pc:sldMk cId="3408955283" sldId="256"/>
        </pc:sldMkLst>
        <pc:spChg chg="mod">
          <ac:chgData name="Aishat Bakre" userId="839b68a6-4a2b-45ef-9a5a-14f954bfea5f" providerId="ADAL" clId="{E17BF9AC-FB35-4B51-82CE-0A1CF61634F9}" dt="2022-11-07T18:01:43.293" v="2" actId="20577"/>
          <ac:spMkLst>
            <pc:docMk/>
            <pc:sldMk cId="3408955283" sldId="256"/>
            <ac:spMk id="2" creationId="{00000000-0000-0000-0000-000000000000}"/>
          </ac:spMkLst>
        </pc:spChg>
        <pc:spChg chg="add mod">
          <ac:chgData name="Aishat Bakre" userId="839b68a6-4a2b-45ef-9a5a-14f954bfea5f" providerId="ADAL" clId="{E17BF9AC-FB35-4B51-82CE-0A1CF61634F9}" dt="2022-11-07T18:00:31.154" v="0"/>
          <ac:spMkLst>
            <pc:docMk/>
            <pc:sldMk cId="3408955283" sldId="256"/>
            <ac:spMk id="4" creationId="{974E39C7-9168-A793-C72A-FD03D5357800}"/>
          </ac:spMkLst>
        </pc:spChg>
        <pc:spChg chg="mod">
          <ac:chgData name="Aishat Bakre" userId="839b68a6-4a2b-45ef-9a5a-14f954bfea5f" providerId="ADAL" clId="{E17BF9AC-FB35-4B51-82CE-0A1CF61634F9}" dt="2022-11-07T18:02:18.396" v="9" actId="1076"/>
          <ac:spMkLst>
            <pc:docMk/>
            <pc:sldMk cId="3408955283" sldId="256"/>
            <ac:spMk id="5" creationId="{367E26CB-10CC-FEE4-612B-4025056A11AF}"/>
          </ac:spMkLst>
        </pc:spChg>
      </pc:sldChg>
      <pc:sldChg chg="del">
        <pc:chgData name="Aishat Bakre" userId="839b68a6-4a2b-45ef-9a5a-14f954bfea5f" providerId="ADAL" clId="{E17BF9AC-FB35-4B51-82CE-0A1CF61634F9}" dt="2022-11-13T21:52:55.185" v="24" actId="2696"/>
        <pc:sldMkLst>
          <pc:docMk/>
          <pc:sldMk cId="1341961370" sldId="264"/>
        </pc:sldMkLst>
      </pc:sldChg>
      <pc:sldChg chg="modSp mod ord">
        <pc:chgData name="Aishat Bakre" userId="839b68a6-4a2b-45ef-9a5a-14f954bfea5f" providerId="ADAL" clId="{E17BF9AC-FB35-4B51-82CE-0A1CF61634F9}" dt="2022-11-07T18:02:57.668" v="23" actId="20577"/>
        <pc:sldMkLst>
          <pc:docMk/>
          <pc:sldMk cId="480290438" sldId="421"/>
        </pc:sldMkLst>
        <pc:spChg chg="mod">
          <ac:chgData name="Aishat Bakre" userId="839b68a6-4a2b-45ef-9a5a-14f954bfea5f" providerId="ADAL" clId="{E17BF9AC-FB35-4B51-82CE-0A1CF61634F9}" dt="2022-11-07T18:02:57.668" v="23" actId="20577"/>
          <ac:spMkLst>
            <pc:docMk/>
            <pc:sldMk cId="480290438" sldId="421"/>
            <ac:spMk id="2" creationId="{18E79860-08D7-4003-9564-80C8955EC6A8}"/>
          </ac:spMkLst>
        </pc:spChg>
      </pc:sldChg>
      <pc:sldChg chg="delSp modSp mod">
        <pc:chgData name="Aishat Bakre" userId="839b68a6-4a2b-45ef-9a5a-14f954bfea5f" providerId="ADAL" clId="{E17BF9AC-FB35-4B51-82CE-0A1CF61634F9}" dt="2022-11-13T21:53:20.013" v="42" actId="21"/>
        <pc:sldMkLst>
          <pc:docMk/>
          <pc:sldMk cId="2988498790" sldId="526"/>
        </pc:sldMkLst>
        <pc:spChg chg="mod">
          <ac:chgData name="Aishat Bakre" userId="839b68a6-4a2b-45ef-9a5a-14f954bfea5f" providerId="ADAL" clId="{E17BF9AC-FB35-4B51-82CE-0A1CF61634F9}" dt="2022-11-13T21:53:11.875" v="41" actId="20577"/>
          <ac:spMkLst>
            <pc:docMk/>
            <pc:sldMk cId="2988498790" sldId="526"/>
            <ac:spMk id="2" creationId="{FEB87693-F63E-4E88-A9D3-F2FFCEAB25F9}"/>
          </ac:spMkLst>
        </pc:spChg>
        <pc:spChg chg="del">
          <ac:chgData name="Aishat Bakre" userId="839b68a6-4a2b-45ef-9a5a-14f954bfea5f" providerId="ADAL" clId="{E17BF9AC-FB35-4B51-82CE-0A1CF61634F9}" dt="2022-11-13T21:53:20.013" v="42" actId="21"/>
          <ac:spMkLst>
            <pc:docMk/>
            <pc:sldMk cId="2988498790" sldId="526"/>
            <ac:spMk id="4" creationId="{23130BF3-2792-4907-9408-02A824601DA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13/11/2022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https://www.gov.uk/definition-of-disability-under-equality-act-2010</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8</a:t>
            </a:fld>
            <a:endParaRPr lang="en-US" altLang="en-US"/>
          </a:p>
        </p:txBody>
      </p:sp>
    </p:spTree>
    <p:extLst>
      <p:ext uri="{BB962C8B-B14F-4D97-AF65-F5344CB8AC3E}">
        <p14:creationId xmlns:p14="http://schemas.microsoft.com/office/powerpoint/2010/main" val="1123733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https://www.gov.uk/definition-of-disability-under-equality-act-2010</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12</a:t>
            </a:fld>
            <a:endParaRPr lang="en-US" altLang="en-US"/>
          </a:p>
        </p:txBody>
      </p:sp>
    </p:spTree>
    <p:extLst>
      <p:ext uri="{BB962C8B-B14F-4D97-AF65-F5344CB8AC3E}">
        <p14:creationId xmlns:p14="http://schemas.microsoft.com/office/powerpoint/2010/main" val="1837986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https://wecapable.com/types-of-disabilities-list/</a:t>
            </a:r>
          </a:p>
        </p:txBody>
      </p:sp>
      <p:sp>
        <p:nvSpPr>
          <p:cNvPr id="4" name="Slide Number Placeholder 3"/>
          <p:cNvSpPr>
            <a:spLocks noGrp="1"/>
          </p:cNvSpPr>
          <p:nvPr>
            <p:ph type="sldNum" sz="quarter" idx="5"/>
          </p:nvPr>
        </p:nvSpPr>
        <p:spPr/>
        <p:txBody>
          <a:bodyPr/>
          <a:lstStyle/>
          <a:p>
            <a:fld id="{81E00CC4-0A29-41AA-81DC-E750D7F7FFF1}" type="slidenum">
              <a:rPr lang="en-GB" smtClean="0"/>
              <a:t>13</a:t>
            </a:fld>
            <a:endParaRPr lang="en-GB"/>
          </a:p>
        </p:txBody>
      </p:sp>
    </p:spTree>
    <p:extLst>
      <p:ext uri="{BB962C8B-B14F-4D97-AF65-F5344CB8AC3E}">
        <p14:creationId xmlns:p14="http://schemas.microsoft.com/office/powerpoint/2010/main" val="533405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https://disabilitythinking.com/disabilitythinking/2019/9/15/cukmbl2x4k5eyvo2jj63lq9unifpwi</a:t>
            </a:r>
          </a:p>
        </p:txBody>
      </p:sp>
      <p:sp>
        <p:nvSpPr>
          <p:cNvPr id="4" name="Slide Number Placeholder 3"/>
          <p:cNvSpPr>
            <a:spLocks noGrp="1"/>
          </p:cNvSpPr>
          <p:nvPr>
            <p:ph type="sldNum" sz="quarter" idx="5"/>
          </p:nvPr>
        </p:nvSpPr>
        <p:spPr/>
        <p:txBody>
          <a:bodyPr/>
          <a:lstStyle/>
          <a:p>
            <a:fld id="{81E00CC4-0A29-41AA-81DC-E750D7F7FFF1}" type="slidenum">
              <a:rPr lang="en-GB" smtClean="0"/>
              <a:t>16</a:t>
            </a:fld>
            <a:endParaRPr lang="en-GB"/>
          </a:p>
        </p:txBody>
      </p:sp>
    </p:spTree>
    <p:extLst>
      <p:ext uri="{BB962C8B-B14F-4D97-AF65-F5344CB8AC3E}">
        <p14:creationId xmlns:p14="http://schemas.microsoft.com/office/powerpoint/2010/main" val="893396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https://www.who.int/news-room/fact-sheets/detail/disability-and-health</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19</a:t>
            </a:fld>
            <a:endParaRPr lang="en-US" altLang="en-US"/>
          </a:p>
        </p:txBody>
      </p:sp>
    </p:spTree>
    <p:extLst>
      <p:ext uri="{BB962C8B-B14F-4D97-AF65-F5344CB8AC3E}">
        <p14:creationId xmlns:p14="http://schemas.microsoft.com/office/powerpoint/2010/main" val="964177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https://www.accessliving.org/newsroom/blog/ableism-101/</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24</a:t>
            </a:fld>
            <a:endParaRPr lang="en-US" altLang="en-US"/>
          </a:p>
        </p:txBody>
      </p:sp>
    </p:spTree>
    <p:extLst>
      <p:ext uri="{BB962C8B-B14F-4D97-AF65-F5344CB8AC3E}">
        <p14:creationId xmlns:p14="http://schemas.microsoft.com/office/powerpoint/2010/main" val="1610966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907558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https://asksource.info/resources/people-disabilities-social-injustice-and-public-health</a:t>
            </a:r>
          </a:p>
        </p:txBody>
      </p:sp>
      <p:sp>
        <p:nvSpPr>
          <p:cNvPr id="4" name="Slide Number Placeholder 3"/>
          <p:cNvSpPr>
            <a:spLocks noGrp="1"/>
          </p:cNvSpPr>
          <p:nvPr>
            <p:ph type="sldNum" sz="quarter" idx="5"/>
          </p:nvPr>
        </p:nvSpPr>
        <p:spPr/>
        <p:txBody>
          <a:bodyPr/>
          <a:lstStyle/>
          <a:p>
            <a:fld id="{81E00CC4-0A29-41AA-81DC-E750D7F7FFF1}" type="slidenum">
              <a:rPr lang="en-GB" smtClean="0"/>
              <a:t>37</a:t>
            </a:fld>
            <a:endParaRPr lang="en-GB"/>
          </a:p>
        </p:txBody>
      </p:sp>
    </p:spTree>
    <p:extLst>
      <p:ext uri="{BB962C8B-B14F-4D97-AF65-F5344CB8AC3E}">
        <p14:creationId xmlns:p14="http://schemas.microsoft.com/office/powerpoint/2010/main" val="3035952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https://www.who.int/news-room/fact-sheets/detail/disability-and-health</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39</a:t>
            </a:fld>
            <a:endParaRPr lang="en-US" altLang="en-US"/>
          </a:p>
        </p:txBody>
      </p:sp>
    </p:spTree>
    <p:extLst>
      <p:ext uri="{BB962C8B-B14F-4D97-AF65-F5344CB8AC3E}">
        <p14:creationId xmlns:p14="http://schemas.microsoft.com/office/powerpoint/2010/main" val="3059406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1906494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What are the legislations charities that support Gender</a:t>
            </a:r>
            <a:endParaRPr lang="en-US"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15794836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dirty="0"/>
          </a:p>
        </p:txBody>
      </p:sp>
    </p:spTree>
    <p:extLst>
      <p:ext uri="{BB962C8B-B14F-4D97-AF65-F5344CB8AC3E}">
        <p14:creationId xmlns:p14="http://schemas.microsoft.com/office/powerpoint/2010/main" val="788517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un.org/development/desa/disabilities/convention-on-the-rights-of-persons-with-disabilities/article-25-health.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6bdxREk9_2I"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youtube.com/watch?v=s9bFGEvt7no"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gov.uk/definition-of-disability-under-equality-act-2010" TargetMode="External"/><Relationship Id="rId1" Type="http://schemas.openxmlformats.org/officeDocument/2006/relationships/slideLayout" Target="../slideLayouts/slideLayout2.xml"/><Relationship Id="rId4" Type="http://schemas.openxmlformats.org/officeDocument/2006/relationships/hyperlink" Target="https://www.gov.uk/discrimination-your-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i="1" dirty="0">
                <a:solidFill>
                  <a:schemeClr val="bg1"/>
                </a:solidFill>
              </a:rPr>
            </a:br>
            <a:r>
              <a:rPr lang="en-GB" sz="2400" b="1" dirty="0">
                <a:solidFill>
                  <a:schemeClr val="bg1"/>
                </a:solidFill>
              </a:rPr>
              <a:t>Semester 1       2021/22</a:t>
            </a: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367E26CB-10CC-FEE4-612B-4025056A11AF}"/>
              </a:ext>
            </a:extLst>
          </p:cNvPr>
          <p:cNvSpPr txBox="1"/>
          <p:nvPr/>
        </p:nvSpPr>
        <p:spPr>
          <a:xfrm>
            <a:off x="1115616" y="2996952"/>
            <a:ext cx="7632848" cy="584775"/>
          </a:xfrm>
          <a:prstGeom prst="rect">
            <a:avLst/>
          </a:prstGeom>
          <a:noFill/>
        </p:spPr>
        <p:txBody>
          <a:bodyPr wrap="square">
            <a:spAutoFit/>
          </a:bodyPr>
          <a:lstStyle/>
          <a:p>
            <a:r>
              <a:rPr lang="en-GB" sz="3200" b="1" i="1" dirty="0">
                <a:solidFill>
                  <a:schemeClr val="bg1"/>
                </a:solidFill>
              </a:rPr>
              <a:t>Disability and Inequality in Health</a:t>
            </a:r>
            <a:endParaRPr lang="en-GB" sz="3200" dirty="0"/>
          </a:p>
        </p:txBody>
      </p:sp>
      <p:sp>
        <p:nvSpPr>
          <p:cNvPr id="4" name="TextBox 3">
            <a:extLst>
              <a:ext uri="{FF2B5EF4-FFF2-40B4-BE49-F238E27FC236}">
                <a16:creationId xmlns:a16="http://schemas.microsoft.com/office/drawing/2014/main" id="{974E39C7-9168-A793-C72A-FD03D5357800}"/>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To understand the term</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Disability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Substantial’ and ‘long-term in relation to disability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Progressive condition in relation to disability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Highlight some examples of disability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Ableism</a:t>
            </a:r>
          </a:p>
          <a:p>
            <a:pPr marL="0" indent="0">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949288" y="1772816"/>
            <a:ext cx="7245424" cy="2387600"/>
          </a:xfrm>
        </p:spPr>
        <p:txBody>
          <a:bodyPr/>
          <a:lstStyle/>
          <a:p>
            <a:r>
              <a:rPr lang="en-GB" sz="4000" b="1" i="1" dirty="0">
                <a:solidFill>
                  <a:schemeClr val="bg1"/>
                </a:solidFill>
              </a:rPr>
              <a:t>What does Disability means?</a:t>
            </a:r>
          </a:p>
        </p:txBody>
      </p:sp>
      <p:pic>
        <p:nvPicPr>
          <p:cNvPr id="3" name="Picture 2" descr="A picture containing vector graphics&#10;&#10;Description automatically generated">
            <a:extLst>
              <a:ext uri="{FF2B5EF4-FFF2-40B4-BE49-F238E27FC236}">
                <a16:creationId xmlns:a16="http://schemas.microsoft.com/office/drawing/2014/main" id="{DAD6FB9D-A01B-4845-B29E-83B4082E84D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2222610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79B5E-E569-4A27-AD1D-7524269513FB}"/>
              </a:ext>
            </a:extLst>
          </p:cNvPr>
          <p:cNvSpPr>
            <a:spLocks noGrp="1"/>
          </p:cNvSpPr>
          <p:nvPr>
            <p:ph type="title"/>
          </p:nvPr>
        </p:nvSpPr>
        <p:spPr/>
        <p:txBody>
          <a:bodyPr/>
          <a:lstStyle/>
          <a:p>
            <a:r>
              <a:rPr lang="en-GB" b="1" dirty="0"/>
              <a:t>Disability</a:t>
            </a:r>
          </a:p>
        </p:txBody>
      </p:sp>
      <p:sp>
        <p:nvSpPr>
          <p:cNvPr id="3" name="Content Placeholder 2">
            <a:extLst>
              <a:ext uri="{FF2B5EF4-FFF2-40B4-BE49-F238E27FC236}">
                <a16:creationId xmlns:a16="http://schemas.microsoft.com/office/drawing/2014/main" id="{B5881F5F-36BE-4CC4-A544-9C3041780D62}"/>
              </a:ext>
            </a:extLst>
          </p:cNvPr>
          <p:cNvSpPr>
            <a:spLocks noGrp="1"/>
          </p:cNvSpPr>
          <p:nvPr>
            <p:ph idx="1"/>
          </p:nvPr>
        </p:nvSpPr>
        <p:spPr/>
        <p:txBody>
          <a:bodyPr>
            <a:normAutofit fontScale="92500"/>
          </a:bodyPr>
          <a:lstStyle/>
          <a:p>
            <a:r>
              <a:rPr lang="en-GB" dirty="0"/>
              <a:t>“A disability is an inability or restricted ability to perform an activity within the normal human range, e.g. being unable to walk”. </a:t>
            </a:r>
          </a:p>
          <a:p>
            <a:r>
              <a:rPr lang="en-GB" dirty="0"/>
              <a:t>“A handicap is a disadvantage resulting from impairment or disability that limits the social role of an individual, e.g. being unable to work somewhere due to limited access”.</a:t>
            </a:r>
          </a:p>
        </p:txBody>
      </p:sp>
      <p:sp>
        <p:nvSpPr>
          <p:cNvPr id="5" name="Footer Placeholder 3">
            <a:extLst>
              <a:ext uri="{FF2B5EF4-FFF2-40B4-BE49-F238E27FC236}">
                <a16:creationId xmlns:a16="http://schemas.microsoft.com/office/drawing/2014/main" id="{D8BE1B9C-33CD-9BD6-D666-B1132C31D46D}"/>
              </a:ext>
            </a:extLst>
          </p:cNvPr>
          <p:cNvSpPr txBox="1">
            <a:spLocks/>
          </p:cNvSpPr>
          <p:nvPr/>
        </p:nvSpPr>
        <p:spPr>
          <a:xfrm>
            <a:off x="6804248" y="5257799"/>
            <a:ext cx="1656184" cy="33163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en-US" sz="2000" dirty="0"/>
              <a:t>WHO, 2020</a:t>
            </a:r>
          </a:p>
        </p:txBody>
      </p:sp>
    </p:spTree>
    <p:extLst>
      <p:ext uri="{BB962C8B-B14F-4D97-AF65-F5344CB8AC3E}">
        <p14:creationId xmlns:p14="http://schemas.microsoft.com/office/powerpoint/2010/main" val="3917024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F5BE-B445-407C-A069-395B231EA902}"/>
              </a:ext>
            </a:extLst>
          </p:cNvPr>
          <p:cNvSpPr>
            <a:spLocks noGrp="1"/>
          </p:cNvSpPr>
          <p:nvPr>
            <p:ph type="title"/>
          </p:nvPr>
        </p:nvSpPr>
        <p:spPr/>
        <p:txBody>
          <a:bodyPr/>
          <a:lstStyle/>
          <a:p>
            <a:r>
              <a:rPr lang="en-GB" b="1" dirty="0"/>
              <a:t>Disability</a:t>
            </a:r>
            <a:endParaRPr lang="en-GB" dirty="0"/>
          </a:p>
        </p:txBody>
      </p:sp>
      <p:sp>
        <p:nvSpPr>
          <p:cNvPr id="3" name="Content Placeholder 2">
            <a:extLst>
              <a:ext uri="{FF2B5EF4-FFF2-40B4-BE49-F238E27FC236}">
                <a16:creationId xmlns:a16="http://schemas.microsoft.com/office/drawing/2014/main" id="{44BFE47F-ED06-482E-92F9-DAF35C63F47A}"/>
              </a:ext>
            </a:extLst>
          </p:cNvPr>
          <p:cNvSpPr>
            <a:spLocks noGrp="1"/>
          </p:cNvSpPr>
          <p:nvPr>
            <p:ph idx="1"/>
          </p:nvPr>
        </p:nvSpPr>
        <p:spPr>
          <a:xfrm>
            <a:off x="457200" y="1470484"/>
            <a:ext cx="8229600" cy="3917032"/>
          </a:xfrm>
        </p:spPr>
        <p:txBody>
          <a:bodyPr>
            <a:normAutofit fontScale="92500"/>
          </a:bodyPr>
          <a:lstStyle/>
          <a:p>
            <a:r>
              <a:rPr lang="en-GB" dirty="0"/>
              <a:t>“Disability refers to the interaction between individuals with a health condition (e.g. cerebral palsy, Down syndrome and depression) and personal and environmental factors (e.g. negative attitudes, inaccessible transportation and public buildings, and limited social supports)”.</a:t>
            </a:r>
          </a:p>
          <a:p>
            <a:r>
              <a:rPr lang="en-GB" dirty="0"/>
              <a:t>                                            </a:t>
            </a:r>
          </a:p>
        </p:txBody>
      </p:sp>
      <p:sp>
        <p:nvSpPr>
          <p:cNvPr id="5" name="Footer Placeholder 3">
            <a:extLst>
              <a:ext uri="{FF2B5EF4-FFF2-40B4-BE49-F238E27FC236}">
                <a16:creationId xmlns:a16="http://schemas.microsoft.com/office/drawing/2014/main" id="{898F5B45-99FD-48B9-C4AF-919F669C949B}"/>
              </a:ext>
            </a:extLst>
          </p:cNvPr>
          <p:cNvSpPr txBox="1">
            <a:spLocks/>
          </p:cNvSpPr>
          <p:nvPr/>
        </p:nvSpPr>
        <p:spPr>
          <a:xfrm>
            <a:off x="7020272" y="5029162"/>
            <a:ext cx="1440160" cy="33163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en-US" dirty="0"/>
              <a:t>WHO, 2020</a:t>
            </a:r>
          </a:p>
        </p:txBody>
      </p:sp>
    </p:spTree>
    <p:extLst>
      <p:ext uri="{BB962C8B-B14F-4D97-AF65-F5344CB8AC3E}">
        <p14:creationId xmlns:p14="http://schemas.microsoft.com/office/powerpoint/2010/main" val="3143628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2B6F-02F2-497D-91D5-0A33CBE8F153}"/>
              </a:ext>
            </a:extLst>
          </p:cNvPr>
          <p:cNvSpPr>
            <a:spLocks noGrp="1"/>
          </p:cNvSpPr>
          <p:nvPr>
            <p:ph type="title"/>
          </p:nvPr>
        </p:nvSpPr>
        <p:spPr/>
        <p:txBody>
          <a:bodyPr/>
          <a:lstStyle/>
          <a:p>
            <a:r>
              <a:rPr lang="en-GB" b="1" dirty="0"/>
              <a:t>Disability</a:t>
            </a:r>
            <a:endParaRPr lang="en-GB" dirty="0"/>
          </a:p>
        </p:txBody>
      </p:sp>
      <p:sp>
        <p:nvSpPr>
          <p:cNvPr id="3" name="Content Placeholder 2">
            <a:extLst>
              <a:ext uri="{FF2B5EF4-FFF2-40B4-BE49-F238E27FC236}">
                <a16:creationId xmlns:a16="http://schemas.microsoft.com/office/drawing/2014/main" id="{BA45142E-A61A-4A52-8128-FDB5B6E9AA59}"/>
              </a:ext>
            </a:extLst>
          </p:cNvPr>
          <p:cNvSpPr>
            <a:spLocks noGrp="1"/>
          </p:cNvSpPr>
          <p:nvPr>
            <p:ph idx="1"/>
          </p:nvPr>
        </p:nvSpPr>
        <p:spPr/>
        <p:txBody>
          <a:bodyPr/>
          <a:lstStyle/>
          <a:p>
            <a:r>
              <a:rPr lang="en-GB" dirty="0"/>
              <a:t>According to Equality Act (2010), disabled people are  those that “have a physical or mental impairment that has a ‘substantial’ and ‘long-term’ negative effect on their ability to do normal daily activities”.</a:t>
            </a:r>
          </a:p>
        </p:txBody>
      </p:sp>
    </p:spTree>
    <p:extLst>
      <p:ext uri="{BB962C8B-B14F-4D97-AF65-F5344CB8AC3E}">
        <p14:creationId xmlns:p14="http://schemas.microsoft.com/office/powerpoint/2010/main" val="3450038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1043608" y="1484784"/>
            <a:ext cx="7245424" cy="2387600"/>
          </a:xfrm>
        </p:spPr>
        <p:txBody>
          <a:bodyPr/>
          <a:lstStyle/>
          <a:p>
            <a:r>
              <a:rPr lang="en-GB" sz="4400" b="1" i="1" dirty="0">
                <a:solidFill>
                  <a:schemeClr val="bg1"/>
                </a:solidFill>
              </a:rPr>
              <a:t>What does ‘substantial’ and ‘long-term’ mean in disability definition?</a:t>
            </a:r>
          </a:p>
        </p:txBody>
      </p:sp>
      <p:pic>
        <p:nvPicPr>
          <p:cNvPr id="3" name="Picture 2" descr="A picture containing vector graphics&#10;&#10;Description automatically generated">
            <a:extLst>
              <a:ext uri="{FF2B5EF4-FFF2-40B4-BE49-F238E27FC236}">
                <a16:creationId xmlns:a16="http://schemas.microsoft.com/office/drawing/2014/main" id="{984AE9BD-C8D7-A866-0B61-9C96105ABB6F}"/>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1802599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4B893-8B2B-407D-BBEC-54D92104FD27}"/>
              </a:ext>
            </a:extLst>
          </p:cNvPr>
          <p:cNvSpPr>
            <a:spLocks noGrp="1"/>
          </p:cNvSpPr>
          <p:nvPr>
            <p:ph type="title"/>
          </p:nvPr>
        </p:nvSpPr>
        <p:spPr/>
        <p:txBody>
          <a:bodyPr>
            <a:normAutofit fontScale="90000"/>
          </a:bodyPr>
          <a:lstStyle/>
          <a:p>
            <a:r>
              <a:rPr lang="en-GB" b="1" dirty="0"/>
              <a:t>Meaning of substantial’ and ‘long-term</a:t>
            </a:r>
            <a:r>
              <a:rPr lang="en-GB" dirty="0"/>
              <a:t>’ </a:t>
            </a:r>
          </a:p>
        </p:txBody>
      </p:sp>
      <p:sp>
        <p:nvSpPr>
          <p:cNvPr id="3" name="Content Placeholder 2">
            <a:extLst>
              <a:ext uri="{FF2B5EF4-FFF2-40B4-BE49-F238E27FC236}">
                <a16:creationId xmlns:a16="http://schemas.microsoft.com/office/drawing/2014/main" id="{517AEC69-867C-4497-89B1-FEF495972CD4}"/>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‘Substantial’ is more than minor or trivial, </a:t>
            </a:r>
            <a:r>
              <a:rPr lang="en-GB" dirty="0" err="1"/>
              <a:t>eg</a:t>
            </a:r>
            <a:r>
              <a:rPr lang="en-GB" dirty="0"/>
              <a:t> it takes much longer than it usually would to complete a daily task like getting dressed</a:t>
            </a:r>
          </a:p>
          <a:p>
            <a:pPr>
              <a:buFont typeface="Arial" panose="020B0604020202020204" pitchFamily="34" charset="0"/>
              <a:buChar char="•"/>
            </a:pPr>
            <a:r>
              <a:rPr lang="en-GB" dirty="0"/>
              <a:t>‘Long-term’ means 12 months or more, </a:t>
            </a:r>
            <a:r>
              <a:rPr lang="en-GB" dirty="0" err="1"/>
              <a:t>eg</a:t>
            </a:r>
            <a:r>
              <a:rPr lang="en-GB" dirty="0"/>
              <a:t> a breathing condition that develops as a result of a lung infection</a:t>
            </a:r>
          </a:p>
          <a:p>
            <a:pPr marL="0" indent="0">
              <a:buNone/>
            </a:pPr>
            <a:r>
              <a:rPr lang="en-GB" dirty="0"/>
              <a:t>                                                     </a:t>
            </a:r>
          </a:p>
          <a:p>
            <a:endParaRPr lang="en-GB" dirty="0"/>
          </a:p>
        </p:txBody>
      </p:sp>
      <p:sp>
        <p:nvSpPr>
          <p:cNvPr id="4" name="Footer Placeholder 3">
            <a:extLst>
              <a:ext uri="{FF2B5EF4-FFF2-40B4-BE49-F238E27FC236}">
                <a16:creationId xmlns:a16="http://schemas.microsoft.com/office/drawing/2014/main" id="{E95D602D-1E40-810E-6B54-7C0B72CE742B}"/>
              </a:ext>
            </a:extLst>
          </p:cNvPr>
          <p:cNvSpPr>
            <a:spLocks noGrp="1"/>
          </p:cNvSpPr>
          <p:nvPr>
            <p:ph type="ftr" sz="quarter" idx="11"/>
          </p:nvPr>
        </p:nvSpPr>
        <p:spPr>
          <a:xfrm>
            <a:off x="6886600" y="5161632"/>
            <a:ext cx="2077888" cy="365125"/>
          </a:xfrm>
        </p:spPr>
        <p:txBody>
          <a:bodyPr/>
          <a:lstStyle/>
          <a:p>
            <a:pPr>
              <a:defRPr/>
            </a:pPr>
            <a:r>
              <a:rPr lang="en-US" altLang="en-US" sz="2000" dirty="0"/>
              <a:t>(Gov.UK, 2022)</a:t>
            </a:r>
          </a:p>
        </p:txBody>
      </p:sp>
    </p:spTree>
    <p:extLst>
      <p:ext uri="{BB962C8B-B14F-4D97-AF65-F5344CB8AC3E}">
        <p14:creationId xmlns:p14="http://schemas.microsoft.com/office/powerpoint/2010/main" val="2071978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1115616" y="1628800"/>
            <a:ext cx="7245424" cy="2387600"/>
          </a:xfrm>
        </p:spPr>
        <p:txBody>
          <a:bodyPr>
            <a:normAutofit/>
          </a:bodyPr>
          <a:lstStyle/>
          <a:p>
            <a:r>
              <a:rPr lang="en-GB" sz="4000" b="1" i="1" dirty="0">
                <a:solidFill>
                  <a:schemeClr val="bg1"/>
                </a:solidFill>
              </a:rPr>
              <a:t>What does progressive condition means in relation disability?</a:t>
            </a:r>
          </a:p>
        </p:txBody>
      </p:sp>
      <p:pic>
        <p:nvPicPr>
          <p:cNvPr id="3" name="Picture 2" descr="A picture containing vector graphics&#10;&#10;Description automatically generated">
            <a:extLst>
              <a:ext uri="{FF2B5EF4-FFF2-40B4-BE49-F238E27FC236}">
                <a16:creationId xmlns:a16="http://schemas.microsoft.com/office/drawing/2014/main" id="{72ADE3F5-F6B4-B00F-8721-4DD2A4388EBB}"/>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3512963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C4967-9B5E-4C98-963A-B252AEF245CD}"/>
              </a:ext>
            </a:extLst>
          </p:cNvPr>
          <p:cNvSpPr>
            <a:spLocks noGrp="1"/>
          </p:cNvSpPr>
          <p:nvPr>
            <p:ph type="title"/>
          </p:nvPr>
        </p:nvSpPr>
        <p:spPr/>
        <p:txBody>
          <a:bodyPr/>
          <a:lstStyle/>
          <a:p>
            <a:r>
              <a:rPr lang="en-GB" b="1" dirty="0"/>
              <a:t>Progressive condition </a:t>
            </a:r>
          </a:p>
        </p:txBody>
      </p:sp>
      <p:sp>
        <p:nvSpPr>
          <p:cNvPr id="3" name="Content Placeholder 2">
            <a:extLst>
              <a:ext uri="{FF2B5EF4-FFF2-40B4-BE49-F238E27FC236}">
                <a16:creationId xmlns:a16="http://schemas.microsoft.com/office/drawing/2014/main" id="{614CDC6B-600E-4BAC-9F5E-ADFF46AED72E}"/>
              </a:ext>
            </a:extLst>
          </p:cNvPr>
          <p:cNvSpPr>
            <a:spLocks noGrp="1"/>
          </p:cNvSpPr>
          <p:nvPr>
            <p:ph idx="1"/>
          </p:nvPr>
        </p:nvSpPr>
        <p:spPr>
          <a:xfrm>
            <a:off x="457200" y="1417638"/>
            <a:ext cx="8229600" cy="3917032"/>
          </a:xfrm>
        </p:spPr>
        <p:txBody>
          <a:bodyPr>
            <a:normAutofit/>
          </a:bodyPr>
          <a:lstStyle/>
          <a:p>
            <a:r>
              <a:rPr lang="en-GB" sz="2800" dirty="0"/>
              <a:t>A progressive condition “is one that gets worse over time”. </a:t>
            </a:r>
          </a:p>
          <a:p>
            <a:r>
              <a:rPr lang="en-GB" sz="2800" dirty="0"/>
              <a:t>People with progressive conditions can be classed as disabled.</a:t>
            </a:r>
          </a:p>
          <a:p>
            <a:r>
              <a:rPr lang="en-GB" sz="2800" dirty="0"/>
              <a:t>However, you automatically meet the disability definition under the Equality Act 2010 from the day you are diagnosed with HIV infection, cancer or multiple sclerosis.</a:t>
            </a:r>
          </a:p>
          <a:p>
            <a:endParaRPr lang="en-GB" dirty="0"/>
          </a:p>
        </p:txBody>
      </p:sp>
      <p:sp>
        <p:nvSpPr>
          <p:cNvPr id="4" name="Footer Placeholder 3">
            <a:extLst>
              <a:ext uri="{FF2B5EF4-FFF2-40B4-BE49-F238E27FC236}">
                <a16:creationId xmlns:a16="http://schemas.microsoft.com/office/drawing/2014/main" id="{5B8C4917-6888-4BD1-A0EE-B35C57ECA337}"/>
              </a:ext>
            </a:extLst>
          </p:cNvPr>
          <p:cNvSpPr>
            <a:spLocks noGrp="1"/>
          </p:cNvSpPr>
          <p:nvPr>
            <p:ph type="ftr" sz="quarter" idx="11"/>
          </p:nvPr>
        </p:nvSpPr>
        <p:spPr>
          <a:xfrm>
            <a:off x="6886600" y="5341120"/>
            <a:ext cx="1800200" cy="365125"/>
          </a:xfrm>
        </p:spPr>
        <p:txBody>
          <a:bodyPr/>
          <a:lstStyle/>
          <a:p>
            <a:pPr>
              <a:defRPr/>
            </a:pPr>
            <a:r>
              <a:rPr lang="en-US" altLang="en-US" dirty="0"/>
              <a:t>(Gov.UK, 2022)</a:t>
            </a:r>
          </a:p>
        </p:txBody>
      </p:sp>
    </p:spTree>
    <p:extLst>
      <p:ext uri="{BB962C8B-B14F-4D97-AF65-F5344CB8AC3E}">
        <p14:creationId xmlns:p14="http://schemas.microsoft.com/office/powerpoint/2010/main" val="71655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2BB35-AD00-464C-99AC-5D8ADA51E427}"/>
              </a:ext>
            </a:extLst>
          </p:cNvPr>
          <p:cNvSpPr>
            <a:spLocks noGrp="1"/>
          </p:cNvSpPr>
          <p:nvPr>
            <p:ph type="title"/>
          </p:nvPr>
        </p:nvSpPr>
        <p:spPr>
          <a:xfrm>
            <a:off x="683568" y="260648"/>
            <a:ext cx="7195142" cy="1289304"/>
          </a:xfrm>
        </p:spPr>
        <p:txBody>
          <a:bodyPr vert="horz" lIns="68580" tIns="34290" rIns="68580" bIns="34290" rtlCol="0" anchor="b">
            <a:normAutofit/>
          </a:bodyPr>
          <a:lstStyle/>
          <a:p>
            <a:r>
              <a:rPr lang="en-US" sz="4050" b="1" dirty="0"/>
              <a:t>Activity</a:t>
            </a:r>
          </a:p>
        </p:txBody>
      </p:sp>
      <p:sp>
        <p:nvSpPr>
          <p:cNvPr id="4" name="TextBox 3">
            <a:extLst>
              <a:ext uri="{FF2B5EF4-FFF2-40B4-BE49-F238E27FC236}">
                <a16:creationId xmlns:a16="http://schemas.microsoft.com/office/drawing/2014/main" id="{538A6BC3-B0D9-4513-B89E-B85F8F73643A}"/>
              </a:ext>
            </a:extLst>
          </p:cNvPr>
          <p:cNvSpPr txBox="1"/>
          <p:nvPr/>
        </p:nvSpPr>
        <p:spPr>
          <a:xfrm>
            <a:off x="902421" y="1916832"/>
            <a:ext cx="7339158" cy="2558034"/>
          </a:xfrm>
          <a:prstGeom prst="rect">
            <a:avLst/>
          </a:prstGeom>
        </p:spPr>
        <p:txBody>
          <a:bodyPr vert="horz" lIns="68580" tIns="34290" rIns="68580" bIns="34290" rtlCol="0" anchor="t">
            <a:normAutofit/>
          </a:bodyPr>
          <a:lstStyle/>
          <a:p>
            <a:pPr>
              <a:lnSpc>
                <a:spcPct val="90000"/>
              </a:lnSpc>
              <a:spcBef>
                <a:spcPts val="675"/>
              </a:spcBef>
              <a:buClr>
                <a:prstClr val="black">
                  <a:lumMod val="85000"/>
                  <a:lumOff val="15000"/>
                </a:prstClr>
              </a:buClr>
              <a:defRPr/>
            </a:pPr>
            <a:r>
              <a:rPr lang="en-US" sz="2800" dirty="0"/>
              <a:t>Class Discussion</a:t>
            </a:r>
          </a:p>
          <a:p>
            <a:pPr>
              <a:lnSpc>
                <a:spcPct val="90000"/>
              </a:lnSpc>
              <a:spcBef>
                <a:spcPts val="675"/>
              </a:spcBef>
              <a:buClr>
                <a:prstClr val="black">
                  <a:lumMod val="85000"/>
                  <a:lumOff val="15000"/>
                </a:prstClr>
              </a:buClr>
              <a:defRPr/>
            </a:pPr>
            <a:endParaRPr lang="en-US" sz="2800" dirty="0"/>
          </a:p>
          <a:p>
            <a:pPr marL="137160" indent="-171450">
              <a:lnSpc>
                <a:spcPct val="90000"/>
              </a:lnSpc>
              <a:spcBef>
                <a:spcPts val="675"/>
              </a:spcBef>
              <a:buClr>
                <a:prstClr val="black">
                  <a:lumMod val="85000"/>
                  <a:lumOff val="15000"/>
                </a:prstClr>
              </a:buClr>
              <a:buFont typeface="Arial" panose="020B0604020202020204" pitchFamily="34" charset="0"/>
              <a:buChar char="•"/>
              <a:defRPr/>
            </a:pPr>
            <a:r>
              <a:rPr lang="en-US" sz="2800" dirty="0"/>
              <a:t>Can disability be prevented</a:t>
            </a:r>
          </a:p>
          <a:p>
            <a:pPr marL="137160" indent="-171450">
              <a:lnSpc>
                <a:spcPct val="90000"/>
              </a:lnSpc>
              <a:spcBef>
                <a:spcPts val="675"/>
              </a:spcBef>
              <a:buClr>
                <a:prstClr val="black">
                  <a:lumMod val="85000"/>
                  <a:lumOff val="15000"/>
                </a:prstClr>
              </a:buClr>
              <a:buFont typeface="Arial" panose="020B0604020202020204" pitchFamily="34" charset="0"/>
              <a:buChar char="•"/>
              <a:defRPr/>
            </a:pPr>
            <a:r>
              <a:rPr lang="en-US" sz="2800" dirty="0"/>
              <a:t>What are the different types</a:t>
            </a:r>
          </a:p>
          <a:p>
            <a:pPr marL="137160" indent="-171450">
              <a:lnSpc>
                <a:spcPct val="90000"/>
              </a:lnSpc>
              <a:spcBef>
                <a:spcPts val="675"/>
              </a:spcBef>
              <a:buClr>
                <a:prstClr val="black">
                  <a:lumMod val="85000"/>
                  <a:lumOff val="15000"/>
                </a:prstClr>
              </a:buClr>
              <a:buFont typeface="Arial" panose="020B0604020202020204" pitchFamily="34" charset="0"/>
              <a:buChar char="•"/>
              <a:defRPr/>
            </a:pPr>
            <a:endParaRPr lang="en-US" sz="1650" dirty="0"/>
          </a:p>
        </p:txBody>
      </p:sp>
    </p:spTree>
    <p:extLst>
      <p:ext uri="{BB962C8B-B14F-4D97-AF65-F5344CB8AC3E}">
        <p14:creationId xmlns:p14="http://schemas.microsoft.com/office/powerpoint/2010/main" val="1131424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949288" y="1700808"/>
            <a:ext cx="7245424" cy="2387600"/>
          </a:xfrm>
        </p:spPr>
        <p:txBody>
          <a:bodyPr/>
          <a:lstStyle/>
          <a:p>
            <a:r>
              <a:rPr lang="en-GB" sz="4400" b="1" i="1" dirty="0">
                <a:solidFill>
                  <a:schemeClr val="bg1"/>
                </a:solidFill>
              </a:rPr>
              <a:t>What are the examples/types of disability?</a:t>
            </a:r>
          </a:p>
        </p:txBody>
      </p:sp>
      <p:pic>
        <p:nvPicPr>
          <p:cNvPr id="3" name="Picture 2" descr="A picture containing vector graphics&#10;&#10;Description automatically generated">
            <a:extLst>
              <a:ext uri="{FF2B5EF4-FFF2-40B4-BE49-F238E27FC236}">
                <a16:creationId xmlns:a16="http://schemas.microsoft.com/office/drawing/2014/main" id="{A54D776D-8902-1D61-234C-A31975E7E1A1}"/>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3249488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5ABC1-78A6-45F6-9BB3-2AD786C94304}"/>
              </a:ext>
            </a:extLst>
          </p:cNvPr>
          <p:cNvSpPr>
            <a:spLocks noGrp="1"/>
          </p:cNvSpPr>
          <p:nvPr>
            <p:ph type="title"/>
          </p:nvPr>
        </p:nvSpPr>
        <p:spPr/>
        <p:txBody>
          <a:bodyPr/>
          <a:lstStyle/>
          <a:p>
            <a:r>
              <a:rPr lang="en-GB" b="1" dirty="0"/>
              <a:t>Examples of Disability</a:t>
            </a:r>
          </a:p>
        </p:txBody>
      </p:sp>
      <p:sp>
        <p:nvSpPr>
          <p:cNvPr id="3" name="Content Placeholder 2">
            <a:extLst>
              <a:ext uri="{FF2B5EF4-FFF2-40B4-BE49-F238E27FC236}">
                <a16:creationId xmlns:a16="http://schemas.microsoft.com/office/drawing/2014/main" id="{4D98F7B2-5892-4641-98DE-DA774A5CF8E1}"/>
              </a:ext>
            </a:extLst>
          </p:cNvPr>
          <p:cNvSpPr>
            <a:spLocks noGrp="1"/>
          </p:cNvSpPr>
          <p:nvPr>
            <p:ph idx="1"/>
          </p:nvPr>
        </p:nvSpPr>
        <p:spPr/>
        <p:txBody>
          <a:bodyPr>
            <a:normAutofit lnSpcReduction="10000"/>
          </a:bodyPr>
          <a:lstStyle/>
          <a:p>
            <a:r>
              <a:rPr lang="en-GB" dirty="0"/>
              <a:t>    Vision Impairment.</a:t>
            </a:r>
          </a:p>
          <a:p>
            <a:r>
              <a:rPr lang="en-GB" dirty="0"/>
              <a:t>    Deaf or hard of hearing.</a:t>
            </a:r>
          </a:p>
          <a:p>
            <a:r>
              <a:rPr lang="en-GB" dirty="0"/>
              <a:t>    Mental health conditions.</a:t>
            </a:r>
          </a:p>
          <a:p>
            <a:r>
              <a:rPr lang="en-GB" dirty="0"/>
              <a:t>    Intellectual disability.</a:t>
            </a:r>
          </a:p>
          <a:p>
            <a:r>
              <a:rPr lang="en-GB" dirty="0"/>
              <a:t>    Acquired brain injury.</a:t>
            </a:r>
          </a:p>
          <a:p>
            <a:r>
              <a:rPr lang="en-GB" dirty="0"/>
              <a:t>    Autism spectrum disorder.</a:t>
            </a:r>
          </a:p>
          <a:p>
            <a:r>
              <a:rPr lang="en-GB" dirty="0"/>
              <a:t>    Physical disability.</a:t>
            </a:r>
          </a:p>
        </p:txBody>
      </p:sp>
    </p:spTree>
    <p:extLst>
      <p:ext uri="{BB962C8B-B14F-4D97-AF65-F5344CB8AC3E}">
        <p14:creationId xmlns:p14="http://schemas.microsoft.com/office/powerpoint/2010/main" val="4075492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F9BE-1488-4CD0-A88E-A0B7A6E83C0E}"/>
              </a:ext>
            </a:extLst>
          </p:cNvPr>
          <p:cNvSpPr>
            <a:spLocks noGrp="1"/>
          </p:cNvSpPr>
          <p:nvPr>
            <p:ph type="title"/>
          </p:nvPr>
        </p:nvSpPr>
        <p:spPr>
          <a:xfrm>
            <a:off x="479161" y="1170432"/>
            <a:ext cx="8182230" cy="937046"/>
          </a:xfrm>
        </p:spPr>
        <p:txBody>
          <a:bodyPr vert="horz" lIns="68580" tIns="34290" rIns="68580" bIns="34290" rtlCol="0" anchor="ctr">
            <a:normAutofit/>
          </a:bodyPr>
          <a:lstStyle/>
          <a:p>
            <a:pPr algn="ctr"/>
            <a:r>
              <a:rPr lang="en-US" sz="4950" b="1" dirty="0"/>
              <a:t>Disabilities </a:t>
            </a:r>
            <a:r>
              <a:rPr lang="en-US" sz="4950" dirty="0"/>
              <a:t> </a:t>
            </a:r>
          </a:p>
        </p:txBody>
      </p:sp>
      <p:pic>
        <p:nvPicPr>
          <p:cNvPr id="2050" name="Picture 2" descr="What Defines Members Of The “Disability Community?” — Andrew D. Pulrang">
            <a:extLst>
              <a:ext uri="{FF2B5EF4-FFF2-40B4-BE49-F238E27FC236}">
                <a16:creationId xmlns:a16="http://schemas.microsoft.com/office/drawing/2014/main" id="{D5C8C43C-6FAB-F480-FC8A-F80852405D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0030" y="2877989"/>
            <a:ext cx="8661654" cy="2598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626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A6313-F42D-859F-AF1D-92B8C9C8D42A}"/>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7CE54FF-775E-CE31-98D3-37EE2C96E71C}"/>
              </a:ext>
            </a:extLst>
          </p:cNvPr>
          <p:cNvPicPr>
            <a:picLocks noGrp="1" noChangeAspect="1"/>
          </p:cNvPicPr>
          <p:nvPr>
            <p:ph idx="1"/>
          </p:nvPr>
        </p:nvPicPr>
        <p:blipFill>
          <a:blip r:embed="rId2"/>
          <a:srcRect r="15820" b="-1"/>
          <a:stretch>
            <a:fillRect/>
          </a:stretch>
        </p:blipFill>
        <p:spPr>
          <a:xfrm>
            <a:off x="457200" y="404664"/>
            <a:ext cx="8229600" cy="5183907"/>
          </a:xfrm>
          <a:prstGeom prst="rect">
            <a:avLst/>
          </a:prstGeom>
          <a:noFill/>
        </p:spPr>
      </p:pic>
    </p:spTree>
    <p:extLst>
      <p:ext uri="{BB962C8B-B14F-4D97-AF65-F5344CB8AC3E}">
        <p14:creationId xmlns:p14="http://schemas.microsoft.com/office/powerpoint/2010/main" val="3061435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1115616" y="1412776"/>
            <a:ext cx="7245424" cy="2387600"/>
          </a:xfrm>
        </p:spPr>
        <p:txBody>
          <a:bodyPr/>
          <a:lstStyle/>
          <a:p>
            <a:r>
              <a:rPr lang="en-GB" sz="4000" b="1" i="1" dirty="0">
                <a:solidFill>
                  <a:schemeClr val="bg1"/>
                </a:solidFill>
              </a:rPr>
              <a:t>Is disability a public health problem?</a:t>
            </a:r>
          </a:p>
        </p:txBody>
      </p:sp>
      <p:pic>
        <p:nvPicPr>
          <p:cNvPr id="3" name="Picture 2" descr="A picture containing vector graphics&#10;&#10;Description automatically generated">
            <a:extLst>
              <a:ext uri="{FF2B5EF4-FFF2-40B4-BE49-F238E27FC236}">
                <a16:creationId xmlns:a16="http://schemas.microsoft.com/office/drawing/2014/main" id="{8FE81BF1-08B1-1B62-B6F3-4F6EFC4E299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605179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FFA71-D230-4255-8EB6-9CE6329B3248}"/>
              </a:ext>
            </a:extLst>
          </p:cNvPr>
          <p:cNvSpPr>
            <a:spLocks noGrp="1"/>
          </p:cNvSpPr>
          <p:nvPr>
            <p:ph type="title"/>
          </p:nvPr>
        </p:nvSpPr>
        <p:spPr>
          <a:xfrm>
            <a:off x="457200" y="274638"/>
            <a:ext cx="8442920" cy="1143000"/>
          </a:xfrm>
        </p:spPr>
        <p:txBody>
          <a:bodyPr/>
          <a:lstStyle/>
          <a:p>
            <a:r>
              <a:rPr lang="en-GB" sz="4000" b="1" dirty="0"/>
              <a:t>Disability a Public Health Problem</a:t>
            </a:r>
          </a:p>
        </p:txBody>
      </p:sp>
      <p:sp>
        <p:nvSpPr>
          <p:cNvPr id="3" name="Content Placeholder 2">
            <a:extLst>
              <a:ext uri="{FF2B5EF4-FFF2-40B4-BE49-F238E27FC236}">
                <a16:creationId xmlns:a16="http://schemas.microsoft.com/office/drawing/2014/main" id="{C56A4AFA-4395-491F-8798-128811F6B743}"/>
              </a:ext>
            </a:extLst>
          </p:cNvPr>
          <p:cNvSpPr>
            <a:spLocks noGrp="1"/>
          </p:cNvSpPr>
          <p:nvPr>
            <p:ph idx="1"/>
          </p:nvPr>
        </p:nvSpPr>
        <p:spPr/>
        <p:txBody>
          <a:bodyPr>
            <a:normAutofit lnSpcReduction="10000"/>
          </a:bodyPr>
          <a:lstStyle/>
          <a:p>
            <a:r>
              <a:rPr lang="en-GB" dirty="0"/>
              <a:t>Over 1 billion people are estimated to live with some form of disability. </a:t>
            </a:r>
          </a:p>
          <a:p>
            <a:r>
              <a:rPr lang="en-GB" dirty="0"/>
              <a:t>This corresponds to about 15% of the world's population, with up to 190 million (3.8%) people aged 15 years and older having significant difficulties in functioning, often requiring healthcare services.</a:t>
            </a:r>
          </a:p>
        </p:txBody>
      </p:sp>
      <p:sp>
        <p:nvSpPr>
          <p:cNvPr id="4" name="Footer Placeholder 3">
            <a:extLst>
              <a:ext uri="{FF2B5EF4-FFF2-40B4-BE49-F238E27FC236}">
                <a16:creationId xmlns:a16="http://schemas.microsoft.com/office/drawing/2014/main" id="{4888D5A5-AA15-4F37-8555-8154D615F5E2}"/>
              </a:ext>
            </a:extLst>
          </p:cNvPr>
          <p:cNvSpPr>
            <a:spLocks noGrp="1"/>
          </p:cNvSpPr>
          <p:nvPr>
            <p:ph type="ftr" sz="quarter" idx="11"/>
          </p:nvPr>
        </p:nvSpPr>
        <p:spPr>
          <a:xfrm>
            <a:off x="6945560" y="5257799"/>
            <a:ext cx="1954560" cy="340147"/>
          </a:xfrm>
        </p:spPr>
        <p:txBody>
          <a:bodyPr/>
          <a:lstStyle/>
          <a:p>
            <a:pPr>
              <a:defRPr/>
            </a:pPr>
            <a:r>
              <a:rPr lang="en-US" altLang="en-US" dirty="0"/>
              <a:t>WHO, 2021</a:t>
            </a:r>
          </a:p>
        </p:txBody>
      </p:sp>
    </p:spTree>
    <p:extLst>
      <p:ext uri="{BB962C8B-B14F-4D97-AF65-F5344CB8AC3E}">
        <p14:creationId xmlns:p14="http://schemas.microsoft.com/office/powerpoint/2010/main" val="1710678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9522-71CA-4B49-AAA9-37D31FF431B8}"/>
              </a:ext>
            </a:extLst>
          </p:cNvPr>
          <p:cNvSpPr>
            <a:spLocks noGrp="1"/>
          </p:cNvSpPr>
          <p:nvPr>
            <p:ph type="title"/>
          </p:nvPr>
        </p:nvSpPr>
        <p:spPr/>
        <p:txBody>
          <a:bodyPr/>
          <a:lstStyle/>
          <a:p>
            <a:r>
              <a:rPr lang="en-GB" b="1" dirty="0"/>
              <a:t>Disability</a:t>
            </a:r>
          </a:p>
        </p:txBody>
      </p:sp>
      <p:sp>
        <p:nvSpPr>
          <p:cNvPr id="3" name="Content Placeholder 2">
            <a:extLst>
              <a:ext uri="{FF2B5EF4-FFF2-40B4-BE49-F238E27FC236}">
                <a16:creationId xmlns:a16="http://schemas.microsoft.com/office/drawing/2014/main" id="{E260F1FB-CD8E-4746-9EFD-59274BF5BC19}"/>
              </a:ext>
            </a:extLst>
          </p:cNvPr>
          <p:cNvSpPr>
            <a:spLocks noGrp="1"/>
          </p:cNvSpPr>
          <p:nvPr>
            <p:ph idx="1"/>
          </p:nvPr>
        </p:nvSpPr>
        <p:spPr/>
        <p:txBody>
          <a:bodyPr/>
          <a:lstStyle/>
          <a:p>
            <a:r>
              <a:rPr lang="en-GB" dirty="0"/>
              <a:t>While some health conditions associated with disability result in poor health and extensive healthcare needs, others do not.</a:t>
            </a:r>
          </a:p>
          <a:p>
            <a:r>
              <a:rPr lang="en-GB" dirty="0"/>
              <a:t>However, all people with disability have the same general healthcare needs as everyone else, and therefore need access to mainstream healthcare services.</a:t>
            </a:r>
          </a:p>
        </p:txBody>
      </p:sp>
      <p:sp>
        <p:nvSpPr>
          <p:cNvPr id="4" name="Footer Placeholder 3">
            <a:extLst>
              <a:ext uri="{FF2B5EF4-FFF2-40B4-BE49-F238E27FC236}">
                <a16:creationId xmlns:a16="http://schemas.microsoft.com/office/drawing/2014/main" id="{833BF0A4-72F4-4466-9E49-3C3D6ACDEE85}"/>
              </a:ext>
            </a:extLst>
          </p:cNvPr>
          <p:cNvSpPr>
            <a:spLocks noGrp="1"/>
          </p:cNvSpPr>
          <p:nvPr>
            <p:ph type="ftr" sz="quarter" idx="11"/>
          </p:nvPr>
        </p:nvSpPr>
        <p:spPr>
          <a:xfrm flipH="1">
            <a:off x="6958608" y="5257799"/>
            <a:ext cx="1728192" cy="278086"/>
          </a:xfrm>
        </p:spPr>
        <p:txBody>
          <a:bodyPr/>
          <a:lstStyle/>
          <a:p>
            <a:pPr>
              <a:defRPr/>
            </a:pPr>
            <a:r>
              <a:rPr lang="en-US" altLang="en-US" dirty="0"/>
              <a:t>WHO, 2021</a:t>
            </a:r>
          </a:p>
        </p:txBody>
      </p:sp>
    </p:spTree>
    <p:extLst>
      <p:ext uri="{BB962C8B-B14F-4D97-AF65-F5344CB8AC3E}">
        <p14:creationId xmlns:p14="http://schemas.microsoft.com/office/powerpoint/2010/main" val="508059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AC8A-AB34-4BA1-90F1-DA67CBF87788}"/>
              </a:ext>
            </a:extLst>
          </p:cNvPr>
          <p:cNvSpPr>
            <a:spLocks noGrp="1"/>
          </p:cNvSpPr>
          <p:nvPr>
            <p:ph type="title"/>
          </p:nvPr>
        </p:nvSpPr>
        <p:spPr/>
        <p:txBody>
          <a:bodyPr/>
          <a:lstStyle/>
          <a:p>
            <a:r>
              <a:rPr lang="en-GB" b="1" dirty="0"/>
              <a:t>Disability</a:t>
            </a:r>
          </a:p>
        </p:txBody>
      </p:sp>
      <p:sp>
        <p:nvSpPr>
          <p:cNvPr id="3" name="Content Placeholder 2">
            <a:extLst>
              <a:ext uri="{FF2B5EF4-FFF2-40B4-BE49-F238E27FC236}">
                <a16:creationId xmlns:a16="http://schemas.microsoft.com/office/drawing/2014/main" id="{2282BDE9-4161-4A17-B030-C623432077E1}"/>
              </a:ext>
            </a:extLst>
          </p:cNvPr>
          <p:cNvSpPr>
            <a:spLocks noGrp="1"/>
          </p:cNvSpPr>
          <p:nvPr>
            <p:ph idx="1"/>
          </p:nvPr>
        </p:nvSpPr>
        <p:spPr>
          <a:xfrm>
            <a:off x="539552" y="1256184"/>
            <a:ext cx="8229600" cy="4853136"/>
          </a:xfrm>
        </p:spPr>
        <p:txBody>
          <a:bodyPr/>
          <a:lstStyle/>
          <a:p>
            <a:r>
              <a:rPr lang="en-GB" dirty="0">
                <a:hlinkClick r:id="rId2"/>
              </a:rPr>
              <a:t>Article 25 of the UN Convention on the Rights of Persons with Disabilities (CRPD)</a:t>
            </a:r>
            <a:r>
              <a:rPr lang="en-GB" dirty="0"/>
              <a:t> reinforces the right of persons with disability to attain the highest standard of healthcare, without discrimination.</a:t>
            </a:r>
          </a:p>
          <a:p>
            <a:r>
              <a:rPr lang="en-GB" dirty="0"/>
              <a:t>However, the reality is that few countries provide adequate quality services for people with disability. </a:t>
            </a:r>
          </a:p>
        </p:txBody>
      </p:sp>
      <p:sp>
        <p:nvSpPr>
          <p:cNvPr id="4" name="Footer Placeholder 3">
            <a:extLst>
              <a:ext uri="{FF2B5EF4-FFF2-40B4-BE49-F238E27FC236}">
                <a16:creationId xmlns:a16="http://schemas.microsoft.com/office/drawing/2014/main" id="{76E33F74-3955-49F5-B870-4EB99AE44520}"/>
              </a:ext>
            </a:extLst>
          </p:cNvPr>
          <p:cNvSpPr>
            <a:spLocks noGrp="1"/>
          </p:cNvSpPr>
          <p:nvPr>
            <p:ph type="ftr" sz="quarter" idx="11"/>
          </p:nvPr>
        </p:nvSpPr>
        <p:spPr>
          <a:xfrm>
            <a:off x="2843808" y="5413784"/>
            <a:ext cx="2887960" cy="376064"/>
          </a:xfrm>
        </p:spPr>
        <p:txBody>
          <a:bodyPr/>
          <a:lstStyle/>
          <a:p>
            <a:pPr>
              <a:defRPr/>
            </a:pPr>
            <a:r>
              <a:rPr lang="en-US" altLang="en-US" dirty="0"/>
              <a:t>Copyright WHO</a:t>
            </a:r>
          </a:p>
        </p:txBody>
      </p:sp>
    </p:spTree>
    <p:extLst>
      <p:ext uri="{BB962C8B-B14F-4D97-AF65-F5344CB8AC3E}">
        <p14:creationId xmlns:p14="http://schemas.microsoft.com/office/powerpoint/2010/main" val="2671973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949288" y="1700808"/>
            <a:ext cx="7245424" cy="2387600"/>
          </a:xfrm>
        </p:spPr>
        <p:txBody>
          <a:bodyPr/>
          <a:lstStyle/>
          <a:p>
            <a:r>
              <a:rPr lang="en-GB" sz="4000" b="1" i="1" dirty="0">
                <a:solidFill>
                  <a:schemeClr val="bg1"/>
                </a:solidFill>
              </a:rPr>
              <a:t>What is Ableism?</a:t>
            </a:r>
          </a:p>
        </p:txBody>
      </p:sp>
      <p:pic>
        <p:nvPicPr>
          <p:cNvPr id="3" name="Picture 2" descr="A picture containing vector graphics&#10;&#10;Description automatically generated">
            <a:extLst>
              <a:ext uri="{FF2B5EF4-FFF2-40B4-BE49-F238E27FC236}">
                <a16:creationId xmlns:a16="http://schemas.microsoft.com/office/drawing/2014/main" id="{17A6677D-B31C-768C-3BFC-6DEB1D9D946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58241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1115616" y="1556792"/>
            <a:ext cx="7245424" cy="2387600"/>
          </a:xfrm>
        </p:spPr>
        <p:txBody>
          <a:bodyPr/>
          <a:lstStyle/>
          <a:p>
            <a:r>
              <a:rPr lang="en-GB" sz="3200" b="1" i="1" dirty="0">
                <a:solidFill>
                  <a:schemeClr val="bg1"/>
                </a:solidFill>
              </a:rPr>
              <a:t>“The world wasn’t built with people with disabilities in mind, and because of that, the world we live in is inherently “ableist.”</a:t>
            </a:r>
          </a:p>
        </p:txBody>
      </p:sp>
    </p:spTree>
    <p:extLst>
      <p:ext uri="{BB962C8B-B14F-4D97-AF65-F5344CB8AC3E}">
        <p14:creationId xmlns:p14="http://schemas.microsoft.com/office/powerpoint/2010/main" val="3633201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EE429-04E7-49D7-BFB6-DBF100CA5E3B}"/>
              </a:ext>
            </a:extLst>
          </p:cNvPr>
          <p:cNvSpPr>
            <a:spLocks noGrp="1"/>
          </p:cNvSpPr>
          <p:nvPr>
            <p:ph type="title"/>
          </p:nvPr>
        </p:nvSpPr>
        <p:spPr/>
        <p:txBody>
          <a:bodyPr/>
          <a:lstStyle/>
          <a:p>
            <a:r>
              <a:rPr lang="en-GB" b="1" dirty="0"/>
              <a:t>Ableism</a:t>
            </a:r>
          </a:p>
        </p:txBody>
      </p:sp>
      <p:sp>
        <p:nvSpPr>
          <p:cNvPr id="3" name="Content Placeholder 2">
            <a:extLst>
              <a:ext uri="{FF2B5EF4-FFF2-40B4-BE49-F238E27FC236}">
                <a16:creationId xmlns:a16="http://schemas.microsoft.com/office/drawing/2014/main" id="{C2FFEE4E-D6D8-4FDC-9C3F-FA56E28E5C21}"/>
              </a:ext>
            </a:extLst>
          </p:cNvPr>
          <p:cNvSpPr>
            <a:spLocks noGrp="1"/>
          </p:cNvSpPr>
          <p:nvPr>
            <p:ph idx="1"/>
          </p:nvPr>
        </p:nvSpPr>
        <p:spPr/>
        <p:txBody>
          <a:bodyPr>
            <a:normAutofit fontScale="92500" lnSpcReduction="10000"/>
          </a:bodyPr>
          <a:lstStyle/>
          <a:p>
            <a:r>
              <a:rPr lang="en-GB" sz="2800" dirty="0"/>
              <a:t>Ableism is the discrimination of and social prejudice against people with disabilities based on the belief that typical abilities are superior. </a:t>
            </a:r>
          </a:p>
          <a:p>
            <a:r>
              <a:rPr lang="en-GB" sz="2800" dirty="0"/>
              <a:t>Ableism is rooted in the assumption that disabled people require ‘fixing’ and defines people by their disability. </a:t>
            </a:r>
          </a:p>
          <a:p>
            <a:r>
              <a:rPr lang="en-GB" sz="2800" dirty="0"/>
              <a:t>Like racism and sexism, ableism classifies entire groups of people as ‘less than,’ and includes harmful stereotypes, misconceptions, and generalisations of people with disabilities. </a:t>
            </a:r>
          </a:p>
        </p:txBody>
      </p:sp>
    </p:spTree>
    <p:extLst>
      <p:ext uri="{BB962C8B-B14F-4D97-AF65-F5344CB8AC3E}">
        <p14:creationId xmlns:p14="http://schemas.microsoft.com/office/powerpoint/2010/main" val="393601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dirty="0"/>
              <a:t>Working independently research charity organisations which supports the disabled people in the UK</a:t>
            </a:r>
          </a:p>
          <a:p>
            <a:endParaRPr lang="en-GB" dirty="0"/>
          </a:p>
          <a:p>
            <a:pPr marL="0" indent="0">
              <a:buNone/>
            </a:pPr>
            <a:endParaRPr lang="en-GB" dirty="0"/>
          </a:p>
          <a:p>
            <a:pPr marL="0" indent="0" algn="ctr">
              <a:buNone/>
            </a:pPr>
            <a:r>
              <a:rPr lang="en-GB" sz="2800" b="1" dirty="0"/>
              <a:t>Feedback your findings to the whole class</a:t>
            </a:r>
          </a:p>
          <a:p>
            <a:endParaRPr lang="en-GB" dirty="0"/>
          </a:p>
          <a:p>
            <a:endParaRPr lang="en-GB" dirty="0"/>
          </a:p>
        </p:txBody>
      </p:sp>
    </p:spTree>
    <p:extLst>
      <p:ext uri="{BB962C8B-B14F-4D97-AF65-F5344CB8AC3E}">
        <p14:creationId xmlns:p14="http://schemas.microsoft.com/office/powerpoint/2010/main" val="2468113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pPr marL="0" indent="0">
              <a:buNone/>
            </a:pPr>
            <a:r>
              <a:rPr lang="en-GB" dirty="0"/>
              <a:t>Working in small groups research the term</a:t>
            </a:r>
          </a:p>
          <a:p>
            <a:pPr marL="0" indent="0">
              <a:buNone/>
            </a:pPr>
            <a:r>
              <a:rPr lang="en-GB" sz="3200" b="1" dirty="0"/>
              <a:t>social prejudice</a:t>
            </a:r>
            <a:endParaRPr lang="en-GB" b="1" dirty="0"/>
          </a:p>
          <a:p>
            <a:pPr>
              <a:buFont typeface="Wingdings" panose="05000000000000000000" pitchFamily="2" charset="2"/>
              <a:buChar char="§"/>
            </a:pPr>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734493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1115616" y="1484784"/>
            <a:ext cx="7245424" cy="2387600"/>
          </a:xfrm>
        </p:spPr>
        <p:txBody>
          <a:bodyPr/>
          <a:lstStyle/>
          <a:p>
            <a:r>
              <a:rPr lang="en-GB" sz="4000" b="1" i="1" dirty="0">
                <a:solidFill>
                  <a:schemeClr val="bg1"/>
                </a:solidFill>
              </a:rPr>
              <a:t>What does Ableism signify?</a:t>
            </a:r>
          </a:p>
        </p:txBody>
      </p:sp>
      <p:pic>
        <p:nvPicPr>
          <p:cNvPr id="3" name="Picture 2" descr="A picture containing vector graphics&#10;&#10;Description automatically generated">
            <a:extLst>
              <a:ext uri="{FF2B5EF4-FFF2-40B4-BE49-F238E27FC236}">
                <a16:creationId xmlns:a16="http://schemas.microsoft.com/office/drawing/2014/main" id="{9C00AE57-0736-713B-2247-0692FA23FB58}"/>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2728790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66BA-DC98-45C2-840D-91B68FDBCB4E}"/>
              </a:ext>
            </a:extLst>
          </p:cNvPr>
          <p:cNvSpPr>
            <a:spLocks noGrp="1"/>
          </p:cNvSpPr>
          <p:nvPr>
            <p:ph type="title"/>
          </p:nvPr>
        </p:nvSpPr>
        <p:spPr>
          <a:xfrm>
            <a:off x="457200" y="14246"/>
            <a:ext cx="8229600" cy="1143000"/>
          </a:xfrm>
        </p:spPr>
        <p:txBody>
          <a:bodyPr/>
          <a:lstStyle/>
          <a:p>
            <a:r>
              <a:rPr lang="en-GB" b="1" dirty="0"/>
              <a:t>Examples of Ableism </a:t>
            </a:r>
          </a:p>
        </p:txBody>
      </p:sp>
      <p:sp>
        <p:nvSpPr>
          <p:cNvPr id="3" name="Content Placeholder 2">
            <a:extLst>
              <a:ext uri="{FF2B5EF4-FFF2-40B4-BE49-F238E27FC236}">
                <a16:creationId xmlns:a16="http://schemas.microsoft.com/office/drawing/2014/main" id="{ABE5C231-4896-44AD-8651-7BA5E5C14D82}"/>
              </a:ext>
            </a:extLst>
          </p:cNvPr>
          <p:cNvSpPr>
            <a:spLocks noGrp="1"/>
          </p:cNvSpPr>
          <p:nvPr>
            <p:ph idx="1"/>
          </p:nvPr>
        </p:nvSpPr>
        <p:spPr>
          <a:xfrm>
            <a:off x="611560" y="1052736"/>
            <a:ext cx="8229600" cy="5688632"/>
          </a:xfrm>
        </p:spPr>
        <p:txBody>
          <a:bodyPr/>
          <a:lstStyle/>
          <a:p>
            <a:r>
              <a:rPr lang="en-GB" sz="2000" dirty="0"/>
              <a:t>Lack of compliance with disability rights laws</a:t>
            </a:r>
          </a:p>
          <a:p>
            <a:r>
              <a:rPr lang="en-GB" sz="2000" dirty="0"/>
              <a:t>Segregating students with disabilities into separate schools</a:t>
            </a:r>
          </a:p>
          <a:p>
            <a:r>
              <a:rPr lang="en-GB" sz="2000" dirty="0"/>
              <a:t>The use of restraint or seclusion as a means of controlling students with disabilities</a:t>
            </a:r>
          </a:p>
          <a:p>
            <a:r>
              <a:rPr lang="en-GB" sz="2000" dirty="0"/>
              <a:t>Segregating adults and children with disabilities in institutions</a:t>
            </a:r>
          </a:p>
          <a:p>
            <a:r>
              <a:rPr lang="en-GB" sz="2000" dirty="0"/>
              <a:t>Failing to incorporate accessibility into building design plans</a:t>
            </a:r>
          </a:p>
          <a:p>
            <a:r>
              <a:rPr lang="en-GB" sz="2000" dirty="0"/>
              <a:t>Buildings without braille on signs, elevator buttons, etc.</a:t>
            </a:r>
          </a:p>
          <a:p>
            <a:r>
              <a:rPr lang="en-GB" sz="2000" dirty="0"/>
              <a:t>Building inaccessible websites</a:t>
            </a:r>
          </a:p>
          <a:p>
            <a:r>
              <a:rPr lang="en-GB" sz="2000" dirty="0"/>
              <a:t>The assumption that people with disabilities want or need to be ‘fixed’</a:t>
            </a:r>
          </a:p>
          <a:p>
            <a:r>
              <a:rPr lang="en-GB" sz="2000" dirty="0"/>
              <a:t>Using disability as a punchline, or mocking people with disabilities</a:t>
            </a:r>
          </a:p>
          <a:p>
            <a:r>
              <a:rPr lang="en-GB" sz="2000" dirty="0"/>
              <a:t>Refusing to provide reasonable accommodations </a:t>
            </a:r>
          </a:p>
        </p:txBody>
      </p:sp>
    </p:spTree>
    <p:extLst>
      <p:ext uri="{BB962C8B-B14F-4D97-AF65-F5344CB8AC3E}">
        <p14:creationId xmlns:p14="http://schemas.microsoft.com/office/powerpoint/2010/main" val="317188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6CA2-C286-4C68-9C2F-CDD5BF86510A}"/>
              </a:ext>
            </a:extLst>
          </p:cNvPr>
          <p:cNvSpPr>
            <a:spLocks noGrp="1"/>
          </p:cNvSpPr>
          <p:nvPr>
            <p:ph type="ctrTitle"/>
          </p:nvPr>
        </p:nvSpPr>
        <p:spPr>
          <a:xfrm>
            <a:off x="1143000" y="1122363"/>
            <a:ext cx="7245424" cy="2387600"/>
          </a:xfrm>
        </p:spPr>
        <p:txBody>
          <a:bodyPr/>
          <a:lstStyle/>
          <a:p>
            <a:r>
              <a:rPr lang="en-GB" sz="4000" b="1" i="1" dirty="0">
                <a:solidFill>
                  <a:schemeClr val="bg1"/>
                </a:solidFill>
              </a:rPr>
              <a:t>How does disability affect access to health care?</a:t>
            </a:r>
          </a:p>
        </p:txBody>
      </p:sp>
      <p:pic>
        <p:nvPicPr>
          <p:cNvPr id="3" name="Picture 2" descr="A picture containing vector graphics&#10;&#10;Description automatically generated">
            <a:extLst>
              <a:ext uri="{FF2B5EF4-FFF2-40B4-BE49-F238E27FC236}">
                <a16:creationId xmlns:a16="http://schemas.microsoft.com/office/drawing/2014/main" id="{03DCEA4E-BDA0-92A4-B0A3-883B28F0FA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16224"/>
          </a:xfrm>
          <a:prstGeom prst="rect">
            <a:avLst/>
          </a:prstGeom>
        </p:spPr>
      </p:pic>
    </p:spTree>
    <p:extLst>
      <p:ext uri="{BB962C8B-B14F-4D97-AF65-F5344CB8AC3E}">
        <p14:creationId xmlns:p14="http://schemas.microsoft.com/office/powerpoint/2010/main" val="1048756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1C819-6D35-4D3D-AE50-488920BA1B8B}"/>
              </a:ext>
            </a:extLst>
          </p:cNvPr>
          <p:cNvSpPr>
            <a:spLocks noGrp="1"/>
          </p:cNvSpPr>
          <p:nvPr>
            <p:ph type="title"/>
          </p:nvPr>
        </p:nvSpPr>
        <p:spPr/>
        <p:txBody>
          <a:bodyPr/>
          <a:lstStyle/>
          <a:p>
            <a:r>
              <a:rPr lang="en-GB" b="1" dirty="0"/>
              <a:t>Barriers to Health Service</a:t>
            </a:r>
          </a:p>
        </p:txBody>
      </p:sp>
      <p:sp>
        <p:nvSpPr>
          <p:cNvPr id="3" name="Content Placeholder 2">
            <a:extLst>
              <a:ext uri="{FF2B5EF4-FFF2-40B4-BE49-F238E27FC236}">
                <a16:creationId xmlns:a16="http://schemas.microsoft.com/office/drawing/2014/main" id="{B9126F7F-D3F8-4B06-9BCF-4844EABA1437}"/>
              </a:ext>
            </a:extLst>
          </p:cNvPr>
          <p:cNvSpPr>
            <a:spLocks noGrp="1"/>
          </p:cNvSpPr>
          <p:nvPr>
            <p:ph idx="1"/>
          </p:nvPr>
        </p:nvSpPr>
        <p:spPr/>
        <p:txBody>
          <a:bodyPr/>
          <a:lstStyle/>
          <a:p>
            <a:r>
              <a:rPr lang="en-GB" sz="2800" dirty="0"/>
              <a:t>Persons with disabilities may face particular barriers in accessing needed healthcare.  </a:t>
            </a:r>
          </a:p>
          <a:p>
            <a:r>
              <a:rPr lang="en-GB" sz="2800" dirty="0"/>
              <a:t>Not least of these is the increased likelihood of living in a situation of poverty and social exclusion, which increases both the likelihood of ill-health, and the likelihood of facing barriers to accessing healthcare</a:t>
            </a:r>
          </a:p>
        </p:txBody>
      </p:sp>
      <p:sp>
        <p:nvSpPr>
          <p:cNvPr id="5" name="Footer Placeholder 3">
            <a:extLst>
              <a:ext uri="{FF2B5EF4-FFF2-40B4-BE49-F238E27FC236}">
                <a16:creationId xmlns:a16="http://schemas.microsoft.com/office/drawing/2014/main" id="{D2CAD55B-777D-4B24-967F-87D89D39BA01}"/>
              </a:ext>
            </a:extLst>
          </p:cNvPr>
          <p:cNvSpPr>
            <a:spLocks noGrp="1"/>
          </p:cNvSpPr>
          <p:nvPr>
            <p:ph type="ftr" sz="quarter" idx="11"/>
          </p:nvPr>
        </p:nvSpPr>
        <p:spPr>
          <a:xfrm>
            <a:off x="3275856" y="6449292"/>
            <a:ext cx="2887960" cy="268139"/>
          </a:xfrm>
        </p:spPr>
        <p:txBody>
          <a:bodyPr/>
          <a:lstStyle/>
          <a:p>
            <a:pPr>
              <a:defRPr/>
            </a:pPr>
            <a:r>
              <a:rPr lang="en-US" altLang="en-US" dirty="0"/>
              <a:t>Copyright WHO</a:t>
            </a:r>
          </a:p>
        </p:txBody>
      </p:sp>
    </p:spTree>
    <p:extLst>
      <p:ext uri="{BB962C8B-B14F-4D97-AF65-F5344CB8AC3E}">
        <p14:creationId xmlns:p14="http://schemas.microsoft.com/office/powerpoint/2010/main" val="164531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67AC7-B68C-4DE6-BDF8-B7414374B67D}"/>
              </a:ext>
            </a:extLst>
          </p:cNvPr>
          <p:cNvSpPr>
            <a:spLocks noGrp="1"/>
          </p:cNvSpPr>
          <p:nvPr>
            <p:ph type="title"/>
          </p:nvPr>
        </p:nvSpPr>
        <p:spPr>
          <a:xfrm>
            <a:off x="504825" y="14612"/>
            <a:ext cx="8229600" cy="1143000"/>
          </a:xfrm>
        </p:spPr>
        <p:txBody>
          <a:bodyPr/>
          <a:lstStyle/>
          <a:p>
            <a:r>
              <a:rPr lang="en-GB" sz="4000" b="1" dirty="0"/>
              <a:t>Barriers to Health Service</a:t>
            </a:r>
          </a:p>
        </p:txBody>
      </p:sp>
      <p:sp>
        <p:nvSpPr>
          <p:cNvPr id="3" name="Content Placeholder 2">
            <a:extLst>
              <a:ext uri="{FF2B5EF4-FFF2-40B4-BE49-F238E27FC236}">
                <a16:creationId xmlns:a16="http://schemas.microsoft.com/office/drawing/2014/main" id="{66EA7F40-F6F3-4F92-89EF-E7B762FD0A07}"/>
              </a:ext>
            </a:extLst>
          </p:cNvPr>
          <p:cNvSpPr>
            <a:spLocks noGrp="1"/>
          </p:cNvSpPr>
          <p:nvPr>
            <p:ph idx="1"/>
          </p:nvPr>
        </p:nvSpPr>
        <p:spPr>
          <a:xfrm>
            <a:off x="457200" y="980728"/>
            <a:ext cx="8229600" cy="4641379"/>
          </a:xfrm>
        </p:spPr>
        <p:txBody>
          <a:bodyPr/>
          <a:lstStyle/>
          <a:p>
            <a:r>
              <a:rPr lang="en-GB" dirty="0"/>
              <a:t>People with disability encounter a range of barriers when they attempt to access healthcare including the following:</a:t>
            </a:r>
          </a:p>
          <a:p>
            <a:pPr marL="0" indent="0">
              <a:buNone/>
            </a:pPr>
            <a:endParaRPr lang="en-GB" dirty="0"/>
          </a:p>
          <a:p>
            <a:r>
              <a:rPr lang="en-GB" sz="2800" dirty="0"/>
              <a:t>Prohibitive costs</a:t>
            </a:r>
          </a:p>
          <a:p>
            <a:r>
              <a:rPr lang="en-GB" sz="2800" dirty="0"/>
              <a:t>Limited availability of services</a:t>
            </a:r>
          </a:p>
          <a:p>
            <a:r>
              <a:rPr lang="en-GB" sz="2800" dirty="0"/>
              <a:t>Physical barriers</a:t>
            </a:r>
          </a:p>
          <a:p>
            <a:r>
              <a:rPr lang="en-GB" sz="2800" dirty="0"/>
              <a:t>Inadequate skills and knowledge of health workers</a:t>
            </a:r>
          </a:p>
        </p:txBody>
      </p:sp>
      <p:sp>
        <p:nvSpPr>
          <p:cNvPr id="4" name="Footer Placeholder 3">
            <a:extLst>
              <a:ext uri="{FF2B5EF4-FFF2-40B4-BE49-F238E27FC236}">
                <a16:creationId xmlns:a16="http://schemas.microsoft.com/office/drawing/2014/main" id="{EFE83DCE-6DA8-415D-BAC0-A3F4081D9380}"/>
              </a:ext>
            </a:extLst>
          </p:cNvPr>
          <p:cNvSpPr>
            <a:spLocks noGrp="1"/>
          </p:cNvSpPr>
          <p:nvPr>
            <p:ph type="ftr" sz="quarter" idx="11"/>
          </p:nvPr>
        </p:nvSpPr>
        <p:spPr>
          <a:xfrm>
            <a:off x="6660232" y="5353968"/>
            <a:ext cx="1944216" cy="268139"/>
          </a:xfrm>
        </p:spPr>
        <p:txBody>
          <a:bodyPr/>
          <a:lstStyle/>
          <a:p>
            <a:pPr>
              <a:defRPr/>
            </a:pPr>
            <a:r>
              <a:rPr lang="en-US" altLang="en-US" dirty="0"/>
              <a:t>(WHO, 2022)</a:t>
            </a:r>
          </a:p>
        </p:txBody>
      </p:sp>
    </p:spTree>
    <p:extLst>
      <p:ext uri="{BB962C8B-B14F-4D97-AF65-F5344CB8AC3E}">
        <p14:creationId xmlns:p14="http://schemas.microsoft.com/office/powerpoint/2010/main" val="1043027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AF9FF-B6B2-4198-8AC7-8D109FFF8320}"/>
              </a:ext>
            </a:extLst>
          </p:cNvPr>
          <p:cNvSpPr>
            <a:spLocks noGrp="1"/>
          </p:cNvSpPr>
          <p:nvPr>
            <p:ph type="title"/>
          </p:nvPr>
        </p:nvSpPr>
        <p:spPr/>
        <p:txBody>
          <a:bodyPr/>
          <a:lstStyle/>
          <a:p>
            <a:r>
              <a:rPr lang="en-GB" b="1" dirty="0"/>
              <a:t>Prohibitive costs</a:t>
            </a:r>
          </a:p>
        </p:txBody>
      </p:sp>
      <p:sp>
        <p:nvSpPr>
          <p:cNvPr id="3" name="Content Placeholder 2">
            <a:extLst>
              <a:ext uri="{FF2B5EF4-FFF2-40B4-BE49-F238E27FC236}">
                <a16:creationId xmlns:a16="http://schemas.microsoft.com/office/drawing/2014/main" id="{49350D77-327C-4DAD-B1A7-35919956277C}"/>
              </a:ext>
            </a:extLst>
          </p:cNvPr>
          <p:cNvSpPr>
            <a:spLocks noGrp="1"/>
          </p:cNvSpPr>
          <p:nvPr>
            <p:ph idx="1"/>
          </p:nvPr>
        </p:nvSpPr>
        <p:spPr/>
        <p:txBody>
          <a:bodyPr>
            <a:normAutofit lnSpcReduction="10000"/>
          </a:bodyPr>
          <a:lstStyle/>
          <a:p>
            <a:r>
              <a:rPr lang="en-GB" dirty="0"/>
              <a:t>Affordability of health services and transportation are two main reasons why people with disability do not receive much needed healthcare in low-income countries. </a:t>
            </a:r>
          </a:p>
          <a:p>
            <a:r>
              <a:rPr lang="en-GB" dirty="0"/>
              <a:t>Just over half of people with disability are unable to afford healthcare compared to about a third of people without disability. </a:t>
            </a:r>
          </a:p>
        </p:txBody>
      </p:sp>
      <p:sp>
        <p:nvSpPr>
          <p:cNvPr id="4" name="Footer Placeholder 3">
            <a:extLst>
              <a:ext uri="{FF2B5EF4-FFF2-40B4-BE49-F238E27FC236}">
                <a16:creationId xmlns:a16="http://schemas.microsoft.com/office/drawing/2014/main" id="{38A1DB4C-39AB-4DC0-91F4-CBFB76B79049}"/>
              </a:ext>
            </a:extLst>
          </p:cNvPr>
          <p:cNvSpPr>
            <a:spLocks noGrp="1"/>
          </p:cNvSpPr>
          <p:nvPr>
            <p:ph type="ftr" sz="quarter" idx="11"/>
          </p:nvPr>
        </p:nvSpPr>
        <p:spPr>
          <a:xfrm>
            <a:off x="2915816" y="5334671"/>
            <a:ext cx="4392488" cy="365125"/>
          </a:xfrm>
        </p:spPr>
        <p:txBody>
          <a:bodyPr/>
          <a:lstStyle/>
          <a:p>
            <a:pPr>
              <a:defRPr/>
            </a:pPr>
            <a:r>
              <a:rPr lang="en-US" altLang="en-US" dirty="0"/>
              <a:t>Copyright World Heath </a:t>
            </a:r>
            <a:r>
              <a:rPr lang="en-US" altLang="en-US" dirty="0" err="1"/>
              <a:t>Organisation</a:t>
            </a:r>
            <a:endParaRPr lang="en-US" altLang="en-US" dirty="0"/>
          </a:p>
        </p:txBody>
      </p:sp>
    </p:spTree>
    <p:extLst>
      <p:ext uri="{BB962C8B-B14F-4D97-AF65-F5344CB8AC3E}">
        <p14:creationId xmlns:p14="http://schemas.microsoft.com/office/powerpoint/2010/main" val="4017695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8246F-5FB5-4C0B-9373-324DAC793A5E}"/>
              </a:ext>
            </a:extLst>
          </p:cNvPr>
          <p:cNvSpPr>
            <a:spLocks noGrp="1"/>
          </p:cNvSpPr>
          <p:nvPr>
            <p:ph type="title"/>
          </p:nvPr>
        </p:nvSpPr>
        <p:spPr>
          <a:xfrm>
            <a:off x="457200" y="274638"/>
            <a:ext cx="8363272" cy="1143000"/>
          </a:xfrm>
        </p:spPr>
        <p:txBody>
          <a:bodyPr/>
          <a:lstStyle/>
          <a:p>
            <a:r>
              <a:rPr lang="en-GB" sz="4400" b="1" dirty="0"/>
              <a:t>Limited availability of services</a:t>
            </a:r>
            <a:endParaRPr lang="en-GB" b="1" dirty="0"/>
          </a:p>
        </p:txBody>
      </p:sp>
      <p:sp>
        <p:nvSpPr>
          <p:cNvPr id="3" name="Content Placeholder 2">
            <a:extLst>
              <a:ext uri="{FF2B5EF4-FFF2-40B4-BE49-F238E27FC236}">
                <a16:creationId xmlns:a16="http://schemas.microsoft.com/office/drawing/2014/main" id="{039A3F0F-0D8B-425A-919D-E32C8CA1B162}"/>
              </a:ext>
            </a:extLst>
          </p:cNvPr>
          <p:cNvSpPr>
            <a:spLocks noGrp="1"/>
          </p:cNvSpPr>
          <p:nvPr>
            <p:ph idx="1"/>
          </p:nvPr>
        </p:nvSpPr>
        <p:spPr/>
        <p:txBody>
          <a:bodyPr/>
          <a:lstStyle/>
          <a:p>
            <a:r>
              <a:rPr lang="en-GB" dirty="0"/>
              <a:t>There is a lack of appropriate services for people with disability.</a:t>
            </a:r>
          </a:p>
          <a:p>
            <a:r>
              <a:rPr lang="en-GB" dirty="0"/>
              <a:t>Many studies reveal high unmet needs for healthcare among people with disability due to unavailability of services, especially in rural and remote areas. </a:t>
            </a:r>
          </a:p>
        </p:txBody>
      </p:sp>
      <p:sp>
        <p:nvSpPr>
          <p:cNvPr id="4" name="Footer Placeholder 3">
            <a:extLst>
              <a:ext uri="{FF2B5EF4-FFF2-40B4-BE49-F238E27FC236}">
                <a16:creationId xmlns:a16="http://schemas.microsoft.com/office/drawing/2014/main" id="{49F5FF5C-D39A-48BE-BEAF-95D516DBD9FC}"/>
              </a:ext>
            </a:extLst>
          </p:cNvPr>
          <p:cNvSpPr>
            <a:spLocks noGrp="1"/>
          </p:cNvSpPr>
          <p:nvPr>
            <p:ph type="ftr" sz="quarter" idx="11"/>
          </p:nvPr>
        </p:nvSpPr>
        <p:spPr>
          <a:xfrm>
            <a:off x="3491880" y="5383163"/>
            <a:ext cx="2520280" cy="268139"/>
          </a:xfrm>
        </p:spPr>
        <p:txBody>
          <a:bodyPr/>
          <a:lstStyle/>
          <a:p>
            <a:pPr>
              <a:defRPr/>
            </a:pPr>
            <a:r>
              <a:rPr lang="en-US" altLang="en-US" dirty="0"/>
              <a:t>Copyright WHO</a:t>
            </a:r>
          </a:p>
        </p:txBody>
      </p:sp>
    </p:spTree>
    <p:extLst>
      <p:ext uri="{BB962C8B-B14F-4D97-AF65-F5344CB8AC3E}">
        <p14:creationId xmlns:p14="http://schemas.microsoft.com/office/powerpoint/2010/main" val="38561699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014B-2FD3-41A5-8EF2-45A9438CBE4D}"/>
              </a:ext>
            </a:extLst>
          </p:cNvPr>
          <p:cNvSpPr>
            <a:spLocks noGrp="1"/>
          </p:cNvSpPr>
          <p:nvPr>
            <p:ph type="title"/>
          </p:nvPr>
        </p:nvSpPr>
        <p:spPr>
          <a:xfrm>
            <a:off x="462337" y="130223"/>
            <a:ext cx="8229600" cy="1143000"/>
          </a:xfrm>
        </p:spPr>
        <p:txBody>
          <a:bodyPr/>
          <a:lstStyle/>
          <a:p>
            <a:r>
              <a:rPr lang="en-GB" b="1" dirty="0"/>
              <a:t>Physical barriers</a:t>
            </a:r>
          </a:p>
        </p:txBody>
      </p:sp>
      <p:sp>
        <p:nvSpPr>
          <p:cNvPr id="3" name="Content Placeholder 2">
            <a:extLst>
              <a:ext uri="{FF2B5EF4-FFF2-40B4-BE49-F238E27FC236}">
                <a16:creationId xmlns:a16="http://schemas.microsoft.com/office/drawing/2014/main" id="{B53214D9-E5A2-4D68-BFF1-58768CAE8ADF}"/>
              </a:ext>
            </a:extLst>
          </p:cNvPr>
          <p:cNvSpPr>
            <a:spLocks noGrp="1"/>
          </p:cNvSpPr>
          <p:nvPr>
            <p:ph idx="1"/>
          </p:nvPr>
        </p:nvSpPr>
        <p:spPr>
          <a:xfrm>
            <a:off x="452063" y="1273223"/>
            <a:ext cx="8229600" cy="4525963"/>
          </a:xfrm>
        </p:spPr>
        <p:txBody>
          <a:bodyPr/>
          <a:lstStyle/>
          <a:p>
            <a:r>
              <a:rPr lang="en-GB" sz="2400" dirty="0"/>
              <a:t>Uneven access to buildings (hospitals, health centres), inaccessible medical equipment, poor signage, narrow doorways, internal steps, inadequate bathroom facilities, and inaccessible parking areas create barriers to healthcare facilities. </a:t>
            </a:r>
          </a:p>
          <a:p>
            <a:r>
              <a:rPr lang="en-GB" sz="2400" dirty="0"/>
              <a:t>For example, women with mobility difficulties are often unable to access breast and cervical cancer screening because examination tables are not height-adjustable and mammography equipment only accommodates women who are able to stand</a:t>
            </a:r>
            <a:r>
              <a:rPr lang="en-GB" dirty="0"/>
              <a:t>.</a:t>
            </a:r>
          </a:p>
        </p:txBody>
      </p:sp>
      <p:sp>
        <p:nvSpPr>
          <p:cNvPr id="4" name="Footer Placeholder 3">
            <a:extLst>
              <a:ext uri="{FF2B5EF4-FFF2-40B4-BE49-F238E27FC236}">
                <a16:creationId xmlns:a16="http://schemas.microsoft.com/office/drawing/2014/main" id="{F1A60FEC-ED89-4B4C-823D-E7320FD807D3}"/>
              </a:ext>
            </a:extLst>
          </p:cNvPr>
          <p:cNvSpPr>
            <a:spLocks noGrp="1"/>
          </p:cNvSpPr>
          <p:nvPr>
            <p:ph type="ftr" sz="quarter" idx="11"/>
          </p:nvPr>
        </p:nvSpPr>
        <p:spPr>
          <a:xfrm>
            <a:off x="3119063" y="5301208"/>
            <a:ext cx="2895600" cy="365125"/>
          </a:xfrm>
        </p:spPr>
        <p:txBody>
          <a:bodyPr/>
          <a:lstStyle/>
          <a:p>
            <a:pPr>
              <a:defRPr/>
            </a:pPr>
            <a:r>
              <a:rPr lang="en-US" altLang="en-US" dirty="0"/>
              <a:t>Copyright WHO</a:t>
            </a:r>
          </a:p>
        </p:txBody>
      </p:sp>
    </p:spTree>
    <p:extLst>
      <p:ext uri="{BB962C8B-B14F-4D97-AF65-F5344CB8AC3E}">
        <p14:creationId xmlns:p14="http://schemas.microsoft.com/office/powerpoint/2010/main" val="1695657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72AA-FE52-AEB4-8DCB-52B4DAED7164}"/>
              </a:ext>
            </a:extLst>
          </p:cNvPr>
          <p:cNvSpPr>
            <a:spLocks noGrp="1"/>
          </p:cNvSpPr>
          <p:nvPr>
            <p:ph type="title"/>
          </p:nvPr>
        </p:nvSpPr>
        <p:spPr/>
        <p:txBody>
          <a:bodyPr>
            <a:normAutofit fontScale="90000"/>
          </a:bodyPr>
          <a:lstStyle/>
          <a:p>
            <a:r>
              <a:rPr lang="en-GB" b="1" dirty="0"/>
              <a:t>People with learning disabilities</a:t>
            </a:r>
          </a:p>
        </p:txBody>
      </p:sp>
      <p:sp>
        <p:nvSpPr>
          <p:cNvPr id="4" name="Content Placeholder 3">
            <a:extLst>
              <a:ext uri="{FF2B5EF4-FFF2-40B4-BE49-F238E27FC236}">
                <a16:creationId xmlns:a16="http://schemas.microsoft.com/office/drawing/2014/main" id="{100594B3-C7DA-6B19-00F4-BA3F75AE021F}"/>
              </a:ext>
            </a:extLst>
          </p:cNvPr>
          <p:cNvSpPr>
            <a:spLocks noGrp="1"/>
          </p:cNvSpPr>
          <p:nvPr>
            <p:ph idx="1"/>
          </p:nvPr>
        </p:nvSpPr>
        <p:spPr>
          <a:xfrm>
            <a:off x="466725" y="1417638"/>
            <a:ext cx="8229600" cy="4130361"/>
          </a:xfrm>
          <a:prstGeom prst="rect">
            <a:avLst/>
          </a:prstGeom>
        </p:spPr>
        <p:txBody>
          <a:bodyPr wrap="square">
            <a:spAutoFit/>
          </a:bodyPr>
          <a:lstStyle/>
          <a:p>
            <a:endParaRPr lang="en-GB" sz="1600" dirty="0"/>
          </a:p>
          <a:p>
            <a:pPr marL="285750" indent="-285750">
              <a:buFont typeface="Arial" panose="020B0604020202020204" pitchFamily="34" charset="0"/>
              <a:buChar char="•"/>
            </a:pPr>
            <a:r>
              <a:rPr lang="en-GB" sz="1600" dirty="0"/>
              <a:t>Have more health care needs than the general population; about 50% of people with a learning disability will have at least 1 significant health problem</a:t>
            </a:r>
          </a:p>
          <a:p>
            <a:pPr marL="285750" indent="-285750">
              <a:buFont typeface="Arial" panose="020B0604020202020204" pitchFamily="34" charset="0"/>
              <a:buChar char="•"/>
            </a:pPr>
            <a:r>
              <a:rPr lang="en-GB" sz="1600" dirty="0"/>
              <a:t>Are much more likely to be either underweight or obese than the general population; less than 10% of adults with learning disabilities in supported accommodation eat a balanced diet, with an insufficient intake of fruit and vegetables and are less likely to engage in physical activity</a:t>
            </a:r>
          </a:p>
          <a:p>
            <a:pPr marL="285750" indent="-285750">
              <a:buFont typeface="Arial" panose="020B0604020202020204" pitchFamily="34" charset="0"/>
              <a:buChar char="•"/>
            </a:pPr>
            <a:r>
              <a:rPr lang="en-GB" sz="1600" dirty="0"/>
              <a:t>Are at least 20 times more likely to have epilepsy than the general population</a:t>
            </a:r>
          </a:p>
          <a:p>
            <a:pPr marL="285750" indent="-285750">
              <a:buFont typeface="Arial" panose="020B0604020202020204" pitchFamily="34" charset="0"/>
              <a:buChar char="•"/>
            </a:pPr>
            <a:r>
              <a:rPr lang="en-GB" sz="1600" dirty="0"/>
              <a:t>Have a higher prevalence of psychiatric illness in children and adults compared to the general population</a:t>
            </a:r>
          </a:p>
          <a:p>
            <a:pPr marL="285750" indent="-285750">
              <a:buFont typeface="Arial" panose="020B0604020202020204" pitchFamily="34" charset="0"/>
              <a:buChar char="•"/>
            </a:pPr>
            <a:r>
              <a:rPr lang="en-GB" sz="1600" dirty="0"/>
              <a:t>Have higher rates of dementia (22%) than the general population (6%)</a:t>
            </a:r>
          </a:p>
          <a:p>
            <a:pPr marL="285750" indent="-285750">
              <a:buFont typeface="Arial" panose="020B0604020202020204" pitchFamily="34" charset="0"/>
              <a:buChar char="•"/>
            </a:pPr>
            <a:r>
              <a:rPr lang="en-GB" sz="1600" dirty="0"/>
              <a:t>Are likely to have eating, drinking and swallowing difficulties with 40% of people with dysphagia experiencing recurrent respiratory tract infections</a:t>
            </a:r>
          </a:p>
          <a:p>
            <a:pPr marL="285750" indent="-285750">
              <a:buFont typeface="Arial" panose="020B0604020202020204" pitchFamily="34" charset="0"/>
              <a:buChar char="•"/>
            </a:pPr>
            <a:r>
              <a:rPr lang="en-GB" sz="1600" dirty="0"/>
              <a:t>Are more likely to have a visual impairment and 40% report having a hearing impairment</a:t>
            </a:r>
          </a:p>
        </p:txBody>
      </p:sp>
    </p:spTree>
    <p:extLst>
      <p:ext uri="{BB962C8B-B14F-4D97-AF65-F5344CB8AC3E}">
        <p14:creationId xmlns:p14="http://schemas.microsoft.com/office/powerpoint/2010/main" val="774598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CAB9F-D106-42F9-A324-6958A864ED3E}"/>
              </a:ext>
            </a:extLst>
          </p:cNvPr>
          <p:cNvSpPr>
            <a:spLocks noGrp="1"/>
          </p:cNvSpPr>
          <p:nvPr>
            <p:ph type="title"/>
          </p:nvPr>
        </p:nvSpPr>
        <p:spPr/>
        <p:txBody>
          <a:bodyPr>
            <a:normAutofit fontScale="90000"/>
          </a:bodyPr>
          <a:lstStyle/>
          <a:p>
            <a:r>
              <a:rPr lang="en-GB" sz="4000" b="1" dirty="0"/>
              <a:t>Inadequate skills and knowledge of health workers</a:t>
            </a:r>
            <a:endParaRPr lang="en-GB" sz="4000" dirty="0"/>
          </a:p>
        </p:txBody>
      </p:sp>
      <p:sp>
        <p:nvSpPr>
          <p:cNvPr id="3" name="Content Placeholder 2">
            <a:extLst>
              <a:ext uri="{FF2B5EF4-FFF2-40B4-BE49-F238E27FC236}">
                <a16:creationId xmlns:a16="http://schemas.microsoft.com/office/drawing/2014/main" id="{B928EB32-443F-4706-9290-4F5E137638EC}"/>
              </a:ext>
            </a:extLst>
          </p:cNvPr>
          <p:cNvSpPr>
            <a:spLocks noGrp="1"/>
          </p:cNvSpPr>
          <p:nvPr>
            <p:ph idx="1"/>
          </p:nvPr>
        </p:nvSpPr>
        <p:spPr/>
        <p:txBody>
          <a:bodyPr>
            <a:normAutofit lnSpcReduction="10000"/>
          </a:bodyPr>
          <a:lstStyle/>
          <a:p>
            <a:r>
              <a:rPr lang="en-GB" dirty="0"/>
              <a:t>People with disability were more than twice as likely to report finding healthcare provider skills inadequate to meet their needs, </a:t>
            </a:r>
          </a:p>
          <a:p>
            <a:r>
              <a:rPr lang="en-GB" dirty="0"/>
              <a:t>Four times more likely to report being treated badly, </a:t>
            </a:r>
          </a:p>
          <a:p>
            <a:r>
              <a:rPr lang="en-GB" dirty="0"/>
              <a:t>And nearly three times more likely to report being denied care.</a:t>
            </a:r>
          </a:p>
        </p:txBody>
      </p:sp>
      <p:sp>
        <p:nvSpPr>
          <p:cNvPr id="4" name="Footer Placeholder 3">
            <a:extLst>
              <a:ext uri="{FF2B5EF4-FFF2-40B4-BE49-F238E27FC236}">
                <a16:creationId xmlns:a16="http://schemas.microsoft.com/office/drawing/2014/main" id="{90381F85-236E-482D-94AD-E4AD6ED6F31F}"/>
              </a:ext>
            </a:extLst>
          </p:cNvPr>
          <p:cNvSpPr>
            <a:spLocks noGrp="1"/>
          </p:cNvSpPr>
          <p:nvPr>
            <p:ph type="ftr" sz="quarter" idx="11"/>
          </p:nvPr>
        </p:nvSpPr>
        <p:spPr>
          <a:xfrm>
            <a:off x="3275856" y="5373216"/>
            <a:ext cx="2895600" cy="476250"/>
          </a:xfrm>
        </p:spPr>
        <p:txBody>
          <a:bodyPr/>
          <a:lstStyle/>
          <a:p>
            <a:pPr>
              <a:defRPr/>
            </a:pPr>
            <a:r>
              <a:rPr lang="en-US" altLang="en-US" dirty="0"/>
              <a:t>Copyright WHO</a:t>
            </a:r>
          </a:p>
        </p:txBody>
      </p:sp>
    </p:spTree>
    <p:extLst>
      <p:ext uri="{BB962C8B-B14F-4D97-AF65-F5344CB8AC3E}">
        <p14:creationId xmlns:p14="http://schemas.microsoft.com/office/powerpoint/2010/main" val="12056760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B4371-1FCC-4B77-89C6-A5E29E7B4F5A}"/>
              </a:ext>
            </a:extLst>
          </p:cNvPr>
          <p:cNvSpPr>
            <a:spLocks noGrp="1"/>
          </p:cNvSpPr>
          <p:nvPr>
            <p:ph type="title"/>
          </p:nvPr>
        </p:nvSpPr>
        <p:spPr>
          <a:xfrm>
            <a:off x="4355976" y="404664"/>
            <a:ext cx="3614166" cy="680666"/>
          </a:xfrm>
        </p:spPr>
        <p:txBody>
          <a:bodyPr vert="horz" lIns="68580" tIns="34290" rIns="68580" bIns="34290" rtlCol="0" anchor="b">
            <a:normAutofit fontScale="90000"/>
          </a:bodyPr>
          <a:lstStyle/>
          <a:p>
            <a:r>
              <a:rPr lang="en-US" sz="4050" b="1" dirty="0"/>
              <a:t>Disabilities </a:t>
            </a:r>
          </a:p>
        </p:txBody>
      </p:sp>
      <p:pic>
        <p:nvPicPr>
          <p:cNvPr id="3074" name="Picture 2" descr="Different Types of Disabilities: List of 21 Disabilities">
            <a:extLst>
              <a:ext uri="{FF2B5EF4-FFF2-40B4-BE49-F238E27FC236}">
                <a16:creationId xmlns:a16="http://schemas.microsoft.com/office/drawing/2014/main" id="{00016B9E-B24D-44EB-68BD-2FAE6AC577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544" y="1361754"/>
            <a:ext cx="4104456" cy="393945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444D6E1-F743-464A-8295-3C12FEE4ECDE}"/>
              </a:ext>
            </a:extLst>
          </p:cNvPr>
          <p:cNvSpPr txBox="1"/>
          <p:nvPr/>
        </p:nvSpPr>
        <p:spPr>
          <a:xfrm>
            <a:off x="4654106" y="1721420"/>
            <a:ext cx="4310381" cy="3723803"/>
          </a:xfrm>
          <a:prstGeom prst="rect">
            <a:avLst/>
          </a:prstGeom>
        </p:spPr>
        <p:txBody>
          <a:bodyPr vert="horz" lIns="68580" tIns="34290" rIns="68580" bIns="34290" rtlCol="0" anchor="t">
            <a:normAutofit fontScale="92500" lnSpcReduction="10000"/>
          </a:bodyPr>
          <a:lstStyle/>
          <a:p>
            <a:pPr marL="214313" indent="-171450">
              <a:lnSpc>
                <a:spcPct val="90000"/>
              </a:lnSpc>
              <a:spcAft>
                <a:spcPts val="450"/>
              </a:spcAft>
              <a:buFont typeface="Arial" panose="020B0604020202020204" pitchFamily="34" charset="0"/>
              <a:buChar char="•"/>
            </a:pPr>
            <a:r>
              <a:rPr lang="en-US" dirty="0"/>
              <a:t>Issues faced by the disabled is not only as a result of their impairment but also social stigma reduced access to resources and poverty</a:t>
            </a:r>
          </a:p>
          <a:p>
            <a:pPr marL="214313" indent="-171450">
              <a:lnSpc>
                <a:spcPct val="90000"/>
              </a:lnSpc>
              <a:spcAft>
                <a:spcPts val="450"/>
              </a:spcAft>
              <a:buFont typeface="Arial" panose="020B0604020202020204" pitchFamily="34" charset="0"/>
              <a:buChar char="•"/>
            </a:pPr>
            <a:r>
              <a:rPr lang="en-US" dirty="0"/>
              <a:t>The literacy rate for people with disability worldwide can be as low as 3% and 1% if they are women</a:t>
            </a:r>
          </a:p>
          <a:p>
            <a:pPr marL="214313" indent="-171450">
              <a:lnSpc>
                <a:spcPct val="90000"/>
              </a:lnSpc>
              <a:spcAft>
                <a:spcPts val="450"/>
              </a:spcAft>
              <a:buFont typeface="Arial" panose="020B0604020202020204" pitchFamily="34" charset="0"/>
              <a:buChar char="•"/>
            </a:pPr>
            <a:r>
              <a:rPr lang="en-US" dirty="0"/>
              <a:t>Employment rates are 80% or higher</a:t>
            </a:r>
          </a:p>
          <a:p>
            <a:pPr marL="214313" indent="-171450">
              <a:lnSpc>
                <a:spcPct val="90000"/>
              </a:lnSpc>
              <a:spcAft>
                <a:spcPts val="450"/>
              </a:spcAft>
              <a:buFont typeface="Arial" panose="020B0604020202020204" pitchFamily="34" charset="0"/>
              <a:buChar char="•"/>
            </a:pPr>
            <a:r>
              <a:rPr lang="en-US" dirty="0"/>
              <a:t>They are also at risk of  many chronic diseases  and infectious like Alzheimer, social and </a:t>
            </a:r>
            <a:r>
              <a:rPr lang="en-US" dirty="0" err="1"/>
              <a:t>behavioural</a:t>
            </a:r>
            <a:r>
              <a:rPr lang="en-US" dirty="0"/>
              <a:t> problems  such as domestic violence, malnutrition </a:t>
            </a:r>
          </a:p>
          <a:p>
            <a:pPr marL="214313" indent="-171450">
              <a:lnSpc>
                <a:spcPct val="90000"/>
              </a:lnSpc>
              <a:spcAft>
                <a:spcPts val="450"/>
              </a:spcAft>
              <a:buFont typeface="Arial" panose="020B0604020202020204" pitchFamily="34" charset="0"/>
              <a:buChar char="•"/>
            </a:pPr>
            <a:r>
              <a:rPr lang="en-US" dirty="0"/>
              <a:t>They are more likely to be denied legal , political and social rights as a result of stigma and discrimination (Ellen, 2006)</a:t>
            </a:r>
          </a:p>
          <a:p>
            <a:pPr indent="-171450">
              <a:lnSpc>
                <a:spcPct val="90000"/>
              </a:lnSpc>
              <a:spcAft>
                <a:spcPts val="450"/>
              </a:spcAft>
              <a:buFont typeface="Arial" panose="020B0604020202020204" pitchFamily="34" charset="0"/>
              <a:buChar char="•"/>
            </a:pPr>
            <a:endParaRPr lang="en-US" sz="1500" dirty="0"/>
          </a:p>
          <a:p>
            <a:pPr indent="-171450">
              <a:lnSpc>
                <a:spcPct val="90000"/>
              </a:lnSpc>
              <a:spcAft>
                <a:spcPts val="450"/>
              </a:spcAft>
              <a:buFont typeface="Arial" panose="020B0604020202020204" pitchFamily="34" charset="0"/>
              <a:buChar char="•"/>
            </a:pPr>
            <a:endParaRPr lang="en-US" sz="1125" dirty="0"/>
          </a:p>
          <a:p>
            <a:pPr indent="-171450">
              <a:lnSpc>
                <a:spcPct val="90000"/>
              </a:lnSpc>
              <a:spcAft>
                <a:spcPts val="450"/>
              </a:spcAft>
              <a:buFont typeface="Arial" panose="020B0604020202020204" pitchFamily="34" charset="0"/>
              <a:buChar char="•"/>
            </a:pPr>
            <a:endParaRPr lang="en-US" sz="1125" dirty="0"/>
          </a:p>
          <a:p>
            <a:pPr indent="-171450">
              <a:lnSpc>
                <a:spcPct val="90000"/>
              </a:lnSpc>
              <a:spcAft>
                <a:spcPts val="450"/>
              </a:spcAft>
              <a:buFont typeface="Arial" panose="020B0604020202020204" pitchFamily="34" charset="0"/>
              <a:buChar char="•"/>
            </a:pPr>
            <a:endParaRPr lang="en-US" sz="1125" dirty="0"/>
          </a:p>
        </p:txBody>
      </p:sp>
    </p:spTree>
    <p:extLst>
      <p:ext uri="{BB962C8B-B14F-4D97-AF65-F5344CB8AC3E}">
        <p14:creationId xmlns:p14="http://schemas.microsoft.com/office/powerpoint/2010/main" val="3323994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8DF8-3C7D-46BC-8C42-6EED7B48D28A}"/>
              </a:ext>
            </a:extLst>
          </p:cNvPr>
          <p:cNvSpPr>
            <a:spLocks noGrp="1"/>
          </p:cNvSpPr>
          <p:nvPr>
            <p:ph type="title"/>
          </p:nvPr>
        </p:nvSpPr>
        <p:spPr/>
        <p:txBody>
          <a:bodyPr/>
          <a:lstStyle/>
          <a:p>
            <a:r>
              <a:rPr lang="en-GB" b="1" dirty="0"/>
              <a:t>Disability inclusion</a:t>
            </a:r>
          </a:p>
        </p:txBody>
      </p:sp>
      <p:sp>
        <p:nvSpPr>
          <p:cNvPr id="3" name="Content Placeholder 2">
            <a:extLst>
              <a:ext uri="{FF2B5EF4-FFF2-40B4-BE49-F238E27FC236}">
                <a16:creationId xmlns:a16="http://schemas.microsoft.com/office/drawing/2014/main" id="{F7AB7F61-B0C7-4BF7-BE0A-2E840C11FF2C}"/>
              </a:ext>
            </a:extLst>
          </p:cNvPr>
          <p:cNvSpPr>
            <a:spLocks noGrp="1"/>
          </p:cNvSpPr>
          <p:nvPr>
            <p:ph idx="1"/>
          </p:nvPr>
        </p:nvSpPr>
        <p:spPr/>
        <p:txBody>
          <a:bodyPr/>
          <a:lstStyle/>
          <a:p>
            <a:pPr marL="0" indent="0">
              <a:buNone/>
            </a:pPr>
            <a:r>
              <a:rPr lang="en-GB" sz="2400" dirty="0"/>
              <a:t>Health organisation need to commit towards disability inclusion. This involves action to achieve equity for people with disability in three areas:</a:t>
            </a:r>
          </a:p>
          <a:p>
            <a:endParaRPr lang="en-GB" sz="2400" dirty="0"/>
          </a:p>
          <a:p>
            <a:pPr>
              <a:buFont typeface="Wingdings" panose="05000000000000000000" pitchFamily="2" charset="2"/>
              <a:buChar char="§"/>
            </a:pPr>
            <a:r>
              <a:rPr lang="en-GB" sz="2400" dirty="0"/>
              <a:t>Access to effective health services,</a:t>
            </a:r>
          </a:p>
          <a:p>
            <a:pPr>
              <a:buFont typeface="Wingdings" panose="05000000000000000000" pitchFamily="2" charset="2"/>
              <a:buChar char="§"/>
            </a:pPr>
            <a:r>
              <a:rPr lang="en-GB" sz="2400" dirty="0"/>
              <a:t>Protection during health emergencies, and,</a:t>
            </a:r>
          </a:p>
          <a:p>
            <a:pPr>
              <a:buFont typeface="Wingdings" panose="05000000000000000000" pitchFamily="2" charset="2"/>
              <a:buChar char="§"/>
            </a:pPr>
            <a:r>
              <a:rPr lang="en-GB" sz="2400"/>
              <a:t>Access </a:t>
            </a:r>
            <a:r>
              <a:rPr lang="en-GB" sz="2400" dirty="0"/>
              <a:t>to cross-sectorial public health interventions, such as water, sanitation and hygiene services to achieve highest attainable standard of health.</a:t>
            </a:r>
          </a:p>
        </p:txBody>
      </p:sp>
      <p:sp>
        <p:nvSpPr>
          <p:cNvPr id="4" name="Footer Placeholder 3">
            <a:extLst>
              <a:ext uri="{FF2B5EF4-FFF2-40B4-BE49-F238E27FC236}">
                <a16:creationId xmlns:a16="http://schemas.microsoft.com/office/drawing/2014/main" id="{713E1BFE-FD0A-4DA4-855C-93B861FF5795}"/>
              </a:ext>
            </a:extLst>
          </p:cNvPr>
          <p:cNvSpPr>
            <a:spLocks noGrp="1"/>
          </p:cNvSpPr>
          <p:nvPr>
            <p:ph type="ftr" sz="quarter" idx="11"/>
          </p:nvPr>
        </p:nvSpPr>
        <p:spPr>
          <a:xfrm>
            <a:off x="3419872" y="5334670"/>
            <a:ext cx="2895600" cy="365125"/>
          </a:xfrm>
        </p:spPr>
        <p:txBody>
          <a:bodyPr/>
          <a:lstStyle/>
          <a:p>
            <a:pPr>
              <a:defRPr/>
            </a:pPr>
            <a:r>
              <a:rPr lang="en-US" altLang="en-US" dirty="0"/>
              <a:t>Copyright WHO</a:t>
            </a:r>
          </a:p>
        </p:txBody>
      </p:sp>
    </p:spTree>
    <p:extLst>
      <p:ext uri="{BB962C8B-B14F-4D97-AF65-F5344CB8AC3E}">
        <p14:creationId xmlns:p14="http://schemas.microsoft.com/office/powerpoint/2010/main" val="29974104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B1640-CE2C-4B07-8C42-1154B15D2A83}"/>
              </a:ext>
            </a:extLst>
          </p:cNvPr>
          <p:cNvSpPr>
            <a:spLocks noGrp="1"/>
          </p:cNvSpPr>
          <p:nvPr>
            <p:ph type="title"/>
          </p:nvPr>
        </p:nvSpPr>
        <p:spPr/>
        <p:txBody>
          <a:bodyPr/>
          <a:lstStyle/>
          <a:p>
            <a:r>
              <a:rPr lang="en-GB" b="1" dirty="0"/>
              <a:t>Disability Inclusion</a:t>
            </a:r>
          </a:p>
        </p:txBody>
      </p:sp>
      <p:sp>
        <p:nvSpPr>
          <p:cNvPr id="3" name="Content Placeholder 2">
            <a:extLst>
              <a:ext uri="{FF2B5EF4-FFF2-40B4-BE49-F238E27FC236}">
                <a16:creationId xmlns:a16="http://schemas.microsoft.com/office/drawing/2014/main" id="{5705791C-7111-4423-9F16-9C0E4287FEA9}"/>
              </a:ext>
            </a:extLst>
          </p:cNvPr>
          <p:cNvSpPr>
            <a:spLocks noGrp="1"/>
          </p:cNvSpPr>
          <p:nvPr>
            <p:ph idx="1"/>
          </p:nvPr>
        </p:nvSpPr>
        <p:spPr/>
        <p:txBody>
          <a:bodyPr>
            <a:normAutofit fontScale="92500" lnSpcReduction="10000"/>
          </a:bodyPr>
          <a:lstStyle/>
          <a:p>
            <a:r>
              <a:rPr lang="en-GB" dirty="0"/>
              <a:t>Governments can improve health outcomes for people with disability by improving access to quality, affordable healthcare services, which make the best use of available resources. </a:t>
            </a:r>
          </a:p>
          <a:p>
            <a:r>
              <a:rPr lang="en-GB" dirty="0"/>
              <a:t>As several factors interact to inhibit access to healthcare, reforms in all the interacting components of the healthcare system are required.</a:t>
            </a:r>
          </a:p>
        </p:txBody>
      </p:sp>
      <p:sp>
        <p:nvSpPr>
          <p:cNvPr id="4" name="Footer Placeholder 3">
            <a:extLst>
              <a:ext uri="{FF2B5EF4-FFF2-40B4-BE49-F238E27FC236}">
                <a16:creationId xmlns:a16="http://schemas.microsoft.com/office/drawing/2014/main" id="{85A2DC59-00D5-43C5-9FDC-35AE772BFB40}"/>
              </a:ext>
            </a:extLst>
          </p:cNvPr>
          <p:cNvSpPr>
            <a:spLocks noGrp="1"/>
          </p:cNvSpPr>
          <p:nvPr>
            <p:ph type="ftr" sz="quarter" idx="11"/>
          </p:nvPr>
        </p:nvSpPr>
        <p:spPr>
          <a:xfrm>
            <a:off x="3635896" y="5383163"/>
            <a:ext cx="2887960" cy="268139"/>
          </a:xfrm>
        </p:spPr>
        <p:txBody>
          <a:bodyPr/>
          <a:lstStyle/>
          <a:p>
            <a:pPr>
              <a:defRPr/>
            </a:pPr>
            <a:r>
              <a:rPr lang="en-US" altLang="en-US" dirty="0"/>
              <a:t>Copyright WHO</a:t>
            </a:r>
          </a:p>
        </p:txBody>
      </p:sp>
    </p:spTree>
    <p:extLst>
      <p:ext uri="{BB962C8B-B14F-4D97-AF65-F5344CB8AC3E}">
        <p14:creationId xmlns:p14="http://schemas.microsoft.com/office/powerpoint/2010/main" val="14065150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dirty="0"/>
              <a:t>Activity</a:t>
            </a:r>
            <a:r>
              <a:rPr lang="en-GB" sz="3000" b="1" dirty="0"/>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3659015"/>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dirty="0">
                <a:solidFill>
                  <a:prstClr val="black"/>
                </a:solidFill>
                <a:cs typeface="Arial" panose="020B0604020202020204" pitchFamily="34" charset="0"/>
              </a:rPr>
              <a:t>Do some research to find out legislations that support this group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dirty="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dirty="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dirty="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dirty="0">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dirty="0"/>
              <a:t>The Equality Act 2010 legally protects the residents and staff from discrimination in the workplace and in wider society. It brings together all previous acts relating to equality and discrimination. </a:t>
            </a:r>
          </a:p>
          <a:p>
            <a:r>
              <a:rPr lang="en-GB" dirty="0"/>
              <a:t>The Human Rights Act 1998 is a UK law passed in 1998. It means that you can defend your rights in the UK courts and public organisations including the Government, the Police and local councils must treat everyone equally, fair, dignity and respect.</a:t>
            </a:r>
          </a:p>
          <a:p>
            <a:r>
              <a:rPr lang="en-GB" dirty="0"/>
              <a:t>It is applicable to individuals living with disability.</a:t>
            </a:r>
          </a:p>
          <a:p>
            <a:r>
              <a:rPr lang="en-GB" dirty="0"/>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dirty="0"/>
              <a:t>Other legislations and laws that help protect the group include the following; </a:t>
            </a:r>
          </a:p>
          <a:p>
            <a:r>
              <a:rPr lang="en-GB" dirty="0"/>
              <a:t>The Disability Discrimination Act 1995 and 2005;</a:t>
            </a:r>
          </a:p>
          <a:p>
            <a:r>
              <a:rPr lang="en-GB" dirty="0"/>
              <a:t>The Race Relations (Amendment) Act 1976 and 2000;</a:t>
            </a:r>
          </a:p>
          <a:p>
            <a:r>
              <a:rPr lang="en-GB" dirty="0"/>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3</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pPr marL="0" indent="0">
              <a:buNone/>
            </a:pPr>
            <a:r>
              <a:rPr lang="en-GB" dirty="0"/>
              <a:t>Working in small groups research the term</a:t>
            </a:r>
          </a:p>
          <a:p>
            <a:pPr marL="0" indent="0">
              <a:buNone/>
            </a:pPr>
            <a:r>
              <a:rPr lang="en-GB" sz="3200" b="1" dirty="0"/>
              <a:t>Social exclusion</a:t>
            </a:r>
          </a:p>
          <a:p>
            <a:pPr marL="0" indent="0">
              <a:buNone/>
            </a:pPr>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42152225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a:latin typeface="Arial" panose="020B0604020202020204" pitchFamily="34" charset="0"/>
                <a:cs typeface="Arial" panose="020B0604020202020204" pitchFamily="34" charset="0"/>
              </a:rPr>
              <a:t>In summary: Activity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83568" y="1556792"/>
            <a:ext cx="7886700" cy="3263502"/>
          </a:xfrm>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Watch the video below and make notes</a:t>
            </a:r>
            <a:endParaRPr lang="en-GB" dirty="0"/>
          </a:p>
          <a:p>
            <a:pPr marL="0" indent="0">
              <a:buNone/>
            </a:pPr>
            <a:endParaRPr lang="en-GB" dirty="0">
              <a:latin typeface="Arial" panose="020B0604020202020204" pitchFamily="34" charset="0"/>
              <a:cs typeface="Arial" panose="020B0604020202020204" pitchFamily="34" charset="0"/>
              <a:hlinkClick r:id="" action="ppaction://noaction"/>
            </a:endParaRPr>
          </a:p>
          <a:p>
            <a:pPr marL="182880" marR="0" lvl="0" indent="-228600" algn="ctr" fontAlgn="auto">
              <a:lnSpc>
                <a:spcPct val="90000"/>
              </a:lnSpc>
              <a:spcBef>
                <a:spcPts val="900"/>
              </a:spcBef>
              <a:spcAft>
                <a:spcPts val="0"/>
              </a:spcAft>
              <a:buClr>
                <a:prstClr val="black">
                  <a:lumMod val="85000"/>
                  <a:lumOff val="15000"/>
                </a:prstClr>
              </a:buClr>
              <a:buSzTx/>
              <a:buFont typeface="Arial" panose="020B0604020202020204" pitchFamily="34" charset="0"/>
              <a:buChar char="•"/>
              <a:tabLst/>
              <a:defRPr/>
            </a:pPr>
            <a:r>
              <a:rPr lang="en-US" sz="3200" dirty="0"/>
              <a:t>Reasonable adjustment to reduce inequalities</a:t>
            </a:r>
          </a:p>
          <a:p>
            <a:pPr marL="182880" marR="0" lvl="0" indent="-228600" algn="ctr" fontAlgn="auto">
              <a:lnSpc>
                <a:spcPct val="90000"/>
              </a:lnSpc>
              <a:spcBef>
                <a:spcPts val="900"/>
              </a:spcBef>
              <a:spcAft>
                <a:spcPts val="0"/>
              </a:spcAft>
              <a:buClr>
                <a:prstClr val="black">
                  <a:lumMod val="85000"/>
                  <a:lumOff val="15000"/>
                </a:prstClr>
              </a:buClr>
              <a:buSzTx/>
              <a:buFont typeface="Arial" panose="020B0604020202020204" pitchFamily="34" charset="0"/>
              <a:buChar char="•"/>
              <a:tabLst/>
              <a:defRPr/>
            </a:pPr>
            <a:r>
              <a:rPr kumimoji="0" lang="en-US" sz="3200" b="0" i="0" u="none" strike="noStrike" cap="none" spc="0" normalizeH="0" baseline="0" noProof="0" dirty="0">
                <a:ln>
                  <a:noFill/>
                </a:ln>
                <a:effectLst/>
                <a:uLnTx/>
                <a:uFillTx/>
                <a:hlinkClick r:id="rId3"/>
              </a:rPr>
              <a:t>https://www.youtube.com/watch?v=6bdxREk9_2I</a:t>
            </a:r>
            <a:endParaRPr kumimoji="0" lang="en-US" sz="3200" b="0" i="0" u="none" strike="noStrike" cap="none" spc="0" normalizeH="0" baseline="0" noProof="0" dirty="0">
              <a:ln>
                <a:noFill/>
              </a:ln>
              <a:effectLst/>
              <a:uLnTx/>
              <a:uFillTx/>
            </a:endParaRPr>
          </a:p>
          <a:p>
            <a:pPr marL="182880" marR="0" lvl="0" indent="-228600" algn="ctr" fontAlgn="auto">
              <a:lnSpc>
                <a:spcPct val="90000"/>
              </a:lnSpc>
              <a:spcBef>
                <a:spcPts val="900"/>
              </a:spcBef>
              <a:spcAft>
                <a:spcPts val="0"/>
              </a:spcAft>
              <a:buClr>
                <a:prstClr val="black">
                  <a:lumMod val="85000"/>
                  <a:lumOff val="15000"/>
                </a:prstClr>
              </a:buClr>
              <a:buSzTx/>
              <a:buFont typeface="Arial" panose="020B0604020202020204" pitchFamily="34" charset="0"/>
              <a:buChar char="•"/>
              <a:tabLst/>
              <a:defRPr/>
            </a:pPr>
            <a:endParaRPr lang="en-US" sz="3200" dirty="0"/>
          </a:p>
          <a:p>
            <a:pPr marL="182880" marR="0" lvl="0" indent="-228600" algn="ctr" fontAlgn="auto">
              <a:lnSpc>
                <a:spcPct val="90000"/>
              </a:lnSpc>
              <a:spcBef>
                <a:spcPts val="900"/>
              </a:spcBef>
              <a:spcAft>
                <a:spcPts val="0"/>
              </a:spcAft>
              <a:buClr>
                <a:prstClr val="black">
                  <a:lumMod val="85000"/>
                  <a:lumOff val="15000"/>
                </a:prstClr>
              </a:buClr>
              <a:buSzTx/>
              <a:buFont typeface="Arial" panose="020B0604020202020204" pitchFamily="34" charset="0"/>
              <a:buChar char="•"/>
              <a:tabLst/>
              <a:defRPr/>
            </a:pPr>
            <a:r>
              <a:rPr kumimoji="0" lang="en-US" sz="3200" b="0" i="0" u="none" strike="noStrike" cap="none" spc="0" normalizeH="0" baseline="0" noProof="0" dirty="0">
                <a:ln>
                  <a:noFill/>
                </a:ln>
                <a:effectLst/>
                <a:uLnTx/>
                <a:uFillTx/>
              </a:rPr>
              <a:t>Health inequalities for the disabled</a:t>
            </a:r>
          </a:p>
          <a:p>
            <a:pPr marL="182880" marR="0" lvl="0" indent="-228600" algn="ctr" fontAlgn="auto">
              <a:lnSpc>
                <a:spcPct val="90000"/>
              </a:lnSpc>
              <a:spcBef>
                <a:spcPts val="900"/>
              </a:spcBef>
              <a:spcAft>
                <a:spcPts val="0"/>
              </a:spcAft>
              <a:buClr>
                <a:prstClr val="black">
                  <a:lumMod val="85000"/>
                  <a:lumOff val="15000"/>
                </a:prstClr>
              </a:buClr>
              <a:buSzTx/>
              <a:buFont typeface="Arial" panose="020B0604020202020204" pitchFamily="34" charset="0"/>
              <a:buChar char="•"/>
              <a:tabLst/>
              <a:defRPr/>
            </a:pPr>
            <a:r>
              <a:rPr kumimoji="0" lang="en-US" sz="3200" b="0" i="0" u="none" strike="noStrike" cap="none" spc="0" normalizeH="0" baseline="0" noProof="0" dirty="0">
                <a:ln>
                  <a:noFill/>
                </a:ln>
                <a:effectLst/>
                <a:uLnTx/>
                <a:uFillTx/>
                <a:hlinkClick r:id="rId4"/>
              </a:rPr>
              <a:t>https://www.youtube.com/watch?v=s9bFGEvt7no</a:t>
            </a:r>
            <a:endParaRPr lang="en-US" sz="3200" dirty="0"/>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what you have learnt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2904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87693-F63E-4E88-A9D3-F2FFCEAB25F9}"/>
              </a:ext>
            </a:extLst>
          </p:cNvPr>
          <p:cNvSpPr>
            <a:spLocks noGrp="1"/>
          </p:cNvSpPr>
          <p:nvPr>
            <p:ph type="title"/>
          </p:nvPr>
        </p:nvSpPr>
        <p:spPr/>
        <p:txBody>
          <a:bodyPr/>
          <a:lstStyle/>
          <a:p>
            <a:r>
              <a:rPr lang="en-GB" b="1" dirty="0"/>
              <a:t>Further Reading</a:t>
            </a:r>
            <a:endParaRPr lang="en-GB" dirty="0"/>
          </a:p>
        </p:txBody>
      </p:sp>
      <p:sp>
        <p:nvSpPr>
          <p:cNvPr id="3" name="Content Placeholder 2">
            <a:extLst>
              <a:ext uri="{FF2B5EF4-FFF2-40B4-BE49-F238E27FC236}">
                <a16:creationId xmlns:a16="http://schemas.microsoft.com/office/drawing/2014/main" id="{E5581A6C-00E8-4686-BB72-5811E7211B37}"/>
              </a:ext>
            </a:extLst>
          </p:cNvPr>
          <p:cNvSpPr>
            <a:spLocks noGrp="1"/>
          </p:cNvSpPr>
          <p:nvPr>
            <p:ph idx="1"/>
          </p:nvPr>
        </p:nvSpPr>
        <p:spPr/>
        <p:txBody>
          <a:bodyPr/>
          <a:lstStyle/>
          <a:p>
            <a:r>
              <a:rPr lang="en-GB" sz="2000" dirty="0">
                <a:hlinkClick r:id="rId2"/>
              </a:rPr>
              <a:t>https://www.gov.uk/definition-of-disability-under-equality-act-2010</a:t>
            </a:r>
            <a:endParaRPr lang="en-GB" sz="2000" dirty="0"/>
          </a:p>
          <a:p>
            <a:r>
              <a:rPr lang="en-GB" sz="2000" dirty="0">
                <a:hlinkClick r:id="rId3"/>
              </a:rPr>
              <a:t>https://www.gov.uk/guidance/equality-act-2010-guidance</a:t>
            </a:r>
            <a:endParaRPr lang="en-GB" sz="2000" dirty="0"/>
          </a:p>
          <a:p>
            <a:r>
              <a:rPr lang="en-GB" sz="2000" dirty="0">
                <a:hlinkClick r:id="rId4"/>
              </a:rPr>
              <a:t>https://www.gov.uk/discrimination-your-rights</a:t>
            </a:r>
            <a:endParaRPr lang="en-GB" sz="2000" dirty="0"/>
          </a:p>
          <a:p>
            <a:endParaRPr lang="en-GB" dirty="0"/>
          </a:p>
          <a:p>
            <a:endParaRPr lang="en-GB" dirty="0"/>
          </a:p>
        </p:txBody>
      </p:sp>
    </p:spTree>
    <p:extLst>
      <p:ext uri="{BB962C8B-B14F-4D97-AF65-F5344CB8AC3E}">
        <p14:creationId xmlns:p14="http://schemas.microsoft.com/office/powerpoint/2010/main" val="29884987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303dbf9b-b85b-46a0-94f1-894078c07ecd"/>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2116</Words>
  <Application>Microsoft Office PowerPoint</Application>
  <PresentationFormat>On-screen Show (4:3)</PresentationFormat>
  <Paragraphs>215</Paragraphs>
  <Slides>45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Myriad Pro</vt:lpstr>
      <vt:lpstr>Arial</vt:lpstr>
      <vt:lpstr>Calibri</vt:lpstr>
      <vt:lpstr>Wingdings</vt:lpstr>
      <vt:lpstr>20140311PresentationUWTSDTemplate</vt:lpstr>
      <vt:lpstr>  Social Epidemiology and Public Health Development     Semester 1       2021/22 </vt:lpstr>
      <vt:lpstr>Learning outcomes</vt:lpstr>
      <vt:lpstr>Module Summary</vt:lpstr>
      <vt:lpstr>Aims of the Session</vt:lpstr>
      <vt:lpstr>What does Disability means?</vt:lpstr>
      <vt:lpstr>Disability</vt:lpstr>
      <vt:lpstr>Disability</vt:lpstr>
      <vt:lpstr>Disability</vt:lpstr>
      <vt:lpstr>What does ‘substantial’ and ‘long-term’ mean in disability definition?</vt:lpstr>
      <vt:lpstr>Meaning of substantial’ and ‘long-term’ </vt:lpstr>
      <vt:lpstr>What does progressive condition means in relation disability?</vt:lpstr>
      <vt:lpstr>Progressive condition </vt:lpstr>
      <vt:lpstr>Activity</vt:lpstr>
      <vt:lpstr>What are the examples/types of disability?</vt:lpstr>
      <vt:lpstr>Examples of Disability</vt:lpstr>
      <vt:lpstr>Disabilities  </vt:lpstr>
      <vt:lpstr>PowerPoint Presentation</vt:lpstr>
      <vt:lpstr>Is disability a public health problem?</vt:lpstr>
      <vt:lpstr>Disability a Public Health Problem</vt:lpstr>
      <vt:lpstr>Disability</vt:lpstr>
      <vt:lpstr>Disability</vt:lpstr>
      <vt:lpstr>What is Ableism?</vt:lpstr>
      <vt:lpstr>“The world wasn’t built with people with disabilities in mind, and because of that, the world we live in is inherently “ableist.”</vt:lpstr>
      <vt:lpstr>Ableism</vt:lpstr>
      <vt:lpstr>Activity</vt:lpstr>
      <vt:lpstr>Activity 1</vt:lpstr>
      <vt:lpstr>What does Ableism signify?</vt:lpstr>
      <vt:lpstr>Examples of Ableism </vt:lpstr>
      <vt:lpstr>How does disability affect access to health care?</vt:lpstr>
      <vt:lpstr>Barriers to Health Service</vt:lpstr>
      <vt:lpstr>Barriers to Health Service</vt:lpstr>
      <vt:lpstr>Prohibitive costs</vt:lpstr>
      <vt:lpstr>Limited availability of services</vt:lpstr>
      <vt:lpstr>Physical barriers</vt:lpstr>
      <vt:lpstr>People with learning disabilities</vt:lpstr>
      <vt:lpstr>Inadequate skills and knowledge of health workers</vt:lpstr>
      <vt:lpstr>Disabilities </vt:lpstr>
      <vt:lpstr>Disability inclusion</vt:lpstr>
      <vt:lpstr>Disability Inclusion</vt:lpstr>
      <vt:lpstr>PowerPoint Presentation</vt:lpstr>
      <vt:lpstr>Solution</vt:lpstr>
      <vt:lpstr>Solution</vt:lpstr>
      <vt:lpstr>Activity 3</vt:lpstr>
      <vt:lpstr>In summary: Activity </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82</cp:revision>
  <dcterms:created xsi:type="dcterms:W3CDTF">2015-04-14T15:21:28Z</dcterms:created>
  <dcterms:modified xsi:type="dcterms:W3CDTF">2022-11-13T21:53:23Z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