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sldIdLst>
    <p:sldId id="256" r:id="rId5"/>
    <p:sldId id="257" r:id="rId6"/>
    <p:sldId id="258" r:id="rId7"/>
    <p:sldId id="259" r:id="rId8"/>
    <p:sldId id="260" r:id="rId9"/>
    <p:sldId id="261"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ssain Ahmed (1907013)" userId="4680a1b9-a7b4-4960-96db-1966021650fd" providerId="ADAL" clId="{BA314073-5CBF-40AB-9FED-A9D8B19A3C5C}"/>
    <pc:docChg chg="modSld">
      <pc:chgData name="Hussain Ahmed (1907013)" userId="4680a1b9-a7b4-4960-96db-1966021650fd" providerId="ADAL" clId="{BA314073-5CBF-40AB-9FED-A9D8B19A3C5C}" dt="2021-12-08T05:46:51.604" v="9" actId="20577"/>
      <pc:docMkLst>
        <pc:docMk/>
      </pc:docMkLst>
      <pc:sldChg chg="modSp mod">
        <pc:chgData name="Hussain Ahmed (1907013)" userId="4680a1b9-a7b4-4960-96db-1966021650fd" providerId="ADAL" clId="{BA314073-5CBF-40AB-9FED-A9D8B19A3C5C}" dt="2021-12-08T05:45:59.452" v="1" actId="20577"/>
        <pc:sldMkLst>
          <pc:docMk/>
          <pc:sldMk cId="4222162371" sldId="256"/>
        </pc:sldMkLst>
        <pc:spChg chg="mod">
          <ac:chgData name="Hussain Ahmed (1907013)" userId="4680a1b9-a7b4-4960-96db-1966021650fd" providerId="ADAL" clId="{BA314073-5CBF-40AB-9FED-A9D8B19A3C5C}" dt="2021-12-08T05:45:59.452" v="1" actId="20577"/>
          <ac:spMkLst>
            <pc:docMk/>
            <pc:sldMk cId="4222162371" sldId="256"/>
            <ac:spMk id="2" creationId="{6F67DD8D-704B-4239-9804-95E8A002272B}"/>
          </ac:spMkLst>
        </pc:spChg>
      </pc:sldChg>
      <pc:sldChg chg="modSp mod">
        <pc:chgData name="Hussain Ahmed (1907013)" userId="4680a1b9-a7b4-4960-96db-1966021650fd" providerId="ADAL" clId="{BA314073-5CBF-40AB-9FED-A9D8B19A3C5C}" dt="2021-12-08T05:46:51.604" v="9" actId="20577"/>
        <pc:sldMkLst>
          <pc:docMk/>
          <pc:sldMk cId="97917582" sldId="257"/>
        </pc:sldMkLst>
        <pc:spChg chg="mod">
          <ac:chgData name="Hussain Ahmed (1907013)" userId="4680a1b9-a7b4-4960-96db-1966021650fd" providerId="ADAL" clId="{BA314073-5CBF-40AB-9FED-A9D8B19A3C5C}" dt="2021-12-08T05:46:30.028" v="3" actId="20577"/>
          <ac:spMkLst>
            <pc:docMk/>
            <pc:sldMk cId="97917582" sldId="257"/>
            <ac:spMk id="2" creationId="{A4ACDF5C-937A-48A8-A563-DB9477280AE1}"/>
          </ac:spMkLst>
        </pc:spChg>
        <pc:spChg chg="mod">
          <ac:chgData name="Hussain Ahmed (1907013)" userId="4680a1b9-a7b4-4960-96db-1966021650fd" providerId="ADAL" clId="{BA314073-5CBF-40AB-9FED-A9D8B19A3C5C}" dt="2021-12-08T05:46:51.604" v="9" actId="20577"/>
          <ac:spMkLst>
            <pc:docMk/>
            <pc:sldMk cId="97917582" sldId="257"/>
            <ac:spMk id="3" creationId="{A64391EE-0A9E-4BFB-BF30-972B6AB5841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spc="3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p>
            <a:fld id="{D3210652-0EED-4F41-94C6-E905823596FA}" type="datetimeFigureOut">
              <a:rPr lang="en-GB" smtClean="0"/>
              <a:t>08/12/2021</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5D444752-CB5E-413F-A773-9218886D23CA}" type="slidenum">
              <a:rPr lang="en-GB" smtClean="0"/>
              <a:t>‹#›</a:t>
            </a:fld>
            <a:endParaRPr lang="en-GB"/>
          </a:p>
        </p:txBody>
      </p:sp>
      <p:sp>
        <p:nvSpPr>
          <p:cNvPr id="11" name="Rectangle 10"/>
          <p:cNvSpPr/>
          <p:nvPr/>
        </p:nvSpPr>
        <p:spPr>
          <a:xfrm>
            <a:off x="11292840" y="0"/>
            <a:ext cx="914400"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3122830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210652-0EED-4F41-94C6-E905823596FA}"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444752-CB5E-413F-A773-9218886D23CA}" type="slidenum">
              <a:rPr lang="en-GB" smtClean="0"/>
              <a:t>‹#›</a:t>
            </a:fld>
            <a:endParaRPr lang="en-GB"/>
          </a:p>
        </p:txBody>
      </p:sp>
    </p:spTree>
    <p:extLst>
      <p:ext uri="{BB962C8B-B14F-4D97-AF65-F5344CB8AC3E}">
        <p14:creationId xmlns:p14="http://schemas.microsoft.com/office/powerpoint/2010/main" val="3543808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spc="30" baseline="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210652-0EED-4F41-94C6-E905823596FA}"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444752-CB5E-413F-A773-9218886D23CA}" type="slidenum">
              <a:rPr lang="en-GB" smtClean="0"/>
              <a:t>‹#›</a:t>
            </a:fld>
            <a:endParaRPr lang="en-GB"/>
          </a:p>
        </p:txBody>
      </p:sp>
      <p:sp>
        <p:nvSpPr>
          <p:cNvPr id="8" name="Rectangle 7"/>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15404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210652-0EED-4F41-94C6-E905823596FA}" type="datetimeFigureOut">
              <a:rPr lang="en-GB" smtClean="0"/>
              <a:t>08/12/2021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444752-CB5E-413F-A773-9218886D23CA}" type="slidenum">
              <a:rPr lang="en-GB" smtClean="0"/>
              <a:t>‹#›</a:t>
            </a:fld>
            <a:endParaRPr lang="en-GB"/>
          </a:p>
        </p:txBody>
      </p:sp>
    </p:spTree>
    <p:extLst>
      <p:ext uri="{BB962C8B-B14F-4D97-AF65-F5344CB8AC3E}">
        <p14:creationId xmlns:p14="http://schemas.microsoft.com/office/powerpoint/2010/main" val="3419064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21606"/>
            <a:ext cx="4480560" cy="731520"/>
          </a:xfrm>
        </p:spPr>
        <p:txBody>
          <a:bodyPr anchor="b">
            <a:normAutofit/>
          </a:bodyPr>
          <a:lstStyle>
            <a:lvl1pPr marL="0" indent="0">
              <a:spcBef>
                <a:spcPts val="0"/>
              </a:spcBef>
              <a:buNone/>
              <a:defRPr sz="2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3"/>
          </p:nvPr>
        </p:nvSpPr>
        <p:spPr>
          <a:xfrm>
            <a:off x="6126480" y="1721606"/>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210652-0EED-4F41-94C6-E905823596FA}" type="datetimeFigureOut">
              <a:rPr lang="en-GB" smtClean="0"/>
              <a:t>08/12/2021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444752-CB5E-413F-A773-9218886D23CA}" type="slidenum">
              <a:rPr lang="en-GB" smtClean="0"/>
              <a:t>‹#›</a:t>
            </a:fld>
            <a:endParaRPr lang="en-GB"/>
          </a:p>
        </p:txBody>
      </p:sp>
    </p:spTree>
    <p:extLst>
      <p:ext uri="{BB962C8B-B14F-4D97-AF65-F5344CB8AC3E}">
        <p14:creationId xmlns:p14="http://schemas.microsoft.com/office/powerpoint/2010/main" val="1768019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3210652-0EED-4F41-94C6-E905823596FA}" type="datetimeFigureOut">
              <a:rPr lang="en-GB" smtClean="0"/>
              <a:t>08/12/2021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444752-CB5E-413F-A773-9218886D23CA}" type="slidenum">
              <a:rPr lang="en-GB" smtClean="0"/>
              <a:t>‹#›</a:t>
            </a:fld>
            <a:endParaRPr lang="en-GB"/>
          </a:p>
        </p:txBody>
      </p:sp>
    </p:spTree>
    <p:extLst>
      <p:ext uri="{BB962C8B-B14F-4D97-AF65-F5344CB8AC3E}">
        <p14:creationId xmlns:p14="http://schemas.microsoft.com/office/powerpoint/2010/main" val="3227999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210652-0EED-4F41-94C6-E905823596FA}" type="datetimeFigureOut">
              <a:rPr lang="en-GB" smtClean="0"/>
              <a:t>08/12/2021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444752-CB5E-413F-A773-9218886D23CA}" type="slidenum">
              <a:rPr lang="en-GB" smtClean="0"/>
              <a:t>‹#›</a:t>
            </a:fld>
            <a:endParaRPr lang="en-GB"/>
          </a:p>
        </p:txBody>
      </p:sp>
    </p:spTree>
    <p:extLst>
      <p:ext uri="{BB962C8B-B14F-4D97-AF65-F5344CB8AC3E}">
        <p14:creationId xmlns:p14="http://schemas.microsoft.com/office/powerpoint/2010/main" val="3646552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1"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210652-0EED-4F41-94C6-E905823596FA}" type="datetimeFigureOut">
              <a:rPr lang="en-GB" smtClean="0"/>
              <a:t>08/12/2021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444752-CB5E-413F-A773-9218886D23CA}" type="slidenum">
              <a:rPr lang="en-GB" smtClean="0"/>
              <a:t>‹#›</a:t>
            </a:fld>
            <a:endParaRPr lang="en-GB"/>
          </a:p>
        </p:txBody>
      </p:sp>
    </p:spTree>
    <p:extLst>
      <p:ext uri="{BB962C8B-B14F-4D97-AF65-F5344CB8AC3E}">
        <p14:creationId xmlns:p14="http://schemas.microsoft.com/office/powerpoint/2010/main" val="3106273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1">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400">
                <a:solidFill>
                  <a:schemeClr val="accent1">
                    <a:lumMod val="20000"/>
                    <a:lumOff val="8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210652-0EED-4F41-94C6-E905823596FA}" type="datetimeFigureOut">
              <a:rPr lang="en-GB" smtClean="0"/>
              <a:t>08/12/2021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444752-CB5E-413F-A773-9218886D23CA}" type="slidenum">
              <a:rPr lang="en-GB" smtClean="0"/>
              <a:t>‹#›</a:t>
            </a:fld>
            <a:endParaRPr lang="en-GB"/>
          </a:p>
        </p:txBody>
      </p:sp>
    </p:spTree>
    <p:extLst>
      <p:ext uri="{BB962C8B-B14F-4D97-AF65-F5344CB8AC3E}">
        <p14:creationId xmlns:p14="http://schemas.microsoft.com/office/powerpoint/2010/main" val="453594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210652-0EED-4F41-94C6-E905823596FA}"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444752-CB5E-413F-A773-9218886D23CA}" type="slidenum">
              <a:rPr lang="en-GB" smtClean="0"/>
              <a:t>‹#›</a:t>
            </a:fld>
            <a:endParaRPr lang="en-GB"/>
          </a:p>
        </p:txBody>
      </p:sp>
    </p:spTree>
    <p:extLst>
      <p:ext uri="{BB962C8B-B14F-4D97-AF65-F5344CB8AC3E}">
        <p14:creationId xmlns:p14="http://schemas.microsoft.com/office/powerpoint/2010/main" val="3539483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210652-0EED-4F41-94C6-E905823596FA}"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444752-CB5E-413F-A773-9218886D23CA}" type="slidenum">
              <a:rPr lang="en-GB" smtClean="0"/>
              <a:t>‹#›</a:t>
            </a:fld>
            <a:endParaRPr lang="en-GB"/>
          </a:p>
        </p:txBody>
      </p:sp>
    </p:spTree>
    <p:extLst>
      <p:ext uri="{BB962C8B-B14F-4D97-AF65-F5344CB8AC3E}">
        <p14:creationId xmlns:p14="http://schemas.microsoft.com/office/powerpoint/2010/main" val="1221332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262393"/>
            <a:ext cx="9692640" cy="1428929"/>
          </a:xfrm>
          <a:prstGeom prst="rect">
            <a:avLst/>
          </a:prstGeom>
        </p:spPr>
        <p:txBody>
          <a:bodyPr vert="horz" lIns="91440" tIns="27432"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100" b="0">
                <a:solidFill>
                  <a:schemeClr val="tx2">
                    <a:lumMod val="40000"/>
                    <a:lumOff val="60000"/>
                  </a:schemeClr>
                </a:solidFill>
              </a:defRPr>
            </a:lvl1pPr>
          </a:lstStyle>
          <a:p>
            <a:fld id="{D3210652-0EED-4F41-94C6-E905823596FA}" type="datetimeFigureOut">
              <a:rPr lang="en-GB" smtClean="0"/>
              <a:t>08/12/2021</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100">
                <a:solidFill>
                  <a:schemeClr val="tx2">
                    <a:lumMod val="40000"/>
                    <a:lumOff val="6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latin typeface="+mj-lt"/>
              </a:defRPr>
            </a:lvl1pPr>
          </a:lstStyle>
          <a:p>
            <a:fld id="{5D444752-CB5E-413F-A773-9218886D23CA}" type="slidenum">
              <a:rPr lang="en-GB" smtClean="0"/>
              <a:t>‹#›</a:t>
            </a:fld>
            <a:endParaRPr lang="en-GB"/>
          </a:p>
        </p:txBody>
      </p:sp>
    </p:spTree>
    <p:extLst>
      <p:ext uri="{BB962C8B-B14F-4D97-AF65-F5344CB8AC3E}">
        <p14:creationId xmlns:p14="http://schemas.microsoft.com/office/powerpoint/2010/main" val="156116725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b="1" kern="1200" spc="-50" baseline="0">
          <a:solidFill>
            <a:schemeClr val="accent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2000" kern="1200" spc="10" baseline="0">
          <a:solidFill>
            <a:schemeClr val="tx1">
              <a:lumMod val="65000"/>
              <a:lumOff val="35000"/>
            </a:schemeClr>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7DD8D-704B-4239-9804-95E8A002272B}"/>
              </a:ext>
            </a:extLst>
          </p:cNvPr>
          <p:cNvSpPr>
            <a:spLocks noGrp="1"/>
          </p:cNvSpPr>
          <p:nvPr>
            <p:ph type="ctrTitle"/>
          </p:nvPr>
        </p:nvSpPr>
        <p:spPr>
          <a:xfrm>
            <a:off x="599262" y="218660"/>
            <a:ext cx="10983138" cy="3107636"/>
          </a:xfrm>
        </p:spPr>
        <p:txBody>
          <a:bodyPr/>
          <a:lstStyle/>
          <a:p>
            <a:r>
              <a:rPr lang="en-GB" dirty="0">
                <a:latin typeface="Arial" panose="020B0604020202020204" pitchFamily="34" charset="0"/>
                <a:cs typeface="Arial" panose="020B0604020202020204" pitchFamily="34" charset="0"/>
              </a:rPr>
              <a:t>Complementary Therapies: Acupuncture</a:t>
            </a:r>
          </a:p>
        </p:txBody>
      </p:sp>
      <p:sp>
        <p:nvSpPr>
          <p:cNvPr id="3" name="Subtitle 2">
            <a:extLst>
              <a:ext uri="{FF2B5EF4-FFF2-40B4-BE49-F238E27FC236}">
                <a16:creationId xmlns:a16="http://schemas.microsoft.com/office/drawing/2014/main" id="{0C12DB0D-56A2-4012-A684-32B65324F7E8}"/>
              </a:ext>
            </a:extLst>
          </p:cNvPr>
          <p:cNvSpPr>
            <a:spLocks noGrp="1"/>
          </p:cNvSpPr>
          <p:nvPr>
            <p:ph type="subTitle" idx="1"/>
          </p:nvPr>
        </p:nvSpPr>
        <p:spPr>
          <a:xfrm>
            <a:off x="1152938" y="3988904"/>
            <a:ext cx="9833113" cy="2650436"/>
          </a:xfrm>
        </p:spPr>
        <p:txBody>
          <a:bodyPr>
            <a:normAutofit fontScale="25000" lnSpcReduction="20000"/>
          </a:bodyPr>
          <a:lstStyle/>
          <a:p>
            <a:pPr algn="l">
              <a:lnSpc>
                <a:spcPct val="150000"/>
              </a:lnSpc>
              <a:spcBef>
                <a:spcPts val="0"/>
              </a:spcBef>
              <a:spcAft>
                <a:spcPts val="0"/>
              </a:spcAft>
            </a:pPr>
            <a:r>
              <a:rPr lang="en-GB" sz="6400" b="1" dirty="0">
                <a:solidFill>
                  <a:schemeClr val="tx1"/>
                </a:solidFill>
                <a:latin typeface="Arial" panose="020B0604020202020204" pitchFamily="34" charset="0"/>
                <a:cs typeface="Arial" panose="020B0604020202020204" pitchFamily="34" charset="0"/>
              </a:rPr>
              <a:t>Student Name and Number:</a:t>
            </a:r>
            <a:r>
              <a:rPr lang="en-GB" sz="6400" dirty="0">
                <a:solidFill>
                  <a:schemeClr val="tx1"/>
                </a:solidFill>
                <a:latin typeface="Arial" panose="020B0604020202020204" pitchFamily="34" charset="0"/>
                <a:cs typeface="Arial" panose="020B0604020202020204" pitchFamily="34" charset="0"/>
              </a:rPr>
              <a:t> </a:t>
            </a:r>
          </a:p>
          <a:p>
            <a:pPr algn="l">
              <a:lnSpc>
                <a:spcPct val="150000"/>
              </a:lnSpc>
              <a:spcBef>
                <a:spcPts val="0"/>
              </a:spcBef>
              <a:spcAft>
                <a:spcPts val="0"/>
              </a:spcAft>
            </a:pPr>
            <a:r>
              <a:rPr lang="en-GB" sz="6400" dirty="0">
                <a:solidFill>
                  <a:schemeClr val="tx1"/>
                </a:solidFill>
                <a:latin typeface="Arial" panose="020B0604020202020204" pitchFamily="34" charset="0"/>
                <a:cs typeface="Arial" panose="020B0604020202020204" pitchFamily="34" charset="0"/>
              </a:rPr>
              <a:t>Hussain Ahmed 1907013</a:t>
            </a:r>
          </a:p>
          <a:p>
            <a:pPr algn="l" rtl="0" fontAlgn="base">
              <a:lnSpc>
                <a:spcPct val="150000"/>
              </a:lnSpc>
              <a:spcBef>
                <a:spcPts val="0"/>
              </a:spcBef>
              <a:spcAft>
                <a:spcPts val="0"/>
              </a:spcAft>
            </a:pPr>
            <a:r>
              <a:rPr lang="en-US" sz="6400" b="1" i="0" u="none" strike="noStrike" dirty="0">
                <a:solidFill>
                  <a:schemeClr val="tx1"/>
                </a:solidFill>
                <a:effectLst/>
                <a:latin typeface="Arial" panose="020B0604020202020204" pitchFamily="34" charset="0"/>
                <a:cs typeface="Arial" panose="020B0604020202020204" pitchFamily="34" charset="0"/>
              </a:rPr>
              <a:t>Module Title and Code:</a:t>
            </a:r>
            <a:r>
              <a:rPr lang="en-US" sz="6400" b="0" i="0" dirty="0">
                <a:solidFill>
                  <a:schemeClr val="tx1"/>
                </a:solidFill>
                <a:effectLst/>
                <a:latin typeface="Arial" panose="020B0604020202020204" pitchFamily="34" charset="0"/>
                <a:cs typeface="Arial" panose="020B0604020202020204" pitchFamily="34" charset="0"/>
              </a:rPr>
              <a:t>​</a:t>
            </a:r>
          </a:p>
          <a:p>
            <a:pPr algn="l" rtl="0" fontAlgn="base">
              <a:lnSpc>
                <a:spcPct val="150000"/>
              </a:lnSpc>
              <a:spcBef>
                <a:spcPts val="0"/>
              </a:spcBef>
              <a:spcAft>
                <a:spcPts val="0"/>
              </a:spcAft>
            </a:pPr>
            <a:r>
              <a:rPr lang="en-GB" sz="6400" b="0" i="0" u="none" strike="noStrike" dirty="0">
                <a:solidFill>
                  <a:schemeClr val="tx1"/>
                </a:solidFill>
                <a:effectLst/>
                <a:latin typeface="Arial" panose="020B0604020202020204" pitchFamily="34" charset="0"/>
                <a:cs typeface="Arial" panose="020B0604020202020204" pitchFamily="34" charset="0"/>
              </a:rPr>
              <a:t>Complementary Therapies (BMHP5001_BIRM)</a:t>
            </a:r>
            <a:r>
              <a:rPr lang="en-US" sz="6400" b="0" i="0" dirty="0">
                <a:solidFill>
                  <a:schemeClr val="tx1"/>
                </a:solidFill>
                <a:effectLst/>
                <a:latin typeface="Arial" panose="020B0604020202020204" pitchFamily="34" charset="0"/>
                <a:cs typeface="Arial" panose="020B0604020202020204" pitchFamily="34" charset="0"/>
              </a:rPr>
              <a:t>​</a:t>
            </a:r>
          </a:p>
          <a:p>
            <a:pPr algn="l" rtl="0" fontAlgn="base">
              <a:lnSpc>
                <a:spcPct val="150000"/>
              </a:lnSpc>
              <a:spcBef>
                <a:spcPts val="0"/>
              </a:spcBef>
              <a:spcAft>
                <a:spcPts val="0"/>
              </a:spcAft>
            </a:pPr>
            <a:r>
              <a:rPr lang="en-US" sz="6400" b="1" i="0" u="none" strike="noStrike" dirty="0">
                <a:solidFill>
                  <a:schemeClr val="tx1"/>
                </a:solidFill>
                <a:effectLst/>
                <a:latin typeface="Arial" panose="020B0604020202020204" pitchFamily="34" charset="0"/>
                <a:cs typeface="Arial" panose="020B0604020202020204" pitchFamily="34" charset="0"/>
              </a:rPr>
              <a:t>Assignment Title:</a:t>
            </a:r>
            <a:r>
              <a:rPr lang="en-US" sz="6400" b="0" i="0" dirty="0">
                <a:solidFill>
                  <a:schemeClr val="tx1"/>
                </a:solidFill>
                <a:effectLst/>
                <a:latin typeface="Arial" panose="020B0604020202020204" pitchFamily="34" charset="0"/>
                <a:cs typeface="Arial" panose="020B0604020202020204" pitchFamily="34" charset="0"/>
              </a:rPr>
              <a:t>​</a:t>
            </a:r>
          </a:p>
          <a:p>
            <a:pPr algn="l" rtl="0" fontAlgn="base">
              <a:lnSpc>
                <a:spcPct val="150000"/>
              </a:lnSpc>
              <a:spcBef>
                <a:spcPts val="0"/>
              </a:spcBef>
              <a:spcAft>
                <a:spcPts val="0"/>
              </a:spcAft>
            </a:pPr>
            <a:r>
              <a:rPr lang="en-GB" sz="6400" b="0" i="0" u="none" strike="noStrike" dirty="0">
                <a:solidFill>
                  <a:schemeClr val="tx1"/>
                </a:solidFill>
                <a:effectLst/>
                <a:latin typeface="Arial" panose="020B0604020202020204" pitchFamily="34" charset="0"/>
                <a:cs typeface="Arial" panose="020B0604020202020204" pitchFamily="34" charset="0"/>
              </a:rPr>
              <a:t>Task 1 – Group Teaching</a:t>
            </a:r>
            <a:r>
              <a:rPr lang="en-US" sz="6400" b="0" i="0" dirty="0">
                <a:solidFill>
                  <a:schemeClr val="tx1"/>
                </a:solidFill>
                <a:effectLst/>
                <a:latin typeface="Arial" panose="020B0604020202020204" pitchFamily="34" charset="0"/>
                <a:cs typeface="Arial" panose="020B0604020202020204" pitchFamily="34" charset="0"/>
              </a:rPr>
              <a:t>​</a:t>
            </a:r>
          </a:p>
          <a:p>
            <a:pPr algn="l" rtl="0" fontAlgn="base">
              <a:lnSpc>
                <a:spcPct val="150000"/>
              </a:lnSpc>
              <a:spcBef>
                <a:spcPts val="0"/>
              </a:spcBef>
              <a:spcAft>
                <a:spcPts val="0"/>
              </a:spcAft>
            </a:pPr>
            <a:r>
              <a:rPr lang="en-US" sz="6400" b="1" i="0" u="none" strike="noStrike" dirty="0">
                <a:solidFill>
                  <a:schemeClr val="tx1"/>
                </a:solidFill>
                <a:effectLst/>
                <a:latin typeface="Arial" panose="020B0604020202020204" pitchFamily="34" charset="0"/>
                <a:cs typeface="Arial" panose="020B0604020202020204" pitchFamily="34" charset="0"/>
              </a:rPr>
              <a:t>Lecturer:</a:t>
            </a:r>
            <a:r>
              <a:rPr lang="en-US" sz="6400" b="0" i="0" dirty="0">
                <a:solidFill>
                  <a:schemeClr val="tx1"/>
                </a:solidFill>
                <a:effectLst/>
                <a:latin typeface="Arial" panose="020B0604020202020204" pitchFamily="34" charset="0"/>
                <a:cs typeface="Arial" panose="020B0604020202020204" pitchFamily="34" charset="0"/>
              </a:rPr>
              <a:t>​</a:t>
            </a:r>
          </a:p>
          <a:p>
            <a:pPr algn="l" rtl="0" fontAlgn="base">
              <a:lnSpc>
                <a:spcPct val="150000"/>
              </a:lnSpc>
              <a:spcBef>
                <a:spcPts val="0"/>
              </a:spcBef>
              <a:spcAft>
                <a:spcPts val="0"/>
              </a:spcAft>
            </a:pPr>
            <a:r>
              <a:rPr lang="en-GB" sz="6400" b="0" i="0" u="none" strike="noStrike" dirty="0">
                <a:solidFill>
                  <a:schemeClr val="tx1"/>
                </a:solidFill>
                <a:effectLst/>
                <a:latin typeface="Arial" panose="020B0604020202020204" pitchFamily="34" charset="0"/>
                <a:cs typeface="Arial" panose="020B0604020202020204" pitchFamily="34" charset="0"/>
              </a:rPr>
              <a:t>Dr Mark Gallagher-Read</a:t>
            </a:r>
            <a:r>
              <a:rPr lang="en-US" sz="6400" b="0" i="0" dirty="0">
                <a:solidFill>
                  <a:schemeClr val="tx1"/>
                </a:solidFill>
                <a:effectLst/>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42221623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CDF5C-937A-48A8-A563-DB9477280AE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Complementary Therapy</a:t>
            </a:r>
          </a:p>
        </p:txBody>
      </p:sp>
      <p:sp>
        <p:nvSpPr>
          <p:cNvPr id="3" name="Content Placeholder 2">
            <a:extLst>
              <a:ext uri="{FF2B5EF4-FFF2-40B4-BE49-F238E27FC236}">
                <a16:creationId xmlns:a16="http://schemas.microsoft.com/office/drawing/2014/main" id="{A64391EE-0A9E-4BFB-BF30-972B6AB5841E}"/>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Complementary therapy is defined as therapy to help treat an individual as a whole on all levels. </a:t>
            </a:r>
          </a:p>
          <a:p>
            <a:r>
              <a:rPr lang="en-GB" dirty="0">
                <a:latin typeface="Arial" panose="020B0604020202020204" pitchFamily="34" charset="0"/>
                <a:cs typeface="Arial" panose="020B0604020202020204" pitchFamily="34" charset="0"/>
              </a:rPr>
              <a:t>Complementary medicine has been termed as alternative medicine, traditional medicine, holistic medicine, unorthodox medicine and folk medicine (Low, 2001). </a:t>
            </a:r>
          </a:p>
          <a:p>
            <a:r>
              <a:rPr lang="en-GB" dirty="0">
                <a:latin typeface="Arial" panose="020B0604020202020204" pitchFamily="34" charset="0"/>
                <a:cs typeface="Arial" panose="020B0604020202020204" pitchFamily="34" charset="0"/>
              </a:rPr>
              <a:t>Examples of complementary therapies include: aromatherapy, acupuncture, reflexology and herbalism. </a:t>
            </a:r>
          </a:p>
        </p:txBody>
      </p:sp>
    </p:spTree>
    <p:extLst>
      <p:ext uri="{BB962C8B-B14F-4D97-AF65-F5344CB8AC3E}">
        <p14:creationId xmlns:p14="http://schemas.microsoft.com/office/powerpoint/2010/main" val="97917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C82B7-8F23-40DB-9657-87F6A07241C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Outline of Acupuncture</a:t>
            </a:r>
          </a:p>
        </p:txBody>
      </p:sp>
      <p:sp>
        <p:nvSpPr>
          <p:cNvPr id="3" name="Content Placeholder 2">
            <a:extLst>
              <a:ext uri="{FF2B5EF4-FFF2-40B4-BE49-F238E27FC236}">
                <a16:creationId xmlns:a16="http://schemas.microsoft.com/office/drawing/2014/main" id="{0A8B6C35-70CB-49B4-BC1D-0ECA9BB15598}"/>
              </a:ext>
            </a:extLst>
          </p:cNvPr>
          <p:cNvSpPr>
            <a:spLocks noGrp="1"/>
          </p:cNvSpPr>
          <p:nvPr>
            <p:ph idx="1"/>
          </p:nvPr>
        </p:nvSpPr>
        <p:spPr>
          <a:xfrm>
            <a:off x="838200" y="1825625"/>
            <a:ext cx="10515600" cy="2693366"/>
          </a:xfrm>
        </p:spPr>
        <p:txBody>
          <a:bodyPr/>
          <a:lstStyle/>
          <a:p>
            <a:r>
              <a:rPr lang="en-GB" dirty="0">
                <a:latin typeface="Arial" panose="020B0604020202020204" pitchFamily="34" charset="0"/>
                <a:cs typeface="Arial" panose="020B0604020202020204" pitchFamily="34" charset="0"/>
              </a:rPr>
              <a:t>Acupuncture is derived from ancient Chinese medicine.</a:t>
            </a:r>
          </a:p>
          <a:p>
            <a:r>
              <a:rPr lang="en-GB" dirty="0">
                <a:latin typeface="Arial" panose="020B0604020202020204" pitchFamily="34" charset="0"/>
                <a:cs typeface="Arial" panose="020B0604020202020204" pitchFamily="34" charset="0"/>
              </a:rPr>
              <a:t>Treatment involves small needles being inserted into certain sites of the body for therapeutic purposes.</a:t>
            </a:r>
          </a:p>
          <a:p>
            <a:r>
              <a:rPr lang="en-GB" dirty="0">
                <a:latin typeface="Arial" panose="020B0604020202020204" pitchFamily="34" charset="0"/>
                <a:cs typeface="Arial" panose="020B0604020202020204" pitchFamily="34" charset="0"/>
              </a:rPr>
              <a:t>Acupuncture is used to treat chronic pain, chronic tension type headaches and migraine. </a:t>
            </a:r>
          </a:p>
        </p:txBody>
      </p:sp>
    </p:spTree>
    <p:extLst>
      <p:ext uri="{BB962C8B-B14F-4D97-AF65-F5344CB8AC3E}">
        <p14:creationId xmlns:p14="http://schemas.microsoft.com/office/powerpoint/2010/main" val="3595560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29B27-0F3A-4D4A-82D6-146E4E2DBCD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How does acupuncture work with current orthodox treatment? </a:t>
            </a:r>
          </a:p>
        </p:txBody>
      </p:sp>
      <p:sp>
        <p:nvSpPr>
          <p:cNvPr id="3" name="Content Placeholder 2">
            <a:extLst>
              <a:ext uri="{FF2B5EF4-FFF2-40B4-BE49-F238E27FC236}">
                <a16:creationId xmlns:a16="http://schemas.microsoft.com/office/drawing/2014/main" id="{E2E13CE2-8BAF-4DFD-8424-6E10AA33F9BA}"/>
              </a:ext>
            </a:extLst>
          </p:cNvPr>
          <p:cNvSpPr>
            <a:spLocks noGrp="1"/>
          </p:cNvSpPr>
          <p:nvPr>
            <p:ph idx="1"/>
          </p:nvPr>
        </p:nvSpPr>
        <p:spPr>
          <a:xfrm>
            <a:off x="838200" y="1825625"/>
            <a:ext cx="10515600" cy="2706618"/>
          </a:xfrm>
        </p:spPr>
        <p:txBody>
          <a:bodyPr/>
          <a:lstStyle/>
          <a:p>
            <a:r>
              <a:rPr lang="en-GB" dirty="0">
                <a:latin typeface="Arial" panose="020B0604020202020204" pitchFamily="34" charset="0"/>
                <a:cs typeface="Arial" panose="020B0604020202020204" pitchFamily="34" charset="0"/>
              </a:rPr>
              <a:t>Orthodox treatments include using conventional medicine to treat medical conditions.</a:t>
            </a:r>
          </a:p>
          <a:p>
            <a:r>
              <a:rPr lang="en-GB" dirty="0">
                <a:latin typeface="Arial" panose="020B0604020202020204" pitchFamily="34" charset="0"/>
                <a:cs typeface="Arial" panose="020B0604020202020204" pitchFamily="34" charset="0"/>
              </a:rPr>
              <a:t>For example, acupuncture can be used to treat and manage chronic back pain and painkillers such as paracetamol and ibuprofen can be taken alongside this treatment to manage symptoms (Lim et al, 2018). </a:t>
            </a:r>
          </a:p>
        </p:txBody>
      </p:sp>
    </p:spTree>
    <p:extLst>
      <p:ext uri="{BB962C8B-B14F-4D97-AF65-F5344CB8AC3E}">
        <p14:creationId xmlns:p14="http://schemas.microsoft.com/office/powerpoint/2010/main" val="739726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E5D95-47EB-4907-8BD0-EFB31B05F33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History, Uses, Efficacy and Contraindications</a:t>
            </a:r>
          </a:p>
        </p:txBody>
      </p:sp>
      <p:sp>
        <p:nvSpPr>
          <p:cNvPr id="3" name="Content Placeholder 2">
            <a:extLst>
              <a:ext uri="{FF2B5EF4-FFF2-40B4-BE49-F238E27FC236}">
                <a16:creationId xmlns:a16="http://schemas.microsoft.com/office/drawing/2014/main" id="{50530ABF-FFB2-4F08-9226-B3AE6D64D302}"/>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Acupuncture originated from China, since 6000 BCE and instead of needles, long sharpened bones and needles where used. </a:t>
            </a:r>
          </a:p>
          <a:p>
            <a:r>
              <a:rPr lang="en-GB" dirty="0">
                <a:latin typeface="Arial" panose="020B0604020202020204" pitchFamily="34" charset="0"/>
                <a:cs typeface="Arial" panose="020B0604020202020204" pitchFamily="34" charset="0"/>
              </a:rPr>
              <a:t>Acupuncture is mainly used to relieve chronic pain, the insertion of needles releases Endorphins which are the body’s natural pain killing chemicals (Han, 2004).  </a:t>
            </a:r>
          </a:p>
          <a:p>
            <a:r>
              <a:rPr lang="en-GB" dirty="0">
                <a:latin typeface="Arial" panose="020B0604020202020204" pitchFamily="34" charset="0"/>
                <a:cs typeface="Arial" panose="020B0604020202020204" pitchFamily="34" charset="0"/>
              </a:rPr>
              <a:t>Some contraindications for acupuncture treatments include: drug or alcohol intoxication, use of a pacemaker, seizure disorder and infections (</a:t>
            </a:r>
            <a:r>
              <a:rPr lang="en-GB" dirty="0" err="1">
                <a:latin typeface="Arial" panose="020B0604020202020204" pitchFamily="34" charset="0"/>
                <a:cs typeface="Arial" panose="020B0604020202020204" pitchFamily="34" charset="0"/>
              </a:rPr>
              <a:t>Kaptchuk</a:t>
            </a:r>
            <a:r>
              <a:rPr lang="en-GB" dirty="0">
                <a:latin typeface="Arial" panose="020B0604020202020204" pitchFamily="34" charset="0"/>
                <a:cs typeface="Arial" panose="020B0604020202020204" pitchFamily="34" charset="0"/>
              </a:rPr>
              <a:t>, 2002).</a:t>
            </a:r>
          </a:p>
        </p:txBody>
      </p:sp>
    </p:spTree>
    <p:extLst>
      <p:ext uri="{BB962C8B-B14F-4D97-AF65-F5344CB8AC3E}">
        <p14:creationId xmlns:p14="http://schemas.microsoft.com/office/powerpoint/2010/main" val="787386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AACD2-BDB2-4490-9F85-1B0D6E75487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Overall effectiveness of Acupuncture using literature </a:t>
            </a:r>
          </a:p>
        </p:txBody>
      </p:sp>
      <p:sp>
        <p:nvSpPr>
          <p:cNvPr id="3" name="Content Placeholder 2">
            <a:extLst>
              <a:ext uri="{FF2B5EF4-FFF2-40B4-BE49-F238E27FC236}">
                <a16:creationId xmlns:a16="http://schemas.microsoft.com/office/drawing/2014/main" id="{6D1E987D-0277-4D54-8996-460212E77E97}"/>
              </a:ext>
            </a:extLst>
          </p:cNvPr>
          <p:cNvSpPr>
            <a:spLocks noGrp="1"/>
          </p:cNvSpPr>
          <p:nvPr>
            <p:ph idx="1"/>
          </p:nvPr>
        </p:nvSpPr>
        <p:spPr>
          <a:xfrm>
            <a:off x="838200" y="2274473"/>
            <a:ext cx="10515600" cy="2309053"/>
          </a:xfrm>
        </p:spPr>
        <p:txBody>
          <a:bodyPr/>
          <a:lstStyle/>
          <a:p>
            <a:pPr marL="0" indent="0">
              <a:buNone/>
            </a:pPr>
            <a:r>
              <a:rPr lang="en-GB" dirty="0">
                <a:latin typeface="Arial" panose="020B0604020202020204" pitchFamily="34" charset="0"/>
                <a:cs typeface="Arial" panose="020B0604020202020204" pitchFamily="34" charset="0"/>
              </a:rPr>
              <a:t>"Acupuncture gives physicians a promising and effective treatment option for chronic low back pain, with few adverse effects or contraindications. The improvements in all primary and secondary outcome measures were significant and lasted long after completion of treatment" ( Yuan et al, 2008). </a:t>
            </a:r>
          </a:p>
        </p:txBody>
      </p:sp>
    </p:spTree>
    <p:extLst>
      <p:ext uri="{BB962C8B-B14F-4D97-AF65-F5344CB8AC3E}">
        <p14:creationId xmlns:p14="http://schemas.microsoft.com/office/powerpoint/2010/main" val="2023417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89A2E-5741-43FD-A791-22FFD6577B7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3E601DEA-C6DA-4554-8095-A6D8A2153470}"/>
              </a:ext>
            </a:extLst>
          </p:cNvPr>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Han, J.S (2004). Acupuncture and endorphins. Neuroscience letters, 361(1-3), pp.258-261. </a:t>
            </a:r>
          </a:p>
          <a:p>
            <a:r>
              <a:rPr lang="en-GB" dirty="0" err="1">
                <a:latin typeface="Arial" panose="020B0604020202020204" pitchFamily="34" charset="0"/>
                <a:cs typeface="Arial" panose="020B0604020202020204" pitchFamily="34" charset="0"/>
              </a:rPr>
              <a:t>Kaptchuk</a:t>
            </a:r>
            <a:r>
              <a:rPr lang="en-GB" dirty="0">
                <a:latin typeface="Arial" panose="020B0604020202020204" pitchFamily="34" charset="0"/>
                <a:cs typeface="Arial" panose="020B0604020202020204" pitchFamily="34" charset="0"/>
              </a:rPr>
              <a:t>, T.J (2002). Acupuncture: theory, efficacy, and practice. Annals of internal medicine, 136(5), pp.374-383. </a:t>
            </a:r>
          </a:p>
          <a:p>
            <a:r>
              <a:rPr lang="en-GB" dirty="0">
                <a:latin typeface="Arial" panose="020B0604020202020204" pitchFamily="34" charset="0"/>
                <a:cs typeface="Arial" panose="020B0604020202020204" pitchFamily="34" charset="0"/>
              </a:rPr>
              <a:t>Lim, T.K, Ma, Y, Berger, F and </a:t>
            </a:r>
            <a:r>
              <a:rPr lang="en-GB" dirty="0" err="1">
                <a:latin typeface="Arial" panose="020B0604020202020204" pitchFamily="34" charset="0"/>
                <a:cs typeface="Arial" panose="020B0604020202020204" pitchFamily="34" charset="0"/>
              </a:rPr>
              <a:t>Litscher</a:t>
            </a:r>
            <a:r>
              <a:rPr lang="en-GB" dirty="0">
                <a:latin typeface="Arial" panose="020B0604020202020204" pitchFamily="34" charset="0"/>
                <a:cs typeface="Arial" panose="020B0604020202020204" pitchFamily="34" charset="0"/>
              </a:rPr>
              <a:t>, G (2018). Acupuncture and neural mechanism in the management of low back pain—an update. Medicines, 5(3), p.63. </a:t>
            </a:r>
          </a:p>
          <a:p>
            <a:r>
              <a:rPr lang="en-GB" dirty="0">
                <a:latin typeface="Arial" panose="020B0604020202020204" pitchFamily="34" charset="0"/>
                <a:cs typeface="Arial" panose="020B0604020202020204" pitchFamily="34" charset="0"/>
              </a:rPr>
              <a:t>Low, J (2001). Alternative, complementary or concurrent health care? A critical analysis of the use of the concept of complementary therapy. Complementary Therapies in Medicine, 9(2), pp.105-110. </a:t>
            </a:r>
          </a:p>
          <a:p>
            <a:r>
              <a:rPr lang="en-GB" dirty="0">
                <a:latin typeface="Arial" panose="020B0604020202020204" pitchFamily="34" charset="0"/>
                <a:cs typeface="Arial" panose="020B0604020202020204" pitchFamily="34" charset="0"/>
              </a:rPr>
              <a:t>Rubens, C (2021). Western medical acupuncture. In A Prescription for Healthy Living (pp. 235-239). Academic Press. </a:t>
            </a:r>
          </a:p>
          <a:p>
            <a:r>
              <a:rPr lang="en-GB" dirty="0">
                <a:latin typeface="Arial" panose="020B0604020202020204" pitchFamily="34" charset="0"/>
                <a:cs typeface="Arial" panose="020B0604020202020204" pitchFamily="34" charset="0"/>
              </a:rPr>
              <a:t>Yuan, J, </a:t>
            </a:r>
            <a:r>
              <a:rPr lang="en-GB" dirty="0" err="1">
                <a:latin typeface="Arial" panose="020B0604020202020204" pitchFamily="34" charset="0"/>
                <a:cs typeface="Arial" panose="020B0604020202020204" pitchFamily="34" charset="0"/>
              </a:rPr>
              <a:t>Purepong</a:t>
            </a:r>
            <a:r>
              <a:rPr lang="en-GB" dirty="0">
                <a:latin typeface="Arial" panose="020B0604020202020204" pitchFamily="34" charset="0"/>
                <a:cs typeface="Arial" panose="020B0604020202020204" pitchFamily="34" charset="0"/>
              </a:rPr>
              <a:t>, N, Kerr, D.P, Park, J, Bradbury, I and McDonough, S (2008). Effectiveness of acupuncture for low back pain: a systematic review. Spine, 33(23), pp.E887-E900</a:t>
            </a:r>
          </a:p>
        </p:txBody>
      </p:sp>
    </p:spTree>
    <p:extLst>
      <p:ext uri="{BB962C8B-B14F-4D97-AF65-F5344CB8AC3E}">
        <p14:creationId xmlns:p14="http://schemas.microsoft.com/office/powerpoint/2010/main" val="2270694995"/>
      </p:ext>
    </p:extLst>
  </p:cSld>
  <p:clrMapOvr>
    <a:masterClrMapping/>
  </p:clrMapOvr>
</p:sld>
</file>

<file path=ppt/theme/theme1.xml><?xml version="1.0" encoding="utf-8"?>
<a:theme xmlns:a="http://schemas.openxmlformats.org/drawingml/2006/main" name="View">
  <a:themeElements>
    <a:clrScheme name="View">
      <a:dk1>
        <a:sysClr val="windowText" lastClr="000000"/>
      </a:dk1>
      <a:lt1>
        <a:sysClr val="window" lastClr="FFFFFF"/>
      </a:lt1>
      <a:dk2>
        <a:srgbClr val="666666"/>
      </a:dk2>
      <a:lt2>
        <a:srgbClr val="D2D2D2"/>
      </a:lt2>
      <a:accent1>
        <a:srgbClr val="FF388C"/>
      </a:accent1>
      <a:accent2>
        <a:srgbClr val="D70D5E"/>
      </a:accent2>
      <a:accent3>
        <a:srgbClr val="98037E"/>
      </a:accent3>
      <a:accent4>
        <a:srgbClr val="68027D"/>
      </a:accent4>
      <a:accent5>
        <a:srgbClr val="095ACA"/>
      </a:accent5>
      <a:accent6>
        <a:srgbClr val="063597"/>
      </a:accent6>
      <a:hlink>
        <a:srgbClr val="17BBFD"/>
      </a:hlink>
      <a:folHlink>
        <a:srgbClr val="FF79C2"/>
      </a:folHlink>
    </a:clrScheme>
    <a:fontScheme name="Arial-Times New Roman">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3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23C5FE65-18CC-4A65-9EBC-B05E331504E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7" ma:contentTypeDescription="Create a new document." ma:contentTypeScope="" ma:versionID="8b6f691098dea57be7ed9ed319656c8d">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9fc99acfdfdb7b9f3148fb3cc585c17a"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6DFBCAE-5956-4B36-B19E-AAD8C1365C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b8f10f-f56e-4e87-af4a-2384ac144562"/>
    <ds:schemaRef ds:uri="921765a0-fcf6-47d1-8ac4-5d670786d7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DB527B-CF18-46B4-83F7-3C47EB963331}">
  <ds:schemaRefs>
    <ds:schemaRef ds:uri="http://schemas.microsoft.com/sharepoint/v3/contenttype/forms"/>
  </ds:schemaRefs>
</ds:datastoreItem>
</file>

<file path=customXml/itemProps3.xml><?xml version="1.0" encoding="utf-8"?>
<ds:datastoreItem xmlns:ds="http://schemas.openxmlformats.org/officeDocument/2006/customXml" ds:itemID="{03D044E3-5472-45E9-BF10-C29D5EF6EADD}">
  <ds:schemaRefs>
    <ds:schemaRef ds:uri="46b8f10f-f56e-4e87-af4a-2384ac144562"/>
    <ds:schemaRef ds:uri="921765a0-fcf6-47d1-8ac4-5d670786d758"/>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TM03457515[[fn=View]]</Template>
  <TotalTime>14</TotalTime>
  <Words>541</Words>
  <Application>Microsoft Office PowerPoint</Application>
  <PresentationFormat>Widescreen</PresentationFormat>
  <Paragraphs>33</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Times New Roman</vt:lpstr>
      <vt:lpstr>Wingdings 2</vt:lpstr>
      <vt:lpstr>View</vt:lpstr>
      <vt:lpstr>Complementary Therapies: Acupuncture</vt:lpstr>
      <vt:lpstr>Complementary Therapy</vt:lpstr>
      <vt:lpstr>Outline of Acupuncture</vt:lpstr>
      <vt:lpstr>How does acupuncture work with current orthodox treatment? </vt:lpstr>
      <vt:lpstr>History, Uses, Efficacy and Contraindications</vt:lpstr>
      <vt:lpstr>Overall effectiveness of Acupuncture using literature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Complimentary Therapies: Acupuncture</dc:title>
  <dc:creator>Hussain Ahmed (1907013)</dc:creator>
  <cp:lastModifiedBy>Hussain Ahmed (1907013)</cp:lastModifiedBy>
  <cp:revision>1</cp:revision>
  <dcterms:created xsi:type="dcterms:W3CDTF">2021-12-08T05:34:10Z</dcterms:created>
  <dcterms:modified xsi:type="dcterms:W3CDTF">2021-12-08T05:48:53Z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