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omments/modernComment_101_9180660A.xml" ContentType="application/vnd.ms-powerpoint.comments+xml"/>
  <Override PartName="/ppt/comments/modernComment_111_3DC8E97D.xml" ContentType="application/vnd.ms-powerpoint.comments+xml"/>
  <Override PartName="/ppt/comments/modernComment_112_A1EF4AAE.xml" ContentType="application/vnd.ms-powerpoint.comments+xml"/>
  <Override PartName="/ppt/comments/modernComment_102_7C7ED3AE.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85" r:id="rId4"/>
    <p:sldId id="286" r:id="rId5"/>
    <p:sldId id="287" r:id="rId6"/>
    <p:sldId id="288" r:id="rId7"/>
    <p:sldId id="290" r:id="rId8"/>
    <p:sldId id="291" r:id="rId9"/>
    <p:sldId id="292" r:id="rId10"/>
    <p:sldId id="260" r:id="rId11"/>
    <p:sldId id="261" r:id="rId12"/>
    <p:sldId id="262" r:id="rId13"/>
    <p:sldId id="276" r:id="rId14"/>
    <p:sldId id="277" r:id="rId15"/>
    <p:sldId id="278" r:id="rId16"/>
    <p:sldId id="263" r:id="rId17"/>
    <p:sldId id="265" r:id="rId18"/>
    <p:sldId id="266" r:id="rId19"/>
    <p:sldId id="267" r:id="rId20"/>
    <p:sldId id="268" r:id="rId21"/>
    <p:sldId id="269" r:id="rId22"/>
    <p:sldId id="270" r:id="rId23"/>
    <p:sldId id="271" r:id="rId24"/>
    <p:sldId id="275" r:id="rId25"/>
    <p:sldId id="272" r:id="rId26"/>
    <p:sldId id="257" r:id="rId27"/>
    <p:sldId id="273" r:id="rId28"/>
    <p:sldId id="274" r:id="rId29"/>
    <p:sldId id="258" r:id="rId30"/>
    <p:sldId id="284" r:id="rId31"/>
    <p:sldId id="281" r:id="rId32"/>
    <p:sldId id="282" r:id="rId33"/>
    <p:sldId id="283" r:id="rId34"/>
    <p:sldId id="280" r:id="rId35"/>
    <p:sldId id="293"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1EFE0292-F194-8DE8-0405-F06CEEAB6D48}" name="Taylor John (2304795)" initials="T(" userId="S::2304795@student.uwtsd.ac.uk::a30f58fb-ba2d-47f7-a89b-5a71bae1e53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CAEBEB"/>
    <a:srgbClr val="EBFA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36CB3F-BB82-F0B6-9755-CFACBE74DDF2}" v="154" dt="2026-03-08T16:48:59.600"/>
    <p1510:client id="{301D76DB-9274-884E-B68D-E26A05320376}" v="129" dt="2026-03-08T19:27:32.865"/>
    <p1510:client id="{3F202C7C-0DDE-AD1E-C69A-194A1537471B}" v="631" dt="2026-03-08T10:30:38.306"/>
    <p1510:client id="{65024C64-C5DA-58DE-288A-0ED4463ADF1C}" v="288" dt="2026-03-08T14:51:02.783"/>
    <p1510:client id="{7975BB71-B496-7215-4FF9-E643B13A82E9}" v="194" dt="2026-03-08T19:50:01.543"/>
    <p1510:client id="{980853AE-CD9B-4099-0536-CAF9B847C506}" v="4" dt="2026-03-08T19:35:59.933"/>
    <p1510:client id="{AD7456D3-4D3D-8288-D66D-AEC7BABD7544}" v="11" dt="2026-03-08T15:09:53.108"/>
    <p1510:client id="{C4FED881-E9CF-699F-CCAF-F50241F1E2B7}" v="16" vWet="17" dt="2026-03-08T16:29:31.942"/>
    <p1510:client id="{E9A42388-7E23-A048-A554-254F34F10381}" v="4297" dt="2026-03-08T17:18:23.536"/>
    <p1510:client id="{ECF236E1-E083-F470-1258-C62009B69090}" v="595" dt="2026-03-08T11:53:43.0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8/10/relationships/authors" Targe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omments/modernComment_101_9180660A.xml><?xml version="1.0" encoding="utf-8"?>
<p188:cmLst xmlns:a="http://schemas.openxmlformats.org/drawingml/2006/main" xmlns:r="http://schemas.openxmlformats.org/officeDocument/2006/relationships" xmlns:p188="http://schemas.microsoft.com/office/powerpoint/2018/8/main">
  <p188:cm id="{75561E5F-708E-4DEC-9564-D586BFD8B598}" authorId="{1EFE0292-F194-8DE8-0405-F06CEEAB6D48}" created="2026-02-19T13:04:01.553">
    <ac:deMkLst xmlns:ac="http://schemas.microsoft.com/office/drawing/2013/main/command">
      <pc:docMk xmlns:pc="http://schemas.microsoft.com/office/powerpoint/2013/main/command"/>
      <pc:sldMk xmlns:pc="http://schemas.microsoft.com/office/powerpoint/2013/main/command" cId="2441111050" sldId="257"/>
      <ac:spMk id="3" creationId="{01BC129C-235D-9183-A65E-FB819E70B246}"/>
    </ac:deMkLst>
    <p188:txBody>
      <a:bodyPr/>
      <a:lstStyle/>
      <a:p>
        <a:r>
          <a:rPr lang="en-GB"/>
          <a:t>Sport Wales (2026) Funding and support, Sport Wales. Available at: https://www.sport.wales/grants-and-funding/ (Accessed: 19 February 2026). </a:t>
        </a:r>
      </a:p>
    </p188:txBody>
  </p188:cm>
</p188:cmLst>
</file>

<file path=ppt/comments/modernComment_102_7C7ED3AE.xml><?xml version="1.0" encoding="utf-8"?>
<p188:cmLst xmlns:a="http://schemas.openxmlformats.org/drawingml/2006/main" xmlns:r="http://schemas.openxmlformats.org/officeDocument/2006/relationships" xmlns:p188="http://schemas.microsoft.com/office/powerpoint/2018/8/main">
  <p188:cm id="{0BD1D051-A78F-44F4-9816-891AFC80C917}" authorId="{1EFE0292-F194-8DE8-0405-F06CEEAB6D48}" created="2026-02-19T13:11:22.477">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Olchfa (2026) Lettings.olchfa.org.uk. Available at: https://lettings.olchfa.org.uk/spaces (Accessed: 19 February 2026). </a:t>
        </a:r>
      </a:p>
    </p188:txBody>
  </p188:cm>
  <p188:cm id="{D85C1C92-B031-4680-9D45-C4F7E06E69BF}" authorId="{1EFE0292-F194-8DE8-0405-F06CEEAB6D48}" created="2026-02-19T13:14:02.610">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CCYD (2025) Facilities, ccyd.co.uk. Available at: https://ccyd.co.uk/facilities/ (Accessed: 19 February 2026). </a:t>
        </a:r>
      </a:p>
    </p188:txBody>
  </p188:cm>
  <p188:cm id="{7A31E0CB-70CB-46A4-BB1A-096650D71BA3}" authorId="{1EFE0292-F194-8DE8-0405-F06CEEAB6D48}" created="2026-02-19T13:18:32.198">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Bae Baglan (2017) Ysgol Bae Baglan charging and remissions policy. Available at: http://d6vsczyu1rky0.cloudfront.net/36504_b/wp-content/uploads/2018/03/Charging-Policy.pdf (Accessed: 19 February 2026). </a:t>
        </a:r>
      </a:p>
    </p188:txBody>
  </p188:cm>
  <p188:cm id="{5F256CF0-CEEF-4347-A5C8-85E136634F9A}" authorId="{1EFE0292-F194-8DE8-0405-F06CEEAB6D48}" created="2026-03-05T15:46:49.406">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Phoenix Centre (2025) All-weather pitch, The Phoenix Centre. Available at: https://thephoenixonthehill.com/all-weather-pitch/ (Accessed: 05 March 2026). </a:t>
        </a:r>
      </a:p>
    </p188:txBody>
  </p188:cm>
</p188:cmLst>
</file>

<file path=ppt/comments/modernComment_111_3DC8E97D.xml><?xml version="1.0" encoding="utf-8"?>
<p188:cmLst xmlns:a="http://schemas.openxmlformats.org/drawingml/2006/main" xmlns:r="http://schemas.openxmlformats.org/officeDocument/2006/relationships" xmlns:p188="http://schemas.microsoft.com/office/powerpoint/2018/8/main">
  <p188:cm id="{54553417-C4D1-4838-8611-86776F6AE711}" authorId="{1EFE0292-F194-8DE8-0405-F06CEEAB6D48}" created="2026-03-05T15:53:21.073">
    <ac:deMkLst xmlns:ac="http://schemas.microsoft.com/office/drawing/2013/main/command">
      <pc:docMk xmlns:pc="http://schemas.microsoft.com/office/powerpoint/2013/main/command"/>
      <pc:sldMk xmlns:pc="http://schemas.microsoft.com/office/powerpoint/2013/main/command" cId="1036577149" sldId="273"/>
      <ac:spMk id="3" creationId="{4695A0BB-2036-8505-F949-B87DD59170B6}"/>
    </ac:deMkLst>
    <p188:txBody>
      <a:bodyPr/>
      <a:lstStyle/>
      <a:p>
        <a:r>
          <a:rPr lang="en-GB"/>
          <a:t>United Education (2022) Prices and discounts: Holiday camps, United Education. Available at: https://www.united-education.co.uk/school-holiday-camps/united-camps/dates-and-locations/prices-and-discounts/ (Accessed: 05 March 2026). </a:t>
        </a:r>
      </a:p>
    </p188:txBody>
  </p188:cm>
  <p188:cm id="{2411596D-D15B-427E-AEA6-0AC5F2B040A3}" authorId="{1EFE0292-F194-8DE8-0405-F06CEEAB6D48}" created="2026-03-05T16:26:38.007">
    <ac:deMkLst xmlns:ac="http://schemas.microsoft.com/office/drawing/2013/main/command">
      <pc:docMk xmlns:pc="http://schemas.microsoft.com/office/powerpoint/2013/main/command"/>
      <pc:sldMk xmlns:pc="http://schemas.microsoft.com/office/powerpoint/2013/main/command" cId="1036577149" sldId="273"/>
      <ac:spMk id="3" creationId="{4695A0BB-2036-8505-F949-B87DD59170B6}"/>
    </ac:deMkLst>
    <p188:txBody>
      <a:bodyPr/>
      <a:lstStyle/>
      <a:p>
        <a:r>
          <a:rPr lang="en-GB"/>
          <a:t>Freedom Leisure (2024) Holiday Fun in Swansea, Holiday Fun in Swansea | LC Swansea | Freedom Leisure. Available at: https://www.freedom-leisure.co.uk/centres/lc-swansea/holiday-fun-in-swansea/ (Accessed: 05 March 2026). </a:t>
        </a:r>
      </a:p>
    </p188:txBody>
  </p188:cm>
  <p188:cm id="{F2AF8836-A41F-4854-99F7-3C5EAAB4057F}" authorId="{1EFE0292-F194-8DE8-0405-F06CEEAB6D48}" created="2026-03-05T16:26:51.853">
    <ac:deMkLst xmlns:ac="http://schemas.microsoft.com/office/drawing/2013/main/command">
      <pc:docMk xmlns:pc="http://schemas.microsoft.com/office/powerpoint/2013/main/command"/>
      <pc:sldMk xmlns:pc="http://schemas.microsoft.com/office/powerpoint/2013/main/command" cId="1036577149" sldId="273"/>
      <ac:spMk id="3" creationId="{4695A0BB-2036-8505-F949-B87DD59170B6}"/>
    </ac:deMkLst>
    <p188:txBody>
      <a:bodyPr/>
      <a:lstStyle/>
      <a:p>
        <a:r>
          <a:rPr lang="en-GB"/>
          <a:t>Swansea City (no date) Swansea City AFC - soccer camps. Available at: https://book.swanseacity.com/soccer_camps (Accessed: 05 March 2026). </a:t>
        </a:r>
      </a:p>
    </p188:txBody>
  </p188:cm>
</p188:cmLst>
</file>

<file path=ppt/comments/modernComment_112_A1EF4AAE.xml><?xml version="1.0" encoding="utf-8"?>
<p188:cmLst xmlns:a="http://schemas.openxmlformats.org/drawingml/2006/main" xmlns:r="http://schemas.openxmlformats.org/officeDocument/2006/relationships" xmlns:p188="http://schemas.microsoft.com/office/powerpoint/2018/8/main">
  <p188:cm id="{9895C840-9767-4042-9E80-60ACAE631853}" authorId="{1EFE0292-F194-8DE8-0405-F06CEEAB6D48}" created="2026-03-05T16:10:43.037">
    <ac:deMkLst xmlns:ac="http://schemas.microsoft.com/office/drawing/2013/main/command">
      <pc:docMk xmlns:pc="http://schemas.microsoft.com/office/powerpoint/2013/main/command"/>
      <pc:sldMk xmlns:pc="http://schemas.microsoft.com/office/powerpoint/2013/main/command" cId="2716813998" sldId="274"/>
      <ac:spMk id="4" creationId="{04EFB45D-0EA0-8E6B-FDC7-CB2361133FB6}"/>
    </ac:deMkLst>
    <p188:txBody>
      <a:bodyPr/>
      <a:lstStyle/>
      <a:p>
        <a:r>
          <a:rPr lang="en-GB"/>
          <a:t>Sports Society (2021) Position of sports coach (holiday work), Sports Society. Available at: https://sportsociety.co.uk/jobs/position-of-sports-coach-holiday-work/ (Accessed: 05 March 2026). </a:t>
        </a:r>
      </a:p>
    </p188:txBody>
  </p188:cm>
</p188:cmLst>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D7CE83-F559-4631-A27E-4A6F849FB3A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3DF2F9-6B78-406F-BCE3-C605B7E7C50A}">
      <dgm:prSet/>
      <dgm:spPr/>
      <dgm:t>
        <a:bodyPr/>
        <a:lstStyle/>
        <a:p>
          <a:r>
            <a:rPr lang="en-US"/>
            <a:t>To deliver high quality engaging coaching to all participants. </a:t>
          </a:r>
        </a:p>
      </dgm:t>
    </dgm:pt>
    <dgm:pt modelId="{DFD7377F-EFBC-4D97-918A-07B11A150C97}" type="parTrans" cxnId="{DBBCEAA7-C7AE-4627-8D53-E38FF741488E}">
      <dgm:prSet/>
      <dgm:spPr/>
      <dgm:t>
        <a:bodyPr/>
        <a:lstStyle/>
        <a:p>
          <a:endParaRPr lang="en-US"/>
        </a:p>
      </dgm:t>
    </dgm:pt>
    <dgm:pt modelId="{2A7D1F04-C93B-43F5-B4AB-843B36FEACD8}" type="sibTrans" cxnId="{DBBCEAA7-C7AE-4627-8D53-E38FF741488E}">
      <dgm:prSet/>
      <dgm:spPr/>
      <dgm:t>
        <a:bodyPr/>
        <a:lstStyle/>
        <a:p>
          <a:endParaRPr lang="en-US"/>
        </a:p>
      </dgm:t>
    </dgm:pt>
    <dgm:pt modelId="{9FAEACCD-AD8A-4027-85E8-3A78FDFDFF89}">
      <dgm:prSet/>
      <dgm:spPr/>
      <dgm:t>
        <a:bodyPr/>
        <a:lstStyle/>
        <a:p>
          <a:r>
            <a:rPr lang="en-US"/>
            <a:t>To create more interest in sports between the younger generation.</a:t>
          </a:r>
        </a:p>
      </dgm:t>
    </dgm:pt>
    <dgm:pt modelId="{89198CDA-473A-43B5-B8C6-4A05BDA6625C}" type="parTrans" cxnId="{93845C4C-B98F-494B-A939-54FDDC1CF35B}">
      <dgm:prSet/>
      <dgm:spPr/>
      <dgm:t>
        <a:bodyPr/>
        <a:lstStyle/>
        <a:p>
          <a:endParaRPr lang="en-US"/>
        </a:p>
      </dgm:t>
    </dgm:pt>
    <dgm:pt modelId="{151DFF89-1B0D-40EF-96C5-8899E1AB0F87}" type="sibTrans" cxnId="{93845C4C-B98F-494B-A939-54FDDC1CF35B}">
      <dgm:prSet/>
      <dgm:spPr/>
      <dgm:t>
        <a:bodyPr/>
        <a:lstStyle/>
        <a:p>
          <a:endParaRPr lang="en-US"/>
        </a:p>
      </dgm:t>
    </dgm:pt>
    <dgm:pt modelId="{46F3417B-648F-4735-B555-B7DCA392BEAC}">
      <dgm:prSet/>
      <dgm:spPr/>
      <dgm:t>
        <a:bodyPr/>
        <a:lstStyle/>
        <a:p>
          <a:r>
            <a:rPr lang="en-US"/>
            <a:t>To provide a safe, supportive, and inclusive sporting experience.</a:t>
          </a:r>
        </a:p>
      </dgm:t>
    </dgm:pt>
    <dgm:pt modelId="{6BF2D704-76CA-421C-8ED4-ECF8A5A35FBE}" type="parTrans" cxnId="{15802B4D-3C63-498F-B747-287DC1606404}">
      <dgm:prSet/>
      <dgm:spPr/>
      <dgm:t>
        <a:bodyPr/>
        <a:lstStyle/>
        <a:p>
          <a:endParaRPr lang="en-US"/>
        </a:p>
      </dgm:t>
    </dgm:pt>
    <dgm:pt modelId="{30F95BFC-DD03-4D3E-9DE6-5B97BB0ADAAA}" type="sibTrans" cxnId="{15802B4D-3C63-498F-B747-287DC1606404}">
      <dgm:prSet/>
      <dgm:spPr/>
      <dgm:t>
        <a:bodyPr/>
        <a:lstStyle/>
        <a:p>
          <a:endParaRPr lang="en-US"/>
        </a:p>
      </dgm:t>
    </dgm:pt>
    <dgm:pt modelId="{9DFE6FCA-D2B1-4F3A-9883-867DEE59E83F}">
      <dgm:prSet/>
      <dgm:spPr/>
      <dgm:t>
        <a:bodyPr/>
        <a:lstStyle/>
        <a:p>
          <a:r>
            <a:rPr lang="en-US"/>
            <a:t>To develop high performance sporting skills in young athletes. </a:t>
          </a:r>
        </a:p>
      </dgm:t>
    </dgm:pt>
    <dgm:pt modelId="{1B8825E8-FE8E-4686-A29F-74E772877376}" type="parTrans" cxnId="{6F487BB2-711E-41F5-8844-C60FD98D0011}">
      <dgm:prSet/>
      <dgm:spPr/>
      <dgm:t>
        <a:bodyPr/>
        <a:lstStyle/>
        <a:p>
          <a:endParaRPr lang="en-US"/>
        </a:p>
      </dgm:t>
    </dgm:pt>
    <dgm:pt modelId="{A03CF662-F40F-49E8-A363-AE48BBB73C83}" type="sibTrans" cxnId="{6F487BB2-711E-41F5-8844-C60FD98D0011}">
      <dgm:prSet/>
      <dgm:spPr/>
      <dgm:t>
        <a:bodyPr/>
        <a:lstStyle/>
        <a:p>
          <a:endParaRPr lang="en-US"/>
        </a:p>
      </dgm:t>
    </dgm:pt>
    <dgm:pt modelId="{EFC28E7E-4061-6E4E-BD88-AF3FA5470C61}" type="pres">
      <dgm:prSet presAssocID="{82D7CE83-F559-4631-A27E-4A6F849FB3A5}" presName="linear" presStyleCnt="0">
        <dgm:presLayoutVars>
          <dgm:animLvl val="lvl"/>
          <dgm:resizeHandles val="exact"/>
        </dgm:presLayoutVars>
      </dgm:prSet>
      <dgm:spPr/>
    </dgm:pt>
    <dgm:pt modelId="{80E088A3-CCD0-8B4E-9AA5-6FBCB9939640}" type="pres">
      <dgm:prSet presAssocID="{BB3DF2F9-6B78-406F-BCE3-C605B7E7C50A}" presName="parentText" presStyleLbl="node1" presStyleIdx="0" presStyleCnt="4">
        <dgm:presLayoutVars>
          <dgm:chMax val="0"/>
          <dgm:bulletEnabled val="1"/>
        </dgm:presLayoutVars>
      </dgm:prSet>
      <dgm:spPr/>
    </dgm:pt>
    <dgm:pt modelId="{0D24BE63-C28B-854D-BBBB-315DE08BE229}" type="pres">
      <dgm:prSet presAssocID="{2A7D1F04-C93B-43F5-B4AB-843B36FEACD8}" presName="spacer" presStyleCnt="0"/>
      <dgm:spPr/>
    </dgm:pt>
    <dgm:pt modelId="{DE961352-72FE-CC42-96E0-5C68E3453010}" type="pres">
      <dgm:prSet presAssocID="{9FAEACCD-AD8A-4027-85E8-3A78FDFDFF89}" presName="parentText" presStyleLbl="node1" presStyleIdx="1" presStyleCnt="4">
        <dgm:presLayoutVars>
          <dgm:chMax val="0"/>
          <dgm:bulletEnabled val="1"/>
        </dgm:presLayoutVars>
      </dgm:prSet>
      <dgm:spPr/>
    </dgm:pt>
    <dgm:pt modelId="{58231B0D-A426-854A-9682-B897CBE7298C}" type="pres">
      <dgm:prSet presAssocID="{151DFF89-1B0D-40EF-96C5-8899E1AB0F87}" presName="spacer" presStyleCnt="0"/>
      <dgm:spPr/>
    </dgm:pt>
    <dgm:pt modelId="{8A858FDD-D461-BC45-A66F-8A1FEE4F287A}" type="pres">
      <dgm:prSet presAssocID="{46F3417B-648F-4735-B555-B7DCA392BEAC}" presName="parentText" presStyleLbl="node1" presStyleIdx="2" presStyleCnt="4">
        <dgm:presLayoutVars>
          <dgm:chMax val="0"/>
          <dgm:bulletEnabled val="1"/>
        </dgm:presLayoutVars>
      </dgm:prSet>
      <dgm:spPr/>
    </dgm:pt>
    <dgm:pt modelId="{C8A810D6-A3AC-764E-89AC-E5D21F92A7C7}" type="pres">
      <dgm:prSet presAssocID="{30F95BFC-DD03-4D3E-9DE6-5B97BB0ADAAA}" presName="spacer" presStyleCnt="0"/>
      <dgm:spPr/>
    </dgm:pt>
    <dgm:pt modelId="{43590160-1CE8-FA4E-A224-1ACD6FCE08F9}" type="pres">
      <dgm:prSet presAssocID="{9DFE6FCA-D2B1-4F3A-9883-867DEE59E83F}" presName="parentText" presStyleLbl="node1" presStyleIdx="3" presStyleCnt="4">
        <dgm:presLayoutVars>
          <dgm:chMax val="0"/>
          <dgm:bulletEnabled val="1"/>
        </dgm:presLayoutVars>
      </dgm:prSet>
      <dgm:spPr/>
    </dgm:pt>
  </dgm:ptLst>
  <dgm:cxnLst>
    <dgm:cxn modelId="{153ED108-1F5D-1749-BC10-C3E32B2EE7AB}" type="presOf" srcId="{46F3417B-648F-4735-B555-B7DCA392BEAC}" destId="{8A858FDD-D461-BC45-A66F-8A1FEE4F287A}" srcOrd="0" destOrd="0" presId="urn:microsoft.com/office/officeart/2005/8/layout/vList2"/>
    <dgm:cxn modelId="{93845C4C-B98F-494B-A939-54FDDC1CF35B}" srcId="{82D7CE83-F559-4631-A27E-4A6F849FB3A5}" destId="{9FAEACCD-AD8A-4027-85E8-3A78FDFDFF89}" srcOrd="1" destOrd="0" parTransId="{89198CDA-473A-43B5-B8C6-4A05BDA6625C}" sibTransId="{151DFF89-1B0D-40EF-96C5-8899E1AB0F87}"/>
    <dgm:cxn modelId="{15802B4D-3C63-498F-B747-287DC1606404}" srcId="{82D7CE83-F559-4631-A27E-4A6F849FB3A5}" destId="{46F3417B-648F-4735-B555-B7DCA392BEAC}" srcOrd="2" destOrd="0" parTransId="{6BF2D704-76CA-421C-8ED4-ECF8A5A35FBE}" sibTransId="{30F95BFC-DD03-4D3E-9DE6-5B97BB0ADAAA}"/>
    <dgm:cxn modelId="{A3D8158E-07F5-9B4E-A1E1-717881D495CC}" type="presOf" srcId="{9FAEACCD-AD8A-4027-85E8-3A78FDFDFF89}" destId="{DE961352-72FE-CC42-96E0-5C68E3453010}" srcOrd="0" destOrd="0" presId="urn:microsoft.com/office/officeart/2005/8/layout/vList2"/>
    <dgm:cxn modelId="{DBBCEAA7-C7AE-4627-8D53-E38FF741488E}" srcId="{82D7CE83-F559-4631-A27E-4A6F849FB3A5}" destId="{BB3DF2F9-6B78-406F-BCE3-C605B7E7C50A}" srcOrd="0" destOrd="0" parTransId="{DFD7377F-EFBC-4D97-918A-07B11A150C97}" sibTransId="{2A7D1F04-C93B-43F5-B4AB-843B36FEACD8}"/>
    <dgm:cxn modelId="{E5BF95B0-5932-174A-9ABC-A4CF5050A9A2}" type="presOf" srcId="{82D7CE83-F559-4631-A27E-4A6F849FB3A5}" destId="{EFC28E7E-4061-6E4E-BD88-AF3FA5470C61}" srcOrd="0" destOrd="0" presId="urn:microsoft.com/office/officeart/2005/8/layout/vList2"/>
    <dgm:cxn modelId="{6F487BB2-711E-41F5-8844-C60FD98D0011}" srcId="{82D7CE83-F559-4631-A27E-4A6F849FB3A5}" destId="{9DFE6FCA-D2B1-4F3A-9883-867DEE59E83F}" srcOrd="3" destOrd="0" parTransId="{1B8825E8-FE8E-4686-A29F-74E772877376}" sibTransId="{A03CF662-F40F-49E8-A363-AE48BBB73C83}"/>
    <dgm:cxn modelId="{EDDE01EC-2397-B843-8C3E-109B68E806BF}" type="presOf" srcId="{BB3DF2F9-6B78-406F-BCE3-C605B7E7C50A}" destId="{80E088A3-CCD0-8B4E-9AA5-6FBCB9939640}" srcOrd="0" destOrd="0" presId="urn:microsoft.com/office/officeart/2005/8/layout/vList2"/>
    <dgm:cxn modelId="{B606BBF2-712B-424B-9097-74C7BCFEEF0F}" type="presOf" srcId="{9DFE6FCA-D2B1-4F3A-9883-867DEE59E83F}" destId="{43590160-1CE8-FA4E-A224-1ACD6FCE08F9}" srcOrd="0" destOrd="0" presId="urn:microsoft.com/office/officeart/2005/8/layout/vList2"/>
    <dgm:cxn modelId="{655C1E99-F8CC-BA47-B994-8D224C978CCA}" type="presParOf" srcId="{EFC28E7E-4061-6E4E-BD88-AF3FA5470C61}" destId="{80E088A3-CCD0-8B4E-9AA5-6FBCB9939640}" srcOrd="0" destOrd="0" presId="urn:microsoft.com/office/officeart/2005/8/layout/vList2"/>
    <dgm:cxn modelId="{B681A354-FA71-A44C-B4DF-989A7AA86398}" type="presParOf" srcId="{EFC28E7E-4061-6E4E-BD88-AF3FA5470C61}" destId="{0D24BE63-C28B-854D-BBBB-315DE08BE229}" srcOrd="1" destOrd="0" presId="urn:microsoft.com/office/officeart/2005/8/layout/vList2"/>
    <dgm:cxn modelId="{B984AD83-105E-6748-8AA8-DC091E607ABA}" type="presParOf" srcId="{EFC28E7E-4061-6E4E-BD88-AF3FA5470C61}" destId="{DE961352-72FE-CC42-96E0-5C68E3453010}" srcOrd="2" destOrd="0" presId="urn:microsoft.com/office/officeart/2005/8/layout/vList2"/>
    <dgm:cxn modelId="{023F8DE0-D79C-FB45-8EC0-5E39EBABA971}" type="presParOf" srcId="{EFC28E7E-4061-6E4E-BD88-AF3FA5470C61}" destId="{58231B0D-A426-854A-9682-B897CBE7298C}" srcOrd="3" destOrd="0" presId="urn:microsoft.com/office/officeart/2005/8/layout/vList2"/>
    <dgm:cxn modelId="{D60B8BDF-4DE2-2A48-9A7F-C61087FFBA1B}" type="presParOf" srcId="{EFC28E7E-4061-6E4E-BD88-AF3FA5470C61}" destId="{8A858FDD-D461-BC45-A66F-8A1FEE4F287A}" srcOrd="4" destOrd="0" presId="urn:microsoft.com/office/officeart/2005/8/layout/vList2"/>
    <dgm:cxn modelId="{D312E73E-7C85-9B42-B71E-0C58CCC5A00D}" type="presParOf" srcId="{EFC28E7E-4061-6E4E-BD88-AF3FA5470C61}" destId="{C8A810D6-A3AC-764E-89AC-E5D21F92A7C7}" srcOrd="5" destOrd="0" presId="urn:microsoft.com/office/officeart/2005/8/layout/vList2"/>
    <dgm:cxn modelId="{96C9900C-0692-7E4D-B2F6-BF696AC0CD13}" type="presParOf" srcId="{EFC28E7E-4061-6E4E-BD88-AF3FA5470C61}" destId="{43590160-1CE8-FA4E-A224-1ACD6FCE08F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00C022-4224-4245-A7AC-2229856F6C9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90BDB30-54BF-4813-91A0-0B83307E90FC}">
      <dgm:prSet/>
      <dgm:spPr/>
      <dgm:t>
        <a:bodyPr/>
        <a:lstStyle/>
        <a:p>
          <a:r>
            <a:rPr lang="en-US"/>
            <a:t>Elite level coaching in a range of sports</a:t>
          </a:r>
        </a:p>
      </dgm:t>
    </dgm:pt>
    <dgm:pt modelId="{A3AABA54-43FF-48F7-AAC9-B89AD025A381}" type="parTrans" cxnId="{DB81043A-71AD-4D31-A2FF-96FE2A2A7BA7}">
      <dgm:prSet/>
      <dgm:spPr/>
      <dgm:t>
        <a:bodyPr/>
        <a:lstStyle/>
        <a:p>
          <a:endParaRPr lang="en-US"/>
        </a:p>
      </dgm:t>
    </dgm:pt>
    <dgm:pt modelId="{BC0B362B-EA4B-4BCC-B9D9-0EC04E469879}" type="sibTrans" cxnId="{DB81043A-71AD-4D31-A2FF-96FE2A2A7BA7}">
      <dgm:prSet/>
      <dgm:spPr/>
      <dgm:t>
        <a:bodyPr/>
        <a:lstStyle/>
        <a:p>
          <a:endParaRPr lang="en-US"/>
        </a:p>
      </dgm:t>
    </dgm:pt>
    <dgm:pt modelId="{59908EB8-002A-4A8C-B4E7-F64087078AA7}">
      <dgm:prSet/>
      <dgm:spPr/>
      <dgm:t>
        <a:bodyPr/>
        <a:lstStyle/>
        <a:p>
          <a:r>
            <a:rPr lang="en-US"/>
            <a:t>A travelling model that reaches a range of communities across South Wales</a:t>
          </a:r>
        </a:p>
      </dgm:t>
    </dgm:pt>
    <dgm:pt modelId="{8E7ED45B-F8BE-4599-B23D-38146ADE3CFF}" type="parTrans" cxnId="{806154D3-B03F-4A85-857C-4FFCF4120EA0}">
      <dgm:prSet/>
      <dgm:spPr/>
      <dgm:t>
        <a:bodyPr/>
        <a:lstStyle/>
        <a:p>
          <a:endParaRPr lang="en-US"/>
        </a:p>
      </dgm:t>
    </dgm:pt>
    <dgm:pt modelId="{902FDB0C-B7B7-499B-8FE3-8114BB8BDD6D}" type="sibTrans" cxnId="{806154D3-B03F-4A85-857C-4FFCF4120EA0}">
      <dgm:prSet/>
      <dgm:spPr/>
      <dgm:t>
        <a:bodyPr/>
        <a:lstStyle/>
        <a:p>
          <a:endParaRPr lang="en-US"/>
        </a:p>
      </dgm:t>
    </dgm:pt>
    <dgm:pt modelId="{79D2B15D-3E44-4DA4-871C-039DF16E8422}">
      <dgm:prSet/>
      <dgm:spPr/>
      <dgm:t>
        <a:bodyPr/>
        <a:lstStyle/>
        <a:p>
          <a:r>
            <a:rPr lang="en-US"/>
            <a:t>Holistic support including education around mindset, teamwork, and healthy living</a:t>
          </a:r>
        </a:p>
      </dgm:t>
    </dgm:pt>
    <dgm:pt modelId="{10E5346F-15DC-4599-9684-8B49CBBF990F}" type="parTrans" cxnId="{B29E44D5-2640-4F55-88C5-92DA7C0D9DA5}">
      <dgm:prSet/>
      <dgm:spPr/>
      <dgm:t>
        <a:bodyPr/>
        <a:lstStyle/>
        <a:p>
          <a:endParaRPr lang="en-US"/>
        </a:p>
      </dgm:t>
    </dgm:pt>
    <dgm:pt modelId="{39E5E170-1A5F-447C-8C60-53089922876C}" type="sibTrans" cxnId="{B29E44D5-2640-4F55-88C5-92DA7C0D9DA5}">
      <dgm:prSet/>
      <dgm:spPr/>
      <dgm:t>
        <a:bodyPr/>
        <a:lstStyle/>
        <a:p>
          <a:endParaRPr lang="en-US"/>
        </a:p>
      </dgm:t>
    </dgm:pt>
    <dgm:pt modelId="{836FA527-968F-4388-98D2-24F333300845}">
      <dgm:prSet/>
      <dgm:spPr/>
      <dgm:t>
        <a:bodyPr/>
        <a:lstStyle/>
        <a:p>
          <a:r>
            <a:rPr lang="en-US"/>
            <a:t>A safe, inclusive, and professionally managed environment</a:t>
          </a:r>
        </a:p>
      </dgm:t>
    </dgm:pt>
    <dgm:pt modelId="{61EDDF4A-1CAA-4F48-B60C-DD2C76888A78}" type="parTrans" cxnId="{945ADD52-D4E7-42B6-B1FA-91065B97F1CE}">
      <dgm:prSet/>
      <dgm:spPr/>
      <dgm:t>
        <a:bodyPr/>
        <a:lstStyle/>
        <a:p>
          <a:endParaRPr lang="en-US"/>
        </a:p>
      </dgm:t>
    </dgm:pt>
    <dgm:pt modelId="{36F0CBB7-65BA-4369-A4AF-A0E6A39DEDB1}" type="sibTrans" cxnId="{945ADD52-D4E7-42B6-B1FA-91065B97F1CE}">
      <dgm:prSet/>
      <dgm:spPr/>
      <dgm:t>
        <a:bodyPr/>
        <a:lstStyle/>
        <a:p>
          <a:endParaRPr lang="en-US"/>
        </a:p>
      </dgm:t>
    </dgm:pt>
    <dgm:pt modelId="{D2CFE16E-A0BC-4273-8E22-F422EB580EA2}">
      <dgm:prSet/>
      <dgm:spPr/>
      <dgm:t>
        <a:bodyPr/>
        <a:lstStyle/>
        <a:p>
          <a:r>
            <a:rPr lang="en-US"/>
            <a:t>Skill, technical, and tactical development for young athletes</a:t>
          </a:r>
        </a:p>
      </dgm:t>
    </dgm:pt>
    <dgm:pt modelId="{FC1C4D7F-4E18-432A-97DD-0E727FBF4B94}" type="parTrans" cxnId="{B3DD7D66-E999-49C3-85C2-7674565C710D}">
      <dgm:prSet/>
      <dgm:spPr/>
      <dgm:t>
        <a:bodyPr/>
        <a:lstStyle/>
        <a:p>
          <a:endParaRPr lang="en-US"/>
        </a:p>
      </dgm:t>
    </dgm:pt>
    <dgm:pt modelId="{E195F451-6AB8-4E9C-AC32-686821A2EA4E}" type="sibTrans" cxnId="{B3DD7D66-E999-49C3-85C2-7674565C710D}">
      <dgm:prSet/>
      <dgm:spPr/>
      <dgm:t>
        <a:bodyPr/>
        <a:lstStyle/>
        <a:p>
          <a:endParaRPr lang="en-US"/>
        </a:p>
      </dgm:t>
    </dgm:pt>
    <dgm:pt modelId="{C8FF0216-0FD7-3340-B72D-FD7A45D90F86}" type="pres">
      <dgm:prSet presAssocID="{E300C022-4224-4245-A7AC-2229856F6C91}" presName="linear" presStyleCnt="0">
        <dgm:presLayoutVars>
          <dgm:animLvl val="lvl"/>
          <dgm:resizeHandles val="exact"/>
        </dgm:presLayoutVars>
      </dgm:prSet>
      <dgm:spPr/>
    </dgm:pt>
    <dgm:pt modelId="{CE7311B1-4799-B641-9F41-ACDF8DC9FA37}" type="pres">
      <dgm:prSet presAssocID="{190BDB30-54BF-4813-91A0-0B83307E90FC}" presName="parentText" presStyleLbl="node1" presStyleIdx="0" presStyleCnt="5">
        <dgm:presLayoutVars>
          <dgm:chMax val="0"/>
          <dgm:bulletEnabled val="1"/>
        </dgm:presLayoutVars>
      </dgm:prSet>
      <dgm:spPr/>
    </dgm:pt>
    <dgm:pt modelId="{4F270ED0-72A4-3F48-A7CA-AB3AC129713B}" type="pres">
      <dgm:prSet presAssocID="{BC0B362B-EA4B-4BCC-B9D9-0EC04E469879}" presName="spacer" presStyleCnt="0"/>
      <dgm:spPr/>
    </dgm:pt>
    <dgm:pt modelId="{BEA1F82E-39C0-934C-A37F-3547BC9F9095}" type="pres">
      <dgm:prSet presAssocID="{59908EB8-002A-4A8C-B4E7-F64087078AA7}" presName="parentText" presStyleLbl="node1" presStyleIdx="1" presStyleCnt="5">
        <dgm:presLayoutVars>
          <dgm:chMax val="0"/>
          <dgm:bulletEnabled val="1"/>
        </dgm:presLayoutVars>
      </dgm:prSet>
      <dgm:spPr/>
    </dgm:pt>
    <dgm:pt modelId="{160D0C60-E0E0-8B4C-88C6-F28B7B17F0C0}" type="pres">
      <dgm:prSet presAssocID="{902FDB0C-B7B7-499B-8FE3-8114BB8BDD6D}" presName="spacer" presStyleCnt="0"/>
      <dgm:spPr/>
    </dgm:pt>
    <dgm:pt modelId="{422BF824-5AF6-3F48-B5B5-B36E8DE2D0E0}" type="pres">
      <dgm:prSet presAssocID="{79D2B15D-3E44-4DA4-871C-039DF16E8422}" presName="parentText" presStyleLbl="node1" presStyleIdx="2" presStyleCnt="5">
        <dgm:presLayoutVars>
          <dgm:chMax val="0"/>
          <dgm:bulletEnabled val="1"/>
        </dgm:presLayoutVars>
      </dgm:prSet>
      <dgm:spPr/>
    </dgm:pt>
    <dgm:pt modelId="{94BFDD36-1FAF-F04C-9FEA-8956BDCA5D91}" type="pres">
      <dgm:prSet presAssocID="{39E5E170-1A5F-447C-8C60-53089922876C}" presName="spacer" presStyleCnt="0"/>
      <dgm:spPr/>
    </dgm:pt>
    <dgm:pt modelId="{16EE1EC3-6A20-EF42-AA45-CF26B45C7B5F}" type="pres">
      <dgm:prSet presAssocID="{836FA527-968F-4388-98D2-24F333300845}" presName="parentText" presStyleLbl="node1" presStyleIdx="3" presStyleCnt="5">
        <dgm:presLayoutVars>
          <dgm:chMax val="0"/>
          <dgm:bulletEnabled val="1"/>
        </dgm:presLayoutVars>
      </dgm:prSet>
      <dgm:spPr/>
    </dgm:pt>
    <dgm:pt modelId="{D20492E7-0BC7-984D-BDA3-6300CB6E3FDB}" type="pres">
      <dgm:prSet presAssocID="{36F0CBB7-65BA-4369-A4AF-A0E6A39DEDB1}" presName="spacer" presStyleCnt="0"/>
      <dgm:spPr/>
    </dgm:pt>
    <dgm:pt modelId="{75F218DF-6265-174D-B425-8CCDC8F594B0}" type="pres">
      <dgm:prSet presAssocID="{D2CFE16E-A0BC-4273-8E22-F422EB580EA2}" presName="parentText" presStyleLbl="node1" presStyleIdx="4" presStyleCnt="5">
        <dgm:presLayoutVars>
          <dgm:chMax val="0"/>
          <dgm:bulletEnabled val="1"/>
        </dgm:presLayoutVars>
      </dgm:prSet>
      <dgm:spPr/>
    </dgm:pt>
  </dgm:ptLst>
  <dgm:cxnLst>
    <dgm:cxn modelId="{2737B61A-F617-BF49-A101-C44C3260F2E0}" type="presOf" srcId="{836FA527-968F-4388-98D2-24F333300845}" destId="{16EE1EC3-6A20-EF42-AA45-CF26B45C7B5F}" srcOrd="0" destOrd="0" presId="urn:microsoft.com/office/officeart/2005/8/layout/vList2"/>
    <dgm:cxn modelId="{DB81043A-71AD-4D31-A2FF-96FE2A2A7BA7}" srcId="{E300C022-4224-4245-A7AC-2229856F6C91}" destId="{190BDB30-54BF-4813-91A0-0B83307E90FC}" srcOrd="0" destOrd="0" parTransId="{A3AABA54-43FF-48F7-AAC9-B89AD025A381}" sibTransId="{BC0B362B-EA4B-4BCC-B9D9-0EC04E469879}"/>
    <dgm:cxn modelId="{5A5DF23F-E12C-9E4E-BD1E-6ACA5B968990}" type="presOf" srcId="{59908EB8-002A-4A8C-B4E7-F64087078AA7}" destId="{BEA1F82E-39C0-934C-A37F-3547BC9F9095}" srcOrd="0" destOrd="0" presId="urn:microsoft.com/office/officeart/2005/8/layout/vList2"/>
    <dgm:cxn modelId="{B3DD7D66-E999-49C3-85C2-7674565C710D}" srcId="{E300C022-4224-4245-A7AC-2229856F6C91}" destId="{D2CFE16E-A0BC-4273-8E22-F422EB580EA2}" srcOrd="4" destOrd="0" parTransId="{FC1C4D7F-4E18-432A-97DD-0E727FBF4B94}" sibTransId="{E195F451-6AB8-4E9C-AC32-686821A2EA4E}"/>
    <dgm:cxn modelId="{CC215367-1097-224F-A505-CD00B3BD0347}" type="presOf" srcId="{79D2B15D-3E44-4DA4-871C-039DF16E8422}" destId="{422BF824-5AF6-3F48-B5B5-B36E8DE2D0E0}" srcOrd="0" destOrd="0" presId="urn:microsoft.com/office/officeart/2005/8/layout/vList2"/>
    <dgm:cxn modelId="{945ADD52-D4E7-42B6-B1FA-91065B97F1CE}" srcId="{E300C022-4224-4245-A7AC-2229856F6C91}" destId="{836FA527-968F-4388-98D2-24F333300845}" srcOrd="3" destOrd="0" parTransId="{61EDDF4A-1CAA-4F48-B60C-DD2C76888A78}" sibTransId="{36F0CBB7-65BA-4369-A4AF-A0E6A39DEDB1}"/>
    <dgm:cxn modelId="{EE375254-3596-124D-A361-527A98D1590A}" type="presOf" srcId="{E300C022-4224-4245-A7AC-2229856F6C91}" destId="{C8FF0216-0FD7-3340-B72D-FD7A45D90F86}" srcOrd="0" destOrd="0" presId="urn:microsoft.com/office/officeart/2005/8/layout/vList2"/>
    <dgm:cxn modelId="{16409C84-947F-F042-9A14-84137FF32E18}" type="presOf" srcId="{190BDB30-54BF-4813-91A0-0B83307E90FC}" destId="{CE7311B1-4799-B641-9F41-ACDF8DC9FA37}" srcOrd="0" destOrd="0" presId="urn:microsoft.com/office/officeart/2005/8/layout/vList2"/>
    <dgm:cxn modelId="{806154D3-B03F-4A85-857C-4FFCF4120EA0}" srcId="{E300C022-4224-4245-A7AC-2229856F6C91}" destId="{59908EB8-002A-4A8C-B4E7-F64087078AA7}" srcOrd="1" destOrd="0" parTransId="{8E7ED45B-F8BE-4599-B23D-38146ADE3CFF}" sibTransId="{902FDB0C-B7B7-499B-8FE3-8114BB8BDD6D}"/>
    <dgm:cxn modelId="{B29E44D5-2640-4F55-88C5-92DA7C0D9DA5}" srcId="{E300C022-4224-4245-A7AC-2229856F6C91}" destId="{79D2B15D-3E44-4DA4-871C-039DF16E8422}" srcOrd="2" destOrd="0" parTransId="{10E5346F-15DC-4599-9684-8B49CBBF990F}" sibTransId="{39E5E170-1A5F-447C-8C60-53089922876C}"/>
    <dgm:cxn modelId="{3AE113ED-E33A-EC44-BB13-195ECB3ADCB9}" type="presOf" srcId="{D2CFE16E-A0BC-4273-8E22-F422EB580EA2}" destId="{75F218DF-6265-174D-B425-8CCDC8F594B0}" srcOrd="0" destOrd="0" presId="urn:microsoft.com/office/officeart/2005/8/layout/vList2"/>
    <dgm:cxn modelId="{E5EDCEA1-F5DF-0244-A52F-DB45A5A04BC0}" type="presParOf" srcId="{C8FF0216-0FD7-3340-B72D-FD7A45D90F86}" destId="{CE7311B1-4799-B641-9F41-ACDF8DC9FA37}" srcOrd="0" destOrd="0" presId="urn:microsoft.com/office/officeart/2005/8/layout/vList2"/>
    <dgm:cxn modelId="{CB61B29D-D96F-2D45-BA05-F09C773CFC44}" type="presParOf" srcId="{C8FF0216-0FD7-3340-B72D-FD7A45D90F86}" destId="{4F270ED0-72A4-3F48-A7CA-AB3AC129713B}" srcOrd="1" destOrd="0" presId="urn:microsoft.com/office/officeart/2005/8/layout/vList2"/>
    <dgm:cxn modelId="{AEEAA81C-6F38-324F-94C8-5C34B142A009}" type="presParOf" srcId="{C8FF0216-0FD7-3340-B72D-FD7A45D90F86}" destId="{BEA1F82E-39C0-934C-A37F-3547BC9F9095}" srcOrd="2" destOrd="0" presId="urn:microsoft.com/office/officeart/2005/8/layout/vList2"/>
    <dgm:cxn modelId="{8D3F71CB-F2BD-FC48-BC4B-4EBF19A4E879}" type="presParOf" srcId="{C8FF0216-0FD7-3340-B72D-FD7A45D90F86}" destId="{160D0C60-E0E0-8B4C-88C6-F28B7B17F0C0}" srcOrd="3" destOrd="0" presId="urn:microsoft.com/office/officeart/2005/8/layout/vList2"/>
    <dgm:cxn modelId="{AE457EA7-8EDF-9147-AEBD-8E32AF0305D5}" type="presParOf" srcId="{C8FF0216-0FD7-3340-B72D-FD7A45D90F86}" destId="{422BF824-5AF6-3F48-B5B5-B36E8DE2D0E0}" srcOrd="4" destOrd="0" presId="urn:microsoft.com/office/officeart/2005/8/layout/vList2"/>
    <dgm:cxn modelId="{4BFA27EC-3E20-794B-A3EC-BE2926B1624B}" type="presParOf" srcId="{C8FF0216-0FD7-3340-B72D-FD7A45D90F86}" destId="{94BFDD36-1FAF-F04C-9FEA-8956BDCA5D91}" srcOrd="5" destOrd="0" presId="urn:microsoft.com/office/officeart/2005/8/layout/vList2"/>
    <dgm:cxn modelId="{CE3E8802-A2FB-AD4A-84A2-24983E289011}" type="presParOf" srcId="{C8FF0216-0FD7-3340-B72D-FD7A45D90F86}" destId="{16EE1EC3-6A20-EF42-AA45-CF26B45C7B5F}" srcOrd="6" destOrd="0" presId="urn:microsoft.com/office/officeart/2005/8/layout/vList2"/>
    <dgm:cxn modelId="{E663DDDC-32B6-1845-A210-1E54493B795C}" type="presParOf" srcId="{C8FF0216-0FD7-3340-B72D-FD7A45D90F86}" destId="{D20492E7-0BC7-984D-BDA3-6300CB6E3FDB}" srcOrd="7" destOrd="0" presId="urn:microsoft.com/office/officeart/2005/8/layout/vList2"/>
    <dgm:cxn modelId="{AD5C0725-34C0-F54B-97EF-0D0BA2D10CAF}" type="presParOf" srcId="{C8FF0216-0FD7-3340-B72D-FD7A45D90F86}" destId="{75F218DF-6265-174D-B425-8CCDC8F594B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0BA819-1190-4217-82BE-55AD6CCB9D87}"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91F0B885-864C-4D54-9A59-DC69152349E9}">
      <dgm:prSet/>
      <dgm:spPr/>
      <dgm:t>
        <a:bodyPr/>
        <a:lstStyle/>
        <a:p>
          <a:r>
            <a:rPr lang="en-US"/>
            <a:t>Many young athletes lack access to specialist coaching and structured development in a sporting context. (Sport Wales, 2025) As a result, the travelling brand of coaching we offer allows us to reach a larger number of young athletes. </a:t>
          </a:r>
        </a:p>
      </dgm:t>
    </dgm:pt>
    <dgm:pt modelId="{97C0B00E-4481-4222-983E-92D363393673}" type="parTrans" cxnId="{4FD5BC28-7A7E-4A81-BB53-266ADC952D6B}">
      <dgm:prSet/>
      <dgm:spPr/>
      <dgm:t>
        <a:bodyPr/>
        <a:lstStyle/>
        <a:p>
          <a:endParaRPr lang="en-US"/>
        </a:p>
      </dgm:t>
    </dgm:pt>
    <dgm:pt modelId="{C90BFB58-1107-4510-977F-2A1E27D72750}" type="sibTrans" cxnId="{4FD5BC28-7A7E-4A81-BB53-266ADC952D6B}">
      <dgm:prSet phldrT="1" phldr="0"/>
      <dgm:spPr/>
      <dgm:t>
        <a:bodyPr/>
        <a:lstStyle/>
        <a:p>
          <a:r>
            <a:rPr lang="en-US"/>
            <a:t>1</a:t>
          </a:r>
        </a:p>
      </dgm:t>
    </dgm:pt>
    <dgm:pt modelId="{9AE83404-1FB8-4530-AAE5-FC144BDED152}">
      <dgm:prSet/>
      <dgm:spPr/>
      <dgm:t>
        <a:bodyPr/>
        <a:lstStyle/>
        <a:p>
          <a:r>
            <a:rPr lang="en-US"/>
            <a:t>Young athletes need psychological, social, and emotional development alongside physical training. (Güllich et.al, 2025) With the camp offering a range of sports, it will help the athletes build confidence, teamwork and leadership in an environment where some may not have tried one of the sports before.</a:t>
          </a:r>
        </a:p>
      </dgm:t>
    </dgm:pt>
    <dgm:pt modelId="{08EE2C16-254B-4335-8D3A-9620EF7A1AC9}" type="parTrans" cxnId="{3215DDF1-2CD6-4FDE-9803-C4F29E378CA6}">
      <dgm:prSet/>
      <dgm:spPr/>
      <dgm:t>
        <a:bodyPr/>
        <a:lstStyle/>
        <a:p>
          <a:endParaRPr lang="en-US"/>
        </a:p>
      </dgm:t>
    </dgm:pt>
    <dgm:pt modelId="{B897C335-D62A-4526-9A96-68C98CD16BF5}" type="sibTrans" cxnId="{3215DDF1-2CD6-4FDE-9803-C4F29E378CA6}">
      <dgm:prSet phldrT="2" phldr="0"/>
      <dgm:spPr/>
      <dgm:t>
        <a:bodyPr/>
        <a:lstStyle/>
        <a:p>
          <a:r>
            <a:rPr lang="en-US"/>
            <a:t>2</a:t>
          </a:r>
        </a:p>
      </dgm:t>
    </dgm:pt>
    <dgm:pt modelId="{FCA61C99-A5BB-4E07-9038-0225EFAFCA5D}">
      <dgm:prSet/>
      <dgm:spPr/>
      <dgm:t>
        <a:bodyPr/>
        <a:lstStyle/>
        <a:p>
          <a:r>
            <a:rPr lang="en-US"/>
            <a:t>Parents need safe, engaging, and purposeful activities for their children. (Children’s Commissioner of Wales, 2021) We offer structured, fun, and developmental sessions for young athletes with DBS checked and qualified caches. </a:t>
          </a:r>
        </a:p>
      </dgm:t>
    </dgm:pt>
    <dgm:pt modelId="{1E56E873-D03C-4A02-8B9C-6F67A56EA2F2}" type="parTrans" cxnId="{689235A9-DC82-487D-9CCC-9F272707E94C}">
      <dgm:prSet/>
      <dgm:spPr/>
      <dgm:t>
        <a:bodyPr/>
        <a:lstStyle/>
        <a:p>
          <a:endParaRPr lang="en-US"/>
        </a:p>
      </dgm:t>
    </dgm:pt>
    <dgm:pt modelId="{914BA4D0-4C1E-4C0D-9074-50EEF798CC91}" type="sibTrans" cxnId="{689235A9-DC82-487D-9CCC-9F272707E94C}">
      <dgm:prSet phldrT="3" phldr="0"/>
      <dgm:spPr/>
      <dgm:t>
        <a:bodyPr/>
        <a:lstStyle/>
        <a:p>
          <a:r>
            <a:rPr lang="en-US"/>
            <a:t>3</a:t>
          </a:r>
        </a:p>
      </dgm:t>
    </dgm:pt>
    <dgm:pt modelId="{F043E60E-B9A0-2E4E-9D71-745D1901A98E}" type="pres">
      <dgm:prSet presAssocID="{A10BA819-1190-4217-82BE-55AD6CCB9D87}" presName="Name0" presStyleCnt="0">
        <dgm:presLayoutVars>
          <dgm:animLvl val="lvl"/>
          <dgm:resizeHandles val="exact"/>
        </dgm:presLayoutVars>
      </dgm:prSet>
      <dgm:spPr/>
    </dgm:pt>
    <dgm:pt modelId="{E86DD21F-0112-8245-B2FB-C64B471EAFA7}" type="pres">
      <dgm:prSet presAssocID="{91F0B885-864C-4D54-9A59-DC69152349E9}" presName="compositeNode" presStyleCnt="0">
        <dgm:presLayoutVars>
          <dgm:bulletEnabled val="1"/>
        </dgm:presLayoutVars>
      </dgm:prSet>
      <dgm:spPr/>
    </dgm:pt>
    <dgm:pt modelId="{DE365C5D-E770-9B4B-A590-D27495EB0DFA}" type="pres">
      <dgm:prSet presAssocID="{91F0B885-864C-4D54-9A59-DC69152349E9}" presName="bgRect" presStyleLbl="bgAccFollowNode1" presStyleIdx="0" presStyleCnt="3"/>
      <dgm:spPr/>
    </dgm:pt>
    <dgm:pt modelId="{40E254E8-4700-A948-A88C-6C5D8F03BBFF}" type="pres">
      <dgm:prSet presAssocID="{C90BFB58-1107-4510-977F-2A1E27D72750}" presName="sibTransNodeCircle" presStyleLbl="alignNode1" presStyleIdx="0" presStyleCnt="6">
        <dgm:presLayoutVars>
          <dgm:chMax val="0"/>
          <dgm:bulletEnabled/>
        </dgm:presLayoutVars>
      </dgm:prSet>
      <dgm:spPr/>
    </dgm:pt>
    <dgm:pt modelId="{02F4923B-5FD8-344B-93B0-013CCD27E57F}" type="pres">
      <dgm:prSet presAssocID="{91F0B885-864C-4D54-9A59-DC69152349E9}" presName="bottomLine" presStyleLbl="alignNode1" presStyleIdx="1" presStyleCnt="6">
        <dgm:presLayoutVars/>
      </dgm:prSet>
      <dgm:spPr/>
    </dgm:pt>
    <dgm:pt modelId="{1220DF04-FA84-E64D-8A7F-A9C0D84D2254}" type="pres">
      <dgm:prSet presAssocID="{91F0B885-864C-4D54-9A59-DC69152349E9}" presName="nodeText" presStyleLbl="bgAccFollowNode1" presStyleIdx="0" presStyleCnt="3">
        <dgm:presLayoutVars>
          <dgm:bulletEnabled val="1"/>
        </dgm:presLayoutVars>
      </dgm:prSet>
      <dgm:spPr/>
    </dgm:pt>
    <dgm:pt modelId="{DD2C8BAC-3D01-6E4A-A1E1-40A4BDA45E0B}" type="pres">
      <dgm:prSet presAssocID="{C90BFB58-1107-4510-977F-2A1E27D72750}" presName="sibTrans" presStyleCnt="0"/>
      <dgm:spPr/>
    </dgm:pt>
    <dgm:pt modelId="{4A17970B-518E-B744-99C8-DD7E984DBF82}" type="pres">
      <dgm:prSet presAssocID="{9AE83404-1FB8-4530-AAE5-FC144BDED152}" presName="compositeNode" presStyleCnt="0">
        <dgm:presLayoutVars>
          <dgm:bulletEnabled val="1"/>
        </dgm:presLayoutVars>
      </dgm:prSet>
      <dgm:spPr/>
    </dgm:pt>
    <dgm:pt modelId="{E7A92D30-73DA-654A-A206-F4A577C4B07C}" type="pres">
      <dgm:prSet presAssocID="{9AE83404-1FB8-4530-AAE5-FC144BDED152}" presName="bgRect" presStyleLbl="bgAccFollowNode1" presStyleIdx="1" presStyleCnt="3"/>
      <dgm:spPr/>
    </dgm:pt>
    <dgm:pt modelId="{48833D9A-450A-5D4A-BDAF-FBEB6B976F96}" type="pres">
      <dgm:prSet presAssocID="{B897C335-D62A-4526-9A96-68C98CD16BF5}" presName="sibTransNodeCircle" presStyleLbl="alignNode1" presStyleIdx="2" presStyleCnt="6">
        <dgm:presLayoutVars>
          <dgm:chMax val="0"/>
          <dgm:bulletEnabled/>
        </dgm:presLayoutVars>
      </dgm:prSet>
      <dgm:spPr/>
    </dgm:pt>
    <dgm:pt modelId="{2AA09CB0-D845-EB40-ACE6-AD1C0AA282AC}" type="pres">
      <dgm:prSet presAssocID="{9AE83404-1FB8-4530-AAE5-FC144BDED152}" presName="bottomLine" presStyleLbl="alignNode1" presStyleIdx="3" presStyleCnt="6">
        <dgm:presLayoutVars/>
      </dgm:prSet>
      <dgm:spPr/>
    </dgm:pt>
    <dgm:pt modelId="{09667789-801E-9A4F-9BD9-6455E3D9A222}" type="pres">
      <dgm:prSet presAssocID="{9AE83404-1FB8-4530-AAE5-FC144BDED152}" presName="nodeText" presStyleLbl="bgAccFollowNode1" presStyleIdx="1" presStyleCnt="3">
        <dgm:presLayoutVars>
          <dgm:bulletEnabled val="1"/>
        </dgm:presLayoutVars>
      </dgm:prSet>
      <dgm:spPr/>
    </dgm:pt>
    <dgm:pt modelId="{DA7576B5-8C86-B140-ACBC-AC4A1AEA76E1}" type="pres">
      <dgm:prSet presAssocID="{B897C335-D62A-4526-9A96-68C98CD16BF5}" presName="sibTrans" presStyleCnt="0"/>
      <dgm:spPr/>
    </dgm:pt>
    <dgm:pt modelId="{EFC7B156-CE7A-4C41-9D78-6F69126842E5}" type="pres">
      <dgm:prSet presAssocID="{FCA61C99-A5BB-4E07-9038-0225EFAFCA5D}" presName="compositeNode" presStyleCnt="0">
        <dgm:presLayoutVars>
          <dgm:bulletEnabled val="1"/>
        </dgm:presLayoutVars>
      </dgm:prSet>
      <dgm:spPr/>
    </dgm:pt>
    <dgm:pt modelId="{A2E84B96-592D-1D43-A9E5-9F329C9831FA}" type="pres">
      <dgm:prSet presAssocID="{FCA61C99-A5BB-4E07-9038-0225EFAFCA5D}" presName="bgRect" presStyleLbl="bgAccFollowNode1" presStyleIdx="2" presStyleCnt="3"/>
      <dgm:spPr/>
    </dgm:pt>
    <dgm:pt modelId="{EF0A9680-0E08-5C41-89BC-2578E72D89F0}" type="pres">
      <dgm:prSet presAssocID="{914BA4D0-4C1E-4C0D-9074-50EEF798CC91}" presName="sibTransNodeCircle" presStyleLbl="alignNode1" presStyleIdx="4" presStyleCnt="6">
        <dgm:presLayoutVars>
          <dgm:chMax val="0"/>
          <dgm:bulletEnabled/>
        </dgm:presLayoutVars>
      </dgm:prSet>
      <dgm:spPr/>
    </dgm:pt>
    <dgm:pt modelId="{E8A37B63-5209-1E4D-9F7A-E78598E3B4DD}" type="pres">
      <dgm:prSet presAssocID="{FCA61C99-A5BB-4E07-9038-0225EFAFCA5D}" presName="bottomLine" presStyleLbl="alignNode1" presStyleIdx="5" presStyleCnt="6">
        <dgm:presLayoutVars/>
      </dgm:prSet>
      <dgm:spPr/>
    </dgm:pt>
    <dgm:pt modelId="{E10CC07A-669E-5344-B2B7-6AD20EF798B8}" type="pres">
      <dgm:prSet presAssocID="{FCA61C99-A5BB-4E07-9038-0225EFAFCA5D}" presName="nodeText" presStyleLbl="bgAccFollowNode1" presStyleIdx="2" presStyleCnt="3">
        <dgm:presLayoutVars>
          <dgm:bulletEnabled val="1"/>
        </dgm:presLayoutVars>
      </dgm:prSet>
      <dgm:spPr/>
    </dgm:pt>
  </dgm:ptLst>
  <dgm:cxnLst>
    <dgm:cxn modelId="{4FD5BC28-7A7E-4A81-BB53-266ADC952D6B}" srcId="{A10BA819-1190-4217-82BE-55AD6CCB9D87}" destId="{91F0B885-864C-4D54-9A59-DC69152349E9}" srcOrd="0" destOrd="0" parTransId="{97C0B00E-4481-4222-983E-92D363393673}" sibTransId="{C90BFB58-1107-4510-977F-2A1E27D72750}"/>
    <dgm:cxn modelId="{72625929-BDE4-9E4B-AC96-E2226D514E1B}" type="presOf" srcId="{91F0B885-864C-4D54-9A59-DC69152349E9}" destId="{DE365C5D-E770-9B4B-A590-D27495EB0DFA}" srcOrd="0" destOrd="0" presId="urn:microsoft.com/office/officeart/2016/7/layout/BasicLinearProcessNumbered"/>
    <dgm:cxn modelId="{4261F232-3898-9E4C-AD4F-E71E9AF1BDCE}" type="presOf" srcId="{C90BFB58-1107-4510-977F-2A1E27D72750}" destId="{40E254E8-4700-A948-A88C-6C5D8F03BBFF}" srcOrd="0" destOrd="0" presId="urn:microsoft.com/office/officeart/2016/7/layout/BasicLinearProcessNumbered"/>
    <dgm:cxn modelId="{807A1337-9717-7B48-A0BD-3FB063481ED2}" type="presOf" srcId="{A10BA819-1190-4217-82BE-55AD6CCB9D87}" destId="{F043E60E-B9A0-2E4E-9D71-745D1901A98E}" srcOrd="0" destOrd="0" presId="urn:microsoft.com/office/officeart/2016/7/layout/BasicLinearProcessNumbered"/>
    <dgm:cxn modelId="{B29BA445-1F7F-714C-A2B8-568EC135C004}" type="presOf" srcId="{B897C335-D62A-4526-9A96-68C98CD16BF5}" destId="{48833D9A-450A-5D4A-BDAF-FBEB6B976F96}" srcOrd="0" destOrd="0" presId="urn:microsoft.com/office/officeart/2016/7/layout/BasicLinearProcessNumbered"/>
    <dgm:cxn modelId="{82543A47-1F74-1943-8FD4-28FB8B8EEEE5}" type="presOf" srcId="{9AE83404-1FB8-4530-AAE5-FC144BDED152}" destId="{09667789-801E-9A4F-9BD9-6455E3D9A222}" srcOrd="1" destOrd="0" presId="urn:microsoft.com/office/officeart/2016/7/layout/BasicLinearProcessNumbered"/>
    <dgm:cxn modelId="{F1933683-263D-C249-8C10-D399A7D6DC8E}" type="presOf" srcId="{91F0B885-864C-4D54-9A59-DC69152349E9}" destId="{1220DF04-FA84-E64D-8A7F-A9C0D84D2254}" srcOrd="1" destOrd="0" presId="urn:microsoft.com/office/officeart/2016/7/layout/BasicLinearProcessNumbered"/>
    <dgm:cxn modelId="{5C1FB099-9F77-B04C-84C5-4A5CF4ED743E}" type="presOf" srcId="{914BA4D0-4C1E-4C0D-9074-50EEF798CC91}" destId="{EF0A9680-0E08-5C41-89BC-2578E72D89F0}" srcOrd="0" destOrd="0" presId="urn:microsoft.com/office/officeart/2016/7/layout/BasicLinearProcessNumbered"/>
    <dgm:cxn modelId="{B7D7C8A3-0D03-BB41-8643-A8C5296474DF}" type="presOf" srcId="{9AE83404-1FB8-4530-AAE5-FC144BDED152}" destId="{E7A92D30-73DA-654A-A206-F4A577C4B07C}" srcOrd="0" destOrd="0" presId="urn:microsoft.com/office/officeart/2016/7/layout/BasicLinearProcessNumbered"/>
    <dgm:cxn modelId="{689235A9-DC82-487D-9CCC-9F272707E94C}" srcId="{A10BA819-1190-4217-82BE-55AD6CCB9D87}" destId="{FCA61C99-A5BB-4E07-9038-0225EFAFCA5D}" srcOrd="2" destOrd="0" parTransId="{1E56E873-D03C-4A02-8B9C-6F67A56EA2F2}" sibTransId="{914BA4D0-4C1E-4C0D-9074-50EEF798CC91}"/>
    <dgm:cxn modelId="{3F7C38C8-373F-5143-A515-4A1EE1299217}" type="presOf" srcId="{FCA61C99-A5BB-4E07-9038-0225EFAFCA5D}" destId="{A2E84B96-592D-1D43-A9E5-9F329C9831FA}" srcOrd="0" destOrd="0" presId="urn:microsoft.com/office/officeart/2016/7/layout/BasicLinearProcessNumbered"/>
    <dgm:cxn modelId="{3215DDF1-2CD6-4FDE-9803-C4F29E378CA6}" srcId="{A10BA819-1190-4217-82BE-55AD6CCB9D87}" destId="{9AE83404-1FB8-4530-AAE5-FC144BDED152}" srcOrd="1" destOrd="0" parTransId="{08EE2C16-254B-4335-8D3A-9620EF7A1AC9}" sibTransId="{B897C335-D62A-4526-9A96-68C98CD16BF5}"/>
    <dgm:cxn modelId="{266AECFD-7B36-3A40-92AA-FE40250339C4}" type="presOf" srcId="{FCA61C99-A5BB-4E07-9038-0225EFAFCA5D}" destId="{E10CC07A-669E-5344-B2B7-6AD20EF798B8}" srcOrd="1" destOrd="0" presId="urn:microsoft.com/office/officeart/2016/7/layout/BasicLinearProcessNumbered"/>
    <dgm:cxn modelId="{2988398C-41DD-1B4A-8532-8ED1CDFFA580}" type="presParOf" srcId="{F043E60E-B9A0-2E4E-9D71-745D1901A98E}" destId="{E86DD21F-0112-8245-B2FB-C64B471EAFA7}" srcOrd="0" destOrd="0" presId="urn:microsoft.com/office/officeart/2016/7/layout/BasicLinearProcessNumbered"/>
    <dgm:cxn modelId="{397468E4-EF44-1F4B-83BE-63AE6BD16EE4}" type="presParOf" srcId="{E86DD21F-0112-8245-B2FB-C64B471EAFA7}" destId="{DE365C5D-E770-9B4B-A590-D27495EB0DFA}" srcOrd="0" destOrd="0" presId="urn:microsoft.com/office/officeart/2016/7/layout/BasicLinearProcessNumbered"/>
    <dgm:cxn modelId="{44B6BF58-B376-B342-B80D-97093D5D1B7E}" type="presParOf" srcId="{E86DD21F-0112-8245-B2FB-C64B471EAFA7}" destId="{40E254E8-4700-A948-A88C-6C5D8F03BBFF}" srcOrd="1" destOrd="0" presId="urn:microsoft.com/office/officeart/2016/7/layout/BasicLinearProcessNumbered"/>
    <dgm:cxn modelId="{C8930628-2AC7-A246-BA47-8F5539A4606D}" type="presParOf" srcId="{E86DD21F-0112-8245-B2FB-C64B471EAFA7}" destId="{02F4923B-5FD8-344B-93B0-013CCD27E57F}" srcOrd="2" destOrd="0" presId="urn:microsoft.com/office/officeart/2016/7/layout/BasicLinearProcessNumbered"/>
    <dgm:cxn modelId="{DDA8B242-4E90-A14C-8530-395E93D233E9}" type="presParOf" srcId="{E86DD21F-0112-8245-B2FB-C64B471EAFA7}" destId="{1220DF04-FA84-E64D-8A7F-A9C0D84D2254}" srcOrd="3" destOrd="0" presId="urn:microsoft.com/office/officeart/2016/7/layout/BasicLinearProcessNumbered"/>
    <dgm:cxn modelId="{3200492A-72E3-7440-8F0B-C46981435592}" type="presParOf" srcId="{F043E60E-B9A0-2E4E-9D71-745D1901A98E}" destId="{DD2C8BAC-3D01-6E4A-A1E1-40A4BDA45E0B}" srcOrd="1" destOrd="0" presId="urn:microsoft.com/office/officeart/2016/7/layout/BasicLinearProcessNumbered"/>
    <dgm:cxn modelId="{FE8B7B8B-002D-8345-B167-EAC9218D15D7}" type="presParOf" srcId="{F043E60E-B9A0-2E4E-9D71-745D1901A98E}" destId="{4A17970B-518E-B744-99C8-DD7E984DBF82}" srcOrd="2" destOrd="0" presId="urn:microsoft.com/office/officeart/2016/7/layout/BasicLinearProcessNumbered"/>
    <dgm:cxn modelId="{C6094947-7D85-0943-8E28-B2856DE920A3}" type="presParOf" srcId="{4A17970B-518E-B744-99C8-DD7E984DBF82}" destId="{E7A92D30-73DA-654A-A206-F4A577C4B07C}" srcOrd="0" destOrd="0" presId="urn:microsoft.com/office/officeart/2016/7/layout/BasicLinearProcessNumbered"/>
    <dgm:cxn modelId="{E7EEE6B7-82E3-D243-B1E9-434D75264DC7}" type="presParOf" srcId="{4A17970B-518E-B744-99C8-DD7E984DBF82}" destId="{48833D9A-450A-5D4A-BDAF-FBEB6B976F96}" srcOrd="1" destOrd="0" presId="urn:microsoft.com/office/officeart/2016/7/layout/BasicLinearProcessNumbered"/>
    <dgm:cxn modelId="{A29DE04C-6EF6-8B4C-82E0-E861E83B3E70}" type="presParOf" srcId="{4A17970B-518E-B744-99C8-DD7E984DBF82}" destId="{2AA09CB0-D845-EB40-ACE6-AD1C0AA282AC}" srcOrd="2" destOrd="0" presId="urn:microsoft.com/office/officeart/2016/7/layout/BasicLinearProcessNumbered"/>
    <dgm:cxn modelId="{84DF63DB-85DB-7640-B2B8-68B1D9023C08}" type="presParOf" srcId="{4A17970B-518E-B744-99C8-DD7E984DBF82}" destId="{09667789-801E-9A4F-9BD9-6455E3D9A222}" srcOrd="3" destOrd="0" presId="urn:microsoft.com/office/officeart/2016/7/layout/BasicLinearProcessNumbered"/>
    <dgm:cxn modelId="{8FAFC0B0-48D7-6E42-BEF8-056B40E1D46D}" type="presParOf" srcId="{F043E60E-B9A0-2E4E-9D71-745D1901A98E}" destId="{DA7576B5-8C86-B140-ACBC-AC4A1AEA76E1}" srcOrd="3" destOrd="0" presId="urn:microsoft.com/office/officeart/2016/7/layout/BasicLinearProcessNumbered"/>
    <dgm:cxn modelId="{D931BC11-2468-F441-A92A-6170CDD9F135}" type="presParOf" srcId="{F043E60E-B9A0-2E4E-9D71-745D1901A98E}" destId="{EFC7B156-CE7A-4C41-9D78-6F69126842E5}" srcOrd="4" destOrd="0" presId="urn:microsoft.com/office/officeart/2016/7/layout/BasicLinearProcessNumbered"/>
    <dgm:cxn modelId="{624DC30E-78C9-3146-9ECD-AA5A905E9F38}" type="presParOf" srcId="{EFC7B156-CE7A-4C41-9D78-6F69126842E5}" destId="{A2E84B96-592D-1D43-A9E5-9F329C9831FA}" srcOrd="0" destOrd="0" presId="urn:microsoft.com/office/officeart/2016/7/layout/BasicLinearProcessNumbered"/>
    <dgm:cxn modelId="{48ADD42B-8240-3747-AB97-9D049FB9DF1B}" type="presParOf" srcId="{EFC7B156-CE7A-4C41-9D78-6F69126842E5}" destId="{EF0A9680-0E08-5C41-89BC-2578E72D89F0}" srcOrd="1" destOrd="0" presId="urn:microsoft.com/office/officeart/2016/7/layout/BasicLinearProcessNumbered"/>
    <dgm:cxn modelId="{11D3CCD8-3A74-F54B-AF69-65411B910F8F}" type="presParOf" srcId="{EFC7B156-CE7A-4C41-9D78-6F69126842E5}" destId="{E8A37B63-5209-1E4D-9F7A-E78598E3B4DD}" srcOrd="2" destOrd="0" presId="urn:microsoft.com/office/officeart/2016/7/layout/BasicLinearProcessNumbered"/>
    <dgm:cxn modelId="{44A42B04-1A04-0744-BB48-38AD97235919}" type="presParOf" srcId="{EFC7B156-CE7A-4C41-9D78-6F69126842E5}" destId="{E10CC07A-669E-5344-B2B7-6AD20EF798B8}"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4704A6-CACE-432B-94D4-F616096DFA8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05E7330-EDDC-49E1-A299-9C3EF0C56403}">
      <dgm:prSet/>
      <dgm:spPr/>
      <dgm:t>
        <a:bodyPr/>
        <a:lstStyle/>
        <a:p>
          <a:pPr>
            <a:lnSpc>
              <a:spcPct val="100000"/>
            </a:lnSpc>
          </a:pPr>
          <a:r>
            <a:rPr lang="en-US"/>
            <a:t>Travel Costs. Getting to a certain area can often be difficult and expensive. </a:t>
          </a:r>
        </a:p>
      </dgm:t>
    </dgm:pt>
    <dgm:pt modelId="{796B0C35-7597-4727-BD81-BB6701000960}" type="parTrans" cxnId="{EBA953BE-ADFF-4454-BF89-EB9FEC17BF94}">
      <dgm:prSet/>
      <dgm:spPr/>
      <dgm:t>
        <a:bodyPr/>
        <a:lstStyle/>
        <a:p>
          <a:endParaRPr lang="en-US"/>
        </a:p>
      </dgm:t>
    </dgm:pt>
    <dgm:pt modelId="{845512AD-68F4-4D7F-AD87-4C0A03370FDB}" type="sibTrans" cxnId="{EBA953BE-ADFF-4454-BF89-EB9FEC17BF94}">
      <dgm:prSet/>
      <dgm:spPr/>
      <dgm:t>
        <a:bodyPr/>
        <a:lstStyle/>
        <a:p>
          <a:endParaRPr lang="en-US"/>
        </a:p>
      </dgm:t>
    </dgm:pt>
    <dgm:pt modelId="{0751E7FC-9E7A-4C86-8EAE-E4A604C89FCF}">
      <dgm:prSet/>
      <dgm:spPr/>
      <dgm:t>
        <a:bodyPr/>
        <a:lstStyle/>
        <a:p>
          <a:pPr>
            <a:lnSpc>
              <a:spcPct val="100000"/>
            </a:lnSpc>
          </a:pPr>
          <a:r>
            <a:rPr lang="en-US"/>
            <a:t>Competition. Other sports camps in South Wales will be competing with us for participants. </a:t>
          </a:r>
        </a:p>
      </dgm:t>
    </dgm:pt>
    <dgm:pt modelId="{5B0AC201-C7DB-4F85-9A87-6075DCDC1D2A}" type="parTrans" cxnId="{2457912F-0BE0-4DC0-9897-5F17AAA78194}">
      <dgm:prSet/>
      <dgm:spPr/>
      <dgm:t>
        <a:bodyPr/>
        <a:lstStyle/>
        <a:p>
          <a:endParaRPr lang="en-US"/>
        </a:p>
      </dgm:t>
    </dgm:pt>
    <dgm:pt modelId="{4ED4FDBE-0839-4B24-AB01-BA313812F12B}" type="sibTrans" cxnId="{2457912F-0BE0-4DC0-9897-5F17AAA78194}">
      <dgm:prSet/>
      <dgm:spPr/>
      <dgm:t>
        <a:bodyPr/>
        <a:lstStyle/>
        <a:p>
          <a:endParaRPr lang="en-US"/>
        </a:p>
      </dgm:t>
    </dgm:pt>
    <dgm:pt modelId="{1B84ADD2-8E4C-4361-A3B2-672EFB8544F4}" type="pres">
      <dgm:prSet presAssocID="{844704A6-CACE-432B-94D4-F616096DFA8F}" presName="root" presStyleCnt="0">
        <dgm:presLayoutVars>
          <dgm:dir/>
          <dgm:resizeHandles val="exact"/>
        </dgm:presLayoutVars>
      </dgm:prSet>
      <dgm:spPr/>
    </dgm:pt>
    <dgm:pt modelId="{14F55E1D-741D-4AE1-80A0-2351F89A053A}" type="pres">
      <dgm:prSet presAssocID="{005E7330-EDDC-49E1-A299-9C3EF0C56403}" presName="compNode" presStyleCnt="0"/>
      <dgm:spPr/>
    </dgm:pt>
    <dgm:pt modelId="{F5ABC682-322A-4ABF-BD10-F7044E52BF09}" type="pres">
      <dgm:prSet presAssocID="{005E7330-EDDC-49E1-A299-9C3EF0C5640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irplane"/>
        </a:ext>
      </dgm:extLst>
    </dgm:pt>
    <dgm:pt modelId="{39724D2A-9F67-4E9A-8B77-BDBB629016B8}" type="pres">
      <dgm:prSet presAssocID="{005E7330-EDDC-49E1-A299-9C3EF0C56403}" presName="spaceRect" presStyleCnt="0"/>
      <dgm:spPr/>
    </dgm:pt>
    <dgm:pt modelId="{765EFAC2-115D-4EDC-B407-58B41BB64954}" type="pres">
      <dgm:prSet presAssocID="{005E7330-EDDC-49E1-A299-9C3EF0C56403}" presName="textRect" presStyleLbl="revTx" presStyleIdx="0" presStyleCnt="2">
        <dgm:presLayoutVars>
          <dgm:chMax val="1"/>
          <dgm:chPref val="1"/>
        </dgm:presLayoutVars>
      </dgm:prSet>
      <dgm:spPr/>
    </dgm:pt>
    <dgm:pt modelId="{CB942011-47F5-4BE2-B4E2-5CB15AA5EC27}" type="pres">
      <dgm:prSet presAssocID="{845512AD-68F4-4D7F-AD87-4C0A03370FDB}" presName="sibTrans" presStyleCnt="0"/>
      <dgm:spPr/>
    </dgm:pt>
    <dgm:pt modelId="{CF479928-1C1C-45AD-B455-1526B3C40244}" type="pres">
      <dgm:prSet presAssocID="{0751E7FC-9E7A-4C86-8EAE-E4A604C89FCF}" presName="compNode" presStyleCnt="0"/>
      <dgm:spPr/>
    </dgm:pt>
    <dgm:pt modelId="{64A129E9-D648-45E7-A2DA-0AA89619EEF5}" type="pres">
      <dgm:prSet presAssocID="{0751E7FC-9E7A-4C86-8EAE-E4A604C89FC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icket"/>
        </a:ext>
      </dgm:extLst>
    </dgm:pt>
    <dgm:pt modelId="{409F7566-A2CB-44B7-8CDC-05FD16F42000}" type="pres">
      <dgm:prSet presAssocID="{0751E7FC-9E7A-4C86-8EAE-E4A604C89FCF}" presName="spaceRect" presStyleCnt="0"/>
      <dgm:spPr/>
    </dgm:pt>
    <dgm:pt modelId="{5AF83819-FE93-4B46-B807-6A6EC7A0D10A}" type="pres">
      <dgm:prSet presAssocID="{0751E7FC-9E7A-4C86-8EAE-E4A604C89FCF}" presName="textRect" presStyleLbl="revTx" presStyleIdx="1" presStyleCnt="2">
        <dgm:presLayoutVars>
          <dgm:chMax val="1"/>
          <dgm:chPref val="1"/>
        </dgm:presLayoutVars>
      </dgm:prSet>
      <dgm:spPr/>
    </dgm:pt>
  </dgm:ptLst>
  <dgm:cxnLst>
    <dgm:cxn modelId="{1A2A760F-0097-43D9-ABF0-D6E9E5E85BA4}" type="presOf" srcId="{005E7330-EDDC-49E1-A299-9C3EF0C56403}" destId="{765EFAC2-115D-4EDC-B407-58B41BB64954}" srcOrd="0" destOrd="0" presId="urn:microsoft.com/office/officeart/2018/2/layout/IconLabelList"/>
    <dgm:cxn modelId="{2457912F-0BE0-4DC0-9897-5F17AAA78194}" srcId="{844704A6-CACE-432B-94D4-F616096DFA8F}" destId="{0751E7FC-9E7A-4C86-8EAE-E4A604C89FCF}" srcOrd="1" destOrd="0" parTransId="{5B0AC201-C7DB-4F85-9A87-6075DCDC1D2A}" sibTransId="{4ED4FDBE-0839-4B24-AB01-BA313812F12B}"/>
    <dgm:cxn modelId="{40A64331-F8CC-46C1-8E17-B5B7B2AA809D}" type="presOf" srcId="{844704A6-CACE-432B-94D4-F616096DFA8F}" destId="{1B84ADD2-8E4C-4361-A3B2-672EFB8544F4}" srcOrd="0" destOrd="0" presId="urn:microsoft.com/office/officeart/2018/2/layout/IconLabelList"/>
    <dgm:cxn modelId="{614FE47D-F3DA-4542-9BFA-B2908AD09E54}" type="presOf" srcId="{0751E7FC-9E7A-4C86-8EAE-E4A604C89FCF}" destId="{5AF83819-FE93-4B46-B807-6A6EC7A0D10A}" srcOrd="0" destOrd="0" presId="urn:microsoft.com/office/officeart/2018/2/layout/IconLabelList"/>
    <dgm:cxn modelId="{EBA953BE-ADFF-4454-BF89-EB9FEC17BF94}" srcId="{844704A6-CACE-432B-94D4-F616096DFA8F}" destId="{005E7330-EDDC-49E1-A299-9C3EF0C56403}" srcOrd="0" destOrd="0" parTransId="{796B0C35-7597-4727-BD81-BB6701000960}" sibTransId="{845512AD-68F4-4D7F-AD87-4C0A03370FDB}"/>
    <dgm:cxn modelId="{F4B90ED4-CF1A-42D3-8C18-9CF7F1090526}" type="presParOf" srcId="{1B84ADD2-8E4C-4361-A3B2-672EFB8544F4}" destId="{14F55E1D-741D-4AE1-80A0-2351F89A053A}" srcOrd="0" destOrd="0" presId="urn:microsoft.com/office/officeart/2018/2/layout/IconLabelList"/>
    <dgm:cxn modelId="{64258E18-87FE-4E22-BB1A-2A7D86DBF145}" type="presParOf" srcId="{14F55E1D-741D-4AE1-80A0-2351F89A053A}" destId="{F5ABC682-322A-4ABF-BD10-F7044E52BF09}" srcOrd="0" destOrd="0" presId="urn:microsoft.com/office/officeart/2018/2/layout/IconLabelList"/>
    <dgm:cxn modelId="{E3C6EDFB-F898-4848-8F9C-251A10957449}" type="presParOf" srcId="{14F55E1D-741D-4AE1-80A0-2351F89A053A}" destId="{39724D2A-9F67-4E9A-8B77-BDBB629016B8}" srcOrd="1" destOrd="0" presId="urn:microsoft.com/office/officeart/2018/2/layout/IconLabelList"/>
    <dgm:cxn modelId="{B2F02B33-FF22-405B-9B6A-7D9BB6397FCE}" type="presParOf" srcId="{14F55E1D-741D-4AE1-80A0-2351F89A053A}" destId="{765EFAC2-115D-4EDC-B407-58B41BB64954}" srcOrd="2" destOrd="0" presId="urn:microsoft.com/office/officeart/2018/2/layout/IconLabelList"/>
    <dgm:cxn modelId="{308ADD0C-2926-4792-9117-59343D221610}" type="presParOf" srcId="{1B84ADD2-8E4C-4361-A3B2-672EFB8544F4}" destId="{CB942011-47F5-4BE2-B4E2-5CB15AA5EC27}" srcOrd="1" destOrd="0" presId="urn:microsoft.com/office/officeart/2018/2/layout/IconLabelList"/>
    <dgm:cxn modelId="{757D2B4F-278D-4292-A5EC-2D3B60C98660}" type="presParOf" srcId="{1B84ADD2-8E4C-4361-A3B2-672EFB8544F4}" destId="{CF479928-1C1C-45AD-B455-1526B3C40244}" srcOrd="2" destOrd="0" presId="urn:microsoft.com/office/officeart/2018/2/layout/IconLabelList"/>
    <dgm:cxn modelId="{9E3DDB0B-B3E5-4AE7-8648-988A884F2800}" type="presParOf" srcId="{CF479928-1C1C-45AD-B455-1526B3C40244}" destId="{64A129E9-D648-45E7-A2DA-0AA89619EEF5}" srcOrd="0" destOrd="0" presId="urn:microsoft.com/office/officeart/2018/2/layout/IconLabelList"/>
    <dgm:cxn modelId="{BC1705FE-A931-4F5F-BCDD-7259E2A9DC64}" type="presParOf" srcId="{CF479928-1C1C-45AD-B455-1526B3C40244}" destId="{409F7566-A2CB-44B7-8CDC-05FD16F42000}" srcOrd="1" destOrd="0" presId="urn:microsoft.com/office/officeart/2018/2/layout/IconLabelList"/>
    <dgm:cxn modelId="{C91153AD-A484-4344-B29C-AE22F37FC0DE}" type="presParOf" srcId="{CF479928-1C1C-45AD-B455-1526B3C40244}" destId="{5AF83819-FE93-4B46-B807-6A6EC7A0D10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088A3-CCD0-8B4E-9AA5-6FBCB9939640}">
      <dsp:nvSpPr>
        <dsp:cNvPr id="0" name=""/>
        <dsp:cNvSpPr/>
      </dsp:nvSpPr>
      <dsp:spPr>
        <a:xfrm>
          <a:off x="0" y="125278"/>
          <a:ext cx="6949440" cy="13127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To deliver high quality engaging coaching to all participants. </a:t>
          </a:r>
        </a:p>
      </dsp:txBody>
      <dsp:txXfrm>
        <a:off x="64083" y="189361"/>
        <a:ext cx="6821274" cy="1184574"/>
      </dsp:txXfrm>
    </dsp:sp>
    <dsp:sp modelId="{DE961352-72FE-CC42-96E0-5C68E3453010}">
      <dsp:nvSpPr>
        <dsp:cNvPr id="0" name=""/>
        <dsp:cNvSpPr/>
      </dsp:nvSpPr>
      <dsp:spPr>
        <a:xfrm>
          <a:off x="0" y="1533058"/>
          <a:ext cx="6949440" cy="1312740"/>
        </a:xfrm>
        <a:prstGeom prst="roundRect">
          <a:avLst/>
        </a:prstGeom>
        <a:solidFill>
          <a:schemeClr val="accent5">
            <a:hueOff val="3038109"/>
            <a:satOff val="-136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To create more interest in sports between the younger generation.</a:t>
          </a:r>
        </a:p>
      </dsp:txBody>
      <dsp:txXfrm>
        <a:off x="64083" y="1597141"/>
        <a:ext cx="6821274" cy="1184574"/>
      </dsp:txXfrm>
    </dsp:sp>
    <dsp:sp modelId="{8A858FDD-D461-BC45-A66F-8A1FEE4F287A}">
      <dsp:nvSpPr>
        <dsp:cNvPr id="0" name=""/>
        <dsp:cNvSpPr/>
      </dsp:nvSpPr>
      <dsp:spPr>
        <a:xfrm>
          <a:off x="0" y="2940838"/>
          <a:ext cx="6949440" cy="1312740"/>
        </a:xfrm>
        <a:prstGeom prst="roundRect">
          <a:avLst/>
        </a:prstGeom>
        <a:solidFill>
          <a:schemeClr val="accent5">
            <a:hueOff val="6076219"/>
            <a:satOff val="-2736"/>
            <a:lumOff val="-33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To provide a safe, supportive, and inclusive sporting experience.</a:t>
          </a:r>
        </a:p>
      </dsp:txBody>
      <dsp:txXfrm>
        <a:off x="64083" y="3004921"/>
        <a:ext cx="6821274" cy="1184574"/>
      </dsp:txXfrm>
    </dsp:sp>
    <dsp:sp modelId="{43590160-1CE8-FA4E-A224-1ACD6FCE08F9}">
      <dsp:nvSpPr>
        <dsp:cNvPr id="0" name=""/>
        <dsp:cNvSpPr/>
      </dsp:nvSpPr>
      <dsp:spPr>
        <a:xfrm>
          <a:off x="0" y="4348619"/>
          <a:ext cx="6949440" cy="131274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To develop high performance sporting skills in young athletes. </a:t>
          </a:r>
        </a:p>
      </dsp:txBody>
      <dsp:txXfrm>
        <a:off x="64083" y="4412702"/>
        <a:ext cx="6821274" cy="11845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311B1-4799-B641-9F41-ACDF8DC9FA37}">
      <dsp:nvSpPr>
        <dsp:cNvPr id="0" name=""/>
        <dsp:cNvSpPr/>
      </dsp:nvSpPr>
      <dsp:spPr>
        <a:xfrm>
          <a:off x="0" y="916741"/>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Elite level coaching in a range of sports</a:t>
          </a:r>
        </a:p>
      </dsp:txBody>
      <dsp:txXfrm>
        <a:off x="24588" y="941329"/>
        <a:ext cx="10604403" cy="454509"/>
      </dsp:txXfrm>
    </dsp:sp>
    <dsp:sp modelId="{BEA1F82E-39C0-934C-A37F-3547BC9F9095}">
      <dsp:nvSpPr>
        <dsp:cNvPr id="0" name=""/>
        <dsp:cNvSpPr/>
      </dsp:nvSpPr>
      <dsp:spPr>
        <a:xfrm>
          <a:off x="0" y="1480906"/>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travelling model that reaches a range of communities across South Wales</a:t>
          </a:r>
        </a:p>
      </dsp:txBody>
      <dsp:txXfrm>
        <a:off x="24588" y="1505494"/>
        <a:ext cx="10604403" cy="454509"/>
      </dsp:txXfrm>
    </dsp:sp>
    <dsp:sp modelId="{422BF824-5AF6-3F48-B5B5-B36E8DE2D0E0}">
      <dsp:nvSpPr>
        <dsp:cNvPr id="0" name=""/>
        <dsp:cNvSpPr/>
      </dsp:nvSpPr>
      <dsp:spPr>
        <a:xfrm>
          <a:off x="0" y="2045071"/>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Holistic support including education around mindset, teamwork, and healthy living</a:t>
          </a:r>
        </a:p>
      </dsp:txBody>
      <dsp:txXfrm>
        <a:off x="24588" y="2069659"/>
        <a:ext cx="10604403" cy="454509"/>
      </dsp:txXfrm>
    </dsp:sp>
    <dsp:sp modelId="{16EE1EC3-6A20-EF42-AA45-CF26B45C7B5F}">
      <dsp:nvSpPr>
        <dsp:cNvPr id="0" name=""/>
        <dsp:cNvSpPr/>
      </dsp:nvSpPr>
      <dsp:spPr>
        <a:xfrm>
          <a:off x="0" y="2609236"/>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safe, inclusive, and professionally managed environment</a:t>
          </a:r>
        </a:p>
      </dsp:txBody>
      <dsp:txXfrm>
        <a:off x="24588" y="2633824"/>
        <a:ext cx="10604403" cy="454509"/>
      </dsp:txXfrm>
    </dsp:sp>
    <dsp:sp modelId="{75F218DF-6265-174D-B425-8CCDC8F594B0}">
      <dsp:nvSpPr>
        <dsp:cNvPr id="0" name=""/>
        <dsp:cNvSpPr/>
      </dsp:nvSpPr>
      <dsp:spPr>
        <a:xfrm>
          <a:off x="0" y="3173401"/>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Skill, technical, and tactical development for young athletes</a:t>
          </a:r>
        </a:p>
      </dsp:txBody>
      <dsp:txXfrm>
        <a:off x="24588" y="3197989"/>
        <a:ext cx="10604403" cy="4545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65C5D-E770-9B4B-A590-D27495EB0DFA}">
      <dsp:nvSpPr>
        <dsp:cNvPr id="0" name=""/>
        <dsp:cNvSpPr/>
      </dsp:nvSpPr>
      <dsp:spPr>
        <a:xfrm>
          <a:off x="0" y="0"/>
          <a:ext cx="3329243" cy="45938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61" tIns="330200" rIns="259561" bIns="330200" numCol="1" spcCol="1270" anchor="t" anchorCtr="0">
          <a:noAutofit/>
        </a:bodyPr>
        <a:lstStyle/>
        <a:p>
          <a:pPr marL="0" lvl="0" indent="0" algn="l" defTabSz="577850">
            <a:lnSpc>
              <a:spcPct val="90000"/>
            </a:lnSpc>
            <a:spcBef>
              <a:spcPct val="0"/>
            </a:spcBef>
            <a:spcAft>
              <a:spcPct val="35000"/>
            </a:spcAft>
            <a:buNone/>
          </a:pPr>
          <a:r>
            <a:rPr lang="en-US" sz="1300" kern="1200"/>
            <a:t>Many young athletes lack access to specialist coaching and structured development in a sporting context. (Sport Wales, 2025) As a result, the travelling brand of coaching we offer allows us to reach a larger number of young athletes. </a:t>
          </a:r>
        </a:p>
      </dsp:txBody>
      <dsp:txXfrm>
        <a:off x="0" y="1745654"/>
        <a:ext cx="3329243" cy="2756296"/>
      </dsp:txXfrm>
    </dsp:sp>
    <dsp:sp modelId="{40E254E8-4700-A948-A88C-6C5D8F03BBFF}">
      <dsp:nvSpPr>
        <dsp:cNvPr id="0" name=""/>
        <dsp:cNvSpPr/>
      </dsp:nvSpPr>
      <dsp:spPr>
        <a:xfrm>
          <a:off x="975547" y="459382"/>
          <a:ext cx="1378148" cy="137814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446" tIns="12700" rIns="10744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77372" y="661207"/>
        <a:ext cx="974498" cy="974498"/>
      </dsp:txXfrm>
    </dsp:sp>
    <dsp:sp modelId="{02F4923B-5FD8-344B-93B0-013CCD27E57F}">
      <dsp:nvSpPr>
        <dsp:cNvPr id="0" name=""/>
        <dsp:cNvSpPr/>
      </dsp:nvSpPr>
      <dsp:spPr>
        <a:xfrm>
          <a:off x="0" y="4593756"/>
          <a:ext cx="3329243"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A92D30-73DA-654A-A206-F4A577C4B07C}">
      <dsp:nvSpPr>
        <dsp:cNvPr id="0" name=""/>
        <dsp:cNvSpPr/>
      </dsp:nvSpPr>
      <dsp:spPr>
        <a:xfrm>
          <a:off x="3662167" y="0"/>
          <a:ext cx="3329243" cy="45938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61" tIns="330200" rIns="259561" bIns="330200" numCol="1" spcCol="1270" anchor="t" anchorCtr="0">
          <a:noAutofit/>
        </a:bodyPr>
        <a:lstStyle/>
        <a:p>
          <a:pPr marL="0" lvl="0" indent="0" algn="l" defTabSz="577850">
            <a:lnSpc>
              <a:spcPct val="90000"/>
            </a:lnSpc>
            <a:spcBef>
              <a:spcPct val="0"/>
            </a:spcBef>
            <a:spcAft>
              <a:spcPct val="35000"/>
            </a:spcAft>
            <a:buNone/>
          </a:pPr>
          <a:r>
            <a:rPr lang="en-US" sz="1300" kern="1200"/>
            <a:t>Young athletes need psychological, social, and emotional development alongside physical training. (Güllich et.al, 2025) With the camp offering a range of sports, it will help the athletes build confidence, teamwork and leadership in an environment where some may not have tried one of the sports before.</a:t>
          </a:r>
        </a:p>
      </dsp:txBody>
      <dsp:txXfrm>
        <a:off x="3662167" y="1745654"/>
        <a:ext cx="3329243" cy="2756296"/>
      </dsp:txXfrm>
    </dsp:sp>
    <dsp:sp modelId="{48833D9A-450A-5D4A-BDAF-FBEB6B976F96}">
      <dsp:nvSpPr>
        <dsp:cNvPr id="0" name=""/>
        <dsp:cNvSpPr/>
      </dsp:nvSpPr>
      <dsp:spPr>
        <a:xfrm>
          <a:off x="4637715" y="459382"/>
          <a:ext cx="1378148" cy="137814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446" tIns="12700" rIns="10744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39540" y="661207"/>
        <a:ext cx="974498" cy="974498"/>
      </dsp:txXfrm>
    </dsp:sp>
    <dsp:sp modelId="{2AA09CB0-D845-EB40-ACE6-AD1C0AA282AC}">
      <dsp:nvSpPr>
        <dsp:cNvPr id="0" name=""/>
        <dsp:cNvSpPr/>
      </dsp:nvSpPr>
      <dsp:spPr>
        <a:xfrm>
          <a:off x="3662167" y="4593756"/>
          <a:ext cx="3329243"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E84B96-592D-1D43-A9E5-9F329C9831FA}">
      <dsp:nvSpPr>
        <dsp:cNvPr id="0" name=""/>
        <dsp:cNvSpPr/>
      </dsp:nvSpPr>
      <dsp:spPr>
        <a:xfrm>
          <a:off x="7324335" y="0"/>
          <a:ext cx="3329243" cy="45938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61" tIns="330200" rIns="259561" bIns="330200" numCol="1" spcCol="1270" anchor="t" anchorCtr="0">
          <a:noAutofit/>
        </a:bodyPr>
        <a:lstStyle/>
        <a:p>
          <a:pPr marL="0" lvl="0" indent="0" algn="l" defTabSz="577850">
            <a:lnSpc>
              <a:spcPct val="90000"/>
            </a:lnSpc>
            <a:spcBef>
              <a:spcPct val="0"/>
            </a:spcBef>
            <a:spcAft>
              <a:spcPct val="35000"/>
            </a:spcAft>
            <a:buNone/>
          </a:pPr>
          <a:r>
            <a:rPr lang="en-US" sz="1300" kern="1200"/>
            <a:t>Parents need safe, engaging, and purposeful activities for their children. (Children’s Commissioner of Wales, 2021) We offer structured, fun, and developmental sessions for young athletes with DBS checked and qualified caches. </a:t>
          </a:r>
        </a:p>
      </dsp:txBody>
      <dsp:txXfrm>
        <a:off x="7324335" y="1745654"/>
        <a:ext cx="3329243" cy="2756296"/>
      </dsp:txXfrm>
    </dsp:sp>
    <dsp:sp modelId="{EF0A9680-0E08-5C41-89BC-2578E72D89F0}">
      <dsp:nvSpPr>
        <dsp:cNvPr id="0" name=""/>
        <dsp:cNvSpPr/>
      </dsp:nvSpPr>
      <dsp:spPr>
        <a:xfrm>
          <a:off x="8299883" y="459382"/>
          <a:ext cx="1378148" cy="137814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446" tIns="12700" rIns="10744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501708" y="661207"/>
        <a:ext cx="974498" cy="974498"/>
      </dsp:txXfrm>
    </dsp:sp>
    <dsp:sp modelId="{E8A37B63-5209-1E4D-9F7A-E78598E3B4DD}">
      <dsp:nvSpPr>
        <dsp:cNvPr id="0" name=""/>
        <dsp:cNvSpPr/>
      </dsp:nvSpPr>
      <dsp:spPr>
        <a:xfrm>
          <a:off x="7324335" y="4593756"/>
          <a:ext cx="3329243"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C682-322A-4ABF-BD10-F7044E52BF09}">
      <dsp:nvSpPr>
        <dsp:cNvPr id="0" name=""/>
        <dsp:cNvSpPr/>
      </dsp:nvSpPr>
      <dsp:spPr>
        <a:xfrm>
          <a:off x="668502" y="836548"/>
          <a:ext cx="1058062" cy="1058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5EFAC2-115D-4EDC-B407-58B41BB64954}">
      <dsp:nvSpPr>
        <dsp:cNvPr id="0" name=""/>
        <dsp:cNvSpPr/>
      </dsp:nvSpPr>
      <dsp:spPr>
        <a:xfrm>
          <a:off x="21909" y="220854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Travel Costs. Getting to a certain area can often be difficult and expensive. </a:t>
          </a:r>
        </a:p>
      </dsp:txBody>
      <dsp:txXfrm>
        <a:off x="21909" y="2208540"/>
        <a:ext cx="2351250" cy="720000"/>
      </dsp:txXfrm>
    </dsp:sp>
    <dsp:sp modelId="{64A129E9-D648-45E7-A2DA-0AA89619EEF5}">
      <dsp:nvSpPr>
        <dsp:cNvPr id="0" name=""/>
        <dsp:cNvSpPr/>
      </dsp:nvSpPr>
      <dsp:spPr>
        <a:xfrm>
          <a:off x="3431221" y="836548"/>
          <a:ext cx="1058062" cy="1058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F83819-FE93-4B46-B807-6A6EC7A0D10A}">
      <dsp:nvSpPr>
        <dsp:cNvPr id="0" name=""/>
        <dsp:cNvSpPr/>
      </dsp:nvSpPr>
      <dsp:spPr>
        <a:xfrm>
          <a:off x="2784627" y="220854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Competition. Other sports camps in South Wales will be competing with us for participants. </a:t>
          </a:r>
        </a:p>
      </dsp:txBody>
      <dsp:txXfrm>
        <a:off x="2784627" y="2208540"/>
        <a:ext cx="2351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3/8/2026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9128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3/8/2026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4783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3/8/2026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16945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3/8/2026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86965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3/8/2026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89608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3/8/2026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93828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3/8/2026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9874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3/8/2026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8046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3/8/2026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8497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3/8/2026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99065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3/8/2026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2354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3/8/2026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33755924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microsoft.com/office/2018/10/relationships/comments" Target="../comments/modernComment_101_9180660A.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microsoft.com/office/2018/10/relationships/comments" Target="../comments/modernComment_111_3DC8E97D.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microsoft.com/office/2018/10/relationships/comments" Target="../comments/modernComment_112_A1EF4AAE.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microsoft.com/office/2018/10/relationships/comments" Target="../comments/modernComment_102_7C7ED3AE.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2015" y="-752015"/>
            <a:ext cx="6858000" cy="8362030"/>
          </a:xfrm>
          <a:prstGeom prst="rect">
            <a:avLst/>
          </a:prstGeom>
          <a:gradFill>
            <a:gsLst>
              <a:gs pos="0">
                <a:srgbClr val="000000">
                  <a:alpha val="0"/>
                </a:srgbClr>
              </a:gs>
              <a:gs pos="49000">
                <a:srgbClr val="000000">
                  <a:alpha val="47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821BEF0-BD36-0829-A3E0-E1D596207E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302079" cy="685489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D905D5B-81A8-A5BA-F070-2788B26E0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D73AD9-4FE2-E5E3-34C9-6B2EA274F2C0}"/>
              </a:ext>
            </a:extLst>
          </p:cNvPr>
          <p:cNvSpPr>
            <a:spLocks noGrp="1"/>
          </p:cNvSpPr>
          <p:nvPr>
            <p:ph type="title"/>
          </p:nvPr>
        </p:nvSpPr>
        <p:spPr>
          <a:xfrm>
            <a:off x="612648" y="4012141"/>
            <a:ext cx="4781603" cy="2332799"/>
          </a:xfrm>
        </p:spPr>
        <p:txBody>
          <a:bodyPr>
            <a:normAutofit/>
          </a:bodyPr>
          <a:lstStyle/>
          <a:p>
            <a:r>
              <a:rPr lang="en-GB"/>
              <a:t>Operational Overview</a:t>
            </a:r>
          </a:p>
        </p:txBody>
      </p:sp>
      <p:pic>
        <p:nvPicPr>
          <p:cNvPr id="4" name="Picture 3">
            <a:extLst>
              <a:ext uri="{FF2B5EF4-FFF2-40B4-BE49-F238E27FC236}">
                <a16:creationId xmlns:a16="http://schemas.microsoft.com/office/drawing/2014/main" id="{11BAD9BA-354F-89FB-020B-C32969584327}"/>
              </a:ext>
            </a:extLst>
          </p:cNvPr>
          <p:cNvPicPr>
            <a:picLocks noChangeAspect="1"/>
          </p:cNvPicPr>
          <p:nvPr/>
        </p:nvPicPr>
        <p:blipFill>
          <a:blip r:embed="rId2"/>
          <a:srcRect t="586" b="586"/>
          <a:stretch>
            <a:fillRect/>
          </a:stretch>
        </p:blipFill>
        <p:spPr>
          <a:xfrm>
            <a:off x="713615" y="681318"/>
            <a:ext cx="4680637" cy="3083858"/>
          </a:xfrm>
          <a:prstGeom prst="rect">
            <a:avLst/>
          </a:prstGeom>
          <a:scene3d>
            <a:camera prst="perspectiveContrastingLeftFacing">
              <a:rot lat="300000" lon="19800000" rev="0"/>
            </a:camera>
            <a:lightRig rig="threePt" dir="t">
              <a:rot lat="0" lon="0" rev="2700000"/>
            </a:lightRig>
          </a:scene3d>
          <a:sp3d>
            <a:bevelT w="63500" h="50800"/>
          </a:sp3d>
        </p:spPr>
      </p:pic>
      <p:sp>
        <p:nvSpPr>
          <p:cNvPr id="3" name="Content Placeholder 2">
            <a:extLst>
              <a:ext uri="{FF2B5EF4-FFF2-40B4-BE49-F238E27FC236}">
                <a16:creationId xmlns:a16="http://schemas.microsoft.com/office/drawing/2014/main" id="{15BA67A0-AEA2-223E-FEEC-B38491457600}"/>
              </a:ext>
            </a:extLst>
          </p:cNvPr>
          <p:cNvSpPr>
            <a:spLocks noGrp="1"/>
          </p:cNvSpPr>
          <p:nvPr>
            <p:ph idx="1"/>
          </p:nvPr>
        </p:nvSpPr>
        <p:spPr>
          <a:xfrm>
            <a:off x="6030550" y="548639"/>
            <a:ext cx="5548802" cy="5796301"/>
          </a:xfrm>
        </p:spPr>
        <p:txBody>
          <a:bodyPr vert="horz" lIns="91440" tIns="45720" rIns="91440" bIns="45720" rtlCol="0">
            <a:normAutofit/>
          </a:bodyPr>
          <a:lstStyle/>
          <a:p>
            <a:r>
              <a:rPr lang="en-GB" sz="1800">
                <a:ea typeface="+mn-lt"/>
                <a:cs typeface="+mn-lt"/>
              </a:rPr>
              <a:t>The Performance Sports Day Camp is designed to deliver high-quality, structured athletic development sessions in a safe, professionally managed indoor environment. The day will focus on skill development, performance coaching, physical conditioning, and athlete education.</a:t>
            </a:r>
            <a:endParaRPr lang="en-GB" sz="1800"/>
          </a:p>
          <a:p>
            <a:r>
              <a:rPr lang="en-GB" sz="1800">
                <a:ea typeface="+mn-lt"/>
                <a:cs typeface="+mn-lt"/>
              </a:rPr>
              <a:t>The operational model prioritises:</a:t>
            </a:r>
            <a:endParaRPr lang="en-GB" sz="1800"/>
          </a:p>
          <a:p>
            <a:r>
              <a:rPr lang="en-GB" sz="1800">
                <a:ea typeface="+mn-lt"/>
                <a:cs typeface="+mn-lt"/>
              </a:rPr>
              <a:t>Athlete safety</a:t>
            </a:r>
            <a:endParaRPr lang="en-GB" sz="1800"/>
          </a:p>
          <a:p>
            <a:r>
              <a:rPr lang="en-GB" sz="1800">
                <a:ea typeface="+mn-lt"/>
                <a:cs typeface="+mn-lt"/>
              </a:rPr>
              <a:t>Structured session delivery</a:t>
            </a:r>
            <a:endParaRPr lang="en-GB" sz="1800"/>
          </a:p>
          <a:p>
            <a:r>
              <a:rPr lang="en-GB" sz="1800">
                <a:ea typeface="+mn-lt"/>
                <a:cs typeface="+mn-lt"/>
              </a:rPr>
              <a:t>Efficient participant flow</a:t>
            </a:r>
            <a:endParaRPr lang="en-GB" sz="1800"/>
          </a:p>
          <a:p>
            <a:r>
              <a:rPr lang="en-GB" sz="1800">
                <a:ea typeface="+mn-lt"/>
                <a:cs typeface="+mn-lt"/>
              </a:rPr>
              <a:t>High coach-to-athlete supervision</a:t>
            </a:r>
            <a:endParaRPr lang="en-GB" sz="1800"/>
          </a:p>
          <a:p>
            <a:r>
              <a:rPr lang="en-GB" sz="1800">
                <a:ea typeface="+mn-lt"/>
                <a:cs typeface="+mn-lt"/>
              </a:rPr>
              <a:t>Professional performance environment</a:t>
            </a:r>
            <a:endParaRPr lang="en-GB" sz="1800"/>
          </a:p>
          <a:p>
            <a:endParaRPr lang="en-GB" sz="1800"/>
          </a:p>
        </p:txBody>
      </p:sp>
    </p:spTree>
    <p:extLst>
      <p:ext uri="{BB962C8B-B14F-4D97-AF65-F5344CB8AC3E}">
        <p14:creationId xmlns:p14="http://schemas.microsoft.com/office/powerpoint/2010/main" val="4157017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29FA18-D90C-2AD2-2E6F-61D22007DD70}"/>
              </a:ext>
            </a:extLst>
          </p:cNvPr>
          <p:cNvSpPr>
            <a:spLocks noGrp="1"/>
          </p:cNvSpPr>
          <p:nvPr>
            <p:ph type="ctrTitle"/>
          </p:nvPr>
        </p:nvSpPr>
        <p:spPr>
          <a:xfrm>
            <a:off x="1731821" y="501345"/>
            <a:ext cx="8728364" cy="689279"/>
          </a:xfrm>
        </p:spPr>
        <p:txBody>
          <a:bodyPr>
            <a:normAutofit/>
          </a:bodyPr>
          <a:lstStyle/>
          <a:p>
            <a:r>
              <a:rPr lang="en-US" sz="3600"/>
              <a:t>Business Overview </a:t>
            </a:r>
          </a:p>
        </p:txBody>
      </p:sp>
      <p:pic>
        <p:nvPicPr>
          <p:cNvPr id="7" name="Graphic 6" descr="Upward trend">
            <a:extLst>
              <a:ext uri="{FF2B5EF4-FFF2-40B4-BE49-F238E27FC236}">
                <a16:creationId xmlns:a16="http://schemas.microsoft.com/office/drawing/2014/main" id="{3A677D7C-5ADC-5C97-D6A0-254D03EC64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10000" y="1782115"/>
            <a:ext cx="4572000" cy="4572000"/>
          </a:xfrm>
          <a:prstGeom prst="rect">
            <a:avLst/>
          </a:prstGeom>
        </p:spPr>
      </p:pic>
    </p:spTree>
    <p:extLst>
      <p:ext uri="{BB962C8B-B14F-4D97-AF65-F5344CB8AC3E}">
        <p14:creationId xmlns:p14="http://schemas.microsoft.com/office/powerpoint/2010/main" val="401835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AEBEB"/>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2908A-C80A-6FA5-845B-4FDF5D2364D6}"/>
              </a:ext>
            </a:extLst>
          </p:cNvPr>
          <p:cNvSpPr>
            <a:spLocks noGrp="1"/>
          </p:cNvSpPr>
          <p:nvPr>
            <p:ph type="title"/>
          </p:nvPr>
        </p:nvSpPr>
        <p:spPr>
          <a:xfrm>
            <a:off x="612649" y="548638"/>
            <a:ext cx="3493008" cy="5788152"/>
          </a:xfrm>
        </p:spPr>
        <p:txBody>
          <a:bodyPr anchor="ctr">
            <a:normAutofit/>
          </a:bodyPr>
          <a:lstStyle/>
          <a:p>
            <a:r>
              <a:rPr lang="en-US" sz="4000"/>
              <a:t>Business Aims </a:t>
            </a:r>
          </a:p>
        </p:txBody>
      </p:sp>
      <p:graphicFrame>
        <p:nvGraphicFramePr>
          <p:cNvPr id="5" name="Content Placeholder 2">
            <a:extLst>
              <a:ext uri="{FF2B5EF4-FFF2-40B4-BE49-F238E27FC236}">
                <a16:creationId xmlns:a16="http://schemas.microsoft.com/office/drawing/2014/main" id="{AA21127E-017D-A07D-5333-C5031E885873}"/>
              </a:ext>
            </a:extLst>
          </p:cNvPr>
          <p:cNvGraphicFramePr>
            <a:graphicFrameLocks noGrp="1"/>
          </p:cNvGraphicFramePr>
          <p:nvPr>
            <p:ph idx="1"/>
            <p:extLst>
              <p:ext uri="{D42A27DB-BD31-4B8C-83A1-F6EECF244321}">
                <p14:modId xmlns:p14="http://schemas.microsoft.com/office/powerpoint/2010/main" val="217472081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0568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BFB4-9F2E-9D71-8C3B-B234BDE3FD9F}"/>
              </a:ext>
            </a:extLst>
          </p:cNvPr>
          <p:cNvSpPr>
            <a:spLocks noGrp="1"/>
          </p:cNvSpPr>
          <p:nvPr>
            <p:ph type="title"/>
          </p:nvPr>
        </p:nvSpPr>
        <p:spPr/>
        <p:txBody>
          <a:bodyPr/>
          <a:lstStyle/>
          <a:p>
            <a:r>
              <a:rPr lang="en-US"/>
              <a:t>What we offer? </a:t>
            </a:r>
          </a:p>
        </p:txBody>
      </p:sp>
      <p:graphicFrame>
        <p:nvGraphicFramePr>
          <p:cNvPr id="5" name="Content Placeholder 2">
            <a:extLst>
              <a:ext uri="{FF2B5EF4-FFF2-40B4-BE49-F238E27FC236}">
                <a16:creationId xmlns:a16="http://schemas.microsoft.com/office/drawing/2014/main" id="{AC3B2F33-B28B-DB55-B40D-3AAA39688403}"/>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4419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0B77F-8309-7BF0-9058-2B1302120209}"/>
              </a:ext>
            </a:extLst>
          </p:cNvPr>
          <p:cNvSpPr>
            <a:spLocks noGrp="1"/>
          </p:cNvSpPr>
          <p:nvPr>
            <p:ph type="title"/>
          </p:nvPr>
        </p:nvSpPr>
        <p:spPr/>
        <p:txBody>
          <a:bodyPr/>
          <a:lstStyle/>
          <a:p>
            <a:r>
              <a:rPr lang="en-US"/>
              <a:t>What needs are being met?</a:t>
            </a:r>
          </a:p>
        </p:txBody>
      </p:sp>
      <p:graphicFrame>
        <p:nvGraphicFramePr>
          <p:cNvPr id="5" name="Content Placeholder 2">
            <a:extLst>
              <a:ext uri="{FF2B5EF4-FFF2-40B4-BE49-F238E27FC236}">
                <a16:creationId xmlns:a16="http://schemas.microsoft.com/office/drawing/2014/main" id="{1435E364-E984-41F8-50D8-CFEEB3CE7AD2}"/>
              </a:ext>
            </a:extLst>
          </p:cNvPr>
          <p:cNvGraphicFramePr>
            <a:graphicFrameLocks noGrp="1"/>
          </p:cNvGraphicFramePr>
          <p:nvPr>
            <p:ph idx="1"/>
            <p:extLst>
              <p:ext uri="{D42A27DB-BD31-4B8C-83A1-F6EECF244321}">
                <p14:modId xmlns:p14="http://schemas.microsoft.com/office/powerpoint/2010/main" val="1075083055"/>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8289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AF484-CF67-CDCE-9230-D5EABF7F7E72}"/>
              </a:ext>
            </a:extLst>
          </p:cNvPr>
          <p:cNvSpPr>
            <a:spLocks noGrp="1"/>
          </p:cNvSpPr>
          <p:nvPr>
            <p:ph type="title"/>
          </p:nvPr>
        </p:nvSpPr>
        <p:spPr/>
        <p:txBody>
          <a:bodyPr/>
          <a:lstStyle/>
          <a:p>
            <a:r>
              <a:rPr lang="en-US"/>
              <a:t>Viability</a:t>
            </a:r>
          </a:p>
        </p:txBody>
      </p:sp>
      <p:sp>
        <p:nvSpPr>
          <p:cNvPr id="4" name="Content Placeholder 3">
            <a:extLst>
              <a:ext uri="{FF2B5EF4-FFF2-40B4-BE49-F238E27FC236}">
                <a16:creationId xmlns:a16="http://schemas.microsoft.com/office/drawing/2014/main" id="{A66EBCD9-C15A-536B-7E95-0192AB822278}"/>
              </a:ext>
            </a:extLst>
          </p:cNvPr>
          <p:cNvSpPr>
            <a:spLocks noGrp="1"/>
          </p:cNvSpPr>
          <p:nvPr>
            <p:ph sz="half" idx="2"/>
          </p:nvPr>
        </p:nvSpPr>
        <p:spPr/>
        <p:txBody>
          <a:bodyPr/>
          <a:lstStyle/>
          <a:p>
            <a:pPr marL="0" indent="0">
              <a:buFont typeface="Arial" panose="020B0604020202020204" pitchFamily="34" charset="0"/>
              <a:buNone/>
            </a:pPr>
            <a:r>
              <a:rPr lang="en-US" u="sng"/>
              <a:t>Market Demand</a:t>
            </a:r>
            <a:r>
              <a:rPr lang="en-US"/>
              <a:t> – High </a:t>
            </a:r>
          </a:p>
          <a:p>
            <a:r>
              <a:rPr lang="en-US"/>
              <a:t>Many areas in South Wales lack access to specialist coaching (Sport Wales , 2025) </a:t>
            </a:r>
          </a:p>
          <a:p>
            <a:r>
              <a:rPr lang="en-US"/>
              <a:t>Multi-sport participation is encouraged as a way for athletes to develop skills and even use them in sports they may end up specializing in. (Youth Sport Trust, no date)</a:t>
            </a:r>
          </a:p>
          <a:p>
            <a:endParaRPr lang="en-US"/>
          </a:p>
        </p:txBody>
      </p:sp>
      <p:sp>
        <p:nvSpPr>
          <p:cNvPr id="7" name="Content Placeholder 6">
            <a:extLst>
              <a:ext uri="{FF2B5EF4-FFF2-40B4-BE49-F238E27FC236}">
                <a16:creationId xmlns:a16="http://schemas.microsoft.com/office/drawing/2014/main" id="{9B7DF59E-1850-3FFB-5B66-6AFD5F6F6A46}"/>
              </a:ext>
            </a:extLst>
          </p:cNvPr>
          <p:cNvSpPr>
            <a:spLocks noGrp="1"/>
          </p:cNvSpPr>
          <p:nvPr>
            <p:ph sz="half" idx="1"/>
          </p:nvPr>
        </p:nvSpPr>
        <p:spPr/>
        <p:txBody>
          <a:bodyPr/>
          <a:lstStyle/>
          <a:p>
            <a:pPr marL="0" indent="0" algn="l">
              <a:buNone/>
            </a:pPr>
            <a:r>
              <a:rPr lang="en-GB" u="sng"/>
              <a:t>Competitive Landscape </a:t>
            </a:r>
            <a:r>
              <a:rPr lang="en-GB"/>
              <a:t>— Moderate</a:t>
            </a:r>
          </a:p>
          <a:p>
            <a:pPr algn="l">
              <a:buFont typeface="Arial" panose="020B0604020202020204" pitchFamily="34" charset="0"/>
              <a:buChar char="•"/>
            </a:pPr>
            <a:r>
              <a:rPr lang="en-GB"/>
              <a:t>Most competitors offer single‑sport camps (football, rugby, gymnastics).</a:t>
            </a:r>
          </a:p>
          <a:p>
            <a:pPr algn="l">
              <a:buFont typeface="Arial" panose="020B0604020202020204" pitchFamily="34" charset="0"/>
              <a:buChar char="•"/>
            </a:pPr>
            <a:r>
              <a:rPr lang="en-GB"/>
              <a:t>Very few offer elite‑level, multi‑sport, travelling provision.</a:t>
            </a:r>
          </a:p>
          <a:p>
            <a:endParaRPr lang="en-US"/>
          </a:p>
        </p:txBody>
      </p:sp>
    </p:spTree>
    <p:extLst>
      <p:ext uri="{BB962C8B-B14F-4D97-AF65-F5344CB8AC3E}">
        <p14:creationId xmlns:p14="http://schemas.microsoft.com/office/powerpoint/2010/main" val="1515218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18835-B17F-E84D-9191-716549782CD9}"/>
              </a:ext>
            </a:extLst>
          </p:cNvPr>
          <p:cNvSpPr>
            <a:spLocks noGrp="1"/>
          </p:cNvSpPr>
          <p:nvPr>
            <p:ph type="title"/>
          </p:nvPr>
        </p:nvSpPr>
        <p:spPr/>
        <p:txBody>
          <a:bodyPr/>
          <a:lstStyle/>
          <a:p>
            <a:r>
              <a:rPr lang="en-US"/>
              <a:t>Viability Factors </a:t>
            </a:r>
          </a:p>
        </p:txBody>
      </p:sp>
      <p:sp>
        <p:nvSpPr>
          <p:cNvPr id="3" name="Content Placeholder 2">
            <a:extLst>
              <a:ext uri="{FF2B5EF4-FFF2-40B4-BE49-F238E27FC236}">
                <a16:creationId xmlns:a16="http://schemas.microsoft.com/office/drawing/2014/main" id="{FAB26EFA-64EB-F429-9323-5BC7AA110D7C}"/>
              </a:ext>
            </a:extLst>
          </p:cNvPr>
          <p:cNvSpPr>
            <a:spLocks noGrp="1"/>
          </p:cNvSpPr>
          <p:nvPr>
            <p:ph sz="half" idx="1"/>
          </p:nvPr>
        </p:nvSpPr>
        <p:spPr/>
        <p:txBody>
          <a:bodyPr/>
          <a:lstStyle/>
          <a:p>
            <a:pPr marL="0" indent="0">
              <a:buNone/>
            </a:pPr>
            <a:r>
              <a:rPr lang="en-US" u="sng"/>
              <a:t>Operational Feasibility </a:t>
            </a:r>
          </a:p>
          <a:p>
            <a:r>
              <a:rPr lang="en-US"/>
              <a:t>Schools often welcome external PE support (</a:t>
            </a:r>
            <a:r>
              <a:rPr lang="en-US" err="1"/>
              <a:t>Estyn</a:t>
            </a:r>
            <a:r>
              <a:rPr lang="en-US"/>
              <a:t>, 2024)</a:t>
            </a:r>
          </a:p>
        </p:txBody>
      </p:sp>
      <p:sp>
        <p:nvSpPr>
          <p:cNvPr id="4" name="Content Placeholder 3">
            <a:extLst>
              <a:ext uri="{FF2B5EF4-FFF2-40B4-BE49-F238E27FC236}">
                <a16:creationId xmlns:a16="http://schemas.microsoft.com/office/drawing/2014/main" id="{FF17BCE9-B508-2CE9-4D18-DD0FF634FE2B}"/>
              </a:ext>
            </a:extLst>
          </p:cNvPr>
          <p:cNvSpPr>
            <a:spLocks noGrp="1"/>
          </p:cNvSpPr>
          <p:nvPr>
            <p:ph sz="half" idx="2"/>
          </p:nvPr>
        </p:nvSpPr>
        <p:spPr/>
        <p:txBody>
          <a:bodyPr/>
          <a:lstStyle/>
          <a:p>
            <a:pPr marL="0" indent="0">
              <a:buNone/>
            </a:pPr>
            <a:r>
              <a:rPr lang="en-US" u="sng"/>
              <a:t>Financial Viability </a:t>
            </a:r>
          </a:p>
          <a:p>
            <a:pPr marL="0" indent="0">
              <a:buNone/>
            </a:pPr>
            <a:r>
              <a:rPr lang="en-US"/>
              <a:t>Multiple revenue streams</a:t>
            </a:r>
          </a:p>
          <a:p>
            <a:r>
              <a:rPr lang="en-US"/>
              <a:t>Holiday Camps</a:t>
            </a:r>
          </a:p>
          <a:p>
            <a:r>
              <a:rPr lang="en-US"/>
              <a:t>Talent development </a:t>
            </a:r>
          </a:p>
          <a:p>
            <a:r>
              <a:rPr lang="en-US"/>
              <a:t>Grants</a:t>
            </a:r>
          </a:p>
          <a:p>
            <a:pPr marL="0" indent="0">
              <a:buNone/>
            </a:pPr>
            <a:r>
              <a:rPr lang="en-US"/>
              <a:t>The Welsh government health strategies, support physical activity programs. (Sport Wales, 2026) </a:t>
            </a:r>
          </a:p>
        </p:txBody>
      </p:sp>
    </p:spTree>
    <p:extLst>
      <p:ext uri="{BB962C8B-B14F-4D97-AF65-F5344CB8AC3E}">
        <p14:creationId xmlns:p14="http://schemas.microsoft.com/office/powerpoint/2010/main" val="1961459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70692-B544-5827-AFCF-88882085EBD7}"/>
              </a:ext>
            </a:extLst>
          </p:cNvPr>
          <p:cNvSpPr>
            <a:spLocks noGrp="1"/>
          </p:cNvSpPr>
          <p:nvPr>
            <p:ph type="title"/>
          </p:nvPr>
        </p:nvSpPr>
        <p:spPr/>
        <p:txBody>
          <a:bodyPr/>
          <a:lstStyle/>
          <a:p>
            <a:r>
              <a:rPr lang="en-US"/>
              <a:t>Risks and Risk management </a:t>
            </a:r>
          </a:p>
        </p:txBody>
      </p:sp>
      <p:sp>
        <p:nvSpPr>
          <p:cNvPr id="3" name="Text Placeholder 2">
            <a:extLst>
              <a:ext uri="{FF2B5EF4-FFF2-40B4-BE49-F238E27FC236}">
                <a16:creationId xmlns:a16="http://schemas.microsoft.com/office/drawing/2014/main" id="{5E8D1512-D543-5592-E7EB-AE166820B628}"/>
              </a:ext>
            </a:extLst>
          </p:cNvPr>
          <p:cNvSpPr>
            <a:spLocks noGrp="1"/>
          </p:cNvSpPr>
          <p:nvPr>
            <p:ph type="body" idx="1"/>
          </p:nvPr>
        </p:nvSpPr>
        <p:spPr/>
        <p:txBody>
          <a:bodyPr/>
          <a:lstStyle/>
          <a:p>
            <a:r>
              <a:rPr lang="en-US"/>
              <a:t>Key Risks</a:t>
            </a:r>
          </a:p>
        </p:txBody>
      </p:sp>
      <p:graphicFrame>
        <p:nvGraphicFramePr>
          <p:cNvPr id="8" name="Content Placeholder 3">
            <a:extLst>
              <a:ext uri="{FF2B5EF4-FFF2-40B4-BE49-F238E27FC236}">
                <a16:creationId xmlns:a16="http://schemas.microsoft.com/office/drawing/2014/main" id="{02854152-5B28-D7BF-CDE0-FE02CB50B444}"/>
              </a:ext>
            </a:extLst>
          </p:cNvPr>
          <p:cNvGraphicFramePr>
            <a:graphicFrameLocks noGrp="1"/>
          </p:cNvGraphicFramePr>
          <p:nvPr>
            <p:ph sz="half" idx="2"/>
          </p:nvPr>
        </p:nvGraphicFramePr>
        <p:xfrm>
          <a:off x="609600" y="2386894"/>
          <a:ext cx="5157787" cy="37650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078DCF0F-B6CB-3B5D-1544-76A74104267F}"/>
              </a:ext>
            </a:extLst>
          </p:cNvPr>
          <p:cNvSpPr>
            <a:spLocks noGrp="1"/>
          </p:cNvSpPr>
          <p:nvPr>
            <p:ph type="body" sz="quarter" idx="3"/>
          </p:nvPr>
        </p:nvSpPr>
        <p:spPr/>
        <p:txBody>
          <a:bodyPr/>
          <a:lstStyle/>
          <a:p>
            <a:r>
              <a:rPr lang="en-US"/>
              <a:t>How we combat them</a:t>
            </a:r>
          </a:p>
        </p:txBody>
      </p:sp>
      <p:sp>
        <p:nvSpPr>
          <p:cNvPr id="6" name="Content Placeholder 5">
            <a:extLst>
              <a:ext uri="{FF2B5EF4-FFF2-40B4-BE49-F238E27FC236}">
                <a16:creationId xmlns:a16="http://schemas.microsoft.com/office/drawing/2014/main" id="{4B033946-7D46-3CE8-5249-8291A5198CFD}"/>
              </a:ext>
            </a:extLst>
          </p:cNvPr>
          <p:cNvSpPr>
            <a:spLocks noGrp="1"/>
          </p:cNvSpPr>
          <p:nvPr>
            <p:ph sz="quarter" idx="4"/>
          </p:nvPr>
        </p:nvSpPr>
        <p:spPr/>
        <p:txBody>
          <a:bodyPr/>
          <a:lstStyle/>
          <a:p>
            <a:r>
              <a:rPr lang="en-US"/>
              <a:t>Geographical Clustering. We will bring the camps to different communities each week to lower the amount of travel. </a:t>
            </a:r>
          </a:p>
          <a:p>
            <a:r>
              <a:rPr lang="en-US"/>
              <a:t>Emphasis of Multi-Sport. We will put a major selling point focus on the camp being run around multi-sport and not ring fenced to one or two sports. (</a:t>
            </a:r>
            <a:r>
              <a:rPr lang="en-US" err="1"/>
              <a:t>Güllich</a:t>
            </a:r>
            <a:r>
              <a:rPr lang="en-US"/>
              <a:t> </a:t>
            </a:r>
            <a:r>
              <a:rPr lang="en-US" err="1"/>
              <a:t>et.al</a:t>
            </a:r>
            <a:r>
              <a:rPr lang="en-US"/>
              <a:t>, 2025)</a:t>
            </a:r>
          </a:p>
        </p:txBody>
      </p:sp>
    </p:spTree>
    <p:extLst>
      <p:ext uri="{BB962C8B-B14F-4D97-AF65-F5344CB8AC3E}">
        <p14:creationId xmlns:p14="http://schemas.microsoft.com/office/powerpoint/2010/main" val="946033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67C6C-C426-3E30-5446-52685E13A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21128-A61E-A36F-8C0C-BDE9B3181BD3}"/>
              </a:ext>
            </a:extLst>
          </p:cNvPr>
          <p:cNvSpPr>
            <a:spLocks noGrp="1"/>
          </p:cNvSpPr>
          <p:nvPr>
            <p:ph type="title"/>
          </p:nvPr>
        </p:nvSpPr>
        <p:spPr>
          <a:xfrm>
            <a:off x="225037" y="379584"/>
            <a:ext cx="3710319" cy="1784282"/>
          </a:xfrm>
        </p:spPr>
        <p:txBody>
          <a:bodyPr anchor="t">
            <a:normAutofit/>
          </a:bodyPr>
          <a:lstStyle/>
          <a:p>
            <a:pPr algn="r"/>
            <a:r>
              <a:rPr lang="en-GB"/>
              <a:t>Facility and Layout Plan</a:t>
            </a:r>
          </a:p>
        </p:txBody>
      </p:sp>
      <p:sp>
        <p:nvSpPr>
          <p:cNvPr id="3" name="Content Placeholder 2">
            <a:extLst>
              <a:ext uri="{FF2B5EF4-FFF2-40B4-BE49-F238E27FC236}">
                <a16:creationId xmlns:a16="http://schemas.microsoft.com/office/drawing/2014/main" id="{8EE3EAC6-2ED4-5093-A444-58F38E81DB65}"/>
              </a:ext>
            </a:extLst>
          </p:cNvPr>
          <p:cNvSpPr>
            <a:spLocks noGrp="1"/>
          </p:cNvSpPr>
          <p:nvPr>
            <p:ph idx="1"/>
          </p:nvPr>
        </p:nvSpPr>
        <p:spPr>
          <a:xfrm>
            <a:off x="5142157" y="381566"/>
            <a:ext cx="3004732" cy="6043150"/>
          </a:xfrm>
        </p:spPr>
        <p:txBody>
          <a:bodyPr vert="horz" lIns="91440" tIns="45720" rIns="91440" bIns="45720" rtlCol="0" anchor="t">
            <a:noAutofit/>
          </a:bodyPr>
          <a:lstStyle/>
          <a:p>
            <a:pPr marL="0" indent="0">
              <a:lnSpc>
                <a:spcPct val="110000"/>
              </a:lnSpc>
              <a:buNone/>
            </a:pPr>
            <a:r>
              <a:rPr lang="en-GB" sz="1800" b="1"/>
              <a:t>Required Spaces</a:t>
            </a:r>
            <a:endParaRPr lang="en-US" sz="1800" b="1"/>
          </a:p>
          <a:p>
            <a:pPr marL="0" indent="0">
              <a:lnSpc>
                <a:spcPct val="110000"/>
              </a:lnSpc>
              <a:buNone/>
            </a:pPr>
            <a:r>
              <a:rPr lang="en-GB" sz="1600" b="1">
                <a:ea typeface="+mn-lt"/>
                <a:cs typeface="+mn-lt"/>
              </a:rPr>
              <a:t>Main Sports Hall</a:t>
            </a:r>
            <a:endParaRPr lang="en-GB" sz="1600"/>
          </a:p>
          <a:p>
            <a:pPr lvl="1">
              <a:lnSpc>
                <a:spcPct val="110000"/>
              </a:lnSpc>
            </a:pPr>
            <a:r>
              <a:rPr lang="en-GB" sz="1600">
                <a:ea typeface="+mn-lt"/>
                <a:cs typeface="+mn-lt"/>
              </a:rPr>
              <a:t>Skill-based drills</a:t>
            </a:r>
            <a:endParaRPr lang="en-GB" sz="1600"/>
          </a:p>
          <a:p>
            <a:pPr lvl="1">
              <a:lnSpc>
                <a:spcPct val="110000"/>
              </a:lnSpc>
            </a:pPr>
            <a:r>
              <a:rPr lang="en-GB" sz="1600">
                <a:ea typeface="+mn-lt"/>
                <a:cs typeface="+mn-lt"/>
              </a:rPr>
              <a:t>Conditioning circuits</a:t>
            </a:r>
            <a:endParaRPr lang="en-GB" sz="1600"/>
          </a:p>
          <a:p>
            <a:pPr lvl="1">
              <a:lnSpc>
                <a:spcPct val="110000"/>
              </a:lnSpc>
            </a:pPr>
            <a:r>
              <a:rPr lang="en-GB" sz="1600">
                <a:ea typeface="+mn-lt"/>
                <a:cs typeface="+mn-lt"/>
              </a:rPr>
              <a:t>Performance testing stations</a:t>
            </a:r>
            <a:endParaRPr lang="en-GB" sz="1600"/>
          </a:p>
          <a:p>
            <a:pPr marL="0" indent="0">
              <a:lnSpc>
                <a:spcPct val="110000"/>
              </a:lnSpc>
              <a:buNone/>
            </a:pPr>
            <a:r>
              <a:rPr lang="en-GB" sz="1600" b="1">
                <a:ea typeface="+mn-lt"/>
                <a:cs typeface="+mn-lt"/>
              </a:rPr>
              <a:t>Breakout / Classroom Area</a:t>
            </a:r>
            <a:endParaRPr lang="en-GB" sz="1600"/>
          </a:p>
          <a:p>
            <a:pPr lvl="1">
              <a:lnSpc>
                <a:spcPct val="110000"/>
              </a:lnSpc>
            </a:pPr>
            <a:r>
              <a:rPr lang="en-GB" sz="1600">
                <a:ea typeface="+mn-lt"/>
                <a:cs typeface="+mn-lt"/>
              </a:rPr>
              <a:t>Tactical workshops</a:t>
            </a:r>
            <a:endParaRPr lang="en-GB" sz="1600"/>
          </a:p>
          <a:p>
            <a:pPr lvl="1">
              <a:lnSpc>
                <a:spcPct val="110000"/>
              </a:lnSpc>
            </a:pPr>
            <a:r>
              <a:rPr lang="en-GB" sz="1600">
                <a:ea typeface="+mn-lt"/>
                <a:cs typeface="+mn-lt"/>
              </a:rPr>
              <a:t>Video analysis (if applicable)</a:t>
            </a:r>
            <a:endParaRPr lang="en-GB" sz="1600"/>
          </a:p>
          <a:p>
            <a:pPr lvl="1">
              <a:lnSpc>
                <a:spcPct val="110000"/>
              </a:lnSpc>
            </a:pPr>
            <a:r>
              <a:rPr lang="en-GB" sz="1600">
                <a:ea typeface="+mn-lt"/>
                <a:cs typeface="+mn-lt"/>
              </a:rPr>
              <a:t>Nutrition/performance talks</a:t>
            </a:r>
            <a:endParaRPr lang="en-GB" sz="1600"/>
          </a:p>
          <a:p>
            <a:pPr marL="0" indent="0">
              <a:lnSpc>
                <a:spcPct val="110000"/>
              </a:lnSpc>
              <a:buNone/>
            </a:pPr>
            <a:r>
              <a:rPr lang="en-GB" sz="1600" b="1">
                <a:ea typeface="+mn-lt"/>
                <a:cs typeface="+mn-lt"/>
              </a:rPr>
              <a:t>Reception &amp; Registration Area</a:t>
            </a:r>
            <a:endParaRPr lang="en-GB" sz="1600"/>
          </a:p>
          <a:p>
            <a:pPr lvl="1">
              <a:lnSpc>
                <a:spcPct val="110000"/>
              </a:lnSpc>
            </a:pPr>
            <a:r>
              <a:rPr lang="en-GB" sz="1600">
                <a:ea typeface="+mn-lt"/>
                <a:cs typeface="+mn-lt"/>
              </a:rPr>
              <a:t>Check-in desk</a:t>
            </a:r>
            <a:endParaRPr lang="en-GB" sz="1600"/>
          </a:p>
          <a:p>
            <a:pPr lvl="1">
              <a:lnSpc>
                <a:spcPct val="110000"/>
              </a:lnSpc>
            </a:pPr>
            <a:r>
              <a:rPr lang="en-GB" sz="1600">
                <a:ea typeface="+mn-lt"/>
                <a:cs typeface="+mn-lt"/>
              </a:rPr>
              <a:t>Consent verification</a:t>
            </a:r>
            <a:endParaRPr lang="en-GB" sz="1600"/>
          </a:p>
          <a:p>
            <a:pPr lvl="1">
              <a:lnSpc>
                <a:spcPct val="110000"/>
              </a:lnSpc>
            </a:pPr>
            <a:r>
              <a:rPr lang="en-GB" sz="1600">
                <a:ea typeface="+mn-lt"/>
                <a:cs typeface="+mn-lt"/>
              </a:rPr>
              <a:t>Emergency contact confirmation</a:t>
            </a:r>
            <a:endParaRPr lang="en-GB" sz="1600"/>
          </a:p>
        </p:txBody>
      </p:sp>
      <p:sp>
        <p:nvSpPr>
          <p:cNvPr id="5" name="TextBox 4">
            <a:extLst>
              <a:ext uri="{FF2B5EF4-FFF2-40B4-BE49-F238E27FC236}">
                <a16:creationId xmlns:a16="http://schemas.microsoft.com/office/drawing/2014/main" id="{9E0AAB64-0FFA-A0CC-352A-A568F9AA8841}"/>
              </a:ext>
            </a:extLst>
          </p:cNvPr>
          <p:cNvSpPr txBox="1"/>
          <p:nvPr/>
        </p:nvSpPr>
        <p:spPr>
          <a:xfrm>
            <a:off x="8674900" y="747818"/>
            <a:ext cx="2743200" cy="3296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0000"/>
              </a:lnSpc>
              <a:spcBef>
                <a:spcPts val="1000"/>
              </a:spcBef>
            </a:pPr>
            <a:r>
              <a:rPr lang="en-GB" sz="1600" b="1"/>
              <a:t>Equipment Storage Area</a:t>
            </a:r>
            <a:endParaRPr lang="en-GB" sz="1600"/>
          </a:p>
          <a:p>
            <a:pPr marL="742950" lvl="1" indent="-285750">
              <a:lnSpc>
                <a:spcPct val="110000"/>
              </a:lnSpc>
              <a:spcBef>
                <a:spcPts val="500"/>
              </a:spcBef>
              <a:buFont typeface="Arial"/>
              <a:buChar char="•"/>
            </a:pPr>
            <a:r>
              <a:rPr lang="en-GB" sz="1600"/>
              <a:t>Secure storage</a:t>
            </a:r>
          </a:p>
          <a:p>
            <a:pPr marL="742950" lvl="1" indent="-285750">
              <a:lnSpc>
                <a:spcPct val="110000"/>
              </a:lnSpc>
              <a:spcBef>
                <a:spcPts val="500"/>
              </a:spcBef>
              <a:buFont typeface="Arial"/>
              <a:buChar char="•"/>
            </a:pPr>
            <a:r>
              <a:rPr lang="en-GB" sz="1600"/>
              <a:t>Controlled distribution</a:t>
            </a:r>
          </a:p>
          <a:p>
            <a:pPr>
              <a:lnSpc>
                <a:spcPct val="110000"/>
              </a:lnSpc>
              <a:spcBef>
                <a:spcPts val="1000"/>
              </a:spcBef>
            </a:pPr>
            <a:r>
              <a:rPr lang="en-GB" sz="1600" b="1"/>
              <a:t>First Aid Point</a:t>
            </a:r>
            <a:endParaRPr lang="en-GB" sz="1600"/>
          </a:p>
          <a:p>
            <a:pPr marL="742950" lvl="1" indent="-285750">
              <a:lnSpc>
                <a:spcPct val="110000"/>
              </a:lnSpc>
              <a:spcBef>
                <a:spcPts val="500"/>
              </a:spcBef>
              <a:buFont typeface="Arial"/>
              <a:buChar char="•"/>
            </a:pPr>
            <a:r>
              <a:rPr lang="en-GB" sz="1600"/>
              <a:t>Clearly marked</a:t>
            </a:r>
          </a:p>
          <a:p>
            <a:pPr marL="742950" lvl="1" indent="-285750">
              <a:lnSpc>
                <a:spcPct val="110000"/>
              </a:lnSpc>
              <a:spcBef>
                <a:spcPts val="500"/>
              </a:spcBef>
              <a:buFont typeface="Arial"/>
              <a:buChar char="•"/>
            </a:pPr>
            <a:r>
              <a:rPr lang="en-GB" sz="1600"/>
              <a:t>Accessible at all times</a:t>
            </a:r>
          </a:p>
          <a:p>
            <a:pPr>
              <a:lnSpc>
                <a:spcPct val="110000"/>
              </a:lnSpc>
              <a:spcBef>
                <a:spcPts val="1000"/>
              </a:spcBef>
            </a:pPr>
            <a:r>
              <a:rPr lang="en-GB" sz="1600" b="1"/>
              <a:t>Changing Rooms &amp; Toilets</a:t>
            </a:r>
            <a:endParaRPr lang="en-US" sz="1600"/>
          </a:p>
        </p:txBody>
      </p:sp>
      <p:pic>
        <p:nvPicPr>
          <p:cNvPr id="4" name="Picture 3" descr="A collage of different sports equipment&#10;&#10;AI-generated content may be incorrect.">
            <a:extLst>
              <a:ext uri="{FF2B5EF4-FFF2-40B4-BE49-F238E27FC236}">
                <a16:creationId xmlns:a16="http://schemas.microsoft.com/office/drawing/2014/main" id="{84EB7611-0CE1-3A4D-94D3-F6EAE2B20D48}"/>
              </a:ext>
            </a:extLst>
          </p:cNvPr>
          <p:cNvPicPr>
            <a:picLocks noChangeAspect="1"/>
          </p:cNvPicPr>
          <p:nvPr/>
        </p:nvPicPr>
        <p:blipFill>
          <a:blip r:embed="rId2"/>
          <a:stretch>
            <a:fillRect/>
          </a:stretch>
        </p:blipFill>
        <p:spPr>
          <a:xfrm>
            <a:off x="558453" y="2724410"/>
            <a:ext cx="4050082" cy="3966576"/>
          </a:xfrm>
          <a:prstGeom prst="rect">
            <a:avLst/>
          </a:prstGeom>
          <a:ln>
            <a:noFill/>
          </a:ln>
          <a:effectLst>
            <a:softEdge rad="112500"/>
          </a:effectLst>
        </p:spPr>
      </p:pic>
    </p:spTree>
    <p:extLst>
      <p:ext uri="{BB962C8B-B14F-4D97-AF65-F5344CB8AC3E}">
        <p14:creationId xmlns:p14="http://schemas.microsoft.com/office/powerpoint/2010/main" val="690476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D867C6C-C426-3E30-5446-52685E13A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00A74-0DCB-2FB8-F47D-E72703FC205B}"/>
              </a:ext>
            </a:extLst>
          </p:cNvPr>
          <p:cNvSpPr>
            <a:spLocks noGrp="1"/>
          </p:cNvSpPr>
          <p:nvPr>
            <p:ph type="title"/>
          </p:nvPr>
        </p:nvSpPr>
        <p:spPr>
          <a:xfrm>
            <a:off x="1017431" y="1538242"/>
            <a:ext cx="3710319" cy="1784282"/>
          </a:xfrm>
        </p:spPr>
        <p:txBody>
          <a:bodyPr anchor="t">
            <a:normAutofit/>
          </a:bodyPr>
          <a:lstStyle/>
          <a:p>
            <a:pPr algn="r"/>
            <a:r>
              <a:rPr lang="en-GB"/>
              <a:t>Staffing</a:t>
            </a:r>
            <a:br>
              <a:rPr lang="en-GB"/>
            </a:br>
            <a:endParaRPr lang="en-GB"/>
          </a:p>
        </p:txBody>
      </p:sp>
      <p:pic>
        <p:nvPicPr>
          <p:cNvPr id="5" name="Picture 4" descr="A group of people in blue uniforms&#10;&#10;AI-generated content may be incorrect.">
            <a:extLst>
              <a:ext uri="{FF2B5EF4-FFF2-40B4-BE49-F238E27FC236}">
                <a16:creationId xmlns:a16="http://schemas.microsoft.com/office/drawing/2014/main" id="{7A379753-3CFC-C63A-385B-AABE422B5210}"/>
              </a:ext>
            </a:extLst>
          </p:cNvPr>
          <p:cNvPicPr>
            <a:picLocks noChangeAspect="1"/>
          </p:cNvPicPr>
          <p:nvPr/>
        </p:nvPicPr>
        <p:blipFill>
          <a:blip r:embed="rId2"/>
          <a:srcRect l="15033" r="9685" b="2"/>
          <a:stretch>
            <a:fillRect/>
          </a:stretch>
        </p:blipFill>
        <p:spPr>
          <a:xfrm>
            <a:off x="549877" y="3052804"/>
            <a:ext cx="4177872" cy="2891073"/>
          </a:xfrm>
          <a:prstGeom prst="rect">
            <a:avLst/>
          </a:prstGeom>
          <a:ln>
            <a:noFill/>
          </a:ln>
          <a:effectLst>
            <a:softEdge rad="112500"/>
          </a:effectLst>
        </p:spPr>
      </p:pic>
      <p:sp>
        <p:nvSpPr>
          <p:cNvPr id="3" name="Content Placeholder 2">
            <a:extLst>
              <a:ext uri="{FF2B5EF4-FFF2-40B4-BE49-F238E27FC236}">
                <a16:creationId xmlns:a16="http://schemas.microsoft.com/office/drawing/2014/main" id="{402728D8-FFE8-52DB-AEBB-B2CFE83902C6}"/>
              </a:ext>
            </a:extLst>
          </p:cNvPr>
          <p:cNvSpPr>
            <a:spLocks noGrp="1"/>
          </p:cNvSpPr>
          <p:nvPr>
            <p:ph idx="1"/>
          </p:nvPr>
        </p:nvSpPr>
        <p:spPr>
          <a:xfrm>
            <a:off x="5243010" y="314331"/>
            <a:ext cx="6725084" cy="5471648"/>
          </a:xfrm>
        </p:spPr>
        <p:txBody>
          <a:bodyPr vert="horz" lIns="91440" tIns="45720" rIns="91440" bIns="45720" rtlCol="0" anchor="t">
            <a:noAutofit/>
          </a:bodyPr>
          <a:lstStyle/>
          <a:p>
            <a:pPr marL="0" indent="0">
              <a:lnSpc>
                <a:spcPct val="110000"/>
              </a:lnSpc>
              <a:buNone/>
            </a:pPr>
            <a:r>
              <a:rPr lang="en-GB" sz="1400" b="1">
                <a:ea typeface="+mn-lt"/>
                <a:cs typeface="+mn-lt"/>
              </a:rPr>
              <a:t>Camp Director / Operations Manager (1)</a:t>
            </a:r>
            <a:endParaRPr lang="en-GB" sz="1400">
              <a:ea typeface="+mn-lt"/>
              <a:cs typeface="+mn-lt"/>
            </a:endParaRPr>
          </a:p>
          <a:p>
            <a:pPr>
              <a:lnSpc>
                <a:spcPct val="110000"/>
              </a:lnSpc>
            </a:pPr>
            <a:r>
              <a:rPr lang="en-GB" sz="1400">
                <a:ea typeface="+mn-lt"/>
                <a:cs typeface="+mn-lt"/>
              </a:rPr>
              <a:t>Overall responsibility, Safeguarding lead, Incident management and Schedule control</a:t>
            </a:r>
          </a:p>
          <a:p>
            <a:pPr marL="0" indent="0">
              <a:lnSpc>
                <a:spcPct val="110000"/>
              </a:lnSpc>
              <a:buNone/>
            </a:pPr>
            <a:r>
              <a:rPr lang="en-GB" sz="1400" b="1">
                <a:ea typeface="+mn-lt"/>
                <a:cs typeface="+mn-lt"/>
              </a:rPr>
              <a:t>Head Coach (1)</a:t>
            </a:r>
            <a:endParaRPr lang="en-GB" sz="1400">
              <a:ea typeface="+mn-lt"/>
              <a:cs typeface="+mn-lt"/>
            </a:endParaRPr>
          </a:p>
          <a:p>
            <a:pPr marL="0" indent="0">
              <a:lnSpc>
                <a:spcPct val="110000"/>
              </a:lnSpc>
              <a:buNone/>
            </a:pPr>
            <a:r>
              <a:rPr lang="en-GB" sz="1400">
                <a:ea typeface="+mn-lt"/>
                <a:cs typeface="+mn-lt"/>
              </a:rPr>
              <a:t>Oversees coaching delivery, Session quality control and Coach coordination</a:t>
            </a:r>
            <a:endParaRPr lang="en-US" sz="1400">
              <a:ea typeface="+mn-lt"/>
              <a:cs typeface="+mn-lt"/>
            </a:endParaRPr>
          </a:p>
          <a:p>
            <a:pPr marL="0" indent="0">
              <a:lnSpc>
                <a:spcPct val="110000"/>
              </a:lnSpc>
              <a:buNone/>
            </a:pPr>
            <a:r>
              <a:rPr lang="en-GB" sz="1400" b="1"/>
              <a:t>Coaching Staff</a:t>
            </a:r>
            <a:endParaRPr lang="en-US" sz="1400"/>
          </a:p>
          <a:p>
            <a:pPr>
              <a:lnSpc>
                <a:spcPct val="110000"/>
              </a:lnSpc>
            </a:pPr>
            <a:r>
              <a:rPr lang="en-GB" sz="1400">
                <a:ea typeface="+mn-lt"/>
                <a:cs typeface="+mn-lt"/>
              </a:rPr>
              <a:t>Recommended ratio:</a:t>
            </a:r>
            <a:br>
              <a:rPr lang="en-GB" sz="1400">
                <a:ea typeface="+mn-lt"/>
                <a:cs typeface="+mn-lt"/>
              </a:rPr>
            </a:br>
            <a:r>
              <a:rPr lang="en-GB" sz="1400">
                <a:ea typeface="+mn-lt"/>
                <a:cs typeface="+mn-lt"/>
              </a:rPr>
              <a:t>1 Coach per 8–12 athletes (performance standard)</a:t>
            </a:r>
          </a:p>
          <a:p>
            <a:pPr>
              <a:lnSpc>
                <a:spcPct val="110000"/>
              </a:lnSpc>
            </a:pPr>
            <a:r>
              <a:rPr lang="en-GB" sz="1400">
                <a:ea typeface="+mn-lt"/>
                <a:cs typeface="+mn-lt"/>
              </a:rPr>
              <a:t>For 8 athletes:</a:t>
            </a:r>
          </a:p>
          <a:p>
            <a:pPr>
              <a:lnSpc>
                <a:spcPct val="110000"/>
              </a:lnSpc>
            </a:pPr>
            <a:r>
              <a:rPr lang="en-GB" sz="1400">
                <a:ea typeface="+mn-lt"/>
                <a:cs typeface="+mn-lt"/>
              </a:rPr>
              <a:t>2 Coaches</a:t>
            </a:r>
          </a:p>
          <a:p>
            <a:pPr>
              <a:lnSpc>
                <a:spcPct val="110000"/>
              </a:lnSpc>
            </a:pPr>
            <a:r>
              <a:rPr lang="en-GB" sz="1400">
                <a:ea typeface="+mn-lt"/>
                <a:cs typeface="+mn-lt"/>
              </a:rPr>
              <a:t>1 Strength &amp; Conditioning Lead</a:t>
            </a:r>
          </a:p>
          <a:p>
            <a:pPr>
              <a:lnSpc>
                <a:spcPct val="110000"/>
              </a:lnSpc>
            </a:pPr>
            <a:r>
              <a:rPr lang="en-GB" sz="1400">
                <a:ea typeface="+mn-lt"/>
                <a:cs typeface="+mn-lt"/>
              </a:rPr>
              <a:t>1 Specialist Skills Coach (if sport-specific)</a:t>
            </a:r>
            <a:endParaRPr lang="en-US" sz="1400"/>
          </a:p>
          <a:p>
            <a:pPr marL="0" indent="0">
              <a:lnSpc>
                <a:spcPct val="110000"/>
              </a:lnSpc>
              <a:buNone/>
            </a:pPr>
            <a:r>
              <a:rPr lang="en-GB" sz="1400" b="1"/>
              <a:t>Support Staff (Dual Role as Coach</a:t>
            </a:r>
            <a:endParaRPr lang="en-US" sz="1400"/>
          </a:p>
          <a:p>
            <a:pPr>
              <a:lnSpc>
                <a:spcPct val="110000"/>
              </a:lnSpc>
            </a:pPr>
            <a:r>
              <a:rPr lang="en-GB" sz="1400">
                <a:ea typeface="+mn-lt"/>
                <a:cs typeface="+mn-lt"/>
              </a:rPr>
              <a:t>1 Registration/Admin Officer</a:t>
            </a:r>
          </a:p>
          <a:p>
            <a:pPr>
              <a:lnSpc>
                <a:spcPct val="110000"/>
              </a:lnSpc>
            </a:pPr>
            <a:r>
              <a:rPr lang="en-GB" sz="1400">
                <a:ea typeface="+mn-lt"/>
                <a:cs typeface="+mn-lt"/>
              </a:rPr>
              <a:t>Another member of staff must dual role as First Aider and Safeguarding</a:t>
            </a:r>
          </a:p>
          <a:p>
            <a:pPr>
              <a:lnSpc>
                <a:spcPct val="110000"/>
              </a:lnSpc>
            </a:pPr>
            <a:endParaRPr lang="en-GB" sz="1000">
              <a:ea typeface="+mn-lt"/>
              <a:cs typeface="+mn-lt"/>
            </a:endParaRPr>
          </a:p>
        </p:txBody>
      </p:sp>
    </p:spTree>
    <p:extLst>
      <p:ext uri="{BB962C8B-B14F-4D97-AF65-F5344CB8AC3E}">
        <p14:creationId xmlns:p14="http://schemas.microsoft.com/office/powerpoint/2010/main" val="3126497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E44DB-DAE3-FF09-7DA5-C55BF7223F8A}"/>
              </a:ext>
            </a:extLst>
          </p:cNvPr>
          <p:cNvSpPr>
            <a:spLocks noGrp="1"/>
          </p:cNvSpPr>
          <p:nvPr>
            <p:ph type="title"/>
          </p:nvPr>
        </p:nvSpPr>
        <p:spPr/>
        <p:txBody>
          <a:bodyPr/>
          <a:lstStyle/>
          <a:p>
            <a:r>
              <a:rPr lang="en-GB"/>
              <a:t>Daily Schedule</a:t>
            </a:r>
          </a:p>
        </p:txBody>
      </p:sp>
      <p:sp>
        <p:nvSpPr>
          <p:cNvPr id="4" name="Rectangle 3">
            <a:extLst>
              <a:ext uri="{FF2B5EF4-FFF2-40B4-BE49-F238E27FC236}">
                <a16:creationId xmlns:a16="http://schemas.microsoft.com/office/drawing/2014/main" id="{EF8DB4EF-808C-0A26-C9AB-507E34C18191}"/>
              </a:ext>
            </a:extLst>
          </p:cNvPr>
          <p:cNvSpPr/>
          <p:nvPr/>
        </p:nvSpPr>
        <p:spPr>
          <a:xfrm>
            <a:off x="831347" y="1347987"/>
            <a:ext cx="1941288" cy="1599869"/>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07:30 – Staff Arrival</a:t>
            </a:r>
            <a:endParaRPr lang="en-US" sz="800" b="1"/>
          </a:p>
          <a:p>
            <a:pPr marL="285750" indent="-285750" algn="ctr">
              <a:lnSpc>
                <a:spcPct val="120000"/>
              </a:lnSpc>
              <a:spcBef>
                <a:spcPts val="1000"/>
              </a:spcBef>
              <a:buFont typeface="Arial"/>
              <a:buChar char="•"/>
            </a:pPr>
            <a:r>
              <a:rPr lang="en-GB" sz="800">
                <a:solidFill>
                  <a:srgbClr val="000000"/>
                </a:solidFill>
              </a:rPr>
              <a:t>Equipment setup</a:t>
            </a:r>
            <a:endParaRPr lang="en-GB" sz="800"/>
          </a:p>
          <a:p>
            <a:pPr marL="285750" indent="-285750" algn="ctr">
              <a:lnSpc>
                <a:spcPct val="120000"/>
              </a:lnSpc>
              <a:spcBef>
                <a:spcPts val="1000"/>
              </a:spcBef>
              <a:buFont typeface="Arial"/>
              <a:buChar char="•"/>
            </a:pPr>
            <a:r>
              <a:rPr lang="en-GB" sz="800">
                <a:solidFill>
                  <a:srgbClr val="000000"/>
                </a:solidFill>
              </a:rPr>
              <a:t>Safety inspection</a:t>
            </a:r>
            <a:endParaRPr lang="en-GB" sz="800"/>
          </a:p>
          <a:p>
            <a:pPr marL="285750" indent="-285750" algn="ctr">
              <a:lnSpc>
                <a:spcPct val="120000"/>
              </a:lnSpc>
              <a:spcBef>
                <a:spcPts val="1000"/>
              </a:spcBef>
              <a:buFont typeface="Arial"/>
              <a:buChar char="•"/>
            </a:pPr>
            <a:r>
              <a:rPr lang="en-GB" sz="800">
                <a:solidFill>
                  <a:srgbClr val="000000"/>
                </a:solidFill>
              </a:rPr>
              <a:t>Staff briefing</a:t>
            </a:r>
            <a:endParaRPr lang="en-GB" sz="800"/>
          </a:p>
          <a:p>
            <a:pPr marL="285750" indent="-285750" algn="ctr">
              <a:lnSpc>
                <a:spcPct val="120000"/>
              </a:lnSpc>
              <a:spcBef>
                <a:spcPts val="1000"/>
              </a:spcBef>
              <a:buFont typeface="Arial"/>
              <a:buChar char="•"/>
            </a:pPr>
            <a:r>
              <a:rPr lang="en-GB" sz="800">
                <a:solidFill>
                  <a:srgbClr val="000000"/>
                </a:solidFill>
              </a:rPr>
              <a:t>Session run-through</a:t>
            </a:r>
            <a:endParaRPr lang="en-GB" sz="800"/>
          </a:p>
          <a:p>
            <a:pPr marL="285750" indent="-285750" algn="ctr">
              <a:lnSpc>
                <a:spcPct val="120000"/>
              </a:lnSpc>
              <a:spcBef>
                <a:spcPts val="1000"/>
              </a:spcBef>
              <a:buFont typeface="Arial"/>
              <a:buChar char="•"/>
            </a:pPr>
            <a:r>
              <a:rPr lang="en-GB" sz="800">
                <a:solidFill>
                  <a:srgbClr val="000000"/>
                </a:solidFill>
              </a:rPr>
              <a:t>Risk assessment confirmation</a:t>
            </a:r>
            <a:endParaRPr lang="en-GB" sz="800"/>
          </a:p>
        </p:txBody>
      </p:sp>
      <p:sp>
        <p:nvSpPr>
          <p:cNvPr id="5" name="Rectangle 4">
            <a:extLst>
              <a:ext uri="{FF2B5EF4-FFF2-40B4-BE49-F238E27FC236}">
                <a16:creationId xmlns:a16="http://schemas.microsoft.com/office/drawing/2014/main" id="{9FCFBD6F-88FF-F9CC-4097-E2685EE1CBE7}"/>
              </a:ext>
            </a:extLst>
          </p:cNvPr>
          <p:cNvSpPr/>
          <p:nvPr/>
        </p:nvSpPr>
        <p:spPr>
          <a:xfrm>
            <a:off x="2981434" y="1343765"/>
            <a:ext cx="1942402" cy="1605439"/>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08:30 – Athlete Registration</a:t>
            </a:r>
            <a:endParaRPr lang="en-US" sz="800" b="1">
              <a:solidFill>
                <a:srgbClr val="000000"/>
              </a:solidFill>
            </a:endParaRPr>
          </a:p>
          <a:p>
            <a:pPr marL="285750" indent="-285750" algn="ctr">
              <a:lnSpc>
                <a:spcPct val="120000"/>
              </a:lnSpc>
              <a:spcBef>
                <a:spcPts val="1000"/>
              </a:spcBef>
              <a:buFont typeface="Arial"/>
              <a:buChar char="•"/>
            </a:pPr>
            <a:r>
              <a:rPr lang="en-GB" sz="800">
                <a:solidFill>
                  <a:srgbClr val="000000"/>
                </a:solidFill>
              </a:rPr>
              <a:t>Sign-in</a:t>
            </a:r>
          </a:p>
          <a:p>
            <a:pPr marL="285750" indent="-285750" algn="ctr">
              <a:lnSpc>
                <a:spcPct val="120000"/>
              </a:lnSpc>
              <a:spcBef>
                <a:spcPts val="1000"/>
              </a:spcBef>
              <a:buFont typeface="Arial"/>
              <a:buChar char="•"/>
            </a:pPr>
            <a:r>
              <a:rPr lang="en-GB" sz="800">
                <a:solidFill>
                  <a:srgbClr val="000000"/>
                </a:solidFill>
              </a:rPr>
              <a:t>Medical &amp; emergency confirmation</a:t>
            </a:r>
          </a:p>
          <a:p>
            <a:pPr marL="285750" indent="-285750" algn="ctr">
              <a:lnSpc>
                <a:spcPct val="120000"/>
              </a:lnSpc>
              <a:spcBef>
                <a:spcPts val="1000"/>
              </a:spcBef>
              <a:buFont typeface="Arial"/>
              <a:buChar char="•"/>
            </a:pPr>
            <a:r>
              <a:rPr lang="en-GB" sz="800">
                <a:solidFill>
                  <a:srgbClr val="000000"/>
                </a:solidFill>
              </a:rPr>
              <a:t>Group allocation (colour-coded groups)</a:t>
            </a:r>
            <a:endParaRPr lang="en-GB" sz="800"/>
          </a:p>
        </p:txBody>
      </p:sp>
      <p:sp>
        <p:nvSpPr>
          <p:cNvPr id="10" name="Rectangle 9">
            <a:extLst>
              <a:ext uri="{FF2B5EF4-FFF2-40B4-BE49-F238E27FC236}">
                <a16:creationId xmlns:a16="http://schemas.microsoft.com/office/drawing/2014/main" id="{4684ED64-EE27-52CF-42DC-6F41E4237648}"/>
              </a:ext>
            </a:extLst>
          </p:cNvPr>
          <p:cNvSpPr/>
          <p:nvPr/>
        </p:nvSpPr>
        <p:spPr>
          <a:xfrm>
            <a:off x="2985339" y="4781442"/>
            <a:ext cx="1907124" cy="1528571"/>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900" b="1">
                <a:solidFill>
                  <a:srgbClr val="000000"/>
                </a:solidFill>
              </a:rPr>
              <a:t>16:30 – Staff Debrief &amp; Pack Down</a:t>
            </a:r>
            <a:endParaRPr lang="en-US" sz="900" b="1">
              <a:solidFill>
                <a:srgbClr val="000000"/>
              </a:solidFill>
            </a:endParaRPr>
          </a:p>
          <a:p>
            <a:pPr marL="228600" indent="-285750" algn="ctr">
              <a:lnSpc>
                <a:spcPct val="120000"/>
              </a:lnSpc>
              <a:spcBef>
                <a:spcPts val="1000"/>
              </a:spcBef>
              <a:buFont typeface="Arial"/>
              <a:buChar char="•"/>
            </a:pPr>
            <a:r>
              <a:rPr lang="en-GB" sz="900">
                <a:solidFill>
                  <a:srgbClr val="000000"/>
                </a:solidFill>
              </a:rPr>
              <a:t>Equipment audit</a:t>
            </a:r>
          </a:p>
          <a:p>
            <a:pPr marL="228600" indent="-285750" algn="ctr">
              <a:lnSpc>
                <a:spcPct val="120000"/>
              </a:lnSpc>
              <a:spcBef>
                <a:spcPts val="1000"/>
              </a:spcBef>
              <a:buFont typeface="Arial"/>
              <a:buChar char="•"/>
            </a:pPr>
            <a:r>
              <a:rPr lang="en-GB" sz="900">
                <a:solidFill>
                  <a:srgbClr val="000000"/>
                </a:solidFill>
              </a:rPr>
              <a:t>Incident reporting</a:t>
            </a:r>
          </a:p>
          <a:p>
            <a:pPr marL="228600" indent="-285750" algn="ctr">
              <a:lnSpc>
                <a:spcPct val="120000"/>
              </a:lnSpc>
              <a:spcBef>
                <a:spcPts val="1000"/>
              </a:spcBef>
              <a:buFont typeface="Arial"/>
              <a:buChar char="•"/>
            </a:pPr>
            <a:r>
              <a:rPr lang="en-GB" sz="900">
                <a:solidFill>
                  <a:srgbClr val="000000"/>
                </a:solidFill>
              </a:rPr>
              <a:t>Facility reset</a:t>
            </a:r>
            <a:endParaRPr lang="en-GB" sz="900"/>
          </a:p>
        </p:txBody>
      </p:sp>
      <p:sp>
        <p:nvSpPr>
          <p:cNvPr id="11" name="Rectangle 10">
            <a:extLst>
              <a:ext uri="{FF2B5EF4-FFF2-40B4-BE49-F238E27FC236}">
                <a16:creationId xmlns:a16="http://schemas.microsoft.com/office/drawing/2014/main" id="{18941220-0F7A-B0BD-B9A0-B67B45CB881E}"/>
              </a:ext>
            </a:extLst>
          </p:cNvPr>
          <p:cNvSpPr/>
          <p:nvPr/>
        </p:nvSpPr>
        <p:spPr>
          <a:xfrm>
            <a:off x="831741" y="4793278"/>
            <a:ext cx="1921235" cy="1499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16:00 – Camp Debrief &amp; Dismissal</a:t>
            </a:r>
            <a:endParaRPr lang="en-US" sz="800" b="1">
              <a:solidFill>
                <a:srgbClr val="000000"/>
              </a:solidFill>
            </a:endParaRPr>
          </a:p>
          <a:p>
            <a:pPr marL="285750" indent="-285750" algn="ctr">
              <a:lnSpc>
                <a:spcPct val="120000"/>
              </a:lnSpc>
              <a:spcBef>
                <a:spcPts val="1000"/>
              </a:spcBef>
              <a:buFont typeface="Arial"/>
              <a:buChar char="•"/>
            </a:pPr>
            <a:r>
              <a:rPr lang="en-GB" sz="800">
                <a:solidFill>
                  <a:srgbClr val="000000"/>
                </a:solidFill>
              </a:rPr>
              <a:t>Athlete feedback</a:t>
            </a:r>
          </a:p>
          <a:p>
            <a:pPr marL="285750" indent="-285750" algn="ctr">
              <a:lnSpc>
                <a:spcPct val="120000"/>
              </a:lnSpc>
              <a:spcBef>
                <a:spcPts val="1000"/>
              </a:spcBef>
              <a:buFont typeface="Arial"/>
              <a:buChar char="•"/>
            </a:pPr>
            <a:r>
              <a:rPr lang="en-GB" sz="800">
                <a:solidFill>
                  <a:srgbClr val="000000"/>
                </a:solidFill>
              </a:rPr>
              <a:t>Performance summary</a:t>
            </a:r>
          </a:p>
          <a:p>
            <a:pPr marL="285750" indent="-285750" algn="ctr">
              <a:lnSpc>
                <a:spcPct val="120000"/>
              </a:lnSpc>
              <a:spcBef>
                <a:spcPts val="1000"/>
              </a:spcBef>
              <a:buFont typeface="Arial"/>
              <a:buChar char="•"/>
            </a:pPr>
            <a:r>
              <a:rPr lang="en-GB" sz="800">
                <a:solidFill>
                  <a:srgbClr val="000000"/>
                </a:solidFill>
              </a:rPr>
              <a:t>Safe parent/guardian collection</a:t>
            </a:r>
            <a:endParaRPr lang="en-GB" sz="800"/>
          </a:p>
        </p:txBody>
      </p:sp>
      <p:sp>
        <p:nvSpPr>
          <p:cNvPr id="12" name="Rectangle 11">
            <a:extLst>
              <a:ext uri="{FF2B5EF4-FFF2-40B4-BE49-F238E27FC236}">
                <a16:creationId xmlns:a16="http://schemas.microsoft.com/office/drawing/2014/main" id="{71A6BF35-28D8-415F-B9FD-B21015B7ADFB}"/>
              </a:ext>
            </a:extLst>
          </p:cNvPr>
          <p:cNvSpPr/>
          <p:nvPr/>
        </p:nvSpPr>
        <p:spPr>
          <a:xfrm>
            <a:off x="5140455" y="3093025"/>
            <a:ext cx="1921235" cy="1499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15:30 – Cool Down &amp; Recovery</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Mobility work</a:t>
            </a:r>
          </a:p>
          <a:p>
            <a:pPr marL="228600" indent="-285750" algn="ctr">
              <a:lnSpc>
                <a:spcPct val="120000"/>
              </a:lnSpc>
              <a:spcBef>
                <a:spcPts val="1000"/>
              </a:spcBef>
              <a:buFont typeface="Arial"/>
              <a:buChar char="•"/>
            </a:pPr>
            <a:r>
              <a:rPr lang="en-GB" sz="800">
                <a:solidFill>
                  <a:srgbClr val="000000"/>
                </a:solidFill>
              </a:rPr>
              <a:t>Injury prevention exercises</a:t>
            </a:r>
          </a:p>
          <a:p>
            <a:pPr marL="228600" indent="-285750" algn="ctr">
              <a:lnSpc>
                <a:spcPct val="120000"/>
              </a:lnSpc>
              <a:spcBef>
                <a:spcPts val="1000"/>
              </a:spcBef>
              <a:buFont typeface="Arial"/>
              <a:buChar char="•"/>
            </a:pPr>
            <a:r>
              <a:rPr lang="en-GB" sz="800">
                <a:solidFill>
                  <a:srgbClr val="000000"/>
                </a:solidFill>
              </a:rPr>
              <a:t>Reflection session</a:t>
            </a:r>
            <a:endParaRPr lang="en-GB" sz="800"/>
          </a:p>
        </p:txBody>
      </p:sp>
      <p:sp>
        <p:nvSpPr>
          <p:cNvPr id="13" name="Rectangle 12">
            <a:extLst>
              <a:ext uri="{FF2B5EF4-FFF2-40B4-BE49-F238E27FC236}">
                <a16:creationId xmlns:a16="http://schemas.microsoft.com/office/drawing/2014/main" id="{50C179F1-43C7-9696-9679-AFDED8BC4EDC}"/>
              </a:ext>
            </a:extLst>
          </p:cNvPr>
          <p:cNvSpPr/>
          <p:nvPr/>
        </p:nvSpPr>
        <p:spPr>
          <a:xfrm>
            <a:off x="2984371" y="3096279"/>
            <a:ext cx="1928291" cy="1499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13:15 – Afternoon Performance Blocks</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Competitive drills</a:t>
            </a:r>
          </a:p>
          <a:p>
            <a:pPr marL="228600" indent="-285750" algn="ctr">
              <a:lnSpc>
                <a:spcPct val="120000"/>
              </a:lnSpc>
              <a:spcBef>
                <a:spcPts val="1000"/>
              </a:spcBef>
              <a:buFont typeface="Arial"/>
              <a:buChar char="•"/>
            </a:pPr>
            <a:r>
              <a:rPr lang="en-GB" sz="800">
                <a:solidFill>
                  <a:srgbClr val="000000"/>
                </a:solidFill>
              </a:rPr>
              <a:t>Performance challenges</a:t>
            </a:r>
          </a:p>
          <a:p>
            <a:pPr marL="228600" indent="-285750" algn="ctr">
              <a:lnSpc>
                <a:spcPct val="120000"/>
              </a:lnSpc>
              <a:spcBef>
                <a:spcPts val="1000"/>
              </a:spcBef>
              <a:buFont typeface="Arial"/>
              <a:buChar char="•"/>
            </a:pPr>
            <a:r>
              <a:rPr lang="en-GB" sz="800">
                <a:solidFill>
                  <a:srgbClr val="000000"/>
                </a:solidFill>
              </a:rPr>
              <a:t>Data collection (if applicable)</a:t>
            </a:r>
            <a:endParaRPr lang="en-GB" sz="800"/>
          </a:p>
        </p:txBody>
      </p:sp>
      <p:sp>
        <p:nvSpPr>
          <p:cNvPr id="14" name="Rectangle 13">
            <a:extLst>
              <a:ext uri="{FF2B5EF4-FFF2-40B4-BE49-F238E27FC236}">
                <a16:creationId xmlns:a16="http://schemas.microsoft.com/office/drawing/2014/main" id="{26601B06-15FA-8405-C9F7-080DDE712530}"/>
              </a:ext>
            </a:extLst>
          </p:cNvPr>
          <p:cNvSpPr/>
          <p:nvPr/>
        </p:nvSpPr>
        <p:spPr>
          <a:xfrm>
            <a:off x="829659" y="3094004"/>
            <a:ext cx="1934233" cy="150963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900" b="1">
                <a:solidFill>
                  <a:srgbClr val="000000"/>
                </a:solidFill>
              </a:rPr>
              <a:t>12:30 – Lunch Break</a:t>
            </a:r>
            <a:endParaRPr lang="en-US" sz="900" b="1">
              <a:solidFill>
                <a:srgbClr val="000000"/>
              </a:solidFill>
            </a:endParaRPr>
          </a:p>
          <a:p>
            <a:pPr marL="228600" indent="-285750" algn="ctr">
              <a:lnSpc>
                <a:spcPct val="120000"/>
              </a:lnSpc>
              <a:spcBef>
                <a:spcPts val="1000"/>
              </a:spcBef>
              <a:buFont typeface="Arial"/>
              <a:buChar char="•"/>
            </a:pPr>
            <a:r>
              <a:rPr lang="en-GB" sz="900">
                <a:solidFill>
                  <a:srgbClr val="000000"/>
                </a:solidFill>
              </a:rPr>
              <a:t>Supervised</a:t>
            </a:r>
          </a:p>
          <a:p>
            <a:pPr marL="228600" indent="-285750" algn="ctr">
              <a:lnSpc>
                <a:spcPct val="120000"/>
              </a:lnSpc>
              <a:spcBef>
                <a:spcPts val="1000"/>
              </a:spcBef>
              <a:buFont typeface="Arial"/>
              <a:buChar char="•"/>
            </a:pPr>
            <a:r>
              <a:rPr lang="en-GB" sz="900">
                <a:solidFill>
                  <a:srgbClr val="000000"/>
                </a:solidFill>
              </a:rPr>
              <a:t>Hydration monitoring</a:t>
            </a:r>
          </a:p>
          <a:p>
            <a:pPr marL="228600" indent="-285750" algn="ctr">
              <a:lnSpc>
                <a:spcPct val="120000"/>
              </a:lnSpc>
              <a:spcBef>
                <a:spcPts val="1000"/>
              </a:spcBef>
              <a:buFont typeface="Arial"/>
              <a:buChar char="•"/>
            </a:pPr>
            <a:r>
              <a:rPr lang="en-GB" sz="900">
                <a:solidFill>
                  <a:srgbClr val="000000"/>
                </a:solidFill>
              </a:rPr>
              <a:t>Injury checks</a:t>
            </a:r>
            <a:endParaRPr lang="en-GB" sz="900"/>
          </a:p>
        </p:txBody>
      </p:sp>
      <p:sp>
        <p:nvSpPr>
          <p:cNvPr id="15" name="Rectangle 14">
            <a:extLst>
              <a:ext uri="{FF2B5EF4-FFF2-40B4-BE49-F238E27FC236}">
                <a16:creationId xmlns:a16="http://schemas.microsoft.com/office/drawing/2014/main" id="{D10510E0-CAAD-B6DF-B2E4-89D785670603}"/>
              </a:ext>
            </a:extLst>
          </p:cNvPr>
          <p:cNvSpPr/>
          <p:nvPr/>
        </p:nvSpPr>
        <p:spPr>
          <a:xfrm>
            <a:off x="7291799" y="1333502"/>
            <a:ext cx="3428215" cy="2262155"/>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09:15 – Structured Rotational Sessions</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Athletes rotate in pre-assigned groups every 45–60 minutes:</a:t>
            </a:r>
          </a:p>
          <a:p>
            <a:pPr marL="228600" indent="-285750" algn="ctr">
              <a:lnSpc>
                <a:spcPct val="120000"/>
              </a:lnSpc>
              <a:spcBef>
                <a:spcPts val="1000"/>
              </a:spcBef>
              <a:buFont typeface="Arial"/>
              <a:buChar char="•"/>
            </a:pPr>
            <a:r>
              <a:rPr lang="en-GB" sz="800">
                <a:solidFill>
                  <a:srgbClr val="000000"/>
                </a:solidFill>
              </a:rPr>
              <a:t>Example Rotation:</a:t>
            </a:r>
          </a:p>
          <a:p>
            <a:pPr marL="228600" indent="-285750" algn="ctr">
              <a:lnSpc>
                <a:spcPct val="120000"/>
              </a:lnSpc>
              <a:spcBef>
                <a:spcPts val="1000"/>
              </a:spcBef>
              <a:buFont typeface="Arial"/>
              <a:buChar char="•"/>
            </a:pPr>
            <a:r>
              <a:rPr lang="en-GB" sz="800">
                <a:solidFill>
                  <a:srgbClr val="000000"/>
                </a:solidFill>
              </a:rPr>
              <a:t>Dynamic Warm-Up &amp; Movement Mechanics</a:t>
            </a:r>
          </a:p>
          <a:p>
            <a:pPr marL="228600" indent="-285750" algn="ctr">
              <a:lnSpc>
                <a:spcPct val="120000"/>
              </a:lnSpc>
              <a:spcBef>
                <a:spcPts val="1000"/>
              </a:spcBef>
              <a:buFont typeface="Arial,Sans-Serif"/>
              <a:buChar char="•"/>
            </a:pPr>
            <a:r>
              <a:rPr lang="en-GB" sz="800">
                <a:solidFill>
                  <a:srgbClr val="000000"/>
                </a:solidFill>
              </a:rPr>
              <a:t>Skill Development Bloc</a:t>
            </a:r>
            <a:endParaRPr lang="en-US" sz="800">
              <a:solidFill>
                <a:srgbClr val="000000"/>
              </a:solidFill>
            </a:endParaRPr>
          </a:p>
          <a:p>
            <a:pPr marL="228600" indent="-285750" algn="ctr">
              <a:lnSpc>
                <a:spcPct val="120000"/>
              </a:lnSpc>
              <a:spcBef>
                <a:spcPts val="1000"/>
              </a:spcBef>
              <a:buFont typeface="Arial,Sans-Serif"/>
              <a:buChar char="•"/>
            </a:pPr>
            <a:r>
              <a:rPr lang="en-GB" sz="800">
                <a:solidFill>
                  <a:srgbClr val="000000"/>
                </a:solidFill>
              </a:rPr>
              <a:t>Strength &amp; Power Training</a:t>
            </a:r>
            <a:endParaRPr lang="en-US" sz="800">
              <a:solidFill>
                <a:srgbClr val="000000"/>
              </a:solidFill>
            </a:endParaRPr>
          </a:p>
          <a:p>
            <a:pPr marL="228600" indent="-285750" algn="ctr">
              <a:lnSpc>
                <a:spcPct val="120000"/>
              </a:lnSpc>
              <a:spcBef>
                <a:spcPts val="1000"/>
              </a:spcBef>
              <a:buFont typeface="Arial,Sans-Serif"/>
              <a:buChar char="•"/>
            </a:pPr>
            <a:r>
              <a:rPr lang="en-GB" sz="800">
                <a:solidFill>
                  <a:srgbClr val="000000"/>
                </a:solidFill>
              </a:rPr>
              <a:t>Speed &amp; Agility Testing</a:t>
            </a:r>
            <a:endParaRPr lang="en-US" sz="800">
              <a:solidFill>
                <a:srgbClr val="000000"/>
              </a:solidFill>
            </a:endParaRPr>
          </a:p>
          <a:p>
            <a:pPr marL="228600" indent="-285750" algn="ctr">
              <a:lnSpc>
                <a:spcPct val="120000"/>
              </a:lnSpc>
              <a:spcBef>
                <a:spcPts val="1000"/>
              </a:spcBef>
              <a:buFont typeface="Arial,Sans-Serif"/>
              <a:buChar char="•"/>
            </a:pPr>
            <a:r>
              <a:rPr lang="en-GB" sz="800">
                <a:solidFill>
                  <a:srgbClr val="000000"/>
                </a:solidFill>
              </a:rPr>
              <a:t>Tactical / Video Workshop</a:t>
            </a:r>
            <a:endParaRPr lang="en-GB"/>
          </a:p>
        </p:txBody>
      </p:sp>
      <p:sp>
        <p:nvSpPr>
          <p:cNvPr id="16" name="Rectangle 15">
            <a:extLst>
              <a:ext uri="{FF2B5EF4-FFF2-40B4-BE49-F238E27FC236}">
                <a16:creationId xmlns:a16="http://schemas.microsoft.com/office/drawing/2014/main" id="{2A68C0A2-7BB0-4C31-A544-2B30AF7EA379}"/>
              </a:ext>
            </a:extLst>
          </p:cNvPr>
          <p:cNvSpPr/>
          <p:nvPr/>
        </p:nvSpPr>
        <p:spPr>
          <a:xfrm>
            <a:off x="5113697" y="1340141"/>
            <a:ext cx="1963568" cy="1605439"/>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09:00 – Opening Briefing</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Camp objectives</a:t>
            </a:r>
            <a:endParaRPr lang="en-US" sz="800">
              <a:solidFill>
                <a:srgbClr val="000000"/>
              </a:solidFill>
            </a:endParaRPr>
          </a:p>
          <a:p>
            <a:pPr marL="228600" indent="-285750" algn="ctr">
              <a:lnSpc>
                <a:spcPct val="120000"/>
              </a:lnSpc>
              <a:spcBef>
                <a:spcPts val="1000"/>
              </a:spcBef>
              <a:buFont typeface="Arial"/>
              <a:buChar char="•"/>
            </a:pPr>
            <a:r>
              <a:rPr lang="en-GB" sz="800">
                <a:solidFill>
                  <a:srgbClr val="000000"/>
                </a:solidFill>
              </a:rPr>
              <a:t>Safety briefing</a:t>
            </a:r>
            <a:endParaRPr lang="en-US" sz="800">
              <a:solidFill>
                <a:srgbClr val="000000"/>
              </a:solidFill>
            </a:endParaRPr>
          </a:p>
          <a:p>
            <a:pPr marL="228600" indent="-285750" algn="ctr">
              <a:lnSpc>
                <a:spcPct val="120000"/>
              </a:lnSpc>
              <a:spcBef>
                <a:spcPts val="1000"/>
              </a:spcBef>
              <a:buFont typeface="Arial"/>
              <a:buChar char="•"/>
            </a:pPr>
            <a:r>
              <a:rPr lang="en-GB" sz="800">
                <a:solidFill>
                  <a:srgbClr val="000000"/>
                </a:solidFill>
              </a:rPr>
              <a:t>Code of conduct</a:t>
            </a:r>
            <a:endParaRPr lang="en-US" sz="800">
              <a:solidFill>
                <a:srgbClr val="000000"/>
              </a:solidFill>
            </a:endParaRPr>
          </a:p>
          <a:p>
            <a:pPr marL="228600" indent="-285750" algn="ctr">
              <a:lnSpc>
                <a:spcPct val="120000"/>
              </a:lnSpc>
              <a:spcBef>
                <a:spcPts val="1000"/>
              </a:spcBef>
              <a:buFont typeface="Arial"/>
              <a:buChar char="•"/>
            </a:pPr>
            <a:r>
              <a:rPr lang="en-GB" sz="800">
                <a:solidFill>
                  <a:srgbClr val="000000"/>
                </a:solidFill>
              </a:rPr>
              <a:t>Schedule overview</a:t>
            </a:r>
            <a:endParaRPr lang="en-GB" sz="800"/>
          </a:p>
        </p:txBody>
      </p:sp>
      <p:pic>
        <p:nvPicPr>
          <p:cNvPr id="7" name="Picture 6" descr="A person writing on a calendar&#10;&#10;AI-generated content may be incorrect.">
            <a:extLst>
              <a:ext uri="{FF2B5EF4-FFF2-40B4-BE49-F238E27FC236}">
                <a16:creationId xmlns:a16="http://schemas.microsoft.com/office/drawing/2014/main" id="{2C4F764E-42F7-7B2C-A00B-5C3CB2EEB69E}"/>
              </a:ext>
            </a:extLst>
          </p:cNvPr>
          <p:cNvPicPr>
            <a:picLocks noChangeAspect="1"/>
          </p:cNvPicPr>
          <p:nvPr/>
        </p:nvPicPr>
        <p:blipFill>
          <a:blip r:embed="rId2"/>
          <a:stretch>
            <a:fillRect/>
          </a:stretch>
        </p:blipFill>
        <p:spPr>
          <a:xfrm>
            <a:off x="8258527" y="3862916"/>
            <a:ext cx="2998612" cy="2998612"/>
          </a:xfrm>
          <a:prstGeom prst="rect">
            <a:avLst/>
          </a:prstGeom>
        </p:spPr>
      </p:pic>
    </p:spTree>
    <p:extLst>
      <p:ext uri="{BB962C8B-B14F-4D97-AF65-F5344CB8AC3E}">
        <p14:creationId xmlns:p14="http://schemas.microsoft.com/office/powerpoint/2010/main" val="3224735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97D2B-72DD-FE41-BD00-4864B76A95D7}"/>
              </a:ext>
            </a:extLst>
          </p:cNvPr>
          <p:cNvSpPr>
            <a:spLocks noGrp="1"/>
          </p:cNvSpPr>
          <p:nvPr>
            <p:ph type="title"/>
          </p:nvPr>
        </p:nvSpPr>
        <p:spPr/>
        <p:txBody>
          <a:bodyPr/>
          <a:lstStyle/>
          <a:p>
            <a:r>
              <a:rPr lang="en-GB"/>
              <a:t>Equipment Plan</a:t>
            </a:r>
          </a:p>
        </p:txBody>
      </p:sp>
      <p:sp>
        <p:nvSpPr>
          <p:cNvPr id="3" name="Content Placeholder 2">
            <a:extLst>
              <a:ext uri="{FF2B5EF4-FFF2-40B4-BE49-F238E27FC236}">
                <a16:creationId xmlns:a16="http://schemas.microsoft.com/office/drawing/2014/main" id="{60AC1DA2-B056-C4D1-00CC-CA9C9D2F97ED}"/>
              </a:ext>
            </a:extLst>
          </p:cNvPr>
          <p:cNvSpPr>
            <a:spLocks noGrp="1"/>
          </p:cNvSpPr>
          <p:nvPr>
            <p:ph idx="1"/>
          </p:nvPr>
        </p:nvSpPr>
        <p:spPr>
          <a:xfrm>
            <a:off x="612647" y="1694366"/>
            <a:ext cx="4966802" cy="4614994"/>
          </a:xfrm>
        </p:spPr>
        <p:txBody>
          <a:bodyPr vert="horz" lIns="91440" tIns="45720" rIns="91440" bIns="45720" rtlCol="0" anchor="t">
            <a:normAutofit fontScale="85000" lnSpcReduction="20000"/>
          </a:bodyPr>
          <a:lstStyle/>
          <a:p>
            <a:pPr marL="0" indent="0">
              <a:buNone/>
            </a:pPr>
            <a:r>
              <a:rPr lang="en-GB" b="1"/>
              <a:t>Core Sports Equipment</a:t>
            </a:r>
          </a:p>
          <a:p>
            <a:r>
              <a:rPr lang="en-GB">
                <a:ea typeface="+mn-lt"/>
                <a:cs typeface="+mn-lt"/>
              </a:rPr>
              <a:t>Sport-specific balls/equipment</a:t>
            </a:r>
          </a:p>
          <a:p>
            <a:r>
              <a:rPr lang="en-GB">
                <a:ea typeface="+mn-lt"/>
                <a:cs typeface="+mn-lt"/>
              </a:rPr>
              <a:t>Cones &amp; markers</a:t>
            </a:r>
          </a:p>
          <a:p>
            <a:r>
              <a:rPr lang="en-GB">
                <a:ea typeface="+mn-lt"/>
                <a:cs typeface="+mn-lt"/>
              </a:rPr>
              <a:t>Agility ladders</a:t>
            </a:r>
          </a:p>
          <a:p>
            <a:r>
              <a:rPr lang="en-GB">
                <a:ea typeface="+mn-lt"/>
                <a:cs typeface="+mn-lt"/>
              </a:rPr>
              <a:t>Resistance bands</a:t>
            </a:r>
          </a:p>
          <a:p>
            <a:r>
              <a:rPr lang="en-GB">
                <a:ea typeface="+mn-lt"/>
                <a:cs typeface="+mn-lt"/>
              </a:rPr>
              <a:t>Stopwatches</a:t>
            </a:r>
          </a:p>
          <a:p>
            <a:r>
              <a:rPr lang="en-GB">
                <a:ea typeface="+mn-lt"/>
                <a:cs typeface="+mn-lt"/>
              </a:rPr>
              <a:t>Whistles</a:t>
            </a:r>
          </a:p>
          <a:p>
            <a:pPr marL="0" indent="0">
              <a:buNone/>
            </a:pPr>
            <a:r>
              <a:rPr lang="en-GB" b="1"/>
              <a:t>Strength &amp; Conditioning</a:t>
            </a:r>
          </a:p>
          <a:p>
            <a:r>
              <a:rPr lang="en-GB">
                <a:ea typeface="+mn-lt"/>
                <a:cs typeface="+mn-lt"/>
              </a:rPr>
              <a:t>Mats</a:t>
            </a:r>
          </a:p>
          <a:p>
            <a:r>
              <a:rPr lang="en-GB">
                <a:ea typeface="+mn-lt"/>
                <a:cs typeface="+mn-lt"/>
              </a:rPr>
              <a:t>Dumbbells / kettlebells</a:t>
            </a:r>
          </a:p>
          <a:p>
            <a:r>
              <a:rPr lang="en-GB">
                <a:ea typeface="+mn-lt"/>
                <a:cs typeface="+mn-lt"/>
              </a:rPr>
              <a:t>Medicine balls</a:t>
            </a:r>
          </a:p>
          <a:p>
            <a:r>
              <a:rPr lang="en-GB">
                <a:ea typeface="+mn-lt"/>
                <a:cs typeface="+mn-lt"/>
              </a:rPr>
              <a:t>Plyometric boxes</a:t>
            </a:r>
          </a:p>
          <a:p>
            <a:pPr marL="0" indent="0">
              <a:buNone/>
            </a:pPr>
            <a:endParaRPr lang="en-GB" b="1">
              <a:ea typeface="+mn-lt"/>
              <a:cs typeface="+mn-lt"/>
            </a:endParaRPr>
          </a:p>
          <a:p>
            <a:endParaRPr lang="en-GB"/>
          </a:p>
        </p:txBody>
      </p:sp>
      <p:sp>
        <p:nvSpPr>
          <p:cNvPr id="7" name="Content Placeholder 2">
            <a:extLst>
              <a:ext uri="{FF2B5EF4-FFF2-40B4-BE49-F238E27FC236}">
                <a16:creationId xmlns:a16="http://schemas.microsoft.com/office/drawing/2014/main" id="{E6A18D71-84B1-3D36-7381-D574379E5F99}"/>
              </a:ext>
            </a:extLst>
          </p:cNvPr>
          <p:cNvSpPr txBox="1">
            <a:spLocks/>
          </p:cNvSpPr>
          <p:nvPr/>
        </p:nvSpPr>
        <p:spPr>
          <a:xfrm>
            <a:off x="4467554" y="1677433"/>
            <a:ext cx="4966802" cy="4614994"/>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a:t>Admin and Monitoring</a:t>
            </a:r>
            <a:endParaRPr lang="en-US"/>
          </a:p>
          <a:p>
            <a:r>
              <a:rPr lang="en-GB">
                <a:ea typeface="+mn-lt"/>
                <a:cs typeface="+mn-lt"/>
              </a:rPr>
              <a:t>Registration Forms</a:t>
            </a:r>
            <a:endParaRPr lang="en-GB"/>
          </a:p>
          <a:p>
            <a:r>
              <a:rPr lang="en-GB">
                <a:ea typeface="+mn-lt"/>
                <a:cs typeface="+mn-lt"/>
              </a:rPr>
              <a:t>Attendance Register</a:t>
            </a:r>
          </a:p>
          <a:p>
            <a:r>
              <a:rPr lang="en-GB">
                <a:ea typeface="+mn-lt"/>
                <a:cs typeface="+mn-lt"/>
              </a:rPr>
              <a:t>Medical Forms</a:t>
            </a:r>
          </a:p>
          <a:p>
            <a:r>
              <a:rPr lang="en-GB">
                <a:ea typeface="+mn-lt"/>
                <a:cs typeface="+mn-lt"/>
              </a:rPr>
              <a:t>Incident Report Forms</a:t>
            </a:r>
          </a:p>
          <a:p>
            <a:r>
              <a:rPr lang="en-GB">
                <a:ea typeface="+mn-lt"/>
                <a:cs typeface="+mn-lt"/>
              </a:rPr>
              <a:t>Incident Report Forms</a:t>
            </a:r>
            <a:endParaRPr lang="en-GB"/>
          </a:p>
          <a:p>
            <a:r>
              <a:rPr lang="en-GB">
                <a:ea typeface="+mn-lt"/>
                <a:cs typeface="+mn-lt"/>
              </a:rPr>
              <a:t>Tablets/Laptops</a:t>
            </a:r>
            <a:endParaRPr lang="en-GB"/>
          </a:p>
          <a:p>
            <a:pPr marL="0" indent="0">
              <a:buNone/>
            </a:pPr>
            <a:r>
              <a:rPr lang="en-GB" b="1"/>
              <a:t>Health and Safety</a:t>
            </a:r>
            <a:endParaRPr lang="en-GB"/>
          </a:p>
          <a:p>
            <a:r>
              <a:rPr lang="en-GB">
                <a:ea typeface="+mn-lt"/>
                <a:cs typeface="+mn-lt"/>
              </a:rPr>
              <a:t>First Aid Kits</a:t>
            </a:r>
            <a:endParaRPr lang="en-GB"/>
          </a:p>
          <a:p>
            <a:r>
              <a:rPr lang="en-GB">
                <a:ea typeface="+mn-lt"/>
                <a:cs typeface="+mn-lt"/>
              </a:rPr>
              <a:t>Ice Packs</a:t>
            </a:r>
            <a:endParaRPr lang="en-GB"/>
          </a:p>
          <a:p>
            <a:r>
              <a:rPr lang="en-GB">
                <a:ea typeface="+mn-lt"/>
                <a:cs typeface="+mn-lt"/>
              </a:rPr>
              <a:t>PPE</a:t>
            </a:r>
            <a:endParaRPr lang="en-GB"/>
          </a:p>
          <a:p>
            <a:r>
              <a:rPr lang="en-GB">
                <a:ea typeface="+mn-lt"/>
                <a:cs typeface="+mn-lt"/>
              </a:rPr>
              <a:t>Emergency Contact List</a:t>
            </a:r>
            <a:endParaRPr lang="en-GB"/>
          </a:p>
          <a:p>
            <a:pPr marL="0" indent="0">
              <a:buFont typeface="Arial" panose="020B0604020202020204" pitchFamily="34" charset="0"/>
              <a:buNone/>
            </a:pPr>
            <a:endParaRPr lang="en-GB" b="1">
              <a:ea typeface="+mn-lt"/>
              <a:cs typeface="+mn-lt"/>
            </a:endParaRPr>
          </a:p>
          <a:p>
            <a:endParaRPr lang="en-GB"/>
          </a:p>
        </p:txBody>
      </p:sp>
      <p:pic>
        <p:nvPicPr>
          <p:cNvPr id="4" name="Picture 3" descr="A gym with balls and cones&#10;&#10;AI-generated content may be incorrect.">
            <a:extLst>
              <a:ext uri="{FF2B5EF4-FFF2-40B4-BE49-F238E27FC236}">
                <a16:creationId xmlns:a16="http://schemas.microsoft.com/office/drawing/2014/main" id="{A44571FD-E989-A5CB-1C8E-5E6EF91E7B1B}"/>
              </a:ext>
            </a:extLst>
          </p:cNvPr>
          <p:cNvPicPr>
            <a:picLocks noChangeAspect="1"/>
          </p:cNvPicPr>
          <p:nvPr/>
        </p:nvPicPr>
        <p:blipFill>
          <a:blip r:embed="rId2"/>
          <a:stretch>
            <a:fillRect/>
          </a:stretch>
        </p:blipFill>
        <p:spPr>
          <a:xfrm>
            <a:off x="7216589" y="0"/>
            <a:ext cx="4975410" cy="3283324"/>
          </a:xfrm>
          <a:prstGeom prst="ellipse">
            <a:avLst/>
          </a:prstGeom>
          <a:ln>
            <a:noFill/>
          </a:ln>
          <a:effectLst>
            <a:softEdge rad="112500"/>
          </a:effectLst>
        </p:spPr>
      </p:pic>
    </p:spTree>
    <p:extLst>
      <p:ext uri="{BB962C8B-B14F-4D97-AF65-F5344CB8AC3E}">
        <p14:creationId xmlns:p14="http://schemas.microsoft.com/office/powerpoint/2010/main" val="2981390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2FB16-FBC1-9735-7C07-853B9184C8AD}"/>
              </a:ext>
            </a:extLst>
          </p:cNvPr>
          <p:cNvSpPr>
            <a:spLocks noGrp="1"/>
          </p:cNvSpPr>
          <p:nvPr>
            <p:ph type="title"/>
          </p:nvPr>
        </p:nvSpPr>
        <p:spPr/>
        <p:txBody>
          <a:bodyPr/>
          <a:lstStyle/>
          <a:p>
            <a:r>
              <a:rPr lang="en-GB"/>
              <a:t>Athlete Management</a:t>
            </a:r>
          </a:p>
        </p:txBody>
      </p:sp>
      <p:sp>
        <p:nvSpPr>
          <p:cNvPr id="3" name="Content Placeholder 2">
            <a:extLst>
              <a:ext uri="{FF2B5EF4-FFF2-40B4-BE49-F238E27FC236}">
                <a16:creationId xmlns:a16="http://schemas.microsoft.com/office/drawing/2014/main" id="{3642E6DD-5846-3CBC-92DE-7F783A644D55}"/>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b="1"/>
              <a:t>Group Allocation</a:t>
            </a:r>
            <a:endParaRPr lang="en-US" b="1"/>
          </a:p>
          <a:p>
            <a:r>
              <a:rPr lang="en-GB">
                <a:ea typeface="+mn-lt"/>
                <a:cs typeface="+mn-lt"/>
              </a:rPr>
              <a:t>Colour-coded bibs or wristbands</a:t>
            </a:r>
            <a:endParaRPr lang="en-GB"/>
          </a:p>
          <a:p>
            <a:r>
              <a:rPr lang="en-GB">
                <a:ea typeface="+mn-lt"/>
                <a:cs typeface="+mn-lt"/>
              </a:rPr>
              <a:t>Pre-planned rotation schedule</a:t>
            </a:r>
            <a:endParaRPr lang="en-GB"/>
          </a:p>
          <a:p>
            <a:r>
              <a:rPr lang="en-GB">
                <a:ea typeface="+mn-lt"/>
                <a:cs typeface="+mn-lt"/>
              </a:rPr>
              <a:t>Printed group sheets for coaches</a:t>
            </a:r>
            <a:endParaRPr lang="en-GB"/>
          </a:p>
          <a:p>
            <a:pPr marL="0" indent="0">
              <a:buNone/>
            </a:pPr>
            <a:r>
              <a:rPr lang="en-GB" b="1"/>
              <a:t>Sign-In / Sign-Out System</a:t>
            </a:r>
          </a:p>
          <a:p>
            <a:r>
              <a:rPr lang="en-GB">
                <a:ea typeface="+mn-lt"/>
                <a:cs typeface="+mn-lt"/>
              </a:rPr>
              <a:t>Controlled check-in desk</a:t>
            </a:r>
            <a:endParaRPr lang="en-GB"/>
          </a:p>
          <a:p>
            <a:r>
              <a:rPr lang="en-GB">
                <a:ea typeface="+mn-lt"/>
                <a:cs typeface="+mn-lt"/>
              </a:rPr>
              <a:t>Parent/guardian verification</a:t>
            </a:r>
            <a:endParaRPr lang="en-GB"/>
          </a:p>
          <a:p>
            <a:r>
              <a:rPr lang="en-GB">
                <a:ea typeface="+mn-lt"/>
                <a:cs typeface="+mn-lt"/>
              </a:rPr>
              <a:t>Time logged</a:t>
            </a:r>
            <a:endParaRPr lang="en-GB"/>
          </a:p>
          <a:p>
            <a:pPr marL="0" indent="0">
              <a:buNone/>
            </a:pPr>
            <a:r>
              <a:rPr lang="en-GB" b="1"/>
              <a:t>Attendance Control</a:t>
            </a:r>
          </a:p>
          <a:p>
            <a:r>
              <a:rPr lang="en-GB">
                <a:ea typeface="+mn-lt"/>
                <a:cs typeface="+mn-lt"/>
              </a:rPr>
              <a:t>Headcounts at every rotation</a:t>
            </a:r>
            <a:endParaRPr lang="en-GB"/>
          </a:p>
          <a:p>
            <a:r>
              <a:rPr lang="en-GB">
                <a:ea typeface="+mn-lt"/>
                <a:cs typeface="+mn-lt"/>
              </a:rPr>
              <a:t>Supervisor verification</a:t>
            </a:r>
            <a:endParaRPr lang="en-GB"/>
          </a:p>
          <a:p>
            <a:endParaRPr lang="en-GB"/>
          </a:p>
        </p:txBody>
      </p:sp>
      <p:pic>
        <p:nvPicPr>
          <p:cNvPr id="4" name="Picture 3" descr="A group of young boys playing football&#10;&#10;AI-generated content may be incorrect.">
            <a:extLst>
              <a:ext uri="{FF2B5EF4-FFF2-40B4-BE49-F238E27FC236}">
                <a16:creationId xmlns:a16="http://schemas.microsoft.com/office/drawing/2014/main" id="{B9DD33D5-7691-DD48-180B-B3DD16C95CA1}"/>
              </a:ext>
            </a:extLst>
          </p:cNvPr>
          <p:cNvPicPr>
            <a:picLocks noChangeAspect="1"/>
          </p:cNvPicPr>
          <p:nvPr/>
        </p:nvPicPr>
        <p:blipFill>
          <a:blip r:embed="rId2"/>
          <a:stretch>
            <a:fillRect/>
          </a:stretch>
        </p:blipFill>
        <p:spPr>
          <a:xfrm>
            <a:off x="7203702" y="3437125"/>
            <a:ext cx="4989979" cy="3423957"/>
          </a:xfrm>
          <a:prstGeom prst="rect">
            <a:avLst/>
          </a:prstGeom>
          <a:ln>
            <a:noFill/>
          </a:ln>
          <a:effectLst>
            <a:softEdge rad="112500"/>
          </a:effectLst>
        </p:spPr>
      </p:pic>
    </p:spTree>
    <p:extLst>
      <p:ext uri="{BB962C8B-B14F-4D97-AF65-F5344CB8AC3E}">
        <p14:creationId xmlns:p14="http://schemas.microsoft.com/office/powerpoint/2010/main" val="1518790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AE7BA-8628-C4F3-2AB1-356D4699172F}"/>
              </a:ext>
            </a:extLst>
          </p:cNvPr>
          <p:cNvSpPr>
            <a:spLocks noGrp="1"/>
          </p:cNvSpPr>
          <p:nvPr>
            <p:ph type="title"/>
          </p:nvPr>
        </p:nvSpPr>
        <p:spPr/>
        <p:txBody>
          <a:bodyPr>
            <a:normAutofit/>
          </a:bodyPr>
          <a:lstStyle/>
          <a:p>
            <a:r>
              <a:rPr lang="en-GB"/>
              <a:t>Health &amp; Safety Plan</a:t>
            </a:r>
            <a:endParaRPr lang="en-US"/>
          </a:p>
          <a:p>
            <a:endParaRPr lang="en-US"/>
          </a:p>
          <a:p>
            <a:endParaRPr lang="en-US"/>
          </a:p>
          <a:p>
            <a:endParaRPr lang="en-GB"/>
          </a:p>
        </p:txBody>
      </p:sp>
      <p:sp>
        <p:nvSpPr>
          <p:cNvPr id="3" name="Content Placeholder 2">
            <a:extLst>
              <a:ext uri="{FF2B5EF4-FFF2-40B4-BE49-F238E27FC236}">
                <a16:creationId xmlns:a16="http://schemas.microsoft.com/office/drawing/2014/main" id="{17707E63-8961-0BFC-659C-39E25E7022FD}"/>
              </a:ext>
            </a:extLst>
          </p:cNvPr>
          <p:cNvSpPr>
            <a:spLocks noGrp="1"/>
          </p:cNvSpPr>
          <p:nvPr>
            <p:ph idx="1"/>
          </p:nvPr>
        </p:nvSpPr>
        <p:spPr/>
        <p:txBody>
          <a:bodyPr vert="horz" lIns="91440" tIns="45720" rIns="91440" bIns="45720" rtlCol="0" anchor="t">
            <a:noAutofit/>
          </a:bodyPr>
          <a:lstStyle/>
          <a:p>
            <a:r>
              <a:rPr lang="en-GB" sz="1800">
                <a:ea typeface="+mn-lt"/>
                <a:cs typeface="+mn-lt"/>
              </a:rPr>
              <a:t>Full risk assessment completed pre-event</a:t>
            </a:r>
            <a:endParaRPr lang="en-GB" sz="1800"/>
          </a:p>
          <a:p>
            <a:r>
              <a:rPr lang="en-GB" sz="1800">
                <a:ea typeface="+mn-lt"/>
                <a:cs typeface="+mn-lt"/>
              </a:rPr>
              <a:t>Normal Operating Procedure provided to staff</a:t>
            </a:r>
          </a:p>
          <a:p>
            <a:r>
              <a:rPr lang="en-GB" sz="1800">
                <a:ea typeface="+mn-lt"/>
                <a:cs typeface="+mn-lt"/>
              </a:rPr>
              <a:t>Emergency action plan displayed and understood</a:t>
            </a:r>
            <a:endParaRPr lang="en-GB" sz="1800"/>
          </a:p>
          <a:p>
            <a:r>
              <a:rPr lang="en-GB" sz="1800">
                <a:ea typeface="+mn-lt"/>
                <a:cs typeface="+mn-lt"/>
              </a:rPr>
              <a:t>Fire exit routes briefed to staff</a:t>
            </a:r>
            <a:endParaRPr lang="en-GB" sz="1800"/>
          </a:p>
          <a:p>
            <a:r>
              <a:rPr lang="en-GB" sz="1800">
                <a:ea typeface="+mn-lt"/>
                <a:cs typeface="+mn-lt"/>
              </a:rPr>
              <a:t>Medical disclosures reviewed</a:t>
            </a:r>
            <a:endParaRPr lang="en-GB" sz="1800"/>
          </a:p>
          <a:p>
            <a:r>
              <a:rPr lang="en-GB" sz="1800">
                <a:ea typeface="+mn-lt"/>
                <a:cs typeface="+mn-lt"/>
              </a:rPr>
              <a:t>Hydration breaks scheduled</a:t>
            </a:r>
            <a:endParaRPr lang="en-GB" sz="1800"/>
          </a:p>
          <a:p>
            <a:r>
              <a:rPr lang="en-GB" sz="1800">
                <a:ea typeface="+mn-lt"/>
                <a:cs typeface="+mn-lt"/>
              </a:rPr>
              <a:t>Clear injury protocol:</a:t>
            </a:r>
            <a:endParaRPr lang="en-GB" sz="1800"/>
          </a:p>
          <a:p>
            <a:pPr lvl="1">
              <a:buFont typeface="Courier New" panose="020B0604020202020204" pitchFamily="34" charset="0"/>
              <a:buChar char="o"/>
            </a:pPr>
            <a:r>
              <a:rPr lang="en-GB" sz="1600">
                <a:ea typeface="+mn-lt"/>
                <a:cs typeface="+mn-lt"/>
              </a:rPr>
              <a:t>Stop activity</a:t>
            </a:r>
            <a:endParaRPr lang="en-GB" sz="1600"/>
          </a:p>
          <a:p>
            <a:pPr lvl="1">
              <a:buFont typeface="Courier New" panose="020B0604020202020204" pitchFamily="34" charset="0"/>
              <a:buChar char="o"/>
            </a:pPr>
            <a:r>
              <a:rPr lang="en-GB" sz="1600">
                <a:ea typeface="+mn-lt"/>
                <a:cs typeface="+mn-lt"/>
              </a:rPr>
              <a:t>Assess</a:t>
            </a:r>
            <a:endParaRPr lang="en-GB" sz="1600"/>
          </a:p>
          <a:p>
            <a:pPr lvl="1">
              <a:buFont typeface="Courier New" panose="020B0604020202020204" pitchFamily="34" charset="0"/>
              <a:buChar char="o"/>
            </a:pPr>
            <a:r>
              <a:rPr lang="en-GB" sz="1600">
                <a:ea typeface="+mn-lt"/>
                <a:cs typeface="+mn-lt"/>
              </a:rPr>
              <a:t>First aid administered</a:t>
            </a:r>
            <a:endParaRPr lang="en-GB" sz="1600"/>
          </a:p>
          <a:p>
            <a:pPr lvl="1">
              <a:buFont typeface="Courier New" panose="020B0604020202020204" pitchFamily="34" charset="0"/>
              <a:buChar char="o"/>
            </a:pPr>
            <a:r>
              <a:rPr lang="en-GB" sz="1600">
                <a:ea typeface="+mn-lt"/>
                <a:cs typeface="+mn-lt"/>
              </a:rPr>
              <a:t>Incident logged</a:t>
            </a:r>
            <a:endParaRPr lang="en-GB" sz="1600"/>
          </a:p>
          <a:p>
            <a:pPr lvl="1">
              <a:buFont typeface="Courier New" panose="020B0604020202020204" pitchFamily="34" charset="0"/>
              <a:buChar char="o"/>
            </a:pPr>
            <a:r>
              <a:rPr lang="en-GB" sz="1600">
                <a:ea typeface="+mn-lt"/>
                <a:cs typeface="+mn-lt"/>
              </a:rPr>
              <a:t>Parent informed if necessary</a:t>
            </a:r>
            <a:endParaRPr lang="en-GB" sz="1600"/>
          </a:p>
          <a:p>
            <a:pPr marL="0" indent="0">
              <a:buNone/>
            </a:pPr>
            <a:endParaRPr lang="en-GB"/>
          </a:p>
        </p:txBody>
      </p:sp>
      <p:sp>
        <p:nvSpPr>
          <p:cNvPr id="4" name="TextBox 3">
            <a:extLst>
              <a:ext uri="{FF2B5EF4-FFF2-40B4-BE49-F238E27FC236}">
                <a16:creationId xmlns:a16="http://schemas.microsoft.com/office/drawing/2014/main" id="{EB14CB1F-46ED-4A0E-502E-D63684BDA327}"/>
              </a:ext>
            </a:extLst>
          </p:cNvPr>
          <p:cNvSpPr txBox="1"/>
          <p:nvPr/>
        </p:nvSpPr>
        <p:spPr>
          <a:xfrm>
            <a:off x="6397515" y="4274476"/>
            <a:ext cx="568778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Health and Safety at Work etc. Act 1974</a:t>
            </a:r>
            <a:endParaRPr lang="en-US">
              <a:ea typeface="+mn-lt"/>
              <a:cs typeface="+mn-lt"/>
            </a:endParaRPr>
          </a:p>
          <a:p>
            <a:pPr marL="285750" indent="-285750">
              <a:buFont typeface="Arial"/>
              <a:buChar char="•"/>
            </a:pPr>
            <a:r>
              <a:rPr lang="en-GB">
                <a:ea typeface="+mn-lt"/>
                <a:cs typeface="+mn-lt"/>
              </a:rPr>
              <a:t>Management of Health and Safety at Work Regulations 1999</a:t>
            </a:r>
          </a:p>
          <a:p>
            <a:pPr marL="285750" indent="-285750">
              <a:buFont typeface="Arial"/>
              <a:buChar char="•"/>
            </a:pPr>
            <a:r>
              <a:rPr lang="en-GB">
                <a:ea typeface="+mn-lt"/>
                <a:cs typeface="+mn-lt"/>
              </a:rPr>
              <a:t>Reporting of Injuries, Diseases and Dangerous Occurrences Regulations 2013</a:t>
            </a:r>
          </a:p>
          <a:p>
            <a:pPr marL="285750" indent="-285750">
              <a:buFont typeface="Arial"/>
              <a:buChar char="•"/>
            </a:pPr>
            <a:r>
              <a:rPr lang="en-GB">
                <a:ea typeface="+mn-lt"/>
                <a:cs typeface="+mn-lt"/>
              </a:rPr>
              <a:t>UK Coaching safeguarding and safe coaching guidance.</a:t>
            </a:r>
            <a:endParaRPr lang="en-GB"/>
          </a:p>
        </p:txBody>
      </p:sp>
      <p:pic>
        <p:nvPicPr>
          <p:cNvPr id="5" name="Picture 4" descr="A person holding a knee with a coach&#10;&#10;AI-generated content may be incorrect.">
            <a:extLst>
              <a:ext uri="{FF2B5EF4-FFF2-40B4-BE49-F238E27FC236}">
                <a16:creationId xmlns:a16="http://schemas.microsoft.com/office/drawing/2014/main" id="{E7F4FAD7-604B-701D-9E07-FB8035ED0A3C}"/>
              </a:ext>
            </a:extLst>
          </p:cNvPr>
          <p:cNvPicPr>
            <a:picLocks noChangeAspect="1"/>
          </p:cNvPicPr>
          <p:nvPr/>
        </p:nvPicPr>
        <p:blipFill>
          <a:blip r:embed="rId2"/>
          <a:stretch>
            <a:fillRect/>
          </a:stretch>
        </p:blipFill>
        <p:spPr>
          <a:xfrm>
            <a:off x="6396878" y="223837"/>
            <a:ext cx="5695950" cy="298132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4143581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905D5B-81A8-A5BA-F070-2788B26E0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F8E9B-B327-418F-EBFA-963006324447}"/>
              </a:ext>
            </a:extLst>
          </p:cNvPr>
          <p:cNvSpPr>
            <a:spLocks noGrp="1"/>
          </p:cNvSpPr>
          <p:nvPr>
            <p:ph type="title"/>
          </p:nvPr>
        </p:nvSpPr>
        <p:spPr>
          <a:xfrm>
            <a:off x="612648" y="4012141"/>
            <a:ext cx="4781603" cy="2332799"/>
          </a:xfrm>
        </p:spPr>
        <p:txBody>
          <a:bodyPr>
            <a:normAutofit/>
          </a:bodyPr>
          <a:lstStyle/>
          <a:p>
            <a:r>
              <a:rPr lang="en-GB"/>
              <a:t>Marketing &amp; Sales </a:t>
            </a:r>
            <a:endParaRPr lang="en-US"/>
          </a:p>
        </p:txBody>
      </p:sp>
      <p:pic>
        <p:nvPicPr>
          <p:cNvPr id="4" name="Picture 3" descr="A close-up of a gears&#10;&#10;AI-generated content may be incorrect.">
            <a:extLst>
              <a:ext uri="{FF2B5EF4-FFF2-40B4-BE49-F238E27FC236}">
                <a16:creationId xmlns:a16="http://schemas.microsoft.com/office/drawing/2014/main" id="{629D16AC-8549-E29C-04EC-32993561EEDB}"/>
              </a:ext>
            </a:extLst>
          </p:cNvPr>
          <p:cNvPicPr>
            <a:picLocks noChangeAspect="1"/>
          </p:cNvPicPr>
          <p:nvPr/>
        </p:nvPicPr>
        <p:blipFill>
          <a:blip r:embed="rId2"/>
          <a:srcRect l="15521" r="240" b="-2"/>
          <a:stretch>
            <a:fillRect/>
          </a:stretch>
        </p:blipFill>
        <p:spPr>
          <a:xfrm>
            <a:off x="713615" y="681318"/>
            <a:ext cx="4680637" cy="3083858"/>
          </a:xfrm>
          <a:prstGeom prst="rect">
            <a:avLst/>
          </a:prstGeom>
        </p:spPr>
      </p:pic>
      <p:sp>
        <p:nvSpPr>
          <p:cNvPr id="6" name="Title 1">
            <a:extLst>
              <a:ext uri="{FF2B5EF4-FFF2-40B4-BE49-F238E27FC236}">
                <a16:creationId xmlns:a16="http://schemas.microsoft.com/office/drawing/2014/main" id="{29358C69-3FF6-C31A-712F-8CD2D4270512}"/>
              </a:ext>
            </a:extLst>
          </p:cNvPr>
          <p:cNvSpPr>
            <a:spLocks noGrp="1"/>
          </p:cNvSpPr>
          <p:nvPr>
            <p:ph idx="1"/>
          </p:nvPr>
        </p:nvSpPr>
        <p:spPr>
          <a:xfrm>
            <a:off x="5694375" y="548638"/>
            <a:ext cx="5882946" cy="578313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a:spcAft>
                <a:spcPts val="600"/>
              </a:spcAft>
            </a:pPr>
            <a:r>
              <a:rPr lang="en-GB" sz="1600" b="0" i="0">
                <a:effectLst/>
                <a:latin typeface="UICTFontTextStyleEmphasizedBody"/>
              </a:rPr>
              <a:t>Marketing is the process of identifying customer needs and creating value through products or services to satisfy those needs.</a:t>
            </a:r>
            <a:r>
              <a:rPr lang="en-GB" sz="1600" b="0" i="0">
                <a:effectLst/>
                <a:latin typeface="UICTFontTextStyleBody"/>
              </a:rPr>
              <a:t> (CIM)</a:t>
            </a:r>
            <a:endParaRPr lang="en-GB" sz="1600" b="0">
              <a:effectLst/>
              <a:latin typeface=".AppleSystemUIFont"/>
            </a:endParaRPr>
          </a:p>
          <a:p>
            <a:pPr>
              <a:spcAft>
                <a:spcPts val="600"/>
              </a:spcAft>
            </a:pPr>
            <a:br>
              <a:rPr lang="en-GB" sz="1500" b="0">
                <a:effectLst/>
                <a:latin typeface=".AppleSystemUIFont"/>
              </a:rPr>
            </a:br>
            <a:endParaRPr lang="en-GB" sz="1600" b="0">
              <a:effectLst/>
              <a:latin typeface=".AppleSystemUIFont"/>
            </a:endParaRPr>
          </a:p>
          <a:p>
            <a:pPr>
              <a:spcAft>
                <a:spcPts val="600"/>
              </a:spcAft>
            </a:pPr>
            <a:r>
              <a:rPr lang="en-GB" sz="1600" b="0" i="0">
                <a:effectLst/>
                <a:latin typeface="UICTFontTextStyleEmphasizedBody"/>
              </a:rPr>
              <a:t>Marketing focuses on:</a:t>
            </a:r>
            <a:endParaRPr lang="en-GB" sz="1600" b="0">
              <a:effectLst/>
              <a:latin typeface=".AppleSystemUIFont"/>
            </a:endParaRPr>
          </a:p>
          <a:p>
            <a:pPr>
              <a:spcAft>
                <a:spcPts val="600"/>
              </a:spcAft>
            </a:pPr>
            <a:r>
              <a:rPr lang="en-GB" sz="1600" b="0" i="0">
                <a:effectLst/>
                <a:latin typeface="UICTFontTextStyleEmphasizedBody"/>
              </a:rPr>
              <a:t>• Understanding the target audience</a:t>
            </a:r>
            <a:endParaRPr lang="en-GB" sz="1600" b="0">
              <a:effectLst/>
              <a:latin typeface=".AppleSystemUIFont"/>
            </a:endParaRPr>
          </a:p>
          <a:p>
            <a:pPr>
              <a:spcAft>
                <a:spcPts val="600"/>
              </a:spcAft>
            </a:pPr>
            <a:r>
              <a:rPr lang="en-GB" sz="1600" b="0" i="0">
                <a:effectLst/>
                <a:latin typeface="UICTFontTextStyleEmphasizedBody"/>
              </a:rPr>
              <a:t>• Creating value</a:t>
            </a:r>
            <a:endParaRPr lang="en-GB" sz="1600" b="0">
              <a:effectLst/>
              <a:latin typeface=".AppleSystemUIFont"/>
            </a:endParaRPr>
          </a:p>
          <a:p>
            <a:pPr>
              <a:spcAft>
                <a:spcPts val="600"/>
              </a:spcAft>
            </a:pPr>
            <a:r>
              <a:rPr lang="en-GB" sz="1600" b="0" i="0">
                <a:effectLst/>
                <a:latin typeface="UICTFontTextStyleEmphasizedBody"/>
              </a:rPr>
              <a:t>• Building brand awareness</a:t>
            </a:r>
            <a:endParaRPr lang="en-GB" sz="1600" b="0">
              <a:effectLst/>
              <a:latin typeface=".AppleSystemUIFont"/>
            </a:endParaRPr>
          </a:p>
          <a:p>
            <a:pPr>
              <a:spcAft>
                <a:spcPts val="600"/>
              </a:spcAft>
            </a:pPr>
            <a:r>
              <a:rPr lang="en-GB" sz="1600" b="0" i="0">
                <a:effectLst/>
                <a:latin typeface="UICTFontTextStyleEmphasizedBody"/>
              </a:rPr>
              <a:t>• Positioning in the market</a:t>
            </a:r>
            <a:endParaRPr lang="en-GB" sz="1600" b="0">
              <a:effectLst/>
              <a:latin typeface=".AppleSystemUIFont"/>
            </a:endParaRPr>
          </a:p>
          <a:p>
            <a:pPr>
              <a:spcAft>
                <a:spcPts val="600"/>
              </a:spcAft>
            </a:pPr>
            <a:r>
              <a:rPr lang="en-GB" sz="1600" b="0" i="0">
                <a:effectLst/>
                <a:latin typeface="UICTFontTextStyleEmphasizedBody"/>
              </a:rPr>
              <a:t>• Long-term relationships</a:t>
            </a:r>
            <a:endParaRPr lang="en-GB" sz="1600" b="0">
              <a:effectLst/>
              <a:latin typeface=".AppleSystemUIFont"/>
            </a:endParaRPr>
          </a:p>
          <a:p>
            <a:pPr>
              <a:spcAft>
                <a:spcPts val="600"/>
              </a:spcAft>
            </a:pPr>
            <a:br>
              <a:rPr lang="en-GB" sz="1500" b="0">
                <a:effectLst/>
                <a:latin typeface=".AppleSystemUIFont"/>
              </a:rPr>
            </a:br>
            <a:endParaRPr lang="en-GB" sz="1600" b="0">
              <a:effectLst/>
              <a:latin typeface=".AppleSystemUIFont"/>
            </a:endParaRPr>
          </a:p>
          <a:p>
            <a:pPr>
              <a:spcAft>
                <a:spcPts val="600"/>
              </a:spcAft>
            </a:pPr>
            <a:r>
              <a:rPr lang="en-GB" sz="1600" b="0" i="0">
                <a:effectLst/>
                <a:latin typeface="UICTFontTextStyleEmphasizedBody"/>
              </a:rPr>
              <a:t>   Marketing helps create  sales by building awareness, trust, and demand, making customers more likely to purchase after a marketing technique.</a:t>
            </a:r>
            <a:r>
              <a:rPr lang="en-GB" sz="1600" b="0" i="0">
                <a:effectLst/>
                <a:latin typeface="UICTFontTextStyleBody"/>
              </a:rPr>
              <a:t> (“How Great Marketing Drives Sales”)</a:t>
            </a:r>
            <a:r>
              <a:rPr lang="en-GB" sz="1600" b="0" i="0">
                <a:effectLst/>
                <a:latin typeface="UICTFontTextStyleEmphasizedBody"/>
              </a:rPr>
              <a:t> By using targeted marketing techniques, branding, we can  build trust with all consumers. By showcasing content, promotions, availability  and using testimonials from members, this will  create credibility and demand. </a:t>
            </a:r>
            <a:r>
              <a:rPr lang="en-GB" sz="1600" b="0">
                <a:latin typeface="UICTFontTextStyleEmphasizedBody"/>
              </a:rPr>
              <a:t>Creating an </a:t>
            </a:r>
            <a:r>
              <a:rPr lang="en-GB" sz="1600" b="0" i="0">
                <a:effectLst/>
                <a:latin typeface="UICTFontTextStyleEmphasizedBody"/>
              </a:rPr>
              <a:t>increase of  interest and will make the public more confident in investing, leading to higher enrolment and consistent sales.</a:t>
            </a:r>
            <a:endParaRPr lang="en-GB" sz="1600" b="0">
              <a:effectLst/>
              <a:latin typeface=".AppleSystemUIFont"/>
            </a:endParaRPr>
          </a:p>
          <a:p>
            <a:pPr>
              <a:spcAft>
                <a:spcPts val="600"/>
              </a:spcAft>
            </a:pPr>
            <a:endParaRPr lang="en-US" sz="1500"/>
          </a:p>
        </p:txBody>
      </p:sp>
    </p:spTree>
    <p:extLst>
      <p:ext uri="{BB962C8B-B14F-4D97-AF65-F5344CB8AC3E}">
        <p14:creationId xmlns:p14="http://schemas.microsoft.com/office/powerpoint/2010/main" val="1358696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EE4F4-54B4-B6F7-9788-B1ECA0968759}"/>
              </a:ext>
            </a:extLst>
          </p:cNvPr>
          <p:cNvSpPr>
            <a:spLocks noGrp="1"/>
          </p:cNvSpPr>
          <p:nvPr>
            <p:ph type="title"/>
          </p:nvPr>
        </p:nvSpPr>
        <p:spPr>
          <a:xfrm>
            <a:off x="612648" y="603504"/>
            <a:ext cx="5862396" cy="1527048"/>
          </a:xfrm>
        </p:spPr>
        <p:txBody>
          <a:bodyPr anchor="b">
            <a:normAutofit/>
          </a:bodyPr>
          <a:lstStyle/>
          <a:p>
            <a:r>
              <a:rPr lang="en-GB"/>
              <a:t>Using social media to generate sales </a:t>
            </a:r>
            <a:endParaRPr lang="en-US"/>
          </a:p>
        </p:txBody>
      </p:sp>
      <p:sp>
        <p:nvSpPr>
          <p:cNvPr id="3" name="Content Placeholder 2">
            <a:extLst>
              <a:ext uri="{FF2B5EF4-FFF2-40B4-BE49-F238E27FC236}">
                <a16:creationId xmlns:a16="http://schemas.microsoft.com/office/drawing/2014/main" id="{5E25C1E9-6EDA-1B65-BC6E-6BB0F9A87BFF}"/>
              </a:ext>
            </a:extLst>
          </p:cNvPr>
          <p:cNvSpPr>
            <a:spLocks noGrp="1"/>
          </p:cNvSpPr>
          <p:nvPr>
            <p:ph idx="1"/>
          </p:nvPr>
        </p:nvSpPr>
        <p:spPr>
          <a:xfrm>
            <a:off x="612648" y="2212848"/>
            <a:ext cx="5862396" cy="4096512"/>
          </a:xfrm>
        </p:spPr>
        <p:txBody>
          <a:bodyPr>
            <a:normAutofit/>
          </a:bodyPr>
          <a:lstStyle/>
          <a:p>
            <a:pPr>
              <a:lnSpc>
                <a:spcPct val="110000"/>
              </a:lnSpc>
            </a:pPr>
            <a:endParaRPr lang="en-GB" sz="1500" b="1"/>
          </a:p>
          <a:p>
            <a:pPr>
              <a:lnSpc>
                <a:spcPct val="110000"/>
              </a:lnSpc>
            </a:pPr>
            <a:r>
              <a:rPr lang="en-GB" sz="1500"/>
              <a:t>Targeted digital marketing to attract athletes and parents </a:t>
            </a:r>
          </a:p>
          <a:p>
            <a:pPr>
              <a:lnSpc>
                <a:spcPct val="110000"/>
              </a:lnSpc>
            </a:pPr>
            <a:r>
              <a:rPr lang="en-GB" sz="1500"/>
              <a:t>Social proof through testimonials from elite performers </a:t>
            </a:r>
          </a:p>
          <a:p>
            <a:pPr>
              <a:lnSpc>
                <a:spcPct val="110000"/>
              </a:lnSpc>
            </a:pPr>
            <a:r>
              <a:rPr lang="en-GB" sz="1500"/>
              <a:t>Social media used to reach audiences effectively </a:t>
            </a:r>
            <a:br>
              <a:rPr lang="en-GB" sz="1500"/>
            </a:br>
            <a:r>
              <a:rPr lang="en-GB" sz="1500" b="1" u="sng"/>
              <a:t>Social media platforms and why? </a:t>
            </a:r>
          </a:p>
          <a:p>
            <a:pPr>
              <a:lnSpc>
                <a:spcPct val="110000"/>
              </a:lnSpc>
            </a:pPr>
            <a:r>
              <a:rPr lang="en-GB" sz="1500"/>
              <a:t>TikTok &amp; Instagram: To reach a younger audience, aiming more at the participants </a:t>
            </a:r>
          </a:p>
          <a:p>
            <a:pPr>
              <a:lnSpc>
                <a:spcPct val="110000"/>
              </a:lnSpc>
            </a:pPr>
            <a:r>
              <a:rPr lang="en-GB" sz="1500"/>
              <a:t>Facebook: Provide information for parents, groups and local community hubs </a:t>
            </a:r>
          </a:p>
          <a:p>
            <a:pPr>
              <a:lnSpc>
                <a:spcPct val="110000"/>
              </a:lnSpc>
            </a:pPr>
            <a:r>
              <a:rPr lang="en-GB" sz="1500"/>
              <a:t>By using different social networks, we are reaching a wider audience which will help build a platform, increase awareness and generate sales Builds trust(Taylor)</a:t>
            </a:r>
          </a:p>
          <a:p>
            <a:pPr>
              <a:lnSpc>
                <a:spcPct val="110000"/>
              </a:lnSpc>
            </a:pPr>
            <a:endParaRPr lang="en-US" sz="1500"/>
          </a:p>
        </p:txBody>
      </p:sp>
      <p:pic>
        <p:nvPicPr>
          <p:cNvPr id="4" name="Picture 3" descr="A group of social media icons&#10;&#10;AI-generated content may be incorrect.">
            <a:extLst>
              <a:ext uri="{FF2B5EF4-FFF2-40B4-BE49-F238E27FC236}">
                <a16:creationId xmlns:a16="http://schemas.microsoft.com/office/drawing/2014/main" id="{D4B3C9CA-2EB8-1D22-893D-AE2ACCDFC864}"/>
              </a:ext>
            </a:extLst>
          </p:cNvPr>
          <p:cNvPicPr>
            <a:picLocks noChangeAspect="1"/>
          </p:cNvPicPr>
          <p:nvPr/>
        </p:nvPicPr>
        <p:blipFill>
          <a:blip r:embed="rId2"/>
          <a:stretch>
            <a:fillRect/>
          </a:stretch>
        </p:blipFill>
        <p:spPr>
          <a:xfrm>
            <a:off x="7091395" y="1570591"/>
            <a:ext cx="4681506" cy="3745204"/>
          </a:xfrm>
          <a:prstGeom prst="rect">
            <a:avLst/>
          </a:prstGeom>
        </p:spPr>
      </p:pic>
    </p:spTree>
    <p:extLst>
      <p:ext uri="{BB962C8B-B14F-4D97-AF65-F5344CB8AC3E}">
        <p14:creationId xmlns:p14="http://schemas.microsoft.com/office/powerpoint/2010/main" val="3328922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8F2B7-D694-0CD1-9A98-CC902D95B9FF}"/>
              </a:ext>
            </a:extLst>
          </p:cNvPr>
          <p:cNvSpPr>
            <a:spLocks noGrp="1"/>
          </p:cNvSpPr>
          <p:nvPr>
            <p:ph type="title"/>
          </p:nvPr>
        </p:nvSpPr>
        <p:spPr>
          <a:xfrm>
            <a:off x="614679" y="548640"/>
            <a:ext cx="4779572" cy="2067705"/>
          </a:xfrm>
        </p:spPr>
        <p:txBody>
          <a:bodyPr anchor="t">
            <a:normAutofit/>
          </a:bodyPr>
          <a:lstStyle/>
          <a:p>
            <a:r>
              <a:rPr lang="en-GB"/>
              <a:t>How we can showcase our product to generate a sale </a:t>
            </a:r>
            <a:endParaRPr lang="en-US"/>
          </a:p>
        </p:txBody>
      </p:sp>
      <p:pic>
        <p:nvPicPr>
          <p:cNvPr id="30" name="Graphic 29" descr="Advertising">
            <a:extLst>
              <a:ext uri="{FF2B5EF4-FFF2-40B4-BE49-F238E27FC236}">
                <a16:creationId xmlns:a16="http://schemas.microsoft.com/office/drawing/2014/main" id="{699599D7-642D-A33E-D52C-AB5201F4F9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2976281"/>
            <a:ext cx="3333077" cy="3333077"/>
          </a:xfrm>
          <a:prstGeom prst="rect">
            <a:avLst/>
          </a:prstGeom>
        </p:spPr>
      </p:pic>
      <p:sp>
        <p:nvSpPr>
          <p:cNvPr id="39" name="Content Placeholder 25">
            <a:extLst>
              <a:ext uri="{FF2B5EF4-FFF2-40B4-BE49-F238E27FC236}">
                <a16:creationId xmlns:a16="http://schemas.microsoft.com/office/drawing/2014/main" id="{8BABEB6E-EEFC-43D6-26FD-8B2EDD7E2A0A}"/>
              </a:ext>
            </a:extLst>
          </p:cNvPr>
          <p:cNvSpPr>
            <a:spLocks noGrp="1"/>
          </p:cNvSpPr>
          <p:nvPr>
            <p:ph idx="1"/>
          </p:nvPr>
        </p:nvSpPr>
        <p:spPr>
          <a:xfrm>
            <a:off x="6030551" y="548638"/>
            <a:ext cx="5546770" cy="5760721"/>
          </a:xfrm>
        </p:spPr>
        <p:txBody>
          <a:bodyPr vert="horz" lIns="91440" tIns="45720" rIns="91440" bIns="45720" rtlCol="0" anchor="t">
            <a:normAutofit/>
          </a:bodyPr>
          <a:lstStyle/>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By doing physical marketing, we can showcase the product physically to the consumer. </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Examples include; visiting local schools and community hubs to present holiday camps in assemblies or lesson environments, this will get young people involved and engaged and if done positively will create a demand for more. </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By partnering with local communities such as school events, fates and tournaments we can speak to parents and guardians to give out information. By being there physically it gives a friendly face and builds trust. </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Distribute professionally designed flyers and posters around schools, sports clubs, and community centres.</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Use branded merchandise (e.g., banners, leaflets, kit) to increase visibility and create a professional image.</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*School visits and physical marketing will increase visibility, but they may create additional labour, printing, and travel costs unless staff agree to participate voluntarily.* </a:t>
            </a:r>
            <a:endParaRPr lang="en-US" sz="1500"/>
          </a:p>
        </p:txBody>
      </p:sp>
    </p:spTree>
    <p:extLst>
      <p:ext uri="{BB962C8B-B14F-4D97-AF65-F5344CB8AC3E}">
        <p14:creationId xmlns:p14="http://schemas.microsoft.com/office/powerpoint/2010/main" val="2101785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4216B5-F5C5-F01E-A027-0031C16522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190" y="1640939"/>
            <a:ext cx="2877493" cy="2877493"/>
          </a:xfrm>
          <a:prstGeom prst="rect">
            <a:avLst/>
          </a:prstGeom>
        </p:spPr>
      </p:pic>
      <p:pic>
        <p:nvPicPr>
          <p:cNvPr id="7" name="Picture 6">
            <a:extLst>
              <a:ext uri="{FF2B5EF4-FFF2-40B4-BE49-F238E27FC236}">
                <a16:creationId xmlns:a16="http://schemas.microsoft.com/office/drawing/2014/main" id="{6372026B-64F0-7100-77FF-2E982952D9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0772" y="1346200"/>
            <a:ext cx="2944317" cy="4165600"/>
          </a:xfrm>
          <a:prstGeom prst="rect">
            <a:avLst/>
          </a:prstGeom>
        </p:spPr>
      </p:pic>
    </p:spTree>
    <p:extLst>
      <p:ext uri="{BB962C8B-B14F-4D97-AF65-F5344CB8AC3E}">
        <p14:creationId xmlns:p14="http://schemas.microsoft.com/office/powerpoint/2010/main" val="2851842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C59E6-7C6D-6A66-207D-40DB241C4E6C}"/>
              </a:ext>
            </a:extLst>
          </p:cNvPr>
          <p:cNvSpPr>
            <a:spLocks noGrp="1"/>
          </p:cNvSpPr>
          <p:nvPr>
            <p:ph type="title"/>
          </p:nvPr>
        </p:nvSpPr>
        <p:spPr>
          <a:xfrm>
            <a:off x="614679" y="548640"/>
            <a:ext cx="4779572" cy="2067705"/>
          </a:xfrm>
        </p:spPr>
        <p:txBody>
          <a:bodyPr anchor="t">
            <a:normAutofit/>
          </a:bodyPr>
          <a:lstStyle/>
          <a:p>
            <a:r>
              <a:rPr lang="en-GB"/>
              <a:t>A mix of both strategies &amp; The 4P’s </a:t>
            </a:r>
            <a:endParaRPr lang="en-US"/>
          </a:p>
        </p:txBody>
      </p:sp>
      <p:pic>
        <p:nvPicPr>
          <p:cNvPr id="3" name="Picture 2" descr="A group of people in a gym&#10;&#10;AI-generated content may be incorrect.">
            <a:extLst>
              <a:ext uri="{FF2B5EF4-FFF2-40B4-BE49-F238E27FC236}">
                <a16:creationId xmlns:a16="http://schemas.microsoft.com/office/drawing/2014/main" id="{5C4BA7B2-CF6B-6794-0542-7D9B1F887F5E}"/>
              </a:ext>
            </a:extLst>
          </p:cNvPr>
          <p:cNvPicPr>
            <a:picLocks noChangeAspect="1"/>
          </p:cNvPicPr>
          <p:nvPr/>
        </p:nvPicPr>
        <p:blipFill>
          <a:blip r:embed="rId2"/>
          <a:stretch>
            <a:fillRect/>
          </a:stretch>
        </p:blipFill>
        <p:spPr>
          <a:xfrm>
            <a:off x="731520" y="2976281"/>
            <a:ext cx="4645403" cy="3333077"/>
          </a:xfrm>
          <a:prstGeom prst="rect">
            <a:avLst/>
          </a:prstGeom>
          <a:ln>
            <a:noFill/>
          </a:ln>
          <a:effectLst>
            <a:softEdge rad="112500"/>
          </a:effectLst>
        </p:spPr>
      </p:pic>
      <p:sp>
        <p:nvSpPr>
          <p:cNvPr id="42" name="Content Placeholder 41">
            <a:extLst>
              <a:ext uri="{FF2B5EF4-FFF2-40B4-BE49-F238E27FC236}">
                <a16:creationId xmlns:a16="http://schemas.microsoft.com/office/drawing/2014/main" id="{42E0B66F-BAB8-07B9-ACE2-68AA10296A75}"/>
              </a:ext>
            </a:extLst>
          </p:cNvPr>
          <p:cNvSpPr>
            <a:spLocks noGrp="1"/>
          </p:cNvSpPr>
          <p:nvPr>
            <p:ph idx="1"/>
          </p:nvPr>
        </p:nvSpPr>
        <p:spPr>
          <a:xfrm>
            <a:off x="6030551" y="548638"/>
            <a:ext cx="5546770" cy="5760721"/>
          </a:xfrm>
        </p:spPr>
        <p:txBody>
          <a:bodyPr vert="horz" lIns="91440" tIns="45720" rIns="91440" bIns="45720" rtlCol="0" anchor="t">
            <a:normAutofit/>
          </a:bodyPr>
          <a:lstStyle/>
          <a:p>
            <a:pPr marL="0" indent="0">
              <a:lnSpc>
                <a:spcPct val="110000"/>
              </a:lnSpc>
              <a:spcBef>
                <a:spcPct val="0"/>
              </a:spcBef>
              <a:spcAft>
                <a:spcPct val="35000"/>
              </a:spcAft>
              <a:buNone/>
            </a:pPr>
            <a:r>
              <a:rPr lang="en-GB" sz="1400">
                <a:latin typeface="Calibri"/>
                <a:ea typeface="Calibri"/>
                <a:cs typeface="Calibri"/>
              </a:rPr>
              <a:t> </a:t>
            </a:r>
            <a:r>
              <a:rPr lang="en-US" sz="1400">
                <a:latin typeface="Neue Haas Grotesk Text Pro"/>
                <a:ea typeface="Calibri"/>
                <a:cs typeface="Calibri"/>
              </a:rPr>
              <a:t>•</a:t>
            </a:r>
            <a:r>
              <a:rPr lang="en-GB" sz="1400">
                <a:latin typeface="Calibri"/>
                <a:ea typeface="Calibri"/>
                <a:cs typeface="Calibri"/>
              </a:rPr>
              <a:t> By merging both digital and physical marketing strategies, we can promote and generate sales by offering giveaways of products on social media or on school visits (example. T shirts, water bottle or a day free- branded) (“Principles of Marketing”) with entrees required to follow our social media pages, like the post, and share it to enter. This will boost online engagement while using in-person promotion to drive traffic to our social platforms, helping us grow our audience and boost bookings.</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We have applied the 4Ps of the marketing mix to successfully to promote our sports holiday camp. (openstax)</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Product: We developed a sports camp led by professional coaches, focused on performance development and progression.</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Price: We placed the camp at a level that reflects the status, while potentially offering discounts or giveaways to increase demand and open. </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Place: The camp is delivered in a professional sporting environment, and bookings are made accessible online to make registration simple for parents.</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Promotion: We used a combination of social media marketing (TikTok, Instagram, Facebook), school visits, physical advertising (flyers and posters), and giveaways to build awareness, trust, and audience engagement.</a:t>
            </a:r>
            <a:br>
              <a:rPr lang="en-GB" sz="1400">
                <a:latin typeface="Calibri"/>
                <a:ea typeface="Calibri"/>
                <a:cs typeface="Calibri"/>
              </a:rPr>
            </a:br>
            <a:endParaRPr lang="en-US" sz="1400">
              <a:latin typeface="Calibri"/>
              <a:ea typeface="Calibri"/>
              <a:cs typeface="Calibri"/>
            </a:endParaRPr>
          </a:p>
          <a:p>
            <a:pPr>
              <a:lnSpc>
                <a:spcPct val="110000"/>
              </a:lnSpc>
              <a:buFont typeface="Calibri" panose="020B0604020202020204" pitchFamily="34" charset="0"/>
              <a:buChar char="-"/>
            </a:pPr>
            <a:endParaRPr lang="en-US" sz="1400"/>
          </a:p>
        </p:txBody>
      </p:sp>
    </p:spTree>
    <p:extLst>
      <p:ext uri="{BB962C8B-B14F-4D97-AF65-F5344CB8AC3E}">
        <p14:creationId xmlns:p14="http://schemas.microsoft.com/office/powerpoint/2010/main" val="2110323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792EDC-5EEB-FBFD-EA11-E502E865E8F9}"/>
              </a:ext>
            </a:extLst>
          </p:cNvPr>
          <p:cNvSpPr>
            <a:spLocks noGrp="1"/>
          </p:cNvSpPr>
          <p:nvPr>
            <p:ph type="title"/>
          </p:nvPr>
        </p:nvSpPr>
        <p:spPr>
          <a:xfrm>
            <a:off x="614679" y="548640"/>
            <a:ext cx="4779572" cy="2067705"/>
          </a:xfrm>
        </p:spPr>
        <p:txBody>
          <a:bodyPr anchor="t">
            <a:normAutofit/>
          </a:bodyPr>
          <a:lstStyle/>
          <a:p>
            <a:r>
              <a:rPr lang="en-US">
                <a:ea typeface="+mj-lt"/>
                <a:cs typeface="+mj-lt"/>
              </a:rPr>
              <a:t>Market Research: Swansea Youth Sport Market</a:t>
            </a:r>
            <a:endParaRPr lang="en-US"/>
          </a:p>
        </p:txBody>
      </p:sp>
      <p:pic>
        <p:nvPicPr>
          <p:cNvPr id="4" name="Picture 3" descr="A group of sports equipment on grass&#10;&#10;AI-generated content may be incorrect.">
            <a:extLst>
              <a:ext uri="{FF2B5EF4-FFF2-40B4-BE49-F238E27FC236}">
                <a16:creationId xmlns:a16="http://schemas.microsoft.com/office/drawing/2014/main" id="{F9979F35-DC73-D5F7-7DAA-293CC731B0F6}"/>
              </a:ext>
            </a:extLst>
          </p:cNvPr>
          <p:cNvPicPr>
            <a:picLocks noChangeAspect="1"/>
          </p:cNvPicPr>
          <p:nvPr/>
        </p:nvPicPr>
        <p:blipFill>
          <a:blip r:embed="rId2"/>
          <a:stretch>
            <a:fillRect/>
          </a:stretch>
        </p:blipFill>
        <p:spPr>
          <a:xfrm>
            <a:off x="731520" y="3201311"/>
            <a:ext cx="4673754" cy="3108046"/>
          </a:xfrm>
          <a:prstGeom prst="ellipse">
            <a:avLst/>
          </a:prstGeom>
          <a:ln>
            <a:noFill/>
          </a:ln>
          <a:effectLst>
            <a:softEdge rad="112500"/>
          </a:effectLst>
        </p:spPr>
      </p:pic>
      <p:sp>
        <p:nvSpPr>
          <p:cNvPr id="3" name="Content Placeholder 2">
            <a:extLst>
              <a:ext uri="{FF2B5EF4-FFF2-40B4-BE49-F238E27FC236}">
                <a16:creationId xmlns:a16="http://schemas.microsoft.com/office/drawing/2014/main" id="{5D740926-6DFF-883B-B4C3-56E395045171}"/>
              </a:ext>
            </a:extLst>
          </p:cNvPr>
          <p:cNvSpPr>
            <a:spLocks noGrp="1"/>
          </p:cNvSpPr>
          <p:nvPr>
            <p:ph idx="1"/>
          </p:nvPr>
        </p:nvSpPr>
        <p:spPr>
          <a:xfrm>
            <a:off x="6030551" y="548638"/>
            <a:ext cx="5546770" cy="5760721"/>
          </a:xfrm>
        </p:spPr>
        <p:txBody>
          <a:bodyPr vert="horz" lIns="91440" tIns="45720" rIns="91440" bIns="45720" rtlCol="0" anchor="t">
            <a:normAutofit/>
          </a:bodyPr>
          <a:lstStyle/>
          <a:p>
            <a:pPr>
              <a:lnSpc>
                <a:spcPct val="110000"/>
              </a:lnSpc>
              <a:buNone/>
            </a:pPr>
            <a:r>
              <a:rPr lang="en-US" sz="1800">
                <a:ea typeface="+mn-lt"/>
                <a:cs typeface="+mn-lt"/>
              </a:rPr>
              <a:t>Market research helps identify the demand for youth sport programmes and the potential for a multi-sport camp in Swansea. The research examines local demographics, youth participation in sport, and existing competitors.</a:t>
            </a:r>
            <a:endParaRPr lang="en-US" sz="1800"/>
          </a:p>
          <a:p>
            <a:pPr>
              <a:lnSpc>
                <a:spcPct val="110000"/>
              </a:lnSpc>
              <a:buNone/>
            </a:pPr>
            <a:r>
              <a:rPr lang="en-US" sz="1800">
                <a:ea typeface="+mn-lt"/>
                <a:cs typeface="+mn-lt"/>
              </a:rPr>
              <a:t>Swansea has a strong sporting culture supported by schools, clubs and leisure centres. During school holidays, many parents look for structured activities that keep children active and develop their skills.</a:t>
            </a:r>
            <a:endParaRPr lang="en-US" sz="1800"/>
          </a:p>
          <a:p>
            <a:pPr>
              <a:lnSpc>
                <a:spcPct val="110000"/>
              </a:lnSpc>
              <a:buNone/>
            </a:pPr>
            <a:r>
              <a:rPr lang="en-US" sz="1800" b="1">
                <a:ea typeface="+mn-lt"/>
                <a:cs typeface="+mn-lt"/>
              </a:rPr>
              <a:t>Key areas analysed</a:t>
            </a:r>
            <a:endParaRPr lang="en-US" sz="1800"/>
          </a:p>
          <a:p>
            <a:pPr>
              <a:lnSpc>
                <a:spcPct val="110000"/>
              </a:lnSpc>
              <a:buNone/>
            </a:pPr>
            <a:r>
              <a:rPr lang="en-US" sz="1800">
                <a:ea typeface="+mn-lt"/>
                <a:cs typeface="+mn-lt"/>
              </a:rPr>
              <a:t>     • Youth population in Swansea</a:t>
            </a:r>
            <a:br>
              <a:rPr lang="en-US" sz="1800">
                <a:ea typeface="+mn-lt"/>
                <a:cs typeface="+mn-lt"/>
              </a:rPr>
            </a:br>
            <a:r>
              <a:rPr lang="en-US" sz="1800">
                <a:ea typeface="+mn-lt"/>
                <a:cs typeface="+mn-lt"/>
              </a:rPr>
              <a:t> • Demand for organised sport activities</a:t>
            </a:r>
            <a:br>
              <a:rPr lang="en-US" sz="1800">
                <a:ea typeface="+mn-lt"/>
                <a:cs typeface="+mn-lt"/>
              </a:rPr>
            </a:br>
            <a:r>
              <a:rPr lang="en-US" sz="1800">
                <a:ea typeface="+mn-lt"/>
                <a:cs typeface="+mn-lt"/>
              </a:rPr>
              <a:t> • Existing sports camps and competitors</a:t>
            </a:r>
            <a:br>
              <a:rPr lang="en-US" sz="1800">
                <a:ea typeface="+mn-lt"/>
                <a:cs typeface="+mn-lt"/>
              </a:rPr>
            </a:br>
            <a:r>
              <a:rPr lang="en-US" sz="1800">
                <a:ea typeface="+mn-lt"/>
                <a:cs typeface="+mn-lt"/>
              </a:rPr>
              <a:t> • Market positioning for a premium sports camp.</a:t>
            </a:r>
            <a:r>
              <a:rPr lang="en-US" sz="1800" i="1">
                <a:ea typeface="+mn-lt"/>
                <a:cs typeface="+mn-lt"/>
              </a:rPr>
              <a:t>(Swansea Council, 2025; Sport Wales, 2022)</a:t>
            </a:r>
            <a:r>
              <a:rPr lang="en-US" sz="1800">
                <a:ea typeface="+mn-lt"/>
                <a:cs typeface="+mn-lt"/>
              </a:rPr>
              <a:t> </a:t>
            </a:r>
          </a:p>
          <a:p>
            <a:pPr>
              <a:lnSpc>
                <a:spcPct val="110000"/>
              </a:lnSpc>
              <a:buNone/>
            </a:pP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i="1"/>
          </a:p>
          <a:p>
            <a:pPr marL="0" indent="0">
              <a:lnSpc>
                <a:spcPct val="110000"/>
              </a:lnSpc>
              <a:buNone/>
            </a:pPr>
            <a:endParaRPr lang="en-US" sz="1800"/>
          </a:p>
          <a:p>
            <a:pPr marL="0" indent="0">
              <a:lnSpc>
                <a:spcPct val="110000"/>
              </a:lnSpc>
              <a:buNone/>
            </a:pPr>
            <a:endParaRPr lang="en-US" sz="1800"/>
          </a:p>
        </p:txBody>
      </p:sp>
    </p:spTree>
    <p:extLst>
      <p:ext uri="{BB962C8B-B14F-4D97-AF65-F5344CB8AC3E}">
        <p14:creationId xmlns:p14="http://schemas.microsoft.com/office/powerpoint/2010/main" val="32026511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AB66D-BA0F-58E9-9988-9596610FCAA4}"/>
              </a:ext>
            </a:extLst>
          </p:cNvPr>
          <p:cNvSpPr>
            <a:spLocks noGrp="1"/>
          </p:cNvSpPr>
          <p:nvPr>
            <p:ph type="title"/>
          </p:nvPr>
        </p:nvSpPr>
        <p:spPr>
          <a:xfrm>
            <a:off x="612648" y="600074"/>
            <a:ext cx="6035040" cy="1529932"/>
          </a:xfrm>
        </p:spPr>
        <p:txBody>
          <a:bodyPr anchor="b">
            <a:normAutofit/>
          </a:bodyPr>
          <a:lstStyle/>
          <a:p>
            <a:r>
              <a:rPr lang="en-US">
                <a:ea typeface="+mj-lt"/>
                <a:cs typeface="+mj-lt"/>
              </a:rPr>
              <a:t>Target Market</a:t>
            </a:r>
            <a:endParaRPr lang="en-US"/>
          </a:p>
        </p:txBody>
      </p:sp>
      <p:sp>
        <p:nvSpPr>
          <p:cNvPr id="3" name="Content Placeholder 2">
            <a:extLst>
              <a:ext uri="{FF2B5EF4-FFF2-40B4-BE49-F238E27FC236}">
                <a16:creationId xmlns:a16="http://schemas.microsoft.com/office/drawing/2014/main" id="{8BDB7D60-EAF3-BF90-4F20-CDB630E2EFA9}"/>
              </a:ext>
            </a:extLst>
          </p:cNvPr>
          <p:cNvSpPr>
            <a:spLocks noGrp="1"/>
          </p:cNvSpPr>
          <p:nvPr>
            <p:ph idx="1"/>
          </p:nvPr>
        </p:nvSpPr>
        <p:spPr>
          <a:xfrm>
            <a:off x="612647" y="2212848"/>
            <a:ext cx="6035041" cy="4096512"/>
          </a:xfrm>
        </p:spPr>
        <p:txBody>
          <a:bodyPr vert="horz" lIns="91440" tIns="45720" rIns="91440" bIns="45720" rtlCol="0">
            <a:normAutofit/>
          </a:bodyPr>
          <a:lstStyle/>
          <a:p>
            <a:pPr>
              <a:lnSpc>
                <a:spcPct val="110000"/>
              </a:lnSpc>
              <a:buNone/>
            </a:pPr>
            <a:r>
              <a:rPr lang="en-US" sz="1800">
                <a:ea typeface="+mn-lt"/>
                <a:cs typeface="+mn-lt"/>
              </a:rPr>
              <a:t>The main target market is children aged 8-14 in Swansea and surrounding areas. This age group is ideal for multi-sport development as children are still building fundamental movement and sport skills.</a:t>
            </a:r>
            <a:endParaRPr lang="en-US" sz="1800"/>
          </a:p>
          <a:p>
            <a:pPr>
              <a:lnSpc>
                <a:spcPct val="110000"/>
              </a:lnSpc>
              <a:buNone/>
            </a:pPr>
            <a:r>
              <a:rPr lang="en-US" sz="1800" b="1">
                <a:ea typeface="+mn-lt"/>
                <a:cs typeface="+mn-lt"/>
              </a:rPr>
              <a:t>Key target groups:</a:t>
            </a:r>
            <a:endParaRPr lang="en-US" sz="1800" b="1"/>
          </a:p>
          <a:p>
            <a:pPr>
              <a:lnSpc>
                <a:spcPct val="110000"/>
              </a:lnSpc>
              <a:buNone/>
            </a:pPr>
            <a:r>
              <a:rPr lang="en-US" sz="1800">
                <a:ea typeface="+mn-lt"/>
                <a:cs typeface="+mn-lt"/>
              </a:rPr>
              <a:t> Children aged 8-14</a:t>
            </a:r>
            <a:br>
              <a:rPr lang="en-US" sz="1800">
                <a:ea typeface="+mn-lt"/>
                <a:cs typeface="+mn-lt"/>
              </a:rPr>
            </a:br>
            <a:r>
              <a:rPr lang="en-US" sz="1800">
                <a:ea typeface="+mn-lt"/>
                <a:cs typeface="+mn-lt"/>
              </a:rPr>
              <a:t> • Parents seeking structured holiday activities</a:t>
            </a:r>
            <a:br>
              <a:rPr lang="en-US" sz="1800">
                <a:ea typeface="+mn-lt"/>
                <a:cs typeface="+mn-lt"/>
              </a:rPr>
            </a:br>
            <a:r>
              <a:rPr lang="en-US" sz="1800">
                <a:ea typeface="+mn-lt"/>
                <a:cs typeface="+mn-lt"/>
              </a:rPr>
              <a:t> • Families interested in sport development</a:t>
            </a:r>
            <a:br>
              <a:rPr lang="en-US" sz="1800">
                <a:ea typeface="+mn-lt"/>
                <a:cs typeface="+mn-lt"/>
              </a:rPr>
            </a:br>
            <a:r>
              <a:rPr lang="en-US" sz="1800">
                <a:ea typeface="+mn-lt"/>
                <a:cs typeface="+mn-lt"/>
              </a:rPr>
              <a:t> • Schools and local sports clubs</a:t>
            </a:r>
            <a:endParaRPr lang="en-US" sz="1800"/>
          </a:p>
          <a:p>
            <a:pPr>
              <a:lnSpc>
                <a:spcPct val="110000"/>
              </a:lnSpc>
              <a:buNone/>
            </a:pPr>
            <a:r>
              <a:rPr lang="en-US" sz="1800">
                <a:ea typeface="+mn-lt"/>
                <a:cs typeface="+mn-lt"/>
              </a:rPr>
              <a:t>These groups represent the core audience for a youth multi-sport camp. </a:t>
            </a:r>
            <a:r>
              <a:rPr lang="en-US" sz="1800" i="1">
                <a:ea typeface="+mn-lt"/>
                <a:cs typeface="+mn-lt"/>
              </a:rPr>
              <a:t>(Swansea Council, 2025; Sport Wales, 2022)</a:t>
            </a: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a:ea typeface="+mn-lt"/>
              <a:cs typeface="+mn-lt"/>
            </a:endParaRPr>
          </a:p>
          <a:p>
            <a:pPr marL="0" indent="0">
              <a:lnSpc>
                <a:spcPct val="110000"/>
              </a:lnSpc>
              <a:buNone/>
            </a:pPr>
            <a:endParaRPr lang="en-US" sz="1800"/>
          </a:p>
          <a:p>
            <a:pPr>
              <a:lnSpc>
                <a:spcPct val="110000"/>
              </a:lnSpc>
            </a:pPr>
            <a:endParaRPr lang="en-US" sz="1800"/>
          </a:p>
        </p:txBody>
      </p:sp>
      <p:pic>
        <p:nvPicPr>
          <p:cNvPr id="4" name="Picture 3" descr="A group of kids playing football&#10;&#10;AI-generated content may be incorrect.">
            <a:extLst>
              <a:ext uri="{FF2B5EF4-FFF2-40B4-BE49-F238E27FC236}">
                <a16:creationId xmlns:a16="http://schemas.microsoft.com/office/drawing/2014/main" id="{D0D94157-5F12-3804-B305-0C09D2EB928E}"/>
              </a:ext>
            </a:extLst>
          </p:cNvPr>
          <p:cNvPicPr>
            <a:picLocks noChangeAspect="1"/>
          </p:cNvPicPr>
          <p:nvPr/>
        </p:nvPicPr>
        <p:blipFill>
          <a:blip r:embed="rId2"/>
          <a:srcRect l="23505" r="29324"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9721607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5DFDF58-5BB9-01CE-33F0-C5155B925CBC}"/>
              </a:ext>
            </a:extLst>
          </p:cNvPr>
          <p:cNvSpPr>
            <a:spLocks noGrp="1"/>
          </p:cNvSpPr>
          <p:nvPr>
            <p:ph type="title"/>
          </p:nvPr>
        </p:nvSpPr>
        <p:spPr>
          <a:xfrm>
            <a:off x="614679" y="548639"/>
            <a:ext cx="3977640" cy="5719640"/>
          </a:xfrm>
        </p:spPr>
        <p:txBody>
          <a:bodyPr anchor="t">
            <a:normAutofit/>
          </a:bodyPr>
          <a:lstStyle/>
          <a:p>
            <a:r>
              <a:rPr lang="en-US">
                <a:ea typeface="+mj-lt"/>
                <a:cs typeface="+mj-lt"/>
              </a:rPr>
              <a:t>Demand for Youth Sport Participation</a:t>
            </a:r>
            <a:endParaRPr lang="en-US"/>
          </a:p>
        </p:txBody>
      </p:sp>
      <p:sp>
        <p:nvSpPr>
          <p:cNvPr id="3" name="Content Placeholder 2">
            <a:extLst>
              <a:ext uri="{FF2B5EF4-FFF2-40B4-BE49-F238E27FC236}">
                <a16:creationId xmlns:a16="http://schemas.microsoft.com/office/drawing/2014/main" id="{70E2DD0F-3E5D-B72B-7316-8309E10F5756}"/>
              </a:ext>
            </a:extLst>
          </p:cNvPr>
          <p:cNvSpPr>
            <a:spLocks noGrp="1"/>
          </p:cNvSpPr>
          <p:nvPr>
            <p:ph idx="1"/>
          </p:nvPr>
        </p:nvSpPr>
        <p:spPr>
          <a:xfrm>
            <a:off x="5387542" y="548639"/>
            <a:ext cx="6189780" cy="6141451"/>
          </a:xfrm>
        </p:spPr>
        <p:txBody>
          <a:bodyPr vert="horz" lIns="91440" tIns="45720" rIns="91440" bIns="45720" rtlCol="0" anchor="t">
            <a:normAutofit/>
          </a:bodyPr>
          <a:lstStyle/>
          <a:p>
            <a:pPr>
              <a:lnSpc>
                <a:spcPct val="110000"/>
              </a:lnSpc>
              <a:buNone/>
            </a:pPr>
            <a:r>
              <a:rPr lang="en-US" sz="1900">
                <a:ea typeface="+mn-lt"/>
                <a:cs typeface="+mn-lt"/>
              </a:rPr>
              <a:t>Sport participation is important for children’s physical, mental and social development. Research in the UK and Wales shows that </a:t>
            </a:r>
            <a:r>
              <a:rPr lang="en-US" sz="1900" err="1">
                <a:ea typeface="+mn-lt"/>
                <a:cs typeface="+mn-lt"/>
              </a:rPr>
              <a:t>organised</a:t>
            </a:r>
            <a:r>
              <a:rPr lang="en-US" sz="1900">
                <a:ea typeface="+mn-lt"/>
                <a:cs typeface="+mn-lt"/>
              </a:rPr>
              <a:t> sport improves health, wellbeing and confidence in young people.</a:t>
            </a:r>
            <a:endParaRPr lang="en-US" sz="1900"/>
          </a:p>
          <a:p>
            <a:pPr>
              <a:lnSpc>
                <a:spcPct val="110000"/>
              </a:lnSpc>
              <a:buNone/>
            </a:pPr>
            <a:r>
              <a:rPr lang="en-US" sz="1900">
                <a:ea typeface="+mn-lt"/>
                <a:cs typeface="+mn-lt"/>
              </a:rPr>
              <a:t>Activity levels often drop during school holidays, so structured sports camps help children stay active and engaged.</a:t>
            </a:r>
            <a:endParaRPr lang="en-US" sz="1900"/>
          </a:p>
          <a:p>
            <a:pPr>
              <a:lnSpc>
                <a:spcPct val="110000"/>
              </a:lnSpc>
              <a:buNone/>
            </a:pPr>
            <a:r>
              <a:rPr lang="en-US" sz="1900" b="1">
                <a:ea typeface="+mn-lt"/>
                <a:cs typeface="+mn-lt"/>
              </a:rPr>
              <a:t>Key benefits:</a:t>
            </a:r>
            <a:endParaRPr lang="en-US" sz="1900" b="1"/>
          </a:p>
          <a:p>
            <a:pPr>
              <a:lnSpc>
                <a:spcPct val="110000"/>
              </a:lnSpc>
              <a:buNone/>
            </a:pPr>
            <a:r>
              <a:rPr lang="en-US" sz="1900">
                <a:ea typeface="+mn-lt"/>
                <a:cs typeface="+mn-lt"/>
              </a:rPr>
              <a:t>     • Improved health and physical fitness</a:t>
            </a:r>
            <a:br>
              <a:rPr lang="en-US" sz="1900">
                <a:ea typeface="+mn-lt"/>
                <a:cs typeface="+mn-lt"/>
              </a:rPr>
            </a:br>
            <a:r>
              <a:rPr lang="en-US" sz="1900">
                <a:ea typeface="+mn-lt"/>
                <a:cs typeface="+mn-lt"/>
              </a:rPr>
              <a:t> • Development of teamwork and social skills</a:t>
            </a:r>
            <a:br>
              <a:rPr lang="en-US" sz="1900">
                <a:ea typeface="+mn-lt"/>
                <a:cs typeface="+mn-lt"/>
              </a:rPr>
            </a:br>
            <a:r>
              <a:rPr lang="en-US" sz="1900">
                <a:ea typeface="+mn-lt"/>
                <a:cs typeface="+mn-lt"/>
              </a:rPr>
              <a:t> • Increased confidence and motivation</a:t>
            </a:r>
            <a:br>
              <a:rPr lang="en-US" sz="1900">
                <a:ea typeface="+mn-lt"/>
                <a:cs typeface="+mn-lt"/>
              </a:rPr>
            </a:br>
            <a:r>
              <a:rPr lang="en-US" sz="1900">
                <a:ea typeface="+mn-lt"/>
                <a:cs typeface="+mn-lt"/>
              </a:rPr>
              <a:t> • Opportunities to learn new sports. </a:t>
            </a:r>
            <a:r>
              <a:rPr lang="en-US" sz="1300" i="1">
                <a:ea typeface="+mn-lt"/>
                <a:cs typeface="+mn-lt"/>
              </a:rPr>
              <a:t>(Sport Wales, 2022; Welsh Government, 2023)</a:t>
            </a:r>
            <a:endParaRPr lang="en-US" sz="1300">
              <a:ea typeface="+mn-lt"/>
              <a:cs typeface="+mn-lt"/>
            </a:endParaRPr>
          </a:p>
          <a:p>
            <a:pPr>
              <a:lnSpc>
                <a:spcPct val="110000"/>
              </a:lnSpc>
              <a:buNone/>
            </a:pPr>
            <a:endParaRPr lang="en-US" sz="1900"/>
          </a:p>
          <a:p>
            <a:pPr>
              <a:lnSpc>
                <a:spcPct val="110000"/>
              </a:lnSpc>
              <a:buNone/>
            </a:pPr>
            <a:r>
              <a:rPr lang="en-US" sz="1900">
                <a:ea typeface="+mn-lt"/>
                <a:cs typeface="+mn-lt"/>
              </a:rPr>
              <a:t>       </a:t>
            </a:r>
            <a:br>
              <a:rPr lang="en-US" sz="1900">
                <a:ea typeface="+mn-lt"/>
                <a:cs typeface="+mn-lt"/>
              </a:rPr>
            </a:br>
            <a:endParaRPr lang="en-US" sz="1900">
              <a:ea typeface="+mn-lt"/>
              <a:cs typeface="+mn-lt"/>
            </a:endParaRPr>
          </a:p>
          <a:p>
            <a:pPr marL="0" indent="0">
              <a:lnSpc>
                <a:spcPct val="110000"/>
              </a:lnSpc>
              <a:buNone/>
            </a:pPr>
            <a:endParaRPr lang="en-US" sz="1400">
              <a:ea typeface="+mn-lt"/>
              <a:cs typeface="+mn-lt"/>
            </a:endParaRPr>
          </a:p>
          <a:p>
            <a:pPr marL="0" indent="0">
              <a:lnSpc>
                <a:spcPct val="110000"/>
              </a:lnSpc>
              <a:buNone/>
            </a:pPr>
            <a:endParaRPr lang="en-US" sz="1400">
              <a:ea typeface="+mn-lt"/>
              <a:cs typeface="+mn-lt"/>
            </a:endParaRPr>
          </a:p>
          <a:p>
            <a:pPr marL="0" indent="0">
              <a:lnSpc>
                <a:spcPct val="110000"/>
              </a:lnSpc>
              <a:buNone/>
            </a:pPr>
            <a:endParaRPr lang="en-US" sz="1400">
              <a:ea typeface="+mn-lt"/>
              <a:cs typeface="+mn-lt"/>
            </a:endParaRPr>
          </a:p>
          <a:p>
            <a:pPr marL="0" indent="0">
              <a:lnSpc>
                <a:spcPct val="110000"/>
              </a:lnSpc>
              <a:buNone/>
            </a:pPr>
            <a:endParaRPr lang="en-US" sz="1400" i="1"/>
          </a:p>
        </p:txBody>
      </p:sp>
      <p:pic>
        <p:nvPicPr>
          <p:cNvPr id="4" name="Picture 3" descr="A collage of kids playing sports&#10;&#10;AI-generated content may be incorrect.">
            <a:extLst>
              <a:ext uri="{FF2B5EF4-FFF2-40B4-BE49-F238E27FC236}">
                <a16:creationId xmlns:a16="http://schemas.microsoft.com/office/drawing/2014/main" id="{904FCB9C-ADC4-7B62-C510-C98AD886A90E}"/>
              </a:ext>
            </a:extLst>
          </p:cNvPr>
          <p:cNvPicPr>
            <a:picLocks noChangeAspect="1"/>
          </p:cNvPicPr>
          <p:nvPr/>
        </p:nvPicPr>
        <p:blipFill>
          <a:blip r:embed="rId2"/>
          <a:stretch>
            <a:fillRect/>
          </a:stretch>
        </p:blipFill>
        <p:spPr>
          <a:xfrm>
            <a:off x="-1401" y="2119312"/>
            <a:ext cx="3824008" cy="4737287"/>
          </a:xfrm>
          <a:prstGeom prst="ellipse">
            <a:avLst/>
          </a:prstGeom>
          <a:ln>
            <a:noFill/>
          </a:ln>
          <a:effectLst>
            <a:softEdge rad="112500"/>
          </a:effectLst>
        </p:spPr>
      </p:pic>
    </p:spTree>
    <p:extLst>
      <p:ext uri="{BB962C8B-B14F-4D97-AF65-F5344CB8AC3E}">
        <p14:creationId xmlns:p14="http://schemas.microsoft.com/office/powerpoint/2010/main" val="2217381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643E8-D896-2E2C-71D2-23C477DA3171}"/>
              </a:ext>
            </a:extLst>
          </p:cNvPr>
          <p:cNvSpPr>
            <a:spLocks noGrp="1"/>
          </p:cNvSpPr>
          <p:nvPr>
            <p:ph type="title"/>
          </p:nvPr>
        </p:nvSpPr>
        <p:spPr>
          <a:xfrm>
            <a:off x="614679" y="548640"/>
            <a:ext cx="4779572" cy="2067705"/>
          </a:xfrm>
        </p:spPr>
        <p:txBody>
          <a:bodyPr anchor="t">
            <a:normAutofit/>
          </a:bodyPr>
          <a:lstStyle/>
          <a:p>
            <a:r>
              <a:rPr lang="en-US">
                <a:ea typeface="+mj-lt"/>
                <a:cs typeface="+mj-lt"/>
              </a:rPr>
              <a:t>Market Opportunity &amp; Sport Participation in Swansea</a:t>
            </a:r>
            <a:endParaRPr lang="en-US"/>
          </a:p>
        </p:txBody>
      </p:sp>
      <p:pic>
        <p:nvPicPr>
          <p:cNvPr id="4" name="Picture 3" descr="A collage of children playing in a pool&#10;&#10;AI-generated content may be incorrect.">
            <a:extLst>
              <a:ext uri="{FF2B5EF4-FFF2-40B4-BE49-F238E27FC236}">
                <a16:creationId xmlns:a16="http://schemas.microsoft.com/office/drawing/2014/main" id="{457A3219-5A56-49A2-7600-196B6FAA049D}"/>
              </a:ext>
            </a:extLst>
          </p:cNvPr>
          <p:cNvPicPr>
            <a:picLocks noChangeAspect="1"/>
          </p:cNvPicPr>
          <p:nvPr/>
        </p:nvPicPr>
        <p:blipFill>
          <a:blip r:embed="rId2"/>
          <a:stretch>
            <a:fillRect/>
          </a:stretch>
        </p:blipFill>
        <p:spPr>
          <a:xfrm>
            <a:off x="731520" y="3189627"/>
            <a:ext cx="4673754" cy="31197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Content Placeholder 2">
            <a:extLst>
              <a:ext uri="{FF2B5EF4-FFF2-40B4-BE49-F238E27FC236}">
                <a16:creationId xmlns:a16="http://schemas.microsoft.com/office/drawing/2014/main" id="{EAE7A28A-720D-2EE3-5C02-C5D8306714A7}"/>
              </a:ext>
            </a:extLst>
          </p:cNvPr>
          <p:cNvSpPr>
            <a:spLocks noGrp="1"/>
          </p:cNvSpPr>
          <p:nvPr>
            <p:ph idx="1"/>
          </p:nvPr>
        </p:nvSpPr>
        <p:spPr>
          <a:xfrm>
            <a:off x="6030551" y="548638"/>
            <a:ext cx="5546770" cy="5760721"/>
          </a:xfrm>
        </p:spPr>
        <p:txBody>
          <a:bodyPr vert="horz" lIns="91440" tIns="45720" rIns="91440" bIns="45720" rtlCol="0" anchor="t">
            <a:normAutofit/>
          </a:bodyPr>
          <a:lstStyle/>
          <a:p>
            <a:pPr marL="0" indent="0">
              <a:lnSpc>
                <a:spcPct val="110000"/>
              </a:lnSpc>
              <a:buNone/>
            </a:pPr>
            <a:r>
              <a:rPr lang="en-US" sz="1200" b="1">
                <a:ea typeface="+mn-lt"/>
                <a:cs typeface="+mn-lt"/>
              </a:rPr>
              <a:t>Key Statistics:</a:t>
            </a:r>
            <a:endParaRPr lang="en-US" sz="1200"/>
          </a:p>
          <a:p>
            <a:pPr>
              <a:lnSpc>
                <a:spcPct val="110000"/>
              </a:lnSpc>
            </a:pPr>
            <a:r>
              <a:rPr lang="en-US" sz="1200">
                <a:ea typeface="+mn-lt"/>
                <a:cs typeface="+mn-lt"/>
              </a:rPr>
              <a:t>Swansea has around 30,600 children aged 5–15, representing 12.2% of the population, showing a strong youth market for sports </a:t>
            </a:r>
            <a:r>
              <a:rPr lang="en-US" sz="1200" err="1">
                <a:ea typeface="+mn-lt"/>
                <a:cs typeface="+mn-lt"/>
              </a:rPr>
              <a:t>programmes</a:t>
            </a:r>
            <a:r>
              <a:rPr lang="en-US" sz="1200">
                <a:ea typeface="+mn-lt"/>
                <a:cs typeface="+mn-lt"/>
              </a:rPr>
              <a:t>.</a:t>
            </a:r>
          </a:p>
          <a:p>
            <a:pPr>
              <a:lnSpc>
                <a:spcPct val="110000"/>
              </a:lnSpc>
            </a:pPr>
            <a:r>
              <a:rPr lang="en-US" sz="1200">
                <a:ea typeface="+mn-lt"/>
                <a:cs typeface="+mn-lt"/>
              </a:rPr>
              <a:t>Around 40.6% of children in Swansea participate in </a:t>
            </a:r>
            <a:r>
              <a:rPr lang="en-US" sz="1200" err="1">
                <a:ea typeface="+mn-lt"/>
                <a:cs typeface="+mn-lt"/>
              </a:rPr>
              <a:t>organised</a:t>
            </a:r>
            <a:r>
              <a:rPr lang="en-US" sz="1200">
                <a:ea typeface="+mn-lt"/>
                <a:cs typeface="+mn-lt"/>
              </a:rPr>
              <a:t> sport three or more times per week, meaning many young athletes are already involved in sport and may seek further development opportunities.</a:t>
            </a:r>
            <a:endParaRPr lang="en-US" sz="1200"/>
          </a:p>
          <a:p>
            <a:pPr>
              <a:lnSpc>
                <a:spcPct val="110000"/>
              </a:lnSpc>
            </a:pPr>
            <a:r>
              <a:rPr lang="en-US" sz="1200">
                <a:ea typeface="+mn-lt"/>
                <a:cs typeface="+mn-lt"/>
              </a:rPr>
              <a:t>Across Wales, 97% of pupils participate in sport at least once per year, showing high engagement in youth physical activity.</a:t>
            </a:r>
          </a:p>
          <a:p>
            <a:pPr>
              <a:lnSpc>
                <a:spcPct val="110000"/>
              </a:lnSpc>
            </a:pPr>
            <a:r>
              <a:rPr lang="en-US" sz="1200">
                <a:ea typeface="+mn-lt"/>
                <a:cs typeface="+mn-lt"/>
              </a:rPr>
              <a:t>Research shows 93% of pupils want to do more sport, indicating strong demand for additional structured activities outside school.</a:t>
            </a:r>
          </a:p>
          <a:p>
            <a:pPr>
              <a:lnSpc>
                <a:spcPct val="110000"/>
              </a:lnSpc>
            </a:pPr>
            <a:endParaRPr lang="en-US" sz="1200"/>
          </a:p>
          <a:p>
            <a:pPr marL="0" indent="0">
              <a:lnSpc>
                <a:spcPct val="110000"/>
              </a:lnSpc>
              <a:buNone/>
            </a:pPr>
            <a:r>
              <a:rPr lang="en-US" sz="1200" b="1">
                <a:ea typeface="+mn-lt"/>
                <a:cs typeface="+mn-lt"/>
              </a:rPr>
              <a:t>What this means for our camp:</a:t>
            </a:r>
            <a:endParaRPr lang="en-US" sz="1200" b="1"/>
          </a:p>
          <a:p>
            <a:pPr>
              <a:lnSpc>
                <a:spcPct val="110000"/>
              </a:lnSpc>
            </a:pPr>
            <a:r>
              <a:rPr lang="en-US" sz="1200">
                <a:ea typeface="+mn-lt"/>
                <a:cs typeface="+mn-lt"/>
              </a:rPr>
              <a:t>Swansea has a large youth population with high participation in sport.</a:t>
            </a:r>
          </a:p>
          <a:p>
            <a:pPr>
              <a:lnSpc>
                <a:spcPct val="110000"/>
              </a:lnSpc>
            </a:pPr>
            <a:r>
              <a:rPr lang="en-US" sz="1200">
                <a:ea typeface="+mn-lt"/>
                <a:cs typeface="+mn-lt"/>
              </a:rPr>
              <a:t>Many children already involved in clubs may want additional coaching to improve performance and skills.</a:t>
            </a:r>
            <a:endParaRPr lang="en-US" sz="1200"/>
          </a:p>
          <a:p>
            <a:pPr>
              <a:lnSpc>
                <a:spcPct val="110000"/>
              </a:lnSpc>
            </a:pPr>
            <a:r>
              <a:rPr lang="en-US" sz="1200">
                <a:ea typeface="+mn-lt"/>
                <a:cs typeface="+mn-lt"/>
              </a:rPr>
              <a:t>During school holidays, parents often look for structured activities that are both developmental and safe.</a:t>
            </a:r>
          </a:p>
          <a:p>
            <a:pPr>
              <a:lnSpc>
                <a:spcPct val="110000"/>
              </a:lnSpc>
            </a:pPr>
            <a:r>
              <a:rPr lang="en-US" sz="1200">
                <a:ea typeface="+mn-lt"/>
                <a:cs typeface="+mn-lt"/>
              </a:rPr>
              <a:t>A multi-sport elite development camp provides higher-quality coaching and performance training, filling the gap between recreational holiday camps and single-sport academies. </a:t>
            </a:r>
            <a:r>
              <a:rPr lang="en-US" sz="1200" i="1">
                <a:ea typeface="+mn-lt"/>
                <a:cs typeface="+mn-lt"/>
              </a:rPr>
              <a:t>(Swansea Council, 2024; Sport Wales </a:t>
            </a:r>
            <a:r>
              <a:rPr lang="en-US" sz="1200" i="1" err="1">
                <a:ea typeface="+mn-lt"/>
                <a:cs typeface="+mn-lt"/>
              </a:rPr>
              <a:t>n.d</a:t>
            </a:r>
            <a:r>
              <a:rPr lang="en-US" sz="1200" i="1">
                <a:ea typeface="+mn-lt"/>
                <a:cs typeface="+mn-lt"/>
              </a:rPr>
              <a:t>; Sport Wales 2022)</a:t>
            </a:r>
            <a:endParaRPr lang="en-US" sz="1200" i="1"/>
          </a:p>
          <a:p>
            <a:pPr>
              <a:lnSpc>
                <a:spcPct val="110000"/>
              </a:lnSpc>
            </a:pPr>
            <a:endParaRPr lang="en-US" sz="1100" i="1"/>
          </a:p>
        </p:txBody>
      </p:sp>
    </p:spTree>
    <p:extLst>
      <p:ext uri="{BB962C8B-B14F-4D97-AF65-F5344CB8AC3E}">
        <p14:creationId xmlns:p14="http://schemas.microsoft.com/office/powerpoint/2010/main" val="1800556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7806B-86D8-2ED6-A053-669D78D2B829}"/>
              </a:ext>
            </a:extLst>
          </p:cNvPr>
          <p:cNvSpPr>
            <a:spLocks noGrp="1"/>
          </p:cNvSpPr>
          <p:nvPr>
            <p:ph type="title"/>
          </p:nvPr>
        </p:nvSpPr>
        <p:spPr>
          <a:xfrm>
            <a:off x="614678" y="548640"/>
            <a:ext cx="10872216" cy="1133856"/>
          </a:xfrm>
        </p:spPr>
        <p:txBody>
          <a:bodyPr anchor="t">
            <a:normAutofit/>
          </a:bodyPr>
          <a:lstStyle/>
          <a:p>
            <a:r>
              <a:rPr lang="en-US">
                <a:ea typeface="+mj-lt"/>
                <a:cs typeface="+mj-lt"/>
              </a:rPr>
              <a:t>Competitor Analysis</a:t>
            </a:r>
            <a:endParaRPr lang="en-US"/>
          </a:p>
        </p:txBody>
      </p:sp>
      <p:pic>
        <p:nvPicPr>
          <p:cNvPr id="12" name="Graphic 11" descr="Soccer Player">
            <a:extLst>
              <a:ext uri="{FF2B5EF4-FFF2-40B4-BE49-F238E27FC236}">
                <a16:creationId xmlns:a16="http://schemas.microsoft.com/office/drawing/2014/main" id="{C6753027-B23B-B1A5-4310-CD75434D5F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1792223"/>
            <a:ext cx="3698530" cy="3698530"/>
          </a:xfrm>
          <a:prstGeom prst="rect">
            <a:avLst/>
          </a:prstGeom>
        </p:spPr>
      </p:pic>
      <p:sp>
        <p:nvSpPr>
          <p:cNvPr id="3" name="Content Placeholder 2">
            <a:extLst>
              <a:ext uri="{FF2B5EF4-FFF2-40B4-BE49-F238E27FC236}">
                <a16:creationId xmlns:a16="http://schemas.microsoft.com/office/drawing/2014/main" id="{923198C4-E0C1-E262-D40F-DA65B900BCAD}"/>
              </a:ext>
            </a:extLst>
          </p:cNvPr>
          <p:cNvSpPr>
            <a:spLocks noGrp="1"/>
          </p:cNvSpPr>
          <p:nvPr>
            <p:ph idx="1"/>
          </p:nvPr>
        </p:nvSpPr>
        <p:spPr>
          <a:xfrm>
            <a:off x="4882551" y="1792224"/>
            <a:ext cx="6602154" cy="4517136"/>
          </a:xfrm>
        </p:spPr>
        <p:txBody>
          <a:bodyPr vert="horz" lIns="91440" tIns="45720" rIns="91440" bIns="45720" rtlCol="0" anchor="t">
            <a:normAutofit/>
          </a:bodyPr>
          <a:lstStyle/>
          <a:p>
            <a:pPr marL="0" indent="0">
              <a:lnSpc>
                <a:spcPct val="110000"/>
              </a:lnSpc>
              <a:buNone/>
            </a:pPr>
            <a:r>
              <a:rPr lang="en-US" sz="1800">
                <a:ea typeface="+mn-lt"/>
                <a:cs typeface="+mn-lt"/>
              </a:rPr>
              <a:t>Several organisations in Swansea offer sports activities for children, particularly during school holidays. These include football academies, leisure centres and community sports clubs.</a:t>
            </a:r>
            <a:endParaRPr lang="en-US" sz="1800"/>
          </a:p>
          <a:p>
            <a:pPr marL="0" indent="0">
              <a:lnSpc>
                <a:spcPct val="110000"/>
              </a:lnSpc>
              <a:buNone/>
            </a:pPr>
            <a:r>
              <a:rPr lang="en-US" sz="1800" b="1">
                <a:ea typeface="+mn-lt"/>
                <a:cs typeface="+mn-lt"/>
              </a:rPr>
              <a:t>Main competitors</a:t>
            </a:r>
            <a:endParaRPr lang="en-US" sz="1800"/>
          </a:p>
          <a:p>
            <a:pPr marL="0" indent="0">
              <a:lnSpc>
                <a:spcPct val="110000"/>
              </a:lnSpc>
              <a:buNone/>
            </a:pPr>
            <a:r>
              <a:rPr lang="en-US" sz="1800">
                <a:ea typeface="+mn-lt"/>
                <a:cs typeface="+mn-lt"/>
              </a:rPr>
              <a:t> • Swansea City AFC Soccer Schools</a:t>
            </a:r>
            <a:br>
              <a:rPr lang="en-US" sz="1800">
                <a:ea typeface="+mn-lt"/>
                <a:cs typeface="+mn-lt"/>
              </a:rPr>
            </a:br>
            <a:r>
              <a:rPr lang="en-US" sz="1800">
                <a:ea typeface="+mn-lt"/>
                <a:cs typeface="+mn-lt"/>
              </a:rPr>
              <a:t> • Freedom Leisure holiday camps</a:t>
            </a:r>
            <a:br>
              <a:rPr lang="en-US" sz="1800">
                <a:ea typeface="+mn-lt"/>
                <a:cs typeface="+mn-lt"/>
              </a:rPr>
            </a:br>
            <a:r>
              <a:rPr lang="en-US" sz="1800">
                <a:ea typeface="+mn-lt"/>
                <a:cs typeface="+mn-lt"/>
              </a:rPr>
              <a:t> • Local sports clubs and academies</a:t>
            </a:r>
            <a:endParaRPr lang="en-US" sz="1800"/>
          </a:p>
          <a:p>
            <a:pPr marL="0" indent="0">
              <a:lnSpc>
                <a:spcPct val="110000"/>
              </a:lnSpc>
              <a:buNone/>
            </a:pPr>
            <a:r>
              <a:rPr lang="en-US" sz="1800">
                <a:ea typeface="+mn-lt"/>
                <a:cs typeface="+mn-lt"/>
              </a:rPr>
              <a:t>Most programmes focus on single sports or general childcare, rather than structured sport development. This creates an opportunity for a multi-sports camp focused on coaching and skill development. </a:t>
            </a:r>
            <a:r>
              <a:rPr lang="en-US" sz="1800" i="1">
                <a:ea typeface="+mn-lt"/>
                <a:cs typeface="+mn-lt"/>
              </a:rPr>
              <a:t>(Freedom Leisure, 2025; Swansea City AFC, 2025)</a:t>
            </a:r>
            <a:endParaRPr lang="en-US" sz="1800"/>
          </a:p>
          <a:p>
            <a:pPr>
              <a:lnSpc>
                <a:spcPct val="110000"/>
              </a:lnSpc>
            </a:pPr>
            <a:endParaRPr lang="en-US" sz="1800"/>
          </a:p>
        </p:txBody>
      </p:sp>
    </p:spTree>
    <p:extLst>
      <p:ext uri="{BB962C8B-B14F-4D97-AF65-F5344CB8AC3E}">
        <p14:creationId xmlns:p14="http://schemas.microsoft.com/office/powerpoint/2010/main" val="30926981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1D880-A9F6-F803-A236-8D087AE08F50}"/>
              </a:ext>
            </a:extLst>
          </p:cNvPr>
          <p:cNvSpPr>
            <a:spLocks noGrp="1"/>
          </p:cNvSpPr>
          <p:nvPr>
            <p:ph type="title"/>
          </p:nvPr>
        </p:nvSpPr>
        <p:spPr>
          <a:xfrm>
            <a:off x="614679" y="548640"/>
            <a:ext cx="4779572" cy="2067705"/>
          </a:xfrm>
        </p:spPr>
        <p:txBody>
          <a:bodyPr anchor="t">
            <a:normAutofit/>
          </a:bodyPr>
          <a:lstStyle/>
          <a:p>
            <a:r>
              <a:rPr lang="en-GB"/>
              <a:t>Funding</a:t>
            </a:r>
          </a:p>
        </p:txBody>
      </p:sp>
      <p:pic>
        <p:nvPicPr>
          <p:cNvPr id="4" name="Picture 3" descr="A close-up of people shaking hands&#10;&#10;AI-generated content may be incorrect.">
            <a:extLst>
              <a:ext uri="{FF2B5EF4-FFF2-40B4-BE49-F238E27FC236}">
                <a16:creationId xmlns:a16="http://schemas.microsoft.com/office/drawing/2014/main" id="{CBB39CB2-DD61-16DF-67ED-45AB0D48B1A8}"/>
              </a:ext>
            </a:extLst>
          </p:cNvPr>
          <p:cNvPicPr>
            <a:picLocks noChangeAspect="1"/>
          </p:cNvPicPr>
          <p:nvPr/>
        </p:nvPicPr>
        <p:blipFill>
          <a:blip r:embed="rId3"/>
          <a:stretch>
            <a:fillRect/>
          </a:stretch>
        </p:blipFill>
        <p:spPr>
          <a:xfrm>
            <a:off x="616065" y="2254445"/>
            <a:ext cx="4200390" cy="278491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Content Placeholder 2">
            <a:extLst>
              <a:ext uri="{FF2B5EF4-FFF2-40B4-BE49-F238E27FC236}">
                <a16:creationId xmlns:a16="http://schemas.microsoft.com/office/drawing/2014/main" id="{01BC129C-235D-9183-A65E-FB819E70B246}"/>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We would look to apply for a grant through the Be Active Wales fund, which can allow us to gain £50,000 to cover costs such as facilities and equipment (Sport Wales, 2026).</a:t>
            </a:r>
          </a:p>
          <a:p>
            <a:r>
              <a:rPr lang="en-GB" sz="1800"/>
              <a:t>We will look for sponsorships to create extra funding for our camps. We will use the sponsorships on our social media posts when we promote our camps to gain attention. </a:t>
            </a:r>
          </a:p>
          <a:p>
            <a:r>
              <a:rPr lang="en-GB" sz="1800"/>
              <a:t>Our sponsorships cost will range between £100 to £250. </a:t>
            </a:r>
          </a:p>
          <a:p>
            <a:endParaRPr lang="en-GB" sz="1800"/>
          </a:p>
          <a:p>
            <a:endParaRPr lang="en-GB" sz="1800"/>
          </a:p>
          <a:p>
            <a:endParaRPr lang="en-GB" sz="1800"/>
          </a:p>
        </p:txBody>
      </p:sp>
    </p:spTree>
    <p:extLst>
      <p:ext uri="{BB962C8B-B14F-4D97-AF65-F5344CB8AC3E}">
        <p14:creationId xmlns:p14="http://schemas.microsoft.com/office/powerpoint/2010/main" val="2441111050"/>
      </p:ext>
    </p:extLst>
  </p:cSld>
  <p:clrMapOvr>
    <a:masterClrMapping/>
  </p:clrMapOvr>
  <p:extLst>
    <p:ext uri="{6950BFC3-D8DA-4A85-94F7-54DA5524770B}">
      <p188:commentRel xmlns:p188="http://schemas.microsoft.com/office/powerpoint/2018/8/main" r:id="rId2"/>
    </p:ext>
  </p:extLst>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1DD2D-948E-9730-475E-D3E95ACA0311}"/>
              </a:ext>
            </a:extLst>
          </p:cNvPr>
          <p:cNvSpPr>
            <a:spLocks noGrp="1"/>
          </p:cNvSpPr>
          <p:nvPr>
            <p:ph type="title"/>
          </p:nvPr>
        </p:nvSpPr>
        <p:spPr>
          <a:xfrm>
            <a:off x="614677" y="603504"/>
            <a:ext cx="10872216" cy="1527048"/>
          </a:xfrm>
        </p:spPr>
        <p:txBody>
          <a:bodyPr anchor="b">
            <a:normAutofit/>
          </a:bodyPr>
          <a:lstStyle/>
          <a:p>
            <a:r>
              <a:rPr lang="en-GB"/>
              <a:t>Pricing model</a:t>
            </a:r>
          </a:p>
        </p:txBody>
      </p:sp>
      <p:pic>
        <p:nvPicPr>
          <p:cNvPr id="4" name="Picture 3" descr="A gold pound sign on a white background&#10;&#10;AI-generated content may be incorrect.">
            <a:extLst>
              <a:ext uri="{FF2B5EF4-FFF2-40B4-BE49-F238E27FC236}">
                <a16:creationId xmlns:a16="http://schemas.microsoft.com/office/drawing/2014/main" id="{9D60EEDE-6347-AB24-4B81-D76A6FCEDDBB}"/>
              </a:ext>
            </a:extLst>
          </p:cNvPr>
          <p:cNvPicPr>
            <a:picLocks noChangeAspect="1"/>
          </p:cNvPicPr>
          <p:nvPr/>
        </p:nvPicPr>
        <p:blipFill>
          <a:blip r:embed="rId3"/>
          <a:stretch>
            <a:fillRect/>
          </a:stretch>
        </p:blipFill>
        <p:spPr>
          <a:xfrm>
            <a:off x="614678" y="2441274"/>
            <a:ext cx="3732037" cy="381794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3" name="Content Placeholder 2">
            <a:extLst>
              <a:ext uri="{FF2B5EF4-FFF2-40B4-BE49-F238E27FC236}">
                <a16:creationId xmlns:a16="http://schemas.microsoft.com/office/drawing/2014/main" id="{4695A0BB-2036-8505-F949-B87DD59170B6}"/>
              </a:ext>
            </a:extLst>
          </p:cNvPr>
          <p:cNvSpPr>
            <a:spLocks noGrp="1"/>
          </p:cNvSpPr>
          <p:nvPr>
            <p:ph idx="1"/>
          </p:nvPr>
        </p:nvSpPr>
        <p:spPr>
          <a:xfrm>
            <a:off x="5137728" y="605546"/>
            <a:ext cx="6355633" cy="5653669"/>
          </a:xfrm>
        </p:spPr>
        <p:txBody>
          <a:bodyPr vert="horz" lIns="91440" tIns="45720" rIns="91440" bIns="45720" rtlCol="0" anchor="t">
            <a:normAutofit/>
          </a:bodyPr>
          <a:lstStyle/>
          <a:p>
            <a:pPr>
              <a:lnSpc>
                <a:spcPct val="110000"/>
              </a:lnSpc>
            </a:pPr>
            <a:r>
              <a:rPr lang="en-GB" sz="1600"/>
              <a:t>We are looking to charge each child £50 a day for an 8:30 to 4:30 camp, with each camp having 20 children per session.</a:t>
            </a:r>
          </a:p>
          <a:p>
            <a:pPr>
              <a:lnSpc>
                <a:spcPct val="110000"/>
              </a:lnSpc>
            </a:pPr>
            <a:r>
              <a:rPr lang="en-GB" sz="1600"/>
              <a:t>We would look to offer discounts for the first 5 kids booked on at price of £45 with the plan to gain demand for our product. </a:t>
            </a:r>
          </a:p>
          <a:p>
            <a:pPr>
              <a:lnSpc>
                <a:spcPct val="110000"/>
              </a:lnSpc>
            </a:pPr>
            <a:r>
              <a:rPr lang="en-GB" sz="1600"/>
              <a:t>We have chosen this price point based on costings on facilities and equipment and prices of other camps across the UK, with sports specific camps being around £50 on average (United Education, 2022).</a:t>
            </a:r>
          </a:p>
          <a:p>
            <a:pPr>
              <a:lnSpc>
                <a:spcPct val="110000"/>
              </a:lnSpc>
            </a:pPr>
            <a:r>
              <a:rPr lang="en-GB" sz="1600"/>
              <a:t>Our local competitors charge lower prices per child, such as Swansea city camps at around £25 per day (Swansea City, 2026) and freedom leisure facilities charging between £15 to £25 (Freedom Leisure, 2025). </a:t>
            </a:r>
          </a:p>
          <a:p>
            <a:pPr>
              <a:lnSpc>
                <a:spcPct val="110000"/>
              </a:lnSpc>
            </a:pPr>
            <a:r>
              <a:rPr lang="en-GB" sz="1600"/>
              <a:t>We have chosen to charge more than our local competitors because we are offering a more sport specific programme with coaches who will be able to give a more premium service.</a:t>
            </a:r>
            <a:r>
              <a:rPr lang="en-GB" sz="1100"/>
              <a:t> </a:t>
            </a:r>
          </a:p>
          <a:p>
            <a:pPr>
              <a:lnSpc>
                <a:spcPct val="110000"/>
              </a:lnSpc>
            </a:pPr>
            <a:endParaRPr lang="en-GB" sz="1100"/>
          </a:p>
        </p:txBody>
      </p:sp>
    </p:spTree>
    <p:extLst>
      <p:ext uri="{BB962C8B-B14F-4D97-AF65-F5344CB8AC3E}">
        <p14:creationId xmlns:p14="http://schemas.microsoft.com/office/powerpoint/2010/main" val="1036577149"/>
      </p:ext>
    </p:extLst>
  </p:cSld>
  <p:clrMapOvr>
    <a:masterClrMapping/>
  </p:clrMapOvr>
  <p:extLst>
    <p:ext uri="{6950BFC3-D8DA-4A85-94F7-54DA5524770B}">
      <p188:commentRel xmlns:p188="http://schemas.microsoft.com/office/powerpoint/2018/8/main" r:id="rId2"/>
    </p:ext>
  </p:extLst>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3DE6E-05E4-538B-7500-F1B8F439608C}"/>
              </a:ext>
            </a:extLst>
          </p:cNvPr>
          <p:cNvSpPr>
            <a:spLocks noGrp="1"/>
          </p:cNvSpPr>
          <p:nvPr>
            <p:ph type="title"/>
          </p:nvPr>
        </p:nvSpPr>
        <p:spPr>
          <a:xfrm>
            <a:off x="614678" y="548640"/>
            <a:ext cx="10872216" cy="1133856"/>
          </a:xfrm>
        </p:spPr>
        <p:txBody>
          <a:bodyPr anchor="t">
            <a:normAutofit/>
          </a:bodyPr>
          <a:lstStyle/>
          <a:p>
            <a:r>
              <a:rPr lang="en-GB"/>
              <a:t>Staffing costs</a:t>
            </a:r>
          </a:p>
        </p:txBody>
      </p:sp>
      <p:pic>
        <p:nvPicPr>
          <p:cNvPr id="4" name="Picture 3" descr="A group of people standing on a scale with a stack of gold coins&#10;&#10;AI-generated content may be incorrect.">
            <a:extLst>
              <a:ext uri="{FF2B5EF4-FFF2-40B4-BE49-F238E27FC236}">
                <a16:creationId xmlns:a16="http://schemas.microsoft.com/office/drawing/2014/main" id="{13458E96-7012-A767-AD53-4AF6E10B8269}"/>
              </a:ext>
            </a:extLst>
          </p:cNvPr>
          <p:cNvPicPr>
            <a:picLocks noChangeAspect="1"/>
          </p:cNvPicPr>
          <p:nvPr/>
        </p:nvPicPr>
        <p:blipFill>
          <a:blip r:embed="rId3"/>
          <a:stretch>
            <a:fillRect/>
          </a:stretch>
        </p:blipFill>
        <p:spPr>
          <a:xfrm>
            <a:off x="731520" y="2127041"/>
            <a:ext cx="5028654" cy="2691575"/>
          </a:xfrm>
          <a:prstGeom prst="rect">
            <a:avLst/>
          </a:prstGeom>
        </p:spPr>
      </p:pic>
      <p:sp>
        <p:nvSpPr>
          <p:cNvPr id="3" name="Content Placeholder 2">
            <a:extLst>
              <a:ext uri="{FF2B5EF4-FFF2-40B4-BE49-F238E27FC236}">
                <a16:creationId xmlns:a16="http://schemas.microsoft.com/office/drawing/2014/main" id="{037F6136-1F14-5C9A-B240-030902FABA5A}"/>
              </a:ext>
            </a:extLst>
          </p:cNvPr>
          <p:cNvSpPr>
            <a:spLocks noGrp="1"/>
          </p:cNvSpPr>
          <p:nvPr>
            <p:ph idx="1"/>
          </p:nvPr>
        </p:nvSpPr>
        <p:spPr>
          <a:xfrm>
            <a:off x="6090546" y="1964047"/>
            <a:ext cx="5438981" cy="4771136"/>
          </a:xfrm>
        </p:spPr>
        <p:txBody>
          <a:bodyPr vert="horz" lIns="91440" tIns="45720" rIns="91440" bIns="45720" rtlCol="0" anchor="t">
            <a:normAutofit/>
          </a:bodyPr>
          <a:lstStyle/>
          <a:p>
            <a:pPr>
              <a:lnSpc>
                <a:spcPct val="110000"/>
              </a:lnSpc>
            </a:pPr>
            <a:r>
              <a:rPr lang="en-GB" sz="1600"/>
              <a:t>We would look to pay a main coach £100 a day for our camps. </a:t>
            </a:r>
            <a:endParaRPr lang="en-US" sz="1600"/>
          </a:p>
          <a:p>
            <a:pPr>
              <a:lnSpc>
                <a:spcPct val="110000"/>
              </a:lnSpc>
            </a:pPr>
            <a:r>
              <a:rPr lang="en-GB" sz="1600"/>
              <a:t>We would also pay an assistant coach £70 a day for our camps.</a:t>
            </a:r>
          </a:p>
          <a:p>
            <a:pPr>
              <a:lnSpc>
                <a:spcPct val="110000"/>
              </a:lnSpc>
            </a:pPr>
            <a:r>
              <a:rPr lang="en-GB" sz="1600"/>
              <a:t>We decided on these rates based on Sports Society (2021), where they charged between £70 to £120 depending on qualifications. </a:t>
            </a:r>
          </a:p>
          <a:p>
            <a:pPr>
              <a:lnSpc>
                <a:spcPct val="110000"/>
              </a:lnSpc>
            </a:pPr>
            <a:r>
              <a:rPr lang="en-GB" sz="1600"/>
              <a:t>£100 x 3 days x = £300 x 3 locations= £900 a week</a:t>
            </a:r>
          </a:p>
          <a:p>
            <a:pPr>
              <a:lnSpc>
                <a:spcPct val="110000"/>
              </a:lnSpc>
            </a:pPr>
            <a:r>
              <a:rPr lang="en-GB" sz="1600"/>
              <a:t>£70 x 3 days= £210 x 3 locations= £630 a week</a:t>
            </a:r>
          </a:p>
          <a:p>
            <a:pPr>
              <a:lnSpc>
                <a:spcPct val="110000"/>
              </a:lnSpc>
            </a:pPr>
            <a:r>
              <a:rPr lang="en-GB" sz="1600"/>
              <a:t>= £1530 a week on coaching (3 locations)</a:t>
            </a:r>
          </a:p>
          <a:p>
            <a:pPr>
              <a:lnSpc>
                <a:spcPct val="110000"/>
              </a:lnSpc>
            </a:pPr>
            <a:endParaRPr lang="en-GB" sz="1500"/>
          </a:p>
          <a:p>
            <a:pPr>
              <a:lnSpc>
                <a:spcPct val="110000"/>
              </a:lnSpc>
            </a:pPr>
            <a:endParaRPr lang="en-GB" sz="1500"/>
          </a:p>
          <a:p>
            <a:pPr>
              <a:lnSpc>
                <a:spcPct val="110000"/>
              </a:lnSpc>
            </a:pPr>
            <a:endParaRPr lang="en-GB" sz="1500"/>
          </a:p>
          <a:p>
            <a:pPr>
              <a:lnSpc>
                <a:spcPct val="110000"/>
              </a:lnSpc>
            </a:pPr>
            <a:endParaRPr lang="en-GB" sz="1500"/>
          </a:p>
        </p:txBody>
      </p:sp>
    </p:spTree>
    <p:extLst>
      <p:ext uri="{BB962C8B-B14F-4D97-AF65-F5344CB8AC3E}">
        <p14:creationId xmlns:p14="http://schemas.microsoft.com/office/powerpoint/2010/main" val="2716813998"/>
      </p:ext>
    </p:extLst>
  </p:cSld>
  <p:clrMapOvr>
    <a:masterClrMapping/>
  </p:clrMapOvr>
  <p:extLst>
    <p:ext uri="{6950BFC3-D8DA-4A85-94F7-54DA5524770B}">
      <p188:commentRel xmlns:p188="http://schemas.microsoft.com/office/powerpoint/2018/8/main" r:id="rId2"/>
    </p:ext>
  </p:extLst>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8CCD7-8ED9-C9E6-BE7F-A663881779BE}"/>
              </a:ext>
            </a:extLst>
          </p:cNvPr>
          <p:cNvSpPr>
            <a:spLocks noGrp="1"/>
          </p:cNvSpPr>
          <p:nvPr>
            <p:ph type="title"/>
          </p:nvPr>
        </p:nvSpPr>
        <p:spPr>
          <a:xfrm>
            <a:off x="614679" y="548640"/>
            <a:ext cx="4779572" cy="2067705"/>
          </a:xfrm>
        </p:spPr>
        <p:txBody>
          <a:bodyPr anchor="t">
            <a:normAutofit/>
          </a:bodyPr>
          <a:lstStyle/>
          <a:p>
            <a:r>
              <a:rPr lang="en-GB"/>
              <a:t>Facilities Costings</a:t>
            </a:r>
          </a:p>
        </p:txBody>
      </p:sp>
      <p:pic>
        <p:nvPicPr>
          <p:cNvPr id="4" name="Picture 3" descr="A indoor basketball court with a net&#10;&#10;AI-generated content may be incorrect.">
            <a:extLst>
              <a:ext uri="{FF2B5EF4-FFF2-40B4-BE49-F238E27FC236}">
                <a16:creationId xmlns:a16="http://schemas.microsoft.com/office/drawing/2014/main" id="{456D9AE2-CFC2-0CD4-7F82-1D99121AAA78}"/>
              </a:ext>
            </a:extLst>
          </p:cNvPr>
          <p:cNvPicPr>
            <a:picLocks noChangeAspect="1"/>
          </p:cNvPicPr>
          <p:nvPr/>
        </p:nvPicPr>
        <p:blipFill>
          <a:blip r:embed="rId3"/>
          <a:stretch>
            <a:fillRect/>
          </a:stretch>
        </p:blipFill>
        <p:spPr>
          <a:xfrm>
            <a:off x="269702" y="3651016"/>
            <a:ext cx="5124027" cy="2646797"/>
          </a:xfrm>
          <a:prstGeom prst="rect">
            <a:avLst/>
          </a:prstGeom>
          <a:ln>
            <a:noFill/>
          </a:ln>
          <a:effectLst>
            <a:softEdge rad="112500"/>
          </a:effectLst>
        </p:spPr>
      </p:pic>
      <p:sp>
        <p:nvSpPr>
          <p:cNvPr id="3" name="Content Placeholder 2">
            <a:extLst>
              <a:ext uri="{FF2B5EF4-FFF2-40B4-BE49-F238E27FC236}">
                <a16:creationId xmlns:a16="http://schemas.microsoft.com/office/drawing/2014/main" id="{F93E72A1-AB57-B64D-8CBD-CD2ECCA64C88}"/>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Olchfa sports Hall- £13.50hr x 9= £121.50 x 3days = £364.50 (Olchfa, 2026)</a:t>
            </a:r>
          </a:p>
          <a:p>
            <a:r>
              <a:rPr lang="en-GB" sz="1800"/>
              <a:t>All weather pitch at Phoenix Centre- £55hr x 9= £495 x 3days= £1485 (Phoenix Centre, 2025)</a:t>
            </a:r>
          </a:p>
          <a:p>
            <a:r>
              <a:rPr lang="en-GB" sz="1800"/>
              <a:t>CCYD Astro- £40hr x 9= £360 x 3days= £1080 (CCYD, 2025)</a:t>
            </a:r>
          </a:p>
          <a:p>
            <a:r>
              <a:rPr lang="en-GB" sz="1800"/>
              <a:t>CCYD sports hall- £36hrx 9= £324 x 3 days= £972 (CCYD, 2025)</a:t>
            </a:r>
          </a:p>
          <a:p>
            <a:r>
              <a:rPr lang="en-GB" sz="1800"/>
              <a:t>Bae Baglan 4G- £60hr x 9= £540 x 3days= £1620(Bae Baglan, 2017)</a:t>
            </a:r>
          </a:p>
          <a:p>
            <a:r>
              <a:rPr lang="en-GB" sz="1800"/>
              <a:t>Bae Baglan Sports Hall- £33 hr x 9=  £297 x 3 days= £891 (Bae Baglan, 2017)</a:t>
            </a:r>
          </a:p>
          <a:p>
            <a:r>
              <a:rPr lang="en-GB" sz="1800"/>
              <a:t>Total= £6412.50 over 3 days at 3 locations</a:t>
            </a:r>
          </a:p>
        </p:txBody>
      </p:sp>
    </p:spTree>
    <p:extLst>
      <p:ext uri="{BB962C8B-B14F-4D97-AF65-F5344CB8AC3E}">
        <p14:creationId xmlns:p14="http://schemas.microsoft.com/office/powerpoint/2010/main" val="2088686510"/>
      </p:ext>
    </p:extLst>
  </p:cSld>
  <p:clrMapOvr>
    <a:masterClrMapping/>
  </p:clrMapOvr>
  <p:extLst>
    <p:ext uri="{6950BFC3-D8DA-4A85-94F7-54DA5524770B}">
      <p188:commentRel xmlns:p188="http://schemas.microsoft.com/office/powerpoint/2018/8/main" r:id="rId2"/>
    </p:ext>
  </p:extLst>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B1CB46-A66F-2B7C-7ED7-B83C420C7ED8}"/>
              </a:ext>
            </a:extLst>
          </p:cNvPr>
          <p:cNvSpPr>
            <a:spLocks noGrp="1"/>
          </p:cNvSpPr>
          <p:nvPr>
            <p:ph type="title"/>
          </p:nvPr>
        </p:nvSpPr>
        <p:spPr>
          <a:xfrm>
            <a:off x="612648" y="1114923"/>
            <a:ext cx="4621553" cy="1360728"/>
          </a:xfrm>
        </p:spPr>
        <p:txBody>
          <a:bodyPr anchor="b">
            <a:normAutofit/>
          </a:bodyPr>
          <a:lstStyle/>
          <a:p>
            <a:r>
              <a:rPr lang="en-GB"/>
              <a:t>Equipment costings</a:t>
            </a:r>
          </a:p>
        </p:txBody>
      </p:sp>
      <p:sp>
        <p:nvSpPr>
          <p:cNvPr id="3" name="Content Placeholder 2">
            <a:extLst>
              <a:ext uri="{FF2B5EF4-FFF2-40B4-BE49-F238E27FC236}">
                <a16:creationId xmlns:a16="http://schemas.microsoft.com/office/drawing/2014/main" id="{EF8F222A-D63B-3D5B-BC80-E7C8960980AE}"/>
              </a:ext>
            </a:extLst>
          </p:cNvPr>
          <p:cNvSpPr>
            <a:spLocks noGrp="1"/>
          </p:cNvSpPr>
          <p:nvPr>
            <p:ph idx="1"/>
          </p:nvPr>
        </p:nvSpPr>
        <p:spPr>
          <a:xfrm>
            <a:off x="612648" y="2584058"/>
            <a:ext cx="4621553" cy="3159018"/>
          </a:xfrm>
        </p:spPr>
        <p:txBody>
          <a:bodyPr vert="horz" lIns="91440" tIns="45720" rIns="91440" bIns="45720" rtlCol="0" anchor="t">
            <a:normAutofit/>
          </a:bodyPr>
          <a:lstStyle/>
          <a:p>
            <a:r>
              <a:rPr lang="en-GB" sz="1800"/>
              <a:t>We would look to apply for the Be active Wales fund to cover the costs of the equipment needed in the sessions.</a:t>
            </a:r>
          </a:p>
          <a:p>
            <a:r>
              <a:rPr lang="en-GB" sz="1800"/>
              <a:t>These costs were based on UK retailers such as Decathlon, which we could potentially use when buying the equipment (Decathlon).</a:t>
            </a:r>
          </a:p>
          <a:p>
            <a:endParaRPr lang="en-GB" sz="1800"/>
          </a:p>
        </p:txBody>
      </p:sp>
      <p:sp>
        <p:nvSpPr>
          <p:cNvPr id="6" name="TextBox 5">
            <a:extLst>
              <a:ext uri="{FF2B5EF4-FFF2-40B4-BE49-F238E27FC236}">
                <a16:creationId xmlns:a16="http://schemas.microsoft.com/office/drawing/2014/main" id="{D4AEDA60-8517-381F-DBF8-64DD39AEAAB9}"/>
              </a:ext>
            </a:extLst>
          </p:cNvPr>
          <p:cNvSpPr txBox="1"/>
          <p:nvPr/>
        </p:nvSpPr>
        <p:spPr>
          <a:xfrm>
            <a:off x="6154347" y="6062216"/>
            <a:ext cx="42195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Total cost= £1,090</a:t>
            </a:r>
            <a:endParaRPr lang="en-US"/>
          </a:p>
        </p:txBody>
      </p:sp>
      <p:graphicFrame>
        <p:nvGraphicFramePr>
          <p:cNvPr id="5" name="Table 4">
            <a:extLst>
              <a:ext uri="{FF2B5EF4-FFF2-40B4-BE49-F238E27FC236}">
                <a16:creationId xmlns:a16="http://schemas.microsoft.com/office/drawing/2014/main" id="{EBDCDB94-AF48-B549-8A9C-04FB93EF6C41}"/>
              </a:ext>
            </a:extLst>
          </p:cNvPr>
          <p:cNvGraphicFramePr>
            <a:graphicFrameLocks noGrp="1"/>
          </p:cNvGraphicFramePr>
          <p:nvPr>
            <p:extLst>
              <p:ext uri="{D42A27DB-BD31-4B8C-83A1-F6EECF244321}">
                <p14:modId xmlns:p14="http://schemas.microsoft.com/office/powerpoint/2010/main" val="259494951"/>
              </p:ext>
            </p:extLst>
          </p:nvPr>
        </p:nvGraphicFramePr>
        <p:xfrm>
          <a:off x="5691261" y="1286717"/>
          <a:ext cx="5837782" cy="4284566"/>
        </p:xfrm>
        <a:graphic>
          <a:graphicData uri="http://schemas.openxmlformats.org/drawingml/2006/table">
            <a:tbl>
              <a:tblPr firstRow="1" bandRow="1">
                <a:tableStyleId>{8799B23B-EC83-4686-B30A-512413B5E67A}</a:tableStyleId>
              </a:tblPr>
              <a:tblGrid>
                <a:gridCol w="1659067">
                  <a:extLst>
                    <a:ext uri="{9D8B030D-6E8A-4147-A177-3AD203B41FA5}">
                      <a16:colId xmlns:a16="http://schemas.microsoft.com/office/drawing/2014/main" val="1794411096"/>
                    </a:ext>
                  </a:extLst>
                </a:gridCol>
                <a:gridCol w="957736">
                  <a:extLst>
                    <a:ext uri="{9D8B030D-6E8A-4147-A177-3AD203B41FA5}">
                      <a16:colId xmlns:a16="http://schemas.microsoft.com/office/drawing/2014/main" val="2189239376"/>
                    </a:ext>
                  </a:extLst>
                </a:gridCol>
                <a:gridCol w="1841230">
                  <a:extLst>
                    <a:ext uri="{9D8B030D-6E8A-4147-A177-3AD203B41FA5}">
                      <a16:colId xmlns:a16="http://schemas.microsoft.com/office/drawing/2014/main" val="2235936175"/>
                    </a:ext>
                  </a:extLst>
                </a:gridCol>
                <a:gridCol w="1379749">
                  <a:extLst>
                    <a:ext uri="{9D8B030D-6E8A-4147-A177-3AD203B41FA5}">
                      <a16:colId xmlns:a16="http://schemas.microsoft.com/office/drawing/2014/main" val="4186835290"/>
                    </a:ext>
                  </a:extLst>
                </a:gridCol>
              </a:tblGrid>
              <a:tr h="503182">
                <a:tc>
                  <a:txBody>
                    <a:bodyPr/>
                    <a:lstStyle/>
                    <a:p>
                      <a:pPr>
                        <a:buNone/>
                      </a:pPr>
                      <a:r>
                        <a:rPr lang="en-GB" sz="1300"/>
                        <a:t>Equipment</a:t>
                      </a:r>
                    </a:p>
                  </a:txBody>
                  <a:tcPr marL="70365" marR="70365" marT="35183" marB="35183" anchor="ctr"/>
                </a:tc>
                <a:tc>
                  <a:txBody>
                    <a:bodyPr/>
                    <a:lstStyle/>
                    <a:p>
                      <a:pPr>
                        <a:buNone/>
                      </a:pPr>
                      <a:r>
                        <a:rPr lang="en-GB" sz="1300"/>
                        <a:t>Quantity</a:t>
                      </a:r>
                    </a:p>
                  </a:txBody>
                  <a:tcPr marL="70365" marR="70365" marT="35183" marB="35183" anchor="ctr"/>
                </a:tc>
                <a:tc>
                  <a:txBody>
                    <a:bodyPr/>
                    <a:lstStyle/>
                    <a:p>
                      <a:pPr>
                        <a:buNone/>
                      </a:pPr>
                      <a:r>
                        <a:rPr lang="en-GB" sz="1300"/>
                        <a:t>Estimated Cost per Item (£)</a:t>
                      </a:r>
                    </a:p>
                  </a:txBody>
                  <a:tcPr marL="70365" marR="70365" marT="35183" marB="35183" anchor="ctr"/>
                </a:tc>
                <a:tc>
                  <a:txBody>
                    <a:bodyPr/>
                    <a:lstStyle/>
                    <a:p>
                      <a:pPr>
                        <a:buNone/>
                      </a:pPr>
                      <a:r>
                        <a:rPr lang="en-GB" sz="1300"/>
                        <a:t>Total Cost (£)</a:t>
                      </a:r>
                    </a:p>
                  </a:txBody>
                  <a:tcPr marL="70365" marR="70365" marT="35183" marB="35183" anchor="ctr"/>
                </a:tc>
                <a:extLst>
                  <a:ext uri="{0D108BD9-81ED-4DB2-BD59-A6C34878D82A}">
                    <a16:rowId xmlns:a16="http://schemas.microsoft.com/office/drawing/2014/main" val="1831151150"/>
                  </a:ext>
                </a:extLst>
              </a:tr>
              <a:tr h="503182">
                <a:tc>
                  <a:txBody>
                    <a:bodyPr/>
                    <a:lstStyle/>
                    <a:p>
                      <a:pPr>
                        <a:buNone/>
                      </a:pPr>
                      <a:r>
                        <a:rPr lang="en-GB" sz="1300"/>
                        <a:t>Sport-specific balls/equipment</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15</a:t>
                      </a:r>
                    </a:p>
                  </a:txBody>
                  <a:tcPr marL="70365" marR="70365" marT="35183" marB="35183" anchor="ctr"/>
                </a:tc>
                <a:tc>
                  <a:txBody>
                    <a:bodyPr/>
                    <a:lstStyle/>
                    <a:p>
                      <a:pPr>
                        <a:buNone/>
                      </a:pPr>
                      <a:r>
                        <a:rPr lang="en-GB" sz="1300"/>
                        <a:t>150</a:t>
                      </a:r>
                    </a:p>
                  </a:txBody>
                  <a:tcPr marL="70365" marR="70365" marT="35183" marB="35183" anchor="ctr"/>
                </a:tc>
                <a:extLst>
                  <a:ext uri="{0D108BD9-81ED-4DB2-BD59-A6C34878D82A}">
                    <a16:rowId xmlns:a16="http://schemas.microsoft.com/office/drawing/2014/main" val="3987081507"/>
                  </a:ext>
                </a:extLst>
              </a:tr>
              <a:tr h="305062">
                <a:tc>
                  <a:txBody>
                    <a:bodyPr/>
                    <a:lstStyle/>
                    <a:p>
                      <a:pPr>
                        <a:buNone/>
                      </a:pPr>
                      <a:r>
                        <a:rPr lang="en-GB" sz="1300"/>
                        <a:t>Cones &amp; markers</a:t>
                      </a:r>
                    </a:p>
                  </a:txBody>
                  <a:tcPr marL="70365" marR="70365" marT="35183" marB="35183" anchor="ctr"/>
                </a:tc>
                <a:tc>
                  <a:txBody>
                    <a:bodyPr/>
                    <a:lstStyle/>
                    <a:p>
                      <a:pPr>
                        <a:buNone/>
                      </a:pPr>
                      <a:r>
                        <a:rPr lang="en-GB" sz="1300"/>
                        <a:t>20</a:t>
                      </a:r>
                    </a:p>
                  </a:txBody>
                  <a:tcPr marL="70365" marR="70365" marT="35183" marB="35183" anchor="ctr"/>
                </a:tc>
                <a:tc>
                  <a:txBody>
                    <a:bodyPr/>
                    <a:lstStyle/>
                    <a:p>
                      <a:pPr>
                        <a:buNone/>
                      </a:pPr>
                      <a:r>
                        <a:rPr lang="en-GB" sz="1300"/>
                        <a:t>1.50</a:t>
                      </a:r>
                    </a:p>
                  </a:txBody>
                  <a:tcPr marL="70365" marR="70365" marT="35183" marB="35183" anchor="ctr"/>
                </a:tc>
                <a:tc>
                  <a:txBody>
                    <a:bodyPr/>
                    <a:lstStyle/>
                    <a:p>
                      <a:pPr>
                        <a:buNone/>
                      </a:pPr>
                      <a:r>
                        <a:rPr lang="en-GB" sz="1300"/>
                        <a:t>30</a:t>
                      </a:r>
                    </a:p>
                  </a:txBody>
                  <a:tcPr marL="70365" marR="70365" marT="35183" marB="35183" anchor="ctr"/>
                </a:tc>
                <a:extLst>
                  <a:ext uri="{0D108BD9-81ED-4DB2-BD59-A6C34878D82A}">
                    <a16:rowId xmlns:a16="http://schemas.microsoft.com/office/drawing/2014/main" val="2252895268"/>
                  </a:ext>
                </a:extLst>
              </a:tr>
              <a:tr h="305062">
                <a:tc>
                  <a:txBody>
                    <a:bodyPr/>
                    <a:lstStyle/>
                    <a:p>
                      <a:pPr>
                        <a:buNone/>
                      </a:pPr>
                      <a:r>
                        <a:rPr lang="en-GB" sz="1300"/>
                        <a:t>Agility ladders</a:t>
                      </a:r>
                    </a:p>
                  </a:txBody>
                  <a:tcPr marL="70365" marR="70365" marT="35183" marB="35183" anchor="ctr"/>
                </a:tc>
                <a:tc>
                  <a:txBody>
                    <a:bodyPr/>
                    <a:lstStyle/>
                    <a:p>
                      <a:pPr>
                        <a:buNone/>
                      </a:pPr>
                      <a:r>
                        <a:rPr lang="en-GB" sz="1300"/>
                        <a:t>4</a:t>
                      </a:r>
                    </a:p>
                  </a:txBody>
                  <a:tcPr marL="70365" marR="70365" marT="35183" marB="35183" anchor="ctr"/>
                </a:tc>
                <a:tc>
                  <a:txBody>
                    <a:bodyPr/>
                    <a:lstStyle/>
                    <a:p>
                      <a:pPr>
                        <a:buNone/>
                      </a:pPr>
                      <a:r>
                        <a:rPr lang="en-GB" sz="1300"/>
                        <a:t>20</a:t>
                      </a:r>
                    </a:p>
                  </a:txBody>
                  <a:tcPr marL="70365" marR="70365" marT="35183" marB="35183" anchor="ctr"/>
                </a:tc>
                <a:tc>
                  <a:txBody>
                    <a:bodyPr/>
                    <a:lstStyle/>
                    <a:p>
                      <a:pPr>
                        <a:buNone/>
                      </a:pPr>
                      <a:r>
                        <a:rPr lang="en-GB" sz="1300"/>
                        <a:t>80</a:t>
                      </a:r>
                    </a:p>
                  </a:txBody>
                  <a:tcPr marL="70365" marR="70365" marT="35183" marB="35183" anchor="ctr"/>
                </a:tc>
                <a:extLst>
                  <a:ext uri="{0D108BD9-81ED-4DB2-BD59-A6C34878D82A}">
                    <a16:rowId xmlns:a16="http://schemas.microsoft.com/office/drawing/2014/main" val="2205511208"/>
                  </a:ext>
                </a:extLst>
              </a:tr>
              <a:tr h="305062">
                <a:tc>
                  <a:txBody>
                    <a:bodyPr/>
                    <a:lstStyle/>
                    <a:p>
                      <a:pPr>
                        <a:buNone/>
                      </a:pPr>
                      <a:r>
                        <a:rPr lang="en-GB" sz="1300"/>
                        <a:t>Resistance bands</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8</a:t>
                      </a:r>
                    </a:p>
                  </a:txBody>
                  <a:tcPr marL="70365" marR="70365" marT="35183" marB="35183" anchor="ctr"/>
                </a:tc>
                <a:tc>
                  <a:txBody>
                    <a:bodyPr/>
                    <a:lstStyle/>
                    <a:p>
                      <a:pPr>
                        <a:buNone/>
                      </a:pPr>
                      <a:r>
                        <a:rPr lang="en-GB" sz="1300"/>
                        <a:t>80</a:t>
                      </a:r>
                    </a:p>
                  </a:txBody>
                  <a:tcPr marL="70365" marR="70365" marT="35183" marB="35183" anchor="ctr"/>
                </a:tc>
                <a:extLst>
                  <a:ext uri="{0D108BD9-81ED-4DB2-BD59-A6C34878D82A}">
                    <a16:rowId xmlns:a16="http://schemas.microsoft.com/office/drawing/2014/main" val="370363898"/>
                  </a:ext>
                </a:extLst>
              </a:tr>
              <a:tr h="305062">
                <a:tc>
                  <a:txBody>
                    <a:bodyPr/>
                    <a:lstStyle/>
                    <a:p>
                      <a:pPr>
                        <a:buNone/>
                      </a:pPr>
                      <a:r>
                        <a:rPr lang="en-GB" sz="1300"/>
                        <a:t>Stopwatches</a:t>
                      </a:r>
                    </a:p>
                  </a:txBody>
                  <a:tcPr marL="70365" marR="70365" marT="35183" marB="35183" anchor="ctr"/>
                </a:tc>
                <a:tc>
                  <a:txBody>
                    <a:bodyPr/>
                    <a:lstStyle/>
                    <a:p>
                      <a:pPr>
                        <a:buNone/>
                      </a:pPr>
                      <a:r>
                        <a:rPr lang="en-GB" sz="1300"/>
                        <a:t>4</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40</a:t>
                      </a:r>
                    </a:p>
                  </a:txBody>
                  <a:tcPr marL="70365" marR="70365" marT="35183" marB="35183" anchor="ctr"/>
                </a:tc>
                <a:extLst>
                  <a:ext uri="{0D108BD9-81ED-4DB2-BD59-A6C34878D82A}">
                    <a16:rowId xmlns:a16="http://schemas.microsoft.com/office/drawing/2014/main" val="337929134"/>
                  </a:ext>
                </a:extLst>
              </a:tr>
              <a:tr h="305062">
                <a:tc>
                  <a:txBody>
                    <a:bodyPr/>
                    <a:lstStyle/>
                    <a:p>
                      <a:pPr>
                        <a:buNone/>
                      </a:pPr>
                      <a:r>
                        <a:rPr lang="en-GB" sz="1300"/>
                        <a:t>Whistles</a:t>
                      </a:r>
                    </a:p>
                  </a:txBody>
                  <a:tcPr marL="70365" marR="70365" marT="35183" marB="35183" anchor="ctr"/>
                </a:tc>
                <a:tc>
                  <a:txBody>
                    <a:bodyPr/>
                    <a:lstStyle/>
                    <a:p>
                      <a:pPr>
                        <a:buNone/>
                      </a:pPr>
                      <a:r>
                        <a:rPr lang="en-GB" sz="1300"/>
                        <a:t>4</a:t>
                      </a:r>
                    </a:p>
                  </a:txBody>
                  <a:tcPr marL="70365" marR="70365" marT="35183" marB="35183" anchor="ctr"/>
                </a:tc>
                <a:tc>
                  <a:txBody>
                    <a:bodyPr/>
                    <a:lstStyle/>
                    <a:p>
                      <a:pPr>
                        <a:buNone/>
                      </a:pPr>
                      <a:r>
                        <a:rPr lang="en-GB" sz="1300"/>
                        <a:t>5</a:t>
                      </a:r>
                    </a:p>
                  </a:txBody>
                  <a:tcPr marL="70365" marR="70365" marT="35183" marB="35183" anchor="ctr"/>
                </a:tc>
                <a:tc>
                  <a:txBody>
                    <a:bodyPr/>
                    <a:lstStyle/>
                    <a:p>
                      <a:pPr>
                        <a:buNone/>
                      </a:pPr>
                      <a:r>
                        <a:rPr lang="en-GB" sz="1300"/>
                        <a:t>20</a:t>
                      </a:r>
                    </a:p>
                  </a:txBody>
                  <a:tcPr marL="70365" marR="70365" marT="35183" marB="35183" anchor="ctr"/>
                </a:tc>
                <a:extLst>
                  <a:ext uri="{0D108BD9-81ED-4DB2-BD59-A6C34878D82A}">
                    <a16:rowId xmlns:a16="http://schemas.microsoft.com/office/drawing/2014/main" val="1961236508"/>
                  </a:ext>
                </a:extLst>
              </a:tr>
              <a:tr h="305062">
                <a:tc>
                  <a:txBody>
                    <a:bodyPr/>
                    <a:lstStyle/>
                    <a:p>
                      <a:pPr>
                        <a:buNone/>
                      </a:pPr>
                      <a:r>
                        <a:rPr lang="en-GB" sz="1300"/>
                        <a:t>Mats</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15</a:t>
                      </a:r>
                    </a:p>
                  </a:txBody>
                  <a:tcPr marL="70365" marR="70365" marT="35183" marB="35183" anchor="ctr"/>
                </a:tc>
                <a:tc>
                  <a:txBody>
                    <a:bodyPr/>
                    <a:lstStyle/>
                    <a:p>
                      <a:pPr>
                        <a:buNone/>
                      </a:pPr>
                      <a:r>
                        <a:rPr lang="en-GB" sz="1300"/>
                        <a:t>150</a:t>
                      </a:r>
                    </a:p>
                  </a:txBody>
                  <a:tcPr marL="70365" marR="70365" marT="35183" marB="35183" anchor="ctr"/>
                </a:tc>
                <a:extLst>
                  <a:ext uri="{0D108BD9-81ED-4DB2-BD59-A6C34878D82A}">
                    <a16:rowId xmlns:a16="http://schemas.microsoft.com/office/drawing/2014/main" val="904678507"/>
                  </a:ext>
                </a:extLst>
              </a:tr>
              <a:tr h="503182">
                <a:tc>
                  <a:txBody>
                    <a:bodyPr/>
                    <a:lstStyle/>
                    <a:p>
                      <a:pPr>
                        <a:buNone/>
                      </a:pPr>
                      <a:r>
                        <a:rPr lang="en-GB" sz="1300"/>
                        <a:t>Dumbbells / kettlebells</a:t>
                      </a:r>
                    </a:p>
                  </a:txBody>
                  <a:tcPr marL="70365" marR="70365" marT="35183" marB="35183" anchor="ctr"/>
                </a:tc>
                <a:tc>
                  <a:txBody>
                    <a:bodyPr/>
                    <a:lstStyle/>
                    <a:p>
                      <a:pPr>
                        <a:buNone/>
                      </a:pPr>
                      <a:r>
                        <a:rPr lang="en-GB" sz="1300"/>
                        <a:t>6</a:t>
                      </a:r>
                    </a:p>
                  </a:txBody>
                  <a:tcPr marL="70365" marR="70365" marT="35183" marB="35183" anchor="ctr"/>
                </a:tc>
                <a:tc>
                  <a:txBody>
                    <a:bodyPr/>
                    <a:lstStyle/>
                    <a:p>
                      <a:pPr>
                        <a:buNone/>
                      </a:pPr>
                      <a:r>
                        <a:rPr lang="en-GB" sz="1300"/>
                        <a:t>25</a:t>
                      </a:r>
                    </a:p>
                  </a:txBody>
                  <a:tcPr marL="70365" marR="70365" marT="35183" marB="35183" anchor="ctr"/>
                </a:tc>
                <a:tc>
                  <a:txBody>
                    <a:bodyPr/>
                    <a:lstStyle/>
                    <a:p>
                      <a:pPr>
                        <a:buNone/>
                      </a:pPr>
                      <a:r>
                        <a:rPr lang="en-GB" sz="1300"/>
                        <a:t>150</a:t>
                      </a:r>
                    </a:p>
                  </a:txBody>
                  <a:tcPr marL="70365" marR="70365" marT="35183" marB="35183" anchor="ctr"/>
                </a:tc>
                <a:extLst>
                  <a:ext uri="{0D108BD9-81ED-4DB2-BD59-A6C34878D82A}">
                    <a16:rowId xmlns:a16="http://schemas.microsoft.com/office/drawing/2014/main" val="1871570987"/>
                  </a:ext>
                </a:extLst>
              </a:tr>
              <a:tr h="305062">
                <a:tc>
                  <a:txBody>
                    <a:bodyPr/>
                    <a:lstStyle/>
                    <a:p>
                      <a:pPr>
                        <a:buNone/>
                      </a:pPr>
                      <a:r>
                        <a:rPr lang="en-GB" sz="1300"/>
                        <a:t>Medicine balls</a:t>
                      </a:r>
                    </a:p>
                  </a:txBody>
                  <a:tcPr marL="70365" marR="70365" marT="35183" marB="35183" anchor="ctr"/>
                </a:tc>
                <a:tc>
                  <a:txBody>
                    <a:bodyPr/>
                    <a:lstStyle/>
                    <a:p>
                      <a:pPr>
                        <a:buNone/>
                      </a:pPr>
                      <a:r>
                        <a:rPr lang="en-GB" sz="1300"/>
                        <a:t>6</a:t>
                      </a:r>
                    </a:p>
                  </a:txBody>
                  <a:tcPr marL="70365" marR="70365" marT="35183" marB="35183" anchor="ctr"/>
                </a:tc>
                <a:tc>
                  <a:txBody>
                    <a:bodyPr/>
                    <a:lstStyle/>
                    <a:p>
                      <a:pPr>
                        <a:buNone/>
                      </a:pPr>
                      <a:r>
                        <a:rPr lang="en-GB" sz="1300"/>
                        <a:t>30</a:t>
                      </a:r>
                    </a:p>
                  </a:txBody>
                  <a:tcPr marL="70365" marR="70365" marT="35183" marB="35183" anchor="ctr"/>
                </a:tc>
                <a:tc>
                  <a:txBody>
                    <a:bodyPr/>
                    <a:lstStyle/>
                    <a:p>
                      <a:pPr>
                        <a:buNone/>
                      </a:pPr>
                      <a:r>
                        <a:rPr lang="en-GB" sz="1300"/>
                        <a:t>180</a:t>
                      </a:r>
                    </a:p>
                  </a:txBody>
                  <a:tcPr marL="70365" marR="70365" marT="35183" marB="35183" anchor="ctr"/>
                </a:tc>
                <a:extLst>
                  <a:ext uri="{0D108BD9-81ED-4DB2-BD59-A6C34878D82A}">
                    <a16:rowId xmlns:a16="http://schemas.microsoft.com/office/drawing/2014/main" val="3067878839"/>
                  </a:ext>
                </a:extLst>
              </a:tr>
              <a:tr h="305062">
                <a:tc>
                  <a:txBody>
                    <a:bodyPr/>
                    <a:lstStyle/>
                    <a:p>
                      <a:pPr>
                        <a:buNone/>
                      </a:pPr>
                      <a:r>
                        <a:rPr lang="en-GB" sz="1300"/>
                        <a:t>Plyometric boxes</a:t>
                      </a:r>
                    </a:p>
                  </a:txBody>
                  <a:tcPr marL="70365" marR="70365" marT="35183" marB="35183" anchor="ctr"/>
                </a:tc>
                <a:tc>
                  <a:txBody>
                    <a:bodyPr/>
                    <a:lstStyle/>
                    <a:p>
                      <a:pPr>
                        <a:buNone/>
                      </a:pPr>
                      <a:r>
                        <a:rPr lang="en-GB" sz="1300"/>
                        <a:t>3</a:t>
                      </a:r>
                    </a:p>
                  </a:txBody>
                  <a:tcPr marL="70365" marR="70365" marT="35183" marB="35183" anchor="ctr"/>
                </a:tc>
                <a:tc>
                  <a:txBody>
                    <a:bodyPr/>
                    <a:lstStyle/>
                    <a:p>
                      <a:pPr>
                        <a:buNone/>
                      </a:pPr>
                      <a:r>
                        <a:rPr lang="en-GB" sz="1300"/>
                        <a:t>70</a:t>
                      </a:r>
                    </a:p>
                  </a:txBody>
                  <a:tcPr marL="70365" marR="70365" marT="35183" marB="35183" anchor="ctr"/>
                </a:tc>
                <a:tc>
                  <a:txBody>
                    <a:bodyPr/>
                    <a:lstStyle/>
                    <a:p>
                      <a:pPr>
                        <a:buNone/>
                      </a:pPr>
                      <a:r>
                        <a:rPr lang="en-GB" sz="1300"/>
                        <a:t>210</a:t>
                      </a:r>
                    </a:p>
                  </a:txBody>
                  <a:tcPr marL="70365" marR="70365" marT="35183" marB="35183" anchor="ctr"/>
                </a:tc>
                <a:extLst>
                  <a:ext uri="{0D108BD9-81ED-4DB2-BD59-A6C34878D82A}">
                    <a16:rowId xmlns:a16="http://schemas.microsoft.com/office/drawing/2014/main" val="3064464714"/>
                  </a:ext>
                </a:extLst>
              </a:tr>
              <a:tr h="334524">
                <a:tc>
                  <a:txBody>
                    <a:bodyPr/>
                    <a:lstStyle/>
                    <a:p>
                      <a:pPr lvl="0">
                        <a:buNone/>
                      </a:pPr>
                      <a:endParaRPr lang="en-GB" sz="1300"/>
                    </a:p>
                  </a:txBody>
                  <a:tcPr marL="70365" marR="70365" marT="35182" marB="35182" anchor="ctr"/>
                </a:tc>
                <a:tc>
                  <a:txBody>
                    <a:bodyPr/>
                    <a:lstStyle/>
                    <a:p>
                      <a:pPr lvl="0">
                        <a:buNone/>
                      </a:pPr>
                      <a:endParaRPr lang="en-GB" sz="1300"/>
                    </a:p>
                  </a:txBody>
                  <a:tcPr marL="70365" marR="70365" marT="35182" marB="35182" anchor="ctr"/>
                </a:tc>
                <a:tc>
                  <a:txBody>
                    <a:bodyPr/>
                    <a:lstStyle/>
                    <a:p>
                      <a:pPr lvl="0">
                        <a:buNone/>
                      </a:pPr>
                      <a:endParaRPr lang="en-GB" sz="1300"/>
                    </a:p>
                  </a:txBody>
                  <a:tcPr marL="70365" marR="70365" marT="35182" marB="35182" anchor="ctr"/>
                </a:tc>
                <a:tc>
                  <a:txBody>
                    <a:bodyPr/>
                    <a:lstStyle/>
                    <a:p>
                      <a:pPr lvl="0">
                        <a:buNone/>
                      </a:pPr>
                      <a:endParaRPr lang="en-GB" sz="1300"/>
                    </a:p>
                  </a:txBody>
                  <a:tcPr marL="70365" marR="70365" marT="35182" marB="35182" anchor="ctr"/>
                </a:tc>
                <a:extLst>
                  <a:ext uri="{0D108BD9-81ED-4DB2-BD59-A6C34878D82A}">
                    <a16:rowId xmlns:a16="http://schemas.microsoft.com/office/drawing/2014/main" val="4154785469"/>
                  </a:ext>
                </a:extLst>
              </a:tr>
            </a:tbl>
          </a:graphicData>
        </a:graphic>
      </p:graphicFrame>
    </p:spTree>
    <p:extLst>
      <p:ext uri="{BB962C8B-B14F-4D97-AF65-F5344CB8AC3E}">
        <p14:creationId xmlns:p14="http://schemas.microsoft.com/office/powerpoint/2010/main" val="41107633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5C3490-E3BF-2DA5-6429-3CDD1D9D80E2}"/>
              </a:ext>
            </a:extLst>
          </p:cNvPr>
          <p:cNvSpPr>
            <a:spLocks noGrp="1"/>
          </p:cNvSpPr>
          <p:nvPr>
            <p:ph type="title"/>
          </p:nvPr>
        </p:nvSpPr>
        <p:spPr>
          <a:xfrm>
            <a:off x="614679" y="548640"/>
            <a:ext cx="4779572" cy="2067705"/>
          </a:xfrm>
        </p:spPr>
        <p:txBody>
          <a:bodyPr anchor="t">
            <a:normAutofit/>
          </a:bodyPr>
          <a:lstStyle/>
          <a:p>
            <a:r>
              <a:rPr lang="en-GB"/>
              <a:t>Predicted incomings</a:t>
            </a:r>
          </a:p>
        </p:txBody>
      </p:sp>
      <p:pic>
        <p:nvPicPr>
          <p:cNvPr id="4" name="Picture 3" descr="A finger touching a graph&#10;&#10;AI-generated content may be incorrect.">
            <a:extLst>
              <a:ext uri="{FF2B5EF4-FFF2-40B4-BE49-F238E27FC236}">
                <a16:creationId xmlns:a16="http://schemas.microsoft.com/office/drawing/2014/main" id="{95520516-AAC6-89F1-E274-90CF800F5FF7}"/>
              </a:ext>
            </a:extLst>
          </p:cNvPr>
          <p:cNvPicPr>
            <a:picLocks noChangeAspect="1"/>
          </p:cNvPicPr>
          <p:nvPr/>
        </p:nvPicPr>
        <p:blipFill>
          <a:blip r:embed="rId2"/>
          <a:stretch>
            <a:fillRect/>
          </a:stretch>
        </p:blipFill>
        <p:spPr>
          <a:xfrm>
            <a:off x="731520" y="2990993"/>
            <a:ext cx="4673754" cy="331836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3" name="Content Placeholder 2">
            <a:extLst>
              <a:ext uri="{FF2B5EF4-FFF2-40B4-BE49-F238E27FC236}">
                <a16:creationId xmlns:a16="http://schemas.microsoft.com/office/drawing/2014/main" id="{D43A5C2E-70B1-CC43-C7C8-03AB9359266E}"/>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3 locations x 20 children per session= 60 children per day x 3 days= 180 children per week.</a:t>
            </a:r>
            <a:endParaRPr lang="en-US" sz="1800"/>
          </a:p>
          <a:p>
            <a:r>
              <a:rPr lang="en-GB" sz="1800"/>
              <a:t>With our discount offer, 45 children will have the price of £45, 135 children at £50.</a:t>
            </a:r>
          </a:p>
          <a:p>
            <a:r>
              <a:rPr lang="en-GB" sz="1800"/>
              <a:t>45 x £45 = £2025</a:t>
            </a:r>
          </a:p>
          <a:p>
            <a:r>
              <a:rPr lang="en-GB" sz="1800"/>
              <a:t>135 x £50= £6750</a:t>
            </a:r>
          </a:p>
          <a:p>
            <a:r>
              <a:rPr lang="en-GB" sz="1800"/>
              <a:t>Total incomings (if camps are fully sold)= £8775</a:t>
            </a:r>
          </a:p>
          <a:p>
            <a:r>
              <a:rPr lang="en-GB" sz="1800"/>
              <a:t>Additional incomings can come from funding via the Be active Wales fund and sponsorships from local businesses.</a:t>
            </a:r>
          </a:p>
          <a:p>
            <a:pPr marL="0" indent="0">
              <a:buNone/>
            </a:pPr>
            <a:endParaRPr lang="en-GB" sz="1800"/>
          </a:p>
          <a:p>
            <a:endParaRPr lang="en-GB" sz="1800"/>
          </a:p>
          <a:p>
            <a:endParaRPr lang="en-GB" sz="1800"/>
          </a:p>
        </p:txBody>
      </p:sp>
    </p:spTree>
    <p:extLst>
      <p:ext uri="{BB962C8B-B14F-4D97-AF65-F5344CB8AC3E}">
        <p14:creationId xmlns:p14="http://schemas.microsoft.com/office/powerpoint/2010/main" val="31242837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5F2ED-D4F4-C915-9476-840633212608}"/>
              </a:ext>
            </a:extLst>
          </p:cNvPr>
          <p:cNvSpPr>
            <a:spLocks noGrp="1"/>
          </p:cNvSpPr>
          <p:nvPr>
            <p:ph type="title"/>
          </p:nvPr>
        </p:nvSpPr>
        <p:spPr>
          <a:xfrm>
            <a:off x="614679" y="548640"/>
            <a:ext cx="4779572" cy="2067705"/>
          </a:xfrm>
        </p:spPr>
        <p:txBody>
          <a:bodyPr anchor="t">
            <a:normAutofit/>
          </a:bodyPr>
          <a:lstStyle/>
          <a:p>
            <a:r>
              <a:rPr lang="en-GB"/>
              <a:t>Sustainability </a:t>
            </a:r>
          </a:p>
        </p:txBody>
      </p:sp>
      <p:sp>
        <p:nvSpPr>
          <p:cNvPr id="3" name="Content Placeholder 2">
            <a:extLst>
              <a:ext uri="{FF2B5EF4-FFF2-40B4-BE49-F238E27FC236}">
                <a16:creationId xmlns:a16="http://schemas.microsoft.com/office/drawing/2014/main" id="{3CCDA472-F6B0-408C-23BE-AF931689999B}"/>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Outgoings per week</a:t>
            </a:r>
          </a:p>
          <a:p>
            <a:r>
              <a:rPr lang="en-GB" sz="1800"/>
              <a:t>Staffing- £1530 + £6412.50 facilities = £7942.50</a:t>
            </a:r>
          </a:p>
          <a:p>
            <a:pPr marL="0" indent="0">
              <a:buNone/>
            </a:pPr>
            <a:r>
              <a:rPr lang="en-GB" sz="1800"/>
              <a:t>Incomings (Based on camps selling out)= £8775</a:t>
            </a:r>
          </a:p>
          <a:p>
            <a:pPr marL="0" indent="0">
              <a:buNone/>
            </a:pPr>
            <a:r>
              <a:rPr lang="en-GB" sz="1800"/>
              <a:t>Average price per children= </a:t>
            </a:r>
            <a:r>
              <a:rPr lang="en-GB" sz="1800">
                <a:ea typeface="+mn-lt"/>
                <a:cs typeface="+mn-lt"/>
              </a:rPr>
              <a:t>8775÷180=£48.75 per child</a:t>
            </a:r>
            <a:endParaRPr lang="en-GB" sz="1800"/>
          </a:p>
          <a:p>
            <a:pPr marL="0" indent="0">
              <a:buNone/>
            </a:pPr>
            <a:r>
              <a:rPr lang="en-GB" sz="1800"/>
              <a:t>To break even= </a:t>
            </a:r>
            <a:r>
              <a:rPr lang="en-GB" sz="1800">
                <a:ea typeface="+mn-lt"/>
                <a:cs typeface="+mn-lt"/>
              </a:rPr>
              <a:t>7942.50÷48.75=162.9= 163 children to break even during the week</a:t>
            </a:r>
          </a:p>
          <a:p>
            <a:pPr marL="0" indent="0">
              <a:buNone/>
            </a:pPr>
            <a:r>
              <a:rPr lang="en-GB" sz="1800"/>
              <a:t>Profit (if fully sold)= £8775-£7942.50= £832.50 per week</a:t>
            </a:r>
          </a:p>
          <a:p>
            <a:pPr marL="0" indent="0">
              <a:buNone/>
            </a:pPr>
            <a:endParaRPr lang="en-GB" sz="1800"/>
          </a:p>
          <a:p>
            <a:endParaRPr lang="en-GB" sz="1800"/>
          </a:p>
        </p:txBody>
      </p:sp>
      <p:graphicFrame>
        <p:nvGraphicFramePr>
          <p:cNvPr id="5" name="Table 4">
            <a:extLst>
              <a:ext uri="{FF2B5EF4-FFF2-40B4-BE49-F238E27FC236}">
                <a16:creationId xmlns:a16="http://schemas.microsoft.com/office/drawing/2014/main" id="{D38EA9C4-6302-42DF-5899-D1546918AFC4}"/>
              </a:ext>
            </a:extLst>
          </p:cNvPr>
          <p:cNvGraphicFramePr>
            <a:graphicFrameLocks noGrp="1"/>
          </p:cNvGraphicFramePr>
          <p:nvPr>
            <p:extLst>
              <p:ext uri="{D42A27DB-BD31-4B8C-83A1-F6EECF244321}">
                <p14:modId xmlns:p14="http://schemas.microsoft.com/office/powerpoint/2010/main" val="2978735714"/>
              </p:ext>
            </p:extLst>
          </p:nvPr>
        </p:nvGraphicFramePr>
        <p:xfrm>
          <a:off x="731520" y="3386332"/>
          <a:ext cx="4673755" cy="2512980"/>
        </p:xfrm>
        <a:graphic>
          <a:graphicData uri="http://schemas.openxmlformats.org/drawingml/2006/table">
            <a:tbl>
              <a:tblPr bandRow="1">
                <a:tableStyleId>{3B4B98B0-60AC-42C2-AFA5-B58CD77FA1E5}</a:tableStyleId>
              </a:tblPr>
              <a:tblGrid>
                <a:gridCol w="2725564">
                  <a:extLst>
                    <a:ext uri="{9D8B030D-6E8A-4147-A177-3AD203B41FA5}">
                      <a16:colId xmlns:a16="http://schemas.microsoft.com/office/drawing/2014/main" val="888880921"/>
                    </a:ext>
                  </a:extLst>
                </a:gridCol>
                <a:gridCol w="1948191">
                  <a:extLst>
                    <a:ext uri="{9D8B030D-6E8A-4147-A177-3AD203B41FA5}">
                      <a16:colId xmlns:a16="http://schemas.microsoft.com/office/drawing/2014/main" val="507218012"/>
                    </a:ext>
                  </a:extLst>
                </a:gridCol>
              </a:tblGrid>
              <a:tr h="502596">
                <a:tc>
                  <a:txBody>
                    <a:bodyPr/>
                    <a:lstStyle/>
                    <a:p>
                      <a:pPr>
                        <a:buNone/>
                      </a:pPr>
                      <a:r>
                        <a:rPr lang="en-GB" sz="2200"/>
                        <a:t>Item</a:t>
                      </a:r>
                    </a:p>
                  </a:txBody>
                  <a:tcPr marL="114226" marR="114226" marT="57113" marB="57113" anchor="ctr"/>
                </a:tc>
                <a:tc>
                  <a:txBody>
                    <a:bodyPr/>
                    <a:lstStyle/>
                    <a:p>
                      <a:pPr>
                        <a:buNone/>
                      </a:pPr>
                      <a:r>
                        <a:rPr lang="en-GB" sz="2200"/>
                        <a:t>Amount</a:t>
                      </a:r>
                    </a:p>
                  </a:txBody>
                  <a:tcPr marL="114226" marR="114226" marT="57113" marB="57113" anchor="ctr"/>
                </a:tc>
                <a:extLst>
                  <a:ext uri="{0D108BD9-81ED-4DB2-BD59-A6C34878D82A}">
                    <a16:rowId xmlns:a16="http://schemas.microsoft.com/office/drawing/2014/main" val="3772219519"/>
                  </a:ext>
                </a:extLst>
              </a:tr>
              <a:tr h="502596">
                <a:tc>
                  <a:txBody>
                    <a:bodyPr/>
                    <a:lstStyle/>
                    <a:p>
                      <a:pPr>
                        <a:buNone/>
                      </a:pPr>
                      <a:r>
                        <a:rPr lang="en-GB" sz="2200"/>
                        <a:t>Forecast Revenue</a:t>
                      </a:r>
                    </a:p>
                  </a:txBody>
                  <a:tcPr marL="114226" marR="114226" marT="57113" marB="57113" anchor="ctr"/>
                </a:tc>
                <a:tc>
                  <a:txBody>
                    <a:bodyPr/>
                    <a:lstStyle/>
                    <a:p>
                      <a:pPr>
                        <a:buNone/>
                      </a:pPr>
                      <a:r>
                        <a:rPr lang="en-GB" sz="2200"/>
                        <a:t>£8,775</a:t>
                      </a:r>
                    </a:p>
                  </a:txBody>
                  <a:tcPr marL="114226" marR="114226" marT="57113" marB="57113" anchor="ctr"/>
                </a:tc>
                <a:extLst>
                  <a:ext uri="{0D108BD9-81ED-4DB2-BD59-A6C34878D82A}">
                    <a16:rowId xmlns:a16="http://schemas.microsoft.com/office/drawing/2014/main" val="1321328083"/>
                  </a:ext>
                </a:extLst>
              </a:tr>
              <a:tr h="502596">
                <a:tc>
                  <a:txBody>
                    <a:bodyPr/>
                    <a:lstStyle/>
                    <a:p>
                      <a:pPr>
                        <a:buNone/>
                      </a:pPr>
                      <a:r>
                        <a:rPr lang="en-GB" sz="2200"/>
                        <a:t>Total Costs</a:t>
                      </a:r>
                    </a:p>
                  </a:txBody>
                  <a:tcPr marL="114226" marR="114226" marT="57113" marB="57113" anchor="ctr"/>
                </a:tc>
                <a:tc>
                  <a:txBody>
                    <a:bodyPr/>
                    <a:lstStyle/>
                    <a:p>
                      <a:pPr>
                        <a:buNone/>
                      </a:pPr>
                      <a:r>
                        <a:rPr lang="en-GB" sz="2200"/>
                        <a:t>£7,942.50</a:t>
                      </a:r>
                    </a:p>
                  </a:txBody>
                  <a:tcPr marL="114226" marR="114226" marT="57113" marB="57113" anchor="ctr"/>
                </a:tc>
                <a:extLst>
                  <a:ext uri="{0D108BD9-81ED-4DB2-BD59-A6C34878D82A}">
                    <a16:rowId xmlns:a16="http://schemas.microsoft.com/office/drawing/2014/main" val="994532005"/>
                  </a:ext>
                </a:extLst>
              </a:tr>
              <a:tr h="502596">
                <a:tc>
                  <a:txBody>
                    <a:bodyPr/>
                    <a:lstStyle/>
                    <a:p>
                      <a:pPr>
                        <a:buNone/>
                      </a:pPr>
                      <a:r>
                        <a:rPr lang="en-GB" sz="2200"/>
                        <a:t>Break-even</a:t>
                      </a:r>
                    </a:p>
                  </a:txBody>
                  <a:tcPr marL="114226" marR="114226" marT="57113" marB="57113" anchor="ctr"/>
                </a:tc>
                <a:tc>
                  <a:txBody>
                    <a:bodyPr/>
                    <a:lstStyle/>
                    <a:p>
                      <a:pPr>
                        <a:buNone/>
                      </a:pPr>
                      <a:r>
                        <a:rPr lang="en-GB" sz="2200"/>
                        <a:t>163 children</a:t>
                      </a:r>
                    </a:p>
                  </a:txBody>
                  <a:tcPr marL="114226" marR="114226" marT="57113" marB="57113" anchor="ctr"/>
                </a:tc>
                <a:extLst>
                  <a:ext uri="{0D108BD9-81ED-4DB2-BD59-A6C34878D82A}">
                    <a16:rowId xmlns:a16="http://schemas.microsoft.com/office/drawing/2014/main" val="2976244560"/>
                  </a:ext>
                </a:extLst>
              </a:tr>
              <a:tr h="502596">
                <a:tc>
                  <a:txBody>
                    <a:bodyPr/>
                    <a:lstStyle/>
                    <a:p>
                      <a:pPr>
                        <a:buNone/>
                      </a:pPr>
                      <a:r>
                        <a:rPr lang="en-GB" sz="2200"/>
                        <a:t>Forecast Profit</a:t>
                      </a:r>
                    </a:p>
                  </a:txBody>
                  <a:tcPr marL="114226" marR="114226" marT="57113" marB="57113" anchor="ctr"/>
                </a:tc>
                <a:tc>
                  <a:txBody>
                    <a:bodyPr/>
                    <a:lstStyle/>
                    <a:p>
                      <a:pPr>
                        <a:buNone/>
                      </a:pPr>
                      <a:r>
                        <a:rPr lang="en-GB" sz="2200" b="1"/>
                        <a:t>£832.50</a:t>
                      </a:r>
                      <a:endParaRPr lang="en-GB" sz="2200"/>
                    </a:p>
                  </a:txBody>
                  <a:tcPr marL="114226" marR="114226" marT="57113" marB="57113" anchor="ctr"/>
                </a:tc>
                <a:extLst>
                  <a:ext uri="{0D108BD9-81ED-4DB2-BD59-A6C34878D82A}">
                    <a16:rowId xmlns:a16="http://schemas.microsoft.com/office/drawing/2014/main" val="3100068945"/>
                  </a:ext>
                </a:extLst>
              </a:tr>
            </a:tbl>
          </a:graphicData>
        </a:graphic>
      </p:graphicFrame>
    </p:spTree>
    <p:extLst>
      <p:ext uri="{BB962C8B-B14F-4D97-AF65-F5344CB8AC3E}">
        <p14:creationId xmlns:p14="http://schemas.microsoft.com/office/powerpoint/2010/main" val="10858821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CC7FBF-73EC-B2BF-3BEE-DAF7089AC58E}"/>
              </a:ext>
            </a:extLst>
          </p:cNvPr>
          <p:cNvSpPr>
            <a:spLocks noGrp="1"/>
          </p:cNvSpPr>
          <p:nvPr>
            <p:ph idx="1"/>
          </p:nvPr>
        </p:nvSpPr>
        <p:spPr/>
        <p:txBody>
          <a:bodyPr vert="horz" lIns="91440" tIns="45720" rIns="91440" bIns="45720" rtlCol="0" anchor="t">
            <a:normAutofit/>
          </a:bodyPr>
          <a:lstStyle/>
          <a:p>
            <a:endParaRPr lang="en-GB" b="1">
              <a:ea typeface="+mn-lt"/>
              <a:cs typeface="+mn-lt"/>
            </a:endParaRPr>
          </a:p>
          <a:p>
            <a:endParaRPr lang="en-GB"/>
          </a:p>
          <a:p>
            <a:endParaRPr lang="en-GB"/>
          </a:p>
        </p:txBody>
      </p:sp>
      <p:pic>
        <p:nvPicPr>
          <p:cNvPr id="4" name="Picture 3">
            <a:extLst>
              <a:ext uri="{FF2B5EF4-FFF2-40B4-BE49-F238E27FC236}">
                <a16:creationId xmlns:a16="http://schemas.microsoft.com/office/drawing/2014/main" id="{8EC6F236-8DF4-D50C-B3FF-967EB868FAC3}"/>
              </a:ext>
            </a:extLst>
          </p:cNvPr>
          <p:cNvPicPr>
            <a:picLocks noChangeAspect="1"/>
          </p:cNvPicPr>
          <p:nvPr/>
        </p:nvPicPr>
        <p:blipFill>
          <a:blip r:embed="rId2"/>
          <a:stretch>
            <a:fillRect/>
          </a:stretch>
        </p:blipFill>
        <p:spPr>
          <a:xfrm>
            <a:off x="1387583" y="456912"/>
            <a:ext cx="8198426" cy="5951260"/>
          </a:xfrm>
          <a:prstGeom prst="rect">
            <a:avLst/>
          </a:prstGeom>
        </p:spPr>
      </p:pic>
    </p:spTree>
    <p:extLst>
      <p:ext uri="{BB962C8B-B14F-4D97-AF65-F5344CB8AC3E}">
        <p14:creationId xmlns:p14="http://schemas.microsoft.com/office/powerpoint/2010/main" val="25618147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DE9557-C4F0-06CB-FA53-F5344AA356E5}"/>
              </a:ext>
            </a:extLst>
          </p:cNvPr>
          <p:cNvSpPr>
            <a:spLocks noGrp="1"/>
          </p:cNvSpPr>
          <p:nvPr>
            <p:ph idx="1"/>
          </p:nvPr>
        </p:nvSpPr>
        <p:spPr>
          <a:xfrm>
            <a:off x="615075" y="1115057"/>
            <a:ext cx="11346536" cy="5319330"/>
          </a:xfrm>
        </p:spPr>
        <p:txBody>
          <a:bodyPr vert="horz" lIns="91440" tIns="45720" rIns="91440" bIns="45720" rtlCol="0" anchor="t">
            <a:noAutofit/>
          </a:bodyPr>
          <a:lstStyle/>
          <a:p>
            <a:r>
              <a:rPr lang="en-GB" sz="900" b="1" i="0">
                <a:solidFill>
                  <a:srgbClr val="000000"/>
                </a:solidFill>
                <a:effectLst/>
              </a:rPr>
              <a:t>Arne </a:t>
            </a:r>
            <a:r>
              <a:rPr lang="en-GB" sz="900" b="1" i="0" err="1">
                <a:solidFill>
                  <a:srgbClr val="000000"/>
                </a:solidFill>
                <a:effectLst/>
              </a:rPr>
              <a:t>Güllich</a:t>
            </a:r>
            <a:r>
              <a:rPr lang="en-GB" sz="900" b="1" i="0">
                <a:solidFill>
                  <a:srgbClr val="000000"/>
                </a:solidFill>
                <a:effectLst/>
              </a:rPr>
              <a:t>, Michael Barth, David Z. </a:t>
            </a:r>
            <a:r>
              <a:rPr lang="en-GB" sz="900" b="1" i="0" err="1">
                <a:solidFill>
                  <a:srgbClr val="000000"/>
                </a:solidFill>
                <a:effectLst/>
              </a:rPr>
              <a:t>Hambrick</a:t>
            </a:r>
            <a:r>
              <a:rPr lang="en-GB" sz="900" b="1" i="0">
                <a:solidFill>
                  <a:srgbClr val="000000"/>
                </a:solidFill>
                <a:effectLst/>
              </a:rPr>
              <a:t>, and Brooke N. </a:t>
            </a:r>
            <a:r>
              <a:rPr lang="en-GB" sz="900" b="1" i="0" err="1">
                <a:solidFill>
                  <a:srgbClr val="000000"/>
                </a:solidFill>
                <a:effectLst/>
              </a:rPr>
              <a:t>Macnamara</a:t>
            </a:r>
            <a:r>
              <a:rPr lang="en-GB" sz="900" b="1" i="0">
                <a:solidFill>
                  <a:srgbClr val="000000"/>
                </a:solidFill>
                <a:effectLst/>
              </a:rPr>
              <a:t>.</a:t>
            </a:r>
            <a:r>
              <a:rPr lang="en-GB" sz="900" b="0" i="0">
                <a:solidFill>
                  <a:srgbClr val="000000"/>
                </a:solidFill>
                <a:effectLst/>
              </a:rPr>
              <a:t> “Recent Discoveries on the Acquisition of the Highest Levels of Human Performance.” </a:t>
            </a:r>
            <a:r>
              <a:rPr lang="en-GB" sz="900" b="0" i="1">
                <a:solidFill>
                  <a:srgbClr val="000000"/>
                </a:solidFill>
                <a:effectLst/>
              </a:rPr>
              <a:t>Science</a:t>
            </a:r>
            <a:r>
              <a:rPr lang="en-GB" sz="900" b="0" i="0">
                <a:solidFill>
                  <a:srgbClr val="000000"/>
                </a:solidFill>
                <a:effectLst/>
              </a:rPr>
              <a:t> 390, no. 6779 (2025): </a:t>
            </a:r>
            <a:r>
              <a:rPr lang="en-GB" sz="900" b="0" i="0" err="1">
                <a:solidFill>
                  <a:srgbClr val="000000"/>
                </a:solidFill>
                <a:effectLst/>
              </a:rPr>
              <a:t>eadt7790</a:t>
            </a:r>
            <a:r>
              <a:rPr lang="en-GB" sz="900" b="0" i="0">
                <a:solidFill>
                  <a:srgbClr val="000000"/>
                </a:solidFill>
                <a:effectLst/>
              </a:rPr>
              <a:t>. https://</a:t>
            </a:r>
            <a:r>
              <a:rPr lang="en-GB" sz="900" b="0" i="0" err="1">
                <a:solidFill>
                  <a:srgbClr val="000000"/>
                </a:solidFill>
                <a:effectLst/>
              </a:rPr>
              <a:t>doi.org</a:t>
            </a:r>
            <a:r>
              <a:rPr lang="en-GB" sz="900" b="0" i="0">
                <a:solidFill>
                  <a:srgbClr val="000000"/>
                </a:solidFill>
                <a:effectLst/>
              </a:rPr>
              <a:t>/10.1126/</a:t>
            </a:r>
            <a:r>
              <a:rPr lang="en-GB" sz="900" b="0" i="0" err="1">
                <a:solidFill>
                  <a:srgbClr val="000000"/>
                </a:solidFill>
                <a:effectLst/>
              </a:rPr>
              <a:t>science.adt7790</a:t>
            </a:r>
            <a:r>
              <a:rPr lang="en-GB" sz="900" b="0" i="0">
                <a:solidFill>
                  <a:srgbClr val="000000"/>
                </a:solidFill>
                <a:effectLst/>
              </a:rPr>
              <a:t>.</a:t>
            </a:r>
          </a:p>
          <a:p>
            <a:r>
              <a:rPr lang="en-GB" sz="900" b="1" i="0">
                <a:solidFill>
                  <a:srgbClr val="000000"/>
                </a:solidFill>
                <a:effectLst/>
              </a:rPr>
              <a:t>Bae </a:t>
            </a:r>
            <a:r>
              <a:rPr lang="en-GB" sz="900" b="1" i="0" err="1">
                <a:solidFill>
                  <a:srgbClr val="000000"/>
                </a:solidFill>
                <a:effectLst/>
              </a:rPr>
              <a:t>Baglan</a:t>
            </a:r>
            <a:r>
              <a:rPr lang="en-GB" sz="900" b="0" i="0">
                <a:solidFill>
                  <a:srgbClr val="000000"/>
                </a:solidFill>
                <a:effectLst/>
              </a:rPr>
              <a:t> (2017) </a:t>
            </a:r>
            <a:r>
              <a:rPr lang="en-GB" sz="900" b="0" i="1" err="1">
                <a:solidFill>
                  <a:srgbClr val="000000"/>
                </a:solidFill>
                <a:effectLst/>
              </a:rPr>
              <a:t>Ysgol</a:t>
            </a:r>
            <a:r>
              <a:rPr lang="en-GB" sz="900" b="0" i="1">
                <a:solidFill>
                  <a:srgbClr val="000000"/>
                </a:solidFill>
                <a:effectLst/>
              </a:rPr>
              <a:t> Bae </a:t>
            </a:r>
            <a:r>
              <a:rPr lang="en-GB" sz="900" b="0" i="1" err="1">
                <a:solidFill>
                  <a:srgbClr val="000000"/>
                </a:solidFill>
                <a:effectLst/>
              </a:rPr>
              <a:t>Baglan</a:t>
            </a:r>
            <a:r>
              <a:rPr lang="en-GB" sz="900" b="0" i="1">
                <a:solidFill>
                  <a:srgbClr val="000000"/>
                </a:solidFill>
                <a:effectLst/>
              </a:rPr>
              <a:t> Charging and Remissions Policy</a:t>
            </a:r>
            <a:r>
              <a:rPr lang="en-GB" sz="900" b="0" i="0">
                <a:solidFill>
                  <a:srgbClr val="000000"/>
                </a:solidFill>
                <a:effectLst/>
              </a:rPr>
              <a:t>. Available at: http://d6vsczyu1rky0.cloudfront.net/36504_b/</a:t>
            </a:r>
            <a:r>
              <a:rPr lang="en-GB" sz="900" b="0" i="0" err="1">
                <a:solidFill>
                  <a:srgbClr val="000000"/>
                </a:solidFill>
                <a:effectLst/>
              </a:rPr>
              <a:t>wp-content</a:t>
            </a:r>
            <a:r>
              <a:rPr lang="en-GB" sz="900" b="0" i="0">
                <a:solidFill>
                  <a:srgbClr val="000000"/>
                </a:solidFill>
                <a:effectLst/>
              </a:rPr>
              <a:t>/uploads/2018/03/Charging-Policy.pdf (Accessed: 19 February 2026).</a:t>
            </a:r>
          </a:p>
          <a:p>
            <a:r>
              <a:rPr lang="en-GB" sz="900" b="1" i="0">
                <a:solidFill>
                  <a:srgbClr val="000000"/>
                </a:solidFill>
                <a:effectLst/>
              </a:rPr>
              <a:t>Callum.</a:t>
            </a:r>
            <a:r>
              <a:rPr lang="en-GB" sz="900" b="0" i="0">
                <a:solidFill>
                  <a:srgbClr val="000000"/>
                </a:solidFill>
                <a:effectLst/>
              </a:rPr>
              <a:t> “Why Consistent Social Media Posting Is Crucial for Modern Marketing Success – All Advertising.” </a:t>
            </a:r>
            <a:r>
              <a:rPr lang="en-GB" sz="900" b="0" i="1">
                <a:solidFill>
                  <a:srgbClr val="000000"/>
                </a:solidFill>
                <a:effectLst/>
              </a:rPr>
              <a:t>All Advertising</a:t>
            </a:r>
            <a:r>
              <a:rPr lang="en-GB" sz="900" b="0" i="0">
                <a:solidFill>
                  <a:srgbClr val="000000"/>
                </a:solidFill>
                <a:effectLst/>
              </a:rPr>
              <a:t>, 16 Aug. 2024, </a:t>
            </a:r>
            <a:r>
              <a:rPr lang="en-GB" sz="900" b="0" i="0" err="1">
                <a:solidFill>
                  <a:srgbClr val="000000"/>
                </a:solidFill>
                <a:effectLst/>
                <a:latin typeface="Courier New"/>
                <a:cs typeface="Courier New"/>
              </a:rPr>
              <a:t>www.alladvertising.co.uk</a:t>
            </a:r>
            <a:r>
              <a:rPr lang="en-GB" sz="900" b="0" i="0">
                <a:solidFill>
                  <a:srgbClr val="000000"/>
                </a:solidFill>
                <a:effectLst/>
                <a:latin typeface="Courier New"/>
                <a:cs typeface="Courier New"/>
              </a:rPr>
              <a:t>/why-consistent-social-media-posting-is-crucial-for-modern-marketing-success/</a:t>
            </a:r>
            <a:r>
              <a:rPr lang="en-GB" sz="900" b="0" i="0">
                <a:solidFill>
                  <a:srgbClr val="000000"/>
                </a:solidFill>
                <a:effectLst/>
              </a:rPr>
              <a:t> (</a:t>
            </a:r>
            <a:r>
              <a:rPr lang="en-GB" sz="900" b="0" i="0" err="1">
                <a:solidFill>
                  <a:srgbClr val="000000"/>
                </a:solidFill>
                <a:effectLst/>
              </a:rPr>
              <a:t>alladvertising.co.uk</a:t>
            </a:r>
            <a:r>
              <a:rPr lang="en-GB" sz="900" b="0" i="0">
                <a:solidFill>
                  <a:srgbClr val="000000"/>
                </a:solidFill>
                <a:effectLst/>
              </a:rPr>
              <a:t> in Bing).</a:t>
            </a:r>
          </a:p>
          <a:p>
            <a:r>
              <a:rPr lang="en-GB" sz="900" b="1" i="0">
                <a:solidFill>
                  <a:srgbClr val="000000"/>
                </a:solidFill>
                <a:effectLst/>
              </a:rPr>
              <a:t>CCYD</a:t>
            </a:r>
            <a:r>
              <a:rPr lang="en-GB" sz="900" b="0" i="0">
                <a:solidFill>
                  <a:srgbClr val="000000"/>
                </a:solidFill>
                <a:effectLst/>
              </a:rPr>
              <a:t> (2025) </a:t>
            </a:r>
            <a:r>
              <a:rPr lang="en-GB" sz="900" b="0" i="1">
                <a:solidFill>
                  <a:srgbClr val="000000"/>
                </a:solidFill>
                <a:effectLst/>
              </a:rPr>
              <a:t>Facilities</a:t>
            </a:r>
            <a:r>
              <a:rPr lang="en-GB" sz="900" b="0" i="0">
                <a:solidFill>
                  <a:srgbClr val="000000"/>
                </a:solidFill>
                <a:effectLst/>
              </a:rPr>
              <a:t>. Available at: https://</a:t>
            </a:r>
            <a:r>
              <a:rPr lang="en-GB" sz="900" b="0" i="0" err="1">
                <a:solidFill>
                  <a:srgbClr val="000000"/>
                </a:solidFill>
                <a:effectLst/>
              </a:rPr>
              <a:t>ccyd.co.uk</a:t>
            </a:r>
            <a:r>
              <a:rPr lang="en-GB" sz="900" b="0" i="0">
                <a:solidFill>
                  <a:srgbClr val="000000"/>
                </a:solidFill>
                <a:effectLst/>
              </a:rPr>
              <a:t>/facilities/ (Accessed: 19 February 2026).</a:t>
            </a:r>
          </a:p>
          <a:p>
            <a:r>
              <a:rPr lang="en-GB" sz="900" b="1" i="0">
                <a:solidFill>
                  <a:srgbClr val="000000"/>
                </a:solidFill>
                <a:effectLst/>
              </a:rPr>
              <a:t>Children’s Commissioner of Wales</a:t>
            </a:r>
            <a:r>
              <a:rPr lang="en-GB" sz="900" b="0" i="0">
                <a:solidFill>
                  <a:srgbClr val="000000"/>
                </a:solidFill>
                <a:effectLst/>
              </a:rPr>
              <a:t> (2021) </a:t>
            </a:r>
            <a:r>
              <a:rPr lang="en-GB" sz="900" b="0" i="1">
                <a:solidFill>
                  <a:srgbClr val="000000"/>
                </a:solidFill>
                <a:effectLst/>
              </a:rPr>
              <a:t>Publications</a:t>
            </a:r>
            <a:r>
              <a:rPr lang="en-GB" sz="900" b="0" i="0">
                <a:solidFill>
                  <a:srgbClr val="000000"/>
                </a:solidFill>
                <a:effectLst/>
              </a:rPr>
              <a:t>. Available at: https://</a:t>
            </a:r>
            <a:r>
              <a:rPr lang="en-GB" sz="900" b="0" i="0" err="1">
                <a:solidFill>
                  <a:srgbClr val="000000"/>
                </a:solidFill>
                <a:effectLst/>
              </a:rPr>
              <a:t>www.childcomwales.org.uk</a:t>
            </a:r>
            <a:r>
              <a:rPr lang="en-GB" sz="900" b="0" i="0">
                <a:solidFill>
                  <a:srgbClr val="000000"/>
                </a:solidFill>
                <a:effectLst/>
              </a:rPr>
              <a:t>/publications/ (Accessed: 08 March 2026).</a:t>
            </a:r>
          </a:p>
          <a:p>
            <a:r>
              <a:rPr lang="en-GB" sz="900" b="1" i="0">
                <a:solidFill>
                  <a:srgbClr val="000000"/>
                </a:solidFill>
                <a:effectLst/>
              </a:rPr>
              <a:t>CIM.</a:t>
            </a:r>
            <a:r>
              <a:rPr lang="en-GB" sz="900" b="0" i="0">
                <a:solidFill>
                  <a:srgbClr val="000000"/>
                </a:solidFill>
                <a:effectLst/>
              </a:rPr>
              <a:t> “Marketing Qualifications, Training and Membership | CIM.” </a:t>
            </a:r>
            <a:r>
              <a:rPr lang="en-GB" sz="900" b="0" i="1">
                <a:solidFill>
                  <a:srgbClr val="000000"/>
                </a:solidFill>
                <a:effectLst/>
              </a:rPr>
              <a:t>CIM</a:t>
            </a:r>
            <a:r>
              <a:rPr lang="en-GB" sz="900" b="0" i="0">
                <a:solidFill>
                  <a:srgbClr val="000000"/>
                </a:solidFill>
                <a:effectLst/>
              </a:rPr>
              <a:t>, 2023, www.cim.co.uk/.</a:t>
            </a:r>
          </a:p>
          <a:p>
            <a:r>
              <a:rPr lang="en-GB" sz="900" b="1" i="0">
                <a:solidFill>
                  <a:srgbClr val="000000"/>
                </a:solidFill>
                <a:effectLst/>
              </a:rPr>
              <a:t>Decathlon</a:t>
            </a:r>
            <a:r>
              <a:rPr lang="en-GB" sz="900" b="0" i="0">
                <a:solidFill>
                  <a:srgbClr val="000000"/>
                </a:solidFill>
                <a:effectLst/>
              </a:rPr>
              <a:t> (n.d.) </a:t>
            </a:r>
            <a:r>
              <a:rPr lang="en-GB" sz="900" b="0" i="1">
                <a:solidFill>
                  <a:srgbClr val="000000"/>
                </a:solidFill>
                <a:effectLst/>
              </a:rPr>
              <a:t>Football Coaching Equipment &amp; Accessories</a:t>
            </a:r>
            <a:r>
              <a:rPr lang="en-GB" sz="900" b="0" i="0">
                <a:solidFill>
                  <a:srgbClr val="000000"/>
                </a:solidFill>
                <a:effectLst/>
              </a:rPr>
              <a:t>. Available at: https://www.decathlon.co.uk/sports/football/football-coaching-equipment (Accessed: 08 March 2026).</a:t>
            </a:r>
          </a:p>
          <a:p>
            <a:r>
              <a:rPr lang="en-GB" sz="900" b="1" i="0">
                <a:solidFill>
                  <a:srgbClr val="000000"/>
                </a:solidFill>
                <a:effectLst/>
              </a:rPr>
              <a:t>Effective School Outreach Needs Employer Collaboration.</a:t>
            </a:r>
            <a:r>
              <a:rPr lang="en-GB" sz="900" b="0" i="0">
                <a:solidFill>
                  <a:srgbClr val="000000"/>
                </a:solidFill>
                <a:effectLst/>
              </a:rPr>
              <a:t> </a:t>
            </a:r>
            <a:r>
              <a:rPr lang="en-GB" sz="900" b="0" i="1" err="1">
                <a:solidFill>
                  <a:srgbClr val="000000"/>
                </a:solidFill>
                <a:effectLst/>
              </a:rPr>
              <a:t>Luminate</a:t>
            </a:r>
            <a:r>
              <a:rPr lang="en-GB" sz="900" b="0" i="0">
                <a:solidFill>
                  <a:srgbClr val="000000"/>
                </a:solidFill>
                <a:effectLst/>
              </a:rPr>
              <a:t>, 2024, </a:t>
            </a:r>
            <a:r>
              <a:rPr lang="en-GB" sz="900" b="0" i="0" err="1">
                <a:solidFill>
                  <a:srgbClr val="000000"/>
                </a:solidFill>
                <a:effectLst/>
              </a:rPr>
              <a:t>luminate.prospects.ac.uk</a:t>
            </a:r>
            <a:r>
              <a:rPr lang="en-GB" sz="900" b="0" i="0">
                <a:solidFill>
                  <a:srgbClr val="000000"/>
                </a:solidFill>
                <a:effectLst/>
              </a:rPr>
              <a:t>/effective-school-outreach-needs-employer-collaboration. . Accessed 1 Mar. 2026.</a:t>
            </a:r>
          </a:p>
          <a:p>
            <a:r>
              <a:rPr lang="en-GB" sz="900" b="1" i="0" err="1">
                <a:solidFill>
                  <a:srgbClr val="000000"/>
                </a:solidFill>
                <a:effectLst/>
              </a:rPr>
              <a:t>Estyn</a:t>
            </a:r>
            <a:r>
              <a:rPr lang="en-GB" sz="900" b="0" i="0">
                <a:solidFill>
                  <a:srgbClr val="000000"/>
                </a:solidFill>
                <a:effectLst/>
              </a:rPr>
              <a:t> (2024) </a:t>
            </a:r>
            <a:r>
              <a:rPr lang="en-GB" sz="900" b="0" i="1">
                <a:solidFill>
                  <a:srgbClr val="000000"/>
                </a:solidFill>
                <a:effectLst/>
              </a:rPr>
              <a:t>Annual Report</a:t>
            </a:r>
            <a:r>
              <a:rPr lang="en-GB" sz="900" b="0" i="0">
                <a:solidFill>
                  <a:srgbClr val="000000"/>
                </a:solidFill>
                <a:effectLst/>
              </a:rPr>
              <a:t>. Available at: https://</a:t>
            </a:r>
            <a:r>
              <a:rPr lang="en-GB" sz="900" b="0" i="0" err="1">
                <a:solidFill>
                  <a:srgbClr val="000000"/>
                </a:solidFill>
                <a:effectLst/>
              </a:rPr>
              <a:t>estyn.gov.wales</a:t>
            </a:r>
            <a:r>
              <a:rPr lang="en-GB" sz="900" b="0" i="0">
                <a:solidFill>
                  <a:srgbClr val="000000"/>
                </a:solidFill>
                <a:effectLst/>
              </a:rPr>
              <a:t>/annual-report/ (Accessed: 08 March 2026).</a:t>
            </a:r>
          </a:p>
          <a:p>
            <a:r>
              <a:rPr lang="en-GB" sz="900" b="1" i="0">
                <a:solidFill>
                  <a:srgbClr val="000000"/>
                </a:solidFill>
                <a:effectLst/>
              </a:rPr>
              <a:t>Freedom Leisure</a:t>
            </a:r>
            <a:r>
              <a:rPr lang="en-GB" sz="900" b="0" i="0">
                <a:solidFill>
                  <a:srgbClr val="000000"/>
                </a:solidFill>
                <a:effectLst/>
              </a:rPr>
              <a:t> (2025) </a:t>
            </a:r>
            <a:r>
              <a:rPr lang="en-GB" sz="900" b="0" i="1">
                <a:solidFill>
                  <a:srgbClr val="000000"/>
                </a:solidFill>
                <a:effectLst/>
              </a:rPr>
              <a:t>Holiday Activities</a:t>
            </a:r>
            <a:r>
              <a:rPr lang="en-GB" sz="900" b="0" i="0">
                <a:solidFill>
                  <a:srgbClr val="000000"/>
                </a:solidFill>
                <a:effectLst/>
              </a:rPr>
              <a:t>. Available at: https://www.freedom-leisure.co.uk/centres/flash-leisure-centre/latest-news/holiday-activities/</a:t>
            </a:r>
          </a:p>
          <a:p>
            <a:r>
              <a:rPr lang="en-GB" sz="900" b="1" i="0">
                <a:solidFill>
                  <a:srgbClr val="000000"/>
                </a:solidFill>
                <a:effectLst/>
              </a:rPr>
              <a:t>How Great Marketing Drives Sales.</a:t>
            </a:r>
            <a:r>
              <a:rPr lang="en-GB" sz="900" b="0" i="0">
                <a:solidFill>
                  <a:srgbClr val="000000"/>
                </a:solidFill>
                <a:effectLst/>
              </a:rPr>
              <a:t> </a:t>
            </a:r>
            <a:r>
              <a:rPr lang="en-GB" sz="900" b="0" i="1">
                <a:solidFill>
                  <a:srgbClr val="000000"/>
                </a:solidFill>
                <a:effectLst/>
              </a:rPr>
              <a:t>Institute of Directors</a:t>
            </a:r>
            <a:r>
              <a:rPr lang="en-GB" sz="900" b="0" i="0">
                <a:solidFill>
                  <a:srgbClr val="000000"/>
                </a:solidFill>
                <a:effectLst/>
              </a:rPr>
              <a:t>, 21 Mar. 2024, </a:t>
            </a:r>
            <a:r>
              <a:rPr lang="en-GB" sz="900" b="0" i="0" err="1">
                <a:solidFill>
                  <a:srgbClr val="000000"/>
                </a:solidFill>
                <a:effectLst/>
                <a:latin typeface="Courier New"/>
                <a:cs typeface="Courier New"/>
              </a:rPr>
              <a:t>www.iod.com</a:t>
            </a:r>
            <a:r>
              <a:rPr lang="en-GB" sz="900" b="0" i="0">
                <a:solidFill>
                  <a:srgbClr val="000000"/>
                </a:solidFill>
                <a:effectLst/>
                <a:latin typeface="Courier New"/>
                <a:cs typeface="Courier New"/>
              </a:rPr>
              <a:t>/resources/business-advice/marketing-and-sales/</a:t>
            </a:r>
            <a:r>
              <a:rPr lang="en-GB" sz="900" b="0" i="0">
                <a:solidFill>
                  <a:srgbClr val="000000"/>
                </a:solidFill>
                <a:effectLst/>
              </a:rPr>
              <a:t> (</a:t>
            </a:r>
            <a:r>
              <a:rPr lang="en-GB" sz="900" b="0" i="0" err="1">
                <a:solidFill>
                  <a:srgbClr val="000000"/>
                </a:solidFill>
                <a:effectLst/>
              </a:rPr>
              <a:t>iod.com</a:t>
            </a:r>
            <a:r>
              <a:rPr lang="en-GB" sz="900" b="0" i="0">
                <a:solidFill>
                  <a:srgbClr val="000000"/>
                </a:solidFill>
                <a:effectLst/>
              </a:rPr>
              <a:t> in Bing).</a:t>
            </a:r>
            <a:endParaRPr lang="en-US" sz="900">
              <a:solidFill>
                <a:srgbClr val="000000"/>
              </a:solidFill>
            </a:endParaRPr>
          </a:p>
          <a:p>
            <a:r>
              <a:rPr lang="en-GB" sz="900" b="1">
                <a:solidFill>
                  <a:srgbClr val="000000"/>
                </a:solidFill>
              </a:rPr>
              <a:t>Health and Safety at Work Act</a:t>
            </a:r>
            <a:r>
              <a:rPr lang="en-GB" sz="900">
                <a:solidFill>
                  <a:srgbClr val="000000"/>
                </a:solidFill>
              </a:rPr>
              <a:t> (1974) </a:t>
            </a:r>
          </a:p>
          <a:p>
            <a:r>
              <a:rPr lang="en-GB" sz="900" b="1">
                <a:solidFill>
                  <a:srgbClr val="000000"/>
                </a:solidFill>
              </a:rPr>
              <a:t>Management of Health and Safety at Work Regulations (</a:t>
            </a:r>
            <a:r>
              <a:rPr lang="en-GB" sz="900">
                <a:solidFill>
                  <a:srgbClr val="000000"/>
                </a:solidFill>
              </a:rPr>
              <a:t>1999)</a:t>
            </a:r>
            <a:endParaRPr lang="en-US" sz="900">
              <a:solidFill>
                <a:srgbClr val="000000"/>
              </a:solidFill>
            </a:endParaRPr>
          </a:p>
          <a:p>
            <a:r>
              <a:rPr lang="en-GB" sz="900" b="1" i="0" err="1">
                <a:solidFill>
                  <a:srgbClr val="000000"/>
                </a:solidFill>
                <a:effectLst/>
              </a:rPr>
              <a:t>Olchfa</a:t>
            </a:r>
            <a:r>
              <a:rPr lang="en-GB" sz="900" b="0" i="0">
                <a:solidFill>
                  <a:srgbClr val="000000"/>
                </a:solidFill>
                <a:effectLst/>
              </a:rPr>
              <a:t> (2026) </a:t>
            </a:r>
            <a:r>
              <a:rPr lang="en-GB" sz="900" b="0" i="1">
                <a:solidFill>
                  <a:srgbClr val="000000"/>
                </a:solidFill>
                <a:effectLst/>
              </a:rPr>
              <a:t>Lettings</a:t>
            </a:r>
            <a:r>
              <a:rPr lang="en-GB" sz="900" b="0" i="0">
                <a:solidFill>
                  <a:srgbClr val="000000"/>
                </a:solidFill>
                <a:effectLst/>
              </a:rPr>
              <a:t>. Available at: https://</a:t>
            </a:r>
            <a:r>
              <a:rPr lang="en-GB" sz="900" b="0" i="0" err="1">
                <a:solidFill>
                  <a:srgbClr val="000000"/>
                </a:solidFill>
                <a:effectLst/>
              </a:rPr>
              <a:t>lettings.olchfa.org.uk</a:t>
            </a:r>
            <a:r>
              <a:rPr lang="en-GB" sz="900" b="0" i="0">
                <a:solidFill>
                  <a:srgbClr val="000000"/>
                </a:solidFill>
                <a:effectLst/>
              </a:rPr>
              <a:t>/spaces (Accessed: 19 February 2026).</a:t>
            </a:r>
          </a:p>
          <a:p>
            <a:r>
              <a:rPr lang="en-GB" sz="900" b="1" i="0" err="1">
                <a:solidFill>
                  <a:srgbClr val="000000"/>
                </a:solidFill>
                <a:effectLst/>
              </a:rPr>
              <a:t>OpenStax</a:t>
            </a:r>
            <a:r>
              <a:rPr lang="en-GB" sz="900" b="1" i="0">
                <a:solidFill>
                  <a:srgbClr val="000000"/>
                </a:solidFill>
                <a:effectLst/>
              </a:rPr>
              <a:t>.</a:t>
            </a:r>
            <a:r>
              <a:rPr lang="en-GB" sz="900" b="0" i="0">
                <a:solidFill>
                  <a:srgbClr val="000000"/>
                </a:solidFill>
                <a:effectLst/>
              </a:rPr>
              <a:t> “1.2 The Marketing Mix and the 4Ps of Marketing – Principles of Marketing.” </a:t>
            </a:r>
            <a:r>
              <a:rPr lang="en-GB" sz="900" b="0" i="1" err="1">
                <a:solidFill>
                  <a:srgbClr val="000000"/>
                </a:solidFill>
                <a:effectLst/>
              </a:rPr>
              <a:t>OpenStax</a:t>
            </a:r>
            <a:r>
              <a:rPr lang="en-GB" sz="900" b="0" i="0">
                <a:solidFill>
                  <a:srgbClr val="000000"/>
                </a:solidFill>
                <a:effectLst/>
              </a:rPr>
              <a:t>, openstax.org/books/principles-marketing/pages/1-2-the-marketing-mix-and-the-4ps-of-marketing</a:t>
            </a:r>
            <a:r>
              <a:rPr lang="en-GB" sz="900">
                <a:solidFill>
                  <a:srgbClr val="000000"/>
                </a:solidFill>
              </a:rPr>
              <a:t>.</a:t>
            </a:r>
          </a:p>
          <a:p>
            <a:r>
              <a:rPr lang="en-GB" sz="900" b="1">
                <a:solidFill>
                  <a:srgbClr val="000000"/>
                </a:solidFill>
              </a:rPr>
              <a:t>Phoenix Centre</a:t>
            </a:r>
            <a:r>
              <a:rPr lang="en-GB" sz="900">
                <a:solidFill>
                  <a:srgbClr val="000000"/>
                </a:solidFill>
              </a:rPr>
              <a:t> (2025) </a:t>
            </a:r>
            <a:r>
              <a:rPr lang="en-GB" sz="900" i="1">
                <a:solidFill>
                  <a:srgbClr val="000000"/>
                </a:solidFill>
              </a:rPr>
              <a:t>All-weather Pitch</a:t>
            </a:r>
            <a:r>
              <a:rPr lang="en-GB" sz="900">
                <a:solidFill>
                  <a:srgbClr val="000000"/>
                </a:solidFill>
              </a:rPr>
              <a:t>. Available at: https://thephoenixonthehill.com/all-weather-pitch/ (Accessed: 05 March 2026).</a:t>
            </a:r>
          </a:p>
          <a:p>
            <a:pPr marL="0" indent="0">
              <a:buNone/>
            </a:pPr>
            <a:endParaRPr lang="en-GB" sz="900">
              <a:solidFill>
                <a:srgbClr val="000000"/>
              </a:solidFill>
            </a:endParaRPr>
          </a:p>
        </p:txBody>
      </p:sp>
      <p:sp>
        <p:nvSpPr>
          <p:cNvPr id="7" name="Title 6">
            <a:extLst>
              <a:ext uri="{FF2B5EF4-FFF2-40B4-BE49-F238E27FC236}">
                <a16:creationId xmlns:a16="http://schemas.microsoft.com/office/drawing/2014/main" id="{079D2855-98C0-57EA-C923-87C2407E8772}"/>
              </a:ext>
            </a:extLst>
          </p:cNvPr>
          <p:cNvSpPr>
            <a:spLocks noGrp="1"/>
          </p:cNvSpPr>
          <p:nvPr>
            <p:ph type="title"/>
          </p:nvPr>
        </p:nvSpPr>
        <p:spPr/>
        <p:txBody>
          <a:bodyPr/>
          <a:lstStyle/>
          <a:p>
            <a:r>
              <a:rPr lang="en-GB"/>
              <a:t>References:</a:t>
            </a:r>
          </a:p>
        </p:txBody>
      </p:sp>
    </p:spTree>
    <p:extLst>
      <p:ext uri="{BB962C8B-B14F-4D97-AF65-F5344CB8AC3E}">
        <p14:creationId xmlns:p14="http://schemas.microsoft.com/office/powerpoint/2010/main" val="14191585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E67F1-730D-5409-C7AE-2F8F65FCCB93}"/>
              </a:ext>
            </a:extLst>
          </p:cNvPr>
          <p:cNvSpPr>
            <a:spLocks noGrp="1"/>
          </p:cNvSpPr>
          <p:nvPr>
            <p:ph type="title"/>
          </p:nvPr>
        </p:nvSpPr>
        <p:spPr>
          <a:solidFill>
            <a:srgbClr val="CAEBEB"/>
          </a:solidFill>
        </p:spPr>
        <p:txBody>
          <a:bodyPr/>
          <a:lstStyle/>
          <a:p>
            <a:r>
              <a:rPr lang="en-GB"/>
              <a:t>References:</a:t>
            </a:r>
            <a:endParaRPr lang="en-US"/>
          </a:p>
        </p:txBody>
      </p:sp>
      <p:sp>
        <p:nvSpPr>
          <p:cNvPr id="3" name="Content Placeholder 2">
            <a:extLst>
              <a:ext uri="{FF2B5EF4-FFF2-40B4-BE49-F238E27FC236}">
                <a16:creationId xmlns:a16="http://schemas.microsoft.com/office/drawing/2014/main" id="{AFBF101B-BEAE-647A-CC74-CBEC7DF878D3}"/>
              </a:ext>
            </a:extLst>
          </p:cNvPr>
          <p:cNvSpPr>
            <a:spLocks noGrp="1"/>
          </p:cNvSpPr>
          <p:nvPr>
            <p:ph idx="1"/>
          </p:nvPr>
        </p:nvSpPr>
        <p:spPr>
          <a:xfrm>
            <a:off x="612647" y="1129921"/>
            <a:ext cx="10653579" cy="4593828"/>
          </a:xfrm>
        </p:spPr>
        <p:txBody>
          <a:bodyPr vert="horz" lIns="91440" tIns="45720" rIns="91440" bIns="45720" rtlCol="0" anchor="t">
            <a:noAutofit/>
          </a:bodyPr>
          <a:lstStyle/>
          <a:p>
            <a:r>
              <a:rPr lang="en-GB" sz="900" b="1" i="0">
                <a:solidFill>
                  <a:srgbClr val="000000"/>
                </a:solidFill>
                <a:effectLst/>
              </a:rPr>
              <a:t>Principles of Marketing.</a:t>
            </a:r>
            <a:r>
              <a:rPr lang="en-GB" sz="900" b="0" i="0">
                <a:solidFill>
                  <a:srgbClr val="000000"/>
                </a:solidFill>
                <a:effectLst/>
              </a:rPr>
              <a:t> Google Books, 2026, books.google.com/</a:t>
            </a:r>
            <a:r>
              <a:rPr lang="en-GB" sz="900" b="0" i="0" err="1">
                <a:solidFill>
                  <a:srgbClr val="000000"/>
                </a:solidFill>
                <a:effectLst/>
              </a:rPr>
              <a:t>books?hl</a:t>
            </a:r>
            <a:r>
              <a:rPr lang="en-GB" sz="900" b="0" i="0">
                <a:solidFill>
                  <a:srgbClr val="000000"/>
                </a:solidFill>
                <a:effectLst/>
              </a:rPr>
              <a:t>=</a:t>
            </a:r>
            <a:r>
              <a:rPr lang="en-GB" sz="900" b="0" i="0" err="1">
                <a:solidFill>
                  <a:srgbClr val="000000"/>
                </a:solidFill>
                <a:effectLst/>
              </a:rPr>
              <a:t>en&amp;lr</a:t>
            </a:r>
            <a:r>
              <a:rPr lang="en-GB" sz="900" b="0" i="0">
                <a:solidFill>
                  <a:srgbClr val="000000"/>
                </a:solidFill>
                <a:effectLst/>
              </a:rPr>
              <a:t>=&amp;id=</a:t>
            </a:r>
            <a:r>
              <a:rPr lang="en-GB" sz="900" b="0" i="0" err="1">
                <a:solidFill>
                  <a:srgbClr val="000000"/>
                </a:solidFill>
                <a:effectLst/>
              </a:rPr>
              <a:t>UKyaBQAAQBAJ&amp;oi</a:t>
            </a:r>
            <a:r>
              <a:rPr lang="en-GB" sz="900" b="0" i="0">
                <a:solidFill>
                  <a:srgbClr val="000000"/>
                </a:solidFill>
                <a:effectLst/>
              </a:rPr>
              <a:t>=</a:t>
            </a:r>
            <a:r>
              <a:rPr lang="en-GB" sz="900" b="0" i="0" err="1">
                <a:solidFill>
                  <a:srgbClr val="000000"/>
                </a:solidFill>
                <a:effectLst/>
              </a:rPr>
              <a:t>fnd&amp;pg</a:t>
            </a:r>
            <a:r>
              <a:rPr lang="en-GB" sz="900" b="0" i="0">
                <a:solidFill>
                  <a:srgbClr val="000000"/>
                </a:solidFill>
                <a:effectLst/>
              </a:rPr>
              <a:t>=PP1&amp;dq=</a:t>
            </a:r>
            <a:r>
              <a:rPr lang="en-GB" sz="900" b="0" i="0" err="1">
                <a:solidFill>
                  <a:srgbClr val="000000"/>
                </a:solidFill>
                <a:effectLst/>
              </a:rPr>
              <a:t>principles+of+marketing</a:t>
            </a:r>
            <a:r>
              <a:rPr lang="en-GB" sz="900" b="0" i="0">
                <a:solidFill>
                  <a:srgbClr val="000000"/>
                </a:solidFill>
                <a:effectLst/>
              </a:rPr>
              <a:t>..</a:t>
            </a:r>
            <a:endParaRPr lang="en-US" sz="900">
              <a:solidFill>
                <a:srgbClr val="000000"/>
              </a:solidFill>
            </a:endParaRPr>
          </a:p>
          <a:p>
            <a:r>
              <a:rPr lang="en-GB" sz="900" b="1">
                <a:solidFill>
                  <a:srgbClr val="000000"/>
                </a:solidFill>
              </a:rPr>
              <a:t>Reporting of Injuries, Diseases and Dangerous Occurrences Regulations</a:t>
            </a:r>
            <a:r>
              <a:rPr lang="en-GB" sz="900">
                <a:solidFill>
                  <a:srgbClr val="000000"/>
                </a:solidFill>
              </a:rPr>
              <a:t> 2013</a:t>
            </a:r>
            <a:r>
              <a:rPr lang="en-US" sz="900">
                <a:solidFill>
                  <a:srgbClr val="000000"/>
                </a:solidFill>
              </a:rPr>
              <a:t> </a:t>
            </a:r>
            <a:endParaRPr lang="en-US" sz="900"/>
          </a:p>
          <a:p>
            <a:r>
              <a:rPr lang="en-GB" sz="900" b="1" i="0">
                <a:solidFill>
                  <a:srgbClr val="000000"/>
                </a:solidFill>
                <a:effectLst/>
              </a:rPr>
              <a:t>Sport Wales</a:t>
            </a:r>
            <a:r>
              <a:rPr lang="en-GB" sz="900" b="0" i="0">
                <a:solidFill>
                  <a:srgbClr val="000000"/>
                </a:solidFill>
                <a:effectLst/>
              </a:rPr>
              <a:t> (n.d.) </a:t>
            </a:r>
            <a:r>
              <a:rPr lang="en-GB" sz="900" b="0" i="1">
                <a:solidFill>
                  <a:srgbClr val="000000"/>
                </a:solidFill>
                <a:effectLst/>
              </a:rPr>
              <a:t>3. Active Nation</a:t>
            </a:r>
            <a:r>
              <a:rPr lang="en-GB" sz="900" b="0" i="0">
                <a:solidFill>
                  <a:srgbClr val="000000"/>
                </a:solidFill>
                <a:effectLst/>
              </a:rPr>
              <a:t>. Available at: https://www.sport.wales/research-and-insight/school-sport-survey/active-nation/.</a:t>
            </a:r>
          </a:p>
          <a:p>
            <a:r>
              <a:rPr lang="en-GB" sz="900" b="1" i="0">
                <a:solidFill>
                  <a:srgbClr val="000000"/>
                </a:solidFill>
                <a:effectLst/>
              </a:rPr>
              <a:t>Sport Wales</a:t>
            </a:r>
            <a:r>
              <a:rPr lang="en-GB" sz="900" b="0" i="0">
                <a:solidFill>
                  <a:srgbClr val="000000"/>
                </a:solidFill>
                <a:effectLst/>
              </a:rPr>
              <a:t> (2022) </a:t>
            </a:r>
            <a:r>
              <a:rPr lang="en-GB" sz="900" b="0" i="1">
                <a:solidFill>
                  <a:srgbClr val="000000"/>
                </a:solidFill>
                <a:effectLst/>
              </a:rPr>
              <a:t>School Sport Survey</a:t>
            </a:r>
            <a:r>
              <a:rPr lang="en-GB" sz="900" b="0" i="0">
                <a:solidFill>
                  <a:srgbClr val="000000"/>
                </a:solidFill>
                <a:effectLst/>
              </a:rPr>
              <a:t>. Available at: https://www.sport.wales/research-and-insight/school-sport-survey/.</a:t>
            </a:r>
          </a:p>
          <a:p>
            <a:r>
              <a:rPr lang="en-GB" sz="900" b="1" i="0">
                <a:solidFill>
                  <a:srgbClr val="000000"/>
                </a:solidFill>
                <a:effectLst/>
              </a:rPr>
              <a:t>Sport Wales</a:t>
            </a:r>
            <a:r>
              <a:rPr lang="en-GB" sz="900" b="0" i="0">
                <a:solidFill>
                  <a:srgbClr val="000000"/>
                </a:solidFill>
                <a:effectLst/>
              </a:rPr>
              <a:t> (2026) </a:t>
            </a:r>
            <a:r>
              <a:rPr lang="en-GB" sz="900" b="0" i="1">
                <a:solidFill>
                  <a:srgbClr val="000000"/>
                </a:solidFill>
                <a:effectLst/>
              </a:rPr>
              <a:t>Funding and Support</a:t>
            </a:r>
            <a:r>
              <a:rPr lang="en-GB" sz="900" b="0" i="0">
                <a:solidFill>
                  <a:srgbClr val="000000"/>
                </a:solidFill>
                <a:effectLst/>
              </a:rPr>
              <a:t>. Available at: https://www.sport.wales/grants-and-funding/ (Accessed: 19 February 2026).</a:t>
            </a:r>
          </a:p>
          <a:p>
            <a:r>
              <a:rPr lang="en-GB" sz="900" b="1" i="0">
                <a:solidFill>
                  <a:srgbClr val="000000"/>
                </a:solidFill>
                <a:effectLst/>
              </a:rPr>
              <a:t>Sports Society</a:t>
            </a:r>
            <a:r>
              <a:rPr lang="en-GB" sz="900" b="0" i="0">
                <a:solidFill>
                  <a:srgbClr val="000000"/>
                </a:solidFill>
                <a:effectLst/>
              </a:rPr>
              <a:t> (2021) </a:t>
            </a:r>
            <a:r>
              <a:rPr lang="en-GB" sz="900" b="0" i="1">
                <a:solidFill>
                  <a:srgbClr val="000000"/>
                </a:solidFill>
                <a:effectLst/>
              </a:rPr>
              <a:t>Position of Sports Coach (Holiday Work)</a:t>
            </a:r>
            <a:r>
              <a:rPr lang="en-GB" sz="900" b="0" i="0">
                <a:solidFill>
                  <a:srgbClr val="000000"/>
                </a:solidFill>
                <a:effectLst/>
              </a:rPr>
              <a:t>. Available at: https://</a:t>
            </a:r>
            <a:r>
              <a:rPr lang="en-GB" sz="900" b="0" i="0" err="1">
                <a:solidFill>
                  <a:srgbClr val="000000"/>
                </a:solidFill>
                <a:effectLst/>
              </a:rPr>
              <a:t>sportsociety.co.uk</a:t>
            </a:r>
            <a:r>
              <a:rPr lang="en-GB" sz="900" b="0" i="0">
                <a:solidFill>
                  <a:srgbClr val="000000"/>
                </a:solidFill>
                <a:effectLst/>
              </a:rPr>
              <a:t>/jobs/position-of-sports-coach-holiday-work/ (Accessed: 05 March 2026).</a:t>
            </a:r>
          </a:p>
          <a:p>
            <a:r>
              <a:rPr lang="en-GB" sz="900" b="1" i="0" err="1">
                <a:solidFill>
                  <a:srgbClr val="000000"/>
                </a:solidFill>
                <a:effectLst/>
              </a:rPr>
              <a:t>Stonehouse</a:t>
            </a:r>
            <a:r>
              <a:rPr lang="en-GB" sz="900" b="1" i="0">
                <a:solidFill>
                  <a:srgbClr val="000000"/>
                </a:solidFill>
                <a:effectLst/>
              </a:rPr>
              <a:t> Communications Ltd.</a:t>
            </a:r>
            <a:r>
              <a:rPr lang="en-GB" sz="900" b="0" i="0">
                <a:solidFill>
                  <a:srgbClr val="000000"/>
                </a:solidFill>
                <a:effectLst/>
              </a:rPr>
              <a:t> Wicks, Iain. “Social Media Demographics: Know Your Platform’s Users.” 3 Feb. 2025, </a:t>
            </a:r>
            <a:r>
              <a:rPr lang="en-GB" sz="900" b="0" i="0" err="1">
                <a:solidFill>
                  <a:srgbClr val="000000"/>
                </a:solidFill>
                <a:effectLst/>
              </a:rPr>
              <a:t>stonehousecomms.co.uk</a:t>
            </a:r>
            <a:r>
              <a:rPr lang="en-GB" sz="900" b="0" i="0">
                <a:solidFill>
                  <a:srgbClr val="000000"/>
                </a:solidFill>
                <a:effectLst/>
              </a:rPr>
              <a:t>/one-pagers/social-media-audience-analysis-know-your-platforms-users..</a:t>
            </a:r>
          </a:p>
          <a:p>
            <a:r>
              <a:rPr lang="en-GB" sz="900" b="1" i="0">
                <a:solidFill>
                  <a:srgbClr val="000000"/>
                </a:solidFill>
                <a:effectLst/>
              </a:rPr>
              <a:t>Swansea City AFC</a:t>
            </a:r>
            <a:r>
              <a:rPr lang="en-GB" sz="900" b="0" i="0">
                <a:solidFill>
                  <a:srgbClr val="000000"/>
                </a:solidFill>
                <a:effectLst/>
              </a:rPr>
              <a:t> (2026) </a:t>
            </a:r>
            <a:r>
              <a:rPr lang="en-GB" sz="900" b="0" i="1">
                <a:solidFill>
                  <a:srgbClr val="000000"/>
                </a:solidFill>
                <a:effectLst/>
              </a:rPr>
              <a:t>Soccer Camps | Swansea</a:t>
            </a:r>
            <a:r>
              <a:rPr lang="en-GB" sz="900" b="0" i="0">
                <a:solidFill>
                  <a:srgbClr val="000000"/>
                </a:solidFill>
                <a:effectLst/>
              </a:rPr>
              <a:t>. Available at: https://</a:t>
            </a:r>
            <a:r>
              <a:rPr lang="en-GB" sz="900" b="0" i="0" err="1">
                <a:solidFill>
                  <a:srgbClr val="000000"/>
                </a:solidFill>
                <a:effectLst/>
              </a:rPr>
              <a:t>www.swanseacity.com</a:t>
            </a:r>
            <a:r>
              <a:rPr lang="en-GB" sz="900" b="0" i="0">
                <a:solidFill>
                  <a:srgbClr val="000000"/>
                </a:solidFill>
                <a:effectLst/>
              </a:rPr>
              <a:t>/community/soccer-camps (Accessed: 5 March 2026).</a:t>
            </a:r>
          </a:p>
          <a:p>
            <a:r>
              <a:rPr lang="en-GB" sz="900" b="1" i="0">
                <a:solidFill>
                  <a:srgbClr val="000000"/>
                </a:solidFill>
                <a:effectLst/>
              </a:rPr>
              <a:t>Swansea Council</a:t>
            </a:r>
            <a:r>
              <a:rPr lang="en-GB" sz="900" b="0" i="0">
                <a:solidFill>
                  <a:srgbClr val="000000"/>
                </a:solidFill>
                <a:effectLst/>
              </a:rPr>
              <a:t> (2024) </a:t>
            </a:r>
            <a:r>
              <a:rPr lang="en-GB" sz="900" b="0" i="1">
                <a:solidFill>
                  <a:srgbClr val="000000"/>
                </a:solidFill>
                <a:effectLst/>
              </a:rPr>
              <a:t>Children and Young People – Swansea</a:t>
            </a:r>
            <a:r>
              <a:rPr lang="en-GB" sz="900" b="0" i="0">
                <a:solidFill>
                  <a:srgbClr val="000000"/>
                </a:solidFill>
                <a:effectLst/>
              </a:rPr>
              <a:t>. Available at: https://</a:t>
            </a:r>
            <a:r>
              <a:rPr lang="en-GB" sz="900" b="0" i="0" err="1">
                <a:solidFill>
                  <a:srgbClr val="000000"/>
                </a:solidFill>
                <a:effectLst/>
              </a:rPr>
              <a:t>www.swansea.gov.uk</a:t>
            </a:r>
            <a:r>
              <a:rPr lang="en-GB" sz="900" b="0" i="0">
                <a:solidFill>
                  <a:srgbClr val="000000"/>
                </a:solidFill>
                <a:effectLst/>
              </a:rPr>
              <a:t>/article/6318/Children-and-Young-People.</a:t>
            </a:r>
          </a:p>
          <a:p>
            <a:r>
              <a:rPr lang="en-GB" sz="900" b="1" i="0">
                <a:solidFill>
                  <a:srgbClr val="000000"/>
                </a:solidFill>
                <a:effectLst/>
              </a:rPr>
              <a:t>Swansea Council</a:t>
            </a:r>
            <a:r>
              <a:rPr lang="en-GB" sz="900" b="0" i="0">
                <a:solidFill>
                  <a:srgbClr val="000000"/>
                </a:solidFill>
                <a:effectLst/>
              </a:rPr>
              <a:t> (2025) </a:t>
            </a:r>
            <a:r>
              <a:rPr lang="en-GB" sz="900" b="0" i="1">
                <a:solidFill>
                  <a:srgbClr val="000000"/>
                </a:solidFill>
                <a:effectLst/>
              </a:rPr>
              <a:t>Book Now – Lots of Affordable Sports Sessions for Young People This Half-Term</a:t>
            </a:r>
            <a:r>
              <a:rPr lang="en-GB" sz="900" b="0" i="0">
                <a:solidFill>
                  <a:srgbClr val="000000"/>
                </a:solidFill>
                <a:effectLst/>
              </a:rPr>
              <a:t>. Available at: https://</a:t>
            </a:r>
            <a:r>
              <a:rPr lang="en-GB" sz="900" b="0" i="0" err="1">
                <a:solidFill>
                  <a:srgbClr val="000000"/>
                </a:solidFill>
                <a:effectLst/>
              </a:rPr>
              <a:t>www.swansea.gov.uk</a:t>
            </a:r>
            <a:r>
              <a:rPr lang="en-GB" sz="900" b="0" i="0">
                <a:solidFill>
                  <a:srgbClr val="000000"/>
                </a:solidFill>
                <a:effectLst/>
              </a:rPr>
              <a:t>/</a:t>
            </a:r>
            <a:r>
              <a:rPr lang="en-GB" sz="900" b="0" i="0" err="1">
                <a:solidFill>
                  <a:srgbClr val="000000"/>
                </a:solidFill>
                <a:effectLst/>
              </a:rPr>
              <a:t>sportsfunfeb25</a:t>
            </a:r>
            <a:endParaRPr lang="en-GB" sz="900" b="0" i="0">
              <a:solidFill>
                <a:srgbClr val="000000"/>
              </a:solidFill>
              <a:effectLst/>
            </a:endParaRPr>
          </a:p>
          <a:p>
            <a:r>
              <a:rPr lang="en-GB" sz="900" b="1" i="0">
                <a:solidFill>
                  <a:srgbClr val="000000"/>
                </a:solidFill>
                <a:effectLst/>
              </a:rPr>
              <a:t>Swansea Council</a:t>
            </a:r>
            <a:r>
              <a:rPr lang="en-GB" sz="900" b="0" i="0">
                <a:solidFill>
                  <a:srgbClr val="000000"/>
                </a:solidFill>
                <a:effectLst/>
              </a:rPr>
              <a:t> (2025) </a:t>
            </a:r>
            <a:r>
              <a:rPr lang="en-GB" sz="900" b="0" i="1">
                <a:solidFill>
                  <a:srgbClr val="000000"/>
                </a:solidFill>
                <a:effectLst/>
              </a:rPr>
              <a:t>Recent Population Trends</a:t>
            </a:r>
            <a:r>
              <a:rPr lang="en-GB" sz="900" b="0" i="0">
                <a:solidFill>
                  <a:srgbClr val="000000"/>
                </a:solidFill>
                <a:effectLst/>
              </a:rPr>
              <a:t>. Available at: https://</a:t>
            </a:r>
            <a:r>
              <a:rPr lang="en-GB" sz="900" b="0" i="0" err="1">
                <a:solidFill>
                  <a:srgbClr val="000000"/>
                </a:solidFill>
                <a:effectLst/>
              </a:rPr>
              <a:t>www.swansea.gov.uk</a:t>
            </a:r>
            <a:r>
              <a:rPr lang="en-GB" sz="900" b="0" i="0">
                <a:solidFill>
                  <a:srgbClr val="000000"/>
                </a:solidFill>
                <a:effectLst/>
              </a:rPr>
              <a:t>/article/10895/Recent-Population-Trends.</a:t>
            </a:r>
          </a:p>
          <a:p>
            <a:r>
              <a:rPr lang="en-GB" sz="900" b="1" i="0">
                <a:solidFill>
                  <a:srgbClr val="000000"/>
                </a:solidFill>
                <a:effectLst/>
              </a:rPr>
              <a:t>Taylor, Nigel.</a:t>
            </a:r>
            <a:r>
              <a:rPr lang="en-GB" sz="900" b="0" i="0">
                <a:solidFill>
                  <a:srgbClr val="000000"/>
                </a:solidFill>
                <a:effectLst/>
              </a:rPr>
              <a:t> “Choosing between Social Media Platforms and Understanding the Markets They Reach.” </a:t>
            </a:r>
            <a:r>
              <a:rPr lang="en-GB" sz="900" b="0" i="1">
                <a:solidFill>
                  <a:srgbClr val="000000"/>
                </a:solidFill>
                <a:effectLst/>
              </a:rPr>
              <a:t>Journal of Digital &amp; Social Media Marketing</a:t>
            </a:r>
            <a:r>
              <a:rPr lang="en-GB" sz="900" b="0" i="0">
                <a:solidFill>
                  <a:srgbClr val="000000"/>
                </a:solidFill>
                <a:effectLst/>
              </a:rPr>
              <a:t>, vol. 1, no. 3, 2013, pp. 283–291.</a:t>
            </a:r>
          </a:p>
          <a:p>
            <a:r>
              <a:rPr lang="en-GB" sz="900" b="1">
                <a:solidFill>
                  <a:srgbClr val="000000"/>
                </a:solidFill>
              </a:rPr>
              <a:t>UK Coaching</a:t>
            </a:r>
            <a:r>
              <a:rPr lang="en-GB" sz="900">
                <a:solidFill>
                  <a:srgbClr val="000000"/>
                </a:solidFill>
              </a:rPr>
              <a:t> (N.D.) </a:t>
            </a:r>
            <a:r>
              <a:rPr lang="en-GB" sz="900">
                <a:solidFill>
                  <a:srgbClr val="000000"/>
                </a:solidFill>
                <a:ea typeface="+mn-lt"/>
                <a:cs typeface="+mn-lt"/>
              </a:rPr>
              <a:t>A Guide to Safeguarding. Available </a:t>
            </a:r>
            <a:r>
              <a:rPr lang="en-GB" sz="900" err="1">
                <a:solidFill>
                  <a:srgbClr val="000000"/>
                </a:solidFill>
                <a:ea typeface="+mn-lt"/>
                <a:cs typeface="+mn-lt"/>
              </a:rPr>
              <a:t>at:https</a:t>
            </a:r>
            <a:r>
              <a:rPr lang="en-GB" sz="900">
                <a:solidFill>
                  <a:srgbClr val="000000"/>
                </a:solidFill>
                <a:ea typeface="+mn-lt"/>
                <a:cs typeface="+mn-lt"/>
              </a:rPr>
              <a:t>://www.ukcoaching.org/ukc-club/duty-to-care/safeguarding/a-guide-to-safeguarding/?gad_source=1&amp;gad_campaignid=23620164164&amp;gbraid=0AAAAABSYIsrFGr0RsSHIrnWMvvORBUz5W&amp;gclid=Cj0KCQiA2bTNBhDjARIsAK89wlGNDq1b_dh-y11Apf7kAip16RmftfiprDjyOZnCW-mbKtlC0Zx6-QQaAvC6EALw_wcB</a:t>
            </a:r>
            <a:endParaRPr lang="en-GB" sz="900">
              <a:solidFill>
                <a:srgbClr val="000000"/>
              </a:solidFill>
            </a:endParaRPr>
          </a:p>
          <a:p>
            <a:r>
              <a:rPr lang="en-GB" sz="900" b="1" i="0">
                <a:solidFill>
                  <a:srgbClr val="000000"/>
                </a:solidFill>
                <a:effectLst/>
              </a:rPr>
              <a:t>United Education</a:t>
            </a:r>
            <a:r>
              <a:rPr lang="en-GB" sz="900" b="0" i="0">
                <a:solidFill>
                  <a:srgbClr val="000000"/>
                </a:solidFill>
                <a:effectLst/>
              </a:rPr>
              <a:t> (2022) </a:t>
            </a:r>
            <a:r>
              <a:rPr lang="en-GB" sz="900" b="0" i="1">
                <a:solidFill>
                  <a:srgbClr val="000000"/>
                </a:solidFill>
                <a:effectLst/>
              </a:rPr>
              <a:t>Prices and Discounts: Holiday Camps</a:t>
            </a:r>
            <a:r>
              <a:rPr lang="en-GB" sz="900" b="0" i="0">
                <a:solidFill>
                  <a:srgbClr val="000000"/>
                </a:solidFill>
                <a:effectLst/>
              </a:rPr>
              <a:t>. Available at: https://www.united-education.co.uk/school-holiday-camps/united-camps/dates-and-locations/prices-and-discounts/ (Accessed: 05 March 2026).</a:t>
            </a:r>
          </a:p>
          <a:p>
            <a:r>
              <a:rPr lang="en-GB" sz="900" b="1" i="0">
                <a:solidFill>
                  <a:srgbClr val="000000"/>
                </a:solidFill>
                <a:effectLst/>
              </a:rPr>
              <a:t>Wales Government</a:t>
            </a:r>
            <a:r>
              <a:rPr lang="en-GB" sz="900" b="0" i="0">
                <a:solidFill>
                  <a:srgbClr val="000000"/>
                </a:solidFill>
                <a:effectLst/>
              </a:rPr>
              <a:t> (2024) </a:t>
            </a:r>
            <a:r>
              <a:rPr lang="en-GB" sz="900" b="0" i="1">
                <a:solidFill>
                  <a:srgbClr val="000000"/>
                </a:solidFill>
                <a:effectLst/>
              </a:rPr>
              <a:t>Sport and Active Recreation</a:t>
            </a:r>
            <a:r>
              <a:rPr lang="en-GB" sz="900" b="0" i="0">
                <a:solidFill>
                  <a:srgbClr val="000000"/>
                </a:solidFill>
                <a:effectLst/>
              </a:rPr>
              <a:t>. Available at: https://www.gov.wales/healthy-weight-healthy-wales-delivery-plan-2025-2027-html</a:t>
            </a:r>
          </a:p>
          <a:p>
            <a:r>
              <a:rPr lang="en-GB" sz="900" b="1" i="0">
                <a:solidFill>
                  <a:srgbClr val="000000"/>
                </a:solidFill>
                <a:effectLst/>
              </a:rPr>
              <a:t>Youth Sport Trust</a:t>
            </a:r>
            <a:r>
              <a:rPr lang="en-GB" sz="900" b="0" i="0">
                <a:solidFill>
                  <a:srgbClr val="000000"/>
                </a:solidFill>
                <a:effectLst/>
              </a:rPr>
              <a:t> (no date) </a:t>
            </a:r>
            <a:r>
              <a:rPr lang="en-GB" sz="900" b="0" i="1">
                <a:solidFill>
                  <a:srgbClr val="000000"/>
                </a:solidFill>
                <a:effectLst/>
              </a:rPr>
              <a:t>Building a Brighter Future for Every Child</a:t>
            </a:r>
            <a:r>
              <a:rPr lang="en-GB" sz="900" b="0" i="0">
                <a:solidFill>
                  <a:srgbClr val="000000"/>
                </a:solidFill>
                <a:effectLst/>
              </a:rPr>
              <a:t>. Available at: https://</a:t>
            </a:r>
            <a:r>
              <a:rPr lang="en-GB" sz="900" b="0" i="0" err="1">
                <a:solidFill>
                  <a:srgbClr val="000000"/>
                </a:solidFill>
                <a:effectLst/>
              </a:rPr>
              <a:t>www.youthsporttrust.org</a:t>
            </a:r>
            <a:r>
              <a:rPr lang="en-GB" sz="900" b="0" i="0">
                <a:solidFill>
                  <a:srgbClr val="000000"/>
                </a:solidFill>
                <a:effectLst/>
              </a:rPr>
              <a:t>/ (Accessed: 08 March 2026).</a:t>
            </a:r>
          </a:p>
          <a:p>
            <a:endParaRPr lang="en-US"/>
          </a:p>
        </p:txBody>
      </p:sp>
    </p:spTree>
    <p:extLst>
      <p:ext uri="{BB962C8B-B14F-4D97-AF65-F5344CB8AC3E}">
        <p14:creationId xmlns:p14="http://schemas.microsoft.com/office/powerpoint/2010/main" val="2003908967"/>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Parcel</Template>
  <Application>Microsoft Office PowerPoint</Application>
  <PresentationFormat>Widescreen</PresentationFormat>
  <Slides>35</Slides>
  <Notes>0</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VanillaVTI</vt:lpstr>
      <vt:lpstr>PowerPoint Presentation</vt:lpstr>
      <vt:lpstr>Operational Overview</vt:lpstr>
      <vt:lpstr>Business Overview </vt:lpstr>
      <vt:lpstr>Business Aims </vt:lpstr>
      <vt:lpstr>What we offer? </vt:lpstr>
      <vt:lpstr>What needs are being met?</vt:lpstr>
      <vt:lpstr>Viability</vt:lpstr>
      <vt:lpstr>Viability Factors </vt:lpstr>
      <vt:lpstr>Risks and Risk management </vt:lpstr>
      <vt:lpstr>Facility and Layout Plan</vt:lpstr>
      <vt:lpstr>Staffing </vt:lpstr>
      <vt:lpstr>Daily Schedule</vt:lpstr>
      <vt:lpstr>Equipment Plan</vt:lpstr>
      <vt:lpstr>Athlete Management</vt:lpstr>
      <vt:lpstr>Health &amp; Safety Plan   </vt:lpstr>
      <vt:lpstr>Marketing &amp; Sales </vt:lpstr>
      <vt:lpstr>Using social media to generate sales </vt:lpstr>
      <vt:lpstr>How we can showcase our product to generate a sale </vt:lpstr>
      <vt:lpstr>PowerPoint Presentation</vt:lpstr>
      <vt:lpstr>A mix of both strategies &amp; The 4P’s </vt:lpstr>
      <vt:lpstr>Market Research: Swansea Youth Sport Market</vt:lpstr>
      <vt:lpstr>Target Market</vt:lpstr>
      <vt:lpstr>Demand for Youth Sport Participation</vt:lpstr>
      <vt:lpstr>Market Opportunity &amp; Sport Participation in Swansea</vt:lpstr>
      <vt:lpstr>Competitor Analysis</vt:lpstr>
      <vt:lpstr>Funding</vt:lpstr>
      <vt:lpstr>Pricing model</vt:lpstr>
      <vt:lpstr>Staffing costs</vt:lpstr>
      <vt:lpstr>Facilities Costings</vt:lpstr>
      <vt:lpstr>Equipment costings</vt:lpstr>
      <vt:lpstr>Predicted incomings</vt:lpstr>
      <vt:lpstr>Sustainability </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camp</dc:title>
  <dc:creator/>
  <cp:revision>4</cp:revision>
  <dcterms:created xsi:type="dcterms:W3CDTF">2026-02-19T10:13:30Z</dcterms:created>
  <dcterms:modified xsi:type="dcterms:W3CDTF">2026-03-08T21:19:27Z</dcterms:modified>
</cp:coreProperties>
</file>