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sldIdLst>
    <p:sldId id="256" r:id="rId2"/>
    <p:sldId id="263" r:id="rId3"/>
    <p:sldId id="259" r:id="rId4"/>
    <p:sldId id="258" r:id="rId5"/>
    <p:sldId id="260" r:id="rId6"/>
    <p:sldId id="264" r:id="rId7"/>
    <p:sldId id="261" r:id="rId8"/>
    <p:sldId id="265" r:id="rId9"/>
    <p:sldId id="262" r:id="rId10"/>
    <p:sldId id="257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7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7EFF35-7E03-4076-9588-BEB9409CF2C1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DA4220-E799-4FFA-B0AC-5CB3CEA072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495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Concussions are a subset of MTBI’s and are on the less severe spectrum of the brain injury spectrum.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DA4220-E799-4FFA-B0AC-5CB3CEA0724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3195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3 year study on 10,600 army cadets. Across the board females had a higher risk of concussion – Less neck strength? More likely to report an injury? </a:t>
            </a:r>
          </a:p>
          <a:p>
            <a:r>
              <a:rPr lang="en-US" dirty="0"/>
              <a:t>Abrahams et al systematic review found that 10 of the 13 studies analyzed identified previous concussion as risk factor. The 3 that didn’t also lower quality research – retrospective studies.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Mean severity of those concussions were 13 days – No player returned before 6 days.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Also </a:t>
            </a:r>
            <a:r>
              <a:rPr lang="en-US" dirty="0" err="1"/>
              <a:t>Mens</a:t>
            </a:r>
            <a:r>
              <a:rPr lang="en-US" dirty="0"/>
              <a:t> wrestling – this was followed by football. </a:t>
            </a:r>
          </a:p>
          <a:p>
            <a:r>
              <a:rPr lang="en-US" dirty="0"/>
              <a:t>Higher risk of concussion during match play than practice (Abrahams et al., 2014)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DA4220-E799-4FFA-B0AC-5CB3CEA0724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1147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7mm of space between the skull and brain – allows movement. </a:t>
            </a:r>
          </a:p>
          <a:p>
            <a:r>
              <a:rPr lang="en-US" dirty="0"/>
              <a:t>Cause bruising to the brain.</a:t>
            </a:r>
          </a:p>
          <a:p>
            <a:r>
              <a:rPr lang="en-US" dirty="0"/>
              <a:t>All real world impacts result in both linear and rotational accelerations and cannot be taken is isolation. </a:t>
            </a:r>
          </a:p>
          <a:p>
            <a:r>
              <a:rPr lang="en-US" dirty="0"/>
              <a:t>Many studies use Rodents</a:t>
            </a:r>
          </a:p>
          <a:p>
            <a:r>
              <a:rPr lang="en-US" dirty="0"/>
              <a:t>4/5 G’s enough for untrained pilot to lose </a:t>
            </a:r>
            <a:r>
              <a:rPr lang="en-US" dirty="0" err="1"/>
              <a:t>conciousness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DA4220-E799-4FFA-B0AC-5CB3CEA0724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3812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Systematic review in journal of neurosurgery. </a:t>
            </a:r>
          </a:p>
          <a:p>
            <a:r>
              <a:rPr lang="en-US" dirty="0"/>
              <a:t>These may not be present in all cases and may be delayed in some cases. </a:t>
            </a:r>
          </a:p>
          <a:p>
            <a:r>
              <a:rPr lang="en-US" dirty="0"/>
              <a:t>Maddocks’ questions or standardized assessment of concussion.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DA4220-E799-4FFA-B0AC-5CB3CEA0724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0985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History of concussion and headaches etc. Some people display symptoms of concussion when not concussed. </a:t>
            </a:r>
          </a:p>
          <a:p>
            <a:r>
              <a:rPr lang="en-US" dirty="0"/>
              <a:t>Maddocks Questions, SCAT5 after 10 mins or other assessment method.</a:t>
            </a:r>
            <a:r>
              <a:rPr lang="en-US" dirty="0">
                <a:latin typeface="+mn-lt"/>
              </a:rPr>
              <a:t> </a:t>
            </a:r>
            <a:r>
              <a:rPr lang="en-US" dirty="0">
                <a:latin typeface="Bookman Old Style" panose="02050604050505020204" pitchFamily="18" charset="0"/>
              </a:rPr>
              <a:t>Comprised a brief neurological examination, a symptom checklist, a brief cognitive assessment. Not left alone and constant monitoring.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Bookman Old Style" panose="02050604050505020204" pitchFamily="18" charset="0"/>
              </a:rPr>
              <a:t>Some neurocognitive tests/balance tests may be repeated here.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latin typeface="Bookman Old Style" panose="02050604050505020204" pitchFamily="18" charset="0"/>
            </a:endParaRPr>
          </a:p>
          <a:p>
            <a:endParaRPr lang="en-US" dirty="0"/>
          </a:p>
          <a:p>
            <a:r>
              <a:rPr lang="en-US" dirty="0"/>
              <a:t>SCAT-5 is standardized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DA4220-E799-4FFA-B0AC-5CB3CEA0724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6091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2,055 high school athletes – 127 concussed athletes – 63.8% symptomless in 1 week, 95.3% one month. 2.4% between 30-45 days.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Somatization is the tendency to experience and communicate psychologic distress in the form of somatic symptoms that the patient misinterprets as signifying serious physical illness. (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Lipowzki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1986).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DA4220-E799-4FFA-B0AC-5CB3CEA0724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9972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A.K.A – Dementia Pugilistica and punch drunk syndrome.</a:t>
            </a:r>
          </a:p>
          <a:p>
            <a:r>
              <a:rPr lang="en-GB" dirty="0"/>
              <a:t>Neuropathology associated with frontotemporal dementia or Alzheimer’s disease.</a:t>
            </a:r>
          </a:p>
          <a:p>
            <a:r>
              <a:rPr lang="en-GB" dirty="0"/>
              <a:t>3/14 high school players and 99% of NFL players – Although study is slightly skewed as families donated brains of people they suspected had CTE.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DA4220-E799-4FFA-B0AC-5CB3CEA0724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0442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Up until recently – only treating symptoms and not looking at prevention. Prevention of all concussions is not possible but we can reduce the prevalence and severity significantly.</a:t>
            </a:r>
          </a:p>
          <a:p>
            <a:r>
              <a:rPr lang="en-US" dirty="0"/>
              <a:t>Also risk compensation when using protective equipment.</a:t>
            </a:r>
          </a:p>
          <a:p>
            <a:r>
              <a:rPr lang="en-US" dirty="0"/>
              <a:t>In 2018 World rugby reinforced rule about no contact with head and neck when tackling and cleanout. Denvir, Farrell and Simms – Fending into contact exhibited in 47% of HIAs from front on upper body tackles. Not palm in 67% - Legal? Most concussions from tackler – NOT BALL CARRIER.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DA4220-E799-4FFA-B0AC-5CB3CEA0724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8779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4/28/2019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4/28/2019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4/28/2019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4/28/2019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4/28/2019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4/28/2019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4/28/2019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4/28/2019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4/28/2019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4/28/2019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4/28/2019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4/28/2019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4/28/2019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4/28/2019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4/28/2019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195C3-71B0-4D03-999A-33D90380C2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6600" dirty="0">
                <a:latin typeface="Bookman Old Style" panose="02050604050505020204" pitchFamily="18" charset="0"/>
              </a:rPr>
              <a:t>Concussion </a:t>
            </a:r>
            <a:endParaRPr lang="en-GB" sz="6600" dirty="0">
              <a:latin typeface="Bookman Old Style" panose="020506040505050202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0FEB15-3D25-4A22-9E8C-CF935C6EFFF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latin typeface="Bookman Old Style" panose="02050604050505020204" pitchFamily="18" charset="0"/>
              </a:rPr>
              <a:t>Injuries &amp; Chronic Disease - SHSS4063</a:t>
            </a:r>
            <a:endParaRPr lang="en-GB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54165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546F2-F9A4-4234-89BA-3E733E120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Bookman Old Style" panose="02050604050505020204" pitchFamily="18" charset="0"/>
              </a:rPr>
              <a:t>What is Concussion?</a:t>
            </a:r>
            <a:endParaRPr lang="en-GB" dirty="0">
              <a:latin typeface="Bookman Old Style" panose="020506040505050202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5A7CE-975F-485D-AD66-D2A79972BD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>
              <a:latin typeface="Bookman Old Style" panose="02050604050505020204" pitchFamily="18" charset="0"/>
            </a:endParaRPr>
          </a:p>
          <a:p>
            <a:r>
              <a:rPr lang="en-US" dirty="0">
                <a:latin typeface="Bookman Old Style" panose="02050604050505020204" pitchFamily="18" charset="0"/>
              </a:rPr>
              <a:t>a change in brain function following a force to the head, which may be accompanied by temporary loss of consciousness, but is identified in awake individuals with measures of neurologic and cognitive dysfunction (Carney </a:t>
            </a:r>
            <a:r>
              <a:rPr lang="en-US" i="1" dirty="0">
                <a:latin typeface="Bookman Old Style" panose="02050604050505020204" pitchFamily="18" charset="0"/>
              </a:rPr>
              <a:t>et al., </a:t>
            </a:r>
            <a:r>
              <a:rPr lang="en-US" dirty="0">
                <a:latin typeface="Bookman Old Style" panose="02050604050505020204" pitchFamily="18" charset="0"/>
              </a:rPr>
              <a:t>2014).</a:t>
            </a:r>
          </a:p>
          <a:p>
            <a:r>
              <a:rPr lang="en-US" dirty="0">
                <a:latin typeface="Bookman Old Style" panose="02050604050505020204" pitchFamily="18" charset="0"/>
              </a:rPr>
              <a:t>Currently no universally used definition in scientific literature.</a:t>
            </a:r>
          </a:p>
          <a:p>
            <a:r>
              <a:rPr lang="en-US" dirty="0">
                <a:latin typeface="Bookman Old Style" panose="02050604050505020204" pitchFamily="18" charset="0"/>
              </a:rPr>
              <a:t>Can also be referred to as mild traumatic brain injuries (MTBI).</a:t>
            </a:r>
          </a:p>
        </p:txBody>
      </p:sp>
    </p:spTree>
    <p:extLst>
      <p:ext uri="{BB962C8B-B14F-4D97-AF65-F5344CB8AC3E}">
        <p14:creationId xmlns:p14="http://schemas.microsoft.com/office/powerpoint/2010/main" val="3947510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688E1-327E-44DB-88DE-8E5BB7BF1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18907"/>
            <a:ext cx="10571998" cy="970450"/>
          </a:xfrm>
        </p:spPr>
        <p:txBody>
          <a:bodyPr/>
          <a:lstStyle/>
          <a:p>
            <a:r>
              <a:rPr lang="en-US" dirty="0">
                <a:latin typeface="Bookman Old Style" panose="02050604050505020204" pitchFamily="18" charset="0"/>
              </a:rPr>
              <a:t>Epidemiology</a:t>
            </a:r>
            <a:endParaRPr lang="en-GB" dirty="0">
              <a:latin typeface="Bookman Old Style" panose="020506040505050202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76DF8-6774-4B5A-957E-71624C556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4216806"/>
          </a:xfrm>
        </p:spPr>
        <p:txBody>
          <a:bodyPr>
            <a:normAutofit/>
          </a:bodyPr>
          <a:lstStyle/>
          <a:p>
            <a:endParaRPr lang="en-US" dirty="0">
              <a:latin typeface="Bookman Old Style" panose="02050604050505020204" pitchFamily="18" charset="0"/>
            </a:endParaRPr>
          </a:p>
          <a:p>
            <a:r>
              <a:rPr lang="en-US" dirty="0">
                <a:latin typeface="Bookman Old Style" panose="02050604050505020204" pitchFamily="18" charset="0"/>
              </a:rPr>
              <a:t> Between 1.6 and 3.8 million sports-related concussions occur annually (Provencher </a:t>
            </a:r>
            <a:r>
              <a:rPr lang="en-US" i="1" dirty="0">
                <a:latin typeface="Bookman Old Style" panose="02050604050505020204" pitchFamily="18" charset="0"/>
              </a:rPr>
              <a:t>et al.</a:t>
            </a:r>
            <a:r>
              <a:rPr lang="en-US" dirty="0">
                <a:latin typeface="Bookman Old Style" panose="02050604050505020204" pitchFamily="18" charset="0"/>
              </a:rPr>
              <a:t>, 2019)</a:t>
            </a:r>
            <a:r>
              <a:rPr lang="en-US" i="1" dirty="0">
                <a:latin typeface="Bookman Old Style" panose="02050604050505020204" pitchFamily="18" charset="0"/>
              </a:rPr>
              <a:t> </a:t>
            </a:r>
          </a:p>
          <a:p>
            <a:r>
              <a:rPr lang="en-US" dirty="0">
                <a:latin typeface="Bookman Old Style" panose="02050604050505020204" pitchFamily="18" charset="0"/>
              </a:rPr>
              <a:t>Females are more at risk than males, and previous concussion is a risk factor for subsequent concussion (Pelt </a:t>
            </a:r>
            <a:r>
              <a:rPr lang="en-US" i="1" dirty="0">
                <a:latin typeface="Bookman Old Style" panose="02050604050505020204" pitchFamily="18" charset="0"/>
              </a:rPr>
              <a:t>et al.</a:t>
            </a:r>
            <a:r>
              <a:rPr lang="en-US" dirty="0">
                <a:latin typeface="Bookman Old Style" panose="02050604050505020204" pitchFamily="18" charset="0"/>
              </a:rPr>
              <a:t>,</a:t>
            </a:r>
            <a:r>
              <a:rPr lang="en-US" i="1" dirty="0">
                <a:latin typeface="Bookman Old Style" panose="02050604050505020204" pitchFamily="18" charset="0"/>
              </a:rPr>
              <a:t> </a:t>
            </a:r>
            <a:r>
              <a:rPr lang="en-US" dirty="0">
                <a:latin typeface="Bookman Old Style" panose="02050604050505020204" pitchFamily="18" charset="0"/>
              </a:rPr>
              <a:t>2019; Abrahams </a:t>
            </a:r>
            <a:r>
              <a:rPr lang="en-US" i="1" dirty="0">
                <a:latin typeface="Bookman Old Style" panose="02050604050505020204" pitchFamily="18" charset="0"/>
              </a:rPr>
              <a:t>et al</a:t>
            </a:r>
            <a:r>
              <a:rPr lang="en-US" dirty="0">
                <a:latin typeface="Bookman Old Style" panose="02050604050505020204" pitchFamily="18" charset="0"/>
              </a:rPr>
              <a:t>., 2014)</a:t>
            </a:r>
          </a:p>
          <a:p>
            <a:r>
              <a:rPr lang="en-US" dirty="0">
                <a:latin typeface="Bookman Old Style" panose="02050604050505020204" pitchFamily="18" charset="0"/>
              </a:rPr>
              <a:t>Most prevalent match injury in Rugby and accounted for 25% of all match injuries in the 2015/16 season (England Professional Rugby Injury Surveillance Project Steering Group, 2016). </a:t>
            </a:r>
          </a:p>
          <a:p>
            <a:r>
              <a:rPr lang="en-US" dirty="0">
                <a:latin typeface="Bookman Old Style" panose="02050604050505020204" pitchFamily="18" charset="0"/>
              </a:rPr>
              <a:t>Contact with another player was the most common mechanism of injury in heading-related concussions among boys (78.1%) and girls (61.9%).</a:t>
            </a:r>
          </a:p>
          <a:p>
            <a:r>
              <a:rPr lang="en-US" dirty="0">
                <a:latin typeface="Bookman Old Style" panose="02050604050505020204" pitchFamily="18" charset="0"/>
              </a:rPr>
              <a:t>Male and female ice hockey had the highest reported number of concussions in a study of 25 sports (Zuckerman </a:t>
            </a:r>
            <a:r>
              <a:rPr lang="en-US" i="1" dirty="0">
                <a:latin typeface="Bookman Old Style" panose="02050604050505020204" pitchFamily="18" charset="0"/>
              </a:rPr>
              <a:t>et al.</a:t>
            </a:r>
            <a:r>
              <a:rPr lang="en-US" dirty="0">
                <a:latin typeface="Bookman Old Style" panose="02050604050505020204" pitchFamily="18" charset="0"/>
              </a:rPr>
              <a:t>, 2014).</a:t>
            </a:r>
            <a:endParaRPr lang="en-US" i="1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5259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48561-F837-4B88-B00F-FCE4B56BE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18908"/>
            <a:ext cx="10571998" cy="970450"/>
          </a:xfrm>
        </p:spPr>
        <p:txBody>
          <a:bodyPr/>
          <a:lstStyle/>
          <a:p>
            <a:r>
              <a:rPr lang="en-US" dirty="0">
                <a:latin typeface="Bookman Old Style" panose="02050604050505020204" pitchFamily="18" charset="0"/>
              </a:rPr>
              <a:t>Mechanism of Injury</a:t>
            </a:r>
            <a:endParaRPr lang="en-GB" dirty="0">
              <a:latin typeface="Bookman Old Style" panose="020506040505050202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CFD16-4519-4C30-A87B-C125A3907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424" y="2250567"/>
            <a:ext cx="10554574" cy="3636511"/>
          </a:xfrm>
        </p:spPr>
        <p:txBody>
          <a:bodyPr/>
          <a:lstStyle/>
          <a:p>
            <a:r>
              <a:rPr lang="en-US" dirty="0">
                <a:latin typeface="Bookman Old Style" panose="02050604050505020204" pitchFamily="18" charset="0"/>
              </a:rPr>
              <a:t>Concussion may be caused either by a direct blow to the head, face, neck or elsewhere on the body with an ‘impulsive’ force transmitted to the head. (McCrory </a:t>
            </a:r>
            <a:r>
              <a:rPr lang="en-US" i="1" dirty="0">
                <a:latin typeface="Bookman Old Style" panose="02050604050505020204" pitchFamily="18" charset="0"/>
              </a:rPr>
              <a:t>et al.</a:t>
            </a:r>
            <a:r>
              <a:rPr lang="en-US" dirty="0">
                <a:latin typeface="Bookman Old Style" panose="02050604050505020204" pitchFamily="18" charset="0"/>
              </a:rPr>
              <a:t>, 2013)</a:t>
            </a:r>
            <a:endParaRPr lang="en-US" i="1" dirty="0">
              <a:latin typeface="Bookman Old Style" panose="02050604050505020204" pitchFamily="18" charset="0"/>
            </a:endParaRPr>
          </a:p>
          <a:p>
            <a:r>
              <a:rPr lang="en-US" dirty="0">
                <a:latin typeface="Bookman Old Style" panose="02050604050505020204" pitchFamily="18" charset="0"/>
              </a:rPr>
              <a:t>The main mechanisms of injury are rapid acceleration/ deceleration.</a:t>
            </a:r>
          </a:p>
          <a:p>
            <a:r>
              <a:rPr lang="en-US" dirty="0">
                <a:latin typeface="Bookman Old Style" panose="02050604050505020204" pitchFamily="18" charset="0"/>
              </a:rPr>
              <a:t>Athlete traveling at 3.658 m/s and head is brought to a stop in a distance of 0.152m  (both of which are realistic and in fact conservative), the following deceleration = 4.46g’s (Barth </a:t>
            </a:r>
            <a:r>
              <a:rPr lang="en-US" i="1" dirty="0">
                <a:latin typeface="Bookman Old Style" panose="02050604050505020204" pitchFamily="18" charset="0"/>
              </a:rPr>
              <a:t>et al.</a:t>
            </a:r>
            <a:r>
              <a:rPr lang="en-US" dirty="0">
                <a:latin typeface="Bookman Old Style" panose="02050604050505020204" pitchFamily="18" charset="0"/>
              </a:rPr>
              <a:t>, 2001)</a:t>
            </a:r>
            <a:r>
              <a:rPr lang="en-US" i="1" dirty="0">
                <a:latin typeface="Bookman Old Style" panose="02050604050505020204" pitchFamily="18" charset="0"/>
              </a:rPr>
              <a:t> </a:t>
            </a:r>
          </a:p>
          <a:p>
            <a:r>
              <a:rPr lang="en-US" dirty="0">
                <a:latin typeface="Bookman Old Style" panose="02050604050505020204" pitchFamily="18" charset="0"/>
              </a:rPr>
              <a:t>Some debate over linear and rotational acceleration.  </a:t>
            </a:r>
          </a:p>
        </p:txBody>
      </p:sp>
    </p:spTree>
    <p:extLst>
      <p:ext uri="{BB962C8B-B14F-4D97-AF65-F5344CB8AC3E}">
        <p14:creationId xmlns:p14="http://schemas.microsoft.com/office/powerpoint/2010/main" val="548401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FB05F-7AD4-41A8-95E3-A88C53616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Bookman Old Style" panose="02050604050505020204" pitchFamily="18" charset="0"/>
              </a:rPr>
              <a:t>Signs and Symptoms</a:t>
            </a:r>
            <a:endParaRPr lang="en-GB" dirty="0">
              <a:latin typeface="Bookman Old Style" panose="02050604050505020204" pitchFamily="18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327522F-57D1-4111-964D-89542AB63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29677"/>
            <a:ext cx="10554574" cy="36365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000" b="1" dirty="0">
                <a:latin typeface="Bookman Old Style" panose="02050604050505020204" pitchFamily="18" charset="0"/>
              </a:rPr>
              <a:t>Signs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Loss of consciousness in 1% to 14.3% of cases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Retrograde amnesia in 7.4% to 53.3% of cases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Disorientation/confusion in 18% to 44.7% of cases 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Balance disfunction was prevalent 1 and 2 days post concussion – returned to baseline by day 7</a:t>
            </a:r>
          </a:p>
          <a:p>
            <a:pPr marL="0" indent="0">
              <a:buNone/>
            </a:pPr>
            <a:r>
              <a:rPr lang="en-US" sz="2000" b="1" dirty="0">
                <a:latin typeface="Bookman Old Style" panose="02050604050505020204" pitchFamily="18" charset="0"/>
              </a:rPr>
              <a:t>Symptoms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Headache, nausea, dizziness and blurred vision all had an absolute prevalence over 50% (Carney </a:t>
            </a:r>
            <a:r>
              <a:rPr lang="en-US" sz="2000" i="1" dirty="0">
                <a:latin typeface="Bookman Old Style" panose="02050604050505020204" pitchFamily="18" charset="0"/>
              </a:rPr>
              <a:t>et al.</a:t>
            </a:r>
            <a:r>
              <a:rPr lang="en-US" sz="2000" dirty="0">
                <a:latin typeface="Bookman Old Style" panose="02050604050505020204" pitchFamily="18" charset="0"/>
              </a:rPr>
              <a:t>, 2014)</a:t>
            </a:r>
          </a:p>
          <a:p>
            <a:endParaRPr lang="en-US" b="1" dirty="0">
              <a:latin typeface="Bookman Old Style" panose="02050604050505020204" pitchFamily="18" charset="0"/>
            </a:endParaRPr>
          </a:p>
          <a:p>
            <a:endParaRPr lang="en-GB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57309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6DDC8-245B-4E08-8DF3-35D7249BA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Bookman Old Style" panose="02050604050505020204" pitchFamily="18" charset="0"/>
              </a:rPr>
              <a:t>Diagnosis </a:t>
            </a:r>
            <a:endParaRPr lang="en-GB" dirty="0">
              <a:latin typeface="Bookman Old Style" panose="020506040505050202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ED96C-0B84-4C5D-B25B-B260CB2B51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00" y="2457957"/>
            <a:ext cx="10554574" cy="4216220"/>
          </a:xfrm>
        </p:spPr>
        <p:txBody>
          <a:bodyPr>
            <a:normAutofit/>
          </a:bodyPr>
          <a:lstStyle/>
          <a:p>
            <a:r>
              <a:rPr lang="en-US" dirty="0">
                <a:latin typeface="Bookman Old Style" panose="02050604050505020204" pitchFamily="18" charset="0"/>
              </a:rPr>
              <a:t>Pre-season Testing to determine baseline values – Balance, Neurophysiological tests etc. On field diagnosis very important – If displaying any symptoms – removal from field of play.</a:t>
            </a:r>
          </a:p>
          <a:p>
            <a:r>
              <a:rPr lang="en-US" dirty="0">
                <a:latin typeface="Bookman Old Style" panose="02050604050505020204" pitchFamily="18" charset="0"/>
              </a:rPr>
              <a:t>There are currently no studies of the SCAT5 or Child SCAT5’s  sensitivity and specificity for SRC to determine if these versions are improved over the earlier versions. (Harmon </a:t>
            </a:r>
            <a:r>
              <a:rPr lang="en-US" i="1" dirty="0">
                <a:latin typeface="Bookman Old Style" panose="02050604050505020204" pitchFamily="18" charset="0"/>
              </a:rPr>
              <a:t>et al.</a:t>
            </a:r>
            <a:r>
              <a:rPr lang="en-US" dirty="0">
                <a:latin typeface="Bookman Old Style" panose="02050604050505020204" pitchFamily="18" charset="0"/>
              </a:rPr>
              <a:t>, 2019)</a:t>
            </a:r>
          </a:p>
          <a:p>
            <a:r>
              <a:rPr lang="en-US" dirty="0">
                <a:latin typeface="Bookman Old Style" panose="02050604050505020204" pitchFamily="18" charset="0"/>
              </a:rPr>
              <a:t>24 concussions reported in the 2015 RWC, 18 removed from play immediately and confirmed to be concussed, remaining 6 presented with symptoms and signs of concussion postgame. (Fuller </a:t>
            </a:r>
            <a:r>
              <a:rPr lang="en-US" i="1" dirty="0">
                <a:latin typeface="Bookman Old Style" panose="02050604050505020204" pitchFamily="18" charset="0"/>
              </a:rPr>
              <a:t>et al.</a:t>
            </a:r>
            <a:r>
              <a:rPr lang="en-US" dirty="0">
                <a:latin typeface="Bookman Old Style" panose="02050604050505020204" pitchFamily="18" charset="0"/>
              </a:rPr>
              <a:t>, 2015).</a:t>
            </a:r>
          </a:p>
          <a:p>
            <a:r>
              <a:rPr lang="en-US" dirty="0">
                <a:latin typeface="Bookman Old Style" panose="02050604050505020204" pitchFamily="18" charset="0"/>
              </a:rPr>
              <a:t>Office/sub acute assessment to follow, testing sleep/wake disturbances, ocular function and cervical spine assessment. Vestibular symptoms in 67%–77% and ocular impairment in approximately 45% of SRC.</a:t>
            </a:r>
          </a:p>
        </p:txBody>
      </p:sp>
    </p:spTree>
    <p:extLst>
      <p:ext uri="{BB962C8B-B14F-4D97-AF65-F5344CB8AC3E}">
        <p14:creationId xmlns:p14="http://schemas.microsoft.com/office/powerpoint/2010/main" val="5314879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4FF6F-9DFB-40E1-86AB-260D318A9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Bookman Old Style" panose="02050604050505020204" pitchFamily="18" charset="0"/>
              </a:rPr>
              <a:t>Recovery and healing process </a:t>
            </a:r>
            <a:endParaRPr lang="en-GB" dirty="0">
              <a:latin typeface="Bookman Old Style" panose="020506040505050202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115CA-2143-4973-9A8E-9C9741B90E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Bookman Old Style" panose="02050604050505020204" pitchFamily="18" charset="0"/>
              </a:rPr>
              <a:t>Individual differences in recovery. </a:t>
            </a:r>
          </a:p>
          <a:p>
            <a:r>
              <a:rPr lang="en-US" dirty="0">
                <a:latin typeface="Bookman Old Style" panose="02050604050505020204" pitchFamily="18" charset="0"/>
              </a:rPr>
              <a:t>Many symptomless in 1 week, not uncommon for symptoms to persist up to a month (Nelson </a:t>
            </a:r>
            <a:r>
              <a:rPr lang="en-US" i="1" dirty="0">
                <a:latin typeface="Bookman Old Style" panose="02050604050505020204" pitchFamily="18" charset="0"/>
              </a:rPr>
              <a:t>et al.</a:t>
            </a:r>
            <a:r>
              <a:rPr lang="en-US" dirty="0">
                <a:latin typeface="Bookman Old Style" panose="02050604050505020204" pitchFamily="18" charset="0"/>
              </a:rPr>
              <a:t>, 2016)</a:t>
            </a:r>
          </a:p>
          <a:p>
            <a:r>
              <a:rPr lang="en-US" dirty="0">
                <a:latin typeface="Bookman Old Style" panose="02050604050505020204" pitchFamily="18" charset="0"/>
              </a:rPr>
              <a:t>Higher baseline somatization symptoms increased concussion related symptoms or reporting (Nelson </a:t>
            </a:r>
            <a:r>
              <a:rPr lang="en-US" i="1" dirty="0">
                <a:latin typeface="Bookman Old Style" panose="02050604050505020204" pitchFamily="18" charset="0"/>
              </a:rPr>
              <a:t>et al.</a:t>
            </a:r>
            <a:r>
              <a:rPr lang="en-US" dirty="0">
                <a:latin typeface="Bookman Old Style" panose="02050604050505020204" pitchFamily="18" charset="0"/>
              </a:rPr>
              <a:t>, 2016).</a:t>
            </a:r>
            <a:r>
              <a:rPr lang="en-US" i="1" dirty="0">
                <a:latin typeface="Bookman Old Style" panose="02050604050505020204" pitchFamily="18" charset="0"/>
              </a:rPr>
              <a:t> </a:t>
            </a:r>
          </a:p>
          <a:p>
            <a:r>
              <a:rPr lang="en-US" dirty="0">
                <a:latin typeface="Bookman Old Style" panose="02050604050505020204" pitchFamily="18" charset="0"/>
              </a:rPr>
              <a:t>Graduated return to sport programs. </a:t>
            </a:r>
            <a:endParaRPr lang="en-GB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36969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D2EB9-9F27-407F-8A6B-BB601B6A5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Bookman Old Style" panose="02050604050505020204" pitchFamily="18" charset="0"/>
              </a:rPr>
              <a:t>Long lasting effects </a:t>
            </a:r>
            <a:endParaRPr lang="en-GB" dirty="0">
              <a:latin typeface="Bookman Old Style" panose="020506040505050202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F92C3-4D4A-46B7-9FD1-6E0D1C6582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40465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>
              <a:latin typeface="Bookman Old Style" panose="02050604050505020204" pitchFamily="18" charset="0"/>
            </a:endParaRPr>
          </a:p>
          <a:p>
            <a:r>
              <a:rPr lang="en-US" dirty="0">
                <a:latin typeface="Bookman Old Style" panose="02050604050505020204" pitchFamily="18" charset="0"/>
              </a:rPr>
              <a:t>Chronic Traumatic Encephalopathy (CTE) is a progressive degenerative disease of the brain found in people with a history of repetitive brain trauma (often athletes), including symptomatic concussions as well as asymptomatic </a:t>
            </a:r>
            <a:r>
              <a:rPr lang="en-US" dirty="0" err="1">
                <a:latin typeface="Bookman Old Style" panose="02050604050505020204" pitchFamily="18" charset="0"/>
              </a:rPr>
              <a:t>subconcussive</a:t>
            </a:r>
            <a:r>
              <a:rPr lang="en-US" dirty="0">
                <a:latin typeface="Bookman Old Style" panose="02050604050505020204" pitchFamily="18" charset="0"/>
              </a:rPr>
              <a:t> hits to the head that do not cause symptoms. (Boston University Research: CTE Centre)</a:t>
            </a:r>
          </a:p>
          <a:p>
            <a:r>
              <a:rPr lang="en-US" dirty="0">
                <a:latin typeface="Bookman Old Style" panose="02050604050505020204" pitchFamily="18" charset="0"/>
              </a:rPr>
              <a:t>Symptoms include memory loss, confusion, impaired judgment, aggression, depression, anxiety, and, eventually, progressive dementia.</a:t>
            </a:r>
          </a:p>
          <a:p>
            <a:r>
              <a:rPr lang="en-US" dirty="0">
                <a:latin typeface="Bookman Old Style" panose="02050604050505020204" pitchFamily="18" charset="0"/>
              </a:rPr>
              <a:t>Can only be diagnosed by a postmortem neuropathological analysis. </a:t>
            </a:r>
          </a:p>
          <a:p>
            <a:r>
              <a:rPr lang="en-US" dirty="0">
                <a:latin typeface="Bookman Old Style" panose="02050604050505020204" pitchFamily="18" charset="0"/>
              </a:rPr>
              <a:t>177 of 202 former football players diagnosed (</a:t>
            </a:r>
            <a:r>
              <a:rPr lang="en-US" dirty="0" err="1">
                <a:latin typeface="Bookman Old Style" panose="02050604050505020204" pitchFamily="18" charset="0"/>
              </a:rPr>
              <a:t>Mez</a:t>
            </a:r>
            <a:r>
              <a:rPr lang="en-US" dirty="0">
                <a:latin typeface="Bookman Old Style" panose="02050604050505020204" pitchFamily="18" charset="0"/>
              </a:rPr>
              <a:t> </a:t>
            </a:r>
            <a:r>
              <a:rPr lang="en-US" i="1" dirty="0">
                <a:latin typeface="Bookman Old Style" panose="02050604050505020204" pitchFamily="18" charset="0"/>
              </a:rPr>
              <a:t>et al.</a:t>
            </a:r>
            <a:r>
              <a:rPr lang="en-US" dirty="0">
                <a:latin typeface="Bookman Old Style" panose="02050604050505020204" pitchFamily="18" charset="0"/>
              </a:rPr>
              <a:t>, 2017)</a:t>
            </a:r>
            <a:endParaRPr lang="en-US" i="1" dirty="0">
              <a:latin typeface="Bookman Old Style" panose="02050604050505020204" pitchFamily="18" charset="0"/>
            </a:endParaRPr>
          </a:p>
          <a:p>
            <a:r>
              <a:rPr lang="en-US" dirty="0">
                <a:latin typeface="Bookman Old Style" panose="02050604050505020204" pitchFamily="18" charset="0"/>
              </a:rPr>
              <a:t>Some retired athletes have mild cognitive impairment, neuroimaging abnormalities and differences in brain metabolism disproportionate to their age.</a:t>
            </a:r>
          </a:p>
          <a:p>
            <a:r>
              <a:rPr lang="en-US" dirty="0">
                <a:latin typeface="Bookman Old Style" panose="02050604050505020204" pitchFamily="18" charset="0"/>
              </a:rPr>
              <a:t>Autopsy cases of former athletes have revealed diverse forms of neuropathology (Manley </a:t>
            </a:r>
            <a:r>
              <a:rPr lang="en-US" i="1" dirty="0">
                <a:latin typeface="Bookman Old Style" panose="02050604050505020204" pitchFamily="18" charset="0"/>
              </a:rPr>
              <a:t>et al.</a:t>
            </a:r>
            <a:r>
              <a:rPr lang="en-US" dirty="0">
                <a:latin typeface="Bookman Old Style" panose="02050604050505020204" pitchFamily="18" charset="0"/>
              </a:rPr>
              <a:t>, 2017)</a:t>
            </a:r>
            <a:endParaRPr lang="en-GB" i="1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8972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 6">
            <a:extLst>
              <a:ext uri="{FF2B5EF4-FFF2-40B4-BE49-F238E27FC236}">
                <a16:creationId xmlns:a16="http://schemas.microsoft.com/office/drawing/2014/main" id="{11114F18-D12D-43C6-895F-5BA92C290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DE2DD4A6-DC96-421E-9E1C-7CD0D2681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 bwMode="white">
          <a:xfrm>
            <a:off x="0" y="4525094"/>
            <a:ext cx="12203151" cy="2344057"/>
            <a:chOff x="0" y="4525094"/>
            <a:chExt cx="12203151" cy="2344057"/>
          </a:xfrm>
        </p:grpSpPr>
        <p:sp>
          <p:nvSpPr>
            <p:cNvPr id="74" name="Freeform 9">
              <a:extLst>
                <a:ext uri="{FF2B5EF4-FFF2-40B4-BE49-F238E27FC236}">
                  <a16:creationId xmlns:a16="http://schemas.microsoft.com/office/drawing/2014/main" id="{5E6BB74D-E85C-4CCB-90CE-0246006405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0" y="4525094"/>
              <a:ext cx="12192000" cy="2332906"/>
            </a:xfrm>
            <a:custGeom>
              <a:avLst/>
              <a:gdLst>
                <a:gd name="connsiteX0" fmla="*/ 0 w 12192000"/>
                <a:gd name="connsiteY0" fmla="*/ 0 h 2332906"/>
                <a:gd name="connsiteX1" fmla="*/ 1996017 w 12192000"/>
                <a:gd name="connsiteY1" fmla="*/ 0 h 2332906"/>
                <a:gd name="connsiteX2" fmla="*/ 2377017 w 12192000"/>
                <a:gd name="connsiteY2" fmla="*/ 263783 h 2332906"/>
                <a:gd name="connsiteX3" fmla="*/ 2385484 w 12192000"/>
                <a:gd name="connsiteY3" fmla="*/ 266713 h 2332906"/>
                <a:gd name="connsiteX4" fmla="*/ 2398184 w 12192000"/>
                <a:gd name="connsiteY4" fmla="*/ 271110 h 2332906"/>
                <a:gd name="connsiteX5" fmla="*/ 2410883 w 12192000"/>
                <a:gd name="connsiteY5" fmla="*/ 275506 h 2332906"/>
                <a:gd name="connsiteX6" fmla="*/ 2421467 w 12192000"/>
                <a:gd name="connsiteY6" fmla="*/ 275506 h 2332906"/>
                <a:gd name="connsiteX7" fmla="*/ 2434167 w 12192000"/>
                <a:gd name="connsiteY7" fmla="*/ 275506 h 2332906"/>
                <a:gd name="connsiteX8" fmla="*/ 2444750 w 12192000"/>
                <a:gd name="connsiteY8" fmla="*/ 271110 h 2332906"/>
                <a:gd name="connsiteX9" fmla="*/ 2457450 w 12192000"/>
                <a:gd name="connsiteY9" fmla="*/ 266713 h 2332906"/>
                <a:gd name="connsiteX10" fmla="*/ 2465917 w 12192000"/>
                <a:gd name="connsiteY10" fmla="*/ 263783 h 2332906"/>
                <a:gd name="connsiteX11" fmla="*/ 2846917 w 12192000"/>
                <a:gd name="connsiteY11" fmla="*/ 0 h 2332906"/>
                <a:gd name="connsiteX12" fmla="*/ 12192000 w 12192000"/>
                <a:gd name="connsiteY12" fmla="*/ 0 h 2332906"/>
                <a:gd name="connsiteX13" fmla="*/ 12192000 w 12192000"/>
                <a:gd name="connsiteY13" fmla="*/ 2332906 h 2332906"/>
                <a:gd name="connsiteX14" fmla="*/ 0 w 12192000"/>
                <a:gd name="connsiteY14" fmla="*/ 2332906 h 2332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192000" h="2332906">
                  <a:moveTo>
                    <a:pt x="0" y="0"/>
                  </a:moveTo>
                  <a:lnTo>
                    <a:pt x="1996017" y="0"/>
                  </a:lnTo>
                  <a:lnTo>
                    <a:pt x="2377017" y="263783"/>
                  </a:lnTo>
                  <a:lnTo>
                    <a:pt x="2385484" y="266713"/>
                  </a:lnTo>
                  <a:lnTo>
                    <a:pt x="2398184" y="271110"/>
                  </a:lnTo>
                  <a:lnTo>
                    <a:pt x="2410883" y="275506"/>
                  </a:lnTo>
                  <a:lnTo>
                    <a:pt x="2421467" y="275506"/>
                  </a:lnTo>
                  <a:lnTo>
                    <a:pt x="2434167" y="275506"/>
                  </a:lnTo>
                  <a:lnTo>
                    <a:pt x="2444750" y="271110"/>
                  </a:lnTo>
                  <a:lnTo>
                    <a:pt x="2457450" y="266713"/>
                  </a:lnTo>
                  <a:lnTo>
                    <a:pt x="2465917" y="263783"/>
                  </a:lnTo>
                  <a:lnTo>
                    <a:pt x="2846917" y="0"/>
                  </a:lnTo>
                  <a:lnTo>
                    <a:pt x="12192000" y="0"/>
                  </a:lnTo>
                  <a:lnTo>
                    <a:pt x="12192000" y="2332906"/>
                  </a:lnTo>
                  <a:lnTo>
                    <a:pt x="0" y="2332906"/>
                  </a:lnTo>
                  <a:close/>
                </a:path>
              </a:pathLst>
            </a:custGeom>
            <a:solidFill>
              <a:schemeClr val="bg1">
                <a:lumMod val="85000"/>
                <a:lumOff val="1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Isosceles Triangle 74">
              <a:extLst>
                <a:ext uri="{FF2B5EF4-FFF2-40B4-BE49-F238E27FC236}">
                  <a16:creationId xmlns:a16="http://schemas.microsoft.com/office/drawing/2014/main" id="{52808592-600C-4349-9F27-EC36C0BA4C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 flipH="1">
              <a:off x="3820" y="4536245"/>
              <a:ext cx="5660999" cy="2332906"/>
            </a:xfrm>
            <a:prstGeom prst="triangle">
              <a:avLst>
                <a:gd name="adj" fmla="val 100000"/>
              </a:avLst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Isosceles Triangle 75">
              <a:extLst>
                <a:ext uri="{FF2B5EF4-FFF2-40B4-BE49-F238E27FC236}">
                  <a16:creationId xmlns:a16="http://schemas.microsoft.com/office/drawing/2014/main" id="{B5E00D3B-1E29-4E11-BCD3-8E3A56F4BE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4813714" y="4536245"/>
              <a:ext cx="7389437" cy="2332906"/>
            </a:xfrm>
            <a:prstGeom prst="triangle">
              <a:avLst>
                <a:gd name="adj" fmla="val 100000"/>
              </a:avLst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905866D-505D-4627-AE2F-D563DF63E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4817533"/>
            <a:ext cx="10572000" cy="7795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Imaging of healthy vs brain with CTE</a:t>
            </a:r>
            <a:endParaRPr lang="en-US"/>
          </a:p>
        </p:txBody>
      </p:sp>
      <p:pic>
        <p:nvPicPr>
          <p:cNvPr id="1026" name="Picture 2" descr="https://img.purch.com/h/1400/aHR0cDovL3d3dy5saXZlc2NpZW5jZS5jb20vaW1hZ2VzL2kvMDAwLzA5NC8xMzEvb3JpZ2luYWwvZ3JlZy1wbG9ldHotYnJhaW4taGVtaXNwaGVyZXMtMTcwNzI1LmpwZw==">
            <a:extLst>
              <a:ext uri="{FF2B5EF4-FFF2-40B4-BE49-F238E27FC236}">
                <a16:creationId xmlns:a16="http://schemas.microsoft.com/office/drawing/2014/main" id="{6BBB6A70-E019-40C3-8CBD-B6E67750DB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721" y="119318"/>
            <a:ext cx="4295750" cy="4123498"/>
          </a:xfrm>
          <a:prstGeom prst="roundRect">
            <a:avLst>
              <a:gd name="adj" fmla="val 3876"/>
            </a:avLst>
          </a:prstGeom>
          <a:noFill/>
          <a:ln>
            <a:solidFill>
              <a:schemeClr val="accent1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EB7CB05-2E29-43A2-A1F0-E4C95B2F56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1" y="119999"/>
            <a:ext cx="4780078" cy="4122817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42371626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E8CD6-C3C6-47E9-B91A-5E5EDB05F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Bookman Old Style" panose="02050604050505020204" pitchFamily="18" charset="0"/>
              </a:rPr>
              <a:t>Prevention? </a:t>
            </a:r>
            <a:endParaRPr lang="en-GB" dirty="0">
              <a:latin typeface="Bookman Old Style" panose="020506040505050202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2C5ED-631B-4D2E-965C-61E68B90D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Bookman Old Style" panose="02050604050505020204" pitchFamily="18" charset="0"/>
              </a:rPr>
              <a:t>Helmets have benefit in preventing skull trauma and intercranial bleeding – Protective effects on concussion are less pronounced (Harmon </a:t>
            </a:r>
            <a:r>
              <a:rPr lang="en-US" i="1" dirty="0">
                <a:latin typeface="Bookman Old Style" panose="02050604050505020204" pitchFamily="18" charset="0"/>
              </a:rPr>
              <a:t>et al</a:t>
            </a:r>
            <a:r>
              <a:rPr lang="en-US" dirty="0">
                <a:latin typeface="Bookman Old Style" panose="02050604050505020204" pitchFamily="18" charset="0"/>
              </a:rPr>
              <a:t>., 2019).</a:t>
            </a:r>
          </a:p>
          <a:p>
            <a:r>
              <a:rPr lang="en-US" dirty="0">
                <a:latin typeface="Bookman Old Style" panose="02050604050505020204" pitchFamily="18" charset="0"/>
              </a:rPr>
              <a:t>Smaller neck circumference and weaker overall neck are strongly associated with concussion risk (Collins </a:t>
            </a:r>
            <a:r>
              <a:rPr lang="en-US" i="1" dirty="0">
                <a:latin typeface="Bookman Old Style" panose="02050604050505020204" pitchFamily="18" charset="0"/>
              </a:rPr>
              <a:t>et al.</a:t>
            </a:r>
            <a:r>
              <a:rPr lang="en-US" dirty="0">
                <a:latin typeface="Bookman Old Style" panose="02050604050505020204" pitchFamily="18" charset="0"/>
              </a:rPr>
              <a:t>, 2014)</a:t>
            </a:r>
          </a:p>
          <a:p>
            <a:r>
              <a:rPr lang="en-US" dirty="0">
                <a:latin typeface="Bookman Old Style" panose="02050604050505020204" pitchFamily="18" charset="0"/>
              </a:rPr>
              <a:t>However, there is some promise that vision training in collegiate American football players may reduce SRC (McCrory </a:t>
            </a:r>
            <a:r>
              <a:rPr lang="en-US" i="1" dirty="0">
                <a:latin typeface="Bookman Old Style" panose="02050604050505020204" pitchFamily="18" charset="0"/>
              </a:rPr>
              <a:t>et al., </a:t>
            </a:r>
            <a:r>
              <a:rPr lang="en-US" dirty="0">
                <a:latin typeface="Bookman Old Style" panose="02050604050505020204" pitchFamily="18" charset="0"/>
              </a:rPr>
              <a:t>2017). </a:t>
            </a:r>
            <a:endParaRPr lang="en-US" i="1" dirty="0">
              <a:latin typeface="Bookman Old Style" panose="02050604050505020204" pitchFamily="18" charset="0"/>
            </a:endParaRPr>
          </a:p>
          <a:p>
            <a:r>
              <a:rPr lang="en-US" dirty="0">
                <a:latin typeface="Bookman Old Style" panose="02050604050505020204" pitchFamily="18" charset="0"/>
              </a:rPr>
              <a:t>Rule changes? Tackle height in Rugby and checking in Ice Hockey. </a:t>
            </a:r>
          </a:p>
          <a:p>
            <a:endParaRPr lang="en-GB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42877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888D6-309F-4D7A-B1A9-CB05C5F87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8CCE836-17EE-49EA-90DD-1E8A3E35DF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432934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015 – 2016 Season Report </a:t>
            </a:r>
            <a:r>
              <a:rPr lang="en-GB" i="1" dirty="0"/>
              <a:t>England Professional Rugby Injury Surveillance Project</a:t>
            </a:r>
            <a:r>
              <a:rPr lang="en-GB" dirty="0"/>
              <a:t>.</a:t>
            </a:r>
          </a:p>
          <a:p>
            <a:r>
              <a:rPr lang="en-GB" dirty="0"/>
              <a:t>Abrahams, S., Fie, S.M., </a:t>
            </a:r>
            <a:r>
              <a:rPr lang="en-GB" dirty="0" err="1"/>
              <a:t>Patricios</a:t>
            </a:r>
            <a:r>
              <a:rPr lang="en-GB" dirty="0"/>
              <a:t>, J., </a:t>
            </a:r>
            <a:r>
              <a:rPr lang="en-GB" dirty="0" err="1"/>
              <a:t>Posthumus</a:t>
            </a:r>
            <a:r>
              <a:rPr lang="en-GB" dirty="0"/>
              <a:t>, M. and September, A.V. (2014) 'Risk factors for sports concussion: an evidence-based systematic review', </a:t>
            </a:r>
            <a:r>
              <a:rPr lang="en-GB" i="1" dirty="0"/>
              <a:t>British journal of sports medicine, </a:t>
            </a:r>
            <a:r>
              <a:rPr lang="en-GB" dirty="0"/>
              <a:t>48(2), pp. 91-97. </a:t>
            </a:r>
            <a:r>
              <a:rPr lang="en-GB" dirty="0" err="1"/>
              <a:t>doi</a:t>
            </a:r>
            <a:r>
              <a:rPr lang="en-GB" dirty="0"/>
              <a:t>: 10.1136/bjsports-2013-092734.</a:t>
            </a:r>
          </a:p>
          <a:p>
            <a:r>
              <a:rPr lang="en-GB" dirty="0"/>
              <a:t>Barth, J.T., Freeman, J.R., </a:t>
            </a:r>
            <a:r>
              <a:rPr lang="en-GB" dirty="0" err="1"/>
              <a:t>Broshek</a:t>
            </a:r>
            <a:r>
              <a:rPr lang="en-GB" dirty="0"/>
              <a:t>, D.K. and Varney, R.N. (2001) 'Acceleration-Deceleration Sport-Related Concussion: The Gravity of It All', </a:t>
            </a:r>
            <a:r>
              <a:rPr lang="en-GB" i="1" dirty="0"/>
              <a:t>Journal of athletic training, </a:t>
            </a:r>
            <a:r>
              <a:rPr lang="en-GB" dirty="0"/>
              <a:t>36(3), pp. 253.</a:t>
            </a:r>
          </a:p>
          <a:p>
            <a:r>
              <a:rPr lang="en-GB" dirty="0"/>
              <a:t>Carney, N., </a:t>
            </a:r>
            <a:r>
              <a:rPr lang="en-GB" dirty="0" err="1"/>
              <a:t>Ghajar</a:t>
            </a:r>
            <a:r>
              <a:rPr lang="en-GB" dirty="0"/>
              <a:t>, J., </a:t>
            </a:r>
            <a:r>
              <a:rPr lang="en-GB" dirty="0" err="1"/>
              <a:t>Jagoda</a:t>
            </a:r>
            <a:r>
              <a:rPr lang="en-GB" dirty="0"/>
              <a:t>, A., </a:t>
            </a:r>
            <a:r>
              <a:rPr lang="en-GB" dirty="0" err="1"/>
              <a:t>Bedrick</a:t>
            </a:r>
            <a:r>
              <a:rPr lang="en-GB" dirty="0"/>
              <a:t>, S., Davis-O'Reilly, C., du </a:t>
            </a:r>
            <a:r>
              <a:rPr lang="en-GB" dirty="0" err="1"/>
              <a:t>Coudray</a:t>
            </a:r>
            <a:r>
              <a:rPr lang="en-GB" dirty="0"/>
              <a:t>, H., Hack, D., Helfand, N., Huddleston, A., Nettleton, T. and Riggio, S. (2014) 'Concussion Guidelines Step 1: Systematic Review of Prevalent Indicators', </a:t>
            </a:r>
            <a:r>
              <a:rPr lang="en-GB" i="1" dirty="0"/>
              <a:t>Neurosurgery, </a:t>
            </a:r>
            <a:r>
              <a:rPr lang="en-GB" dirty="0"/>
              <a:t>75(suppl_1), pp. S15. </a:t>
            </a:r>
            <a:r>
              <a:rPr lang="en-GB" dirty="0" err="1"/>
              <a:t>doi</a:t>
            </a:r>
            <a:r>
              <a:rPr lang="en-GB" dirty="0"/>
              <a:t>: 10.1093/neurosurgery/75.suppl_1.S3.</a:t>
            </a:r>
          </a:p>
          <a:p>
            <a:r>
              <a:rPr lang="en-GB" dirty="0"/>
              <a:t>Collins, C., Fletcher, E., Fields, S., </a:t>
            </a:r>
            <a:r>
              <a:rPr lang="en-GB" dirty="0" err="1"/>
              <a:t>Kluchurosky</a:t>
            </a:r>
            <a:r>
              <a:rPr lang="en-GB" dirty="0"/>
              <a:t>, L., </a:t>
            </a:r>
            <a:r>
              <a:rPr lang="en-GB" dirty="0" err="1"/>
              <a:t>Rohrkemper</a:t>
            </a:r>
            <a:r>
              <a:rPr lang="en-GB" dirty="0"/>
              <a:t>, M., Comstock, R. and Cantu, R. (2014) 'Neck Strength: A Protective Factor Reducing Risk for Concussion in High School Sports', </a:t>
            </a:r>
            <a:r>
              <a:rPr lang="en-GB" i="1" dirty="0"/>
              <a:t>The Journal of Primary Prevention, </a:t>
            </a:r>
            <a:r>
              <a:rPr lang="en-GB" dirty="0"/>
              <a:t>35(5), pp. 309-319. </a:t>
            </a:r>
            <a:r>
              <a:rPr lang="en-GB" dirty="0" err="1"/>
              <a:t>doi</a:t>
            </a:r>
            <a:r>
              <a:rPr lang="en-GB" dirty="0"/>
              <a:t>: 10.1007/s10935-014-0355-2.</a:t>
            </a:r>
          </a:p>
        </p:txBody>
      </p:sp>
    </p:spTree>
    <p:extLst>
      <p:ext uri="{BB962C8B-B14F-4D97-AF65-F5344CB8AC3E}">
        <p14:creationId xmlns:p14="http://schemas.microsoft.com/office/powerpoint/2010/main" val="30232405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4C911-DB29-4889-99FE-D3C6BE701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784F3-EFB4-4DD4-856A-432199B326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4319915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Bookman Old Style" panose="02050604050505020204" pitchFamily="18" charset="0"/>
              </a:rPr>
              <a:t>Denvir, K., Farrell, G. and Simms, C.K. (2019) 'Does ball carrier technique influence tackler head injury assessment risk in elite rugby union?', </a:t>
            </a:r>
            <a:r>
              <a:rPr lang="en-GB" i="1" dirty="0">
                <a:latin typeface="Bookman Old Style" panose="02050604050505020204" pitchFamily="18" charset="0"/>
              </a:rPr>
              <a:t>Journal of Sports Sciences, </a:t>
            </a:r>
            <a:r>
              <a:rPr lang="en-GB" dirty="0">
                <a:latin typeface="Bookman Old Style" panose="02050604050505020204" pitchFamily="18" charset="0"/>
              </a:rPr>
              <a:t>37(3), pp. 262-267. </a:t>
            </a:r>
            <a:r>
              <a:rPr lang="en-GB" dirty="0" err="1">
                <a:latin typeface="Bookman Old Style" panose="02050604050505020204" pitchFamily="18" charset="0"/>
              </a:rPr>
              <a:t>doi</a:t>
            </a:r>
            <a:r>
              <a:rPr lang="en-GB" dirty="0">
                <a:latin typeface="Bookman Old Style" panose="02050604050505020204" pitchFamily="18" charset="0"/>
              </a:rPr>
              <a:t>: 10.1080/02640414.2018.1494952.</a:t>
            </a:r>
          </a:p>
          <a:p>
            <a:r>
              <a:rPr lang="en-GB" dirty="0">
                <a:latin typeface="Bookman Old Style" panose="02050604050505020204" pitchFamily="18" charset="0"/>
              </a:rPr>
              <a:t>Fuller, C.W., Taylor, A., Kemp, S.P.T. and Raftery, M. (2017) 'Rugby World Cup 2015: World Rugby injury surveillance study', </a:t>
            </a:r>
            <a:r>
              <a:rPr lang="en-GB" i="1" dirty="0">
                <a:latin typeface="Bookman Old Style" panose="02050604050505020204" pitchFamily="18" charset="0"/>
              </a:rPr>
              <a:t>British journal of sports medicine, </a:t>
            </a:r>
            <a:r>
              <a:rPr lang="en-GB" dirty="0">
                <a:latin typeface="Bookman Old Style" panose="02050604050505020204" pitchFamily="18" charset="0"/>
              </a:rPr>
              <a:t>51(1), pp. 51-57. </a:t>
            </a:r>
            <a:r>
              <a:rPr lang="en-GB" dirty="0" err="1">
                <a:latin typeface="Bookman Old Style" panose="02050604050505020204" pitchFamily="18" charset="0"/>
              </a:rPr>
              <a:t>doi</a:t>
            </a:r>
            <a:r>
              <a:rPr lang="en-GB" dirty="0">
                <a:latin typeface="Bookman Old Style" panose="02050604050505020204" pitchFamily="18" charset="0"/>
              </a:rPr>
              <a:t>: 10.1136/bjsports-2016-096275.</a:t>
            </a:r>
          </a:p>
          <a:p>
            <a:r>
              <a:rPr lang="en-GB" dirty="0">
                <a:latin typeface="Bookman Old Style" panose="02050604050505020204" pitchFamily="18" charset="0"/>
              </a:rPr>
              <a:t>Harmon, K.G., </a:t>
            </a:r>
            <a:r>
              <a:rPr lang="en-GB" dirty="0" err="1">
                <a:latin typeface="Bookman Old Style" panose="02050604050505020204" pitchFamily="18" charset="0"/>
              </a:rPr>
              <a:t>Clugston</a:t>
            </a:r>
            <a:r>
              <a:rPr lang="en-GB" dirty="0">
                <a:latin typeface="Bookman Old Style" panose="02050604050505020204" pitchFamily="18" charset="0"/>
              </a:rPr>
              <a:t>, J.R., Dec, K., </a:t>
            </a:r>
            <a:r>
              <a:rPr lang="en-GB" dirty="0" err="1">
                <a:latin typeface="Bookman Old Style" panose="02050604050505020204" pitchFamily="18" charset="0"/>
              </a:rPr>
              <a:t>Hainline</a:t>
            </a:r>
            <a:r>
              <a:rPr lang="en-GB" dirty="0">
                <a:latin typeface="Bookman Old Style" panose="02050604050505020204" pitchFamily="18" charset="0"/>
              </a:rPr>
              <a:t>, B., Herring, S., Kane, S.F., </a:t>
            </a:r>
            <a:r>
              <a:rPr lang="en-GB" dirty="0" err="1">
                <a:latin typeface="Bookman Old Style" panose="02050604050505020204" pitchFamily="18" charset="0"/>
              </a:rPr>
              <a:t>Kontos</a:t>
            </a:r>
            <a:r>
              <a:rPr lang="en-GB" dirty="0">
                <a:latin typeface="Bookman Old Style" panose="02050604050505020204" pitchFamily="18" charset="0"/>
              </a:rPr>
              <a:t>, A.P., Leddy, J.J., McCrea, M., Poddar, S.K., </a:t>
            </a:r>
            <a:r>
              <a:rPr lang="en-GB" dirty="0" err="1">
                <a:latin typeface="Bookman Old Style" panose="02050604050505020204" pitchFamily="18" charset="0"/>
              </a:rPr>
              <a:t>Putukian</a:t>
            </a:r>
            <a:r>
              <a:rPr lang="en-GB" dirty="0">
                <a:latin typeface="Bookman Old Style" panose="02050604050505020204" pitchFamily="18" charset="0"/>
              </a:rPr>
              <a:t>, M., Wilson, J.C. and Roberts, W.O. (2019) 'American Medical Society for Sports Medicine position statement on concussion in sport', </a:t>
            </a:r>
            <a:r>
              <a:rPr lang="en-GB" i="1" dirty="0">
                <a:latin typeface="Bookman Old Style" panose="02050604050505020204" pitchFamily="18" charset="0"/>
              </a:rPr>
              <a:t>British Journal of Sports Medicine, </a:t>
            </a:r>
            <a:r>
              <a:rPr lang="en-GB" dirty="0">
                <a:latin typeface="Bookman Old Style" panose="02050604050505020204" pitchFamily="18" charset="0"/>
              </a:rPr>
              <a:t>53(4), pp. 213-225. </a:t>
            </a:r>
            <a:r>
              <a:rPr lang="en-GB" dirty="0" err="1">
                <a:latin typeface="Bookman Old Style" panose="02050604050505020204" pitchFamily="18" charset="0"/>
              </a:rPr>
              <a:t>doi</a:t>
            </a:r>
            <a:r>
              <a:rPr lang="en-GB" dirty="0">
                <a:latin typeface="Bookman Old Style" panose="02050604050505020204" pitchFamily="18" charset="0"/>
              </a:rPr>
              <a:t>: 10.1136/bjsports-2018-100338.</a:t>
            </a:r>
          </a:p>
          <a:p>
            <a:r>
              <a:rPr lang="en-GB" dirty="0">
                <a:latin typeface="Bookman Old Style" panose="02050604050505020204" pitchFamily="18" charset="0"/>
              </a:rPr>
              <a:t>Harmon, K., </a:t>
            </a:r>
            <a:r>
              <a:rPr lang="en-GB" dirty="0" err="1">
                <a:latin typeface="Bookman Old Style" panose="02050604050505020204" pitchFamily="18" charset="0"/>
              </a:rPr>
              <a:t>Drezner</a:t>
            </a:r>
            <a:r>
              <a:rPr lang="en-GB" dirty="0">
                <a:latin typeface="Bookman Old Style" panose="02050604050505020204" pitchFamily="18" charset="0"/>
              </a:rPr>
              <a:t>, J., Gammons, M., </a:t>
            </a:r>
            <a:r>
              <a:rPr lang="en-GB" dirty="0" err="1">
                <a:latin typeface="Bookman Old Style" panose="02050604050505020204" pitchFamily="18" charset="0"/>
              </a:rPr>
              <a:t>Guskiewicz</a:t>
            </a:r>
            <a:r>
              <a:rPr lang="en-GB" dirty="0">
                <a:latin typeface="Bookman Old Style" panose="02050604050505020204" pitchFamily="18" charset="0"/>
              </a:rPr>
              <a:t>, K., Halstead, M., Herring, S., Kutcher, J., Pana, A., </a:t>
            </a:r>
            <a:r>
              <a:rPr lang="en-GB" dirty="0" err="1">
                <a:latin typeface="Bookman Old Style" panose="02050604050505020204" pitchFamily="18" charset="0"/>
              </a:rPr>
              <a:t>Putukian</a:t>
            </a:r>
            <a:r>
              <a:rPr lang="en-GB" dirty="0">
                <a:latin typeface="Bookman Old Style" panose="02050604050505020204" pitchFamily="18" charset="0"/>
              </a:rPr>
              <a:t>, M. and Roberts, W. (2013) 'American Medical Society for Sports Medicine Position Statement: Concussion in Sport', </a:t>
            </a:r>
            <a:r>
              <a:rPr lang="en-GB" i="1" dirty="0">
                <a:latin typeface="Bookman Old Style" panose="02050604050505020204" pitchFamily="18" charset="0"/>
              </a:rPr>
              <a:t>Clinical Journal of Sport Medicine, </a:t>
            </a:r>
            <a:r>
              <a:rPr lang="en-GB" dirty="0">
                <a:latin typeface="Bookman Old Style" panose="02050604050505020204" pitchFamily="18" charset="0"/>
              </a:rPr>
              <a:t>23(1), pp. 1-18. </a:t>
            </a:r>
            <a:r>
              <a:rPr lang="en-GB" dirty="0" err="1">
                <a:latin typeface="Bookman Old Style" panose="02050604050505020204" pitchFamily="18" charset="0"/>
              </a:rPr>
              <a:t>doi</a:t>
            </a:r>
            <a:r>
              <a:rPr lang="en-GB" dirty="0">
                <a:latin typeface="Bookman Old Style" panose="02050604050505020204" pitchFamily="18" charset="0"/>
              </a:rPr>
              <a:t>: 10.1097/JSM.0b013e31827f5f93.</a:t>
            </a:r>
          </a:p>
        </p:txBody>
      </p:sp>
    </p:spTree>
    <p:extLst>
      <p:ext uri="{BB962C8B-B14F-4D97-AF65-F5344CB8AC3E}">
        <p14:creationId xmlns:p14="http://schemas.microsoft.com/office/powerpoint/2010/main" val="35066045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DDFC2-00D0-4572-A8D4-72E0DD37B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3BF53-D44E-4DBE-B871-8141482605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431048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Bookman Old Style" panose="02050604050505020204" pitchFamily="18" charset="0"/>
              </a:rPr>
              <a:t>Manley, G., Gardner, A.J., Schneider, K.J., </a:t>
            </a:r>
            <a:r>
              <a:rPr lang="en-GB" dirty="0" err="1">
                <a:latin typeface="Bookman Old Style" panose="02050604050505020204" pitchFamily="18" charset="0"/>
              </a:rPr>
              <a:t>Guskiewicz</a:t>
            </a:r>
            <a:r>
              <a:rPr lang="en-GB" dirty="0">
                <a:latin typeface="Bookman Old Style" panose="02050604050505020204" pitchFamily="18" charset="0"/>
              </a:rPr>
              <a:t>, K.M., </a:t>
            </a:r>
            <a:r>
              <a:rPr lang="en-GB" dirty="0" err="1">
                <a:latin typeface="Bookman Old Style" panose="02050604050505020204" pitchFamily="18" charset="0"/>
              </a:rPr>
              <a:t>Bailes</a:t>
            </a:r>
            <a:r>
              <a:rPr lang="en-GB" dirty="0">
                <a:latin typeface="Bookman Old Style" panose="02050604050505020204" pitchFamily="18" charset="0"/>
              </a:rPr>
              <a:t>, J., Cantu, R.C., Castellani, R.J., Turner, M., Jordan, B.D., Randolph, C., Dvorak, J., Hayden, K.A., </a:t>
            </a:r>
            <a:r>
              <a:rPr lang="en-GB" dirty="0" err="1">
                <a:latin typeface="Bookman Old Style" panose="02050604050505020204" pitchFamily="18" charset="0"/>
              </a:rPr>
              <a:t>Tator</a:t>
            </a:r>
            <a:r>
              <a:rPr lang="en-GB" dirty="0">
                <a:latin typeface="Bookman Old Style" panose="02050604050505020204" pitchFamily="18" charset="0"/>
              </a:rPr>
              <a:t>, C.H., McCrory, P. and Iverson, G.L. (2017) 'A systematic review of potential long-term effects of sport-related concussion', </a:t>
            </a:r>
            <a:r>
              <a:rPr lang="en-GB" i="1" dirty="0">
                <a:latin typeface="Bookman Old Style" panose="02050604050505020204" pitchFamily="18" charset="0"/>
              </a:rPr>
              <a:t>British journal of sports medicine, </a:t>
            </a:r>
            <a:r>
              <a:rPr lang="en-GB" dirty="0">
                <a:latin typeface="Bookman Old Style" panose="02050604050505020204" pitchFamily="18" charset="0"/>
              </a:rPr>
              <a:t>51(12), pp. 969. </a:t>
            </a:r>
            <a:r>
              <a:rPr lang="en-GB" dirty="0" err="1">
                <a:latin typeface="Bookman Old Style" panose="02050604050505020204" pitchFamily="18" charset="0"/>
              </a:rPr>
              <a:t>doi</a:t>
            </a:r>
            <a:r>
              <a:rPr lang="en-GB" dirty="0">
                <a:latin typeface="Bookman Old Style" panose="02050604050505020204" pitchFamily="18" charset="0"/>
              </a:rPr>
              <a:t>: //dx.doi.org/10.1136/bjsports-2017-097791.</a:t>
            </a:r>
          </a:p>
          <a:p>
            <a:r>
              <a:rPr lang="en-GB" dirty="0">
                <a:latin typeface="Bookman Old Style" panose="02050604050505020204" pitchFamily="18" charset="0"/>
              </a:rPr>
              <a:t>McCrory, </a:t>
            </a:r>
            <a:r>
              <a:rPr lang="en-GB" dirty="0" err="1">
                <a:latin typeface="Bookman Old Style" panose="02050604050505020204" pitchFamily="18" charset="0"/>
              </a:rPr>
              <a:t>Paul|Meeuwisse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Willem|Aubry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Mark|Cantu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Bob|Dvořák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Jiří|Echemendia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Ruben|Engebretsen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Lars|Johnston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Karen|Kutcher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Jeff|Raftery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Martin|Sills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Allen|Benson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Brian|Davis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Gavin|Ellenbogen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Richard|Guskiewicz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Kevin|Herring</a:t>
            </a:r>
            <a:r>
              <a:rPr lang="en-GB" dirty="0">
                <a:latin typeface="Bookman Old Style" panose="02050604050505020204" pitchFamily="18" charset="0"/>
              </a:rPr>
              <a:t>, Stanley </a:t>
            </a:r>
            <a:r>
              <a:rPr lang="en-GB" dirty="0" err="1">
                <a:latin typeface="Bookman Old Style" panose="02050604050505020204" pitchFamily="18" charset="0"/>
              </a:rPr>
              <a:t>A.|Iverson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Grant|Jordan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Barry|Kissick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James|McCrea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Michael|McIntosh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Andrew|Maddocks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David|Makdissi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Michael|Purcell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Laura|Putukian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Margot|Schneider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Kathryn|Tator</a:t>
            </a:r>
            <a:r>
              <a:rPr lang="en-GB" dirty="0">
                <a:latin typeface="Bookman Old Style" panose="02050604050505020204" pitchFamily="18" charset="0"/>
              </a:rPr>
              <a:t>, </a:t>
            </a:r>
            <a:r>
              <a:rPr lang="en-GB" dirty="0" err="1">
                <a:latin typeface="Bookman Old Style" panose="02050604050505020204" pitchFamily="18" charset="0"/>
              </a:rPr>
              <a:t>Charles|Turner</a:t>
            </a:r>
            <a:r>
              <a:rPr lang="en-GB" dirty="0">
                <a:latin typeface="Bookman Old Style" panose="02050604050505020204" pitchFamily="18" charset="0"/>
              </a:rPr>
              <a:t>, Michael (2013) 'Consensus statement on Concussion in Sport – The 4th International Conference on Concussion in Sport held in Zurich, November 2012', </a:t>
            </a:r>
            <a:r>
              <a:rPr lang="en-GB" i="1" dirty="0">
                <a:latin typeface="Bookman Old Style" panose="02050604050505020204" pitchFamily="18" charset="0"/>
              </a:rPr>
              <a:t>Physical Therapy in Sport, </a:t>
            </a:r>
            <a:r>
              <a:rPr lang="en-GB" dirty="0">
                <a:latin typeface="Bookman Old Style" panose="02050604050505020204" pitchFamily="18" charset="0"/>
              </a:rPr>
              <a:t>14(2), pp. e13. </a:t>
            </a:r>
            <a:r>
              <a:rPr lang="en-GB" dirty="0" err="1">
                <a:latin typeface="Bookman Old Style" panose="02050604050505020204" pitchFamily="18" charset="0"/>
              </a:rPr>
              <a:t>doi</a:t>
            </a:r>
            <a:r>
              <a:rPr lang="en-GB" dirty="0">
                <a:latin typeface="Bookman Old Style" panose="02050604050505020204" pitchFamily="18" charset="0"/>
              </a:rPr>
              <a:t>: 10.1016/j.ptsp.2013.03.002.</a:t>
            </a:r>
          </a:p>
          <a:p>
            <a:r>
              <a:rPr lang="en-GB" dirty="0" err="1">
                <a:latin typeface="Bookman Old Style" panose="02050604050505020204" pitchFamily="18" charset="0"/>
              </a:rPr>
              <a:t>Mez</a:t>
            </a:r>
            <a:r>
              <a:rPr lang="en-GB" dirty="0">
                <a:latin typeface="Bookman Old Style" panose="02050604050505020204" pitchFamily="18" charset="0"/>
              </a:rPr>
              <a:t>, J., </a:t>
            </a:r>
            <a:r>
              <a:rPr lang="en-GB" dirty="0" err="1">
                <a:latin typeface="Bookman Old Style" panose="02050604050505020204" pitchFamily="18" charset="0"/>
              </a:rPr>
              <a:t>Daneshvar</a:t>
            </a:r>
            <a:r>
              <a:rPr lang="en-GB" dirty="0">
                <a:latin typeface="Bookman Old Style" panose="02050604050505020204" pitchFamily="18" charset="0"/>
              </a:rPr>
              <a:t>, D.H., Kiernan, P.T., </a:t>
            </a:r>
            <a:r>
              <a:rPr lang="en-GB" dirty="0" err="1">
                <a:latin typeface="Bookman Old Style" panose="02050604050505020204" pitchFamily="18" charset="0"/>
              </a:rPr>
              <a:t>Abdolmohammadi</a:t>
            </a:r>
            <a:r>
              <a:rPr lang="en-GB" dirty="0">
                <a:latin typeface="Bookman Old Style" panose="02050604050505020204" pitchFamily="18" charset="0"/>
              </a:rPr>
              <a:t>, B., Alvarez, V.E., Huber, B.R., </a:t>
            </a:r>
            <a:r>
              <a:rPr lang="en-GB" dirty="0" err="1">
                <a:latin typeface="Bookman Old Style" panose="02050604050505020204" pitchFamily="18" charset="0"/>
              </a:rPr>
              <a:t>Alosco</a:t>
            </a:r>
            <a:r>
              <a:rPr lang="en-GB" dirty="0">
                <a:latin typeface="Bookman Old Style" panose="02050604050505020204" pitchFamily="18" charset="0"/>
              </a:rPr>
              <a:t>, M.L., Solomon, T.M., </a:t>
            </a:r>
            <a:r>
              <a:rPr lang="en-GB" dirty="0" err="1">
                <a:latin typeface="Bookman Old Style" panose="02050604050505020204" pitchFamily="18" charset="0"/>
              </a:rPr>
              <a:t>Nowinski</a:t>
            </a:r>
            <a:r>
              <a:rPr lang="en-GB" dirty="0">
                <a:latin typeface="Bookman Old Style" panose="02050604050505020204" pitchFamily="18" charset="0"/>
              </a:rPr>
              <a:t>, C.J., McHale, L., Cormier, K.A., </a:t>
            </a:r>
            <a:r>
              <a:rPr lang="en-GB" dirty="0" err="1">
                <a:latin typeface="Bookman Old Style" panose="02050604050505020204" pitchFamily="18" charset="0"/>
              </a:rPr>
              <a:t>Kubilus</a:t>
            </a:r>
            <a:r>
              <a:rPr lang="en-GB" dirty="0">
                <a:latin typeface="Bookman Old Style" panose="02050604050505020204" pitchFamily="18" charset="0"/>
              </a:rPr>
              <a:t>, C.A., Martin, B.M., Murphy, L., Baugh, C.M., </a:t>
            </a:r>
            <a:r>
              <a:rPr lang="en-GB" dirty="0" err="1">
                <a:latin typeface="Bookman Old Style" panose="02050604050505020204" pitchFamily="18" charset="0"/>
              </a:rPr>
              <a:t>Montenigro</a:t>
            </a:r>
            <a:r>
              <a:rPr lang="en-GB" dirty="0">
                <a:latin typeface="Bookman Old Style" panose="02050604050505020204" pitchFamily="18" charset="0"/>
              </a:rPr>
              <a:t>, P.H., </a:t>
            </a:r>
            <a:r>
              <a:rPr lang="en-GB" dirty="0" err="1">
                <a:latin typeface="Bookman Old Style" panose="02050604050505020204" pitchFamily="18" charset="0"/>
              </a:rPr>
              <a:t>Chaisson</a:t>
            </a:r>
            <a:r>
              <a:rPr lang="en-GB" dirty="0">
                <a:latin typeface="Bookman Old Style" panose="02050604050505020204" pitchFamily="18" charset="0"/>
              </a:rPr>
              <a:t>, C.E., </a:t>
            </a:r>
            <a:r>
              <a:rPr lang="en-GB" dirty="0" err="1">
                <a:latin typeface="Bookman Old Style" panose="02050604050505020204" pitchFamily="18" charset="0"/>
              </a:rPr>
              <a:t>Tripodis</a:t>
            </a:r>
            <a:r>
              <a:rPr lang="en-GB" dirty="0">
                <a:latin typeface="Bookman Old Style" panose="02050604050505020204" pitchFamily="18" charset="0"/>
              </a:rPr>
              <a:t>, Y., </a:t>
            </a:r>
            <a:r>
              <a:rPr lang="en-GB" dirty="0" err="1">
                <a:latin typeface="Bookman Old Style" panose="02050604050505020204" pitchFamily="18" charset="0"/>
              </a:rPr>
              <a:t>Kowall</a:t>
            </a:r>
            <a:r>
              <a:rPr lang="en-GB" dirty="0">
                <a:latin typeface="Bookman Old Style" panose="02050604050505020204" pitchFamily="18" charset="0"/>
              </a:rPr>
              <a:t>, N.W., </a:t>
            </a:r>
            <a:r>
              <a:rPr lang="en-GB" dirty="0" err="1">
                <a:latin typeface="Bookman Old Style" panose="02050604050505020204" pitchFamily="18" charset="0"/>
              </a:rPr>
              <a:t>Weuve</a:t>
            </a:r>
            <a:r>
              <a:rPr lang="en-GB" dirty="0">
                <a:latin typeface="Bookman Old Style" panose="02050604050505020204" pitchFamily="18" charset="0"/>
              </a:rPr>
              <a:t>, J., McClean, M.D., Cantu, R.C., Goldstein, L.E., Katz, D.I., Stern, R.A., Stein, T.D. and McKee, A.C. (2017) 'Clinicopathological Evaluation of Chronic Traumatic Encephalopathy in Players of American Football', </a:t>
            </a:r>
            <a:r>
              <a:rPr lang="en-GB" i="1" dirty="0">
                <a:latin typeface="Bookman Old Style" panose="02050604050505020204" pitchFamily="18" charset="0"/>
              </a:rPr>
              <a:t>JAMA, </a:t>
            </a:r>
            <a:r>
              <a:rPr lang="en-GB" dirty="0">
                <a:latin typeface="Bookman Old Style" panose="02050604050505020204" pitchFamily="18" charset="0"/>
              </a:rPr>
              <a:t>318(4), pp. 360-370. </a:t>
            </a:r>
            <a:r>
              <a:rPr lang="en-GB" dirty="0" err="1">
                <a:latin typeface="Bookman Old Style" panose="02050604050505020204" pitchFamily="18" charset="0"/>
              </a:rPr>
              <a:t>doi</a:t>
            </a:r>
            <a:r>
              <a:rPr lang="en-GB" dirty="0">
                <a:latin typeface="Bookman Old Style" panose="02050604050505020204" pitchFamily="18" charset="0"/>
              </a:rPr>
              <a:t>: 10.1001/jama.2017.8334.</a:t>
            </a:r>
          </a:p>
        </p:txBody>
      </p:sp>
    </p:spTree>
    <p:extLst>
      <p:ext uri="{BB962C8B-B14F-4D97-AF65-F5344CB8AC3E}">
        <p14:creationId xmlns:p14="http://schemas.microsoft.com/office/powerpoint/2010/main" val="18350245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C31E3-09D9-4F45-B270-0B1BF6653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8920E-A1FD-47C5-8485-FC71059F6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4103099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Bookman Old Style" panose="02050604050505020204" pitchFamily="18" charset="0"/>
              </a:rPr>
              <a:t>Nelson, L., </a:t>
            </a:r>
            <a:r>
              <a:rPr lang="en-GB" dirty="0" err="1">
                <a:latin typeface="Bookman Old Style" panose="02050604050505020204" pitchFamily="18" charset="0"/>
              </a:rPr>
              <a:t>Tarima</a:t>
            </a:r>
            <a:r>
              <a:rPr lang="en-GB" dirty="0">
                <a:latin typeface="Bookman Old Style" panose="02050604050505020204" pitchFamily="18" charset="0"/>
              </a:rPr>
              <a:t>, S., LaRoche, A., </a:t>
            </a:r>
            <a:r>
              <a:rPr lang="en-GB" dirty="0" err="1">
                <a:latin typeface="Bookman Old Style" panose="02050604050505020204" pitchFamily="18" charset="0"/>
              </a:rPr>
              <a:t>Hammeke</a:t>
            </a:r>
            <a:r>
              <a:rPr lang="en-GB" dirty="0">
                <a:latin typeface="Bookman Old Style" panose="02050604050505020204" pitchFamily="18" charset="0"/>
              </a:rPr>
              <a:t>, T., Barr, W., </a:t>
            </a:r>
            <a:r>
              <a:rPr lang="en-GB" dirty="0" err="1">
                <a:latin typeface="Bookman Old Style" panose="02050604050505020204" pitchFamily="18" charset="0"/>
              </a:rPr>
              <a:t>Guskiewicz</a:t>
            </a:r>
            <a:r>
              <a:rPr lang="en-GB" dirty="0">
                <a:latin typeface="Bookman Old Style" panose="02050604050505020204" pitchFamily="18" charset="0"/>
              </a:rPr>
              <a:t>, K., Randolph, C. and McCrea, M. (2016) 'Preinjury somatization symptoms contribute to clinical recovery after sport-related concussion', </a:t>
            </a:r>
            <a:r>
              <a:rPr lang="en-GB" i="1" dirty="0">
                <a:latin typeface="Bookman Old Style" panose="02050604050505020204" pitchFamily="18" charset="0"/>
              </a:rPr>
              <a:t>Neurology, </a:t>
            </a:r>
            <a:r>
              <a:rPr lang="en-GB" dirty="0">
                <a:latin typeface="Bookman Old Style" panose="02050604050505020204" pitchFamily="18" charset="0"/>
              </a:rPr>
              <a:t>86(20), pp. 1856-1863. </a:t>
            </a:r>
            <a:r>
              <a:rPr lang="en-GB" dirty="0" err="1">
                <a:latin typeface="Bookman Old Style" panose="02050604050505020204" pitchFamily="18" charset="0"/>
              </a:rPr>
              <a:t>doi</a:t>
            </a:r>
            <a:r>
              <a:rPr lang="en-GB" dirty="0">
                <a:latin typeface="Bookman Old Style" panose="02050604050505020204" pitchFamily="18" charset="0"/>
              </a:rPr>
              <a:t>: 10.1212/WNL.0000000000002679.</a:t>
            </a:r>
          </a:p>
          <a:p>
            <a:r>
              <a:rPr lang="en-GB" dirty="0">
                <a:latin typeface="Bookman Old Style" panose="02050604050505020204" pitchFamily="18" charset="0"/>
              </a:rPr>
              <a:t>Van Pelt, K., Allred, D., Cameron, K., Campbell, D., </a:t>
            </a:r>
            <a:r>
              <a:rPr lang="en-GB" dirty="0" err="1">
                <a:latin typeface="Bookman Old Style" panose="02050604050505020204" pitchFamily="18" charset="0"/>
              </a:rPr>
              <a:t>D’Lauro</a:t>
            </a:r>
            <a:r>
              <a:rPr lang="en-GB" dirty="0">
                <a:latin typeface="Bookman Old Style" panose="02050604050505020204" pitchFamily="18" charset="0"/>
              </a:rPr>
              <a:t>, C., He, X., Houston, M., Johnson, B., Kelly, T., McGinty, G., Meehan, S., O’Donnell, P., Peck, K., Svoboda, S., </a:t>
            </a:r>
            <a:r>
              <a:rPr lang="en-GB" dirty="0" err="1">
                <a:latin typeface="Bookman Old Style" panose="02050604050505020204" pitchFamily="18" charset="0"/>
              </a:rPr>
              <a:t>Pasquina</a:t>
            </a:r>
            <a:r>
              <a:rPr lang="en-GB" dirty="0">
                <a:latin typeface="Bookman Old Style" panose="02050604050505020204" pitchFamily="18" charset="0"/>
              </a:rPr>
              <a:t>, P., McAllister, T., McCrea, M. and </a:t>
            </a:r>
            <a:r>
              <a:rPr lang="en-GB" dirty="0" err="1">
                <a:latin typeface="Bookman Old Style" panose="02050604050505020204" pitchFamily="18" charset="0"/>
              </a:rPr>
              <a:t>Broglio</a:t>
            </a:r>
            <a:r>
              <a:rPr lang="en-GB" dirty="0">
                <a:latin typeface="Bookman Old Style" panose="02050604050505020204" pitchFamily="18" charset="0"/>
              </a:rPr>
              <a:t>, S. (2019) 'A cohort study to identify and evaluate concussion risk factors across multiple injury settings: findings from the CARE Consortium', </a:t>
            </a:r>
            <a:r>
              <a:rPr lang="en-GB" i="1" dirty="0">
                <a:latin typeface="Bookman Old Style" panose="02050604050505020204" pitchFamily="18" charset="0"/>
              </a:rPr>
              <a:t>Injury Epidemiology, </a:t>
            </a:r>
            <a:r>
              <a:rPr lang="en-GB" dirty="0">
                <a:latin typeface="Bookman Old Style" panose="02050604050505020204" pitchFamily="18" charset="0"/>
              </a:rPr>
              <a:t>6(1), pp. 1-11. </a:t>
            </a:r>
            <a:r>
              <a:rPr lang="en-GB" dirty="0" err="1">
                <a:latin typeface="Bookman Old Style" panose="02050604050505020204" pitchFamily="18" charset="0"/>
              </a:rPr>
              <a:t>doi</a:t>
            </a:r>
            <a:r>
              <a:rPr lang="en-GB" dirty="0">
                <a:latin typeface="Bookman Old Style" panose="02050604050505020204" pitchFamily="18" charset="0"/>
              </a:rPr>
              <a:t>: 10.1186/s40621-018-0178-3.</a:t>
            </a:r>
          </a:p>
          <a:p>
            <a:r>
              <a:rPr lang="en-GB" dirty="0">
                <a:latin typeface="Bookman Old Style" panose="02050604050505020204" pitchFamily="18" charset="0"/>
              </a:rPr>
              <a:t>Zuckerman, S.L., Kerr, Z.Y., </a:t>
            </a:r>
            <a:r>
              <a:rPr lang="en-GB" dirty="0" err="1">
                <a:latin typeface="Bookman Old Style" panose="02050604050505020204" pitchFamily="18" charset="0"/>
              </a:rPr>
              <a:t>Yengo</a:t>
            </a:r>
            <a:r>
              <a:rPr lang="en-GB" dirty="0">
                <a:latin typeface="Bookman Old Style" panose="02050604050505020204" pitchFamily="18" charset="0"/>
              </a:rPr>
              <a:t>-Kahn, A., Wasserman, E., </a:t>
            </a:r>
            <a:r>
              <a:rPr lang="en-GB" dirty="0" err="1">
                <a:latin typeface="Bookman Old Style" panose="02050604050505020204" pitchFamily="18" charset="0"/>
              </a:rPr>
              <a:t>Covassin</a:t>
            </a:r>
            <a:r>
              <a:rPr lang="en-GB" dirty="0">
                <a:latin typeface="Bookman Old Style" panose="02050604050505020204" pitchFamily="18" charset="0"/>
              </a:rPr>
              <a:t>, T. and Solomon, G.S. (2015) 'Epidemiology of Sports-Related Concussion in NCAA Athletes From 2009-2010 to 2013-2014: Incidence, Recurrence, and Mechanisms', </a:t>
            </a:r>
            <a:r>
              <a:rPr lang="en-GB" i="1" dirty="0">
                <a:latin typeface="Bookman Old Style" panose="02050604050505020204" pitchFamily="18" charset="0"/>
              </a:rPr>
              <a:t>The American Journal of Sports Medicine, </a:t>
            </a:r>
            <a:r>
              <a:rPr lang="en-GB" dirty="0">
                <a:latin typeface="Bookman Old Style" panose="02050604050505020204" pitchFamily="18" charset="0"/>
              </a:rPr>
              <a:t>43(11), pp. 2654-2662. </a:t>
            </a:r>
            <a:r>
              <a:rPr lang="en-GB" dirty="0" err="1">
                <a:latin typeface="Bookman Old Style" panose="02050604050505020204" pitchFamily="18" charset="0"/>
              </a:rPr>
              <a:t>doi</a:t>
            </a:r>
            <a:r>
              <a:rPr lang="en-GB" dirty="0">
                <a:latin typeface="Bookman Old Style" panose="02050604050505020204" pitchFamily="18" charset="0"/>
              </a:rPr>
              <a:t>: 10.1177/0363546515599634.</a:t>
            </a:r>
          </a:p>
        </p:txBody>
      </p:sp>
    </p:spTree>
    <p:extLst>
      <p:ext uri="{BB962C8B-B14F-4D97-AF65-F5344CB8AC3E}">
        <p14:creationId xmlns:p14="http://schemas.microsoft.com/office/powerpoint/2010/main" val="37487091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383</TotalTime>
  <Words>1368</Words>
  <Application>Microsoft Office PowerPoint</Application>
  <PresentationFormat>Widescreen</PresentationFormat>
  <Paragraphs>105</Paragraphs>
  <Slides>14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Bookman Old Style</vt:lpstr>
      <vt:lpstr>Calibri</vt:lpstr>
      <vt:lpstr>Century Gothic</vt:lpstr>
      <vt:lpstr>Wingdings 2</vt:lpstr>
      <vt:lpstr>Quotable</vt:lpstr>
      <vt:lpstr>Concussion </vt:lpstr>
      <vt:lpstr>What is Concussion?</vt:lpstr>
      <vt:lpstr>Epidemiology</vt:lpstr>
      <vt:lpstr>Mechanism of Injury</vt:lpstr>
      <vt:lpstr>Signs and Symptoms</vt:lpstr>
      <vt:lpstr>Diagnosis </vt:lpstr>
      <vt:lpstr>Recovery and healing process </vt:lpstr>
      <vt:lpstr>Long lasting effects </vt:lpstr>
      <vt:lpstr>Imaging of healthy vs brain with CTE</vt:lpstr>
      <vt:lpstr>Prevention? </vt:lpstr>
      <vt:lpstr>References</vt:lpstr>
      <vt:lpstr>Refences</vt:lpstr>
      <vt:lpstr>Refences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Concussion </dc:title>
  <dc:creator>patrick pearce</dc:creator>
  <cp:lastModifiedBy>patrick pearce</cp:lastModifiedBy>
  <cp:revision>21</cp:revision>
  <dcterms:created xsi:type="dcterms:W3CDTF">2019-02-22T15:33:19Z</dcterms:created>
  <dcterms:modified xsi:type="dcterms:W3CDTF">2019-04-28T07:24:35Z</dcterms:modified>
</cp:coreProperties>
</file>