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50"/>
  </p:notesMasterIdLst>
  <p:handoutMasterIdLst>
    <p:handoutMasterId r:id="rId51"/>
  </p:handoutMasterIdLst>
  <p:sldIdLst>
    <p:sldId id="304" r:id="rId2"/>
    <p:sldId id="305" r:id="rId3"/>
    <p:sldId id="257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2" r:id="rId46"/>
    <p:sldId id="303" r:id="rId47"/>
    <p:sldId id="307" r:id="rId48"/>
    <p:sldId id="306" r:id="rId49"/>
  </p:sldIdLst>
  <p:sldSz cx="9144000" cy="6858000" type="screen4x3"/>
  <p:notesSz cx="685800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b="1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FFFF"/>
    <a:srgbClr val="CECECE"/>
    <a:srgbClr val="714400"/>
    <a:srgbClr val="FAFD00"/>
    <a:srgbClr val="00FF00"/>
    <a:srgbClr val="DC00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howGuides="1">
      <p:cViewPr varScale="1">
        <p:scale>
          <a:sx n="127" d="100"/>
          <a:sy n="127" d="100"/>
        </p:scale>
        <p:origin x="912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handoutMaster" Target="handoutMasters/handoutMaster1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158778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657725"/>
            <a:ext cx="5029200" cy="441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9350" y="854075"/>
            <a:ext cx="4559300" cy="3416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</p:spTree>
    <p:extLst>
      <p:ext uri="{BB962C8B-B14F-4D97-AF65-F5344CB8AC3E}">
        <p14:creationId xmlns:p14="http://schemas.microsoft.com/office/powerpoint/2010/main" val="166046858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683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65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88672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388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636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951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65934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89553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40211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366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436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8" name="Text Box 4"/>
          <p:cNvSpPr txBox="1">
            <a:spLocks noChangeArrowheads="1"/>
          </p:cNvSpPr>
          <p:nvPr/>
        </p:nvSpPr>
        <p:spPr bwMode="auto">
          <a:xfrm>
            <a:off x="1279525" y="5400675"/>
            <a:ext cx="162095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800" dirty="0">
                <a:solidFill>
                  <a:srgbClr val="FAFD00"/>
                </a:solidFill>
              </a:rPr>
              <a:t>                </a:t>
            </a:r>
            <a:endParaRPr lang="en-US" altLang="en-US" sz="2800" dirty="0"/>
          </a:p>
        </p:txBody>
      </p:sp>
      <p:sp>
        <p:nvSpPr>
          <p:cNvPr id="57349" name="Text Box 5"/>
          <p:cNvSpPr txBox="1">
            <a:spLocks noChangeArrowheads="1"/>
          </p:cNvSpPr>
          <p:nvPr/>
        </p:nvSpPr>
        <p:spPr bwMode="auto">
          <a:xfrm>
            <a:off x="1323975" y="1219200"/>
            <a:ext cx="547675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3200" dirty="0"/>
              <a:t>Electronic </a:t>
            </a:r>
            <a:r>
              <a:rPr lang="en-US" altLang="en-US" sz="3200" dirty="0" smtClean="0"/>
              <a:t>Ignition Hall Effect</a:t>
            </a:r>
            <a:endParaRPr lang="en-US" altLang="en-US" sz="3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9672" y="1884704"/>
            <a:ext cx="5256584" cy="379459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9632" y="0"/>
            <a:ext cx="57412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927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ln/>
        </p:spPr>
        <p:txBody>
          <a:bodyPr/>
          <a:lstStyle/>
          <a:p>
            <a:pPr marL="342900" lvl="0" indent="-342900">
              <a:spcBef>
                <a:spcPct val="20000"/>
              </a:spcBef>
            </a:pPr>
            <a:r>
              <a:rPr lang="en-US" altLang="en-US" sz="3200" dirty="0" smtClean="0">
                <a:solidFill>
                  <a:srgbClr val="000000"/>
                </a:solidFill>
                <a:ea typeface="+mn-ea"/>
                <a:cs typeface="+mn-cs"/>
              </a:rPr>
              <a:t>OBJECTIVES</a:t>
            </a:r>
            <a:r>
              <a:rPr lang="en-US" altLang="en-US" sz="3200" b="1" dirty="0">
                <a:solidFill>
                  <a:srgbClr val="000000"/>
                </a:solidFill>
                <a:ea typeface="+mn-ea"/>
                <a:cs typeface="+mn-cs"/>
              </a:rPr>
              <a:t/>
            </a:r>
            <a:br>
              <a:rPr lang="en-US" altLang="en-US" sz="3200" b="1" dirty="0">
                <a:solidFill>
                  <a:srgbClr val="000000"/>
                </a:solidFill>
                <a:ea typeface="+mn-ea"/>
                <a:cs typeface="+mn-cs"/>
              </a:rPr>
            </a:br>
            <a:endParaRPr lang="en-GB" altLang="en-US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340768"/>
            <a:ext cx="7344816" cy="3672408"/>
          </a:xfrm>
          <a:solidFill>
            <a:srgbClr val="FFFFFF"/>
          </a:solidFill>
          <a:ln w="50800" cap="flat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endParaRPr lang="en-US" altLang="en-US" sz="2400" dirty="0" smtClean="0"/>
          </a:p>
          <a:p>
            <a:pPr marL="457200" indent="-457200">
              <a:buFontTx/>
              <a:buAutoNum type="arabicPeriod"/>
            </a:pPr>
            <a:r>
              <a:rPr lang="en-US" altLang="en-US" sz="2400" dirty="0" smtClean="0"/>
              <a:t>You </a:t>
            </a:r>
            <a:r>
              <a:rPr lang="en-US" altLang="en-US" sz="2400" dirty="0"/>
              <a:t>will know the main components of the Hall effect electronic ignition system</a:t>
            </a:r>
            <a:r>
              <a:rPr lang="en-US" altLang="en-US" sz="2400" dirty="0" smtClean="0"/>
              <a:t>.</a:t>
            </a:r>
          </a:p>
          <a:p>
            <a:pPr>
              <a:buFontTx/>
              <a:buNone/>
            </a:pPr>
            <a:r>
              <a:rPr lang="en-US" altLang="en-US" sz="2400" dirty="0" smtClean="0"/>
              <a:t>2</a:t>
            </a:r>
            <a:r>
              <a:rPr lang="en-US" altLang="en-US" sz="2400" dirty="0"/>
              <a:t>. You will understand the operation of the Hall sensor switch</a:t>
            </a:r>
            <a:r>
              <a:rPr lang="en-US" altLang="en-US" sz="2400" dirty="0" smtClean="0"/>
              <a:t>.</a:t>
            </a:r>
            <a:endParaRPr lang="en-US" altLang="en-US" sz="2400" dirty="0"/>
          </a:p>
          <a:p>
            <a:pPr>
              <a:buFontTx/>
              <a:buNone/>
            </a:pPr>
            <a:r>
              <a:rPr lang="en-US" altLang="en-US" sz="2400" dirty="0"/>
              <a:t>3. You will understand the layout of the Hall effect ignition system.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2006600"/>
            <a:ext cx="8786688" cy="4590752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 dirty="0"/>
              <a:t>Simplified layout of Hall ignition components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7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8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9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1" name="Oval 9"/>
          <p:cNvSpPr>
            <a:spLocks noChangeArrowheads="1"/>
          </p:cNvSpPr>
          <p:nvPr/>
        </p:nvSpPr>
        <p:spPr bwMode="auto">
          <a:xfrm>
            <a:off x="3206750" y="4883150"/>
            <a:ext cx="1511300" cy="1435100"/>
          </a:xfrm>
          <a:prstGeom prst="ellipse">
            <a:avLst/>
          </a:prstGeom>
          <a:solidFill>
            <a:srgbClr val="7144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2" name="Rectangle 10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3" name="Rectangle 11"/>
          <p:cNvSpPr>
            <a:spLocks noChangeArrowheads="1"/>
          </p:cNvSpPr>
          <p:nvPr/>
        </p:nvSpPr>
        <p:spPr bwMode="auto">
          <a:xfrm>
            <a:off x="4349750" y="5340350"/>
            <a:ext cx="2159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4" name="Oval 12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5" name="Line 13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6" name="Line 14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7" name="Line 15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8" name="Line 16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09" name="Line 17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0" name="Rectangle 18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1" name="Freeform 19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12" name="Line 20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3" name="Line 21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4" name="Line 22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5" name="Oval 23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6" name="Oval 24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7" name="Oval 25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8" name="Oval 26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19" name="Freeform 27"/>
          <p:cNvSpPr>
            <a:spLocks/>
          </p:cNvSpPr>
          <p:nvPr/>
        </p:nvSpPr>
        <p:spPr bwMode="auto">
          <a:xfrm>
            <a:off x="1752600" y="3124200"/>
            <a:ext cx="2211388" cy="230188"/>
          </a:xfrm>
          <a:custGeom>
            <a:avLst/>
            <a:gdLst>
              <a:gd name="T0" fmla="*/ 0 w 1393"/>
              <a:gd name="T1" fmla="*/ 144 h 145"/>
              <a:gd name="T2" fmla="*/ 1200 w 1393"/>
              <a:gd name="T3" fmla="*/ 144 h 145"/>
              <a:gd name="T4" fmla="*/ 1392 w 1393"/>
              <a:gd name="T5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393" h="145">
                <a:moveTo>
                  <a:pt x="0" y="144"/>
                </a:moveTo>
                <a:lnTo>
                  <a:pt x="1200" y="144"/>
                </a:lnTo>
                <a:lnTo>
                  <a:pt x="1392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20" name="Line 28"/>
          <p:cNvSpPr>
            <a:spLocks noChangeShapeType="1"/>
          </p:cNvSpPr>
          <p:nvPr/>
        </p:nvSpPr>
        <p:spPr bwMode="auto">
          <a:xfrm>
            <a:off x="4648200" y="4965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21" name="Line 29"/>
          <p:cNvSpPr>
            <a:spLocks noChangeShapeType="1"/>
          </p:cNvSpPr>
          <p:nvPr/>
        </p:nvSpPr>
        <p:spPr bwMode="auto">
          <a:xfrm>
            <a:off x="4584700" y="5029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22" name="Oval 30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23" name="Line 31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24" name="Rectangle 32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8225" name="Rectangle 33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8226" name="Rectangle 34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8227" name="Rectangle 35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8228" name="Rectangle 36"/>
          <p:cNvSpPr>
            <a:spLocks noChangeArrowheads="1"/>
          </p:cNvSpPr>
          <p:nvPr/>
        </p:nvSpPr>
        <p:spPr bwMode="auto">
          <a:xfrm>
            <a:off x="3968750" y="5492750"/>
            <a:ext cx="1397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29" name="Oval 37"/>
          <p:cNvSpPr>
            <a:spLocks noChangeArrowheads="1"/>
          </p:cNvSpPr>
          <p:nvPr/>
        </p:nvSpPr>
        <p:spPr bwMode="auto">
          <a:xfrm>
            <a:off x="3606800" y="5283200"/>
            <a:ext cx="635000" cy="6350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30" name="AutoShape 38"/>
          <p:cNvSpPr>
            <a:spLocks noChangeArrowheads="1"/>
          </p:cNvSpPr>
          <p:nvPr/>
        </p:nvSpPr>
        <p:spPr bwMode="auto">
          <a:xfrm rot="16200000" flipH="1">
            <a:off x="3663950" y="4959350"/>
            <a:ext cx="444500" cy="139700"/>
          </a:xfrm>
          <a:prstGeom prst="rightArrow">
            <a:avLst>
              <a:gd name="adj1" fmla="val 50000"/>
              <a:gd name="adj2" fmla="val 159106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31" name="Freeform 39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32" name="Line 40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33" name="Rectangle 41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8234" name="Rectangle 42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  <p:sp>
        <p:nvSpPr>
          <p:cNvPr id="8235" name="Rectangle 43"/>
          <p:cNvSpPr>
            <a:spLocks noChangeArrowheads="1"/>
          </p:cNvSpPr>
          <p:nvPr/>
        </p:nvSpPr>
        <p:spPr bwMode="auto">
          <a:xfrm>
            <a:off x="2728913" y="4543425"/>
            <a:ext cx="136842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TRIGGER VANE</a:t>
            </a:r>
          </a:p>
        </p:txBody>
      </p:sp>
      <p:sp>
        <p:nvSpPr>
          <p:cNvPr id="8236" name="AutoShape 44"/>
          <p:cNvSpPr>
            <a:spLocks noChangeArrowheads="1"/>
          </p:cNvSpPr>
          <p:nvPr/>
        </p:nvSpPr>
        <p:spPr bwMode="auto">
          <a:xfrm>
            <a:off x="2139950" y="5492750"/>
            <a:ext cx="1739900" cy="139700"/>
          </a:xfrm>
          <a:prstGeom prst="rightArrow">
            <a:avLst>
              <a:gd name="adj1" fmla="val 50000"/>
              <a:gd name="adj2" fmla="val 622785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37" name="Rectangle 45"/>
          <p:cNvSpPr>
            <a:spLocks noChangeArrowheads="1"/>
          </p:cNvSpPr>
          <p:nvPr/>
        </p:nvSpPr>
        <p:spPr bwMode="auto">
          <a:xfrm>
            <a:off x="671513" y="5457825"/>
            <a:ext cx="13239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           MAGNET</a:t>
            </a:r>
          </a:p>
        </p:txBody>
      </p:sp>
      <p:sp>
        <p:nvSpPr>
          <p:cNvPr id="8238" name="AutoShape 46"/>
          <p:cNvSpPr>
            <a:spLocks noChangeArrowheads="1"/>
          </p:cNvSpPr>
          <p:nvPr/>
        </p:nvSpPr>
        <p:spPr bwMode="auto">
          <a:xfrm>
            <a:off x="3054350" y="4959350"/>
            <a:ext cx="292100" cy="139700"/>
          </a:xfrm>
          <a:prstGeom prst="rightArrow">
            <a:avLst>
              <a:gd name="adj1" fmla="val 50000"/>
              <a:gd name="adj2" fmla="val 104555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39" name="Rectangle 47"/>
          <p:cNvSpPr>
            <a:spLocks noChangeArrowheads="1"/>
          </p:cNvSpPr>
          <p:nvPr/>
        </p:nvSpPr>
        <p:spPr bwMode="auto">
          <a:xfrm>
            <a:off x="1585913" y="4924425"/>
            <a:ext cx="13970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   DISTRIBUTOR</a:t>
            </a:r>
          </a:p>
        </p:txBody>
      </p:sp>
      <p:sp>
        <p:nvSpPr>
          <p:cNvPr id="8240" name="AutoShape 48"/>
          <p:cNvSpPr>
            <a:spLocks noChangeArrowheads="1"/>
          </p:cNvSpPr>
          <p:nvPr/>
        </p:nvSpPr>
        <p:spPr bwMode="auto">
          <a:xfrm flipH="1">
            <a:off x="4578350" y="5645150"/>
            <a:ext cx="901700" cy="215900"/>
          </a:xfrm>
          <a:prstGeom prst="rightArrow">
            <a:avLst>
              <a:gd name="adj1" fmla="val 50000"/>
              <a:gd name="adj2" fmla="val 208843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241" name="Rectangle 49"/>
          <p:cNvSpPr>
            <a:spLocks noChangeArrowheads="1"/>
          </p:cNvSpPr>
          <p:nvPr/>
        </p:nvSpPr>
        <p:spPr bwMode="auto">
          <a:xfrm>
            <a:off x="5472113" y="5686425"/>
            <a:ext cx="1258887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HALL SENSOR</a:t>
            </a:r>
          </a:p>
        </p:txBody>
      </p:sp>
      <p:sp>
        <p:nvSpPr>
          <p:cNvPr id="53" name="Rectangle 2"/>
          <p:cNvSpPr txBox="1">
            <a:spLocks noChangeArrowheads="1"/>
          </p:cNvSpPr>
          <p:nvPr/>
        </p:nvSpPr>
        <p:spPr bwMode="auto">
          <a:xfrm>
            <a:off x="1043609" y="436563"/>
            <a:ext cx="5328592" cy="1473199"/>
          </a:xfrm>
          <a:prstGeom prst="rect">
            <a:avLst/>
          </a:prstGeom>
          <a:solidFill>
            <a:srgbClr val="FFFFFF"/>
          </a:solidFill>
          <a:ln w="50800" cap="flat">
            <a:noFill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2800" b="1" dirty="0" smtClean="0">
                <a:solidFill>
                  <a:schemeClr val="tx1"/>
                </a:solidFill>
              </a:rPr>
              <a:t>HALL EFFECT IGNITION</a:t>
            </a:r>
            <a:endParaRPr lang="en-US" altLang="en-US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9550" y="2044700"/>
            <a:ext cx="8712200" cy="45974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 dirty="0"/>
              <a:t>Earths to the amplifier and Hall sensor</a:t>
            </a: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5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7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9" name="Oval 9"/>
          <p:cNvSpPr>
            <a:spLocks noChangeArrowheads="1"/>
          </p:cNvSpPr>
          <p:nvPr/>
        </p:nvSpPr>
        <p:spPr bwMode="auto">
          <a:xfrm>
            <a:off x="3206750" y="4883150"/>
            <a:ext cx="1511300" cy="1435100"/>
          </a:xfrm>
          <a:prstGeom prst="ellipse">
            <a:avLst/>
          </a:prstGeom>
          <a:solidFill>
            <a:srgbClr val="7144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0" name="Rectangle 10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1" name="Rectangle 11"/>
          <p:cNvSpPr>
            <a:spLocks noChangeArrowheads="1"/>
          </p:cNvSpPr>
          <p:nvPr/>
        </p:nvSpPr>
        <p:spPr bwMode="auto">
          <a:xfrm>
            <a:off x="4349750" y="5340350"/>
            <a:ext cx="2159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2" name="Oval 12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3" name="Line 13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4" name="Line 14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5" name="Line 15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6" name="Line 16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7" name="Line 17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8" name="Rectangle 18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9" name="Freeform 19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60" name="Line 20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61" name="Line 21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62" name="Line 22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63" name="Oval 23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64" name="Oval 24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65" name="Oval 25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66" name="Oval 26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67" name="Freeform 27"/>
          <p:cNvSpPr>
            <a:spLocks/>
          </p:cNvSpPr>
          <p:nvPr/>
        </p:nvSpPr>
        <p:spPr bwMode="auto">
          <a:xfrm>
            <a:off x="1752600" y="3124200"/>
            <a:ext cx="2211388" cy="230188"/>
          </a:xfrm>
          <a:custGeom>
            <a:avLst/>
            <a:gdLst>
              <a:gd name="T0" fmla="*/ 0 w 1393"/>
              <a:gd name="T1" fmla="*/ 144 h 145"/>
              <a:gd name="T2" fmla="*/ 1200 w 1393"/>
              <a:gd name="T3" fmla="*/ 144 h 145"/>
              <a:gd name="T4" fmla="*/ 1392 w 1393"/>
              <a:gd name="T5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393" h="145">
                <a:moveTo>
                  <a:pt x="0" y="144"/>
                </a:moveTo>
                <a:lnTo>
                  <a:pt x="1200" y="144"/>
                </a:lnTo>
                <a:lnTo>
                  <a:pt x="1392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68" name="Line 28"/>
          <p:cNvSpPr>
            <a:spLocks noChangeShapeType="1"/>
          </p:cNvSpPr>
          <p:nvPr/>
        </p:nvSpPr>
        <p:spPr bwMode="auto">
          <a:xfrm>
            <a:off x="4648200" y="4965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69" name="Line 29"/>
          <p:cNvSpPr>
            <a:spLocks noChangeShapeType="1"/>
          </p:cNvSpPr>
          <p:nvPr/>
        </p:nvSpPr>
        <p:spPr bwMode="auto">
          <a:xfrm>
            <a:off x="4584700" y="5029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70" name="Oval 30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71" name="Line 31"/>
          <p:cNvSpPr>
            <a:spLocks noChangeShapeType="1"/>
          </p:cNvSpPr>
          <p:nvPr/>
        </p:nvSpPr>
        <p:spPr bwMode="auto">
          <a:xfrm>
            <a:off x="4419600" y="5803900"/>
            <a:ext cx="0" cy="66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72" name="Line 32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73" name="Line 33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74" name="Line 34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75" name="Line 35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76" name="Rectangle 36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0277" name="Rectangle 37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0278" name="Rectangle 38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0279" name="Rectangle 39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0280" name="Rectangle 40"/>
          <p:cNvSpPr>
            <a:spLocks noChangeArrowheads="1"/>
          </p:cNvSpPr>
          <p:nvPr/>
        </p:nvSpPr>
        <p:spPr bwMode="auto">
          <a:xfrm>
            <a:off x="3968750" y="5492750"/>
            <a:ext cx="1397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81" name="Oval 41"/>
          <p:cNvSpPr>
            <a:spLocks noChangeArrowheads="1"/>
          </p:cNvSpPr>
          <p:nvPr/>
        </p:nvSpPr>
        <p:spPr bwMode="auto">
          <a:xfrm>
            <a:off x="3606800" y="5283200"/>
            <a:ext cx="635000" cy="6350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82" name="Freeform 42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83" name="Line 43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84" name="Rectangle 44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0285" name="Rectangle 45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4000" y="2006600"/>
            <a:ext cx="8712200" cy="45974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/>
              <a:t>Supply from ignition switch to coil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69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3" name="Oval 9"/>
          <p:cNvSpPr>
            <a:spLocks noChangeArrowheads="1"/>
          </p:cNvSpPr>
          <p:nvPr/>
        </p:nvSpPr>
        <p:spPr bwMode="auto">
          <a:xfrm>
            <a:off x="3206750" y="4883150"/>
            <a:ext cx="1511300" cy="1435100"/>
          </a:xfrm>
          <a:prstGeom prst="ellipse">
            <a:avLst/>
          </a:prstGeom>
          <a:solidFill>
            <a:srgbClr val="7144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4" name="Rectangle 10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5" name="Rectangle 11"/>
          <p:cNvSpPr>
            <a:spLocks noChangeArrowheads="1"/>
          </p:cNvSpPr>
          <p:nvPr/>
        </p:nvSpPr>
        <p:spPr bwMode="auto">
          <a:xfrm>
            <a:off x="4349750" y="5340350"/>
            <a:ext cx="2159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6" name="Oval 12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7" name="Line 13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8" name="Line 14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9" name="Line 15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0" name="Line 16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1" name="Line 17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2" name="Rectangle 18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3" name="Freeform 19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84" name="Line 20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5" name="Line 21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6" name="Line 22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7" name="Oval 23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8" name="Oval 24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89" name="Oval 25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0" name="Oval 26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1" name="Freeform 27"/>
          <p:cNvSpPr>
            <a:spLocks/>
          </p:cNvSpPr>
          <p:nvPr/>
        </p:nvSpPr>
        <p:spPr bwMode="auto">
          <a:xfrm>
            <a:off x="1752600" y="3124200"/>
            <a:ext cx="2211388" cy="230188"/>
          </a:xfrm>
          <a:custGeom>
            <a:avLst/>
            <a:gdLst>
              <a:gd name="T0" fmla="*/ 0 w 1393"/>
              <a:gd name="T1" fmla="*/ 144 h 145"/>
              <a:gd name="T2" fmla="*/ 1200 w 1393"/>
              <a:gd name="T3" fmla="*/ 144 h 145"/>
              <a:gd name="T4" fmla="*/ 1392 w 1393"/>
              <a:gd name="T5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393" h="145">
                <a:moveTo>
                  <a:pt x="0" y="144"/>
                </a:moveTo>
                <a:lnTo>
                  <a:pt x="1200" y="144"/>
                </a:lnTo>
                <a:lnTo>
                  <a:pt x="1392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92" name="Freeform 28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93" name="Line 29"/>
          <p:cNvSpPr>
            <a:spLocks noChangeShapeType="1"/>
          </p:cNvSpPr>
          <p:nvPr/>
        </p:nvSpPr>
        <p:spPr bwMode="auto">
          <a:xfrm>
            <a:off x="4648200" y="4965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4" name="Line 30"/>
          <p:cNvSpPr>
            <a:spLocks noChangeShapeType="1"/>
          </p:cNvSpPr>
          <p:nvPr/>
        </p:nvSpPr>
        <p:spPr bwMode="auto">
          <a:xfrm>
            <a:off x="4584700" y="5029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5" name="Oval 31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6" name="Line 32"/>
          <p:cNvSpPr>
            <a:spLocks noChangeShapeType="1"/>
          </p:cNvSpPr>
          <p:nvPr/>
        </p:nvSpPr>
        <p:spPr bwMode="auto">
          <a:xfrm>
            <a:off x="4419600" y="5803900"/>
            <a:ext cx="0" cy="66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7" name="Line 33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8" name="Line 34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99" name="Line 35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00" name="Line 36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01" name="Rectangle 37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1302" name="Rectangle 38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1303" name="Rectangle 39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1304" name="Rectangle 40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1305" name="Rectangle 41"/>
          <p:cNvSpPr>
            <a:spLocks noChangeArrowheads="1"/>
          </p:cNvSpPr>
          <p:nvPr/>
        </p:nvSpPr>
        <p:spPr bwMode="auto">
          <a:xfrm>
            <a:off x="3968750" y="5492750"/>
            <a:ext cx="1397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06" name="Oval 42"/>
          <p:cNvSpPr>
            <a:spLocks noChangeArrowheads="1"/>
          </p:cNvSpPr>
          <p:nvPr/>
        </p:nvSpPr>
        <p:spPr bwMode="auto">
          <a:xfrm>
            <a:off x="3606800" y="5283200"/>
            <a:ext cx="635000" cy="6350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07" name="Freeform 43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308" name="Line 44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09" name="Rectangle 45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1310" name="Rectangle 46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4000" y="2006600"/>
            <a:ext cx="8712200" cy="45974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/>
              <a:t>Wire from the coil negative to the amplifier</a:t>
            </a: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93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95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97" name="Oval 9"/>
          <p:cNvSpPr>
            <a:spLocks noChangeArrowheads="1"/>
          </p:cNvSpPr>
          <p:nvPr/>
        </p:nvSpPr>
        <p:spPr bwMode="auto">
          <a:xfrm>
            <a:off x="3206750" y="4883150"/>
            <a:ext cx="1511300" cy="1435100"/>
          </a:xfrm>
          <a:prstGeom prst="ellipse">
            <a:avLst/>
          </a:prstGeom>
          <a:solidFill>
            <a:srgbClr val="7144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98" name="Rectangle 10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99" name="Rectangle 11"/>
          <p:cNvSpPr>
            <a:spLocks noChangeArrowheads="1"/>
          </p:cNvSpPr>
          <p:nvPr/>
        </p:nvSpPr>
        <p:spPr bwMode="auto">
          <a:xfrm>
            <a:off x="4349750" y="5340350"/>
            <a:ext cx="2159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0" name="Oval 12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1" name="Line 13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2" name="Line 14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3" name="Line 15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4" name="Line 16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5" name="Line 17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6" name="Rectangle 18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7" name="Freeform 19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8" name="Line 20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9" name="Line 21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0" name="Line 22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1" name="Oval 23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2" name="Oval 24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3" name="Oval 25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4" name="Oval 26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5" name="Freeform 27"/>
          <p:cNvSpPr>
            <a:spLocks/>
          </p:cNvSpPr>
          <p:nvPr/>
        </p:nvSpPr>
        <p:spPr bwMode="auto">
          <a:xfrm>
            <a:off x="1752600" y="3124200"/>
            <a:ext cx="2211388" cy="230188"/>
          </a:xfrm>
          <a:custGeom>
            <a:avLst/>
            <a:gdLst>
              <a:gd name="T0" fmla="*/ 0 w 1393"/>
              <a:gd name="T1" fmla="*/ 144 h 145"/>
              <a:gd name="T2" fmla="*/ 1200 w 1393"/>
              <a:gd name="T3" fmla="*/ 144 h 145"/>
              <a:gd name="T4" fmla="*/ 1392 w 1393"/>
              <a:gd name="T5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393" h="145">
                <a:moveTo>
                  <a:pt x="0" y="144"/>
                </a:moveTo>
                <a:lnTo>
                  <a:pt x="1200" y="144"/>
                </a:lnTo>
                <a:lnTo>
                  <a:pt x="1392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16" name="Freeform 28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17" name="Line 29"/>
          <p:cNvSpPr>
            <a:spLocks noChangeShapeType="1"/>
          </p:cNvSpPr>
          <p:nvPr/>
        </p:nvSpPr>
        <p:spPr bwMode="auto">
          <a:xfrm>
            <a:off x="4648200" y="4965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8" name="Line 30"/>
          <p:cNvSpPr>
            <a:spLocks noChangeShapeType="1"/>
          </p:cNvSpPr>
          <p:nvPr/>
        </p:nvSpPr>
        <p:spPr bwMode="auto">
          <a:xfrm>
            <a:off x="4584700" y="5029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9" name="Oval 31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20" name="Line 32"/>
          <p:cNvSpPr>
            <a:spLocks noChangeShapeType="1"/>
          </p:cNvSpPr>
          <p:nvPr/>
        </p:nvSpPr>
        <p:spPr bwMode="auto">
          <a:xfrm>
            <a:off x="4419600" y="5803900"/>
            <a:ext cx="0" cy="66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21" name="Line 33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22" name="Line 34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23" name="Line 35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24" name="Line 36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25" name="Freeform 37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26" name="Rectangle 38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2327" name="Rectangle 39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2328" name="Rectangle 40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2329" name="Rectangle 41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2330" name="Rectangle 42"/>
          <p:cNvSpPr>
            <a:spLocks noChangeArrowheads="1"/>
          </p:cNvSpPr>
          <p:nvPr/>
        </p:nvSpPr>
        <p:spPr bwMode="auto">
          <a:xfrm>
            <a:off x="3968750" y="5492750"/>
            <a:ext cx="1397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1" name="Oval 43"/>
          <p:cNvSpPr>
            <a:spLocks noChangeArrowheads="1"/>
          </p:cNvSpPr>
          <p:nvPr/>
        </p:nvSpPr>
        <p:spPr bwMode="auto">
          <a:xfrm>
            <a:off x="3606800" y="5283200"/>
            <a:ext cx="635000" cy="6350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2" name="Freeform 44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33" name="Line 45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4" name="Rectangle 46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2335" name="Rectangle 47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4000" y="2006600"/>
            <a:ext cx="8712200" cy="45974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b="1"/>
              <a:t>Live supply from ignition to the amplifier</a:t>
            </a:r>
          </a:p>
        </p:txBody>
      </p:sp>
      <p:sp>
        <p:nvSpPr>
          <p:cNvPr id="13316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17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18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19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1" name="Oval 9"/>
          <p:cNvSpPr>
            <a:spLocks noChangeArrowheads="1"/>
          </p:cNvSpPr>
          <p:nvPr/>
        </p:nvSpPr>
        <p:spPr bwMode="auto">
          <a:xfrm>
            <a:off x="3206750" y="4883150"/>
            <a:ext cx="1511300" cy="1435100"/>
          </a:xfrm>
          <a:prstGeom prst="ellipse">
            <a:avLst/>
          </a:prstGeom>
          <a:solidFill>
            <a:srgbClr val="7144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2" name="Rectangle 10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3" name="Rectangle 11"/>
          <p:cNvSpPr>
            <a:spLocks noChangeArrowheads="1"/>
          </p:cNvSpPr>
          <p:nvPr/>
        </p:nvSpPr>
        <p:spPr bwMode="auto">
          <a:xfrm>
            <a:off x="4349750" y="5340350"/>
            <a:ext cx="2159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4" name="Oval 12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5" name="Line 13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6" name="Line 14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7" name="Line 15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8" name="Line 16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9" name="Line 17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0" name="Rectangle 18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1" name="Freeform 19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32" name="Line 20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3" name="Line 21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4" name="Line 22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5" name="Oval 23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6" name="Oval 24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7" name="Oval 25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8" name="Oval 26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9" name="Freeform 27"/>
          <p:cNvSpPr>
            <a:spLocks/>
          </p:cNvSpPr>
          <p:nvPr/>
        </p:nvSpPr>
        <p:spPr bwMode="auto">
          <a:xfrm>
            <a:off x="1752600" y="3124200"/>
            <a:ext cx="2211388" cy="230188"/>
          </a:xfrm>
          <a:custGeom>
            <a:avLst/>
            <a:gdLst>
              <a:gd name="T0" fmla="*/ 0 w 1393"/>
              <a:gd name="T1" fmla="*/ 144 h 145"/>
              <a:gd name="T2" fmla="*/ 1200 w 1393"/>
              <a:gd name="T3" fmla="*/ 144 h 145"/>
              <a:gd name="T4" fmla="*/ 1392 w 1393"/>
              <a:gd name="T5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393" h="145">
                <a:moveTo>
                  <a:pt x="0" y="144"/>
                </a:moveTo>
                <a:lnTo>
                  <a:pt x="1200" y="144"/>
                </a:lnTo>
                <a:lnTo>
                  <a:pt x="1392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40" name="Freeform 28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41" name="Freeform 29"/>
          <p:cNvSpPr>
            <a:spLocks/>
          </p:cNvSpPr>
          <p:nvPr/>
        </p:nvSpPr>
        <p:spPr bwMode="auto">
          <a:xfrm>
            <a:off x="6477000" y="3352800"/>
            <a:ext cx="1144588" cy="1677988"/>
          </a:xfrm>
          <a:custGeom>
            <a:avLst/>
            <a:gdLst>
              <a:gd name="T0" fmla="*/ 0 w 721"/>
              <a:gd name="T1" fmla="*/ 0 h 1057"/>
              <a:gd name="T2" fmla="*/ 0 w 721"/>
              <a:gd name="T3" fmla="*/ 1008 h 1057"/>
              <a:gd name="T4" fmla="*/ 720 w 721"/>
              <a:gd name="T5" fmla="*/ 1008 h 1057"/>
              <a:gd name="T6" fmla="*/ 720 w 721"/>
              <a:gd name="T7" fmla="*/ 1056 h 10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1" h="1057">
                <a:moveTo>
                  <a:pt x="0" y="0"/>
                </a:moveTo>
                <a:lnTo>
                  <a:pt x="0" y="1008"/>
                </a:lnTo>
                <a:lnTo>
                  <a:pt x="720" y="1008"/>
                </a:lnTo>
                <a:lnTo>
                  <a:pt x="720" y="1056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42" name="Line 30"/>
          <p:cNvSpPr>
            <a:spLocks noChangeShapeType="1"/>
          </p:cNvSpPr>
          <p:nvPr/>
        </p:nvSpPr>
        <p:spPr bwMode="auto">
          <a:xfrm>
            <a:off x="4648200" y="4965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43" name="Line 31"/>
          <p:cNvSpPr>
            <a:spLocks noChangeShapeType="1"/>
          </p:cNvSpPr>
          <p:nvPr/>
        </p:nvSpPr>
        <p:spPr bwMode="auto">
          <a:xfrm>
            <a:off x="4584700" y="5029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44" name="Oval 32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45" name="Line 33"/>
          <p:cNvSpPr>
            <a:spLocks noChangeShapeType="1"/>
          </p:cNvSpPr>
          <p:nvPr/>
        </p:nvSpPr>
        <p:spPr bwMode="auto">
          <a:xfrm>
            <a:off x="4419600" y="5803900"/>
            <a:ext cx="0" cy="66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46" name="Line 34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47" name="Line 35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48" name="Line 36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49" name="Line 37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0" name="Freeform 38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51" name="Rectangle 39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3352" name="Rectangle 40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3353" name="Rectangle 41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3354" name="Rectangle 42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3355" name="Rectangle 43"/>
          <p:cNvSpPr>
            <a:spLocks noChangeArrowheads="1"/>
          </p:cNvSpPr>
          <p:nvPr/>
        </p:nvSpPr>
        <p:spPr bwMode="auto">
          <a:xfrm>
            <a:off x="3968750" y="5492750"/>
            <a:ext cx="1397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6" name="Oval 44"/>
          <p:cNvSpPr>
            <a:spLocks noChangeArrowheads="1"/>
          </p:cNvSpPr>
          <p:nvPr/>
        </p:nvSpPr>
        <p:spPr bwMode="auto">
          <a:xfrm>
            <a:off x="3606800" y="5283200"/>
            <a:ext cx="635000" cy="6350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7" name="Freeform 45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58" name="Line 46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9" name="Rectangle 47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3360" name="Rectangle 48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463" y="2855926"/>
            <a:ext cx="7773074" cy="1146147"/>
          </a:xfrm>
          <a:prstGeom prst="rect">
            <a:avLst/>
          </a:prstGeom>
        </p:spPr>
      </p:pic>
      <p:sp>
        <p:nvSpPr>
          <p:cNvPr id="50" name="Title 1"/>
          <p:cNvSpPr>
            <a:spLocks noGrp="1"/>
          </p:cNvSpPr>
          <p:nvPr/>
        </p:nvSpPr>
        <p:spPr bwMode="auto">
          <a:xfrm>
            <a:off x="685800" y="28575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4000" y="2006600"/>
            <a:ext cx="8712200" cy="45974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/>
              <a:t>Ignition  switch to the ‘+’ terminal of Hall sensor</a:t>
            </a: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1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2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3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5" name="Oval 9"/>
          <p:cNvSpPr>
            <a:spLocks noChangeArrowheads="1"/>
          </p:cNvSpPr>
          <p:nvPr/>
        </p:nvSpPr>
        <p:spPr bwMode="auto">
          <a:xfrm>
            <a:off x="3206750" y="4883150"/>
            <a:ext cx="1511300" cy="1435100"/>
          </a:xfrm>
          <a:prstGeom prst="ellipse">
            <a:avLst/>
          </a:prstGeom>
          <a:solidFill>
            <a:srgbClr val="7144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6" name="Rectangle 10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7" name="Rectangle 11"/>
          <p:cNvSpPr>
            <a:spLocks noChangeArrowheads="1"/>
          </p:cNvSpPr>
          <p:nvPr/>
        </p:nvSpPr>
        <p:spPr bwMode="auto">
          <a:xfrm>
            <a:off x="4349750" y="5340350"/>
            <a:ext cx="2159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8" name="Oval 12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9" name="Line 13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0" name="Line 14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1" name="Line 15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2" name="Line 16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3" name="Line 17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4" name="Rectangle 18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5" name="Freeform 19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56" name="Line 20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7" name="Line 21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8" name="Line 22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9" name="Oval 23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60" name="Oval 24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61" name="Oval 25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62" name="Oval 26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63" name="Freeform 27"/>
          <p:cNvSpPr>
            <a:spLocks/>
          </p:cNvSpPr>
          <p:nvPr/>
        </p:nvSpPr>
        <p:spPr bwMode="auto">
          <a:xfrm>
            <a:off x="1752600" y="3124200"/>
            <a:ext cx="2211388" cy="230188"/>
          </a:xfrm>
          <a:custGeom>
            <a:avLst/>
            <a:gdLst>
              <a:gd name="T0" fmla="*/ 0 w 1393"/>
              <a:gd name="T1" fmla="*/ 144 h 145"/>
              <a:gd name="T2" fmla="*/ 1200 w 1393"/>
              <a:gd name="T3" fmla="*/ 144 h 145"/>
              <a:gd name="T4" fmla="*/ 1392 w 1393"/>
              <a:gd name="T5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393" h="145">
                <a:moveTo>
                  <a:pt x="0" y="144"/>
                </a:moveTo>
                <a:lnTo>
                  <a:pt x="1200" y="144"/>
                </a:lnTo>
                <a:lnTo>
                  <a:pt x="1392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64" name="Freeform 28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65" name="Freeform 29"/>
          <p:cNvSpPr>
            <a:spLocks/>
          </p:cNvSpPr>
          <p:nvPr/>
        </p:nvSpPr>
        <p:spPr bwMode="auto">
          <a:xfrm>
            <a:off x="6477000" y="3352800"/>
            <a:ext cx="1144588" cy="1677988"/>
          </a:xfrm>
          <a:custGeom>
            <a:avLst/>
            <a:gdLst>
              <a:gd name="T0" fmla="*/ 0 w 721"/>
              <a:gd name="T1" fmla="*/ 0 h 1057"/>
              <a:gd name="T2" fmla="*/ 0 w 721"/>
              <a:gd name="T3" fmla="*/ 1008 h 1057"/>
              <a:gd name="T4" fmla="*/ 720 w 721"/>
              <a:gd name="T5" fmla="*/ 1008 h 1057"/>
              <a:gd name="T6" fmla="*/ 720 w 721"/>
              <a:gd name="T7" fmla="*/ 1056 h 10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1" h="1057">
                <a:moveTo>
                  <a:pt x="0" y="0"/>
                </a:moveTo>
                <a:lnTo>
                  <a:pt x="0" y="1008"/>
                </a:lnTo>
                <a:lnTo>
                  <a:pt x="720" y="1008"/>
                </a:lnTo>
                <a:lnTo>
                  <a:pt x="720" y="1056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66" name="Freeform 30"/>
          <p:cNvSpPr>
            <a:spLocks/>
          </p:cNvSpPr>
          <p:nvPr/>
        </p:nvSpPr>
        <p:spPr bwMode="auto">
          <a:xfrm>
            <a:off x="4419600" y="3352800"/>
            <a:ext cx="1588" cy="1982788"/>
          </a:xfrm>
          <a:custGeom>
            <a:avLst/>
            <a:gdLst>
              <a:gd name="T0" fmla="*/ 0 w 1"/>
              <a:gd name="T1" fmla="*/ 1248 h 1249"/>
              <a:gd name="T2" fmla="*/ 0 w 1"/>
              <a:gd name="T3" fmla="*/ 0 h 12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249">
                <a:moveTo>
                  <a:pt x="0" y="1248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67" name="Line 31"/>
          <p:cNvSpPr>
            <a:spLocks noChangeShapeType="1"/>
          </p:cNvSpPr>
          <p:nvPr/>
        </p:nvSpPr>
        <p:spPr bwMode="auto">
          <a:xfrm>
            <a:off x="4648200" y="4965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68" name="Line 32"/>
          <p:cNvSpPr>
            <a:spLocks noChangeShapeType="1"/>
          </p:cNvSpPr>
          <p:nvPr/>
        </p:nvSpPr>
        <p:spPr bwMode="auto">
          <a:xfrm>
            <a:off x="4584700" y="5029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69" name="Oval 33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70" name="Line 34"/>
          <p:cNvSpPr>
            <a:spLocks noChangeShapeType="1"/>
          </p:cNvSpPr>
          <p:nvPr/>
        </p:nvSpPr>
        <p:spPr bwMode="auto">
          <a:xfrm>
            <a:off x="4419600" y="5803900"/>
            <a:ext cx="0" cy="66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71" name="Line 35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72" name="Line 36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73" name="Line 37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74" name="Line 38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75" name="Freeform 39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76" name="Rectangle 40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4377" name="Rectangle 41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4378" name="Rectangle 42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4379" name="Rectangle 43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4380" name="Rectangle 44"/>
          <p:cNvSpPr>
            <a:spLocks noChangeArrowheads="1"/>
          </p:cNvSpPr>
          <p:nvPr/>
        </p:nvSpPr>
        <p:spPr bwMode="auto">
          <a:xfrm>
            <a:off x="3968750" y="5492750"/>
            <a:ext cx="1397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1" name="Oval 45"/>
          <p:cNvSpPr>
            <a:spLocks noChangeArrowheads="1"/>
          </p:cNvSpPr>
          <p:nvPr/>
        </p:nvSpPr>
        <p:spPr bwMode="auto">
          <a:xfrm>
            <a:off x="3606800" y="5283200"/>
            <a:ext cx="635000" cy="6350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2" name="Freeform 46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83" name="Line 47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4" name="Rectangle 48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4385" name="Rectangle 49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1300" y="1993900"/>
            <a:ext cx="8737600" cy="4622800"/>
          </a:xfrm>
          <a:solidFill>
            <a:schemeClr val="folHlink"/>
          </a:solidFill>
          <a:ln w="254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/>
              <a:t>Wire for Hall sensor to amplifier</a:t>
            </a:r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5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6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7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8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9" name="Oval 9"/>
          <p:cNvSpPr>
            <a:spLocks noChangeArrowheads="1"/>
          </p:cNvSpPr>
          <p:nvPr/>
        </p:nvSpPr>
        <p:spPr bwMode="auto">
          <a:xfrm>
            <a:off x="3206750" y="4883150"/>
            <a:ext cx="1511300" cy="1435100"/>
          </a:xfrm>
          <a:prstGeom prst="ellipse">
            <a:avLst/>
          </a:prstGeom>
          <a:solidFill>
            <a:srgbClr val="7144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0" name="Rectangle 10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1" name="Rectangle 11"/>
          <p:cNvSpPr>
            <a:spLocks noChangeArrowheads="1"/>
          </p:cNvSpPr>
          <p:nvPr/>
        </p:nvSpPr>
        <p:spPr bwMode="auto">
          <a:xfrm>
            <a:off x="4349750" y="5340350"/>
            <a:ext cx="2159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2" name="Oval 12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3" name="Line 13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4" name="Line 14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5" name="Line 15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6" name="Line 16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7" name="Line 17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8" name="Rectangle 18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9" name="Freeform 19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80" name="Line 20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81" name="Line 21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82" name="Line 22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83" name="Oval 23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84" name="Oval 24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85" name="Oval 25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86" name="Oval 26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87" name="Freeform 27"/>
          <p:cNvSpPr>
            <a:spLocks/>
          </p:cNvSpPr>
          <p:nvPr/>
        </p:nvSpPr>
        <p:spPr bwMode="auto">
          <a:xfrm>
            <a:off x="1752600" y="3124200"/>
            <a:ext cx="2211388" cy="230188"/>
          </a:xfrm>
          <a:custGeom>
            <a:avLst/>
            <a:gdLst>
              <a:gd name="T0" fmla="*/ 0 w 1393"/>
              <a:gd name="T1" fmla="*/ 144 h 145"/>
              <a:gd name="T2" fmla="*/ 1200 w 1393"/>
              <a:gd name="T3" fmla="*/ 144 h 145"/>
              <a:gd name="T4" fmla="*/ 1392 w 1393"/>
              <a:gd name="T5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393" h="145">
                <a:moveTo>
                  <a:pt x="0" y="144"/>
                </a:moveTo>
                <a:lnTo>
                  <a:pt x="1200" y="144"/>
                </a:lnTo>
                <a:lnTo>
                  <a:pt x="1392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88" name="Freeform 28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89" name="Freeform 29"/>
          <p:cNvSpPr>
            <a:spLocks/>
          </p:cNvSpPr>
          <p:nvPr/>
        </p:nvSpPr>
        <p:spPr bwMode="auto">
          <a:xfrm>
            <a:off x="6477000" y="3352800"/>
            <a:ext cx="1144588" cy="1677988"/>
          </a:xfrm>
          <a:custGeom>
            <a:avLst/>
            <a:gdLst>
              <a:gd name="T0" fmla="*/ 0 w 721"/>
              <a:gd name="T1" fmla="*/ 0 h 1057"/>
              <a:gd name="T2" fmla="*/ 0 w 721"/>
              <a:gd name="T3" fmla="*/ 1008 h 1057"/>
              <a:gd name="T4" fmla="*/ 720 w 721"/>
              <a:gd name="T5" fmla="*/ 1008 h 1057"/>
              <a:gd name="T6" fmla="*/ 720 w 721"/>
              <a:gd name="T7" fmla="*/ 1056 h 10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1" h="1057">
                <a:moveTo>
                  <a:pt x="0" y="0"/>
                </a:moveTo>
                <a:lnTo>
                  <a:pt x="0" y="1008"/>
                </a:lnTo>
                <a:lnTo>
                  <a:pt x="720" y="1008"/>
                </a:lnTo>
                <a:lnTo>
                  <a:pt x="720" y="1056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90" name="Freeform 30"/>
          <p:cNvSpPr>
            <a:spLocks/>
          </p:cNvSpPr>
          <p:nvPr/>
        </p:nvSpPr>
        <p:spPr bwMode="auto">
          <a:xfrm>
            <a:off x="4419600" y="3352800"/>
            <a:ext cx="1588" cy="1982788"/>
          </a:xfrm>
          <a:custGeom>
            <a:avLst/>
            <a:gdLst>
              <a:gd name="T0" fmla="*/ 0 w 1"/>
              <a:gd name="T1" fmla="*/ 1248 h 1249"/>
              <a:gd name="T2" fmla="*/ 0 w 1"/>
              <a:gd name="T3" fmla="*/ 0 h 12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249">
                <a:moveTo>
                  <a:pt x="0" y="1248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91" name="Line 31"/>
          <p:cNvSpPr>
            <a:spLocks noChangeShapeType="1"/>
          </p:cNvSpPr>
          <p:nvPr/>
        </p:nvSpPr>
        <p:spPr bwMode="auto">
          <a:xfrm>
            <a:off x="4648200" y="4965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92" name="Line 32"/>
          <p:cNvSpPr>
            <a:spLocks noChangeShapeType="1"/>
          </p:cNvSpPr>
          <p:nvPr/>
        </p:nvSpPr>
        <p:spPr bwMode="auto">
          <a:xfrm>
            <a:off x="4584700" y="5029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93" name="Oval 33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94" name="Line 34"/>
          <p:cNvSpPr>
            <a:spLocks noChangeShapeType="1"/>
          </p:cNvSpPr>
          <p:nvPr/>
        </p:nvSpPr>
        <p:spPr bwMode="auto">
          <a:xfrm>
            <a:off x="4419600" y="5803900"/>
            <a:ext cx="0" cy="66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95" name="Line 35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96" name="Line 36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97" name="Line 37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98" name="Line 38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99" name="Freeform 39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00" name="Rectangle 40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5401" name="Rectangle 41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5402" name="Rectangle 42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5403" name="Rectangle 43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5404" name="Rectangle 44"/>
          <p:cNvSpPr>
            <a:spLocks noChangeArrowheads="1"/>
          </p:cNvSpPr>
          <p:nvPr/>
        </p:nvSpPr>
        <p:spPr bwMode="auto">
          <a:xfrm>
            <a:off x="3968750" y="5492750"/>
            <a:ext cx="1397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5" name="Oval 45"/>
          <p:cNvSpPr>
            <a:spLocks noChangeArrowheads="1"/>
          </p:cNvSpPr>
          <p:nvPr/>
        </p:nvSpPr>
        <p:spPr bwMode="auto">
          <a:xfrm>
            <a:off x="3606800" y="5283200"/>
            <a:ext cx="635000" cy="6350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6" name="Freeform 46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07" name="Line 47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8" name="Rectangle 48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5409" name="Rectangle 49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  <p:sp>
        <p:nvSpPr>
          <p:cNvPr id="15410" name="Freeform 50"/>
          <p:cNvSpPr>
            <a:spLocks/>
          </p:cNvSpPr>
          <p:nvPr/>
        </p:nvSpPr>
        <p:spPr bwMode="auto">
          <a:xfrm>
            <a:off x="4572000" y="5562600"/>
            <a:ext cx="3659188" cy="1588"/>
          </a:xfrm>
          <a:custGeom>
            <a:avLst/>
            <a:gdLst>
              <a:gd name="T0" fmla="*/ 2304 w 2305"/>
              <a:gd name="T1" fmla="*/ 0 h 1"/>
              <a:gd name="T2" fmla="*/ 0 w 23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305" h="1">
                <a:moveTo>
                  <a:pt x="2304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11" name="Rectangle 51"/>
          <p:cNvSpPr>
            <a:spLocks noChangeArrowheads="1"/>
          </p:cNvSpPr>
          <p:nvPr/>
        </p:nvSpPr>
        <p:spPr bwMode="auto">
          <a:xfrm>
            <a:off x="5243513" y="5853113"/>
            <a:ext cx="2238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PLEASE STOP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1300" y="1993900"/>
            <a:ext cx="8737600" cy="4622800"/>
          </a:xfrm>
          <a:solidFill>
            <a:schemeClr val="folHlink"/>
          </a:solidFill>
          <a:ln w="254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/>
              <a:t>Diagram shows operation of ignition simplified</a:t>
            </a: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89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0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1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3" name="Rectangle 9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4" name="Oval 10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5" name="Line 11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6" name="Line 12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7" name="Line 13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8" name="Line 14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9" name="Line 15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0" name="Rectangle 16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1" name="Freeform 17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02" name="Line 18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3" name="Line 19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4" name="Line 20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5" name="Oval 21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6" name="Oval 22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7" name="Oval 23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8" name="Oval 24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9" name="Freeform 25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10" name="Freeform 26"/>
          <p:cNvSpPr>
            <a:spLocks/>
          </p:cNvSpPr>
          <p:nvPr/>
        </p:nvSpPr>
        <p:spPr bwMode="auto">
          <a:xfrm>
            <a:off x="6477000" y="3352800"/>
            <a:ext cx="1144588" cy="1677988"/>
          </a:xfrm>
          <a:custGeom>
            <a:avLst/>
            <a:gdLst>
              <a:gd name="T0" fmla="*/ 0 w 721"/>
              <a:gd name="T1" fmla="*/ 0 h 1057"/>
              <a:gd name="T2" fmla="*/ 0 w 721"/>
              <a:gd name="T3" fmla="*/ 1008 h 1057"/>
              <a:gd name="T4" fmla="*/ 720 w 721"/>
              <a:gd name="T5" fmla="*/ 1008 h 1057"/>
              <a:gd name="T6" fmla="*/ 720 w 721"/>
              <a:gd name="T7" fmla="*/ 1056 h 10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1" h="1057">
                <a:moveTo>
                  <a:pt x="0" y="0"/>
                </a:moveTo>
                <a:lnTo>
                  <a:pt x="0" y="1008"/>
                </a:lnTo>
                <a:lnTo>
                  <a:pt x="720" y="1008"/>
                </a:lnTo>
                <a:lnTo>
                  <a:pt x="720" y="1056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11" name="Oval 27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12" name="Line 28"/>
          <p:cNvSpPr>
            <a:spLocks noChangeShapeType="1"/>
          </p:cNvSpPr>
          <p:nvPr/>
        </p:nvSpPr>
        <p:spPr bwMode="auto">
          <a:xfrm>
            <a:off x="4419600" y="6032500"/>
            <a:ext cx="0" cy="431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13" name="Line 29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14" name="Line 30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15" name="Line 31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16" name="Line 32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17" name="Freeform 33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18" name="Rectangle 34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6419" name="Rectangle 35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6420" name="Rectangle 36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6421" name="Rectangle 37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6422" name="Freeform 38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23" name="Line 39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24" name="Rectangle 40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6425" name="Rectangle 41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  <p:sp>
        <p:nvSpPr>
          <p:cNvPr id="16426" name="Freeform 42"/>
          <p:cNvSpPr>
            <a:spLocks/>
          </p:cNvSpPr>
          <p:nvPr/>
        </p:nvSpPr>
        <p:spPr bwMode="auto">
          <a:xfrm>
            <a:off x="4191000" y="5562600"/>
            <a:ext cx="230188" cy="458788"/>
          </a:xfrm>
          <a:custGeom>
            <a:avLst/>
            <a:gdLst>
              <a:gd name="T0" fmla="*/ 144 w 145"/>
              <a:gd name="T1" fmla="*/ 0 h 289"/>
              <a:gd name="T2" fmla="*/ 0 w 145"/>
              <a:gd name="T3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45" h="289">
                <a:moveTo>
                  <a:pt x="144" y="0"/>
                </a:moveTo>
                <a:lnTo>
                  <a:pt x="0" y="288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27" name="Line 43"/>
          <p:cNvSpPr>
            <a:spLocks noChangeShapeType="1"/>
          </p:cNvSpPr>
          <p:nvPr/>
        </p:nvSpPr>
        <p:spPr bwMode="auto">
          <a:xfrm>
            <a:off x="1765300" y="3352800"/>
            <a:ext cx="1879600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28" name="Line 44"/>
          <p:cNvSpPr>
            <a:spLocks noChangeShapeType="1"/>
          </p:cNvSpPr>
          <p:nvPr/>
        </p:nvSpPr>
        <p:spPr bwMode="auto">
          <a:xfrm>
            <a:off x="3683000" y="3352800"/>
            <a:ext cx="2540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29" name="Line 45"/>
          <p:cNvSpPr>
            <a:spLocks noChangeShapeType="1"/>
          </p:cNvSpPr>
          <p:nvPr/>
        </p:nvSpPr>
        <p:spPr bwMode="auto">
          <a:xfrm>
            <a:off x="7632700" y="5562600"/>
            <a:ext cx="584200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0" name="Line 46"/>
          <p:cNvSpPr>
            <a:spLocks noChangeShapeType="1"/>
          </p:cNvSpPr>
          <p:nvPr/>
        </p:nvSpPr>
        <p:spPr bwMode="auto">
          <a:xfrm flipH="1">
            <a:off x="4406900" y="5562600"/>
            <a:ext cx="3225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1" name="Rectangle 47"/>
          <p:cNvSpPr>
            <a:spLocks noChangeArrowheads="1"/>
          </p:cNvSpPr>
          <p:nvPr/>
        </p:nvSpPr>
        <p:spPr bwMode="auto">
          <a:xfrm>
            <a:off x="3719513" y="5686425"/>
            <a:ext cx="5318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SW 1</a:t>
            </a:r>
          </a:p>
        </p:txBody>
      </p:sp>
      <p:sp>
        <p:nvSpPr>
          <p:cNvPr id="16432" name="Rectangle 48"/>
          <p:cNvSpPr>
            <a:spLocks noChangeArrowheads="1"/>
          </p:cNvSpPr>
          <p:nvPr/>
        </p:nvSpPr>
        <p:spPr bwMode="auto">
          <a:xfrm>
            <a:off x="823913" y="4038600"/>
            <a:ext cx="5456237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600"/>
              <a:t>When switch 1 is open the current will flow from the ignition</a:t>
            </a:r>
          </a:p>
          <a:p>
            <a:r>
              <a:rPr lang="en-US" altLang="en-US" sz="1600"/>
              <a:t>switch to the coil and down to the module. The current will</a:t>
            </a:r>
          </a:p>
          <a:p>
            <a:r>
              <a:rPr lang="en-US" altLang="en-US" sz="1600"/>
              <a:t>flow through R1 and to the base of T1 switching it on.  The</a:t>
            </a:r>
          </a:p>
          <a:p>
            <a:r>
              <a:rPr lang="en-US" altLang="en-US" sz="1600"/>
              <a:t>ignition coil will have an earth allowing it to build up it’s</a:t>
            </a:r>
          </a:p>
          <a:p>
            <a:r>
              <a:rPr lang="en-US" altLang="en-US" sz="1600"/>
              <a:t>magnetic field (START OF DWELL).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1300" y="1993900"/>
            <a:ext cx="8737600" cy="4622800"/>
          </a:xfrm>
          <a:solidFill>
            <a:schemeClr val="folHlink"/>
          </a:solidFill>
          <a:ln w="254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3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5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6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7" name="Rectangle 9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8" name="Oval 10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9" name="Line 11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0" name="Line 12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1" name="Line 13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2" name="Line 14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3" name="Line 15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4" name="Rectangle 16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5" name="Freeform 17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426" name="Line 18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7" name="Line 19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8" name="Line 20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9" name="Oval 21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30" name="Oval 22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31" name="Oval 23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32" name="Oval 24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33" name="Freeform 25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434" name="Freeform 26"/>
          <p:cNvSpPr>
            <a:spLocks/>
          </p:cNvSpPr>
          <p:nvPr/>
        </p:nvSpPr>
        <p:spPr bwMode="auto">
          <a:xfrm>
            <a:off x="6477000" y="3352800"/>
            <a:ext cx="1144588" cy="1677988"/>
          </a:xfrm>
          <a:custGeom>
            <a:avLst/>
            <a:gdLst>
              <a:gd name="T0" fmla="*/ 0 w 721"/>
              <a:gd name="T1" fmla="*/ 0 h 1057"/>
              <a:gd name="T2" fmla="*/ 0 w 721"/>
              <a:gd name="T3" fmla="*/ 1008 h 1057"/>
              <a:gd name="T4" fmla="*/ 720 w 721"/>
              <a:gd name="T5" fmla="*/ 1008 h 1057"/>
              <a:gd name="T6" fmla="*/ 720 w 721"/>
              <a:gd name="T7" fmla="*/ 1056 h 10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1" h="1057">
                <a:moveTo>
                  <a:pt x="0" y="0"/>
                </a:moveTo>
                <a:lnTo>
                  <a:pt x="0" y="1008"/>
                </a:lnTo>
                <a:lnTo>
                  <a:pt x="720" y="1008"/>
                </a:lnTo>
                <a:lnTo>
                  <a:pt x="720" y="1056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435" name="Oval 27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36" name="Line 28"/>
          <p:cNvSpPr>
            <a:spLocks noChangeShapeType="1"/>
          </p:cNvSpPr>
          <p:nvPr/>
        </p:nvSpPr>
        <p:spPr bwMode="auto">
          <a:xfrm>
            <a:off x="4419600" y="6032500"/>
            <a:ext cx="0" cy="4318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37" name="Line 29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38" name="Line 30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39" name="Line 31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40" name="Line 32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41" name="Freeform 33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442" name="Rectangle 34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7443" name="Rectangle 35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7444" name="Rectangle 36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7445" name="Rectangle 37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7446" name="Freeform 38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447" name="Line 39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48" name="Rectangle 40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7449" name="Rectangle 41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  <p:sp>
        <p:nvSpPr>
          <p:cNvPr id="17450" name="Line 42"/>
          <p:cNvSpPr>
            <a:spLocks noChangeShapeType="1"/>
          </p:cNvSpPr>
          <p:nvPr/>
        </p:nvSpPr>
        <p:spPr bwMode="auto">
          <a:xfrm>
            <a:off x="1765300" y="3352800"/>
            <a:ext cx="1879600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1" name="Line 43"/>
          <p:cNvSpPr>
            <a:spLocks noChangeShapeType="1"/>
          </p:cNvSpPr>
          <p:nvPr/>
        </p:nvSpPr>
        <p:spPr bwMode="auto">
          <a:xfrm>
            <a:off x="3683000" y="3352800"/>
            <a:ext cx="2540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2" name="Line 44"/>
          <p:cNvSpPr>
            <a:spLocks noChangeShapeType="1"/>
          </p:cNvSpPr>
          <p:nvPr/>
        </p:nvSpPr>
        <p:spPr bwMode="auto">
          <a:xfrm>
            <a:off x="7632700" y="5562600"/>
            <a:ext cx="584200" cy="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3" name="Line 45"/>
          <p:cNvSpPr>
            <a:spLocks noChangeShapeType="1"/>
          </p:cNvSpPr>
          <p:nvPr/>
        </p:nvSpPr>
        <p:spPr bwMode="auto">
          <a:xfrm flipH="1">
            <a:off x="4406900" y="5562600"/>
            <a:ext cx="3225800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4" name="Line 46"/>
          <p:cNvSpPr>
            <a:spLocks noChangeShapeType="1"/>
          </p:cNvSpPr>
          <p:nvPr/>
        </p:nvSpPr>
        <p:spPr bwMode="auto">
          <a:xfrm>
            <a:off x="4419600" y="5588000"/>
            <a:ext cx="0" cy="4064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5" name="Rectangle 47"/>
          <p:cNvSpPr>
            <a:spLocks noChangeArrowheads="1"/>
          </p:cNvSpPr>
          <p:nvPr/>
        </p:nvSpPr>
        <p:spPr bwMode="auto">
          <a:xfrm>
            <a:off x="1066800" y="4191000"/>
            <a:ext cx="4572000" cy="1066800"/>
          </a:xfrm>
          <a:prstGeom prst="rect">
            <a:avLst/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6" name="Rectangle 48"/>
          <p:cNvSpPr>
            <a:spLocks noChangeArrowheads="1"/>
          </p:cNvSpPr>
          <p:nvPr/>
        </p:nvSpPr>
        <p:spPr bwMode="auto">
          <a:xfrm>
            <a:off x="458788" y="4267200"/>
            <a:ext cx="6297612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r>
              <a:rPr lang="en-US" altLang="en-US" sz="1600" dirty="0"/>
              <a:t>When Switch 1 is closed the electricity to the amplifier will now flow</a:t>
            </a:r>
          </a:p>
          <a:p>
            <a:r>
              <a:rPr lang="en-US" altLang="en-US" sz="1600" dirty="0" smtClean="0"/>
              <a:t>through </a:t>
            </a:r>
            <a:r>
              <a:rPr lang="en-US" altLang="en-US" sz="1600" dirty="0"/>
              <a:t>SW1 to earth thus removing the base to the transistor.</a:t>
            </a:r>
          </a:p>
          <a:p>
            <a:r>
              <a:rPr lang="en-US" altLang="en-US" sz="1600" dirty="0"/>
              <a:t>The ignition coil will now turn off </a:t>
            </a:r>
            <a:r>
              <a:rPr lang="en-US" altLang="en-US" sz="1600" dirty="0" smtClean="0"/>
              <a:t>and </a:t>
            </a:r>
            <a:r>
              <a:rPr lang="en-US" altLang="en-US" sz="1600" dirty="0"/>
              <a:t>the magnetic field will</a:t>
            </a:r>
          </a:p>
          <a:p>
            <a:r>
              <a:rPr lang="en-US" altLang="en-US" sz="1600" dirty="0"/>
              <a:t>collapse producing HT.</a:t>
            </a:r>
          </a:p>
        </p:txBody>
      </p:sp>
      <p:sp>
        <p:nvSpPr>
          <p:cNvPr id="17457" name="Rectangle 49"/>
          <p:cNvSpPr>
            <a:spLocks noChangeArrowheads="1"/>
          </p:cNvSpPr>
          <p:nvPr/>
        </p:nvSpPr>
        <p:spPr bwMode="auto">
          <a:xfrm>
            <a:off x="3657600" y="5562600"/>
            <a:ext cx="609600" cy="457200"/>
          </a:xfrm>
          <a:prstGeom prst="rect">
            <a:avLst/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8" name="Rectangle 50"/>
          <p:cNvSpPr>
            <a:spLocks noChangeArrowheads="1"/>
          </p:cNvSpPr>
          <p:nvPr/>
        </p:nvSpPr>
        <p:spPr bwMode="auto">
          <a:xfrm>
            <a:off x="3643313" y="5638800"/>
            <a:ext cx="598487" cy="333375"/>
          </a:xfrm>
          <a:prstGeom prst="rect">
            <a:avLst/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600"/>
              <a:t>SW1</a:t>
            </a:r>
          </a:p>
        </p:txBody>
      </p:sp>
      <p:sp>
        <p:nvSpPr>
          <p:cNvPr id="17459" name="Rectangle 51"/>
          <p:cNvSpPr>
            <a:spLocks noChangeArrowheads="1"/>
          </p:cNvSpPr>
          <p:nvPr/>
        </p:nvSpPr>
        <p:spPr bwMode="auto">
          <a:xfrm>
            <a:off x="4876800" y="5791200"/>
            <a:ext cx="23622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1300" y="1993900"/>
            <a:ext cx="8737600" cy="4622800"/>
          </a:xfrm>
          <a:solidFill>
            <a:schemeClr val="folHlink"/>
          </a:solidFill>
          <a:ln w="254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/>
              <a:t>Ignition switched on.   Stage 1 coil building up</a:t>
            </a:r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7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8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9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1" name="Oval 9"/>
          <p:cNvSpPr>
            <a:spLocks noChangeArrowheads="1"/>
          </p:cNvSpPr>
          <p:nvPr/>
        </p:nvSpPr>
        <p:spPr bwMode="auto">
          <a:xfrm>
            <a:off x="3206750" y="4883150"/>
            <a:ext cx="1511300" cy="1435100"/>
          </a:xfrm>
          <a:prstGeom prst="ellipse">
            <a:avLst/>
          </a:prstGeom>
          <a:solidFill>
            <a:srgbClr val="7144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2" name="Rectangle 10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3" name="Rectangle 11"/>
          <p:cNvSpPr>
            <a:spLocks noChangeArrowheads="1"/>
          </p:cNvSpPr>
          <p:nvPr/>
        </p:nvSpPr>
        <p:spPr bwMode="auto">
          <a:xfrm>
            <a:off x="4349750" y="5340350"/>
            <a:ext cx="2159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4" name="Oval 12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5" name="Line 13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6" name="Line 14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7" name="Line 15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8" name="Line 16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9" name="Line 17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50" name="Rectangle 18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51" name="Freeform 19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52" name="Line 20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53" name="Line 21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54" name="Line 22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55" name="Oval 23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56" name="Oval 24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57" name="Oval 25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58" name="Oval 26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59" name="Freeform 27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60" name="Freeform 28"/>
          <p:cNvSpPr>
            <a:spLocks/>
          </p:cNvSpPr>
          <p:nvPr/>
        </p:nvSpPr>
        <p:spPr bwMode="auto">
          <a:xfrm>
            <a:off x="6477000" y="3352800"/>
            <a:ext cx="1144588" cy="1677988"/>
          </a:xfrm>
          <a:custGeom>
            <a:avLst/>
            <a:gdLst>
              <a:gd name="T0" fmla="*/ 0 w 721"/>
              <a:gd name="T1" fmla="*/ 0 h 1057"/>
              <a:gd name="T2" fmla="*/ 0 w 721"/>
              <a:gd name="T3" fmla="*/ 1008 h 1057"/>
              <a:gd name="T4" fmla="*/ 720 w 721"/>
              <a:gd name="T5" fmla="*/ 1008 h 1057"/>
              <a:gd name="T6" fmla="*/ 720 w 721"/>
              <a:gd name="T7" fmla="*/ 1056 h 10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1" h="1057">
                <a:moveTo>
                  <a:pt x="0" y="0"/>
                </a:moveTo>
                <a:lnTo>
                  <a:pt x="0" y="1008"/>
                </a:lnTo>
                <a:lnTo>
                  <a:pt x="720" y="1008"/>
                </a:lnTo>
                <a:lnTo>
                  <a:pt x="720" y="1056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61" name="Freeform 29"/>
          <p:cNvSpPr>
            <a:spLocks/>
          </p:cNvSpPr>
          <p:nvPr/>
        </p:nvSpPr>
        <p:spPr bwMode="auto">
          <a:xfrm>
            <a:off x="4419600" y="3352800"/>
            <a:ext cx="1588" cy="1982788"/>
          </a:xfrm>
          <a:custGeom>
            <a:avLst/>
            <a:gdLst>
              <a:gd name="T0" fmla="*/ 0 w 1"/>
              <a:gd name="T1" fmla="*/ 1248 h 1249"/>
              <a:gd name="T2" fmla="*/ 0 w 1"/>
              <a:gd name="T3" fmla="*/ 0 h 12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249">
                <a:moveTo>
                  <a:pt x="0" y="1248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62" name="Line 30"/>
          <p:cNvSpPr>
            <a:spLocks noChangeShapeType="1"/>
          </p:cNvSpPr>
          <p:nvPr/>
        </p:nvSpPr>
        <p:spPr bwMode="auto">
          <a:xfrm>
            <a:off x="4648200" y="4965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3" name="Line 31"/>
          <p:cNvSpPr>
            <a:spLocks noChangeShapeType="1"/>
          </p:cNvSpPr>
          <p:nvPr/>
        </p:nvSpPr>
        <p:spPr bwMode="auto">
          <a:xfrm>
            <a:off x="4584700" y="5029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4" name="Oval 32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5" name="Line 33"/>
          <p:cNvSpPr>
            <a:spLocks noChangeShapeType="1"/>
          </p:cNvSpPr>
          <p:nvPr/>
        </p:nvSpPr>
        <p:spPr bwMode="auto">
          <a:xfrm>
            <a:off x="4419600" y="5803900"/>
            <a:ext cx="0" cy="66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6" name="Line 34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7" name="Line 35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8" name="Line 36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9" name="Line 37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70" name="Freeform 38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71" name="Rectangle 39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8472" name="Rectangle 40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8473" name="Rectangle 41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8474" name="Rectangle 42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8475" name="Rectangle 43"/>
          <p:cNvSpPr>
            <a:spLocks noChangeArrowheads="1"/>
          </p:cNvSpPr>
          <p:nvPr/>
        </p:nvSpPr>
        <p:spPr bwMode="auto">
          <a:xfrm>
            <a:off x="3968750" y="5492750"/>
            <a:ext cx="1397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76" name="Oval 44"/>
          <p:cNvSpPr>
            <a:spLocks noChangeArrowheads="1"/>
          </p:cNvSpPr>
          <p:nvPr/>
        </p:nvSpPr>
        <p:spPr bwMode="auto">
          <a:xfrm>
            <a:off x="3606800" y="5283200"/>
            <a:ext cx="635000" cy="6350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77" name="Freeform 45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78" name="Line 46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79" name="Rectangle 47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8480" name="Rectangle 48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  <p:sp>
        <p:nvSpPr>
          <p:cNvPr id="18481" name="Freeform 49"/>
          <p:cNvSpPr>
            <a:spLocks/>
          </p:cNvSpPr>
          <p:nvPr/>
        </p:nvSpPr>
        <p:spPr bwMode="auto">
          <a:xfrm>
            <a:off x="1752600" y="3276600"/>
            <a:ext cx="1830388" cy="1588"/>
          </a:xfrm>
          <a:custGeom>
            <a:avLst/>
            <a:gdLst>
              <a:gd name="T0" fmla="*/ 0 w 1153"/>
              <a:gd name="T1" fmla="*/ 0 h 1"/>
              <a:gd name="T2" fmla="*/ 1152 w 115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53" h="1">
                <a:moveTo>
                  <a:pt x="0" y="0"/>
                </a:moveTo>
                <a:lnTo>
                  <a:pt x="1152" y="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82" name="Freeform 50"/>
          <p:cNvSpPr>
            <a:spLocks/>
          </p:cNvSpPr>
          <p:nvPr/>
        </p:nvSpPr>
        <p:spPr bwMode="auto">
          <a:xfrm>
            <a:off x="3581400" y="3276600"/>
            <a:ext cx="458788" cy="1588"/>
          </a:xfrm>
          <a:custGeom>
            <a:avLst/>
            <a:gdLst>
              <a:gd name="T0" fmla="*/ 0 w 289"/>
              <a:gd name="T1" fmla="*/ 0 h 1"/>
              <a:gd name="T2" fmla="*/ 288 w 28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89" h="1">
                <a:moveTo>
                  <a:pt x="0" y="0"/>
                </a:moveTo>
                <a:lnTo>
                  <a:pt x="288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83" name="Freeform 51"/>
          <p:cNvSpPr>
            <a:spLocks/>
          </p:cNvSpPr>
          <p:nvPr/>
        </p:nvSpPr>
        <p:spPr bwMode="auto">
          <a:xfrm>
            <a:off x="7620000" y="5562600"/>
            <a:ext cx="611188" cy="1588"/>
          </a:xfrm>
          <a:custGeom>
            <a:avLst/>
            <a:gdLst>
              <a:gd name="T0" fmla="*/ 0 w 385"/>
              <a:gd name="T1" fmla="*/ 0 h 1"/>
              <a:gd name="T2" fmla="*/ 384 w 38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1">
                <a:moveTo>
                  <a:pt x="0" y="0"/>
                </a:moveTo>
                <a:lnTo>
                  <a:pt x="384" y="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84" name="Freeform 52"/>
          <p:cNvSpPr>
            <a:spLocks/>
          </p:cNvSpPr>
          <p:nvPr/>
        </p:nvSpPr>
        <p:spPr bwMode="auto">
          <a:xfrm>
            <a:off x="4572000" y="5562600"/>
            <a:ext cx="3049588" cy="1588"/>
          </a:xfrm>
          <a:custGeom>
            <a:avLst/>
            <a:gdLst>
              <a:gd name="T0" fmla="*/ 1920 w 1921"/>
              <a:gd name="T1" fmla="*/ 0 h 1"/>
              <a:gd name="T2" fmla="*/ 0 w 192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21" h="1">
                <a:moveTo>
                  <a:pt x="1920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85" name="Rectangle 53"/>
          <p:cNvSpPr>
            <a:spLocks noChangeArrowheads="1"/>
          </p:cNvSpPr>
          <p:nvPr/>
        </p:nvSpPr>
        <p:spPr bwMode="auto">
          <a:xfrm>
            <a:off x="4114800" y="5715000"/>
            <a:ext cx="152400" cy="228600"/>
          </a:xfrm>
          <a:prstGeom prst="rect">
            <a:avLst/>
          </a:prstGeom>
          <a:solidFill>
            <a:srgbClr val="714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86" name="Rectangle 54"/>
          <p:cNvSpPr>
            <a:spLocks noChangeArrowheads="1"/>
          </p:cNvSpPr>
          <p:nvPr/>
        </p:nvSpPr>
        <p:spPr bwMode="auto">
          <a:xfrm>
            <a:off x="3581400" y="5410200"/>
            <a:ext cx="152400" cy="228600"/>
          </a:xfrm>
          <a:prstGeom prst="rect">
            <a:avLst/>
          </a:prstGeom>
          <a:solidFill>
            <a:srgbClr val="714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87" name="Rectangle 55"/>
          <p:cNvSpPr>
            <a:spLocks noChangeArrowheads="1"/>
          </p:cNvSpPr>
          <p:nvPr/>
        </p:nvSpPr>
        <p:spPr bwMode="auto">
          <a:xfrm>
            <a:off x="3962400" y="5181600"/>
            <a:ext cx="228600" cy="228600"/>
          </a:xfrm>
          <a:prstGeom prst="rect">
            <a:avLst/>
          </a:prstGeom>
          <a:solidFill>
            <a:srgbClr val="714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88" name="Rectangle 56"/>
          <p:cNvSpPr>
            <a:spLocks noChangeArrowheads="1"/>
          </p:cNvSpPr>
          <p:nvPr/>
        </p:nvSpPr>
        <p:spPr bwMode="auto">
          <a:xfrm>
            <a:off x="3733800" y="5791200"/>
            <a:ext cx="152400" cy="228600"/>
          </a:xfrm>
          <a:prstGeom prst="rect">
            <a:avLst/>
          </a:prstGeom>
          <a:solidFill>
            <a:srgbClr val="714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89" name="Rectangle 57"/>
          <p:cNvSpPr>
            <a:spLocks noChangeArrowheads="1"/>
          </p:cNvSpPr>
          <p:nvPr/>
        </p:nvSpPr>
        <p:spPr bwMode="auto">
          <a:xfrm>
            <a:off x="8443913" y="5464175"/>
            <a:ext cx="523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1300" y="1993900"/>
            <a:ext cx="8737600" cy="4622800"/>
          </a:xfrm>
          <a:solidFill>
            <a:schemeClr val="folHlink"/>
          </a:solidFill>
          <a:ln w="254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 dirty="0"/>
              <a:t>Ignition switched on.   Stage 3 Amplifier off</a:t>
            </a:r>
          </a:p>
        </p:txBody>
      </p:sp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1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3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4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5" name="Oval 9"/>
          <p:cNvSpPr>
            <a:spLocks noChangeArrowheads="1"/>
          </p:cNvSpPr>
          <p:nvPr/>
        </p:nvSpPr>
        <p:spPr bwMode="auto">
          <a:xfrm>
            <a:off x="3206750" y="4883150"/>
            <a:ext cx="1511300" cy="1435100"/>
          </a:xfrm>
          <a:prstGeom prst="ellipse">
            <a:avLst/>
          </a:prstGeom>
          <a:solidFill>
            <a:srgbClr val="7144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6" name="Rectangle 10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7" name="Rectangle 11"/>
          <p:cNvSpPr>
            <a:spLocks noChangeArrowheads="1"/>
          </p:cNvSpPr>
          <p:nvPr/>
        </p:nvSpPr>
        <p:spPr bwMode="auto">
          <a:xfrm>
            <a:off x="4349750" y="5340350"/>
            <a:ext cx="215900" cy="4445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8" name="Oval 12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69" name="Line 13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0" name="Line 14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1" name="Line 15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2" name="Line 16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3" name="Line 17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4" name="Rectangle 18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5" name="Freeform 19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76" name="Line 20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7" name="Line 21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8" name="Line 22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9" name="Oval 23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0" name="Oval 24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1" name="Oval 25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2" name="Oval 26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3" name="Freeform 27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84" name="Freeform 28"/>
          <p:cNvSpPr>
            <a:spLocks/>
          </p:cNvSpPr>
          <p:nvPr/>
        </p:nvSpPr>
        <p:spPr bwMode="auto">
          <a:xfrm>
            <a:off x="6477000" y="3352800"/>
            <a:ext cx="1144588" cy="1677988"/>
          </a:xfrm>
          <a:custGeom>
            <a:avLst/>
            <a:gdLst>
              <a:gd name="T0" fmla="*/ 0 w 721"/>
              <a:gd name="T1" fmla="*/ 0 h 1057"/>
              <a:gd name="T2" fmla="*/ 0 w 721"/>
              <a:gd name="T3" fmla="*/ 1008 h 1057"/>
              <a:gd name="T4" fmla="*/ 720 w 721"/>
              <a:gd name="T5" fmla="*/ 1008 h 1057"/>
              <a:gd name="T6" fmla="*/ 720 w 721"/>
              <a:gd name="T7" fmla="*/ 1056 h 10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1" h="1057">
                <a:moveTo>
                  <a:pt x="0" y="0"/>
                </a:moveTo>
                <a:lnTo>
                  <a:pt x="0" y="1008"/>
                </a:lnTo>
                <a:lnTo>
                  <a:pt x="720" y="1008"/>
                </a:lnTo>
                <a:lnTo>
                  <a:pt x="720" y="1056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85" name="Freeform 29"/>
          <p:cNvSpPr>
            <a:spLocks/>
          </p:cNvSpPr>
          <p:nvPr/>
        </p:nvSpPr>
        <p:spPr bwMode="auto">
          <a:xfrm>
            <a:off x="4419600" y="3352800"/>
            <a:ext cx="1588" cy="1982788"/>
          </a:xfrm>
          <a:custGeom>
            <a:avLst/>
            <a:gdLst>
              <a:gd name="T0" fmla="*/ 0 w 1"/>
              <a:gd name="T1" fmla="*/ 1248 h 1249"/>
              <a:gd name="T2" fmla="*/ 0 w 1"/>
              <a:gd name="T3" fmla="*/ 0 h 12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249">
                <a:moveTo>
                  <a:pt x="0" y="1248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86" name="Line 30"/>
          <p:cNvSpPr>
            <a:spLocks noChangeShapeType="1"/>
          </p:cNvSpPr>
          <p:nvPr/>
        </p:nvSpPr>
        <p:spPr bwMode="auto">
          <a:xfrm>
            <a:off x="4648200" y="4965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7" name="Line 31"/>
          <p:cNvSpPr>
            <a:spLocks noChangeShapeType="1"/>
          </p:cNvSpPr>
          <p:nvPr/>
        </p:nvSpPr>
        <p:spPr bwMode="auto">
          <a:xfrm>
            <a:off x="4584700" y="5029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8" name="Oval 32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9" name="Line 33"/>
          <p:cNvSpPr>
            <a:spLocks noChangeShapeType="1"/>
          </p:cNvSpPr>
          <p:nvPr/>
        </p:nvSpPr>
        <p:spPr bwMode="auto">
          <a:xfrm>
            <a:off x="4419600" y="5803900"/>
            <a:ext cx="0" cy="6604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0" name="Line 34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1" name="Line 35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2" name="Line 36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3" name="Line 37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94" name="Freeform 38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95" name="Rectangle 39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19496" name="Rectangle 40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19497" name="Rectangle 41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19498" name="Rectangle 42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19499" name="Rectangle 43"/>
          <p:cNvSpPr>
            <a:spLocks noChangeArrowheads="1"/>
          </p:cNvSpPr>
          <p:nvPr/>
        </p:nvSpPr>
        <p:spPr bwMode="auto">
          <a:xfrm>
            <a:off x="3968750" y="5492750"/>
            <a:ext cx="1397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00" name="Oval 44"/>
          <p:cNvSpPr>
            <a:spLocks noChangeArrowheads="1"/>
          </p:cNvSpPr>
          <p:nvPr/>
        </p:nvSpPr>
        <p:spPr bwMode="auto">
          <a:xfrm>
            <a:off x="3606800" y="5283200"/>
            <a:ext cx="635000" cy="635000"/>
          </a:xfrm>
          <a:prstGeom prst="ellips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01" name="Freeform 45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502" name="Line 46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03" name="Rectangle 47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19504" name="Rectangle 48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  <p:sp>
        <p:nvSpPr>
          <p:cNvPr id="19505" name="Freeform 49"/>
          <p:cNvSpPr>
            <a:spLocks/>
          </p:cNvSpPr>
          <p:nvPr/>
        </p:nvSpPr>
        <p:spPr bwMode="auto">
          <a:xfrm>
            <a:off x="1752600" y="3276600"/>
            <a:ext cx="1830388" cy="1588"/>
          </a:xfrm>
          <a:custGeom>
            <a:avLst/>
            <a:gdLst>
              <a:gd name="T0" fmla="*/ 0 w 1153"/>
              <a:gd name="T1" fmla="*/ 0 h 1"/>
              <a:gd name="T2" fmla="*/ 1152 w 115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53" h="1">
                <a:moveTo>
                  <a:pt x="0" y="0"/>
                </a:moveTo>
                <a:lnTo>
                  <a:pt x="1152" y="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506" name="Freeform 50"/>
          <p:cNvSpPr>
            <a:spLocks/>
          </p:cNvSpPr>
          <p:nvPr/>
        </p:nvSpPr>
        <p:spPr bwMode="auto">
          <a:xfrm>
            <a:off x="3581400" y="3276600"/>
            <a:ext cx="458788" cy="1588"/>
          </a:xfrm>
          <a:custGeom>
            <a:avLst/>
            <a:gdLst>
              <a:gd name="T0" fmla="*/ 0 w 289"/>
              <a:gd name="T1" fmla="*/ 0 h 1"/>
              <a:gd name="T2" fmla="*/ 288 w 28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89" h="1">
                <a:moveTo>
                  <a:pt x="0" y="0"/>
                </a:moveTo>
                <a:lnTo>
                  <a:pt x="288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507" name="Freeform 51"/>
          <p:cNvSpPr>
            <a:spLocks/>
          </p:cNvSpPr>
          <p:nvPr/>
        </p:nvSpPr>
        <p:spPr bwMode="auto">
          <a:xfrm>
            <a:off x="7620000" y="5562600"/>
            <a:ext cx="611188" cy="1588"/>
          </a:xfrm>
          <a:custGeom>
            <a:avLst/>
            <a:gdLst>
              <a:gd name="T0" fmla="*/ 0 w 385"/>
              <a:gd name="T1" fmla="*/ 0 h 1"/>
              <a:gd name="T2" fmla="*/ 384 w 38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1">
                <a:moveTo>
                  <a:pt x="0" y="0"/>
                </a:moveTo>
                <a:lnTo>
                  <a:pt x="384" y="0"/>
                </a:lnTo>
              </a:path>
            </a:pathLst>
          </a:custGeom>
          <a:noFill/>
          <a:ln w="254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508" name="Freeform 52"/>
          <p:cNvSpPr>
            <a:spLocks/>
          </p:cNvSpPr>
          <p:nvPr/>
        </p:nvSpPr>
        <p:spPr bwMode="auto">
          <a:xfrm>
            <a:off x="4572000" y="5562600"/>
            <a:ext cx="3049588" cy="1588"/>
          </a:xfrm>
          <a:custGeom>
            <a:avLst/>
            <a:gdLst>
              <a:gd name="T0" fmla="*/ 1920 w 1921"/>
              <a:gd name="T1" fmla="*/ 0 h 1"/>
              <a:gd name="T2" fmla="*/ 0 w 192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21" h="1">
                <a:moveTo>
                  <a:pt x="1920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509" name="Freeform 53"/>
          <p:cNvSpPr>
            <a:spLocks/>
          </p:cNvSpPr>
          <p:nvPr/>
        </p:nvSpPr>
        <p:spPr bwMode="auto">
          <a:xfrm>
            <a:off x="7696200" y="2286000"/>
            <a:ext cx="611188" cy="611188"/>
          </a:xfrm>
          <a:custGeom>
            <a:avLst/>
            <a:gdLst>
              <a:gd name="T0" fmla="*/ 0 w 385"/>
              <a:gd name="T1" fmla="*/ 384 h 385"/>
              <a:gd name="T2" fmla="*/ 0 w 385"/>
              <a:gd name="T3" fmla="*/ 192 h 385"/>
              <a:gd name="T4" fmla="*/ 48 w 385"/>
              <a:gd name="T5" fmla="*/ 240 h 385"/>
              <a:gd name="T6" fmla="*/ 96 w 385"/>
              <a:gd name="T7" fmla="*/ 144 h 385"/>
              <a:gd name="T8" fmla="*/ 192 w 385"/>
              <a:gd name="T9" fmla="*/ 192 h 385"/>
              <a:gd name="T10" fmla="*/ 192 w 385"/>
              <a:gd name="T11" fmla="*/ 48 h 385"/>
              <a:gd name="T12" fmla="*/ 288 w 385"/>
              <a:gd name="T13" fmla="*/ 144 h 385"/>
              <a:gd name="T14" fmla="*/ 288 w 385"/>
              <a:gd name="T15" fmla="*/ 0 h 385"/>
              <a:gd name="T16" fmla="*/ 384 w 385"/>
              <a:gd name="T17" fmla="*/ 48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85" h="385">
                <a:moveTo>
                  <a:pt x="0" y="384"/>
                </a:moveTo>
                <a:lnTo>
                  <a:pt x="0" y="192"/>
                </a:lnTo>
                <a:lnTo>
                  <a:pt x="48" y="240"/>
                </a:lnTo>
                <a:lnTo>
                  <a:pt x="96" y="144"/>
                </a:lnTo>
                <a:lnTo>
                  <a:pt x="192" y="192"/>
                </a:lnTo>
                <a:lnTo>
                  <a:pt x="192" y="48"/>
                </a:lnTo>
                <a:lnTo>
                  <a:pt x="288" y="144"/>
                </a:lnTo>
                <a:lnTo>
                  <a:pt x="288" y="0"/>
                </a:lnTo>
                <a:lnTo>
                  <a:pt x="384" y="48"/>
                </a:lnTo>
              </a:path>
            </a:pathLst>
          </a:custGeom>
          <a:noFill/>
          <a:ln w="50800" cap="rnd" cmpd="sng">
            <a:solidFill>
              <a:srgbClr val="FAFD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510" name="Rectangle 54"/>
          <p:cNvSpPr>
            <a:spLocks noChangeArrowheads="1"/>
          </p:cNvSpPr>
          <p:nvPr/>
        </p:nvSpPr>
        <p:spPr bwMode="auto">
          <a:xfrm>
            <a:off x="8291513" y="2362200"/>
            <a:ext cx="474662" cy="33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600"/>
              <a:t>HT</a:t>
            </a:r>
          </a:p>
        </p:txBody>
      </p:sp>
      <p:sp>
        <p:nvSpPr>
          <p:cNvPr id="19511" name="Rectangle 55"/>
          <p:cNvSpPr>
            <a:spLocks noChangeArrowheads="1"/>
          </p:cNvSpPr>
          <p:nvPr/>
        </p:nvSpPr>
        <p:spPr bwMode="auto">
          <a:xfrm>
            <a:off x="4191000" y="5486400"/>
            <a:ext cx="76200" cy="228600"/>
          </a:xfrm>
          <a:prstGeom prst="rect">
            <a:avLst/>
          </a:prstGeom>
          <a:solidFill>
            <a:srgbClr val="714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12" name="Rectangle 56"/>
          <p:cNvSpPr>
            <a:spLocks noChangeArrowheads="1"/>
          </p:cNvSpPr>
          <p:nvPr/>
        </p:nvSpPr>
        <p:spPr bwMode="auto">
          <a:xfrm>
            <a:off x="3581400" y="5486400"/>
            <a:ext cx="76200" cy="228600"/>
          </a:xfrm>
          <a:prstGeom prst="rect">
            <a:avLst/>
          </a:prstGeom>
          <a:solidFill>
            <a:srgbClr val="714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13" name="Rectangle 57"/>
          <p:cNvSpPr>
            <a:spLocks noChangeArrowheads="1"/>
          </p:cNvSpPr>
          <p:nvPr/>
        </p:nvSpPr>
        <p:spPr bwMode="auto">
          <a:xfrm>
            <a:off x="3810000" y="5181600"/>
            <a:ext cx="228600" cy="152400"/>
          </a:xfrm>
          <a:prstGeom prst="rect">
            <a:avLst/>
          </a:prstGeom>
          <a:solidFill>
            <a:srgbClr val="714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14" name="Rectangle 58"/>
          <p:cNvSpPr>
            <a:spLocks noChangeArrowheads="1"/>
          </p:cNvSpPr>
          <p:nvPr/>
        </p:nvSpPr>
        <p:spPr bwMode="auto">
          <a:xfrm>
            <a:off x="3810000" y="5867400"/>
            <a:ext cx="228600" cy="152400"/>
          </a:xfrm>
          <a:prstGeom prst="rect">
            <a:avLst/>
          </a:prstGeom>
          <a:solidFill>
            <a:srgbClr val="714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516" name="Rectangle 60"/>
          <p:cNvSpPr>
            <a:spLocks noChangeArrowheads="1"/>
          </p:cNvSpPr>
          <p:nvPr/>
        </p:nvSpPr>
        <p:spPr bwMode="auto">
          <a:xfrm>
            <a:off x="8443913" y="5464175"/>
            <a:ext cx="6381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OFF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2006600"/>
            <a:ext cx="3759200" cy="4445000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   </a:t>
            </a:r>
            <a:r>
              <a:rPr lang="en-US" altLang="en-US" sz="2800" dirty="0"/>
              <a:t>The heart of the Hall switch is a silicon chip.  If electricity is passed through the chip and the chip is in a magnetic field a voltage is generated across the chip at 90 degrees to the current flow.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73600" y="2006600"/>
            <a:ext cx="3759200" cy="4064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Hall effect voltage</a:t>
            </a:r>
          </a:p>
        </p:txBody>
      </p:sp>
      <p:sp>
        <p:nvSpPr>
          <p:cNvPr id="20485" name="AutoShape 5"/>
          <p:cNvSpPr>
            <a:spLocks noChangeArrowheads="1"/>
          </p:cNvSpPr>
          <p:nvPr/>
        </p:nvSpPr>
        <p:spPr bwMode="auto">
          <a:xfrm>
            <a:off x="5645150" y="3435350"/>
            <a:ext cx="1282700" cy="1587500"/>
          </a:xfrm>
          <a:prstGeom prst="cube">
            <a:avLst>
              <a:gd name="adj" fmla="val 24995"/>
            </a:avLst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86" name="AutoShape 6"/>
          <p:cNvSpPr>
            <a:spLocks noChangeArrowheads="1"/>
          </p:cNvSpPr>
          <p:nvPr/>
        </p:nvSpPr>
        <p:spPr bwMode="auto">
          <a:xfrm>
            <a:off x="7016750" y="2978150"/>
            <a:ext cx="596900" cy="520700"/>
          </a:xfrm>
          <a:prstGeom prst="cube">
            <a:avLst>
              <a:gd name="adj" fmla="val 24995"/>
            </a:avLst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87" name="AutoShape 7"/>
          <p:cNvSpPr>
            <a:spLocks noChangeArrowheads="1"/>
          </p:cNvSpPr>
          <p:nvPr/>
        </p:nvSpPr>
        <p:spPr bwMode="auto">
          <a:xfrm>
            <a:off x="5035550" y="5187950"/>
            <a:ext cx="520700" cy="596900"/>
          </a:xfrm>
          <a:prstGeom prst="cube">
            <a:avLst>
              <a:gd name="adj" fmla="val 24995"/>
            </a:avLst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88" name="Oval 8"/>
          <p:cNvSpPr>
            <a:spLocks noChangeArrowheads="1"/>
          </p:cNvSpPr>
          <p:nvPr/>
        </p:nvSpPr>
        <p:spPr bwMode="auto">
          <a:xfrm>
            <a:off x="4806950" y="3054350"/>
            <a:ext cx="673100" cy="5969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89" name="Freeform 9"/>
          <p:cNvSpPr>
            <a:spLocks/>
          </p:cNvSpPr>
          <p:nvPr/>
        </p:nvSpPr>
        <p:spPr bwMode="auto">
          <a:xfrm>
            <a:off x="5181600" y="3657600"/>
            <a:ext cx="458788" cy="687388"/>
          </a:xfrm>
          <a:custGeom>
            <a:avLst/>
            <a:gdLst>
              <a:gd name="T0" fmla="*/ 0 w 289"/>
              <a:gd name="T1" fmla="*/ 0 h 433"/>
              <a:gd name="T2" fmla="*/ 0 w 289"/>
              <a:gd name="T3" fmla="*/ 432 h 433"/>
              <a:gd name="T4" fmla="*/ 288 w 289"/>
              <a:gd name="T5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433">
                <a:moveTo>
                  <a:pt x="0" y="0"/>
                </a:moveTo>
                <a:lnTo>
                  <a:pt x="0" y="432"/>
                </a:lnTo>
                <a:lnTo>
                  <a:pt x="288" y="43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490" name="Freeform 10"/>
          <p:cNvSpPr>
            <a:spLocks/>
          </p:cNvSpPr>
          <p:nvPr/>
        </p:nvSpPr>
        <p:spPr bwMode="auto">
          <a:xfrm>
            <a:off x="5181600" y="2743200"/>
            <a:ext cx="2820988" cy="1601788"/>
          </a:xfrm>
          <a:custGeom>
            <a:avLst/>
            <a:gdLst>
              <a:gd name="T0" fmla="*/ 0 w 1777"/>
              <a:gd name="T1" fmla="*/ 192 h 1009"/>
              <a:gd name="T2" fmla="*/ 0 w 1777"/>
              <a:gd name="T3" fmla="*/ 0 h 1009"/>
              <a:gd name="T4" fmla="*/ 1776 w 1777"/>
              <a:gd name="T5" fmla="*/ 0 h 1009"/>
              <a:gd name="T6" fmla="*/ 1776 w 1777"/>
              <a:gd name="T7" fmla="*/ 1008 h 1009"/>
              <a:gd name="T8" fmla="*/ 1008 w 1777"/>
              <a:gd name="T9" fmla="*/ 1008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7" h="1009">
                <a:moveTo>
                  <a:pt x="0" y="192"/>
                </a:moveTo>
                <a:lnTo>
                  <a:pt x="0" y="0"/>
                </a:lnTo>
                <a:lnTo>
                  <a:pt x="1776" y="0"/>
                </a:lnTo>
                <a:lnTo>
                  <a:pt x="1776" y="1008"/>
                </a:lnTo>
                <a:lnTo>
                  <a:pt x="1008" y="1008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491" name="AutoShape 11"/>
          <p:cNvSpPr>
            <a:spLocks noChangeArrowheads="1"/>
          </p:cNvSpPr>
          <p:nvPr/>
        </p:nvSpPr>
        <p:spPr bwMode="auto">
          <a:xfrm rot="16200000" flipH="1">
            <a:off x="4921250" y="3321050"/>
            <a:ext cx="444500" cy="63500"/>
          </a:xfrm>
          <a:prstGeom prst="rightArrow">
            <a:avLst>
              <a:gd name="adj1" fmla="val 50000"/>
              <a:gd name="adj2" fmla="val 350032"/>
            </a:avLst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2" name="Line 12"/>
          <p:cNvSpPr>
            <a:spLocks noChangeShapeType="1"/>
          </p:cNvSpPr>
          <p:nvPr/>
        </p:nvSpPr>
        <p:spPr bwMode="auto">
          <a:xfrm>
            <a:off x="6324600" y="3225800"/>
            <a:ext cx="0" cy="4064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3" name="Line 13"/>
          <p:cNvSpPr>
            <a:spLocks noChangeShapeType="1"/>
          </p:cNvSpPr>
          <p:nvPr/>
        </p:nvSpPr>
        <p:spPr bwMode="auto">
          <a:xfrm>
            <a:off x="6324600" y="5054600"/>
            <a:ext cx="0" cy="4064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4" name="AutoShape 14"/>
          <p:cNvSpPr>
            <a:spLocks noChangeArrowheads="1"/>
          </p:cNvSpPr>
          <p:nvPr/>
        </p:nvSpPr>
        <p:spPr bwMode="auto">
          <a:xfrm rot="16200000" flipH="1">
            <a:off x="6140450" y="2863850"/>
            <a:ext cx="368300" cy="292100"/>
          </a:xfrm>
          <a:prstGeom prst="rightArrow">
            <a:avLst>
              <a:gd name="adj1" fmla="val 50000"/>
              <a:gd name="adj2" fmla="val 63049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5" name="AutoShape 15"/>
          <p:cNvSpPr>
            <a:spLocks noChangeArrowheads="1"/>
          </p:cNvSpPr>
          <p:nvPr/>
        </p:nvSpPr>
        <p:spPr bwMode="auto">
          <a:xfrm rot="16200000" flipH="1">
            <a:off x="6102350" y="5568950"/>
            <a:ext cx="444500" cy="292100"/>
          </a:xfrm>
          <a:prstGeom prst="rightArrow">
            <a:avLst>
              <a:gd name="adj1" fmla="val 50000"/>
              <a:gd name="adj2" fmla="val 76094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496" name="Rectangle 16"/>
          <p:cNvSpPr>
            <a:spLocks noChangeArrowheads="1"/>
          </p:cNvSpPr>
          <p:nvPr/>
        </p:nvSpPr>
        <p:spPr bwMode="auto">
          <a:xfrm>
            <a:off x="6767513" y="4832350"/>
            <a:ext cx="144145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Silicon chip</a:t>
            </a:r>
          </a:p>
        </p:txBody>
      </p:sp>
      <p:sp>
        <p:nvSpPr>
          <p:cNvPr id="20497" name="Rectangle 17"/>
          <p:cNvSpPr>
            <a:spLocks noChangeArrowheads="1"/>
          </p:cNvSpPr>
          <p:nvPr/>
        </p:nvSpPr>
        <p:spPr bwMode="auto">
          <a:xfrm>
            <a:off x="6462713" y="5594350"/>
            <a:ext cx="159861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Current flow</a:t>
            </a:r>
          </a:p>
        </p:txBody>
      </p:sp>
      <p:sp>
        <p:nvSpPr>
          <p:cNvPr id="20498" name="Rectangle 18"/>
          <p:cNvSpPr>
            <a:spLocks noChangeArrowheads="1"/>
          </p:cNvSpPr>
          <p:nvPr/>
        </p:nvSpPr>
        <p:spPr bwMode="auto">
          <a:xfrm>
            <a:off x="4633913" y="5746750"/>
            <a:ext cx="1012825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Magnet</a:t>
            </a:r>
          </a:p>
        </p:txBody>
      </p:sp>
      <p:sp>
        <p:nvSpPr>
          <p:cNvPr id="20499" name="Rectangle 19"/>
          <p:cNvSpPr>
            <a:spLocks noChangeArrowheads="1"/>
          </p:cNvSpPr>
          <p:nvPr/>
        </p:nvSpPr>
        <p:spPr bwMode="auto">
          <a:xfrm>
            <a:off x="5165725" y="2697163"/>
            <a:ext cx="12842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00" name="Rectangle 20"/>
          <p:cNvSpPr>
            <a:spLocks noChangeArrowheads="1"/>
          </p:cNvSpPr>
          <p:nvPr/>
        </p:nvSpPr>
        <p:spPr bwMode="auto">
          <a:xfrm>
            <a:off x="4862513" y="3003550"/>
            <a:ext cx="604837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VM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2006600"/>
            <a:ext cx="3759200" cy="4064000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  </a:t>
            </a:r>
            <a:r>
              <a:rPr lang="en-US" altLang="en-US" sz="2800" u="sng" dirty="0"/>
              <a:t>Observe the diagram.</a:t>
            </a:r>
            <a:endParaRPr lang="en-US" altLang="en-US" sz="2800" dirty="0"/>
          </a:p>
          <a:p>
            <a:pPr>
              <a:buFontTx/>
              <a:buNone/>
            </a:pPr>
            <a:r>
              <a:rPr lang="en-US" altLang="en-US" sz="2800" dirty="0"/>
              <a:t>    When the magnetic field is applied to the chip the </a:t>
            </a:r>
            <a:r>
              <a:rPr lang="en-US" altLang="en-US" sz="2800" dirty="0" smtClean="0"/>
              <a:t>voltmeter </a:t>
            </a:r>
            <a:r>
              <a:rPr lang="en-US" altLang="en-US" sz="2800" dirty="0"/>
              <a:t>is now reading the generated voltage. </a:t>
            </a:r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73600" y="2006600"/>
            <a:ext cx="3759200" cy="4064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Hall effect voltage</a:t>
            </a:r>
          </a:p>
        </p:txBody>
      </p:sp>
      <p:sp>
        <p:nvSpPr>
          <p:cNvPr id="21509" name="AutoShape 5"/>
          <p:cNvSpPr>
            <a:spLocks noChangeArrowheads="1"/>
          </p:cNvSpPr>
          <p:nvPr/>
        </p:nvSpPr>
        <p:spPr bwMode="auto">
          <a:xfrm>
            <a:off x="5645150" y="3435350"/>
            <a:ext cx="1282700" cy="1587500"/>
          </a:xfrm>
          <a:prstGeom prst="cube">
            <a:avLst>
              <a:gd name="adj" fmla="val 24995"/>
            </a:avLst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10" name="AutoShape 6"/>
          <p:cNvSpPr>
            <a:spLocks noChangeArrowheads="1"/>
          </p:cNvSpPr>
          <p:nvPr/>
        </p:nvSpPr>
        <p:spPr bwMode="auto">
          <a:xfrm>
            <a:off x="7016750" y="2978150"/>
            <a:ext cx="596900" cy="520700"/>
          </a:xfrm>
          <a:prstGeom prst="cube">
            <a:avLst>
              <a:gd name="adj" fmla="val 24995"/>
            </a:avLst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11" name="AutoShape 7"/>
          <p:cNvSpPr>
            <a:spLocks noChangeArrowheads="1"/>
          </p:cNvSpPr>
          <p:nvPr/>
        </p:nvSpPr>
        <p:spPr bwMode="auto">
          <a:xfrm>
            <a:off x="5035550" y="5187950"/>
            <a:ext cx="520700" cy="596900"/>
          </a:xfrm>
          <a:prstGeom prst="cube">
            <a:avLst>
              <a:gd name="adj" fmla="val 24995"/>
            </a:avLst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12" name="Freeform 8"/>
          <p:cNvSpPr>
            <a:spLocks/>
          </p:cNvSpPr>
          <p:nvPr/>
        </p:nvSpPr>
        <p:spPr bwMode="auto">
          <a:xfrm>
            <a:off x="5410200" y="4038600"/>
            <a:ext cx="915988" cy="1144588"/>
          </a:xfrm>
          <a:custGeom>
            <a:avLst/>
            <a:gdLst>
              <a:gd name="T0" fmla="*/ 0 w 577"/>
              <a:gd name="T1" fmla="*/ 720 h 721"/>
              <a:gd name="T2" fmla="*/ 576 w 577"/>
              <a:gd name="T3" fmla="*/ 0 h 72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577" h="721">
                <a:moveTo>
                  <a:pt x="0" y="720"/>
                </a:moveTo>
                <a:lnTo>
                  <a:pt x="57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13" name="Freeform 9"/>
          <p:cNvSpPr>
            <a:spLocks/>
          </p:cNvSpPr>
          <p:nvPr/>
        </p:nvSpPr>
        <p:spPr bwMode="auto">
          <a:xfrm>
            <a:off x="6934200" y="3276600"/>
            <a:ext cx="382588" cy="611188"/>
          </a:xfrm>
          <a:custGeom>
            <a:avLst/>
            <a:gdLst>
              <a:gd name="T0" fmla="*/ 0 w 241"/>
              <a:gd name="T1" fmla="*/ 240 h 385"/>
              <a:gd name="T2" fmla="*/ 240 w 241"/>
              <a:gd name="T3" fmla="*/ 0 h 385"/>
              <a:gd name="T4" fmla="*/ 0 w 241"/>
              <a:gd name="T5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385">
                <a:moveTo>
                  <a:pt x="0" y="240"/>
                </a:moveTo>
                <a:lnTo>
                  <a:pt x="240" y="0"/>
                </a:lnTo>
                <a:lnTo>
                  <a:pt x="0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14" name="Freeform 10"/>
          <p:cNvSpPr>
            <a:spLocks/>
          </p:cNvSpPr>
          <p:nvPr/>
        </p:nvSpPr>
        <p:spPr bwMode="auto">
          <a:xfrm>
            <a:off x="5486400" y="4419600"/>
            <a:ext cx="839788" cy="915988"/>
          </a:xfrm>
          <a:custGeom>
            <a:avLst/>
            <a:gdLst>
              <a:gd name="T0" fmla="*/ 0 w 529"/>
              <a:gd name="T1" fmla="*/ 576 h 577"/>
              <a:gd name="T2" fmla="*/ 0 w 529"/>
              <a:gd name="T3" fmla="*/ 576 h 577"/>
              <a:gd name="T4" fmla="*/ 39 w 529"/>
              <a:gd name="T5" fmla="*/ 531 h 577"/>
              <a:gd name="T6" fmla="*/ 528 w 529"/>
              <a:gd name="T7" fmla="*/ 0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29" h="577">
                <a:moveTo>
                  <a:pt x="0" y="576"/>
                </a:moveTo>
                <a:lnTo>
                  <a:pt x="0" y="576"/>
                </a:lnTo>
                <a:lnTo>
                  <a:pt x="39" y="531"/>
                </a:lnTo>
                <a:lnTo>
                  <a:pt x="528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15" name="Freeform 11"/>
          <p:cNvSpPr>
            <a:spLocks/>
          </p:cNvSpPr>
          <p:nvPr/>
        </p:nvSpPr>
        <p:spPr bwMode="auto">
          <a:xfrm>
            <a:off x="5562600" y="5029200"/>
            <a:ext cx="839788" cy="534988"/>
          </a:xfrm>
          <a:custGeom>
            <a:avLst/>
            <a:gdLst>
              <a:gd name="T0" fmla="*/ 0 w 529"/>
              <a:gd name="T1" fmla="*/ 336 h 337"/>
              <a:gd name="T2" fmla="*/ 528 w 529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529" h="337">
                <a:moveTo>
                  <a:pt x="0" y="336"/>
                </a:moveTo>
                <a:lnTo>
                  <a:pt x="528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16" name="Freeform 12"/>
          <p:cNvSpPr>
            <a:spLocks/>
          </p:cNvSpPr>
          <p:nvPr/>
        </p:nvSpPr>
        <p:spPr bwMode="auto">
          <a:xfrm>
            <a:off x="7010400" y="3505200"/>
            <a:ext cx="306388" cy="1144588"/>
          </a:xfrm>
          <a:custGeom>
            <a:avLst/>
            <a:gdLst>
              <a:gd name="T0" fmla="*/ 0 w 193"/>
              <a:gd name="T1" fmla="*/ 720 h 721"/>
              <a:gd name="T2" fmla="*/ 192 w 193"/>
              <a:gd name="T3" fmla="*/ 0 h 72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721">
                <a:moveTo>
                  <a:pt x="0" y="72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17" name="Freeform 13"/>
          <p:cNvSpPr>
            <a:spLocks/>
          </p:cNvSpPr>
          <p:nvPr/>
        </p:nvSpPr>
        <p:spPr bwMode="auto">
          <a:xfrm>
            <a:off x="5181600" y="3886200"/>
            <a:ext cx="763588" cy="1296988"/>
          </a:xfrm>
          <a:custGeom>
            <a:avLst/>
            <a:gdLst>
              <a:gd name="T0" fmla="*/ 0 w 481"/>
              <a:gd name="T1" fmla="*/ 816 h 817"/>
              <a:gd name="T2" fmla="*/ 480 w 481"/>
              <a:gd name="T3" fmla="*/ 0 h 81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81" h="817">
                <a:moveTo>
                  <a:pt x="0" y="816"/>
                </a:moveTo>
                <a:lnTo>
                  <a:pt x="48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18" name="Freeform 14"/>
          <p:cNvSpPr>
            <a:spLocks/>
          </p:cNvSpPr>
          <p:nvPr/>
        </p:nvSpPr>
        <p:spPr bwMode="auto">
          <a:xfrm>
            <a:off x="5257800" y="3962400"/>
            <a:ext cx="915988" cy="1220788"/>
          </a:xfrm>
          <a:custGeom>
            <a:avLst/>
            <a:gdLst>
              <a:gd name="T0" fmla="*/ 0 w 577"/>
              <a:gd name="T1" fmla="*/ 768 h 769"/>
              <a:gd name="T2" fmla="*/ 576 w 577"/>
              <a:gd name="T3" fmla="*/ 0 h 76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577" h="769">
                <a:moveTo>
                  <a:pt x="0" y="768"/>
                </a:moveTo>
                <a:lnTo>
                  <a:pt x="57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19" name="Freeform 15"/>
          <p:cNvSpPr>
            <a:spLocks/>
          </p:cNvSpPr>
          <p:nvPr/>
        </p:nvSpPr>
        <p:spPr bwMode="auto">
          <a:xfrm>
            <a:off x="5562600" y="4724400"/>
            <a:ext cx="763588" cy="687388"/>
          </a:xfrm>
          <a:custGeom>
            <a:avLst/>
            <a:gdLst>
              <a:gd name="T0" fmla="*/ 0 w 481"/>
              <a:gd name="T1" fmla="*/ 432 h 433"/>
              <a:gd name="T2" fmla="*/ 480 w 481"/>
              <a:gd name="T3" fmla="*/ 0 h 43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81" h="433">
                <a:moveTo>
                  <a:pt x="0" y="432"/>
                </a:moveTo>
                <a:lnTo>
                  <a:pt x="48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0" name="Freeform 16"/>
          <p:cNvSpPr>
            <a:spLocks/>
          </p:cNvSpPr>
          <p:nvPr/>
        </p:nvSpPr>
        <p:spPr bwMode="auto">
          <a:xfrm>
            <a:off x="6400800" y="3124200"/>
            <a:ext cx="763588" cy="306388"/>
          </a:xfrm>
          <a:custGeom>
            <a:avLst/>
            <a:gdLst>
              <a:gd name="T0" fmla="*/ 480 w 481"/>
              <a:gd name="T1" fmla="*/ 0 h 193"/>
              <a:gd name="T2" fmla="*/ 0 w 481"/>
              <a:gd name="T3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81" h="193">
                <a:moveTo>
                  <a:pt x="480" y="0"/>
                </a:moveTo>
                <a:lnTo>
                  <a:pt x="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1" name="Freeform 17"/>
          <p:cNvSpPr>
            <a:spLocks/>
          </p:cNvSpPr>
          <p:nvPr/>
        </p:nvSpPr>
        <p:spPr bwMode="auto">
          <a:xfrm>
            <a:off x="6781800" y="3200400"/>
            <a:ext cx="534988" cy="230188"/>
          </a:xfrm>
          <a:custGeom>
            <a:avLst/>
            <a:gdLst>
              <a:gd name="T0" fmla="*/ 336 w 337"/>
              <a:gd name="T1" fmla="*/ 0 h 145"/>
              <a:gd name="T2" fmla="*/ 0 w 337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45">
                <a:moveTo>
                  <a:pt x="336" y="0"/>
                </a:move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2" name="Freeform 18"/>
          <p:cNvSpPr>
            <a:spLocks/>
          </p:cNvSpPr>
          <p:nvPr/>
        </p:nvSpPr>
        <p:spPr bwMode="auto">
          <a:xfrm>
            <a:off x="6934200" y="3352800"/>
            <a:ext cx="458788" cy="763588"/>
          </a:xfrm>
          <a:custGeom>
            <a:avLst/>
            <a:gdLst>
              <a:gd name="T0" fmla="*/ 288 w 289"/>
              <a:gd name="T1" fmla="*/ 0 h 481"/>
              <a:gd name="T2" fmla="*/ 0 w 289"/>
              <a:gd name="T3" fmla="*/ 48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89" h="481">
                <a:moveTo>
                  <a:pt x="288" y="0"/>
                </a:moveTo>
                <a:lnTo>
                  <a:pt x="0" y="48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3" name="Oval 19"/>
          <p:cNvSpPr>
            <a:spLocks noChangeArrowheads="1"/>
          </p:cNvSpPr>
          <p:nvPr/>
        </p:nvSpPr>
        <p:spPr bwMode="auto">
          <a:xfrm>
            <a:off x="4806950" y="3054350"/>
            <a:ext cx="673100" cy="5969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24" name="Freeform 20"/>
          <p:cNvSpPr>
            <a:spLocks/>
          </p:cNvSpPr>
          <p:nvPr/>
        </p:nvSpPr>
        <p:spPr bwMode="auto">
          <a:xfrm>
            <a:off x="5181600" y="3657600"/>
            <a:ext cx="458788" cy="687388"/>
          </a:xfrm>
          <a:custGeom>
            <a:avLst/>
            <a:gdLst>
              <a:gd name="T0" fmla="*/ 0 w 289"/>
              <a:gd name="T1" fmla="*/ 0 h 433"/>
              <a:gd name="T2" fmla="*/ 0 w 289"/>
              <a:gd name="T3" fmla="*/ 432 h 433"/>
              <a:gd name="T4" fmla="*/ 288 w 289"/>
              <a:gd name="T5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433">
                <a:moveTo>
                  <a:pt x="0" y="0"/>
                </a:moveTo>
                <a:lnTo>
                  <a:pt x="0" y="432"/>
                </a:lnTo>
                <a:lnTo>
                  <a:pt x="288" y="43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5" name="Freeform 21"/>
          <p:cNvSpPr>
            <a:spLocks/>
          </p:cNvSpPr>
          <p:nvPr/>
        </p:nvSpPr>
        <p:spPr bwMode="auto">
          <a:xfrm>
            <a:off x="5181600" y="2743200"/>
            <a:ext cx="2820988" cy="1601788"/>
          </a:xfrm>
          <a:custGeom>
            <a:avLst/>
            <a:gdLst>
              <a:gd name="T0" fmla="*/ 0 w 1777"/>
              <a:gd name="T1" fmla="*/ 192 h 1009"/>
              <a:gd name="T2" fmla="*/ 0 w 1777"/>
              <a:gd name="T3" fmla="*/ 0 h 1009"/>
              <a:gd name="T4" fmla="*/ 1776 w 1777"/>
              <a:gd name="T5" fmla="*/ 0 h 1009"/>
              <a:gd name="T6" fmla="*/ 1776 w 1777"/>
              <a:gd name="T7" fmla="*/ 1008 h 1009"/>
              <a:gd name="T8" fmla="*/ 1008 w 1777"/>
              <a:gd name="T9" fmla="*/ 1008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7" h="1009">
                <a:moveTo>
                  <a:pt x="0" y="192"/>
                </a:moveTo>
                <a:lnTo>
                  <a:pt x="0" y="0"/>
                </a:lnTo>
                <a:lnTo>
                  <a:pt x="1776" y="0"/>
                </a:lnTo>
                <a:lnTo>
                  <a:pt x="1776" y="1008"/>
                </a:lnTo>
                <a:lnTo>
                  <a:pt x="1008" y="1008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6" name="AutoShape 22"/>
          <p:cNvSpPr>
            <a:spLocks noChangeArrowheads="1"/>
          </p:cNvSpPr>
          <p:nvPr/>
        </p:nvSpPr>
        <p:spPr bwMode="auto">
          <a:xfrm>
            <a:off x="4921250" y="3321050"/>
            <a:ext cx="444500" cy="63500"/>
          </a:xfrm>
          <a:prstGeom prst="rightArrow">
            <a:avLst>
              <a:gd name="adj1" fmla="val 50000"/>
              <a:gd name="adj2" fmla="val 350032"/>
            </a:avLst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27" name="Line 23"/>
          <p:cNvSpPr>
            <a:spLocks noChangeShapeType="1"/>
          </p:cNvSpPr>
          <p:nvPr/>
        </p:nvSpPr>
        <p:spPr bwMode="auto">
          <a:xfrm>
            <a:off x="6324600" y="3225800"/>
            <a:ext cx="0" cy="4064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28" name="Line 24"/>
          <p:cNvSpPr>
            <a:spLocks noChangeShapeType="1"/>
          </p:cNvSpPr>
          <p:nvPr/>
        </p:nvSpPr>
        <p:spPr bwMode="auto">
          <a:xfrm>
            <a:off x="6324600" y="5054600"/>
            <a:ext cx="0" cy="4064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29" name="AutoShape 25"/>
          <p:cNvSpPr>
            <a:spLocks noChangeArrowheads="1"/>
          </p:cNvSpPr>
          <p:nvPr/>
        </p:nvSpPr>
        <p:spPr bwMode="auto">
          <a:xfrm rot="16200000" flipH="1">
            <a:off x="6140450" y="2863850"/>
            <a:ext cx="368300" cy="292100"/>
          </a:xfrm>
          <a:prstGeom prst="rightArrow">
            <a:avLst>
              <a:gd name="adj1" fmla="val 50000"/>
              <a:gd name="adj2" fmla="val 63049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30" name="AutoShape 26"/>
          <p:cNvSpPr>
            <a:spLocks noChangeArrowheads="1"/>
          </p:cNvSpPr>
          <p:nvPr/>
        </p:nvSpPr>
        <p:spPr bwMode="auto">
          <a:xfrm rot="16200000" flipH="1">
            <a:off x="6102350" y="5568950"/>
            <a:ext cx="444500" cy="292100"/>
          </a:xfrm>
          <a:prstGeom prst="rightArrow">
            <a:avLst>
              <a:gd name="adj1" fmla="val 50000"/>
              <a:gd name="adj2" fmla="val 76094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31" name="Rectangle 27"/>
          <p:cNvSpPr>
            <a:spLocks noChangeArrowheads="1"/>
          </p:cNvSpPr>
          <p:nvPr/>
        </p:nvSpPr>
        <p:spPr bwMode="auto">
          <a:xfrm>
            <a:off x="6767513" y="4832350"/>
            <a:ext cx="144145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Silicon chip</a:t>
            </a:r>
          </a:p>
        </p:txBody>
      </p:sp>
      <p:sp>
        <p:nvSpPr>
          <p:cNvPr id="21532" name="Rectangle 28"/>
          <p:cNvSpPr>
            <a:spLocks noChangeArrowheads="1"/>
          </p:cNvSpPr>
          <p:nvPr/>
        </p:nvSpPr>
        <p:spPr bwMode="auto">
          <a:xfrm>
            <a:off x="6462713" y="5594350"/>
            <a:ext cx="159861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Current flow</a:t>
            </a:r>
          </a:p>
        </p:txBody>
      </p:sp>
      <p:sp>
        <p:nvSpPr>
          <p:cNvPr id="21533" name="Rectangle 29"/>
          <p:cNvSpPr>
            <a:spLocks noChangeArrowheads="1"/>
          </p:cNvSpPr>
          <p:nvPr/>
        </p:nvSpPr>
        <p:spPr bwMode="auto">
          <a:xfrm>
            <a:off x="4633913" y="5746750"/>
            <a:ext cx="1012825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Magnet</a:t>
            </a:r>
          </a:p>
        </p:txBody>
      </p:sp>
      <p:sp>
        <p:nvSpPr>
          <p:cNvPr id="21534" name="Rectangle 30"/>
          <p:cNvSpPr>
            <a:spLocks noChangeArrowheads="1"/>
          </p:cNvSpPr>
          <p:nvPr/>
        </p:nvSpPr>
        <p:spPr bwMode="auto">
          <a:xfrm>
            <a:off x="5165725" y="2697163"/>
            <a:ext cx="12842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1535" name="Rectangle 31"/>
          <p:cNvSpPr>
            <a:spLocks noChangeArrowheads="1"/>
          </p:cNvSpPr>
          <p:nvPr/>
        </p:nvSpPr>
        <p:spPr bwMode="auto">
          <a:xfrm>
            <a:off x="4862513" y="3003550"/>
            <a:ext cx="604837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VM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2006600"/>
            <a:ext cx="3759200" cy="4064000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   </a:t>
            </a:r>
            <a:r>
              <a:rPr lang="en-US" altLang="en-US" sz="2800" dirty="0"/>
              <a:t>The trigger vane contains a number of segments, the number of segments is identical to the number of engine cylinders. The trigger vane is made of soft iron. </a:t>
            </a:r>
          </a:p>
        </p:txBody>
      </p:sp>
      <p:sp>
        <p:nvSpPr>
          <p:cNvPr id="2253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49800" y="2082800"/>
            <a:ext cx="3987800" cy="39878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Trigger vane</a:t>
            </a:r>
          </a:p>
        </p:txBody>
      </p:sp>
      <p:sp>
        <p:nvSpPr>
          <p:cNvPr id="22533" name="Oval 5"/>
          <p:cNvSpPr>
            <a:spLocks noChangeArrowheads="1"/>
          </p:cNvSpPr>
          <p:nvPr/>
        </p:nvSpPr>
        <p:spPr bwMode="auto">
          <a:xfrm>
            <a:off x="5346700" y="3441700"/>
            <a:ext cx="2032000" cy="1270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4" name="Freeform 6"/>
          <p:cNvSpPr>
            <a:spLocks/>
          </p:cNvSpPr>
          <p:nvPr/>
        </p:nvSpPr>
        <p:spPr bwMode="auto">
          <a:xfrm>
            <a:off x="5334000" y="3505200"/>
            <a:ext cx="2058988" cy="458788"/>
          </a:xfrm>
          <a:custGeom>
            <a:avLst/>
            <a:gdLst>
              <a:gd name="T0" fmla="*/ 0 w 1297"/>
              <a:gd name="T1" fmla="*/ 0 h 289"/>
              <a:gd name="T2" fmla="*/ 0 w 1297"/>
              <a:gd name="T3" fmla="*/ 192 h 289"/>
              <a:gd name="T4" fmla="*/ 144 w 1297"/>
              <a:gd name="T5" fmla="*/ 240 h 289"/>
              <a:gd name="T6" fmla="*/ 144 w 1297"/>
              <a:gd name="T7" fmla="*/ 96 h 289"/>
              <a:gd name="T8" fmla="*/ 432 w 1297"/>
              <a:gd name="T9" fmla="*/ 144 h 289"/>
              <a:gd name="T10" fmla="*/ 432 w 1297"/>
              <a:gd name="T11" fmla="*/ 288 h 289"/>
              <a:gd name="T12" fmla="*/ 912 w 1297"/>
              <a:gd name="T13" fmla="*/ 288 h 289"/>
              <a:gd name="T14" fmla="*/ 912 w 1297"/>
              <a:gd name="T15" fmla="*/ 144 h 289"/>
              <a:gd name="T16" fmla="*/ 1200 w 1297"/>
              <a:gd name="T17" fmla="*/ 96 h 289"/>
              <a:gd name="T18" fmla="*/ 1200 w 1297"/>
              <a:gd name="T19" fmla="*/ 240 h 289"/>
              <a:gd name="T20" fmla="*/ 1296 w 1297"/>
              <a:gd name="T21" fmla="*/ 192 h 289"/>
              <a:gd name="T22" fmla="*/ 1296 w 1297"/>
              <a:gd name="T2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297" h="289">
                <a:moveTo>
                  <a:pt x="0" y="0"/>
                </a:moveTo>
                <a:lnTo>
                  <a:pt x="0" y="192"/>
                </a:lnTo>
                <a:lnTo>
                  <a:pt x="144" y="240"/>
                </a:lnTo>
                <a:lnTo>
                  <a:pt x="144" y="96"/>
                </a:lnTo>
                <a:lnTo>
                  <a:pt x="432" y="144"/>
                </a:lnTo>
                <a:lnTo>
                  <a:pt x="432" y="288"/>
                </a:lnTo>
                <a:lnTo>
                  <a:pt x="912" y="288"/>
                </a:lnTo>
                <a:lnTo>
                  <a:pt x="912" y="144"/>
                </a:lnTo>
                <a:lnTo>
                  <a:pt x="1200" y="96"/>
                </a:lnTo>
                <a:lnTo>
                  <a:pt x="1200" y="240"/>
                </a:lnTo>
                <a:lnTo>
                  <a:pt x="1296" y="192"/>
                </a:lnTo>
                <a:lnTo>
                  <a:pt x="1296" y="0"/>
                </a:lnTo>
              </a:path>
            </a:pathLst>
          </a:custGeom>
          <a:solidFill>
            <a:srgbClr val="FAFD00"/>
          </a:solidFill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35" name="Oval 7"/>
          <p:cNvSpPr>
            <a:spLocks noChangeArrowheads="1"/>
          </p:cNvSpPr>
          <p:nvPr/>
        </p:nvSpPr>
        <p:spPr bwMode="auto">
          <a:xfrm>
            <a:off x="6273800" y="3606800"/>
            <a:ext cx="254000" cy="25400"/>
          </a:xfrm>
          <a:prstGeom prst="ellipse">
            <a:avLst/>
          </a:prstGeom>
          <a:solidFill>
            <a:schemeClr val="accent1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6" name="AutoShape 8"/>
          <p:cNvSpPr>
            <a:spLocks noChangeArrowheads="1"/>
          </p:cNvSpPr>
          <p:nvPr/>
        </p:nvSpPr>
        <p:spPr bwMode="auto">
          <a:xfrm rot="16200000">
            <a:off x="6102350" y="4197350"/>
            <a:ext cx="673100" cy="368300"/>
          </a:xfrm>
          <a:prstGeom prst="rightArrow">
            <a:avLst>
              <a:gd name="adj1" fmla="val 50000"/>
              <a:gd name="adj2" fmla="val 91388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7" name="Rectangle 9"/>
          <p:cNvSpPr>
            <a:spLocks noChangeArrowheads="1"/>
          </p:cNvSpPr>
          <p:nvPr/>
        </p:nvSpPr>
        <p:spPr bwMode="auto">
          <a:xfrm>
            <a:off x="5853113" y="4908550"/>
            <a:ext cx="2535237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Trigger vane segment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2006600"/>
            <a:ext cx="3759200" cy="4064000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   </a:t>
            </a:r>
            <a:r>
              <a:rPr lang="en-US" altLang="en-US" sz="2800" dirty="0"/>
              <a:t>The trigger vane is fitted into the distributor below the rotor arm.</a:t>
            </a:r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49800" y="2082800"/>
            <a:ext cx="3987800" cy="39878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sz="2800" b="1"/>
              <a:t>Trigger vane</a:t>
            </a:r>
          </a:p>
        </p:txBody>
      </p:sp>
      <p:sp>
        <p:nvSpPr>
          <p:cNvPr id="23557" name="Oval 5"/>
          <p:cNvSpPr>
            <a:spLocks noChangeArrowheads="1"/>
          </p:cNvSpPr>
          <p:nvPr/>
        </p:nvSpPr>
        <p:spPr bwMode="auto">
          <a:xfrm>
            <a:off x="5346700" y="3441700"/>
            <a:ext cx="2032000" cy="1270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58" name="Freeform 6"/>
          <p:cNvSpPr>
            <a:spLocks/>
          </p:cNvSpPr>
          <p:nvPr/>
        </p:nvSpPr>
        <p:spPr bwMode="auto">
          <a:xfrm>
            <a:off x="5334000" y="3505200"/>
            <a:ext cx="2058988" cy="458788"/>
          </a:xfrm>
          <a:custGeom>
            <a:avLst/>
            <a:gdLst>
              <a:gd name="T0" fmla="*/ 0 w 1297"/>
              <a:gd name="T1" fmla="*/ 0 h 289"/>
              <a:gd name="T2" fmla="*/ 0 w 1297"/>
              <a:gd name="T3" fmla="*/ 192 h 289"/>
              <a:gd name="T4" fmla="*/ 144 w 1297"/>
              <a:gd name="T5" fmla="*/ 240 h 289"/>
              <a:gd name="T6" fmla="*/ 144 w 1297"/>
              <a:gd name="T7" fmla="*/ 96 h 289"/>
              <a:gd name="T8" fmla="*/ 432 w 1297"/>
              <a:gd name="T9" fmla="*/ 144 h 289"/>
              <a:gd name="T10" fmla="*/ 432 w 1297"/>
              <a:gd name="T11" fmla="*/ 288 h 289"/>
              <a:gd name="T12" fmla="*/ 912 w 1297"/>
              <a:gd name="T13" fmla="*/ 288 h 289"/>
              <a:gd name="T14" fmla="*/ 912 w 1297"/>
              <a:gd name="T15" fmla="*/ 144 h 289"/>
              <a:gd name="T16" fmla="*/ 1200 w 1297"/>
              <a:gd name="T17" fmla="*/ 96 h 289"/>
              <a:gd name="T18" fmla="*/ 1200 w 1297"/>
              <a:gd name="T19" fmla="*/ 240 h 289"/>
              <a:gd name="T20" fmla="*/ 1296 w 1297"/>
              <a:gd name="T21" fmla="*/ 192 h 289"/>
              <a:gd name="T22" fmla="*/ 1296 w 1297"/>
              <a:gd name="T2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297" h="289">
                <a:moveTo>
                  <a:pt x="0" y="0"/>
                </a:moveTo>
                <a:lnTo>
                  <a:pt x="0" y="192"/>
                </a:lnTo>
                <a:lnTo>
                  <a:pt x="144" y="240"/>
                </a:lnTo>
                <a:lnTo>
                  <a:pt x="144" y="96"/>
                </a:lnTo>
                <a:lnTo>
                  <a:pt x="432" y="144"/>
                </a:lnTo>
                <a:lnTo>
                  <a:pt x="432" y="288"/>
                </a:lnTo>
                <a:lnTo>
                  <a:pt x="912" y="288"/>
                </a:lnTo>
                <a:lnTo>
                  <a:pt x="912" y="144"/>
                </a:lnTo>
                <a:lnTo>
                  <a:pt x="1200" y="96"/>
                </a:lnTo>
                <a:lnTo>
                  <a:pt x="1200" y="240"/>
                </a:lnTo>
                <a:lnTo>
                  <a:pt x="1296" y="192"/>
                </a:lnTo>
                <a:lnTo>
                  <a:pt x="1296" y="0"/>
                </a:lnTo>
              </a:path>
            </a:pathLst>
          </a:custGeom>
          <a:solidFill>
            <a:srgbClr val="FAFD00"/>
          </a:solidFill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9" name="Oval 7"/>
          <p:cNvSpPr>
            <a:spLocks noChangeArrowheads="1"/>
          </p:cNvSpPr>
          <p:nvPr/>
        </p:nvSpPr>
        <p:spPr bwMode="auto">
          <a:xfrm>
            <a:off x="6273800" y="3606800"/>
            <a:ext cx="254000" cy="25400"/>
          </a:xfrm>
          <a:prstGeom prst="ellipse">
            <a:avLst/>
          </a:prstGeom>
          <a:solidFill>
            <a:schemeClr val="accent1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60" name="AutoShape 8"/>
          <p:cNvSpPr>
            <a:spLocks noChangeArrowheads="1"/>
          </p:cNvSpPr>
          <p:nvPr/>
        </p:nvSpPr>
        <p:spPr bwMode="auto">
          <a:xfrm rot="16200000">
            <a:off x="6102350" y="4197350"/>
            <a:ext cx="673100" cy="368300"/>
          </a:xfrm>
          <a:prstGeom prst="rightArrow">
            <a:avLst>
              <a:gd name="adj1" fmla="val 50000"/>
              <a:gd name="adj2" fmla="val 91388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61" name="Rectangle 9"/>
          <p:cNvSpPr>
            <a:spLocks noChangeArrowheads="1"/>
          </p:cNvSpPr>
          <p:nvPr/>
        </p:nvSpPr>
        <p:spPr bwMode="auto">
          <a:xfrm>
            <a:off x="5853113" y="4908550"/>
            <a:ext cx="2535237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Trigger vane segment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2006600"/>
            <a:ext cx="3759200" cy="4064000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   </a:t>
            </a:r>
            <a:r>
              <a:rPr lang="en-US" altLang="en-US" sz="2800" dirty="0"/>
              <a:t>The system employs a passive or stationary magnet and Hall (vane) </a:t>
            </a:r>
            <a:r>
              <a:rPr lang="en-US" altLang="en-US" sz="2800" dirty="0" smtClean="0"/>
              <a:t>switch</a:t>
            </a:r>
            <a:endParaRPr lang="en-US" altLang="en-US" sz="2800" dirty="0"/>
          </a:p>
        </p:txBody>
      </p:sp>
      <p:sp>
        <p:nvSpPr>
          <p:cNvPr id="2458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73600" y="2006600"/>
            <a:ext cx="3759200" cy="4064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000" b="1"/>
              <a:t>  Hall sensor components</a:t>
            </a:r>
          </a:p>
        </p:txBody>
      </p:sp>
      <p:sp>
        <p:nvSpPr>
          <p:cNvPr id="24581" name="Freeform 5"/>
          <p:cNvSpPr>
            <a:spLocks/>
          </p:cNvSpPr>
          <p:nvPr/>
        </p:nvSpPr>
        <p:spPr bwMode="auto">
          <a:xfrm>
            <a:off x="5181600" y="2743200"/>
            <a:ext cx="839788" cy="915988"/>
          </a:xfrm>
          <a:custGeom>
            <a:avLst/>
            <a:gdLst>
              <a:gd name="T0" fmla="*/ 192 w 529"/>
              <a:gd name="T1" fmla="*/ 576 h 577"/>
              <a:gd name="T2" fmla="*/ 192 w 529"/>
              <a:gd name="T3" fmla="*/ 96 h 577"/>
              <a:gd name="T4" fmla="*/ 528 w 529"/>
              <a:gd name="T5" fmla="*/ 96 h 577"/>
              <a:gd name="T6" fmla="*/ 528 w 529"/>
              <a:gd name="T7" fmla="*/ 0 h 577"/>
              <a:gd name="T8" fmla="*/ 0 w 529"/>
              <a:gd name="T9" fmla="*/ 0 h 577"/>
              <a:gd name="T10" fmla="*/ 0 w 529"/>
              <a:gd name="T11" fmla="*/ 576 h 577"/>
              <a:gd name="T12" fmla="*/ 192 w 529"/>
              <a:gd name="T13" fmla="*/ 576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29" h="577">
                <a:moveTo>
                  <a:pt x="192" y="576"/>
                </a:moveTo>
                <a:lnTo>
                  <a:pt x="192" y="96"/>
                </a:lnTo>
                <a:lnTo>
                  <a:pt x="528" y="96"/>
                </a:lnTo>
                <a:lnTo>
                  <a:pt x="528" y="0"/>
                </a:lnTo>
                <a:lnTo>
                  <a:pt x="0" y="0"/>
                </a:lnTo>
                <a:lnTo>
                  <a:pt x="0" y="576"/>
                </a:lnTo>
                <a:lnTo>
                  <a:pt x="192" y="576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582" name="Freeform 6"/>
          <p:cNvSpPr>
            <a:spLocks/>
          </p:cNvSpPr>
          <p:nvPr/>
        </p:nvSpPr>
        <p:spPr bwMode="auto">
          <a:xfrm>
            <a:off x="6324600" y="2743200"/>
            <a:ext cx="1144588" cy="1906588"/>
          </a:xfrm>
          <a:custGeom>
            <a:avLst/>
            <a:gdLst>
              <a:gd name="T0" fmla="*/ 96 w 721"/>
              <a:gd name="T1" fmla="*/ 0 h 1201"/>
              <a:gd name="T2" fmla="*/ 96 w 721"/>
              <a:gd name="T3" fmla="*/ 96 h 1201"/>
              <a:gd name="T4" fmla="*/ 576 w 721"/>
              <a:gd name="T5" fmla="*/ 96 h 1201"/>
              <a:gd name="T6" fmla="*/ 576 w 721"/>
              <a:gd name="T7" fmla="*/ 432 h 1201"/>
              <a:gd name="T8" fmla="*/ 0 w 721"/>
              <a:gd name="T9" fmla="*/ 432 h 1201"/>
              <a:gd name="T10" fmla="*/ 0 w 721"/>
              <a:gd name="T11" fmla="*/ 576 h 1201"/>
              <a:gd name="T12" fmla="*/ 48 w 721"/>
              <a:gd name="T13" fmla="*/ 576 h 1201"/>
              <a:gd name="T14" fmla="*/ 240 w 721"/>
              <a:gd name="T15" fmla="*/ 768 h 1201"/>
              <a:gd name="T16" fmla="*/ 576 w 721"/>
              <a:gd name="T17" fmla="*/ 768 h 1201"/>
              <a:gd name="T18" fmla="*/ 576 w 721"/>
              <a:gd name="T19" fmla="*/ 1200 h 1201"/>
              <a:gd name="T20" fmla="*/ 720 w 721"/>
              <a:gd name="T21" fmla="*/ 1200 h 1201"/>
              <a:gd name="T22" fmla="*/ 720 w 721"/>
              <a:gd name="T23" fmla="*/ 0 h 1201"/>
              <a:gd name="T24" fmla="*/ 96 w 721"/>
              <a:gd name="T25" fmla="*/ 0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21" h="1201">
                <a:moveTo>
                  <a:pt x="96" y="0"/>
                </a:moveTo>
                <a:lnTo>
                  <a:pt x="96" y="96"/>
                </a:lnTo>
                <a:lnTo>
                  <a:pt x="576" y="96"/>
                </a:lnTo>
                <a:lnTo>
                  <a:pt x="576" y="432"/>
                </a:lnTo>
                <a:lnTo>
                  <a:pt x="0" y="432"/>
                </a:lnTo>
                <a:lnTo>
                  <a:pt x="0" y="576"/>
                </a:lnTo>
                <a:lnTo>
                  <a:pt x="48" y="576"/>
                </a:lnTo>
                <a:lnTo>
                  <a:pt x="240" y="768"/>
                </a:lnTo>
                <a:lnTo>
                  <a:pt x="576" y="768"/>
                </a:lnTo>
                <a:lnTo>
                  <a:pt x="576" y="1200"/>
                </a:lnTo>
                <a:lnTo>
                  <a:pt x="720" y="1200"/>
                </a:lnTo>
                <a:lnTo>
                  <a:pt x="720" y="0"/>
                </a:lnTo>
                <a:lnTo>
                  <a:pt x="96" y="0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583" name="Freeform 7"/>
          <p:cNvSpPr>
            <a:spLocks/>
          </p:cNvSpPr>
          <p:nvPr/>
        </p:nvSpPr>
        <p:spPr bwMode="auto">
          <a:xfrm>
            <a:off x="5486400" y="3429000"/>
            <a:ext cx="77788" cy="230188"/>
          </a:xfrm>
          <a:custGeom>
            <a:avLst/>
            <a:gdLst>
              <a:gd name="T0" fmla="*/ 0 w 49"/>
              <a:gd name="T1" fmla="*/ 0 h 145"/>
              <a:gd name="T2" fmla="*/ 48 w 49"/>
              <a:gd name="T3" fmla="*/ 0 h 145"/>
              <a:gd name="T4" fmla="*/ 48 w 49"/>
              <a:gd name="T5" fmla="*/ 144 h 145"/>
              <a:gd name="T6" fmla="*/ 0 w 49"/>
              <a:gd name="T7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9" h="145">
                <a:moveTo>
                  <a:pt x="0" y="0"/>
                </a:moveTo>
                <a:lnTo>
                  <a:pt x="48" y="0"/>
                </a:lnTo>
                <a:lnTo>
                  <a:pt x="48" y="144"/>
                </a:ln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584" name="Rectangle 8"/>
          <p:cNvSpPr>
            <a:spLocks noChangeArrowheads="1"/>
          </p:cNvSpPr>
          <p:nvPr/>
        </p:nvSpPr>
        <p:spPr bwMode="auto">
          <a:xfrm>
            <a:off x="5568950" y="3359150"/>
            <a:ext cx="215900" cy="9017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85" name="Rectangle 9"/>
          <p:cNvSpPr>
            <a:spLocks noChangeArrowheads="1"/>
          </p:cNvSpPr>
          <p:nvPr/>
        </p:nvSpPr>
        <p:spPr bwMode="auto">
          <a:xfrm>
            <a:off x="6102350" y="2673350"/>
            <a:ext cx="139700" cy="1206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86" name="AutoShape 10"/>
          <p:cNvSpPr>
            <a:spLocks noChangeArrowheads="1"/>
          </p:cNvSpPr>
          <p:nvPr/>
        </p:nvSpPr>
        <p:spPr bwMode="auto">
          <a:xfrm rot="16200000">
            <a:off x="5149850" y="4616450"/>
            <a:ext cx="977900" cy="292100"/>
          </a:xfrm>
          <a:prstGeom prst="rightArrow">
            <a:avLst>
              <a:gd name="adj1" fmla="val 50000"/>
              <a:gd name="adj2" fmla="val 16740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87" name="AutoShape 11"/>
          <p:cNvSpPr>
            <a:spLocks noChangeArrowheads="1"/>
          </p:cNvSpPr>
          <p:nvPr/>
        </p:nvSpPr>
        <p:spPr bwMode="auto">
          <a:xfrm rot="16200000">
            <a:off x="5797550" y="4197350"/>
            <a:ext cx="749300" cy="292100"/>
          </a:xfrm>
          <a:prstGeom prst="rightArrow">
            <a:avLst>
              <a:gd name="adj1" fmla="val 50000"/>
              <a:gd name="adj2" fmla="val 128273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88" name="Rectangle 12"/>
          <p:cNvSpPr>
            <a:spLocks noChangeArrowheads="1"/>
          </p:cNvSpPr>
          <p:nvPr/>
        </p:nvSpPr>
        <p:spPr bwMode="auto">
          <a:xfrm>
            <a:off x="6005513" y="4832350"/>
            <a:ext cx="1584325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Trigger vane</a:t>
            </a:r>
          </a:p>
        </p:txBody>
      </p:sp>
      <p:sp>
        <p:nvSpPr>
          <p:cNvPr id="24589" name="Rectangle 13"/>
          <p:cNvSpPr>
            <a:spLocks noChangeArrowheads="1"/>
          </p:cNvSpPr>
          <p:nvPr/>
        </p:nvSpPr>
        <p:spPr bwMode="auto">
          <a:xfrm>
            <a:off x="6330950" y="3435350"/>
            <a:ext cx="1397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0" name="AutoShape 14"/>
          <p:cNvSpPr>
            <a:spLocks noChangeArrowheads="1"/>
          </p:cNvSpPr>
          <p:nvPr/>
        </p:nvSpPr>
        <p:spPr bwMode="auto">
          <a:xfrm flipH="1">
            <a:off x="6559550" y="3511550"/>
            <a:ext cx="673100" cy="139700"/>
          </a:xfrm>
          <a:prstGeom prst="rightArrow">
            <a:avLst>
              <a:gd name="adj1" fmla="val 50000"/>
              <a:gd name="adj2" fmla="val 240931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1" name="Rectangle 15"/>
          <p:cNvSpPr>
            <a:spLocks noChangeArrowheads="1"/>
          </p:cNvSpPr>
          <p:nvPr/>
        </p:nvSpPr>
        <p:spPr bwMode="auto">
          <a:xfrm>
            <a:off x="7224713" y="3384550"/>
            <a:ext cx="1379537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Permanent</a:t>
            </a:r>
          </a:p>
          <a:p>
            <a:r>
              <a:rPr lang="en-US" altLang="en-US" sz="2000"/>
              <a:t>magnet</a:t>
            </a:r>
          </a:p>
        </p:txBody>
      </p:sp>
      <p:sp>
        <p:nvSpPr>
          <p:cNvPr id="24592" name="Rectangle 16"/>
          <p:cNvSpPr>
            <a:spLocks noChangeArrowheads="1"/>
          </p:cNvSpPr>
          <p:nvPr/>
        </p:nvSpPr>
        <p:spPr bwMode="auto">
          <a:xfrm>
            <a:off x="5472113" y="5365750"/>
            <a:ext cx="2306637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Hall sensor element</a:t>
            </a:r>
          </a:p>
        </p:txBody>
      </p:sp>
      <p:sp>
        <p:nvSpPr>
          <p:cNvPr id="24593" name="Line 17"/>
          <p:cNvSpPr>
            <a:spLocks noChangeShapeType="1"/>
          </p:cNvSpPr>
          <p:nvPr/>
        </p:nvSpPr>
        <p:spPr bwMode="auto">
          <a:xfrm flipH="1">
            <a:off x="4870450" y="3886200"/>
            <a:ext cx="698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4" name="Line 18"/>
          <p:cNvSpPr>
            <a:spLocks noChangeShapeType="1"/>
          </p:cNvSpPr>
          <p:nvPr/>
        </p:nvSpPr>
        <p:spPr bwMode="auto">
          <a:xfrm flipH="1">
            <a:off x="4870450" y="4038600"/>
            <a:ext cx="698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5" name="Line 19"/>
          <p:cNvSpPr>
            <a:spLocks noChangeShapeType="1"/>
          </p:cNvSpPr>
          <p:nvPr/>
        </p:nvSpPr>
        <p:spPr bwMode="auto">
          <a:xfrm flipH="1">
            <a:off x="4870450" y="4191000"/>
            <a:ext cx="698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6" name="AutoShape 20"/>
          <p:cNvSpPr>
            <a:spLocks noChangeArrowheads="1"/>
          </p:cNvSpPr>
          <p:nvPr/>
        </p:nvSpPr>
        <p:spPr bwMode="auto">
          <a:xfrm rot="16200000">
            <a:off x="4273550" y="4883150"/>
            <a:ext cx="1435100" cy="215900"/>
          </a:xfrm>
          <a:prstGeom prst="rightArrow">
            <a:avLst>
              <a:gd name="adj1" fmla="val 50000"/>
              <a:gd name="adj2" fmla="val 332384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7" name="Rectangle 21"/>
          <p:cNvSpPr>
            <a:spLocks noChangeArrowheads="1"/>
          </p:cNvSpPr>
          <p:nvPr/>
        </p:nvSpPr>
        <p:spPr bwMode="auto">
          <a:xfrm>
            <a:off x="4786313" y="5746750"/>
            <a:ext cx="155575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Sensor wires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2006600"/>
            <a:ext cx="3759200" cy="4064000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   </a:t>
            </a:r>
            <a:r>
              <a:rPr lang="en-US" altLang="en-US" sz="2800" dirty="0"/>
              <a:t>The module acts as an ON/OFF switch which triggers the main amplifier.</a:t>
            </a:r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73600" y="2006600"/>
            <a:ext cx="3759200" cy="4064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000" b="1" dirty="0"/>
              <a:t>  Hall sensor components</a:t>
            </a:r>
          </a:p>
        </p:txBody>
      </p:sp>
      <p:sp>
        <p:nvSpPr>
          <p:cNvPr id="25605" name="Freeform 5"/>
          <p:cNvSpPr>
            <a:spLocks/>
          </p:cNvSpPr>
          <p:nvPr/>
        </p:nvSpPr>
        <p:spPr bwMode="auto">
          <a:xfrm>
            <a:off x="5181600" y="2743200"/>
            <a:ext cx="839788" cy="915988"/>
          </a:xfrm>
          <a:custGeom>
            <a:avLst/>
            <a:gdLst>
              <a:gd name="T0" fmla="*/ 192 w 529"/>
              <a:gd name="T1" fmla="*/ 576 h 577"/>
              <a:gd name="T2" fmla="*/ 192 w 529"/>
              <a:gd name="T3" fmla="*/ 96 h 577"/>
              <a:gd name="T4" fmla="*/ 528 w 529"/>
              <a:gd name="T5" fmla="*/ 96 h 577"/>
              <a:gd name="T6" fmla="*/ 528 w 529"/>
              <a:gd name="T7" fmla="*/ 0 h 577"/>
              <a:gd name="T8" fmla="*/ 0 w 529"/>
              <a:gd name="T9" fmla="*/ 0 h 577"/>
              <a:gd name="T10" fmla="*/ 0 w 529"/>
              <a:gd name="T11" fmla="*/ 576 h 577"/>
              <a:gd name="T12" fmla="*/ 192 w 529"/>
              <a:gd name="T13" fmla="*/ 576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29" h="577">
                <a:moveTo>
                  <a:pt x="192" y="576"/>
                </a:moveTo>
                <a:lnTo>
                  <a:pt x="192" y="96"/>
                </a:lnTo>
                <a:lnTo>
                  <a:pt x="528" y="96"/>
                </a:lnTo>
                <a:lnTo>
                  <a:pt x="528" y="0"/>
                </a:lnTo>
                <a:lnTo>
                  <a:pt x="0" y="0"/>
                </a:lnTo>
                <a:lnTo>
                  <a:pt x="0" y="576"/>
                </a:lnTo>
                <a:lnTo>
                  <a:pt x="192" y="576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6" name="Freeform 6"/>
          <p:cNvSpPr>
            <a:spLocks/>
          </p:cNvSpPr>
          <p:nvPr/>
        </p:nvSpPr>
        <p:spPr bwMode="auto">
          <a:xfrm>
            <a:off x="6324600" y="2743200"/>
            <a:ext cx="1144588" cy="1906588"/>
          </a:xfrm>
          <a:custGeom>
            <a:avLst/>
            <a:gdLst>
              <a:gd name="T0" fmla="*/ 96 w 721"/>
              <a:gd name="T1" fmla="*/ 0 h 1201"/>
              <a:gd name="T2" fmla="*/ 96 w 721"/>
              <a:gd name="T3" fmla="*/ 96 h 1201"/>
              <a:gd name="T4" fmla="*/ 576 w 721"/>
              <a:gd name="T5" fmla="*/ 96 h 1201"/>
              <a:gd name="T6" fmla="*/ 576 w 721"/>
              <a:gd name="T7" fmla="*/ 432 h 1201"/>
              <a:gd name="T8" fmla="*/ 0 w 721"/>
              <a:gd name="T9" fmla="*/ 432 h 1201"/>
              <a:gd name="T10" fmla="*/ 0 w 721"/>
              <a:gd name="T11" fmla="*/ 576 h 1201"/>
              <a:gd name="T12" fmla="*/ 48 w 721"/>
              <a:gd name="T13" fmla="*/ 576 h 1201"/>
              <a:gd name="T14" fmla="*/ 240 w 721"/>
              <a:gd name="T15" fmla="*/ 768 h 1201"/>
              <a:gd name="T16" fmla="*/ 576 w 721"/>
              <a:gd name="T17" fmla="*/ 768 h 1201"/>
              <a:gd name="T18" fmla="*/ 576 w 721"/>
              <a:gd name="T19" fmla="*/ 1200 h 1201"/>
              <a:gd name="T20" fmla="*/ 720 w 721"/>
              <a:gd name="T21" fmla="*/ 1200 h 1201"/>
              <a:gd name="T22" fmla="*/ 720 w 721"/>
              <a:gd name="T23" fmla="*/ 0 h 1201"/>
              <a:gd name="T24" fmla="*/ 96 w 721"/>
              <a:gd name="T25" fmla="*/ 0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21" h="1201">
                <a:moveTo>
                  <a:pt x="96" y="0"/>
                </a:moveTo>
                <a:lnTo>
                  <a:pt x="96" y="96"/>
                </a:lnTo>
                <a:lnTo>
                  <a:pt x="576" y="96"/>
                </a:lnTo>
                <a:lnTo>
                  <a:pt x="576" y="432"/>
                </a:lnTo>
                <a:lnTo>
                  <a:pt x="0" y="432"/>
                </a:lnTo>
                <a:lnTo>
                  <a:pt x="0" y="576"/>
                </a:lnTo>
                <a:lnTo>
                  <a:pt x="48" y="576"/>
                </a:lnTo>
                <a:lnTo>
                  <a:pt x="240" y="768"/>
                </a:lnTo>
                <a:lnTo>
                  <a:pt x="576" y="768"/>
                </a:lnTo>
                <a:lnTo>
                  <a:pt x="576" y="1200"/>
                </a:lnTo>
                <a:lnTo>
                  <a:pt x="720" y="1200"/>
                </a:lnTo>
                <a:lnTo>
                  <a:pt x="720" y="0"/>
                </a:lnTo>
                <a:lnTo>
                  <a:pt x="96" y="0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7" name="Freeform 7"/>
          <p:cNvSpPr>
            <a:spLocks/>
          </p:cNvSpPr>
          <p:nvPr/>
        </p:nvSpPr>
        <p:spPr bwMode="auto">
          <a:xfrm>
            <a:off x="5486400" y="3429000"/>
            <a:ext cx="77788" cy="230188"/>
          </a:xfrm>
          <a:custGeom>
            <a:avLst/>
            <a:gdLst>
              <a:gd name="T0" fmla="*/ 0 w 49"/>
              <a:gd name="T1" fmla="*/ 0 h 145"/>
              <a:gd name="T2" fmla="*/ 48 w 49"/>
              <a:gd name="T3" fmla="*/ 0 h 145"/>
              <a:gd name="T4" fmla="*/ 48 w 49"/>
              <a:gd name="T5" fmla="*/ 144 h 145"/>
              <a:gd name="T6" fmla="*/ 0 w 49"/>
              <a:gd name="T7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9" h="145">
                <a:moveTo>
                  <a:pt x="0" y="0"/>
                </a:moveTo>
                <a:lnTo>
                  <a:pt x="48" y="0"/>
                </a:lnTo>
                <a:lnTo>
                  <a:pt x="48" y="144"/>
                </a:ln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5568950" y="3359150"/>
            <a:ext cx="215900" cy="9017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9" name="Rectangle 9"/>
          <p:cNvSpPr>
            <a:spLocks noChangeArrowheads="1"/>
          </p:cNvSpPr>
          <p:nvPr/>
        </p:nvSpPr>
        <p:spPr bwMode="auto">
          <a:xfrm>
            <a:off x="6102350" y="2673350"/>
            <a:ext cx="139700" cy="1206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0" name="AutoShape 10"/>
          <p:cNvSpPr>
            <a:spLocks noChangeArrowheads="1"/>
          </p:cNvSpPr>
          <p:nvPr/>
        </p:nvSpPr>
        <p:spPr bwMode="auto">
          <a:xfrm rot="16200000">
            <a:off x="5149850" y="4616450"/>
            <a:ext cx="977900" cy="292100"/>
          </a:xfrm>
          <a:prstGeom prst="rightArrow">
            <a:avLst>
              <a:gd name="adj1" fmla="val 50000"/>
              <a:gd name="adj2" fmla="val 16740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1" name="AutoShape 11"/>
          <p:cNvSpPr>
            <a:spLocks noChangeArrowheads="1"/>
          </p:cNvSpPr>
          <p:nvPr/>
        </p:nvSpPr>
        <p:spPr bwMode="auto">
          <a:xfrm rot="16200000">
            <a:off x="5797550" y="4197350"/>
            <a:ext cx="749300" cy="292100"/>
          </a:xfrm>
          <a:prstGeom prst="rightArrow">
            <a:avLst>
              <a:gd name="adj1" fmla="val 50000"/>
              <a:gd name="adj2" fmla="val 128273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2" name="Rectangle 12"/>
          <p:cNvSpPr>
            <a:spLocks noChangeArrowheads="1"/>
          </p:cNvSpPr>
          <p:nvPr/>
        </p:nvSpPr>
        <p:spPr bwMode="auto">
          <a:xfrm>
            <a:off x="6005513" y="4832350"/>
            <a:ext cx="1584325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Trigger vane</a:t>
            </a:r>
          </a:p>
        </p:txBody>
      </p:sp>
      <p:sp>
        <p:nvSpPr>
          <p:cNvPr id="25613" name="Rectangle 13"/>
          <p:cNvSpPr>
            <a:spLocks noChangeArrowheads="1"/>
          </p:cNvSpPr>
          <p:nvPr/>
        </p:nvSpPr>
        <p:spPr bwMode="auto">
          <a:xfrm>
            <a:off x="6330950" y="3435350"/>
            <a:ext cx="1397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4" name="AutoShape 14"/>
          <p:cNvSpPr>
            <a:spLocks noChangeArrowheads="1"/>
          </p:cNvSpPr>
          <p:nvPr/>
        </p:nvSpPr>
        <p:spPr bwMode="auto">
          <a:xfrm flipH="1">
            <a:off x="6559550" y="3511550"/>
            <a:ext cx="673100" cy="139700"/>
          </a:xfrm>
          <a:prstGeom prst="rightArrow">
            <a:avLst>
              <a:gd name="adj1" fmla="val 50000"/>
              <a:gd name="adj2" fmla="val 240931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5" name="Rectangle 15"/>
          <p:cNvSpPr>
            <a:spLocks noChangeArrowheads="1"/>
          </p:cNvSpPr>
          <p:nvPr/>
        </p:nvSpPr>
        <p:spPr bwMode="auto">
          <a:xfrm>
            <a:off x="7224713" y="3384550"/>
            <a:ext cx="1379537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Permanent</a:t>
            </a:r>
          </a:p>
          <a:p>
            <a:r>
              <a:rPr lang="en-US" altLang="en-US" sz="2000"/>
              <a:t>magnet</a:t>
            </a:r>
          </a:p>
        </p:txBody>
      </p:sp>
      <p:sp>
        <p:nvSpPr>
          <p:cNvPr id="25616" name="Rectangle 16"/>
          <p:cNvSpPr>
            <a:spLocks noChangeArrowheads="1"/>
          </p:cNvSpPr>
          <p:nvPr/>
        </p:nvSpPr>
        <p:spPr bwMode="auto">
          <a:xfrm>
            <a:off x="5472113" y="5365750"/>
            <a:ext cx="182245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Sensor element</a:t>
            </a:r>
          </a:p>
        </p:txBody>
      </p:sp>
      <p:sp>
        <p:nvSpPr>
          <p:cNvPr id="25617" name="Line 17"/>
          <p:cNvSpPr>
            <a:spLocks noChangeShapeType="1"/>
          </p:cNvSpPr>
          <p:nvPr/>
        </p:nvSpPr>
        <p:spPr bwMode="auto">
          <a:xfrm flipH="1">
            <a:off x="4870450" y="3886200"/>
            <a:ext cx="698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8" name="Line 18"/>
          <p:cNvSpPr>
            <a:spLocks noChangeShapeType="1"/>
          </p:cNvSpPr>
          <p:nvPr/>
        </p:nvSpPr>
        <p:spPr bwMode="auto">
          <a:xfrm flipH="1">
            <a:off x="4870450" y="4038600"/>
            <a:ext cx="698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9" name="Line 19"/>
          <p:cNvSpPr>
            <a:spLocks noChangeShapeType="1"/>
          </p:cNvSpPr>
          <p:nvPr/>
        </p:nvSpPr>
        <p:spPr bwMode="auto">
          <a:xfrm flipH="1">
            <a:off x="4870450" y="4191000"/>
            <a:ext cx="698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20" name="AutoShape 20"/>
          <p:cNvSpPr>
            <a:spLocks noChangeArrowheads="1"/>
          </p:cNvSpPr>
          <p:nvPr/>
        </p:nvSpPr>
        <p:spPr bwMode="auto">
          <a:xfrm rot="16200000">
            <a:off x="4273550" y="4883150"/>
            <a:ext cx="1435100" cy="215900"/>
          </a:xfrm>
          <a:prstGeom prst="rightArrow">
            <a:avLst>
              <a:gd name="adj1" fmla="val 50000"/>
              <a:gd name="adj2" fmla="val 332384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21" name="Rectangle 21"/>
          <p:cNvSpPr>
            <a:spLocks noChangeArrowheads="1"/>
          </p:cNvSpPr>
          <p:nvPr/>
        </p:nvSpPr>
        <p:spPr bwMode="auto">
          <a:xfrm>
            <a:off x="4786313" y="5746750"/>
            <a:ext cx="155575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Sensor wires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2006600"/>
            <a:ext cx="3759200" cy="4064000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u="sng" dirty="0"/>
              <a:t>OPERATION</a:t>
            </a:r>
            <a:endParaRPr lang="en-US" altLang="en-US" sz="2800" dirty="0"/>
          </a:p>
          <a:p>
            <a:pPr>
              <a:buFontTx/>
              <a:buNone/>
            </a:pPr>
            <a:r>
              <a:rPr lang="en-US" altLang="en-US" sz="2800" dirty="0"/>
              <a:t>   When the solid part of the vane moves into the ‘U’ shaped gap, the hall sensor switch is turned off, thus allowing a positive supply to the amplifier.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73600" y="2006600"/>
            <a:ext cx="3759200" cy="4064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000" b="1" dirty="0"/>
              <a:t>    Vane interrupts magnetic field </a:t>
            </a:r>
          </a:p>
        </p:txBody>
      </p:sp>
      <p:sp>
        <p:nvSpPr>
          <p:cNvPr id="26629" name="Freeform 5"/>
          <p:cNvSpPr>
            <a:spLocks/>
          </p:cNvSpPr>
          <p:nvPr/>
        </p:nvSpPr>
        <p:spPr bwMode="auto">
          <a:xfrm>
            <a:off x="5181600" y="2743200"/>
            <a:ext cx="839788" cy="915988"/>
          </a:xfrm>
          <a:custGeom>
            <a:avLst/>
            <a:gdLst>
              <a:gd name="T0" fmla="*/ 192 w 529"/>
              <a:gd name="T1" fmla="*/ 576 h 577"/>
              <a:gd name="T2" fmla="*/ 192 w 529"/>
              <a:gd name="T3" fmla="*/ 96 h 577"/>
              <a:gd name="T4" fmla="*/ 528 w 529"/>
              <a:gd name="T5" fmla="*/ 96 h 577"/>
              <a:gd name="T6" fmla="*/ 528 w 529"/>
              <a:gd name="T7" fmla="*/ 0 h 577"/>
              <a:gd name="T8" fmla="*/ 0 w 529"/>
              <a:gd name="T9" fmla="*/ 0 h 577"/>
              <a:gd name="T10" fmla="*/ 0 w 529"/>
              <a:gd name="T11" fmla="*/ 576 h 577"/>
              <a:gd name="T12" fmla="*/ 192 w 529"/>
              <a:gd name="T13" fmla="*/ 576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29" h="577">
                <a:moveTo>
                  <a:pt x="192" y="576"/>
                </a:moveTo>
                <a:lnTo>
                  <a:pt x="192" y="96"/>
                </a:lnTo>
                <a:lnTo>
                  <a:pt x="528" y="96"/>
                </a:lnTo>
                <a:lnTo>
                  <a:pt x="528" y="0"/>
                </a:lnTo>
                <a:lnTo>
                  <a:pt x="0" y="0"/>
                </a:lnTo>
                <a:lnTo>
                  <a:pt x="0" y="576"/>
                </a:lnTo>
                <a:lnTo>
                  <a:pt x="192" y="576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0" name="Freeform 6"/>
          <p:cNvSpPr>
            <a:spLocks/>
          </p:cNvSpPr>
          <p:nvPr/>
        </p:nvSpPr>
        <p:spPr bwMode="auto">
          <a:xfrm>
            <a:off x="6324600" y="2743200"/>
            <a:ext cx="1144588" cy="1906588"/>
          </a:xfrm>
          <a:custGeom>
            <a:avLst/>
            <a:gdLst>
              <a:gd name="T0" fmla="*/ 96 w 721"/>
              <a:gd name="T1" fmla="*/ 0 h 1201"/>
              <a:gd name="T2" fmla="*/ 96 w 721"/>
              <a:gd name="T3" fmla="*/ 96 h 1201"/>
              <a:gd name="T4" fmla="*/ 576 w 721"/>
              <a:gd name="T5" fmla="*/ 96 h 1201"/>
              <a:gd name="T6" fmla="*/ 576 w 721"/>
              <a:gd name="T7" fmla="*/ 432 h 1201"/>
              <a:gd name="T8" fmla="*/ 0 w 721"/>
              <a:gd name="T9" fmla="*/ 432 h 1201"/>
              <a:gd name="T10" fmla="*/ 0 w 721"/>
              <a:gd name="T11" fmla="*/ 576 h 1201"/>
              <a:gd name="T12" fmla="*/ 48 w 721"/>
              <a:gd name="T13" fmla="*/ 576 h 1201"/>
              <a:gd name="T14" fmla="*/ 240 w 721"/>
              <a:gd name="T15" fmla="*/ 768 h 1201"/>
              <a:gd name="T16" fmla="*/ 576 w 721"/>
              <a:gd name="T17" fmla="*/ 768 h 1201"/>
              <a:gd name="T18" fmla="*/ 576 w 721"/>
              <a:gd name="T19" fmla="*/ 1200 h 1201"/>
              <a:gd name="T20" fmla="*/ 720 w 721"/>
              <a:gd name="T21" fmla="*/ 1200 h 1201"/>
              <a:gd name="T22" fmla="*/ 720 w 721"/>
              <a:gd name="T23" fmla="*/ 0 h 1201"/>
              <a:gd name="T24" fmla="*/ 96 w 721"/>
              <a:gd name="T25" fmla="*/ 0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21" h="1201">
                <a:moveTo>
                  <a:pt x="96" y="0"/>
                </a:moveTo>
                <a:lnTo>
                  <a:pt x="96" y="96"/>
                </a:lnTo>
                <a:lnTo>
                  <a:pt x="576" y="96"/>
                </a:lnTo>
                <a:lnTo>
                  <a:pt x="576" y="432"/>
                </a:lnTo>
                <a:lnTo>
                  <a:pt x="0" y="432"/>
                </a:lnTo>
                <a:lnTo>
                  <a:pt x="0" y="576"/>
                </a:lnTo>
                <a:lnTo>
                  <a:pt x="48" y="576"/>
                </a:lnTo>
                <a:lnTo>
                  <a:pt x="240" y="768"/>
                </a:lnTo>
                <a:lnTo>
                  <a:pt x="576" y="768"/>
                </a:lnTo>
                <a:lnTo>
                  <a:pt x="576" y="1200"/>
                </a:lnTo>
                <a:lnTo>
                  <a:pt x="720" y="1200"/>
                </a:lnTo>
                <a:lnTo>
                  <a:pt x="720" y="0"/>
                </a:lnTo>
                <a:lnTo>
                  <a:pt x="96" y="0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1" name="Freeform 7"/>
          <p:cNvSpPr>
            <a:spLocks/>
          </p:cNvSpPr>
          <p:nvPr/>
        </p:nvSpPr>
        <p:spPr bwMode="auto">
          <a:xfrm>
            <a:off x="5486400" y="3429000"/>
            <a:ext cx="77788" cy="230188"/>
          </a:xfrm>
          <a:custGeom>
            <a:avLst/>
            <a:gdLst>
              <a:gd name="T0" fmla="*/ 0 w 49"/>
              <a:gd name="T1" fmla="*/ 0 h 145"/>
              <a:gd name="T2" fmla="*/ 48 w 49"/>
              <a:gd name="T3" fmla="*/ 0 h 145"/>
              <a:gd name="T4" fmla="*/ 48 w 49"/>
              <a:gd name="T5" fmla="*/ 144 h 145"/>
              <a:gd name="T6" fmla="*/ 0 w 49"/>
              <a:gd name="T7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9" h="145">
                <a:moveTo>
                  <a:pt x="0" y="0"/>
                </a:moveTo>
                <a:lnTo>
                  <a:pt x="48" y="0"/>
                </a:lnTo>
                <a:lnTo>
                  <a:pt x="48" y="144"/>
                </a:ln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2" name="Rectangle 8"/>
          <p:cNvSpPr>
            <a:spLocks noChangeArrowheads="1"/>
          </p:cNvSpPr>
          <p:nvPr/>
        </p:nvSpPr>
        <p:spPr bwMode="auto">
          <a:xfrm>
            <a:off x="5568950" y="3359150"/>
            <a:ext cx="215900" cy="9017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6102350" y="2673350"/>
            <a:ext cx="139700" cy="15113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4" name="Rectangle 10"/>
          <p:cNvSpPr>
            <a:spLocks noChangeArrowheads="1"/>
          </p:cNvSpPr>
          <p:nvPr/>
        </p:nvSpPr>
        <p:spPr bwMode="auto">
          <a:xfrm>
            <a:off x="6234113" y="2576513"/>
            <a:ext cx="11969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----------</a:t>
            </a:r>
          </a:p>
        </p:txBody>
      </p:sp>
      <p:sp>
        <p:nvSpPr>
          <p:cNvPr id="26635" name="Rectangle 11"/>
          <p:cNvSpPr>
            <a:spLocks noChangeArrowheads="1"/>
          </p:cNvSpPr>
          <p:nvPr/>
        </p:nvSpPr>
        <p:spPr bwMode="auto">
          <a:xfrm>
            <a:off x="6234113" y="3262313"/>
            <a:ext cx="11969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----------</a:t>
            </a:r>
          </a:p>
        </p:txBody>
      </p:sp>
      <p:sp>
        <p:nvSpPr>
          <p:cNvPr id="26636" name="Rectangle 12"/>
          <p:cNvSpPr>
            <a:spLocks noChangeArrowheads="1"/>
          </p:cNvSpPr>
          <p:nvPr/>
        </p:nvSpPr>
        <p:spPr bwMode="auto">
          <a:xfrm>
            <a:off x="5851525" y="5318125"/>
            <a:ext cx="3063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7" name="Line 13"/>
          <p:cNvSpPr>
            <a:spLocks noChangeShapeType="1"/>
          </p:cNvSpPr>
          <p:nvPr/>
        </p:nvSpPr>
        <p:spPr bwMode="auto">
          <a:xfrm>
            <a:off x="7315200" y="2825750"/>
            <a:ext cx="0" cy="6731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8" name="Line 14"/>
          <p:cNvSpPr>
            <a:spLocks noChangeShapeType="1"/>
          </p:cNvSpPr>
          <p:nvPr/>
        </p:nvSpPr>
        <p:spPr bwMode="auto">
          <a:xfrm>
            <a:off x="6172200" y="2825750"/>
            <a:ext cx="0" cy="6731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9" name="AutoShape 15"/>
          <p:cNvSpPr>
            <a:spLocks noChangeArrowheads="1"/>
          </p:cNvSpPr>
          <p:nvPr/>
        </p:nvSpPr>
        <p:spPr bwMode="auto">
          <a:xfrm rot="16200000">
            <a:off x="5378450" y="4540250"/>
            <a:ext cx="596900" cy="215900"/>
          </a:xfrm>
          <a:prstGeom prst="rightArrow">
            <a:avLst>
              <a:gd name="adj1" fmla="val 50000"/>
              <a:gd name="adj2" fmla="val 138248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0" name="Rectangle 16"/>
          <p:cNvSpPr>
            <a:spLocks noChangeArrowheads="1"/>
          </p:cNvSpPr>
          <p:nvPr/>
        </p:nvSpPr>
        <p:spPr bwMode="auto">
          <a:xfrm>
            <a:off x="5548313" y="5137150"/>
            <a:ext cx="225901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Sensor switch is off</a:t>
            </a:r>
          </a:p>
        </p:txBody>
      </p:sp>
      <p:sp>
        <p:nvSpPr>
          <p:cNvPr id="26641" name="Rectangle 17"/>
          <p:cNvSpPr>
            <a:spLocks noChangeArrowheads="1"/>
          </p:cNvSpPr>
          <p:nvPr/>
        </p:nvSpPr>
        <p:spPr bwMode="auto">
          <a:xfrm>
            <a:off x="6330950" y="3435350"/>
            <a:ext cx="1397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60413" y="1663700"/>
            <a:ext cx="3759200" cy="4933652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dirty="0"/>
              <a:t>   The </a:t>
            </a:r>
            <a:r>
              <a:rPr lang="en-US" altLang="en-US" sz="2800" dirty="0" smtClean="0"/>
              <a:t>amplifier </a:t>
            </a:r>
            <a:r>
              <a:rPr lang="en-US" altLang="en-US" sz="2800" dirty="0"/>
              <a:t>will be switched on, thus giving the ignition coil an earth, the coil will then build up it’s magnetic field.</a:t>
            </a:r>
          </a:p>
          <a:p>
            <a:pPr>
              <a:buFontTx/>
              <a:buNone/>
            </a:pPr>
            <a:r>
              <a:rPr lang="en-US" altLang="en-US" sz="2800" dirty="0"/>
              <a:t>    The width of each vane determines the dwell angle for constant dwell type amplifiers</a:t>
            </a:r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73600" y="2006600"/>
            <a:ext cx="3759200" cy="4064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000" b="1" dirty="0"/>
              <a:t>    Vane interrupts magnetic field </a:t>
            </a:r>
          </a:p>
        </p:txBody>
      </p:sp>
      <p:sp>
        <p:nvSpPr>
          <p:cNvPr id="27653" name="Freeform 5"/>
          <p:cNvSpPr>
            <a:spLocks/>
          </p:cNvSpPr>
          <p:nvPr/>
        </p:nvSpPr>
        <p:spPr bwMode="auto">
          <a:xfrm>
            <a:off x="5181600" y="2743200"/>
            <a:ext cx="839788" cy="915988"/>
          </a:xfrm>
          <a:custGeom>
            <a:avLst/>
            <a:gdLst>
              <a:gd name="T0" fmla="*/ 192 w 529"/>
              <a:gd name="T1" fmla="*/ 576 h 577"/>
              <a:gd name="T2" fmla="*/ 192 w 529"/>
              <a:gd name="T3" fmla="*/ 96 h 577"/>
              <a:gd name="T4" fmla="*/ 528 w 529"/>
              <a:gd name="T5" fmla="*/ 96 h 577"/>
              <a:gd name="T6" fmla="*/ 528 w 529"/>
              <a:gd name="T7" fmla="*/ 0 h 577"/>
              <a:gd name="T8" fmla="*/ 0 w 529"/>
              <a:gd name="T9" fmla="*/ 0 h 577"/>
              <a:gd name="T10" fmla="*/ 0 w 529"/>
              <a:gd name="T11" fmla="*/ 576 h 577"/>
              <a:gd name="T12" fmla="*/ 192 w 529"/>
              <a:gd name="T13" fmla="*/ 576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29" h="577">
                <a:moveTo>
                  <a:pt x="192" y="576"/>
                </a:moveTo>
                <a:lnTo>
                  <a:pt x="192" y="96"/>
                </a:lnTo>
                <a:lnTo>
                  <a:pt x="528" y="96"/>
                </a:lnTo>
                <a:lnTo>
                  <a:pt x="528" y="0"/>
                </a:lnTo>
                <a:lnTo>
                  <a:pt x="0" y="0"/>
                </a:lnTo>
                <a:lnTo>
                  <a:pt x="0" y="576"/>
                </a:lnTo>
                <a:lnTo>
                  <a:pt x="192" y="576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4" name="Freeform 6"/>
          <p:cNvSpPr>
            <a:spLocks/>
          </p:cNvSpPr>
          <p:nvPr/>
        </p:nvSpPr>
        <p:spPr bwMode="auto">
          <a:xfrm>
            <a:off x="6324600" y="2743200"/>
            <a:ext cx="1144588" cy="1906588"/>
          </a:xfrm>
          <a:custGeom>
            <a:avLst/>
            <a:gdLst>
              <a:gd name="T0" fmla="*/ 96 w 721"/>
              <a:gd name="T1" fmla="*/ 0 h 1201"/>
              <a:gd name="T2" fmla="*/ 96 w 721"/>
              <a:gd name="T3" fmla="*/ 96 h 1201"/>
              <a:gd name="T4" fmla="*/ 576 w 721"/>
              <a:gd name="T5" fmla="*/ 96 h 1201"/>
              <a:gd name="T6" fmla="*/ 576 w 721"/>
              <a:gd name="T7" fmla="*/ 432 h 1201"/>
              <a:gd name="T8" fmla="*/ 0 w 721"/>
              <a:gd name="T9" fmla="*/ 432 h 1201"/>
              <a:gd name="T10" fmla="*/ 0 w 721"/>
              <a:gd name="T11" fmla="*/ 576 h 1201"/>
              <a:gd name="T12" fmla="*/ 48 w 721"/>
              <a:gd name="T13" fmla="*/ 576 h 1201"/>
              <a:gd name="T14" fmla="*/ 240 w 721"/>
              <a:gd name="T15" fmla="*/ 768 h 1201"/>
              <a:gd name="T16" fmla="*/ 576 w 721"/>
              <a:gd name="T17" fmla="*/ 768 h 1201"/>
              <a:gd name="T18" fmla="*/ 576 w 721"/>
              <a:gd name="T19" fmla="*/ 1200 h 1201"/>
              <a:gd name="T20" fmla="*/ 720 w 721"/>
              <a:gd name="T21" fmla="*/ 1200 h 1201"/>
              <a:gd name="T22" fmla="*/ 720 w 721"/>
              <a:gd name="T23" fmla="*/ 0 h 1201"/>
              <a:gd name="T24" fmla="*/ 96 w 721"/>
              <a:gd name="T25" fmla="*/ 0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21" h="1201">
                <a:moveTo>
                  <a:pt x="96" y="0"/>
                </a:moveTo>
                <a:lnTo>
                  <a:pt x="96" y="96"/>
                </a:lnTo>
                <a:lnTo>
                  <a:pt x="576" y="96"/>
                </a:lnTo>
                <a:lnTo>
                  <a:pt x="576" y="432"/>
                </a:lnTo>
                <a:lnTo>
                  <a:pt x="0" y="432"/>
                </a:lnTo>
                <a:lnTo>
                  <a:pt x="0" y="576"/>
                </a:lnTo>
                <a:lnTo>
                  <a:pt x="48" y="576"/>
                </a:lnTo>
                <a:lnTo>
                  <a:pt x="240" y="768"/>
                </a:lnTo>
                <a:lnTo>
                  <a:pt x="576" y="768"/>
                </a:lnTo>
                <a:lnTo>
                  <a:pt x="576" y="1200"/>
                </a:lnTo>
                <a:lnTo>
                  <a:pt x="720" y="1200"/>
                </a:lnTo>
                <a:lnTo>
                  <a:pt x="720" y="0"/>
                </a:lnTo>
                <a:lnTo>
                  <a:pt x="96" y="0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5" name="Freeform 7"/>
          <p:cNvSpPr>
            <a:spLocks/>
          </p:cNvSpPr>
          <p:nvPr/>
        </p:nvSpPr>
        <p:spPr bwMode="auto">
          <a:xfrm>
            <a:off x="5486400" y="3429000"/>
            <a:ext cx="77788" cy="230188"/>
          </a:xfrm>
          <a:custGeom>
            <a:avLst/>
            <a:gdLst>
              <a:gd name="T0" fmla="*/ 0 w 49"/>
              <a:gd name="T1" fmla="*/ 0 h 145"/>
              <a:gd name="T2" fmla="*/ 48 w 49"/>
              <a:gd name="T3" fmla="*/ 0 h 145"/>
              <a:gd name="T4" fmla="*/ 48 w 49"/>
              <a:gd name="T5" fmla="*/ 144 h 145"/>
              <a:gd name="T6" fmla="*/ 0 w 49"/>
              <a:gd name="T7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9" h="145">
                <a:moveTo>
                  <a:pt x="0" y="0"/>
                </a:moveTo>
                <a:lnTo>
                  <a:pt x="48" y="0"/>
                </a:lnTo>
                <a:lnTo>
                  <a:pt x="48" y="144"/>
                </a:ln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6" name="Rectangle 8"/>
          <p:cNvSpPr>
            <a:spLocks noChangeArrowheads="1"/>
          </p:cNvSpPr>
          <p:nvPr/>
        </p:nvSpPr>
        <p:spPr bwMode="auto">
          <a:xfrm>
            <a:off x="5568950" y="3359150"/>
            <a:ext cx="215900" cy="9017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7" name="Rectangle 9"/>
          <p:cNvSpPr>
            <a:spLocks noChangeArrowheads="1"/>
          </p:cNvSpPr>
          <p:nvPr/>
        </p:nvSpPr>
        <p:spPr bwMode="auto">
          <a:xfrm>
            <a:off x="6102350" y="2673350"/>
            <a:ext cx="139700" cy="15113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8" name="Rectangle 10"/>
          <p:cNvSpPr>
            <a:spLocks noChangeArrowheads="1"/>
          </p:cNvSpPr>
          <p:nvPr/>
        </p:nvSpPr>
        <p:spPr bwMode="auto">
          <a:xfrm>
            <a:off x="6234113" y="2576513"/>
            <a:ext cx="11969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----------</a:t>
            </a:r>
          </a:p>
        </p:txBody>
      </p:sp>
      <p:sp>
        <p:nvSpPr>
          <p:cNvPr id="27659" name="Rectangle 11"/>
          <p:cNvSpPr>
            <a:spLocks noChangeArrowheads="1"/>
          </p:cNvSpPr>
          <p:nvPr/>
        </p:nvSpPr>
        <p:spPr bwMode="auto">
          <a:xfrm>
            <a:off x="6234113" y="3262313"/>
            <a:ext cx="11969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----------</a:t>
            </a:r>
          </a:p>
        </p:txBody>
      </p:sp>
      <p:sp>
        <p:nvSpPr>
          <p:cNvPr id="27660" name="Rectangle 12"/>
          <p:cNvSpPr>
            <a:spLocks noChangeArrowheads="1"/>
          </p:cNvSpPr>
          <p:nvPr/>
        </p:nvSpPr>
        <p:spPr bwMode="auto">
          <a:xfrm>
            <a:off x="5851525" y="5318125"/>
            <a:ext cx="3063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1" name="Line 13"/>
          <p:cNvSpPr>
            <a:spLocks noChangeShapeType="1"/>
          </p:cNvSpPr>
          <p:nvPr/>
        </p:nvSpPr>
        <p:spPr bwMode="auto">
          <a:xfrm>
            <a:off x="7315200" y="2825750"/>
            <a:ext cx="0" cy="6731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2" name="Line 14"/>
          <p:cNvSpPr>
            <a:spLocks noChangeShapeType="1"/>
          </p:cNvSpPr>
          <p:nvPr/>
        </p:nvSpPr>
        <p:spPr bwMode="auto">
          <a:xfrm>
            <a:off x="6172200" y="2825750"/>
            <a:ext cx="0" cy="6731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3" name="AutoShape 15"/>
          <p:cNvSpPr>
            <a:spLocks noChangeArrowheads="1"/>
          </p:cNvSpPr>
          <p:nvPr/>
        </p:nvSpPr>
        <p:spPr bwMode="auto">
          <a:xfrm rot="16200000">
            <a:off x="5378450" y="4540250"/>
            <a:ext cx="596900" cy="215900"/>
          </a:xfrm>
          <a:prstGeom prst="rightArrow">
            <a:avLst>
              <a:gd name="adj1" fmla="val 50000"/>
              <a:gd name="adj2" fmla="val 138248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4" name="Rectangle 16"/>
          <p:cNvSpPr>
            <a:spLocks noChangeArrowheads="1"/>
          </p:cNvSpPr>
          <p:nvPr/>
        </p:nvSpPr>
        <p:spPr bwMode="auto">
          <a:xfrm>
            <a:off x="5548313" y="5137150"/>
            <a:ext cx="225901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Sensor switch is off</a:t>
            </a:r>
          </a:p>
        </p:txBody>
      </p:sp>
      <p:sp>
        <p:nvSpPr>
          <p:cNvPr id="27665" name="Rectangle 17"/>
          <p:cNvSpPr>
            <a:spLocks noChangeArrowheads="1"/>
          </p:cNvSpPr>
          <p:nvPr/>
        </p:nvSpPr>
        <p:spPr bwMode="auto">
          <a:xfrm>
            <a:off x="6330950" y="3435350"/>
            <a:ext cx="1397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673600" y="2006600"/>
            <a:ext cx="3759200" cy="4064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000" b="1" dirty="0"/>
              <a:t>     No interruption - magnetic field passes through sensor</a:t>
            </a:r>
          </a:p>
        </p:txBody>
      </p:sp>
      <p:sp>
        <p:nvSpPr>
          <p:cNvPr id="28676" name="Freeform 4"/>
          <p:cNvSpPr>
            <a:spLocks/>
          </p:cNvSpPr>
          <p:nvPr/>
        </p:nvSpPr>
        <p:spPr bwMode="auto">
          <a:xfrm>
            <a:off x="5181600" y="2743200"/>
            <a:ext cx="839788" cy="915988"/>
          </a:xfrm>
          <a:custGeom>
            <a:avLst/>
            <a:gdLst>
              <a:gd name="T0" fmla="*/ 192 w 529"/>
              <a:gd name="T1" fmla="*/ 576 h 577"/>
              <a:gd name="T2" fmla="*/ 192 w 529"/>
              <a:gd name="T3" fmla="*/ 96 h 577"/>
              <a:gd name="T4" fmla="*/ 528 w 529"/>
              <a:gd name="T5" fmla="*/ 96 h 577"/>
              <a:gd name="T6" fmla="*/ 528 w 529"/>
              <a:gd name="T7" fmla="*/ 0 h 577"/>
              <a:gd name="T8" fmla="*/ 0 w 529"/>
              <a:gd name="T9" fmla="*/ 0 h 577"/>
              <a:gd name="T10" fmla="*/ 0 w 529"/>
              <a:gd name="T11" fmla="*/ 576 h 577"/>
              <a:gd name="T12" fmla="*/ 192 w 529"/>
              <a:gd name="T13" fmla="*/ 576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29" h="577">
                <a:moveTo>
                  <a:pt x="192" y="576"/>
                </a:moveTo>
                <a:lnTo>
                  <a:pt x="192" y="96"/>
                </a:lnTo>
                <a:lnTo>
                  <a:pt x="528" y="96"/>
                </a:lnTo>
                <a:lnTo>
                  <a:pt x="528" y="0"/>
                </a:lnTo>
                <a:lnTo>
                  <a:pt x="0" y="0"/>
                </a:lnTo>
                <a:lnTo>
                  <a:pt x="0" y="576"/>
                </a:lnTo>
                <a:lnTo>
                  <a:pt x="192" y="576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77" name="Freeform 5"/>
          <p:cNvSpPr>
            <a:spLocks/>
          </p:cNvSpPr>
          <p:nvPr/>
        </p:nvSpPr>
        <p:spPr bwMode="auto">
          <a:xfrm>
            <a:off x="6324600" y="2743200"/>
            <a:ext cx="1144588" cy="1906588"/>
          </a:xfrm>
          <a:custGeom>
            <a:avLst/>
            <a:gdLst>
              <a:gd name="T0" fmla="*/ 96 w 721"/>
              <a:gd name="T1" fmla="*/ 0 h 1201"/>
              <a:gd name="T2" fmla="*/ 96 w 721"/>
              <a:gd name="T3" fmla="*/ 96 h 1201"/>
              <a:gd name="T4" fmla="*/ 576 w 721"/>
              <a:gd name="T5" fmla="*/ 96 h 1201"/>
              <a:gd name="T6" fmla="*/ 576 w 721"/>
              <a:gd name="T7" fmla="*/ 432 h 1201"/>
              <a:gd name="T8" fmla="*/ 0 w 721"/>
              <a:gd name="T9" fmla="*/ 432 h 1201"/>
              <a:gd name="T10" fmla="*/ 0 w 721"/>
              <a:gd name="T11" fmla="*/ 576 h 1201"/>
              <a:gd name="T12" fmla="*/ 48 w 721"/>
              <a:gd name="T13" fmla="*/ 576 h 1201"/>
              <a:gd name="T14" fmla="*/ 240 w 721"/>
              <a:gd name="T15" fmla="*/ 768 h 1201"/>
              <a:gd name="T16" fmla="*/ 576 w 721"/>
              <a:gd name="T17" fmla="*/ 768 h 1201"/>
              <a:gd name="T18" fmla="*/ 576 w 721"/>
              <a:gd name="T19" fmla="*/ 1200 h 1201"/>
              <a:gd name="T20" fmla="*/ 720 w 721"/>
              <a:gd name="T21" fmla="*/ 1200 h 1201"/>
              <a:gd name="T22" fmla="*/ 720 w 721"/>
              <a:gd name="T23" fmla="*/ 0 h 1201"/>
              <a:gd name="T24" fmla="*/ 96 w 721"/>
              <a:gd name="T25" fmla="*/ 0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21" h="1201">
                <a:moveTo>
                  <a:pt x="96" y="0"/>
                </a:moveTo>
                <a:lnTo>
                  <a:pt x="96" y="96"/>
                </a:lnTo>
                <a:lnTo>
                  <a:pt x="576" y="96"/>
                </a:lnTo>
                <a:lnTo>
                  <a:pt x="576" y="432"/>
                </a:lnTo>
                <a:lnTo>
                  <a:pt x="0" y="432"/>
                </a:lnTo>
                <a:lnTo>
                  <a:pt x="0" y="576"/>
                </a:lnTo>
                <a:lnTo>
                  <a:pt x="48" y="576"/>
                </a:lnTo>
                <a:lnTo>
                  <a:pt x="240" y="768"/>
                </a:lnTo>
                <a:lnTo>
                  <a:pt x="576" y="768"/>
                </a:lnTo>
                <a:lnTo>
                  <a:pt x="576" y="1200"/>
                </a:lnTo>
                <a:lnTo>
                  <a:pt x="720" y="1200"/>
                </a:lnTo>
                <a:lnTo>
                  <a:pt x="720" y="0"/>
                </a:lnTo>
                <a:lnTo>
                  <a:pt x="96" y="0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78" name="Freeform 6"/>
          <p:cNvSpPr>
            <a:spLocks/>
          </p:cNvSpPr>
          <p:nvPr/>
        </p:nvSpPr>
        <p:spPr bwMode="auto">
          <a:xfrm>
            <a:off x="5486400" y="3429000"/>
            <a:ext cx="77788" cy="230188"/>
          </a:xfrm>
          <a:custGeom>
            <a:avLst/>
            <a:gdLst>
              <a:gd name="T0" fmla="*/ 0 w 49"/>
              <a:gd name="T1" fmla="*/ 0 h 145"/>
              <a:gd name="T2" fmla="*/ 48 w 49"/>
              <a:gd name="T3" fmla="*/ 0 h 145"/>
              <a:gd name="T4" fmla="*/ 48 w 49"/>
              <a:gd name="T5" fmla="*/ 144 h 145"/>
              <a:gd name="T6" fmla="*/ 0 w 49"/>
              <a:gd name="T7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9" h="145">
                <a:moveTo>
                  <a:pt x="0" y="0"/>
                </a:moveTo>
                <a:lnTo>
                  <a:pt x="48" y="0"/>
                </a:lnTo>
                <a:lnTo>
                  <a:pt x="48" y="144"/>
                </a:ln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79" name="Rectangle 7"/>
          <p:cNvSpPr>
            <a:spLocks noChangeArrowheads="1"/>
          </p:cNvSpPr>
          <p:nvPr/>
        </p:nvSpPr>
        <p:spPr bwMode="auto">
          <a:xfrm>
            <a:off x="5568950" y="3359150"/>
            <a:ext cx="215900" cy="9017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0" name="Freeform 8"/>
          <p:cNvSpPr>
            <a:spLocks/>
          </p:cNvSpPr>
          <p:nvPr/>
        </p:nvSpPr>
        <p:spPr bwMode="auto">
          <a:xfrm>
            <a:off x="5334000" y="2819400"/>
            <a:ext cx="2058988" cy="763588"/>
          </a:xfrm>
          <a:custGeom>
            <a:avLst/>
            <a:gdLst>
              <a:gd name="T0" fmla="*/ 0 w 1297"/>
              <a:gd name="T1" fmla="*/ 0 h 481"/>
              <a:gd name="T2" fmla="*/ 1296 w 1297"/>
              <a:gd name="T3" fmla="*/ 0 h 481"/>
              <a:gd name="T4" fmla="*/ 1296 w 1297"/>
              <a:gd name="T5" fmla="*/ 480 h 481"/>
              <a:gd name="T6" fmla="*/ 0 w 1297"/>
              <a:gd name="T7" fmla="*/ 480 h 481"/>
              <a:gd name="T8" fmla="*/ 0 w 1297"/>
              <a:gd name="T9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97" h="481">
                <a:moveTo>
                  <a:pt x="0" y="0"/>
                </a:moveTo>
                <a:lnTo>
                  <a:pt x="1296" y="0"/>
                </a:lnTo>
                <a:lnTo>
                  <a:pt x="1296" y="480"/>
                </a:lnTo>
                <a:lnTo>
                  <a:pt x="0" y="480"/>
                </a:ln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81" name="AutoShape 9"/>
          <p:cNvSpPr>
            <a:spLocks noChangeArrowheads="1"/>
          </p:cNvSpPr>
          <p:nvPr/>
        </p:nvSpPr>
        <p:spPr bwMode="auto">
          <a:xfrm rot="16200000">
            <a:off x="5416550" y="4502150"/>
            <a:ext cx="520700" cy="215900"/>
          </a:xfrm>
          <a:prstGeom prst="rightArrow">
            <a:avLst>
              <a:gd name="adj1" fmla="val 50000"/>
              <a:gd name="adj2" fmla="val 120599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2" name="Rectangle 10"/>
          <p:cNvSpPr>
            <a:spLocks noChangeArrowheads="1"/>
          </p:cNvSpPr>
          <p:nvPr/>
        </p:nvSpPr>
        <p:spPr bwMode="auto">
          <a:xfrm>
            <a:off x="5548313" y="4984750"/>
            <a:ext cx="225425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Sensor switched on</a:t>
            </a:r>
          </a:p>
        </p:txBody>
      </p:sp>
      <p:sp>
        <p:nvSpPr>
          <p:cNvPr id="28683" name="Rectangle 11"/>
          <p:cNvSpPr>
            <a:spLocks noChangeArrowheads="1"/>
          </p:cNvSpPr>
          <p:nvPr/>
        </p:nvSpPr>
        <p:spPr bwMode="auto">
          <a:xfrm>
            <a:off x="6330950" y="3435350"/>
            <a:ext cx="1397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4" name="AutoShape 12"/>
          <p:cNvSpPr>
            <a:spLocks noChangeArrowheads="1"/>
          </p:cNvSpPr>
          <p:nvPr/>
        </p:nvSpPr>
        <p:spPr bwMode="auto">
          <a:xfrm rot="16200000">
            <a:off x="6369050" y="4006850"/>
            <a:ext cx="1054100" cy="215900"/>
          </a:xfrm>
          <a:prstGeom prst="rightArrow">
            <a:avLst>
              <a:gd name="adj1" fmla="val 50000"/>
              <a:gd name="adj2" fmla="val 244140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5" name="Rectangle 13"/>
          <p:cNvSpPr>
            <a:spLocks noChangeArrowheads="1"/>
          </p:cNvSpPr>
          <p:nvPr/>
        </p:nvSpPr>
        <p:spPr bwMode="auto">
          <a:xfrm>
            <a:off x="6767513" y="4679950"/>
            <a:ext cx="1736725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Magnetic field</a:t>
            </a:r>
          </a:p>
        </p:txBody>
      </p:sp>
      <p:sp>
        <p:nvSpPr>
          <p:cNvPr id="28686" name="Rectangle 14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2006600"/>
            <a:ext cx="3759200" cy="4445000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    </a:t>
            </a:r>
            <a:r>
              <a:rPr lang="en-US" altLang="en-US" sz="2800" dirty="0"/>
              <a:t>As the vane moves out of the ‘U’ shaped </a:t>
            </a:r>
            <a:r>
              <a:rPr lang="en-US" altLang="en-US" sz="2800" dirty="0" smtClean="0"/>
              <a:t>gap a </a:t>
            </a:r>
            <a:r>
              <a:rPr lang="en-US" altLang="en-US" sz="2800" dirty="0"/>
              <a:t>magnetic field will then be passed through the Hall sensor causing it to be switched on.  This will now remove the positive supply to the amplifier.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673600" y="2006600"/>
            <a:ext cx="3759200" cy="4064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000" b="1" dirty="0"/>
              <a:t>     No interruption - magnetic field passes through sensor</a:t>
            </a:r>
          </a:p>
        </p:txBody>
      </p:sp>
      <p:sp>
        <p:nvSpPr>
          <p:cNvPr id="29700" name="Freeform 4"/>
          <p:cNvSpPr>
            <a:spLocks/>
          </p:cNvSpPr>
          <p:nvPr/>
        </p:nvSpPr>
        <p:spPr bwMode="auto">
          <a:xfrm>
            <a:off x="5181600" y="2743200"/>
            <a:ext cx="839788" cy="915988"/>
          </a:xfrm>
          <a:custGeom>
            <a:avLst/>
            <a:gdLst>
              <a:gd name="T0" fmla="*/ 192 w 529"/>
              <a:gd name="T1" fmla="*/ 576 h 577"/>
              <a:gd name="T2" fmla="*/ 192 w 529"/>
              <a:gd name="T3" fmla="*/ 96 h 577"/>
              <a:gd name="T4" fmla="*/ 528 w 529"/>
              <a:gd name="T5" fmla="*/ 96 h 577"/>
              <a:gd name="T6" fmla="*/ 528 w 529"/>
              <a:gd name="T7" fmla="*/ 0 h 577"/>
              <a:gd name="T8" fmla="*/ 0 w 529"/>
              <a:gd name="T9" fmla="*/ 0 h 577"/>
              <a:gd name="T10" fmla="*/ 0 w 529"/>
              <a:gd name="T11" fmla="*/ 576 h 577"/>
              <a:gd name="T12" fmla="*/ 192 w 529"/>
              <a:gd name="T13" fmla="*/ 576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29" h="577">
                <a:moveTo>
                  <a:pt x="192" y="576"/>
                </a:moveTo>
                <a:lnTo>
                  <a:pt x="192" y="96"/>
                </a:lnTo>
                <a:lnTo>
                  <a:pt x="528" y="96"/>
                </a:lnTo>
                <a:lnTo>
                  <a:pt x="528" y="0"/>
                </a:lnTo>
                <a:lnTo>
                  <a:pt x="0" y="0"/>
                </a:lnTo>
                <a:lnTo>
                  <a:pt x="0" y="576"/>
                </a:lnTo>
                <a:lnTo>
                  <a:pt x="192" y="576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1" name="Freeform 5"/>
          <p:cNvSpPr>
            <a:spLocks/>
          </p:cNvSpPr>
          <p:nvPr/>
        </p:nvSpPr>
        <p:spPr bwMode="auto">
          <a:xfrm>
            <a:off x="6324600" y="2743200"/>
            <a:ext cx="1144588" cy="1906588"/>
          </a:xfrm>
          <a:custGeom>
            <a:avLst/>
            <a:gdLst>
              <a:gd name="T0" fmla="*/ 96 w 721"/>
              <a:gd name="T1" fmla="*/ 0 h 1201"/>
              <a:gd name="T2" fmla="*/ 96 w 721"/>
              <a:gd name="T3" fmla="*/ 96 h 1201"/>
              <a:gd name="T4" fmla="*/ 576 w 721"/>
              <a:gd name="T5" fmla="*/ 96 h 1201"/>
              <a:gd name="T6" fmla="*/ 576 w 721"/>
              <a:gd name="T7" fmla="*/ 432 h 1201"/>
              <a:gd name="T8" fmla="*/ 0 w 721"/>
              <a:gd name="T9" fmla="*/ 432 h 1201"/>
              <a:gd name="T10" fmla="*/ 0 w 721"/>
              <a:gd name="T11" fmla="*/ 576 h 1201"/>
              <a:gd name="T12" fmla="*/ 48 w 721"/>
              <a:gd name="T13" fmla="*/ 576 h 1201"/>
              <a:gd name="T14" fmla="*/ 240 w 721"/>
              <a:gd name="T15" fmla="*/ 768 h 1201"/>
              <a:gd name="T16" fmla="*/ 576 w 721"/>
              <a:gd name="T17" fmla="*/ 768 h 1201"/>
              <a:gd name="T18" fmla="*/ 576 w 721"/>
              <a:gd name="T19" fmla="*/ 1200 h 1201"/>
              <a:gd name="T20" fmla="*/ 720 w 721"/>
              <a:gd name="T21" fmla="*/ 1200 h 1201"/>
              <a:gd name="T22" fmla="*/ 720 w 721"/>
              <a:gd name="T23" fmla="*/ 0 h 1201"/>
              <a:gd name="T24" fmla="*/ 96 w 721"/>
              <a:gd name="T25" fmla="*/ 0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21" h="1201">
                <a:moveTo>
                  <a:pt x="96" y="0"/>
                </a:moveTo>
                <a:lnTo>
                  <a:pt x="96" y="96"/>
                </a:lnTo>
                <a:lnTo>
                  <a:pt x="576" y="96"/>
                </a:lnTo>
                <a:lnTo>
                  <a:pt x="576" y="432"/>
                </a:lnTo>
                <a:lnTo>
                  <a:pt x="0" y="432"/>
                </a:lnTo>
                <a:lnTo>
                  <a:pt x="0" y="576"/>
                </a:lnTo>
                <a:lnTo>
                  <a:pt x="48" y="576"/>
                </a:lnTo>
                <a:lnTo>
                  <a:pt x="240" y="768"/>
                </a:lnTo>
                <a:lnTo>
                  <a:pt x="576" y="768"/>
                </a:lnTo>
                <a:lnTo>
                  <a:pt x="576" y="1200"/>
                </a:lnTo>
                <a:lnTo>
                  <a:pt x="720" y="1200"/>
                </a:lnTo>
                <a:lnTo>
                  <a:pt x="720" y="0"/>
                </a:lnTo>
                <a:lnTo>
                  <a:pt x="96" y="0"/>
                </a:lnTo>
              </a:path>
            </a:pathLst>
          </a:custGeom>
          <a:solidFill>
            <a:srgbClr val="FAFD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2" name="Freeform 6"/>
          <p:cNvSpPr>
            <a:spLocks/>
          </p:cNvSpPr>
          <p:nvPr/>
        </p:nvSpPr>
        <p:spPr bwMode="auto">
          <a:xfrm>
            <a:off x="5486400" y="3429000"/>
            <a:ext cx="77788" cy="230188"/>
          </a:xfrm>
          <a:custGeom>
            <a:avLst/>
            <a:gdLst>
              <a:gd name="T0" fmla="*/ 0 w 49"/>
              <a:gd name="T1" fmla="*/ 0 h 145"/>
              <a:gd name="T2" fmla="*/ 48 w 49"/>
              <a:gd name="T3" fmla="*/ 0 h 145"/>
              <a:gd name="T4" fmla="*/ 48 w 49"/>
              <a:gd name="T5" fmla="*/ 144 h 145"/>
              <a:gd name="T6" fmla="*/ 0 w 49"/>
              <a:gd name="T7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9" h="145">
                <a:moveTo>
                  <a:pt x="0" y="0"/>
                </a:moveTo>
                <a:lnTo>
                  <a:pt x="48" y="0"/>
                </a:lnTo>
                <a:lnTo>
                  <a:pt x="48" y="144"/>
                </a:ln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3" name="Rectangle 7"/>
          <p:cNvSpPr>
            <a:spLocks noChangeArrowheads="1"/>
          </p:cNvSpPr>
          <p:nvPr/>
        </p:nvSpPr>
        <p:spPr bwMode="auto">
          <a:xfrm>
            <a:off x="5568950" y="3359150"/>
            <a:ext cx="215900" cy="9017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4" name="Freeform 8"/>
          <p:cNvSpPr>
            <a:spLocks/>
          </p:cNvSpPr>
          <p:nvPr/>
        </p:nvSpPr>
        <p:spPr bwMode="auto">
          <a:xfrm>
            <a:off x="5334000" y="2819400"/>
            <a:ext cx="2058988" cy="763588"/>
          </a:xfrm>
          <a:custGeom>
            <a:avLst/>
            <a:gdLst>
              <a:gd name="T0" fmla="*/ 0 w 1297"/>
              <a:gd name="T1" fmla="*/ 0 h 481"/>
              <a:gd name="T2" fmla="*/ 1296 w 1297"/>
              <a:gd name="T3" fmla="*/ 0 h 481"/>
              <a:gd name="T4" fmla="*/ 1296 w 1297"/>
              <a:gd name="T5" fmla="*/ 480 h 481"/>
              <a:gd name="T6" fmla="*/ 0 w 1297"/>
              <a:gd name="T7" fmla="*/ 480 h 481"/>
              <a:gd name="T8" fmla="*/ 0 w 1297"/>
              <a:gd name="T9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97" h="481">
                <a:moveTo>
                  <a:pt x="0" y="0"/>
                </a:moveTo>
                <a:lnTo>
                  <a:pt x="1296" y="0"/>
                </a:lnTo>
                <a:lnTo>
                  <a:pt x="1296" y="480"/>
                </a:lnTo>
                <a:lnTo>
                  <a:pt x="0" y="480"/>
                </a:ln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5" name="AutoShape 9"/>
          <p:cNvSpPr>
            <a:spLocks noChangeArrowheads="1"/>
          </p:cNvSpPr>
          <p:nvPr/>
        </p:nvSpPr>
        <p:spPr bwMode="auto">
          <a:xfrm rot="16200000">
            <a:off x="5416550" y="4502150"/>
            <a:ext cx="520700" cy="215900"/>
          </a:xfrm>
          <a:prstGeom prst="rightArrow">
            <a:avLst>
              <a:gd name="adj1" fmla="val 50000"/>
              <a:gd name="adj2" fmla="val 120599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6" name="Rectangle 10"/>
          <p:cNvSpPr>
            <a:spLocks noChangeArrowheads="1"/>
          </p:cNvSpPr>
          <p:nvPr/>
        </p:nvSpPr>
        <p:spPr bwMode="auto">
          <a:xfrm>
            <a:off x="5548313" y="4984750"/>
            <a:ext cx="225425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Sensor switched on</a:t>
            </a:r>
          </a:p>
        </p:txBody>
      </p:sp>
      <p:sp>
        <p:nvSpPr>
          <p:cNvPr id="29707" name="Rectangle 11"/>
          <p:cNvSpPr>
            <a:spLocks noChangeArrowheads="1"/>
          </p:cNvSpPr>
          <p:nvPr/>
        </p:nvSpPr>
        <p:spPr bwMode="auto">
          <a:xfrm>
            <a:off x="6330950" y="3435350"/>
            <a:ext cx="1397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8" name="AutoShape 12"/>
          <p:cNvSpPr>
            <a:spLocks noChangeArrowheads="1"/>
          </p:cNvSpPr>
          <p:nvPr/>
        </p:nvSpPr>
        <p:spPr bwMode="auto">
          <a:xfrm rot="16200000">
            <a:off x="6369050" y="4006850"/>
            <a:ext cx="1054100" cy="215900"/>
          </a:xfrm>
          <a:prstGeom prst="rightArrow">
            <a:avLst>
              <a:gd name="adj1" fmla="val 50000"/>
              <a:gd name="adj2" fmla="val 244140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9" name="Rectangle 13"/>
          <p:cNvSpPr>
            <a:spLocks noChangeArrowheads="1"/>
          </p:cNvSpPr>
          <p:nvPr/>
        </p:nvSpPr>
        <p:spPr bwMode="auto">
          <a:xfrm>
            <a:off x="6767513" y="4679950"/>
            <a:ext cx="1736725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Magnetic field</a:t>
            </a:r>
          </a:p>
        </p:txBody>
      </p:sp>
      <p:sp>
        <p:nvSpPr>
          <p:cNvPr id="29710" name="Rectangle 14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2006600"/>
            <a:ext cx="3759200" cy="4445000"/>
          </a:xfrm>
          <a:solidFill>
            <a:srgbClr val="FFFFFF"/>
          </a:solidFill>
          <a:ln w="50800" cap="flat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dirty="0"/>
              <a:t>   </a:t>
            </a:r>
            <a:r>
              <a:rPr lang="en-US" altLang="en-US" sz="2800" dirty="0"/>
              <a:t>The amplifier will now be turned off, thus removing the ignition coil earth.</a:t>
            </a:r>
          </a:p>
          <a:p>
            <a:pPr>
              <a:buFontTx/>
              <a:buNone/>
            </a:pPr>
            <a:r>
              <a:rPr lang="en-US" altLang="en-US" sz="2800" dirty="0"/>
              <a:t>    The magnetic field inside the coil will collapse providing HT to the spark plugs.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1300" y="1993900"/>
            <a:ext cx="8737600" cy="4622800"/>
          </a:xfrm>
          <a:solidFill>
            <a:schemeClr val="folHlink"/>
          </a:solidFill>
          <a:ln w="254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 dirty="0"/>
              <a:t>The switch inside the distributor is transistor.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25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0" name="Oval 10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1" name="Line 11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2" name="Line 12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3" name="Line 13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4" name="Line 14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5" name="Line 15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6" name="Rectangle 16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7" name="Freeform 17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38" name="Line 18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9" name="Line 19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0" name="Line 20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1" name="Oval 21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2" name="Oval 22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3" name="Oval 23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4" name="Oval 24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5" name="Freeform 25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46" name="Freeform 26"/>
          <p:cNvSpPr>
            <a:spLocks/>
          </p:cNvSpPr>
          <p:nvPr/>
        </p:nvSpPr>
        <p:spPr bwMode="auto">
          <a:xfrm>
            <a:off x="6477000" y="3352800"/>
            <a:ext cx="1144588" cy="1677988"/>
          </a:xfrm>
          <a:custGeom>
            <a:avLst/>
            <a:gdLst>
              <a:gd name="T0" fmla="*/ 0 w 721"/>
              <a:gd name="T1" fmla="*/ 0 h 1057"/>
              <a:gd name="T2" fmla="*/ 0 w 721"/>
              <a:gd name="T3" fmla="*/ 1008 h 1057"/>
              <a:gd name="T4" fmla="*/ 720 w 721"/>
              <a:gd name="T5" fmla="*/ 1008 h 1057"/>
              <a:gd name="T6" fmla="*/ 720 w 721"/>
              <a:gd name="T7" fmla="*/ 1056 h 10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1" h="1057">
                <a:moveTo>
                  <a:pt x="0" y="0"/>
                </a:moveTo>
                <a:lnTo>
                  <a:pt x="0" y="1008"/>
                </a:lnTo>
                <a:lnTo>
                  <a:pt x="720" y="1008"/>
                </a:lnTo>
                <a:lnTo>
                  <a:pt x="720" y="1056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47" name="Oval 27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8" name="Line 28"/>
          <p:cNvSpPr>
            <a:spLocks noChangeShapeType="1"/>
          </p:cNvSpPr>
          <p:nvPr/>
        </p:nvSpPr>
        <p:spPr bwMode="auto">
          <a:xfrm>
            <a:off x="4419600" y="6032500"/>
            <a:ext cx="0" cy="4318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9" name="Line 29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50" name="Line 30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51" name="Line 31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52" name="Line 32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53" name="Freeform 33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54" name="Oval 34"/>
          <p:cNvSpPr>
            <a:spLocks noChangeArrowheads="1"/>
          </p:cNvSpPr>
          <p:nvPr/>
        </p:nvSpPr>
        <p:spPr bwMode="auto">
          <a:xfrm>
            <a:off x="3975100" y="5422900"/>
            <a:ext cx="736600" cy="7366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55" name="Rectangle 35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30756" name="Rectangle 36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30757" name="Rectangle 37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30758" name="Rectangle 38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30759" name="Freeform 39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60" name="Line 40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61" name="Rectangle 41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30762" name="Rectangle 42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  <p:sp>
        <p:nvSpPr>
          <p:cNvPr id="30763" name="Line 43"/>
          <p:cNvSpPr>
            <a:spLocks noChangeShapeType="1"/>
          </p:cNvSpPr>
          <p:nvPr/>
        </p:nvSpPr>
        <p:spPr bwMode="auto">
          <a:xfrm>
            <a:off x="1765300" y="3352800"/>
            <a:ext cx="1879600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64" name="Line 44"/>
          <p:cNvSpPr>
            <a:spLocks noChangeShapeType="1"/>
          </p:cNvSpPr>
          <p:nvPr/>
        </p:nvSpPr>
        <p:spPr bwMode="auto">
          <a:xfrm>
            <a:off x="3683000" y="3352800"/>
            <a:ext cx="2540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65" name="Line 45"/>
          <p:cNvSpPr>
            <a:spLocks noChangeShapeType="1"/>
          </p:cNvSpPr>
          <p:nvPr/>
        </p:nvSpPr>
        <p:spPr bwMode="auto">
          <a:xfrm>
            <a:off x="7632700" y="5562600"/>
            <a:ext cx="584200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66" name="Line 46"/>
          <p:cNvSpPr>
            <a:spLocks noChangeShapeType="1"/>
          </p:cNvSpPr>
          <p:nvPr/>
        </p:nvSpPr>
        <p:spPr bwMode="auto">
          <a:xfrm flipH="1">
            <a:off x="4406900" y="5562600"/>
            <a:ext cx="3225800" cy="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67" name="Freeform 47"/>
          <p:cNvSpPr>
            <a:spLocks/>
          </p:cNvSpPr>
          <p:nvPr/>
        </p:nvSpPr>
        <p:spPr bwMode="auto">
          <a:xfrm>
            <a:off x="4114800" y="5638800"/>
            <a:ext cx="1588" cy="306388"/>
          </a:xfrm>
          <a:custGeom>
            <a:avLst/>
            <a:gdLst>
              <a:gd name="T0" fmla="*/ 0 w 1"/>
              <a:gd name="T1" fmla="*/ 0 h 193"/>
              <a:gd name="T2" fmla="*/ 0 w 1"/>
              <a:gd name="T3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93">
                <a:moveTo>
                  <a:pt x="0" y="0"/>
                </a:move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68" name="Freeform 48"/>
          <p:cNvSpPr>
            <a:spLocks/>
          </p:cNvSpPr>
          <p:nvPr/>
        </p:nvSpPr>
        <p:spPr bwMode="auto">
          <a:xfrm>
            <a:off x="4114800" y="5562600"/>
            <a:ext cx="306388" cy="153988"/>
          </a:xfrm>
          <a:custGeom>
            <a:avLst/>
            <a:gdLst>
              <a:gd name="T0" fmla="*/ 0 w 193"/>
              <a:gd name="T1" fmla="*/ 96 h 97"/>
              <a:gd name="T2" fmla="*/ 192 w 193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97">
                <a:moveTo>
                  <a:pt x="0" y="96"/>
                </a:moveTo>
                <a:lnTo>
                  <a:pt x="192" y="0"/>
                </a:lnTo>
              </a:path>
            </a:pathLst>
          </a:custGeom>
          <a:noFill/>
          <a:ln w="254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69" name="Freeform 49"/>
          <p:cNvSpPr>
            <a:spLocks/>
          </p:cNvSpPr>
          <p:nvPr/>
        </p:nvSpPr>
        <p:spPr bwMode="auto">
          <a:xfrm>
            <a:off x="4114800" y="5867400"/>
            <a:ext cx="306388" cy="306388"/>
          </a:xfrm>
          <a:custGeom>
            <a:avLst/>
            <a:gdLst>
              <a:gd name="T0" fmla="*/ 0 w 193"/>
              <a:gd name="T1" fmla="*/ 0 h 193"/>
              <a:gd name="T2" fmla="*/ 192 w 193"/>
              <a:gd name="T3" fmla="*/ 96 h 193"/>
              <a:gd name="T4" fmla="*/ 192 w 193"/>
              <a:gd name="T5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3" h="193">
                <a:moveTo>
                  <a:pt x="0" y="0"/>
                </a:moveTo>
                <a:lnTo>
                  <a:pt x="192" y="96"/>
                </a:lnTo>
                <a:lnTo>
                  <a:pt x="192" y="192"/>
                </a:lnTo>
              </a:path>
            </a:pathLst>
          </a:custGeom>
          <a:noFill/>
          <a:ln w="254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70" name="Rectangle 50"/>
          <p:cNvSpPr>
            <a:spLocks noChangeArrowheads="1"/>
          </p:cNvSpPr>
          <p:nvPr/>
        </p:nvSpPr>
        <p:spPr bwMode="auto">
          <a:xfrm>
            <a:off x="3206750" y="5492750"/>
            <a:ext cx="2159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71" name="Freeform 51"/>
          <p:cNvSpPr>
            <a:spLocks/>
          </p:cNvSpPr>
          <p:nvPr/>
        </p:nvSpPr>
        <p:spPr bwMode="auto">
          <a:xfrm>
            <a:off x="3429000" y="5791200"/>
            <a:ext cx="687388" cy="1588"/>
          </a:xfrm>
          <a:custGeom>
            <a:avLst/>
            <a:gdLst>
              <a:gd name="T0" fmla="*/ 432 w 433"/>
              <a:gd name="T1" fmla="*/ 0 h 1"/>
              <a:gd name="T2" fmla="*/ 0 w 43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33" h="1">
                <a:moveTo>
                  <a:pt x="432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72" name="Freeform 52"/>
          <p:cNvSpPr>
            <a:spLocks/>
          </p:cNvSpPr>
          <p:nvPr/>
        </p:nvSpPr>
        <p:spPr bwMode="auto">
          <a:xfrm>
            <a:off x="3352800" y="3352800"/>
            <a:ext cx="1601788" cy="2135188"/>
          </a:xfrm>
          <a:custGeom>
            <a:avLst/>
            <a:gdLst>
              <a:gd name="T0" fmla="*/ 1008 w 1009"/>
              <a:gd name="T1" fmla="*/ 0 h 1345"/>
              <a:gd name="T2" fmla="*/ 1008 w 1009"/>
              <a:gd name="T3" fmla="*/ 720 h 1345"/>
              <a:gd name="T4" fmla="*/ 0 w 1009"/>
              <a:gd name="T5" fmla="*/ 720 h 1345"/>
              <a:gd name="T6" fmla="*/ 0 w 1009"/>
              <a:gd name="T7" fmla="*/ 1344 h 13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09" h="1345">
                <a:moveTo>
                  <a:pt x="1008" y="0"/>
                </a:moveTo>
                <a:lnTo>
                  <a:pt x="1008" y="720"/>
                </a:lnTo>
                <a:lnTo>
                  <a:pt x="0" y="720"/>
                </a:lnTo>
                <a:lnTo>
                  <a:pt x="0" y="1344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73" name="Freeform 53"/>
          <p:cNvSpPr>
            <a:spLocks/>
          </p:cNvSpPr>
          <p:nvPr/>
        </p:nvSpPr>
        <p:spPr bwMode="auto">
          <a:xfrm>
            <a:off x="3352800" y="6096000"/>
            <a:ext cx="1068388" cy="153988"/>
          </a:xfrm>
          <a:custGeom>
            <a:avLst/>
            <a:gdLst>
              <a:gd name="T0" fmla="*/ 0 w 673"/>
              <a:gd name="T1" fmla="*/ 0 h 97"/>
              <a:gd name="T2" fmla="*/ 0 w 673"/>
              <a:gd name="T3" fmla="*/ 96 h 97"/>
              <a:gd name="T4" fmla="*/ 672 w 673"/>
              <a:gd name="T5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673" h="97">
                <a:moveTo>
                  <a:pt x="0" y="0"/>
                </a:moveTo>
                <a:lnTo>
                  <a:pt x="0" y="96"/>
                </a:lnTo>
                <a:lnTo>
                  <a:pt x="672" y="96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74" name="Rectangle 54"/>
          <p:cNvSpPr>
            <a:spLocks noChangeArrowheads="1"/>
          </p:cNvSpPr>
          <p:nvPr/>
        </p:nvSpPr>
        <p:spPr bwMode="auto">
          <a:xfrm>
            <a:off x="1155700" y="4965700"/>
            <a:ext cx="3708400" cy="1422400"/>
          </a:xfrm>
          <a:prstGeom prst="rect">
            <a:avLst/>
          </a:prstGeom>
          <a:noFill/>
          <a:ln w="254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75" name="Rectangle 55"/>
          <p:cNvSpPr>
            <a:spLocks noChangeArrowheads="1"/>
          </p:cNvSpPr>
          <p:nvPr/>
        </p:nvSpPr>
        <p:spPr bwMode="auto">
          <a:xfrm>
            <a:off x="2895600" y="4495800"/>
            <a:ext cx="3810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 sz="2000"/>
              <a:t>+</a:t>
            </a:r>
          </a:p>
        </p:txBody>
      </p:sp>
      <p:sp>
        <p:nvSpPr>
          <p:cNvPr id="30776" name="Rectangle 56"/>
          <p:cNvSpPr>
            <a:spLocks noChangeArrowheads="1"/>
          </p:cNvSpPr>
          <p:nvPr/>
        </p:nvSpPr>
        <p:spPr bwMode="auto">
          <a:xfrm>
            <a:off x="1143000" y="4953000"/>
            <a:ext cx="1600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77" name="Rectangle 57"/>
          <p:cNvSpPr>
            <a:spLocks noChangeArrowheads="1"/>
          </p:cNvSpPr>
          <p:nvPr/>
        </p:nvSpPr>
        <p:spPr bwMode="auto">
          <a:xfrm>
            <a:off x="1128713" y="5029200"/>
            <a:ext cx="1160462" cy="33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600"/>
              <a:t>Hall switch</a:t>
            </a:r>
          </a:p>
        </p:txBody>
      </p:sp>
      <p:sp>
        <p:nvSpPr>
          <p:cNvPr id="30778" name="Rectangle 58"/>
          <p:cNvSpPr>
            <a:spLocks noChangeArrowheads="1"/>
          </p:cNvSpPr>
          <p:nvPr/>
        </p:nvSpPr>
        <p:spPr bwMode="auto">
          <a:xfrm>
            <a:off x="4953000" y="5791200"/>
            <a:ext cx="2057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79" name="Rectangle 59"/>
          <p:cNvSpPr>
            <a:spLocks noChangeArrowheads="1"/>
          </p:cNvSpPr>
          <p:nvPr/>
        </p:nvSpPr>
        <p:spPr bwMode="auto">
          <a:xfrm>
            <a:off x="4938713" y="5791200"/>
            <a:ext cx="1892300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600"/>
              <a:t>Transistor powered</a:t>
            </a:r>
          </a:p>
          <a:p>
            <a:r>
              <a:rPr lang="en-US" altLang="en-US" sz="1600"/>
              <a:t>by hall chip.</a:t>
            </a:r>
          </a:p>
        </p:txBody>
      </p:sp>
      <p:sp>
        <p:nvSpPr>
          <p:cNvPr id="30780" name="Rectangle 60"/>
          <p:cNvSpPr>
            <a:spLocks noChangeArrowheads="1"/>
          </p:cNvSpPr>
          <p:nvPr/>
        </p:nvSpPr>
        <p:spPr bwMode="auto">
          <a:xfrm>
            <a:off x="4252913" y="5686425"/>
            <a:ext cx="4873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OFF</a:t>
            </a:r>
          </a:p>
        </p:txBody>
      </p:sp>
      <p:sp>
        <p:nvSpPr>
          <p:cNvPr id="30781" name="Rectangle 61"/>
          <p:cNvSpPr>
            <a:spLocks noChangeArrowheads="1"/>
          </p:cNvSpPr>
          <p:nvPr/>
        </p:nvSpPr>
        <p:spPr bwMode="auto">
          <a:xfrm>
            <a:off x="2901950" y="5492750"/>
            <a:ext cx="139700" cy="5969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82" name="Rectangle 62"/>
          <p:cNvSpPr>
            <a:spLocks noChangeArrowheads="1"/>
          </p:cNvSpPr>
          <p:nvPr/>
        </p:nvSpPr>
        <p:spPr bwMode="auto">
          <a:xfrm>
            <a:off x="2216150" y="5568950"/>
            <a:ext cx="292100" cy="3683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83" name="Rectangle 63"/>
          <p:cNvSpPr>
            <a:spLocks noChangeArrowheads="1"/>
          </p:cNvSpPr>
          <p:nvPr/>
        </p:nvSpPr>
        <p:spPr bwMode="auto">
          <a:xfrm>
            <a:off x="1052513" y="5662613"/>
            <a:ext cx="98266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MAGNET</a:t>
            </a:r>
          </a:p>
        </p:txBody>
      </p:sp>
      <p:sp>
        <p:nvSpPr>
          <p:cNvPr id="30784" name="Rectangle 64"/>
          <p:cNvSpPr>
            <a:spLocks noChangeArrowheads="1"/>
          </p:cNvSpPr>
          <p:nvPr/>
        </p:nvSpPr>
        <p:spPr bwMode="auto">
          <a:xfrm>
            <a:off x="2424113" y="6119813"/>
            <a:ext cx="6858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VANE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1300" y="1993900"/>
            <a:ext cx="8737600" cy="4622800"/>
          </a:xfrm>
          <a:solidFill>
            <a:schemeClr val="folHlink"/>
          </a:solidFill>
          <a:ln w="25400" cap="flat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2"/>
            </a:outerShdw>
          </a:effectLst>
        </p:spPr>
        <p:txBody>
          <a:bodyPr/>
          <a:lstStyle/>
          <a:p>
            <a:pPr>
              <a:buFontTx/>
              <a:buNone/>
            </a:pPr>
            <a:r>
              <a:rPr lang="en-US" altLang="en-US" b="1"/>
              <a:t>The switch inside the distributor is transistor.</a:t>
            </a:r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615950" y="2978150"/>
            <a:ext cx="1282700" cy="5969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49" name="Oval 5"/>
          <p:cNvSpPr>
            <a:spLocks noChangeArrowheads="1"/>
          </p:cNvSpPr>
          <p:nvPr/>
        </p:nvSpPr>
        <p:spPr bwMode="auto">
          <a:xfrm>
            <a:off x="3511550" y="2978150"/>
            <a:ext cx="596900" cy="596900"/>
          </a:xfrm>
          <a:prstGeom prst="ellipse">
            <a:avLst/>
          </a:prstGeom>
          <a:solidFill>
            <a:srgbClr val="DC008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7321550" y="3587750"/>
            <a:ext cx="749300" cy="10541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Rectangle 7"/>
          <p:cNvSpPr>
            <a:spLocks noChangeArrowheads="1"/>
          </p:cNvSpPr>
          <p:nvPr/>
        </p:nvSpPr>
        <p:spPr bwMode="auto">
          <a:xfrm>
            <a:off x="7169150" y="3359150"/>
            <a:ext cx="1054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2" name="Rectangle 8"/>
          <p:cNvSpPr>
            <a:spLocks noChangeArrowheads="1"/>
          </p:cNvSpPr>
          <p:nvPr/>
        </p:nvSpPr>
        <p:spPr bwMode="auto">
          <a:xfrm>
            <a:off x="7626350" y="2901950"/>
            <a:ext cx="139700" cy="444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3" name="Rectangle 9"/>
          <p:cNvSpPr>
            <a:spLocks noChangeArrowheads="1"/>
          </p:cNvSpPr>
          <p:nvPr/>
        </p:nvSpPr>
        <p:spPr bwMode="auto">
          <a:xfrm>
            <a:off x="7321550" y="4806950"/>
            <a:ext cx="1282700" cy="11303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4" name="Oval 10"/>
          <p:cNvSpPr>
            <a:spLocks noChangeArrowheads="1"/>
          </p:cNvSpPr>
          <p:nvPr/>
        </p:nvSpPr>
        <p:spPr bwMode="auto">
          <a:xfrm>
            <a:off x="8089900" y="5346700"/>
            <a:ext cx="431800" cy="4318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5" name="Line 11"/>
          <p:cNvSpPr>
            <a:spLocks noChangeShapeType="1"/>
          </p:cNvSpPr>
          <p:nvPr/>
        </p:nvSpPr>
        <p:spPr bwMode="auto">
          <a:xfrm>
            <a:off x="8229600" y="54991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6" name="Line 12"/>
          <p:cNvSpPr>
            <a:spLocks noChangeShapeType="1"/>
          </p:cNvSpPr>
          <p:nvPr/>
        </p:nvSpPr>
        <p:spPr bwMode="auto">
          <a:xfrm flipV="1">
            <a:off x="8242300" y="5397500"/>
            <a:ext cx="203200" cy="17780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7" name="Line 13"/>
          <p:cNvSpPr>
            <a:spLocks noChangeShapeType="1"/>
          </p:cNvSpPr>
          <p:nvPr/>
        </p:nvSpPr>
        <p:spPr bwMode="auto">
          <a:xfrm>
            <a:off x="8242300" y="5575300"/>
            <a:ext cx="203200" cy="12700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8" name="Line 14"/>
          <p:cNvSpPr>
            <a:spLocks noChangeShapeType="1"/>
          </p:cNvSpPr>
          <p:nvPr/>
        </p:nvSpPr>
        <p:spPr bwMode="auto">
          <a:xfrm>
            <a:off x="8458200" y="5651500"/>
            <a:ext cx="0" cy="50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9" name="Line 15"/>
          <p:cNvSpPr>
            <a:spLocks noChangeShapeType="1"/>
          </p:cNvSpPr>
          <p:nvPr/>
        </p:nvSpPr>
        <p:spPr bwMode="auto">
          <a:xfrm>
            <a:off x="8394700" y="5715000"/>
            <a:ext cx="50800" cy="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0" name="Rectangle 16"/>
          <p:cNvSpPr>
            <a:spLocks noChangeArrowheads="1"/>
          </p:cNvSpPr>
          <p:nvPr/>
        </p:nvSpPr>
        <p:spPr bwMode="auto">
          <a:xfrm>
            <a:off x="7550150" y="50355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1" name="Freeform 17"/>
          <p:cNvSpPr>
            <a:spLocks/>
          </p:cNvSpPr>
          <p:nvPr/>
        </p:nvSpPr>
        <p:spPr bwMode="auto">
          <a:xfrm>
            <a:off x="7620000" y="5334000"/>
            <a:ext cx="1588" cy="230188"/>
          </a:xfrm>
          <a:custGeom>
            <a:avLst/>
            <a:gdLst>
              <a:gd name="T0" fmla="*/ 0 w 1"/>
              <a:gd name="T1" fmla="*/ 0 h 145"/>
              <a:gd name="T2" fmla="*/ 0 w 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45">
                <a:moveTo>
                  <a:pt x="0" y="0"/>
                </a:moveTo>
                <a:lnTo>
                  <a:pt x="0" y="144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62" name="Line 18"/>
          <p:cNvSpPr>
            <a:spLocks noChangeShapeType="1"/>
          </p:cNvSpPr>
          <p:nvPr/>
        </p:nvSpPr>
        <p:spPr bwMode="auto">
          <a:xfrm>
            <a:off x="1752600" y="3060700"/>
            <a:ext cx="0" cy="12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3" name="Line 19"/>
          <p:cNvSpPr>
            <a:spLocks noChangeShapeType="1"/>
          </p:cNvSpPr>
          <p:nvPr/>
        </p:nvSpPr>
        <p:spPr bwMode="auto">
          <a:xfrm>
            <a:off x="16891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4" name="Line 20"/>
          <p:cNvSpPr>
            <a:spLocks noChangeShapeType="1"/>
          </p:cNvSpPr>
          <p:nvPr/>
        </p:nvSpPr>
        <p:spPr bwMode="auto">
          <a:xfrm>
            <a:off x="774700" y="3124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5" name="Oval 21"/>
          <p:cNvSpPr>
            <a:spLocks noChangeArrowheads="1"/>
          </p:cNvSpPr>
          <p:nvPr/>
        </p:nvSpPr>
        <p:spPr bwMode="auto">
          <a:xfrm>
            <a:off x="16827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6" name="Oval 22"/>
          <p:cNvSpPr>
            <a:spLocks noChangeArrowheads="1"/>
          </p:cNvSpPr>
          <p:nvPr/>
        </p:nvSpPr>
        <p:spPr bwMode="auto">
          <a:xfrm>
            <a:off x="768350" y="3282950"/>
            <a:ext cx="1397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7" name="Oval 23"/>
          <p:cNvSpPr>
            <a:spLocks noChangeArrowheads="1"/>
          </p:cNvSpPr>
          <p:nvPr/>
        </p:nvSpPr>
        <p:spPr bwMode="auto">
          <a:xfrm>
            <a:off x="3587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8" name="Oval 24"/>
          <p:cNvSpPr>
            <a:spLocks noChangeArrowheads="1"/>
          </p:cNvSpPr>
          <p:nvPr/>
        </p:nvSpPr>
        <p:spPr bwMode="auto">
          <a:xfrm>
            <a:off x="3968750" y="3282950"/>
            <a:ext cx="63500" cy="63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9" name="Freeform 25"/>
          <p:cNvSpPr>
            <a:spLocks/>
          </p:cNvSpPr>
          <p:nvPr/>
        </p:nvSpPr>
        <p:spPr bwMode="auto">
          <a:xfrm>
            <a:off x="3962400" y="2667000"/>
            <a:ext cx="3430588" cy="687388"/>
          </a:xfrm>
          <a:custGeom>
            <a:avLst/>
            <a:gdLst>
              <a:gd name="T0" fmla="*/ 0 w 2161"/>
              <a:gd name="T1" fmla="*/ 432 h 433"/>
              <a:gd name="T2" fmla="*/ 1584 w 2161"/>
              <a:gd name="T3" fmla="*/ 432 h 433"/>
              <a:gd name="T4" fmla="*/ 1584 w 2161"/>
              <a:gd name="T5" fmla="*/ 0 h 433"/>
              <a:gd name="T6" fmla="*/ 2160 w 2161"/>
              <a:gd name="T7" fmla="*/ 0 h 433"/>
              <a:gd name="T8" fmla="*/ 2160 w 2161"/>
              <a:gd name="T9" fmla="*/ 432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61" h="433">
                <a:moveTo>
                  <a:pt x="0" y="432"/>
                </a:moveTo>
                <a:lnTo>
                  <a:pt x="1584" y="432"/>
                </a:lnTo>
                <a:lnTo>
                  <a:pt x="1584" y="0"/>
                </a:lnTo>
                <a:lnTo>
                  <a:pt x="2160" y="0"/>
                </a:lnTo>
                <a:lnTo>
                  <a:pt x="2160" y="43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0" name="Freeform 26"/>
          <p:cNvSpPr>
            <a:spLocks/>
          </p:cNvSpPr>
          <p:nvPr/>
        </p:nvSpPr>
        <p:spPr bwMode="auto">
          <a:xfrm>
            <a:off x="6477000" y="3352800"/>
            <a:ext cx="1144588" cy="1677988"/>
          </a:xfrm>
          <a:custGeom>
            <a:avLst/>
            <a:gdLst>
              <a:gd name="T0" fmla="*/ 0 w 721"/>
              <a:gd name="T1" fmla="*/ 0 h 1057"/>
              <a:gd name="T2" fmla="*/ 0 w 721"/>
              <a:gd name="T3" fmla="*/ 1008 h 1057"/>
              <a:gd name="T4" fmla="*/ 720 w 721"/>
              <a:gd name="T5" fmla="*/ 1008 h 1057"/>
              <a:gd name="T6" fmla="*/ 720 w 721"/>
              <a:gd name="T7" fmla="*/ 1056 h 10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1" h="1057">
                <a:moveTo>
                  <a:pt x="0" y="0"/>
                </a:moveTo>
                <a:lnTo>
                  <a:pt x="0" y="1008"/>
                </a:lnTo>
                <a:lnTo>
                  <a:pt x="720" y="1008"/>
                </a:lnTo>
                <a:lnTo>
                  <a:pt x="720" y="1056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1" name="Oval 27"/>
          <p:cNvSpPr>
            <a:spLocks noChangeArrowheads="1"/>
          </p:cNvSpPr>
          <p:nvPr/>
        </p:nvSpPr>
        <p:spPr bwMode="auto">
          <a:xfrm>
            <a:off x="4965700" y="5346700"/>
            <a:ext cx="127000" cy="127000"/>
          </a:xfrm>
          <a:prstGeom prst="ellips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2" name="Line 28"/>
          <p:cNvSpPr>
            <a:spLocks noChangeShapeType="1"/>
          </p:cNvSpPr>
          <p:nvPr/>
        </p:nvSpPr>
        <p:spPr bwMode="auto">
          <a:xfrm>
            <a:off x="4419600" y="6032500"/>
            <a:ext cx="0" cy="4318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3" name="Line 29"/>
          <p:cNvSpPr>
            <a:spLocks noChangeShapeType="1"/>
          </p:cNvSpPr>
          <p:nvPr/>
        </p:nvSpPr>
        <p:spPr bwMode="auto">
          <a:xfrm>
            <a:off x="43561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4" name="Line 30"/>
          <p:cNvSpPr>
            <a:spLocks noChangeShapeType="1"/>
          </p:cNvSpPr>
          <p:nvPr/>
        </p:nvSpPr>
        <p:spPr bwMode="auto">
          <a:xfrm>
            <a:off x="4584700" y="617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5" name="Line 31"/>
          <p:cNvSpPr>
            <a:spLocks noChangeShapeType="1"/>
          </p:cNvSpPr>
          <p:nvPr/>
        </p:nvSpPr>
        <p:spPr bwMode="auto">
          <a:xfrm>
            <a:off x="8458200" y="5727700"/>
            <a:ext cx="0" cy="73660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6" name="Line 32"/>
          <p:cNvSpPr>
            <a:spLocks noChangeShapeType="1"/>
          </p:cNvSpPr>
          <p:nvPr/>
        </p:nvSpPr>
        <p:spPr bwMode="auto">
          <a:xfrm>
            <a:off x="8394700" y="64770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7" name="Freeform 33"/>
          <p:cNvSpPr>
            <a:spLocks/>
          </p:cNvSpPr>
          <p:nvPr/>
        </p:nvSpPr>
        <p:spPr bwMode="auto">
          <a:xfrm>
            <a:off x="8001000" y="3048000"/>
            <a:ext cx="458788" cy="2363788"/>
          </a:xfrm>
          <a:custGeom>
            <a:avLst/>
            <a:gdLst>
              <a:gd name="T0" fmla="*/ 288 w 289"/>
              <a:gd name="T1" fmla="*/ 1488 h 1489"/>
              <a:gd name="T2" fmla="*/ 288 w 289"/>
              <a:gd name="T3" fmla="*/ 0 h 1489"/>
              <a:gd name="T4" fmla="*/ 0 w 289"/>
              <a:gd name="T5" fmla="*/ 0 h 1489"/>
              <a:gd name="T6" fmla="*/ 0 w 289"/>
              <a:gd name="T7" fmla="*/ 192 h 1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9" h="1489">
                <a:moveTo>
                  <a:pt x="288" y="1488"/>
                </a:moveTo>
                <a:lnTo>
                  <a:pt x="288" y="0"/>
                </a:lnTo>
                <a:lnTo>
                  <a:pt x="0" y="0"/>
                </a:ln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8" name="Oval 34"/>
          <p:cNvSpPr>
            <a:spLocks noChangeArrowheads="1"/>
          </p:cNvSpPr>
          <p:nvPr/>
        </p:nvSpPr>
        <p:spPr bwMode="auto">
          <a:xfrm>
            <a:off x="3975100" y="5422900"/>
            <a:ext cx="736600" cy="7366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9" name="Rectangle 35"/>
          <p:cNvSpPr>
            <a:spLocks noChangeArrowheads="1"/>
          </p:cNvSpPr>
          <p:nvPr/>
        </p:nvSpPr>
        <p:spPr bwMode="auto">
          <a:xfrm>
            <a:off x="7300913" y="5686425"/>
            <a:ext cx="10525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AMPLIFIER</a:t>
            </a:r>
          </a:p>
        </p:txBody>
      </p:sp>
      <p:sp>
        <p:nvSpPr>
          <p:cNvPr id="31780" name="Rectangle 36"/>
          <p:cNvSpPr>
            <a:spLocks noChangeArrowheads="1"/>
          </p:cNvSpPr>
          <p:nvPr/>
        </p:nvSpPr>
        <p:spPr bwMode="auto">
          <a:xfrm>
            <a:off x="7681913" y="4924425"/>
            <a:ext cx="36671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R1</a:t>
            </a:r>
          </a:p>
        </p:txBody>
      </p:sp>
      <p:sp>
        <p:nvSpPr>
          <p:cNvPr id="31781" name="Rectangle 37"/>
          <p:cNvSpPr>
            <a:spLocks noChangeArrowheads="1"/>
          </p:cNvSpPr>
          <p:nvPr/>
        </p:nvSpPr>
        <p:spPr bwMode="auto">
          <a:xfrm>
            <a:off x="7758113" y="5305425"/>
            <a:ext cx="3968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T1</a:t>
            </a:r>
          </a:p>
        </p:txBody>
      </p:sp>
      <p:sp>
        <p:nvSpPr>
          <p:cNvPr id="31782" name="Rectangle 38"/>
          <p:cNvSpPr>
            <a:spLocks noChangeArrowheads="1"/>
          </p:cNvSpPr>
          <p:nvPr/>
        </p:nvSpPr>
        <p:spPr bwMode="auto">
          <a:xfrm>
            <a:off x="7224713" y="3552825"/>
            <a:ext cx="9540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 IGNITION</a:t>
            </a:r>
          </a:p>
          <a:p>
            <a:r>
              <a:rPr lang="en-US" altLang="en-US" sz="1200"/>
              <a:t>     COIL</a:t>
            </a:r>
          </a:p>
        </p:txBody>
      </p:sp>
      <p:sp>
        <p:nvSpPr>
          <p:cNvPr id="31783" name="Freeform 39"/>
          <p:cNvSpPr>
            <a:spLocks/>
          </p:cNvSpPr>
          <p:nvPr/>
        </p:nvSpPr>
        <p:spPr bwMode="auto">
          <a:xfrm>
            <a:off x="457200" y="3352800"/>
            <a:ext cx="382588" cy="992188"/>
          </a:xfrm>
          <a:custGeom>
            <a:avLst/>
            <a:gdLst>
              <a:gd name="T0" fmla="*/ 240 w 241"/>
              <a:gd name="T1" fmla="*/ 0 h 625"/>
              <a:gd name="T2" fmla="*/ 0 w 241"/>
              <a:gd name="T3" fmla="*/ 0 h 625"/>
              <a:gd name="T4" fmla="*/ 0 w 241"/>
              <a:gd name="T5" fmla="*/ 624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1" h="625">
                <a:moveTo>
                  <a:pt x="240" y="0"/>
                </a:moveTo>
                <a:lnTo>
                  <a:pt x="0" y="0"/>
                </a:lnTo>
                <a:lnTo>
                  <a:pt x="0" y="62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84" name="Line 40"/>
          <p:cNvSpPr>
            <a:spLocks noChangeShapeType="1"/>
          </p:cNvSpPr>
          <p:nvPr/>
        </p:nvSpPr>
        <p:spPr bwMode="auto">
          <a:xfrm>
            <a:off x="393700" y="43434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85" name="Rectangle 41"/>
          <p:cNvSpPr>
            <a:spLocks noChangeArrowheads="1"/>
          </p:cNvSpPr>
          <p:nvPr/>
        </p:nvSpPr>
        <p:spPr bwMode="auto">
          <a:xfrm>
            <a:off x="747713" y="3346450"/>
            <a:ext cx="889000" cy="24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000"/>
              <a:t>   BATTERY</a:t>
            </a:r>
          </a:p>
        </p:txBody>
      </p:sp>
      <p:sp>
        <p:nvSpPr>
          <p:cNvPr id="31786" name="Rectangle 42"/>
          <p:cNvSpPr>
            <a:spLocks noChangeArrowheads="1"/>
          </p:cNvSpPr>
          <p:nvPr/>
        </p:nvSpPr>
        <p:spPr bwMode="auto">
          <a:xfrm>
            <a:off x="3109913" y="2638425"/>
            <a:ext cx="1579562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IGNITION SWITCH</a:t>
            </a:r>
          </a:p>
        </p:txBody>
      </p:sp>
      <p:sp>
        <p:nvSpPr>
          <p:cNvPr id="31787" name="Line 43"/>
          <p:cNvSpPr>
            <a:spLocks noChangeShapeType="1"/>
          </p:cNvSpPr>
          <p:nvPr/>
        </p:nvSpPr>
        <p:spPr bwMode="auto">
          <a:xfrm>
            <a:off x="1765300" y="3352800"/>
            <a:ext cx="1879600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88" name="Line 44"/>
          <p:cNvSpPr>
            <a:spLocks noChangeShapeType="1"/>
          </p:cNvSpPr>
          <p:nvPr/>
        </p:nvSpPr>
        <p:spPr bwMode="auto">
          <a:xfrm>
            <a:off x="3683000" y="3352800"/>
            <a:ext cx="2540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89" name="Line 45"/>
          <p:cNvSpPr>
            <a:spLocks noChangeShapeType="1"/>
          </p:cNvSpPr>
          <p:nvPr/>
        </p:nvSpPr>
        <p:spPr bwMode="auto">
          <a:xfrm>
            <a:off x="7632700" y="5562600"/>
            <a:ext cx="584200" cy="0"/>
          </a:xfrm>
          <a:prstGeom prst="line">
            <a:avLst/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90" name="Line 46"/>
          <p:cNvSpPr>
            <a:spLocks noChangeShapeType="1"/>
          </p:cNvSpPr>
          <p:nvPr/>
        </p:nvSpPr>
        <p:spPr bwMode="auto">
          <a:xfrm flipH="1">
            <a:off x="4406900" y="5562600"/>
            <a:ext cx="3225800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91" name="Freeform 47"/>
          <p:cNvSpPr>
            <a:spLocks/>
          </p:cNvSpPr>
          <p:nvPr/>
        </p:nvSpPr>
        <p:spPr bwMode="auto">
          <a:xfrm>
            <a:off x="4114800" y="5638800"/>
            <a:ext cx="1588" cy="306388"/>
          </a:xfrm>
          <a:custGeom>
            <a:avLst/>
            <a:gdLst>
              <a:gd name="T0" fmla="*/ 0 w 1"/>
              <a:gd name="T1" fmla="*/ 0 h 193"/>
              <a:gd name="T2" fmla="*/ 0 w 1"/>
              <a:gd name="T3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93">
                <a:moveTo>
                  <a:pt x="0" y="0"/>
                </a:moveTo>
                <a:lnTo>
                  <a:pt x="0" y="192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92" name="Freeform 48"/>
          <p:cNvSpPr>
            <a:spLocks/>
          </p:cNvSpPr>
          <p:nvPr/>
        </p:nvSpPr>
        <p:spPr bwMode="auto">
          <a:xfrm>
            <a:off x="4114800" y="5562600"/>
            <a:ext cx="306388" cy="153988"/>
          </a:xfrm>
          <a:custGeom>
            <a:avLst/>
            <a:gdLst>
              <a:gd name="T0" fmla="*/ 0 w 193"/>
              <a:gd name="T1" fmla="*/ 96 h 97"/>
              <a:gd name="T2" fmla="*/ 192 w 193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97">
                <a:moveTo>
                  <a:pt x="0" y="96"/>
                </a:moveTo>
                <a:lnTo>
                  <a:pt x="192" y="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93" name="Freeform 49"/>
          <p:cNvSpPr>
            <a:spLocks/>
          </p:cNvSpPr>
          <p:nvPr/>
        </p:nvSpPr>
        <p:spPr bwMode="auto">
          <a:xfrm>
            <a:off x="4114800" y="5867400"/>
            <a:ext cx="306388" cy="306388"/>
          </a:xfrm>
          <a:custGeom>
            <a:avLst/>
            <a:gdLst>
              <a:gd name="T0" fmla="*/ 0 w 193"/>
              <a:gd name="T1" fmla="*/ 0 h 193"/>
              <a:gd name="T2" fmla="*/ 192 w 193"/>
              <a:gd name="T3" fmla="*/ 96 h 193"/>
              <a:gd name="T4" fmla="*/ 192 w 193"/>
              <a:gd name="T5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3" h="193">
                <a:moveTo>
                  <a:pt x="0" y="0"/>
                </a:moveTo>
                <a:lnTo>
                  <a:pt x="192" y="96"/>
                </a:lnTo>
                <a:lnTo>
                  <a:pt x="192" y="192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94" name="Rectangle 50"/>
          <p:cNvSpPr>
            <a:spLocks noChangeArrowheads="1"/>
          </p:cNvSpPr>
          <p:nvPr/>
        </p:nvSpPr>
        <p:spPr bwMode="auto">
          <a:xfrm>
            <a:off x="3206750" y="5492750"/>
            <a:ext cx="2159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95" name="Freeform 51"/>
          <p:cNvSpPr>
            <a:spLocks/>
          </p:cNvSpPr>
          <p:nvPr/>
        </p:nvSpPr>
        <p:spPr bwMode="auto">
          <a:xfrm>
            <a:off x="3429000" y="5791200"/>
            <a:ext cx="687388" cy="1588"/>
          </a:xfrm>
          <a:custGeom>
            <a:avLst/>
            <a:gdLst>
              <a:gd name="T0" fmla="*/ 432 w 433"/>
              <a:gd name="T1" fmla="*/ 0 h 1"/>
              <a:gd name="T2" fmla="*/ 0 w 43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33" h="1">
                <a:moveTo>
                  <a:pt x="432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96" name="Freeform 52"/>
          <p:cNvSpPr>
            <a:spLocks/>
          </p:cNvSpPr>
          <p:nvPr/>
        </p:nvSpPr>
        <p:spPr bwMode="auto">
          <a:xfrm>
            <a:off x="3352800" y="3352800"/>
            <a:ext cx="1601788" cy="2135188"/>
          </a:xfrm>
          <a:custGeom>
            <a:avLst/>
            <a:gdLst>
              <a:gd name="T0" fmla="*/ 1008 w 1009"/>
              <a:gd name="T1" fmla="*/ 0 h 1345"/>
              <a:gd name="T2" fmla="*/ 1008 w 1009"/>
              <a:gd name="T3" fmla="*/ 720 h 1345"/>
              <a:gd name="T4" fmla="*/ 0 w 1009"/>
              <a:gd name="T5" fmla="*/ 720 h 1345"/>
              <a:gd name="T6" fmla="*/ 0 w 1009"/>
              <a:gd name="T7" fmla="*/ 1344 h 13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09" h="1345">
                <a:moveTo>
                  <a:pt x="1008" y="0"/>
                </a:moveTo>
                <a:lnTo>
                  <a:pt x="1008" y="720"/>
                </a:lnTo>
                <a:lnTo>
                  <a:pt x="0" y="720"/>
                </a:lnTo>
                <a:lnTo>
                  <a:pt x="0" y="1344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97" name="Freeform 53"/>
          <p:cNvSpPr>
            <a:spLocks/>
          </p:cNvSpPr>
          <p:nvPr/>
        </p:nvSpPr>
        <p:spPr bwMode="auto">
          <a:xfrm>
            <a:off x="3352800" y="6096000"/>
            <a:ext cx="1068388" cy="153988"/>
          </a:xfrm>
          <a:custGeom>
            <a:avLst/>
            <a:gdLst>
              <a:gd name="T0" fmla="*/ 0 w 673"/>
              <a:gd name="T1" fmla="*/ 0 h 97"/>
              <a:gd name="T2" fmla="*/ 0 w 673"/>
              <a:gd name="T3" fmla="*/ 96 h 97"/>
              <a:gd name="T4" fmla="*/ 672 w 673"/>
              <a:gd name="T5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673" h="97">
                <a:moveTo>
                  <a:pt x="0" y="0"/>
                </a:moveTo>
                <a:lnTo>
                  <a:pt x="0" y="96"/>
                </a:lnTo>
                <a:lnTo>
                  <a:pt x="672" y="96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98" name="Rectangle 54"/>
          <p:cNvSpPr>
            <a:spLocks noChangeArrowheads="1"/>
          </p:cNvSpPr>
          <p:nvPr/>
        </p:nvSpPr>
        <p:spPr bwMode="auto">
          <a:xfrm>
            <a:off x="1155700" y="4965700"/>
            <a:ext cx="3708400" cy="1422400"/>
          </a:xfrm>
          <a:prstGeom prst="rect">
            <a:avLst/>
          </a:prstGeom>
          <a:noFill/>
          <a:ln w="254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99" name="Rectangle 55"/>
          <p:cNvSpPr>
            <a:spLocks noChangeArrowheads="1"/>
          </p:cNvSpPr>
          <p:nvPr/>
        </p:nvSpPr>
        <p:spPr bwMode="auto">
          <a:xfrm>
            <a:off x="2895600" y="4495800"/>
            <a:ext cx="3810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 sz="2000"/>
              <a:t>+</a:t>
            </a:r>
          </a:p>
        </p:txBody>
      </p:sp>
      <p:sp>
        <p:nvSpPr>
          <p:cNvPr id="31800" name="Rectangle 56"/>
          <p:cNvSpPr>
            <a:spLocks noChangeArrowheads="1"/>
          </p:cNvSpPr>
          <p:nvPr/>
        </p:nvSpPr>
        <p:spPr bwMode="auto">
          <a:xfrm>
            <a:off x="1143000" y="4953000"/>
            <a:ext cx="1600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801" name="Rectangle 57"/>
          <p:cNvSpPr>
            <a:spLocks noChangeArrowheads="1"/>
          </p:cNvSpPr>
          <p:nvPr/>
        </p:nvSpPr>
        <p:spPr bwMode="auto">
          <a:xfrm>
            <a:off x="1128713" y="5029200"/>
            <a:ext cx="1160462" cy="33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600"/>
              <a:t>Hall switch</a:t>
            </a:r>
          </a:p>
        </p:txBody>
      </p:sp>
      <p:sp>
        <p:nvSpPr>
          <p:cNvPr id="31802" name="Rectangle 58"/>
          <p:cNvSpPr>
            <a:spLocks noChangeArrowheads="1"/>
          </p:cNvSpPr>
          <p:nvPr/>
        </p:nvSpPr>
        <p:spPr bwMode="auto">
          <a:xfrm>
            <a:off x="4953000" y="5791200"/>
            <a:ext cx="2057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803" name="Rectangle 59"/>
          <p:cNvSpPr>
            <a:spLocks noChangeArrowheads="1"/>
          </p:cNvSpPr>
          <p:nvPr/>
        </p:nvSpPr>
        <p:spPr bwMode="auto">
          <a:xfrm>
            <a:off x="4938713" y="5791200"/>
            <a:ext cx="1892300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600"/>
              <a:t>Transistor powered</a:t>
            </a:r>
          </a:p>
          <a:p>
            <a:r>
              <a:rPr lang="en-US" altLang="en-US" sz="1600"/>
              <a:t>by hall chip.</a:t>
            </a:r>
          </a:p>
        </p:txBody>
      </p:sp>
      <p:sp>
        <p:nvSpPr>
          <p:cNvPr id="31804" name="Rectangle 60"/>
          <p:cNvSpPr>
            <a:spLocks noChangeArrowheads="1"/>
          </p:cNvSpPr>
          <p:nvPr/>
        </p:nvSpPr>
        <p:spPr bwMode="auto">
          <a:xfrm>
            <a:off x="4252913" y="5686425"/>
            <a:ext cx="409575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ON</a:t>
            </a:r>
          </a:p>
        </p:txBody>
      </p:sp>
      <p:sp>
        <p:nvSpPr>
          <p:cNvPr id="31805" name="Rectangle 61"/>
          <p:cNvSpPr>
            <a:spLocks noChangeArrowheads="1"/>
          </p:cNvSpPr>
          <p:nvPr/>
        </p:nvSpPr>
        <p:spPr bwMode="auto">
          <a:xfrm>
            <a:off x="2216150" y="5568950"/>
            <a:ext cx="292100" cy="3683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806" name="Rectangle 62"/>
          <p:cNvSpPr>
            <a:spLocks noChangeArrowheads="1"/>
          </p:cNvSpPr>
          <p:nvPr/>
        </p:nvSpPr>
        <p:spPr bwMode="auto">
          <a:xfrm>
            <a:off x="1052513" y="5662613"/>
            <a:ext cx="98266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MAGNET</a:t>
            </a:r>
          </a:p>
        </p:txBody>
      </p:sp>
      <p:sp>
        <p:nvSpPr>
          <p:cNvPr id="31807" name="Rectangle 63"/>
          <p:cNvSpPr>
            <a:spLocks noChangeArrowheads="1"/>
          </p:cNvSpPr>
          <p:nvPr/>
        </p:nvSpPr>
        <p:spPr bwMode="auto">
          <a:xfrm>
            <a:off x="2422525" y="6118225"/>
            <a:ext cx="687388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808" name="Freeform 64"/>
          <p:cNvSpPr>
            <a:spLocks/>
          </p:cNvSpPr>
          <p:nvPr/>
        </p:nvSpPr>
        <p:spPr bwMode="auto">
          <a:xfrm>
            <a:off x="2514600" y="5638800"/>
            <a:ext cx="687388" cy="1588"/>
          </a:xfrm>
          <a:custGeom>
            <a:avLst/>
            <a:gdLst>
              <a:gd name="T0" fmla="*/ 0 w 433"/>
              <a:gd name="T1" fmla="*/ 0 h 1"/>
              <a:gd name="T2" fmla="*/ 432 w 43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33" h="1">
                <a:moveTo>
                  <a:pt x="0" y="0"/>
                </a:moveTo>
                <a:lnTo>
                  <a:pt x="4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809" name="Freeform 65"/>
          <p:cNvSpPr>
            <a:spLocks/>
          </p:cNvSpPr>
          <p:nvPr/>
        </p:nvSpPr>
        <p:spPr bwMode="auto">
          <a:xfrm>
            <a:off x="2514600" y="5791200"/>
            <a:ext cx="687388" cy="1588"/>
          </a:xfrm>
          <a:custGeom>
            <a:avLst/>
            <a:gdLst>
              <a:gd name="T0" fmla="*/ 0 w 433"/>
              <a:gd name="T1" fmla="*/ 0 h 1"/>
              <a:gd name="T2" fmla="*/ 432 w 43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33" h="1">
                <a:moveTo>
                  <a:pt x="0" y="0"/>
                </a:moveTo>
                <a:lnTo>
                  <a:pt x="4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810" name="Freeform 66"/>
          <p:cNvSpPr>
            <a:spLocks/>
          </p:cNvSpPr>
          <p:nvPr/>
        </p:nvSpPr>
        <p:spPr bwMode="auto">
          <a:xfrm>
            <a:off x="2514600" y="5943600"/>
            <a:ext cx="687388" cy="1588"/>
          </a:xfrm>
          <a:custGeom>
            <a:avLst/>
            <a:gdLst>
              <a:gd name="T0" fmla="*/ 0 w 433"/>
              <a:gd name="T1" fmla="*/ 0 h 1"/>
              <a:gd name="T2" fmla="*/ 432 w 43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33" h="1">
                <a:moveTo>
                  <a:pt x="0" y="0"/>
                </a:moveTo>
                <a:lnTo>
                  <a:pt x="4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811" name="Freeform 67"/>
          <p:cNvSpPr>
            <a:spLocks/>
          </p:cNvSpPr>
          <p:nvPr/>
        </p:nvSpPr>
        <p:spPr bwMode="auto">
          <a:xfrm>
            <a:off x="7696200" y="2343150"/>
            <a:ext cx="782638" cy="554038"/>
          </a:xfrm>
          <a:custGeom>
            <a:avLst/>
            <a:gdLst>
              <a:gd name="T0" fmla="*/ 0 w 493"/>
              <a:gd name="T1" fmla="*/ 348 h 349"/>
              <a:gd name="T2" fmla="*/ 0 w 493"/>
              <a:gd name="T3" fmla="*/ 312 h 349"/>
              <a:gd name="T4" fmla="*/ 0 w 493"/>
              <a:gd name="T5" fmla="*/ 264 h 349"/>
              <a:gd name="T6" fmla="*/ 48 w 493"/>
              <a:gd name="T7" fmla="*/ 288 h 349"/>
              <a:gd name="T8" fmla="*/ 84 w 493"/>
              <a:gd name="T9" fmla="*/ 336 h 349"/>
              <a:gd name="T10" fmla="*/ 96 w 493"/>
              <a:gd name="T11" fmla="*/ 288 h 349"/>
              <a:gd name="T12" fmla="*/ 96 w 493"/>
              <a:gd name="T13" fmla="*/ 252 h 349"/>
              <a:gd name="T14" fmla="*/ 96 w 493"/>
              <a:gd name="T15" fmla="*/ 216 h 349"/>
              <a:gd name="T16" fmla="*/ 144 w 493"/>
              <a:gd name="T17" fmla="*/ 228 h 349"/>
              <a:gd name="T18" fmla="*/ 156 w 493"/>
              <a:gd name="T19" fmla="*/ 264 h 349"/>
              <a:gd name="T20" fmla="*/ 156 w 493"/>
              <a:gd name="T21" fmla="*/ 216 h 349"/>
              <a:gd name="T22" fmla="*/ 156 w 493"/>
              <a:gd name="T23" fmla="*/ 132 h 349"/>
              <a:gd name="T24" fmla="*/ 192 w 493"/>
              <a:gd name="T25" fmla="*/ 144 h 349"/>
              <a:gd name="T26" fmla="*/ 228 w 493"/>
              <a:gd name="T27" fmla="*/ 168 h 349"/>
              <a:gd name="T28" fmla="*/ 240 w 493"/>
              <a:gd name="T29" fmla="*/ 132 h 349"/>
              <a:gd name="T30" fmla="*/ 276 w 493"/>
              <a:gd name="T31" fmla="*/ 120 h 349"/>
              <a:gd name="T32" fmla="*/ 312 w 493"/>
              <a:gd name="T33" fmla="*/ 156 h 349"/>
              <a:gd name="T34" fmla="*/ 348 w 493"/>
              <a:gd name="T35" fmla="*/ 156 h 349"/>
              <a:gd name="T36" fmla="*/ 360 w 493"/>
              <a:gd name="T37" fmla="*/ 84 h 349"/>
              <a:gd name="T38" fmla="*/ 360 w 493"/>
              <a:gd name="T39" fmla="*/ 0 h 349"/>
              <a:gd name="T40" fmla="*/ 396 w 493"/>
              <a:gd name="T41" fmla="*/ 12 h 349"/>
              <a:gd name="T42" fmla="*/ 420 w 493"/>
              <a:gd name="T43" fmla="*/ 48 h 349"/>
              <a:gd name="T44" fmla="*/ 456 w 493"/>
              <a:gd name="T45" fmla="*/ 48 h 349"/>
              <a:gd name="T46" fmla="*/ 492 w 493"/>
              <a:gd name="T47" fmla="*/ 72 h 3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493" h="349">
                <a:moveTo>
                  <a:pt x="0" y="348"/>
                </a:moveTo>
                <a:lnTo>
                  <a:pt x="0" y="312"/>
                </a:lnTo>
                <a:lnTo>
                  <a:pt x="0" y="264"/>
                </a:lnTo>
                <a:lnTo>
                  <a:pt x="48" y="288"/>
                </a:lnTo>
                <a:lnTo>
                  <a:pt x="84" y="336"/>
                </a:lnTo>
                <a:lnTo>
                  <a:pt x="96" y="288"/>
                </a:lnTo>
                <a:lnTo>
                  <a:pt x="96" y="252"/>
                </a:lnTo>
                <a:lnTo>
                  <a:pt x="96" y="216"/>
                </a:lnTo>
                <a:lnTo>
                  <a:pt x="144" y="228"/>
                </a:lnTo>
                <a:lnTo>
                  <a:pt x="156" y="264"/>
                </a:lnTo>
                <a:lnTo>
                  <a:pt x="156" y="216"/>
                </a:lnTo>
                <a:lnTo>
                  <a:pt x="156" y="132"/>
                </a:lnTo>
                <a:lnTo>
                  <a:pt x="192" y="144"/>
                </a:lnTo>
                <a:lnTo>
                  <a:pt x="228" y="168"/>
                </a:lnTo>
                <a:lnTo>
                  <a:pt x="240" y="132"/>
                </a:lnTo>
                <a:lnTo>
                  <a:pt x="276" y="120"/>
                </a:lnTo>
                <a:lnTo>
                  <a:pt x="312" y="156"/>
                </a:lnTo>
                <a:lnTo>
                  <a:pt x="348" y="156"/>
                </a:lnTo>
                <a:lnTo>
                  <a:pt x="360" y="84"/>
                </a:lnTo>
                <a:lnTo>
                  <a:pt x="360" y="0"/>
                </a:lnTo>
                <a:lnTo>
                  <a:pt x="396" y="12"/>
                </a:lnTo>
                <a:lnTo>
                  <a:pt x="420" y="48"/>
                </a:lnTo>
                <a:lnTo>
                  <a:pt x="456" y="48"/>
                </a:lnTo>
                <a:lnTo>
                  <a:pt x="492" y="72"/>
                </a:lnTo>
              </a:path>
            </a:pathLst>
          </a:custGeom>
          <a:noFill/>
          <a:ln w="50800" cap="rnd" cmpd="sng">
            <a:solidFill>
              <a:srgbClr val="FAFD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sz="2800" b="1" u="sng"/>
              <a:t>SYSTEM  COMPONENTS</a:t>
            </a:r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798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0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1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2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3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4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5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6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7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8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9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0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1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2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3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4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33815" name="Oval 23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6" name="Rectangle 24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7" name="Rectangle 25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33818" name="Rectangle 26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33819" name="Rectangle 27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20" name="Line 28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21" name="Rectangle 29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33822" name="Line 30"/>
          <p:cNvSpPr>
            <a:spLocks noChangeShapeType="1"/>
          </p:cNvSpPr>
          <p:nvPr/>
        </p:nvSpPr>
        <p:spPr bwMode="auto">
          <a:xfrm>
            <a:off x="2997200" y="6273800"/>
            <a:ext cx="17780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23" name="Line 31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24" name="Line 32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25" name="Rectangle 33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33826" name="Rectangle 34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33827" name="Rectangle 35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33828" name="Rectangle 36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33829" name="Rectangle 37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 advTm="1000">
    <p:wip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sz="2800" b="1"/>
              <a:t>LIVE SUPPLY TO AMPLIFIER AND COIL</a:t>
            </a:r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23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24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25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26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27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28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29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30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31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32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33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34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35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36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37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38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34839" name="Oval 23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40" name="Freeform 24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41" name="Rectangle 25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42" name="Rectangle 26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34843" name="Rectangle 27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34844" name="Rectangle 28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45" name="Line 29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46" name="Rectangle 30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34847" name="Line 31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48" name="Line 32"/>
          <p:cNvSpPr>
            <a:spLocks noChangeShapeType="1"/>
          </p:cNvSpPr>
          <p:nvPr/>
        </p:nvSpPr>
        <p:spPr bwMode="auto">
          <a:xfrm>
            <a:off x="2997200" y="6273800"/>
            <a:ext cx="17780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49" name="Freeform 33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50" name="Line 34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51" name="Line 35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52" name="Rectangle 36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34853" name="Rectangle 37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34854" name="Rectangle 38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34855" name="Rectangle 39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34856" name="Rectangle 40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 advTm="1000">
    <p:wip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sz="2800" b="1"/>
              <a:t>EARTH WIRE TO AMPLIFIER</a:t>
            </a: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46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47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48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49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0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1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2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3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4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5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6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7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8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9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60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61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62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35863" name="Line 23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64" name="Line 24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65" name="Oval 25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66" name="Freeform 26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67" name="Rectangle 27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68" name="Rectangle 28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35869" name="Rectangle 29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35870" name="Rectangle 30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71" name="Line 31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72" name="Rectangle 32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35873" name="Line 33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74" name="Line 34"/>
          <p:cNvSpPr>
            <a:spLocks noChangeShapeType="1"/>
          </p:cNvSpPr>
          <p:nvPr/>
        </p:nvSpPr>
        <p:spPr bwMode="auto">
          <a:xfrm>
            <a:off x="2997200" y="6273800"/>
            <a:ext cx="17780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75" name="Freeform 35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76" name="Line 36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77" name="Line 37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78" name="Rectangle 38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35879" name="Rectangle 39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35880" name="Rectangle 40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35881" name="Rectangle 41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35882" name="Rectangle 42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 advTm="1000">
    <p:wip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sz="2800" b="1"/>
              <a:t>WIRE FROM COIL TO AMPLIFIER</a:t>
            </a:r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2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3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4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5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6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7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8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79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80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81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82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83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84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85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86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36887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8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89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90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91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92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93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36894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36895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96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97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36898" name="Line 34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99" name="Line 35"/>
          <p:cNvSpPr>
            <a:spLocks noChangeShapeType="1"/>
          </p:cNvSpPr>
          <p:nvPr/>
        </p:nvSpPr>
        <p:spPr bwMode="auto">
          <a:xfrm>
            <a:off x="2997200" y="6273800"/>
            <a:ext cx="17780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00" name="Freeform 36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01" name="Line 37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02" name="Line 38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03" name="Rectangle 39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36904" name="Rectangle 40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36905" name="Rectangle 41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36906" name="Rectangle 42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36907" name="Rectangle 43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sz="2800" b="1"/>
              <a:t>WIRE FROM AMPLIFIER TO  ‘+’ ON ‘DIST’</a:t>
            </a:r>
          </a:p>
        </p:txBody>
      </p:sp>
      <p:sp>
        <p:nvSpPr>
          <p:cNvPr id="37892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4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5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6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7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8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99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0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1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2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3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4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5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6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7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8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09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10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37911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12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13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14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15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16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17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37918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37919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20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21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37922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3" name="Line 35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24" name="Line 36"/>
          <p:cNvSpPr>
            <a:spLocks noChangeShapeType="1"/>
          </p:cNvSpPr>
          <p:nvPr/>
        </p:nvSpPr>
        <p:spPr bwMode="auto">
          <a:xfrm>
            <a:off x="2997200" y="6273800"/>
            <a:ext cx="17780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25" name="Freeform 37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26" name="Line 38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27" name="Line 39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28" name="Rectangle 40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37929" name="Rectangle 41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37930" name="Rectangle 42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37931" name="Rectangle 43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37932" name="Rectangle 44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sz="2800" b="1"/>
              <a:t>WIRE FROM AMPLIFIER TO  ‘-’ ON ‘DIST’</a:t>
            </a: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18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19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0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1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2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3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4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5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6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7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8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29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30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31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32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33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34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38935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36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37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38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39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40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41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38942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38943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44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45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38946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47" name="Freeform 35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48" name="Line 36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49" name="Line 37"/>
          <p:cNvSpPr>
            <a:spLocks noChangeShapeType="1"/>
          </p:cNvSpPr>
          <p:nvPr/>
        </p:nvSpPr>
        <p:spPr bwMode="auto">
          <a:xfrm>
            <a:off x="2997200" y="6273800"/>
            <a:ext cx="17780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50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51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52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953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38954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38955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38956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38957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sz="2800" b="1"/>
              <a:t>WIRE FROM AMPLIFIER TO  ‘0’ ON ‘DIST’</a:t>
            </a:r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2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3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4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5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6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7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8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9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0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1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2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3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4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5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6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7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58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39959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0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61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62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63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64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65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39966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39967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68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69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39970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1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2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3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74" name="Line 38"/>
          <p:cNvSpPr>
            <a:spLocks noChangeShapeType="1"/>
          </p:cNvSpPr>
          <p:nvPr/>
        </p:nvSpPr>
        <p:spPr bwMode="auto">
          <a:xfrm>
            <a:off x="2997200" y="6273800"/>
            <a:ext cx="17780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75" name="Freeform 39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976" name="Line 40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77" name="Line 41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78" name="Rectangle 42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39979" name="Rectangle 43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39980" name="Rectangle 44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39981" name="Rectangle 45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39982" name="Rectangle 46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sz="2800" b="1"/>
              <a:t>Red indictates the current flow through the wires</a:t>
            </a: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8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9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0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1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2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3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4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5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6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7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8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9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80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81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82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40983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4" name="Line 24"/>
          <p:cNvSpPr>
            <a:spLocks noChangeShapeType="1"/>
          </p:cNvSpPr>
          <p:nvPr/>
        </p:nvSpPr>
        <p:spPr bwMode="auto">
          <a:xfrm>
            <a:off x="2895600" y="3670300"/>
            <a:ext cx="0" cy="73660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85" name="Line 25"/>
          <p:cNvSpPr>
            <a:spLocks noChangeShapeType="1"/>
          </p:cNvSpPr>
          <p:nvPr/>
        </p:nvSpPr>
        <p:spPr bwMode="auto">
          <a:xfrm>
            <a:off x="2832100" y="4419600"/>
            <a:ext cx="203200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86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87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88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89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40990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40991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92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93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40994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5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6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7" name="Line 37"/>
          <p:cNvSpPr>
            <a:spLocks noChangeShapeType="1"/>
          </p:cNvSpPr>
          <p:nvPr/>
        </p:nvSpPr>
        <p:spPr bwMode="auto">
          <a:xfrm flipH="1">
            <a:off x="3175000" y="6400800"/>
            <a:ext cx="1193800" cy="0"/>
          </a:xfrm>
          <a:prstGeom prst="line">
            <a:avLst/>
          </a:prstGeom>
          <a:noFill/>
          <a:ln w="5080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98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254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99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00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01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41002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41003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41004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41005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41006" name="Line 46"/>
          <p:cNvSpPr>
            <a:spLocks noChangeShapeType="1"/>
          </p:cNvSpPr>
          <p:nvPr/>
        </p:nvSpPr>
        <p:spPr bwMode="auto">
          <a:xfrm>
            <a:off x="2844800" y="6400800"/>
            <a:ext cx="406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2006600"/>
            <a:ext cx="7721600" cy="4064000"/>
          </a:xfrm>
          <a:solidFill>
            <a:srgbClr val="FFFFFF"/>
          </a:solidFill>
          <a:ln w="50800" cap="flat">
            <a:solidFill>
              <a:srgbClr val="FFFFFF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b="1" dirty="0"/>
              <a:t>   </a:t>
            </a:r>
            <a:r>
              <a:rPr lang="en-US" altLang="en-US" dirty="0"/>
              <a:t>Please state the readings for each of the following voltmeters.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/>
          </a:p>
        </p:txBody>
      </p:sp>
      <p:sp>
        <p:nvSpPr>
          <p:cNvPr id="43012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13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14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15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16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17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18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19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0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1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2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3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4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5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6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7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8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29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30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43031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32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33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34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35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36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37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43038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43039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40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41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43042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43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44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45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46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47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48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49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43050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43051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43052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43053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43054" name="Oval 46"/>
          <p:cNvSpPr>
            <a:spLocks noChangeArrowheads="1"/>
          </p:cNvSpPr>
          <p:nvPr/>
        </p:nvSpPr>
        <p:spPr bwMode="auto">
          <a:xfrm>
            <a:off x="4216400" y="2387600"/>
            <a:ext cx="863600" cy="7874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055" name="Freeform 47"/>
          <p:cNvSpPr>
            <a:spLocks/>
          </p:cNvSpPr>
          <p:nvPr/>
        </p:nvSpPr>
        <p:spPr bwMode="auto">
          <a:xfrm>
            <a:off x="4267200" y="2971800"/>
            <a:ext cx="458788" cy="915988"/>
          </a:xfrm>
          <a:custGeom>
            <a:avLst/>
            <a:gdLst>
              <a:gd name="T0" fmla="*/ 0 w 289"/>
              <a:gd name="T1" fmla="*/ 0 h 577"/>
              <a:gd name="T2" fmla="*/ 0 w 289"/>
              <a:gd name="T3" fmla="*/ 528 h 577"/>
              <a:gd name="T4" fmla="*/ 288 w 289"/>
              <a:gd name="T5" fmla="*/ 576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577">
                <a:moveTo>
                  <a:pt x="0" y="0"/>
                </a:moveTo>
                <a:lnTo>
                  <a:pt x="0" y="528"/>
                </a:lnTo>
                <a:lnTo>
                  <a:pt x="288" y="576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56" name="Freeform 48"/>
          <p:cNvSpPr>
            <a:spLocks/>
          </p:cNvSpPr>
          <p:nvPr/>
        </p:nvSpPr>
        <p:spPr bwMode="auto">
          <a:xfrm>
            <a:off x="4953000" y="2438400"/>
            <a:ext cx="1296988" cy="382588"/>
          </a:xfrm>
          <a:custGeom>
            <a:avLst/>
            <a:gdLst>
              <a:gd name="T0" fmla="*/ 0 w 817"/>
              <a:gd name="T1" fmla="*/ 0 h 241"/>
              <a:gd name="T2" fmla="*/ 816 w 817"/>
              <a:gd name="T3" fmla="*/ 0 h 241"/>
              <a:gd name="T4" fmla="*/ 816 w 817"/>
              <a:gd name="T5" fmla="*/ 24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817" h="241">
                <a:moveTo>
                  <a:pt x="0" y="0"/>
                </a:moveTo>
                <a:lnTo>
                  <a:pt x="816" y="0"/>
                </a:lnTo>
                <a:lnTo>
                  <a:pt x="816" y="24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57" name="Freeform 49"/>
          <p:cNvSpPr>
            <a:spLocks/>
          </p:cNvSpPr>
          <p:nvPr/>
        </p:nvSpPr>
        <p:spPr bwMode="auto">
          <a:xfrm>
            <a:off x="6019800" y="2819400"/>
            <a:ext cx="534988" cy="1588"/>
          </a:xfrm>
          <a:custGeom>
            <a:avLst/>
            <a:gdLst>
              <a:gd name="T0" fmla="*/ 0 w 337"/>
              <a:gd name="T1" fmla="*/ 0 h 1"/>
              <a:gd name="T2" fmla="*/ 336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0" y="0"/>
                </a:moveTo>
                <a:lnTo>
                  <a:pt x="336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3058" name="Rectangle 50"/>
          <p:cNvSpPr>
            <a:spLocks noChangeArrowheads="1"/>
          </p:cNvSpPr>
          <p:nvPr/>
        </p:nvSpPr>
        <p:spPr bwMode="auto">
          <a:xfrm>
            <a:off x="4329113" y="2500313"/>
            <a:ext cx="5540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V1</a:t>
            </a:r>
          </a:p>
        </p:txBody>
      </p:sp>
      <p:sp>
        <p:nvSpPr>
          <p:cNvPr id="43059" name="Freeform 51"/>
          <p:cNvSpPr>
            <a:spLocks/>
          </p:cNvSpPr>
          <p:nvPr/>
        </p:nvSpPr>
        <p:spPr bwMode="auto">
          <a:xfrm>
            <a:off x="2819400" y="6400800"/>
            <a:ext cx="458788" cy="1588"/>
          </a:xfrm>
          <a:custGeom>
            <a:avLst/>
            <a:gdLst>
              <a:gd name="T0" fmla="*/ 0 w 289"/>
              <a:gd name="T1" fmla="*/ 0 h 1"/>
              <a:gd name="T2" fmla="*/ 288 w 28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89" h="1">
                <a:moveTo>
                  <a:pt x="0" y="0"/>
                </a:moveTo>
                <a:lnTo>
                  <a:pt x="288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44036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37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38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39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0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1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2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3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4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5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6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7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8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49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50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51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52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53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54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44055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56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57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58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59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60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61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44062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44063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64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65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44066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67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68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69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70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71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72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73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44074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44075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44076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44077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44078" name="Oval 46"/>
          <p:cNvSpPr>
            <a:spLocks noChangeArrowheads="1"/>
          </p:cNvSpPr>
          <p:nvPr/>
        </p:nvSpPr>
        <p:spPr bwMode="auto">
          <a:xfrm>
            <a:off x="5511800" y="3073400"/>
            <a:ext cx="1016000" cy="10160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079" name="Freeform 47"/>
          <p:cNvSpPr>
            <a:spLocks/>
          </p:cNvSpPr>
          <p:nvPr/>
        </p:nvSpPr>
        <p:spPr bwMode="auto">
          <a:xfrm>
            <a:off x="6019800" y="4114800"/>
            <a:ext cx="458788" cy="458788"/>
          </a:xfrm>
          <a:custGeom>
            <a:avLst/>
            <a:gdLst>
              <a:gd name="T0" fmla="*/ 0 w 289"/>
              <a:gd name="T1" fmla="*/ 0 h 289"/>
              <a:gd name="T2" fmla="*/ 0 w 289"/>
              <a:gd name="T3" fmla="*/ 96 h 289"/>
              <a:gd name="T4" fmla="*/ 288 w 289"/>
              <a:gd name="T5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289">
                <a:moveTo>
                  <a:pt x="0" y="0"/>
                </a:moveTo>
                <a:lnTo>
                  <a:pt x="0" y="96"/>
                </a:lnTo>
                <a:lnTo>
                  <a:pt x="288" y="288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80" name="Freeform 48"/>
          <p:cNvSpPr>
            <a:spLocks/>
          </p:cNvSpPr>
          <p:nvPr/>
        </p:nvSpPr>
        <p:spPr bwMode="auto">
          <a:xfrm>
            <a:off x="6019800" y="2514600"/>
            <a:ext cx="763588" cy="534988"/>
          </a:xfrm>
          <a:custGeom>
            <a:avLst/>
            <a:gdLst>
              <a:gd name="T0" fmla="*/ 0 w 481"/>
              <a:gd name="T1" fmla="*/ 336 h 337"/>
              <a:gd name="T2" fmla="*/ 0 w 481"/>
              <a:gd name="T3" fmla="*/ 0 h 337"/>
              <a:gd name="T4" fmla="*/ 480 w 481"/>
              <a:gd name="T5" fmla="*/ 0 h 337"/>
              <a:gd name="T6" fmla="*/ 480 w 481"/>
              <a:gd name="T7" fmla="*/ 144 h 3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81" h="337">
                <a:moveTo>
                  <a:pt x="0" y="336"/>
                </a:moveTo>
                <a:lnTo>
                  <a:pt x="0" y="0"/>
                </a:lnTo>
                <a:lnTo>
                  <a:pt x="480" y="0"/>
                </a:lnTo>
                <a:lnTo>
                  <a:pt x="480" y="144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81" name="Freeform 49"/>
          <p:cNvSpPr>
            <a:spLocks/>
          </p:cNvSpPr>
          <p:nvPr/>
        </p:nvSpPr>
        <p:spPr bwMode="auto">
          <a:xfrm>
            <a:off x="6629400" y="2743200"/>
            <a:ext cx="382588" cy="1588"/>
          </a:xfrm>
          <a:custGeom>
            <a:avLst/>
            <a:gdLst>
              <a:gd name="T0" fmla="*/ 0 w 241"/>
              <a:gd name="T1" fmla="*/ 0 h 1"/>
              <a:gd name="T2" fmla="*/ 24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0" y="0"/>
                </a:moveTo>
                <a:lnTo>
                  <a:pt x="240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82" name="Rectangle 50"/>
          <p:cNvSpPr>
            <a:spLocks noChangeArrowheads="1"/>
          </p:cNvSpPr>
          <p:nvPr/>
        </p:nvSpPr>
        <p:spPr bwMode="auto">
          <a:xfrm>
            <a:off x="5700713" y="3414713"/>
            <a:ext cx="5540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V2</a:t>
            </a:r>
          </a:p>
        </p:txBody>
      </p:sp>
      <p:sp>
        <p:nvSpPr>
          <p:cNvPr id="44083" name="Freeform 51"/>
          <p:cNvSpPr>
            <a:spLocks/>
          </p:cNvSpPr>
          <p:nvPr/>
        </p:nvSpPr>
        <p:spPr bwMode="auto">
          <a:xfrm>
            <a:off x="2819400" y="6400800"/>
            <a:ext cx="382588" cy="1588"/>
          </a:xfrm>
          <a:custGeom>
            <a:avLst/>
            <a:gdLst>
              <a:gd name="T0" fmla="*/ 0 w 241"/>
              <a:gd name="T1" fmla="*/ 0 h 1"/>
              <a:gd name="T2" fmla="*/ 24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0" y="0"/>
                </a:moveTo>
                <a:lnTo>
                  <a:pt x="240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/>
          </a:p>
        </p:txBody>
      </p:sp>
      <p:sp>
        <p:nvSpPr>
          <p:cNvPr id="45060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1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2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4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5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6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7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8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69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70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71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72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73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74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75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76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77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78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45079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80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81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82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83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84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85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45086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45087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88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89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45090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91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92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93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94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95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96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097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45098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45099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45100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45101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45102" name="Freeform 46"/>
          <p:cNvSpPr>
            <a:spLocks/>
          </p:cNvSpPr>
          <p:nvPr/>
        </p:nvSpPr>
        <p:spPr bwMode="auto">
          <a:xfrm>
            <a:off x="2895600" y="6400800"/>
            <a:ext cx="382588" cy="1588"/>
          </a:xfrm>
          <a:custGeom>
            <a:avLst/>
            <a:gdLst>
              <a:gd name="T0" fmla="*/ 0 w 241"/>
              <a:gd name="T1" fmla="*/ 0 h 1"/>
              <a:gd name="T2" fmla="*/ 24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0" y="0"/>
                </a:moveTo>
                <a:lnTo>
                  <a:pt x="240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3" name="Oval 47"/>
          <p:cNvSpPr>
            <a:spLocks noChangeArrowheads="1"/>
          </p:cNvSpPr>
          <p:nvPr/>
        </p:nvSpPr>
        <p:spPr bwMode="auto">
          <a:xfrm>
            <a:off x="5816600" y="2997200"/>
            <a:ext cx="939800" cy="9398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104" name="Freeform 48"/>
          <p:cNvSpPr>
            <a:spLocks/>
          </p:cNvSpPr>
          <p:nvPr/>
        </p:nvSpPr>
        <p:spPr bwMode="auto">
          <a:xfrm>
            <a:off x="6248400" y="3962400"/>
            <a:ext cx="230188" cy="763588"/>
          </a:xfrm>
          <a:custGeom>
            <a:avLst/>
            <a:gdLst>
              <a:gd name="T0" fmla="*/ 0 w 145"/>
              <a:gd name="T1" fmla="*/ 0 h 481"/>
              <a:gd name="T2" fmla="*/ 0 w 145"/>
              <a:gd name="T3" fmla="*/ 240 h 481"/>
              <a:gd name="T4" fmla="*/ 144 w 145"/>
              <a:gd name="T5" fmla="*/ 480 h 4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45" h="481">
                <a:moveTo>
                  <a:pt x="0" y="0"/>
                </a:moveTo>
                <a:lnTo>
                  <a:pt x="0" y="240"/>
                </a:lnTo>
                <a:lnTo>
                  <a:pt x="144" y="480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5" name="Freeform 49"/>
          <p:cNvSpPr>
            <a:spLocks/>
          </p:cNvSpPr>
          <p:nvPr/>
        </p:nvSpPr>
        <p:spPr bwMode="auto">
          <a:xfrm>
            <a:off x="6324600" y="2514600"/>
            <a:ext cx="611188" cy="458788"/>
          </a:xfrm>
          <a:custGeom>
            <a:avLst/>
            <a:gdLst>
              <a:gd name="T0" fmla="*/ 0 w 385"/>
              <a:gd name="T1" fmla="*/ 288 h 289"/>
              <a:gd name="T2" fmla="*/ 0 w 385"/>
              <a:gd name="T3" fmla="*/ 0 h 289"/>
              <a:gd name="T4" fmla="*/ 384 w 385"/>
              <a:gd name="T5" fmla="*/ 0 h 289"/>
              <a:gd name="T6" fmla="*/ 384 w 385"/>
              <a:gd name="T7" fmla="*/ 144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5" h="289">
                <a:moveTo>
                  <a:pt x="0" y="288"/>
                </a:moveTo>
                <a:lnTo>
                  <a:pt x="0" y="0"/>
                </a:lnTo>
                <a:lnTo>
                  <a:pt x="384" y="0"/>
                </a:lnTo>
                <a:lnTo>
                  <a:pt x="384" y="144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6" name="Freeform 50"/>
          <p:cNvSpPr>
            <a:spLocks/>
          </p:cNvSpPr>
          <p:nvPr/>
        </p:nvSpPr>
        <p:spPr bwMode="auto">
          <a:xfrm>
            <a:off x="6781800" y="2743200"/>
            <a:ext cx="382588" cy="1588"/>
          </a:xfrm>
          <a:custGeom>
            <a:avLst/>
            <a:gdLst>
              <a:gd name="T0" fmla="*/ 0 w 241"/>
              <a:gd name="T1" fmla="*/ 0 h 1"/>
              <a:gd name="T2" fmla="*/ 24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0" y="0"/>
                </a:moveTo>
                <a:lnTo>
                  <a:pt x="240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7" name="Rectangle 51"/>
          <p:cNvSpPr>
            <a:spLocks noChangeArrowheads="1"/>
          </p:cNvSpPr>
          <p:nvPr/>
        </p:nvSpPr>
        <p:spPr bwMode="auto">
          <a:xfrm>
            <a:off x="6005513" y="3262313"/>
            <a:ext cx="5540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V3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/>
          </a:p>
        </p:txBody>
      </p:sp>
      <p:sp>
        <p:nvSpPr>
          <p:cNvPr id="46084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85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86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87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88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89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0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1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2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3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4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5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6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7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8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099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00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01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02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46103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04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05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06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07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08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09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46110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46111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12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13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46114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15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16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17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18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19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20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21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46122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46123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46124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46125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46126" name="Freeform 46"/>
          <p:cNvSpPr>
            <a:spLocks/>
          </p:cNvSpPr>
          <p:nvPr/>
        </p:nvSpPr>
        <p:spPr bwMode="auto">
          <a:xfrm>
            <a:off x="2819400" y="6400800"/>
            <a:ext cx="458788" cy="1588"/>
          </a:xfrm>
          <a:custGeom>
            <a:avLst/>
            <a:gdLst>
              <a:gd name="T0" fmla="*/ 0 w 289"/>
              <a:gd name="T1" fmla="*/ 0 h 1"/>
              <a:gd name="T2" fmla="*/ 288 w 28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89" h="1">
                <a:moveTo>
                  <a:pt x="0" y="0"/>
                </a:moveTo>
                <a:lnTo>
                  <a:pt x="288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27" name="Oval 47"/>
          <p:cNvSpPr>
            <a:spLocks noChangeArrowheads="1"/>
          </p:cNvSpPr>
          <p:nvPr/>
        </p:nvSpPr>
        <p:spPr bwMode="auto">
          <a:xfrm>
            <a:off x="6731000" y="5664200"/>
            <a:ext cx="863600" cy="8636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28" name="Freeform 48"/>
          <p:cNvSpPr>
            <a:spLocks/>
          </p:cNvSpPr>
          <p:nvPr/>
        </p:nvSpPr>
        <p:spPr bwMode="auto">
          <a:xfrm>
            <a:off x="6400800" y="4800600"/>
            <a:ext cx="306388" cy="1296988"/>
          </a:xfrm>
          <a:custGeom>
            <a:avLst/>
            <a:gdLst>
              <a:gd name="T0" fmla="*/ 192 w 193"/>
              <a:gd name="T1" fmla="*/ 816 h 817"/>
              <a:gd name="T2" fmla="*/ 0 w 193"/>
              <a:gd name="T3" fmla="*/ 816 h 817"/>
              <a:gd name="T4" fmla="*/ 48 w 193"/>
              <a:gd name="T5" fmla="*/ 0 h 8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3" h="817">
                <a:moveTo>
                  <a:pt x="192" y="816"/>
                </a:moveTo>
                <a:lnTo>
                  <a:pt x="0" y="816"/>
                </a:lnTo>
                <a:lnTo>
                  <a:pt x="48" y="0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29" name="Freeform 49"/>
          <p:cNvSpPr>
            <a:spLocks/>
          </p:cNvSpPr>
          <p:nvPr/>
        </p:nvSpPr>
        <p:spPr bwMode="auto">
          <a:xfrm>
            <a:off x="7620000" y="6096000"/>
            <a:ext cx="458788" cy="382588"/>
          </a:xfrm>
          <a:custGeom>
            <a:avLst/>
            <a:gdLst>
              <a:gd name="T0" fmla="*/ 0 w 289"/>
              <a:gd name="T1" fmla="*/ 0 h 241"/>
              <a:gd name="T2" fmla="*/ 288 w 289"/>
              <a:gd name="T3" fmla="*/ 0 h 241"/>
              <a:gd name="T4" fmla="*/ 288 w 289"/>
              <a:gd name="T5" fmla="*/ 24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89" h="241">
                <a:moveTo>
                  <a:pt x="0" y="0"/>
                </a:moveTo>
                <a:lnTo>
                  <a:pt x="288" y="0"/>
                </a:lnTo>
                <a:lnTo>
                  <a:pt x="288" y="24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30" name="Freeform 50"/>
          <p:cNvSpPr>
            <a:spLocks/>
          </p:cNvSpPr>
          <p:nvPr/>
        </p:nvSpPr>
        <p:spPr bwMode="auto">
          <a:xfrm>
            <a:off x="7924800" y="64770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31" name="Rectangle 51"/>
          <p:cNvSpPr>
            <a:spLocks noChangeArrowheads="1"/>
          </p:cNvSpPr>
          <p:nvPr/>
        </p:nvSpPr>
        <p:spPr bwMode="auto">
          <a:xfrm>
            <a:off x="6919913" y="5853113"/>
            <a:ext cx="5540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/>
          </a:p>
        </p:txBody>
      </p:sp>
      <p:sp>
        <p:nvSpPr>
          <p:cNvPr id="47108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09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0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1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2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3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4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5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6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7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8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19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20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21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22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23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24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25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26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47127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28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29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30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31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32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33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47134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47135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36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37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47138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39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40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41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42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43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44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45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47146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47147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47148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47149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47150" name="Freeform 46"/>
          <p:cNvSpPr>
            <a:spLocks/>
          </p:cNvSpPr>
          <p:nvPr/>
        </p:nvSpPr>
        <p:spPr bwMode="auto">
          <a:xfrm>
            <a:off x="2743200" y="6400800"/>
            <a:ext cx="458788" cy="1588"/>
          </a:xfrm>
          <a:custGeom>
            <a:avLst/>
            <a:gdLst>
              <a:gd name="T0" fmla="*/ 0 w 289"/>
              <a:gd name="T1" fmla="*/ 0 h 1"/>
              <a:gd name="T2" fmla="*/ 288 w 28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89" h="1">
                <a:moveTo>
                  <a:pt x="0" y="0"/>
                </a:moveTo>
                <a:lnTo>
                  <a:pt x="288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51" name="Oval 47"/>
          <p:cNvSpPr>
            <a:spLocks noChangeArrowheads="1"/>
          </p:cNvSpPr>
          <p:nvPr/>
        </p:nvSpPr>
        <p:spPr bwMode="auto">
          <a:xfrm>
            <a:off x="5892800" y="2692400"/>
            <a:ext cx="1168400" cy="10922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152" name="Freeform 48"/>
          <p:cNvSpPr>
            <a:spLocks/>
          </p:cNvSpPr>
          <p:nvPr/>
        </p:nvSpPr>
        <p:spPr bwMode="auto">
          <a:xfrm>
            <a:off x="5334000" y="3581400"/>
            <a:ext cx="687388" cy="306388"/>
          </a:xfrm>
          <a:custGeom>
            <a:avLst/>
            <a:gdLst>
              <a:gd name="T0" fmla="*/ 432 w 433"/>
              <a:gd name="T1" fmla="*/ 0 h 193"/>
              <a:gd name="T2" fmla="*/ 0 w 433"/>
              <a:gd name="T3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33" h="193">
                <a:moveTo>
                  <a:pt x="432" y="0"/>
                </a:moveTo>
                <a:lnTo>
                  <a:pt x="0" y="192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53" name="Freeform 49"/>
          <p:cNvSpPr>
            <a:spLocks/>
          </p:cNvSpPr>
          <p:nvPr/>
        </p:nvSpPr>
        <p:spPr bwMode="auto">
          <a:xfrm>
            <a:off x="6858000" y="2590800"/>
            <a:ext cx="1144588" cy="306388"/>
          </a:xfrm>
          <a:custGeom>
            <a:avLst/>
            <a:gdLst>
              <a:gd name="T0" fmla="*/ 0 w 721"/>
              <a:gd name="T1" fmla="*/ 144 h 193"/>
              <a:gd name="T2" fmla="*/ 672 w 721"/>
              <a:gd name="T3" fmla="*/ 0 h 193"/>
              <a:gd name="T4" fmla="*/ 720 w 721"/>
              <a:gd name="T5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721" h="193">
                <a:moveTo>
                  <a:pt x="0" y="144"/>
                </a:moveTo>
                <a:lnTo>
                  <a:pt x="672" y="0"/>
                </a:lnTo>
                <a:lnTo>
                  <a:pt x="720" y="19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54" name="Freeform 50"/>
          <p:cNvSpPr>
            <a:spLocks/>
          </p:cNvSpPr>
          <p:nvPr/>
        </p:nvSpPr>
        <p:spPr bwMode="auto">
          <a:xfrm>
            <a:off x="7772400" y="2895600"/>
            <a:ext cx="458788" cy="1588"/>
          </a:xfrm>
          <a:custGeom>
            <a:avLst/>
            <a:gdLst>
              <a:gd name="T0" fmla="*/ 0 w 289"/>
              <a:gd name="T1" fmla="*/ 0 h 1"/>
              <a:gd name="T2" fmla="*/ 288 w 28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89" h="1">
                <a:moveTo>
                  <a:pt x="0" y="0"/>
                </a:moveTo>
                <a:lnTo>
                  <a:pt x="288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7155" name="Rectangle 51"/>
          <p:cNvSpPr>
            <a:spLocks noChangeArrowheads="1"/>
          </p:cNvSpPr>
          <p:nvPr/>
        </p:nvSpPr>
        <p:spPr bwMode="auto">
          <a:xfrm>
            <a:off x="6157913" y="3033713"/>
            <a:ext cx="5540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V5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/>
          </a:p>
        </p:txBody>
      </p:sp>
      <p:sp>
        <p:nvSpPr>
          <p:cNvPr id="48132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33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34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35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36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37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38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39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0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1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2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3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4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5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6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7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8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49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50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48151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52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53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54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55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56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57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48158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48159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60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61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48162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63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64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65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66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67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68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69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48170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48171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48172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48173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48174" name="Freeform 46"/>
          <p:cNvSpPr>
            <a:spLocks/>
          </p:cNvSpPr>
          <p:nvPr/>
        </p:nvSpPr>
        <p:spPr bwMode="auto">
          <a:xfrm>
            <a:off x="2743200" y="6400800"/>
            <a:ext cx="611188" cy="1588"/>
          </a:xfrm>
          <a:custGeom>
            <a:avLst/>
            <a:gdLst>
              <a:gd name="T0" fmla="*/ 0 w 385"/>
              <a:gd name="T1" fmla="*/ 0 h 1"/>
              <a:gd name="T2" fmla="*/ 384 w 38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1">
                <a:moveTo>
                  <a:pt x="0" y="0"/>
                </a:moveTo>
                <a:lnTo>
                  <a:pt x="384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75" name="Oval 47"/>
          <p:cNvSpPr>
            <a:spLocks noChangeArrowheads="1"/>
          </p:cNvSpPr>
          <p:nvPr/>
        </p:nvSpPr>
        <p:spPr bwMode="auto">
          <a:xfrm>
            <a:off x="4292600" y="2463800"/>
            <a:ext cx="1092200" cy="10922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176" name="Freeform 48"/>
          <p:cNvSpPr>
            <a:spLocks/>
          </p:cNvSpPr>
          <p:nvPr/>
        </p:nvSpPr>
        <p:spPr bwMode="auto">
          <a:xfrm>
            <a:off x="3200400" y="3505200"/>
            <a:ext cx="1373188" cy="992188"/>
          </a:xfrm>
          <a:custGeom>
            <a:avLst/>
            <a:gdLst>
              <a:gd name="T0" fmla="*/ 864 w 865"/>
              <a:gd name="T1" fmla="*/ 0 h 625"/>
              <a:gd name="T2" fmla="*/ 192 w 865"/>
              <a:gd name="T3" fmla="*/ 624 h 625"/>
              <a:gd name="T4" fmla="*/ 0 w 865"/>
              <a:gd name="T5" fmla="*/ 48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865" h="625">
                <a:moveTo>
                  <a:pt x="864" y="0"/>
                </a:moveTo>
                <a:lnTo>
                  <a:pt x="192" y="624"/>
                </a:lnTo>
                <a:lnTo>
                  <a:pt x="0" y="48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77" name="Freeform 49"/>
          <p:cNvSpPr>
            <a:spLocks/>
          </p:cNvSpPr>
          <p:nvPr/>
        </p:nvSpPr>
        <p:spPr bwMode="auto">
          <a:xfrm>
            <a:off x="5181600" y="2438400"/>
            <a:ext cx="1906588" cy="306388"/>
          </a:xfrm>
          <a:custGeom>
            <a:avLst/>
            <a:gdLst>
              <a:gd name="T0" fmla="*/ 0 w 1201"/>
              <a:gd name="T1" fmla="*/ 96 h 193"/>
              <a:gd name="T2" fmla="*/ 1200 w 1201"/>
              <a:gd name="T3" fmla="*/ 0 h 193"/>
              <a:gd name="T4" fmla="*/ 1200 w 1201"/>
              <a:gd name="T5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01" h="193">
                <a:moveTo>
                  <a:pt x="0" y="96"/>
                </a:moveTo>
                <a:lnTo>
                  <a:pt x="1200" y="0"/>
                </a:lnTo>
                <a:lnTo>
                  <a:pt x="1200" y="19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78" name="Freeform 50"/>
          <p:cNvSpPr>
            <a:spLocks/>
          </p:cNvSpPr>
          <p:nvPr/>
        </p:nvSpPr>
        <p:spPr bwMode="auto">
          <a:xfrm>
            <a:off x="6858000" y="2743200"/>
            <a:ext cx="534988" cy="1588"/>
          </a:xfrm>
          <a:custGeom>
            <a:avLst/>
            <a:gdLst>
              <a:gd name="T0" fmla="*/ 0 w 337"/>
              <a:gd name="T1" fmla="*/ 0 h 1"/>
              <a:gd name="T2" fmla="*/ 336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0" y="0"/>
                </a:moveTo>
                <a:lnTo>
                  <a:pt x="336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8179" name="Rectangle 51"/>
          <p:cNvSpPr>
            <a:spLocks noChangeArrowheads="1"/>
          </p:cNvSpPr>
          <p:nvPr/>
        </p:nvSpPr>
        <p:spPr bwMode="auto">
          <a:xfrm>
            <a:off x="4481513" y="2805113"/>
            <a:ext cx="5540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V6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/>
          </a:p>
        </p:txBody>
      </p:sp>
      <p:sp>
        <p:nvSpPr>
          <p:cNvPr id="49156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57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58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59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0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1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2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3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4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5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6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7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8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69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70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71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72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73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74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49175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76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77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78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79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80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81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49182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49183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84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85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49186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87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88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89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90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91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92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193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49194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49195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49196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49197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49198" name="Freeform 46"/>
          <p:cNvSpPr>
            <a:spLocks/>
          </p:cNvSpPr>
          <p:nvPr/>
        </p:nvSpPr>
        <p:spPr bwMode="auto">
          <a:xfrm>
            <a:off x="2743200" y="6400800"/>
            <a:ext cx="611188" cy="1588"/>
          </a:xfrm>
          <a:custGeom>
            <a:avLst/>
            <a:gdLst>
              <a:gd name="T0" fmla="*/ 0 w 385"/>
              <a:gd name="T1" fmla="*/ 0 h 1"/>
              <a:gd name="T2" fmla="*/ 384 w 38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1">
                <a:moveTo>
                  <a:pt x="0" y="0"/>
                </a:moveTo>
                <a:lnTo>
                  <a:pt x="384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199" name="Oval 47"/>
          <p:cNvSpPr>
            <a:spLocks noChangeArrowheads="1"/>
          </p:cNvSpPr>
          <p:nvPr/>
        </p:nvSpPr>
        <p:spPr bwMode="auto">
          <a:xfrm>
            <a:off x="4292600" y="2463800"/>
            <a:ext cx="1092200" cy="10922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200" name="Freeform 48"/>
          <p:cNvSpPr>
            <a:spLocks/>
          </p:cNvSpPr>
          <p:nvPr/>
        </p:nvSpPr>
        <p:spPr bwMode="auto">
          <a:xfrm>
            <a:off x="5181600" y="2438400"/>
            <a:ext cx="1906588" cy="306388"/>
          </a:xfrm>
          <a:custGeom>
            <a:avLst/>
            <a:gdLst>
              <a:gd name="T0" fmla="*/ 0 w 1201"/>
              <a:gd name="T1" fmla="*/ 96 h 193"/>
              <a:gd name="T2" fmla="*/ 1200 w 1201"/>
              <a:gd name="T3" fmla="*/ 0 h 193"/>
              <a:gd name="T4" fmla="*/ 1200 w 1201"/>
              <a:gd name="T5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01" h="193">
                <a:moveTo>
                  <a:pt x="0" y="96"/>
                </a:moveTo>
                <a:lnTo>
                  <a:pt x="1200" y="0"/>
                </a:lnTo>
                <a:lnTo>
                  <a:pt x="1200" y="19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201" name="Freeform 49"/>
          <p:cNvSpPr>
            <a:spLocks/>
          </p:cNvSpPr>
          <p:nvPr/>
        </p:nvSpPr>
        <p:spPr bwMode="auto">
          <a:xfrm>
            <a:off x="6858000" y="2743200"/>
            <a:ext cx="534988" cy="1588"/>
          </a:xfrm>
          <a:custGeom>
            <a:avLst/>
            <a:gdLst>
              <a:gd name="T0" fmla="*/ 0 w 337"/>
              <a:gd name="T1" fmla="*/ 0 h 1"/>
              <a:gd name="T2" fmla="*/ 336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0" y="0"/>
                </a:moveTo>
                <a:lnTo>
                  <a:pt x="336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9202" name="Rectangle 50"/>
          <p:cNvSpPr>
            <a:spLocks noChangeArrowheads="1"/>
          </p:cNvSpPr>
          <p:nvPr/>
        </p:nvSpPr>
        <p:spPr bwMode="auto">
          <a:xfrm>
            <a:off x="4481513" y="2805113"/>
            <a:ext cx="5540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V7</a:t>
            </a:r>
          </a:p>
        </p:txBody>
      </p:sp>
      <p:sp>
        <p:nvSpPr>
          <p:cNvPr id="49203" name="Freeform 51"/>
          <p:cNvSpPr>
            <a:spLocks/>
          </p:cNvSpPr>
          <p:nvPr/>
        </p:nvSpPr>
        <p:spPr bwMode="auto">
          <a:xfrm>
            <a:off x="2667000" y="3429000"/>
            <a:ext cx="1830388" cy="1220788"/>
          </a:xfrm>
          <a:custGeom>
            <a:avLst/>
            <a:gdLst>
              <a:gd name="T0" fmla="*/ 1152 w 1153"/>
              <a:gd name="T1" fmla="*/ 0 h 769"/>
              <a:gd name="T2" fmla="*/ 432 w 1153"/>
              <a:gd name="T3" fmla="*/ 768 h 769"/>
              <a:gd name="T4" fmla="*/ 0 w 1153"/>
              <a:gd name="T5" fmla="*/ 96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153" h="769">
                <a:moveTo>
                  <a:pt x="1152" y="0"/>
                </a:moveTo>
                <a:lnTo>
                  <a:pt x="432" y="768"/>
                </a:lnTo>
                <a:lnTo>
                  <a:pt x="0" y="96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/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1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2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3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4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5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6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7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8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9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0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1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2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3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4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5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6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7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8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50199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200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01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02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03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204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05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50206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50207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08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09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50210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211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212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213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14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215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16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17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50218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50219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50220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50221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50222" name="Freeform 46"/>
          <p:cNvSpPr>
            <a:spLocks/>
          </p:cNvSpPr>
          <p:nvPr/>
        </p:nvSpPr>
        <p:spPr bwMode="auto">
          <a:xfrm>
            <a:off x="2743200" y="6400800"/>
            <a:ext cx="611188" cy="1588"/>
          </a:xfrm>
          <a:custGeom>
            <a:avLst/>
            <a:gdLst>
              <a:gd name="T0" fmla="*/ 0 w 385"/>
              <a:gd name="T1" fmla="*/ 0 h 1"/>
              <a:gd name="T2" fmla="*/ 384 w 38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1">
                <a:moveTo>
                  <a:pt x="0" y="0"/>
                </a:moveTo>
                <a:lnTo>
                  <a:pt x="384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223" name="Oval 47"/>
          <p:cNvSpPr>
            <a:spLocks noChangeArrowheads="1"/>
          </p:cNvSpPr>
          <p:nvPr/>
        </p:nvSpPr>
        <p:spPr bwMode="auto">
          <a:xfrm>
            <a:off x="4292600" y="2463800"/>
            <a:ext cx="1092200" cy="10922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224" name="Freeform 48"/>
          <p:cNvSpPr>
            <a:spLocks/>
          </p:cNvSpPr>
          <p:nvPr/>
        </p:nvSpPr>
        <p:spPr bwMode="auto">
          <a:xfrm>
            <a:off x="5181600" y="2438400"/>
            <a:ext cx="1906588" cy="306388"/>
          </a:xfrm>
          <a:custGeom>
            <a:avLst/>
            <a:gdLst>
              <a:gd name="T0" fmla="*/ 0 w 1201"/>
              <a:gd name="T1" fmla="*/ 96 h 193"/>
              <a:gd name="T2" fmla="*/ 1200 w 1201"/>
              <a:gd name="T3" fmla="*/ 0 h 193"/>
              <a:gd name="T4" fmla="*/ 1200 w 1201"/>
              <a:gd name="T5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01" h="193">
                <a:moveTo>
                  <a:pt x="0" y="96"/>
                </a:moveTo>
                <a:lnTo>
                  <a:pt x="1200" y="0"/>
                </a:lnTo>
                <a:lnTo>
                  <a:pt x="1200" y="19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225" name="Freeform 49"/>
          <p:cNvSpPr>
            <a:spLocks/>
          </p:cNvSpPr>
          <p:nvPr/>
        </p:nvSpPr>
        <p:spPr bwMode="auto">
          <a:xfrm>
            <a:off x="6858000" y="2743200"/>
            <a:ext cx="534988" cy="1588"/>
          </a:xfrm>
          <a:custGeom>
            <a:avLst/>
            <a:gdLst>
              <a:gd name="T0" fmla="*/ 0 w 337"/>
              <a:gd name="T1" fmla="*/ 0 h 1"/>
              <a:gd name="T2" fmla="*/ 336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0" y="0"/>
                </a:moveTo>
                <a:lnTo>
                  <a:pt x="336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226" name="Rectangle 50"/>
          <p:cNvSpPr>
            <a:spLocks noChangeArrowheads="1"/>
          </p:cNvSpPr>
          <p:nvPr/>
        </p:nvSpPr>
        <p:spPr bwMode="auto">
          <a:xfrm>
            <a:off x="4481513" y="2805113"/>
            <a:ext cx="5540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V8</a:t>
            </a:r>
          </a:p>
        </p:txBody>
      </p:sp>
      <p:sp>
        <p:nvSpPr>
          <p:cNvPr id="50227" name="Freeform 51"/>
          <p:cNvSpPr>
            <a:spLocks/>
          </p:cNvSpPr>
          <p:nvPr/>
        </p:nvSpPr>
        <p:spPr bwMode="auto">
          <a:xfrm>
            <a:off x="2362200" y="3429000"/>
            <a:ext cx="2135188" cy="992188"/>
          </a:xfrm>
          <a:custGeom>
            <a:avLst/>
            <a:gdLst>
              <a:gd name="T0" fmla="*/ 1344 w 1345"/>
              <a:gd name="T1" fmla="*/ 0 h 625"/>
              <a:gd name="T2" fmla="*/ 768 w 1345"/>
              <a:gd name="T3" fmla="*/ 624 h 625"/>
              <a:gd name="T4" fmla="*/ 0 w 1345"/>
              <a:gd name="T5" fmla="*/ 96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345" h="625">
                <a:moveTo>
                  <a:pt x="1344" y="0"/>
                </a:moveTo>
                <a:lnTo>
                  <a:pt x="768" y="624"/>
                </a:lnTo>
                <a:lnTo>
                  <a:pt x="0" y="96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51204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05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06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07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08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09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0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1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2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3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4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5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6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7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8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9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20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21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22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51223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24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25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26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27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28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29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51230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51231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2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3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51234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35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36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37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8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39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40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41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51242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51243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51244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51245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51246" name="Freeform 46"/>
          <p:cNvSpPr>
            <a:spLocks/>
          </p:cNvSpPr>
          <p:nvPr/>
        </p:nvSpPr>
        <p:spPr bwMode="auto">
          <a:xfrm>
            <a:off x="2743200" y="6400800"/>
            <a:ext cx="611188" cy="1588"/>
          </a:xfrm>
          <a:custGeom>
            <a:avLst/>
            <a:gdLst>
              <a:gd name="T0" fmla="*/ 0 w 385"/>
              <a:gd name="T1" fmla="*/ 0 h 1"/>
              <a:gd name="T2" fmla="*/ 384 w 38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1">
                <a:moveTo>
                  <a:pt x="0" y="0"/>
                </a:moveTo>
                <a:lnTo>
                  <a:pt x="384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47" name="Oval 47"/>
          <p:cNvSpPr>
            <a:spLocks noChangeArrowheads="1"/>
          </p:cNvSpPr>
          <p:nvPr/>
        </p:nvSpPr>
        <p:spPr bwMode="auto">
          <a:xfrm>
            <a:off x="4292600" y="2463800"/>
            <a:ext cx="1092200" cy="10922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48" name="Freeform 48"/>
          <p:cNvSpPr>
            <a:spLocks/>
          </p:cNvSpPr>
          <p:nvPr/>
        </p:nvSpPr>
        <p:spPr bwMode="auto">
          <a:xfrm>
            <a:off x="5181600" y="2438400"/>
            <a:ext cx="1906588" cy="306388"/>
          </a:xfrm>
          <a:custGeom>
            <a:avLst/>
            <a:gdLst>
              <a:gd name="T0" fmla="*/ 0 w 1201"/>
              <a:gd name="T1" fmla="*/ 96 h 193"/>
              <a:gd name="T2" fmla="*/ 1200 w 1201"/>
              <a:gd name="T3" fmla="*/ 0 h 193"/>
              <a:gd name="T4" fmla="*/ 1200 w 1201"/>
              <a:gd name="T5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01" h="193">
                <a:moveTo>
                  <a:pt x="0" y="96"/>
                </a:moveTo>
                <a:lnTo>
                  <a:pt x="1200" y="0"/>
                </a:lnTo>
                <a:lnTo>
                  <a:pt x="1200" y="19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49" name="Freeform 49"/>
          <p:cNvSpPr>
            <a:spLocks/>
          </p:cNvSpPr>
          <p:nvPr/>
        </p:nvSpPr>
        <p:spPr bwMode="auto">
          <a:xfrm>
            <a:off x="6858000" y="2743200"/>
            <a:ext cx="534988" cy="1588"/>
          </a:xfrm>
          <a:custGeom>
            <a:avLst/>
            <a:gdLst>
              <a:gd name="T0" fmla="*/ 0 w 337"/>
              <a:gd name="T1" fmla="*/ 0 h 1"/>
              <a:gd name="T2" fmla="*/ 336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0" y="0"/>
                </a:moveTo>
                <a:lnTo>
                  <a:pt x="336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50" name="Rectangle 50"/>
          <p:cNvSpPr>
            <a:spLocks noChangeArrowheads="1"/>
          </p:cNvSpPr>
          <p:nvPr/>
        </p:nvSpPr>
        <p:spPr bwMode="auto">
          <a:xfrm>
            <a:off x="4481513" y="2805113"/>
            <a:ext cx="5540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V9</a:t>
            </a:r>
          </a:p>
        </p:txBody>
      </p:sp>
      <p:sp>
        <p:nvSpPr>
          <p:cNvPr id="51251" name="Freeform 51"/>
          <p:cNvSpPr>
            <a:spLocks/>
          </p:cNvSpPr>
          <p:nvPr/>
        </p:nvSpPr>
        <p:spPr bwMode="auto">
          <a:xfrm>
            <a:off x="2057400" y="3429000"/>
            <a:ext cx="2516188" cy="1144588"/>
          </a:xfrm>
          <a:custGeom>
            <a:avLst/>
            <a:gdLst>
              <a:gd name="T0" fmla="*/ 1584 w 1585"/>
              <a:gd name="T1" fmla="*/ 0 h 721"/>
              <a:gd name="T2" fmla="*/ 1104 w 1585"/>
              <a:gd name="T3" fmla="*/ 720 h 721"/>
              <a:gd name="T4" fmla="*/ 0 w 1585"/>
              <a:gd name="T5" fmla="*/ 96 h 7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585" h="721">
                <a:moveTo>
                  <a:pt x="1584" y="0"/>
                </a:moveTo>
                <a:lnTo>
                  <a:pt x="1104" y="720"/>
                </a:lnTo>
                <a:lnTo>
                  <a:pt x="0" y="96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/>
          </a:p>
        </p:txBody>
      </p:sp>
      <p:sp>
        <p:nvSpPr>
          <p:cNvPr id="52228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29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0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1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2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3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4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5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6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7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8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9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0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1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2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3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4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5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6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52247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48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9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50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51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2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53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52254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52255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56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57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52258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59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60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61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62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63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64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65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52266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52267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52268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52269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52270" name="Freeform 46"/>
          <p:cNvSpPr>
            <a:spLocks/>
          </p:cNvSpPr>
          <p:nvPr/>
        </p:nvSpPr>
        <p:spPr bwMode="auto">
          <a:xfrm>
            <a:off x="2743200" y="6400800"/>
            <a:ext cx="611188" cy="1588"/>
          </a:xfrm>
          <a:custGeom>
            <a:avLst/>
            <a:gdLst>
              <a:gd name="T0" fmla="*/ 0 w 385"/>
              <a:gd name="T1" fmla="*/ 0 h 1"/>
              <a:gd name="T2" fmla="*/ 384 w 38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1">
                <a:moveTo>
                  <a:pt x="0" y="0"/>
                </a:moveTo>
                <a:lnTo>
                  <a:pt x="384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71" name="Oval 47"/>
          <p:cNvSpPr>
            <a:spLocks noChangeArrowheads="1"/>
          </p:cNvSpPr>
          <p:nvPr/>
        </p:nvSpPr>
        <p:spPr bwMode="auto">
          <a:xfrm>
            <a:off x="4292600" y="2463800"/>
            <a:ext cx="1092200" cy="10922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72" name="Freeform 48"/>
          <p:cNvSpPr>
            <a:spLocks/>
          </p:cNvSpPr>
          <p:nvPr/>
        </p:nvSpPr>
        <p:spPr bwMode="auto">
          <a:xfrm>
            <a:off x="5181600" y="2438400"/>
            <a:ext cx="1906588" cy="306388"/>
          </a:xfrm>
          <a:custGeom>
            <a:avLst/>
            <a:gdLst>
              <a:gd name="T0" fmla="*/ 0 w 1201"/>
              <a:gd name="T1" fmla="*/ 96 h 193"/>
              <a:gd name="T2" fmla="*/ 1200 w 1201"/>
              <a:gd name="T3" fmla="*/ 0 h 193"/>
              <a:gd name="T4" fmla="*/ 1200 w 1201"/>
              <a:gd name="T5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01" h="193">
                <a:moveTo>
                  <a:pt x="0" y="96"/>
                </a:moveTo>
                <a:lnTo>
                  <a:pt x="1200" y="0"/>
                </a:lnTo>
                <a:lnTo>
                  <a:pt x="1200" y="19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73" name="Freeform 49"/>
          <p:cNvSpPr>
            <a:spLocks/>
          </p:cNvSpPr>
          <p:nvPr/>
        </p:nvSpPr>
        <p:spPr bwMode="auto">
          <a:xfrm>
            <a:off x="6858000" y="2743200"/>
            <a:ext cx="534988" cy="1588"/>
          </a:xfrm>
          <a:custGeom>
            <a:avLst/>
            <a:gdLst>
              <a:gd name="T0" fmla="*/ 0 w 337"/>
              <a:gd name="T1" fmla="*/ 0 h 1"/>
              <a:gd name="T2" fmla="*/ 336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0" y="0"/>
                </a:moveTo>
                <a:lnTo>
                  <a:pt x="336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74" name="Rectangle 50"/>
          <p:cNvSpPr>
            <a:spLocks noChangeArrowheads="1"/>
          </p:cNvSpPr>
          <p:nvPr/>
        </p:nvSpPr>
        <p:spPr bwMode="auto">
          <a:xfrm>
            <a:off x="4481513" y="2805113"/>
            <a:ext cx="7064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V10</a:t>
            </a:r>
          </a:p>
        </p:txBody>
      </p:sp>
      <p:sp>
        <p:nvSpPr>
          <p:cNvPr id="52275" name="Freeform 51"/>
          <p:cNvSpPr>
            <a:spLocks/>
          </p:cNvSpPr>
          <p:nvPr/>
        </p:nvSpPr>
        <p:spPr bwMode="auto">
          <a:xfrm>
            <a:off x="1752600" y="3429000"/>
            <a:ext cx="2744788" cy="1068388"/>
          </a:xfrm>
          <a:custGeom>
            <a:avLst/>
            <a:gdLst>
              <a:gd name="T0" fmla="*/ 1728 w 1729"/>
              <a:gd name="T1" fmla="*/ 0 h 673"/>
              <a:gd name="T2" fmla="*/ 1104 w 1729"/>
              <a:gd name="T3" fmla="*/ 672 h 673"/>
              <a:gd name="T4" fmla="*/ 0 w 1729"/>
              <a:gd name="T5" fmla="*/ 96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729" h="673">
                <a:moveTo>
                  <a:pt x="1728" y="0"/>
                </a:moveTo>
                <a:lnTo>
                  <a:pt x="1104" y="672"/>
                </a:lnTo>
                <a:lnTo>
                  <a:pt x="0" y="96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1930400"/>
            <a:ext cx="7721600" cy="4826000"/>
          </a:xfrm>
          <a:solidFill>
            <a:schemeClr val="folHlink"/>
          </a:solidFill>
          <a:ln w="50800" cap="flat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en-GB" altLang="en-US"/>
          </a:p>
        </p:txBody>
      </p:sp>
      <p:sp>
        <p:nvSpPr>
          <p:cNvPr id="53252" name="Rectangle 4"/>
          <p:cNvSpPr>
            <a:spLocks noChangeArrowheads="1"/>
          </p:cNvSpPr>
          <p:nvPr/>
        </p:nvSpPr>
        <p:spPr bwMode="auto">
          <a:xfrm>
            <a:off x="1073150" y="2673350"/>
            <a:ext cx="2425700" cy="9017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53" name="Rectangle 5"/>
          <p:cNvSpPr>
            <a:spLocks noChangeArrowheads="1"/>
          </p:cNvSpPr>
          <p:nvPr/>
        </p:nvSpPr>
        <p:spPr bwMode="auto">
          <a:xfrm>
            <a:off x="4654550" y="4044950"/>
            <a:ext cx="749300" cy="13589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54" name="Rectangle 6"/>
          <p:cNvSpPr>
            <a:spLocks noChangeArrowheads="1"/>
          </p:cNvSpPr>
          <p:nvPr/>
        </p:nvSpPr>
        <p:spPr bwMode="auto">
          <a:xfrm>
            <a:off x="4502150" y="3892550"/>
            <a:ext cx="10541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55" name="Rectangle 7"/>
          <p:cNvSpPr>
            <a:spLocks noChangeArrowheads="1"/>
          </p:cNvSpPr>
          <p:nvPr/>
        </p:nvSpPr>
        <p:spPr bwMode="auto">
          <a:xfrm>
            <a:off x="4883150" y="3359150"/>
            <a:ext cx="292100" cy="520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56" name="Rectangle 8"/>
          <p:cNvSpPr>
            <a:spLocks noChangeArrowheads="1"/>
          </p:cNvSpPr>
          <p:nvPr/>
        </p:nvSpPr>
        <p:spPr bwMode="auto">
          <a:xfrm>
            <a:off x="6788150" y="4044950"/>
            <a:ext cx="1054100" cy="11303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57" name="AutoShape 9"/>
          <p:cNvSpPr>
            <a:spLocks noChangeArrowheads="1"/>
          </p:cNvSpPr>
          <p:nvPr/>
        </p:nvSpPr>
        <p:spPr bwMode="auto">
          <a:xfrm flipV="1">
            <a:off x="6864350" y="3282950"/>
            <a:ext cx="977900" cy="749300"/>
          </a:xfrm>
          <a:custGeom>
            <a:avLst/>
            <a:gdLst>
              <a:gd name="G0" fmla="+- 5399 0 0"/>
              <a:gd name="G1" fmla="+- 21600 0 5399"/>
              <a:gd name="G2" fmla="*/ 5399 1 2"/>
              <a:gd name="G3" fmla="+- 21600 0 G2"/>
              <a:gd name="G4" fmla="+/ 5399 21600 2"/>
              <a:gd name="G5" fmla="+/ G1 0 2"/>
              <a:gd name="G6" fmla="*/ 21600 21600 5399"/>
              <a:gd name="G7" fmla="*/ G6 1 2"/>
              <a:gd name="G8" fmla="+- 21600 0 G7"/>
              <a:gd name="G9" fmla="*/ 21600 1 2"/>
              <a:gd name="G10" fmla="+- 5399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58" name="Rectangle 10"/>
          <p:cNvSpPr>
            <a:spLocks noChangeArrowheads="1"/>
          </p:cNvSpPr>
          <p:nvPr/>
        </p:nvSpPr>
        <p:spPr bwMode="auto">
          <a:xfrm>
            <a:off x="6788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59" name="Rectangle 11"/>
          <p:cNvSpPr>
            <a:spLocks noChangeArrowheads="1"/>
          </p:cNvSpPr>
          <p:nvPr/>
        </p:nvSpPr>
        <p:spPr bwMode="auto">
          <a:xfrm>
            <a:off x="7550150" y="3282950"/>
            <a:ext cx="292100" cy="7493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0" name="Rectangle 12"/>
          <p:cNvSpPr>
            <a:spLocks noChangeArrowheads="1"/>
          </p:cNvSpPr>
          <p:nvPr/>
        </p:nvSpPr>
        <p:spPr bwMode="auto">
          <a:xfrm>
            <a:off x="7092950" y="3054350"/>
            <a:ext cx="444500" cy="215900"/>
          </a:xfrm>
          <a:prstGeom prst="rect">
            <a:avLst/>
          </a:prstGeom>
          <a:solidFill>
            <a:srgbClr val="7144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1" name="Rectangle 13"/>
          <p:cNvSpPr>
            <a:spLocks noChangeArrowheads="1"/>
          </p:cNvSpPr>
          <p:nvPr/>
        </p:nvSpPr>
        <p:spPr bwMode="auto">
          <a:xfrm>
            <a:off x="4121150" y="6026150"/>
            <a:ext cx="1358900" cy="6731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2" name="Rectangle 14"/>
          <p:cNvSpPr>
            <a:spLocks noChangeArrowheads="1"/>
          </p:cNvSpPr>
          <p:nvPr/>
        </p:nvSpPr>
        <p:spPr bwMode="auto">
          <a:xfrm>
            <a:off x="7092950" y="5187950"/>
            <a:ext cx="4445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3" name="Rectangle 15"/>
          <p:cNvSpPr>
            <a:spLocks noChangeArrowheads="1"/>
          </p:cNvSpPr>
          <p:nvPr/>
        </p:nvSpPr>
        <p:spPr bwMode="auto">
          <a:xfrm>
            <a:off x="7245350" y="5340350"/>
            <a:ext cx="139700" cy="2921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4" name="Line 16"/>
          <p:cNvSpPr>
            <a:spLocks noChangeShapeType="1"/>
          </p:cNvSpPr>
          <p:nvPr/>
        </p:nvSpPr>
        <p:spPr bwMode="auto">
          <a:xfrm>
            <a:off x="3200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5" name="Line 17"/>
          <p:cNvSpPr>
            <a:spLocks noChangeShapeType="1"/>
          </p:cNvSpPr>
          <p:nvPr/>
        </p:nvSpPr>
        <p:spPr bwMode="auto">
          <a:xfrm>
            <a:off x="2895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6" name="Line 18"/>
          <p:cNvSpPr>
            <a:spLocks noChangeShapeType="1"/>
          </p:cNvSpPr>
          <p:nvPr/>
        </p:nvSpPr>
        <p:spPr bwMode="auto">
          <a:xfrm>
            <a:off x="26670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7" name="Line 19"/>
          <p:cNvSpPr>
            <a:spLocks noChangeShapeType="1"/>
          </p:cNvSpPr>
          <p:nvPr/>
        </p:nvSpPr>
        <p:spPr bwMode="auto">
          <a:xfrm>
            <a:off x="23622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8" name="Line 20"/>
          <p:cNvSpPr>
            <a:spLocks noChangeShapeType="1"/>
          </p:cNvSpPr>
          <p:nvPr/>
        </p:nvSpPr>
        <p:spPr bwMode="auto">
          <a:xfrm>
            <a:off x="20574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9" name="Line 21"/>
          <p:cNvSpPr>
            <a:spLocks noChangeShapeType="1"/>
          </p:cNvSpPr>
          <p:nvPr/>
        </p:nvSpPr>
        <p:spPr bwMode="auto">
          <a:xfrm>
            <a:off x="1752600" y="3530600"/>
            <a:ext cx="0" cy="1016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70" name="Rectangle 22"/>
          <p:cNvSpPr>
            <a:spLocks noChangeArrowheads="1"/>
          </p:cNvSpPr>
          <p:nvPr/>
        </p:nvSpPr>
        <p:spPr bwMode="auto">
          <a:xfrm>
            <a:off x="1281113" y="3033713"/>
            <a:ext cx="2085975" cy="45402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0"/>
              <a:t> </a:t>
            </a:r>
            <a:r>
              <a:rPr lang="en-US" altLang="en-US"/>
              <a:t>7 6  5  4  3 2  1</a:t>
            </a:r>
          </a:p>
        </p:txBody>
      </p:sp>
      <p:sp>
        <p:nvSpPr>
          <p:cNvPr id="53271" name="Freeform 23"/>
          <p:cNvSpPr>
            <a:spLocks/>
          </p:cNvSpPr>
          <p:nvPr/>
        </p:nvSpPr>
        <p:spPr bwMode="auto">
          <a:xfrm>
            <a:off x="3200400" y="2743200"/>
            <a:ext cx="2287588" cy="1220788"/>
          </a:xfrm>
          <a:custGeom>
            <a:avLst/>
            <a:gdLst>
              <a:gd name="T0" fmla="*/ 0 w 1441"/>
              <a:gd name="T1" fmla="*/ 576 h 769"/>
              <a:gd name="T2" fmla="*/ 0 w 1441"/>
              <a:gd name="T3" fmla="*/ 768 h 769"/>
              <a:gd name="T4" fmla="*/ 432 w 1441"/>
              <a:gd name="T5" fmla="*/ 768 h 769"/>
              <a:gd name="T6" fmla="*/ 432 w 1441"/>
              <a:gd name="T7" fmla="*/ 0 h 769"/>
              <a:gd name="T8" fmla="*/ 1440 w 1441"/>
              <a:gd name="T9" fmla="*/ 0 h 769"/>
              <a:gd name="T10" fmla="*/ 1440 w 1441"/>
              <a:gd name="T11" fmla="*/ 528 h 769"/>
              <a:gd name="T12" fmla="*/ 1344 w 1441"/>
              <a:gd name="T13" fmla="*/ 528 h 769"/>
              <a:gd name="T14" fmla="*/ 1344 w 1441"/>
              <a:gd name="T15" fmla="*/ 72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41" h="769">
                <a:moveTo>
                  <a:pt x="0" y="576"/>
                </a:moveTo>
                <a:lnTo>
                  <a:pt x="0" y="768"/>
                </a:lnTo>
                <a:lnTo>
                  <a:pt x="432" y="768"/>
                </a:lnTo>
                <a:lnTo>
                  <a:pt x="432" y="0"/>
                </a:lnTo>
                <a:lnTo>
                  <a:pt x="1440" y="0"/>
                </a:lnTo>
                <a:lnTo>
                  <a:pt x="1440" y="528"/>
                </a:lnTo>
                <a:lnTo>
                  <a:pt x="1344" y="528"/>
                </a:lnTo>
                <a:lnTo>
                  <a:pt x="1344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272" name="Line 24"/>
          <p:cNvSpPr>
            <a:spLocks noChangeShapeType="1"/>
          </p:cNvSpPr>
          <p:nvPr/>
        </p:nvSpPr>
        <p:spPr bwMode="auto">
          <a:xfrm>
            <a:off x="2895600" y="3663950"/>
            <a:ext cx="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73" name="Line 25"/>
          <p:cNvSpPr>
            <a:spLocks noChangeShapeType="1"/>
          </p:cNvSpPr>
          <p:nvPr/>
        </p:nvSpPr>
        <p:spPr bwMode="auto">
          <a:xfrm>
            <a:off x="2825750" y="4419600"/>
            <a:ext cx="215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74" name="Oval 26"/>
          <p:cNvSpPr>
            <a:spLocks noChangeArrowheads="1"/>
          </p:cNvSpPr>
          <p:nvPr/>
        </p:nvSpPr>
        <p:spPr bwMode="auto">
          <a:xfrm>
            <a:off x="2749550" y="6102350"/>
            <a:ext cx="5969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75" name="Freeform 27"/>
          <p:cNvSpPr>
            <a:spLocks/>
          </p:cNvSpPr>
          <p:nvPr/>
        </p:nvSpPr>
        <p:spPr bwMode="auto">
          <a:xfrm>
            <a:off x="2362200" y="3276600"/>
            <a:ext cx="2363788" cy="1525588"/>
          </a:xfrm>
          <a:custGeom>
            <a:avLst/>
            <a:gdLst>
              <a:gd name="T0" fmla="*/ 0 w 1489"/>
              <a:gd name="T1" fmla="*/ 240 h 961"/>
              <a:gd name="T2" fmla="*/ 0 w 1489"/>
              <a:gd name="T3" fmla="*/ 960 h 961"/>
              <a:gd name="T4" fmla="*/ 1104 w 1489"/>
              <a:gd name="T5" fmla="*/ 960 h 961"/>
              <a:gd name="T6" fmla="*/ 1104 w 1489"/>
              <a:gd name="T7" fmla="*/ 0 h 961"/>
              <a:gd name="T8" fmla="*/ 1488 w 1489"/>
              <a:gd name="T9" fmla="*/ 0 h 961"/>
              <a:gd name="T10" fmla="*/ 1488 w 1489"/>
              <a:gd name="T11" fmla="*/ 384 h 9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89" h="961">
                <a:moveTo>
                  <a:pt x="0" y="240"/>
                </a:moveTo>
                <a:lnTo>
                  <a:pt x="0" y="960"/>
                </a:lnTo>
                <a:lnTo>
                  <a:pt x="1104" y="960"/>
                </a:lnTo>
                <a:lnTo>
                  <a:pt x="1104" y="0"/>
                </a:lnTo>
                <a:lnTo>
                  <a:pt x="1488" y="0"/>
                </a:lnTo>
                <a:lnTo>
                  <a:pt x="1488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276" name="Rectangle 28"/>
          <p:cNvSpPr>
            <a:spLocks noChangeArrowheads="1"/>
          </p:cNvSpPr>
          <p:nvPr/>
        </p:nvSpPr>
        <p:spPr bwMode="auto">
          <a:xfrm>
            <a:off x="6483350" y="4349750"/>
            <a:ext cx="292100" cy="596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77" name="Rectangle 29"/>
          <p:cNvSpPr>
            <a:spLocks noChangeArrowheads="1"/>
          </p:cNvSpPr>
          <p:nvPr/>
        </p:nvSpPr>
        <p:spPr bwMode="auto">
          <a:xfrm>
            <a:off x="6843713" y="4252913"/>
            <a:ext cx="3540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+</a:t>
            </a:r>
          </a:p>
        </p:txBody>
      </p:sp>
      <p:sp>
        <p:nvSpPr>
          <p:cNvPr id="53278" name="Rectangle 30"/>
          <p:cNvSpPr>
            <a:spLocks noChangeArrowheads="1"/>
          </p:cNvSpPr>
          <p:nvPr/>
        </p:nvSpPr>
        <p:spPr bwMode="auto">
          <a:xfrm>
            <a:off x="6843713" y="4481513"/>
            <a:ext cx="3333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0</a:t>
            </a:r>
          </a:p>
        </p:txBody>
      </p:sp>
      <p:sp>
        <p:nvSpPr>
          <p:cNvPr id="53279" name="Rectangle 31"/>
          <p:cNvSpPr>
            <a:spLocks noChangeArrowheads="1"/>
          </p:cNvSpPr>
          <p:nvPr/>
        </p:nvSpPr>
        <p:spPr bwMode="auto">
          <a:xfrm>
            <a:off x="6842125" y="4784725"/>
            <a:ext cx="285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80" name="Line 32"/>
          <p:cNvSpPr>
            <a:spLocks noChangeShapeType="1"/>
          </p:cNvSpPr>
          <p:nvPr/>
        </p:nvSpPr>
        <p:spPr bwMode="auto">
          <a:xfrm>
            <a:off x="6959600" y="4953000"/>
            <a:ext cx="254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81" name="Rectangle 33"/>
          <p:cNvSpPr>
            <a:spLocks noChangeArrowheads="1"/>
          </p:cNvSpPr>
          <p:nvPr/>
        </p:nvSpPr>
        <p:spPr bwMode="auto">
          <a:xfrm>
            <a:off x="4633913" y="4024313"/>
            <a:ext cx="8667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15   1</a:t>
            </a:r>
          </a:p>
        </p:txBody>
      </p:sp>
      <p:sp>
        <p:nvSpPr>
          <p:cNvPr id="53282" name="Freeform 34"/>
          <p:cNvSpPr>
            <a:spLocks/>
          </p:cNvSpPr>
          <p:nvPr/>
        </p:nvSpPr>
        <p:spPr bwMode="auto">
          <a:xfrm>
            <a:off x="2057400" y="3657600"/>
            <a:ext cx="4497388" cy="1906588"/>
          </a:xfrm>
          <a:custGeom>
            <a:avLst/>
            <a:gdLst>
              <a:gd name="T0" fmla="*/ 0 w 2833"/>
              <a:gd name="T1" fmla="*/ 0 h 1201"/>
              <a:gd name="T2" fmla="*/ 0 w 2833"/>
              <a:gd name="T3" fmla="*/ 1056 h 1201"/>
              <a:gd name="T4" fmla="*/ 1392 w 2833"/>
              <a:gd name="T5" fmla="*/ 1056 h 1201"/>
              <a:gd name="T6" fmla="*/ 1536 w 2833"/>
              <a:gd name="T7" fmla="*/ 1200 h 1201"/>
              <a:gd name="T8" fmla="*/ 2304 w 2833"/>
              <a:gd name="T9" fmla="*/ 1200 h 1201"/>
              <a:gd name="T10" fmla="*/ 2304 w 2833"/>
              <a:gd name="T11" fmla="*/ 576 h 1201"/>
              <a:gd name="T12" fmla="*/ 2832 w 2833"/>
              <a:gd name="T13" fmla="*/ 576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33" h="1201">
                <a:moveTo>
                  <a:pt x="0" y="0"/>
                </a:moveTo>
                <a:lnTo>
                  <a:pt x="0" y="1056"/>
                </a:lnTo>
                <a:lnTo>
                  <a:pt x="1392" y="1056"/>
                </a:lnTo>
                <a:lnTo>
                  <a:pt x="1536" y="1200"/>
                </a:lnTo>
                <a:lnTo>
                  <a:pt x="2304" y="1200"/>
                </a:lnTo>
                <a:lnTo>
                  <a:pt x="2304" y="576"/>
                </a:lnTo>
                <a:lnTo>
                  <a:pt x="2832" y="57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283" name="Freeform 35"/>
          <p:cNvSpPr>
            <a:spLocks/>
          </p:cNvSpPr>
          <p:nvPr/>
        </p:nvSpPr>
        <p:spPr bwMode="auto">
          <a:xfrm>
            <a:off x="1752600" y="3657600"/>
            <a:ext cx="4802188" cy="2058988"/>
          </a:xfrm>
          <a:custGeom>
            <a:avLst/>
            <a:gdLst>
              <a:gd name="T0" fmla="*/ 0 w 3025"/>
              <a:gd name="T1" fmla="*/ 0 h 1297"/>
              <a:gd name="T2" fmla="*/ 0 w 3025"/>
              <a:gd name="T3" fmla="*/ 1152 h 1297"/>
              <a:gd name="T4" fmla="*/ 1488 w 3025"/>
              <a:gd name="T5" fmla="*/ 1152 h 1297"/>
              <a:gd name="T6" fmla="*/ 1680 w 3025"/>
              <a:gd name="T7" fmla="*/ 1296 h 1297"/>
              <a:gd name="T8" fmla="*/ 2592 w 3025"/>
              <a:gd name="T9" fmla="*/ 1296 h 1297"/>
              <a:gd name="T10" fmla="*/ 2592 w 3025"/>
              <a:gd name="T11" fmla="*/ 672 h 1297"/>
              <a:gd name="T12" fmla="*/ 3024 w 3025"/>
              <a:gd name="T13" fmla="*/ 672 h 1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025" h="1297">
                <a:moveTo>
                  <a:pt x="0" y="0"/>
                </a:moveTo>
                <a:lnTo>
                  <a:pt x="0" y="1152"/>
                </a:lnTo>
                <a:lnTo>
                  <a:pt x="1488" y="1152"/>
                </a:lnTo>
                <a:lnTo>
                  <a:pt x="1680" y="1296"/>
                </a:lnTo>
                <a:lnTo>
                  <a:pt x="2592" y="1296"/>
                </a:lnTo>
                <a:lnTo>
                  <a:pt x="2592" y="672"/>
                </a:lnTo>
                <a:lnTo>
                  <a:pt x="3024" y="67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284" name="Freeform 36"/>
          <p:cNvSpPr>
            <a:spLocks/>
          </p:cNvSpPr>
          <p:nvPr/>
        </p:nvSpPr>
        <p:spPr bwMode="auto">
          <a:xfrm>
            <a:off x="2667000" y="3657600"/>
            <a:ext cx="3887788" cy="2211388"/>
          </a:xfrm>
          <a:custGeom>
            <a:avLst/>
            <a:gdLst>
              <a:gd name="T0" fmla="*/ 0 w 2449"/>
              <a:gd name="T1" fmla="*/ 0 h 1393"/>
              <a:gd name="T2" fmla="*/ 0 w 2449"/>
              <a:gd name="T3" fmla="*/ 1296 h 1393"/>
              <a:gd name="T4" fmla="*/ 864 w 2449"/>
              <a:gd name="T5" fmla="*/ 1296 h 1393"/>
              <a:gd name="T6" fmla="*/ 1008 w 2449"/>
              <a:gd name="T7" fmla="*/ 1392 h 1393"/>
              <a:gd name="T8" fmla="*/ 2160 w 2449"/>
              <a:gd name="T9" fmla="*/ 1392 h 1393"/>
              <a:gd name="T10" fmla="*/ 2160 w 2449"/>
              <a:gd name="T11" fmla="*/ 720 h 1393"/>
              <a:gd name="T12" fmla="*/ 2448 w 2449"/>
              <a:gd name="T13" fmla="*/ 72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49" h="1393">
                <a:moveTo>
                  <a:pt x="0" y="0"/>
                </a:moveTo>
                <a:lnTo>
                  <a:pt x="0" y="1296"/>
                </a:lnTo>
                <a:lnTo>
                  <a:pt x="864" y="1296"/>
                </a:lnTo>
                <a:lnTo>
                  <a:pt x="1008" y="1392"/>
                </a:lnTo>
                <a:lnTo>
                  <a:pt x="2160" y="1392"/>
                </a:lnTo>
                <a:lnTo>
                  <a:pt x="2160" y="720"/>
                </a:lnTo>
                <a:lnTo>
                  <a:pt x="2448" y="72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285" name="Line 37"/>
          <p:cNvSpPr>
            <a:spLocks noChangeShapeType="1"/>
          </p:cNvSpPr>
          <p:nvPr/>
        </p:nvSpPr>
        <p:spPr bwMode="auto">
          <a:xfrm flipH="1">
            <a:off x="3194050" y="6400800"/>
            <a:ext cx="1155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86" name="Freeform 38"/>
          <p:cNvSpPr>
            <a:spLocks/>
          </p:cNvSpPr>
          <p:nvPr/>
        </p:nvSpPr>
        <p:spPr bwMode="auto">
          <a:xfrm>
            <a:off x="2133600" y="4800600"/>
            <a:ext cx="1449388" cy="1601788"/>
          </a:xfrm>
          <a:custGeom>
            <a:avLst/>
            <a:gdLst>
              <a:gd name="T0" fmla="*/ 432 w 913"/>
              <a:gd name="T1" fmla="*/ 1008 h 1009"/>
              <a:gd name="T2" fmla="*/ 0 w 913"/>
              <a:gd name="T3" fmla="*/ 1008 h 1009"/>
              <a:gd name="T4" fmla="*/ 0 w 913"/>
              <a:gd name="T5" fmla="*/ 816 h 1009"/>
              <a:gd name="T6" fmla="*/ 912 w 913"/>
              <a:gd name="T7" fmla="*/ 0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3" h="1009">
                <a:moveTo>
                  <a:pt x="432" y="1008"/>
                </a:moveTo>
                <a:lnTo>
                  <a:pt x="0" y="1008"/>
                </a:lnTo>
                <a:lnTo>
                  <a:pt x="0" y="816"/>
                </a:ln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287" name="Line 39"/>
          <p:cNvSpPr>
            <a:spLocks noChangeShapeType="1"/>
          </p:cNvSpPr>
          <p:nvPr/>
        </p:nvSpPr>
        <p:spPr bwMode="auto">
          <a:xfrm>
            <a:off x="5340350" y="64008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88" name="Line 40"/>
          <p:cNvSpPr>
            <a:spLocks noChangeShapeType="1"/>
          </p:cNvSpPr>
          <p:nvPr/>
        </p:nvSpPr>
        <p:spPr bwMode="auto">
          <a:xfrm>
            <a:off x="6172200" y="6254750"/>
            <a:ext cx="0" cy="292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89" name="Rectangle 41"/>
          <p:cNvSpPr>
            <a:spLocks noChangeArrowheads="1"/>
          </p:cNvSpPr>
          <p:nvPr/>
        </p:nvSpPr>
        <p:spPr bwMode="auto">
          <a:xfrm>
            <a:off x="1433513" y="2652713"/>
            <a:ext cx="19256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AMPLIFIER</a:t>
            </a:r>
          </a:p>
        </p:txBody>
      </p:sp>
      <p:sp>
        <p:nvSpPr>
          <p:cNvPr id="53290" name="Rectangle 42"/>
          <p:cNvSpPr>
            <a:spLocks noChangeArrowheads="1"/>
          </p:cNvSpPr>
          <p:nvPr/>
        </p:nvSpPr>
        <p:spPr bwMode="auto">
          <a:xfrm>
            <a:off x="4633913" y="4451350"/>
            <a:ext cx="830262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/>
              <a:t>COIL</a:t>
            </a:r>
          </a:p>
        </p:txBody>
      </p:sp>
      <p:sp>
        <p:nvSpPr>
          <p:cNvPr id="53291" name="Rectangle 43"/>
          <p:cNvSpPr>
            <a:spLocks noChangeArrowheads="1"/>
          </p:cNvSpPr>
          <p:nvPr/>
        </p:nvSpPr>
        <p:spPr bwMode="auto">
          <a:xfrm>
            <a:off x="4252913" y="6226175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/>
              <a:t>BATTERY</a:t>
            </a:r>
          </a:p>
        </p:txBody>
      </p:sp>
      <p:sp>
        <p:nvSpPr>
          <p:cNvPr id="53292" name="Rectangle 44"/>
          <p:cNvSpPr>
            <a:spLocks noChangeArrowheads="1"/>
          </p:cNvSpPr>
          <p:nvPr/>
        </p:nvSpPr>
        <p:spPr bwMode="auto">
          <a:xfrm>
            <a:off x="3338513" y="6143625"/>
            <a:ext cx="74295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ING SW</a:t>
            </a:r>
          </a:p>
        </p:txBody>
      </p:sp>
      <p:sp>
        <p:nvSpPr>
          <p:cNvPr id="53293" name="Rectangle 45"/>
          <p:cNvSpPr>
            <a:spLocks noChangeArrowheads="1"/>
          </p:cNvSpPr>
          <p:nvPr/>
        </p:nvSpPr>
        <p:spPr bwMode="auto">
          <a:xfrm>
            <a:off x="6767513" y="4086225"/>
            <a:ext cx="1244600" cy="27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DISTRIBUTOR</a:t>
            </a:r>
          </a:p>
        </p:txBody>
      </p:sp>
      <p:sp>
        <p:nvSpPr>
          <p:cNvPr id="53294" name="Freeform 46"/>
          <p:cNvSpPr>
            <a:spLocks/>
          </p:cNvSpPr>
          <p:nvPr/>
        </p:nvSpPr>
        <p:spPr bwMode="auto">
          <a:xfrm>
            <a:off x="2743200" y="6400800"/>
            <a:ext cx="611188" cy="1588"/>
          </a:xfrm>
          <a:custGeom>
            <a:avLst/>
            <a:gdLst>
              <a:gd name="T0" fmla="*/ 0 w 385"/>
              <a:gd name="T1" fmla="*/ 0 h 1"/>
              <a:gd name="T2" fmla="*/ 384 w 38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1">
                <a:moveTo>
                  <a:pt x="0" y="0"/>
                </a:moveTo>
                <a:lnTo>
                  <a:pt x="384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295" name="Oval 47"/>
          <p:cNvSpPr>
            <a:spLocks noChangeArrowheads="1"/>
          </p:cNvSpPr>
          <p:nvPr/>
        </p:nvSpPr>
        <p:spPr bwMode="auto">
          <a:xfrm>
            <a:off x="4292600" y="2463800"/>
            <a:ext cx="1092200" cy="1092200"/>
          </a:xfrm>
          <a:prstGeom prst="ellipse">
            <a:avLst/>
          </a:prstGeom>
          <a:solidFill>
            <a:srgbClr val="FFFFFF"/>
          </a:solidFill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96" name="Freeform 48"/>
          <p:cNvSpPr>
            <a:spLocks/>
          </p:cNvSpPr>
          <p:nvPr/>
        </p:nvSpPr>
        <p:spPr bwMode="auto">
          <a:xfrm>
            <a:off x="5181600" y="2438400"/>
            <a:ext cx="1906588" cy="306388"/>
          </a:xfrm>
          <a:custGeom>
            <a:avLst/>
            <a:gdLst>
              <a:gd name="T0" fmla="*/ 0 w 1201"/>
              <a:gd name="T1" fmla="*/ 96 h 193"/>
              <a:gd name="T2" fmla="*/ 1200 w 1201"/>
              <a:gd name="T3" fmla="*/ 0 h 193"/>
              <a:gd name="T4" fmla="*/ 1200 w 1201"/>
              <a:gd name="T5" fmla="*/ 192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01" h="193">
                <a:moveTo>
                  <a:pt x="0" y="96"/>
                </a:moveTo>
                <a:lnTo>
                  <a:pt x="1200" y="0"/>
                </a:lnTo>
                <a:lnTo>
                  <a:pt x="1200" y="19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297" name="Freeform 49"/>
          <p:cNvSpPr>
            <a:spLocks/>
          </p:cNvSpPr>
          <p:nvPr/>
        </p:nvSpPr>
        <p:spPr bwMode="auto">
          <a:xfrm>
            <a:off x="6858000" y="2743200"/>
            <a:ext cx="534988" cy="1588"/>
          </a:xfrm>
          <a:custGeom>
            <a:avLst/>
            <a:gdLst>
              <a:gd name="T0" fmla="*/ 0 w 337"/>
              <a:gd name="T1" fmla="*/ 0 h 1"/>
              <a:gd name="T2" fmla="*/ 336 w 3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1">
                <a:moveTo>
                  <a:pt x="0" y="0"/>
                </a:moveTo>
                <a:lnTo>
                  <a:pt x="336" y="0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298" name="Rectangle 50"/>
          <p:cNvSpPr>
            <a:spLocks noChangeArrowheads="1"/>
          </p:cNvSpPr>
          <p:nvPr/>
        </p:nvSpPr>
        <p:spPr bwMode="auto">
          <a:xfrm>
            <a:off x="4481513" y="2805113"/>
            <a:ext cx="70643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V11</a:t>
            </a:r>
          </a:p>
        </p:txBody>
      </p:sp>
      <p:sp>
        <p:nvSpPr>
          <p:cNvPr id="53299" name="Freeform 51"/>
          <p:cNvSpPr>
            <a:spLocks/>
          </p:cNvSpPr>
          <p:nvPr/>
        </p:nvSpPr>
        <p:spPr bwMode="auto">
          <a:xfrm>
            <a:off x="2895600" y="3429000"/>
            <a:ext cx="1601788" cy="992188"/>
          </a:xfrm>
          <a:custGeom>
            <a:avLst/>
            <a:gdLst>
              <a:gd name="T0" fmla="*/ 1008 w 1009"/>
              <a:gd name="T1" fmla="*/ 0 h 625"/>
              <a:gd name="T2" fmla="*/ 432 w 1009"/>
              <a:gd name="T3" fmla="*/ 624 h 625"/>
              <a:gd name="T4" fmla="*/ 0 w 1009"/>
              <a:gd name="T5" fmla="*/ 96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009" h="625">
                <a:moveTo>
                  <a:pt x="1008" y="0"/>
                </a:moveTo>
                <a:lnTo>
                  <a:pt x="432" y="624"/>
                </a:lnTo>
                <a:lnTo>
                  <a:pt x="0" y="96"/>
                </a:lnTo>
              </a:path>
            </a:pathLst>
          </a:custGeom>
          <a:noFill/>
          <a:ln w="50800" cap="rnd" cmpd="sng">
            <a:solidFill>
              <a:schemeClr val="hlink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text on a black background&#10;&#10;Description automatically generated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41" t="2705" r="34522" b="8534"/>
          <a:stretch/>
        </p:blipFill>
        <p:spPr bwMode="auto">
          <a:xfrm rot="5400000">
            <a:off x="2742287" y="-740336"/>
            <a:ext cx="4414872" cy="810026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7553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31" t="16886" r="26090" b="10385"/>
          <a:stretch/>
        </p:blipFill>
        <p:spPr bwMode="auto">
          <a:xfrm rot="5400000">
            <a:off x="2464094" y="-577142"/>
            <a:ext cx="4889912" cy="787490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113219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sentations">
  <a:themeElements>
    <a:clrScheme name="">
      <a:dk1>
        <a:srgbClr val="000000"/>
      </a:dk1>
      <a:lt1>
        <a:srgbClr val="0404E4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AAAAE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Presentations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Presentation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esentations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Halleffect</Template>
  <TotalTime>114</TotalTime>
  <Pages>48</Pages>
  <Words>1245</Words>
  <Application>Microsoft Office PowerPoint</Application>
  <PresentationFormat>On-screen Show (4:3)</PresentationFormat>
  <Paragraphs>388</Paragraphs>
  <Slides>48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1" baseType="lpstr">
      <vt:lpstr>Arial</vt:lpstr>
      <vt:lpstr>Times New Roman</vt:lpstr>
      <vt:lpstr>Presentations</vt:lpstr>
      <vt:lpstr>PowerPoint Presentation</vt:lpstr>
      <vt:lpstr>PowerPoint Presentation</vt:lpstr>
      <vt:lpstr>OBJECTIVES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>HALL IGNITION</dc:subject>
  <dc:creator>Andrew Gibson</dc:creator>
  <cp:keywords/>
  <dc:description/>
  <cp:lastModifiedBy>Andrew Gibson</cp:lastModifiedBy>
  <cp:revision>16</cp:revision>
  <cp:lastPrinted>1996-04-30T12:47:32Z</cp:lastPrinted>
  <dcterms:created xsi:type="dcterms:W3CDTF">2018-07-04T13:12:54Z</dcterms:created>
  <dcterms:modified xsi:type="dcterms:W3CDTF">2021-02-01T10:38:12Z</dcterms:modified>
</cp:coreProperties>
</file>