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155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uan Edwards" userId="f746aaec-f9ab-48bc-a955-287b1f09cdf1" providerId="ADAL" clId="{06BDDE4A-CAEE-47E4-B8C8-3D2E33E54D07}"/>
    <pc:docChg chg="custSel modSld">
      <pc:chgData name="Euan Edwards" userId="f746aaec-f9ab-48bc-a955-287b1f09cdf1" providerId="ADAL" clId="{06BDDE4A-CAEE-47E4-B8C8-3D2E33E54D07}" dt="2026-01-21T09:29:20.857" v="50" actId="20577"/>
      <pc:docMkLst>
        <pc:docMk/>
      </pc:docMkLst>
      <pc:sldChg chg="modSp mod">
        <pc:chgData name="Euan Edwards" userId="f746aaec-f9ab-48bc-a955-287b1f09cdf1" providerId="ADAL" clId="{06BDDE4A-CAEE-47E4-B8C8-3D2E33E54D07}" dt="2026-01-21T09:15:38.292" v="42" actId="313"/>
        <pc:sldMkLst>
          <pc:docMk/>
          <pc:sldMk cId="0" sldId="256"/>
        </pc:sldMkLst>
        <pc:spChg chg="mod">
          <ac:chgData name="Euan Edwards" userId="f746aaec-f9ab-48bc-a955-287b1f09cdf1" providerId="ADAL" clId="{06BDDE4A-CAEE-47E4-B8C8-3D2E33E54D07}" dt="2026-01-21T09:15:38.292" v="42" actId="313"/>
          <ac:spMkLst>
            <pc:docMk/>
            <pc:sldMk cId="0" sldId="256"/>
            <ac:spMk id="3" creationId="{00000000-0000-0000-0000-000000000000}"/>
          </ac:spMkLst>
        </pc:spChg>
      </pc:sldChg>
      <pc:sldChg chg="modSp mod">
        <pc:chgData name="Euan Edwards" userId="f746aaec-f9ab-48bc-a955-287b1f09cdf1" providerId="ADAL" clId="{06BDDE4A-CAEE-47E4-B8C8-3D2E33E54D07}" dt="2026-01-21T09:29:20.857" v="50" actId="20577"/>
        <pc:sldMkLst>
          <pc:docMk/>
          <pc:sldMk cId="0" sldId="257"/>
        </pc:sldMkLst>
        <pc:spChg chg="mod">
          <ac:chgData name="Euan Edwards" userId="f746aaec-f9ab-48bc-a955-287b1f09cdf1" providerId="ADAL" clId="{06BDDE4A-CAEE-47E4-B8C8-3D2E33E54D07}" dt="2026-01-21T09:29:20.857" v="50" actId="20577"/>
          <ac:spMkLst>
            <pc:docMk/>
            <pc:sldMk cId="0" sldId="257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2A0B80-42E8-4760-833F-C14C9FD72A2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9AB4CD-F9E4-454E-A609-2509CE80F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174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1 last 2 projects have been large scale refurbishments spanning 4 years both in excess of 5m and have all lost money and exceeded programme. Begs the question why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9AB4CD-F9E4-454E-A609-2509CE80F28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726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Perspectives – client attitude is </a:t>
            </a:r>
            <a:r>
              <a:rPr lang="en-GB" dirty="0" err="1"/>
              <a:t>contractral</a:t>
            </a:r>
            <a:r>
              <a:rPr lang="en-GB" dirty="0"/>
              <a:t> – risk is not issue. Contractor is negligent – </a:t>
            </a:r>
            <a:r>
              <a:rPr lang="en-GB" dirty="0" err="1"/>
              <a:t>prov</a:t>
            </a:r>
            <a:r>
              <a:rPr lang="en-GB" dirty="0"/>
              <a:t> sum: </a:t>
            </a:r>
            <a:r>
              <a:rPr lang="en-GB" dirty="0" err="1"/>
              <a:t>fongers</a:t>
            </a:r>
            <a:r>
              <a:rPr lang="en-GB" dirty="0"/>
              <a:t> crossed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9AB4CD-F9E4-454E-A609-2509CE80F28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013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085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834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399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746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963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078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142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219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268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987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6874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4427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903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877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442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098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517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ceb.eu/DATA/CivBook/08.%20Building%20Adaptation.pdf" TargetMode="External"/><Relationship Id="rId2" Type="http://schemas.openxmlformats.org/officeDocument/2006/relationships/hyperlink" Target="https://globalarbitrationreview.com/guide/the-guide-construction-arbitration/sixth-edition/article/allocation-of-risk-in-construction-contract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rojectmanager.com/blog/construction-risk-management" TargetMode="External"/><Relationship Id="rId5" Type="http://schemas.openxmlformats.org/officeDocument/2006/relationships/hyperlink" Target="https://localpartnerships.gov.uk/resources/" TargetMode="External"/><Relationship Id="rId4" Type="http://schemas.openxmlformats.org/officeDocument/2006/relationships/hyperlink" Target="https://doi.org/10.1080/01446199937180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sz="3200" dirty="0"/>
              <a:t>Managing the Risks of Large-Scale Residential Refurbishment Projects:</a:t>
            </a:r>
            <a:r>
              <a:rPr lang="en-GB" sz="3200" dirty="0"/>
              <a:t> a</a:t>
            </a:r>
            <a:r>
              <a:rPr sz="3200" dirty="0"/>
              <a:t> </a:t>
            </a:r>
            <a:r>
              <a:rPr lang="en-GB" sz="3200" dirty="0"/>
              <a:t>comparison of client and contractor perspectives </a:t>
            </a:r>
            <a:endParaRPr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u="sng" dirty="0"/>
          </a:p>
          <a:p>
            <a:pPr marL="0" indent="0">
              <a:buNone/>
            </a:pPr>
            <a:r>
              <a:rPr lang="en-GB" b="1" u="sng" dirty="0"/>
              <a:t>Research Progress Presentation</a:t>
            </a:r>
            <a:endParaRPr b="1" u="sng" dirty="0"/>
          </a:p>
          <a:p>
            <a:pPr marL="0" indent="0">
              <a:buNone/>
            </a:pPr>
            <a:r>
              <a:rPr lang="en-GB" dirty="0"/>
              <a:t>Euan Edwards 2119650 </a:t>
            </a:r>
          </a:p>
          <a:p>
            <a:pPr marL="0" indent="0">
              <a:buNone/>
            </a:pPr>
            <a:r>
              <a:rPr lang="en-GB" dirty="0"/>
              <a:t>Construction Management </a:t>
            </a:r>
          </a:p>
          <a:p>
            <a:pPr marL="0" indent="0">
              <a:buNone/>
            </a:pPr>
            <a:r>
              <a:rPr lang="en-GB" dirty="0"/>
              <a:t>University Of Wales Trinity Saint David </a:t>
            </a:r>
            <a:endParaRPr dirty="0"/>
          </a:p>
          <a:p>
            <a:pPr marL="0" indent="0">
              <a:buNone/>
            </a:pPr>
            <a:r>
              <a:rPr lang="en-GB" dirty="0"/>
              <a:t>20/01/26 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588957"/>
            <a:ext cx="6347714" cy="49767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/>
              <a:t>why have I chosen this subject? </a:t>
            </a:r>
          </a:p>
          <a:p>
            <a:r>
              <a:rPr lang="en-GB" dirty="0"/>
              <a:t>My Experience training and as a manager </a:t>
            </a:r>
          </a:p>
          <a:p>
            <a:r>
              <a:rPr dirty="0"/>
              <a:t>Growing reliance on large-scale residential refurbishment</a:t>
            </a:r>
            <a:r>
              <a:rPr lang="en-GB" dirty="0"/>
              <a:t> – especially in Swansea </a:t>
            </a:r>
            <a:endParaRPr dirty="0"/>
          </a:p>
          <a:p>
            <a:r>
              <a:rPr dirty="0"/>
              <a:t>Ageing housing stock and sustainability targets</a:t>
            </a:r>
            <a:r>
              <a:rPr lang="en-GB" dirty="0"/>
              <a:t> – </a:t>
            </a:r>
            <a:r>
              <a:rPr lang="en-GB" dirty="0">
                <a:solidFill>
                  <a:schemeClr val="tx1"/>
                </a:solidFill>
              </a:rPr>
              <a:t>localpartnership.go.uk </a:t>
            </a:r>
            <a:r>
              <a:rPr lang="en-GB" dirty="0"/>
              <a:t>say that 13 million homes will need upgrading from EPC D to C by 2035 </a:t>
            </a:r>
          </a:p>
          <a:p>
            <a:r>
              <a:rPr lang="en-GB" dirty="0"/>
              <a:t>Why do contractors take on so much risk to build these projects? (</a:t>
            </a:r>
            <a:r>
              <a:rPr lang="en-GB" dirty="0" err="1"/>
              <a:t>Egbu</a:t>
            </a:r>
            <a:r>
              <a:rPr lang="en-GB" dirty="0"/>
              <a:t>, C.O. 2010) </a:t>
            </a:r>
          </a:p>
          <a:p>
            <a:pPr marL="0" indent="0">
              <a:buNone/>
            </a:pPr>
            <a:r>
              <a:rPr lang="en-GB" b="1" u="sng" dirty="0"/>
              <a:t>Answers I hope to get out of this research</a:t>
            </a:r>
          </a:p>
          <a:p>
            <a:r>
              <a:rPr lang="en-GB" dirty="0"/>
              <a:t>Identify recommendations for collaborative risk management : contracts, transparency </a:t>
            </a:r>
          </a:p>
          <a:p>
            <a:r>
              <a:rPr lang="en-GB" dirty="0"/>
              <a:t>What tools enable better risk management? Pre construction info – technology 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Aim and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b="1" u="sng" dirty="0"/>
              <a:t>Aim: </a:t>
            </a:r>
            <a:endParaRPr lang="en-GB" b="1" u="sng" dirty="0"/>
          </a:p>
          <a:p>
            <a:r>
              <a:rPr dirty="0"/>
              <a:t>To investigate and compare how clients and contractors manage risks in large-scale residential refurbishment projects</a:t>
            </a:r>
          </a:p>
          <a:p>
            <a:pPr marL="0" indent="0">
              <a:buNone/>
            </a:pPr>
            <a:r>
              <a:rPr b="1" u="sng" dirty="0"/>
              <a:t>Objectives:</a:t>
            </a:r>
          </a:p>
          <a:p>
            <a:r>
              <a:rPr dirty="0"/>
              <a:t>• Identify key</a:t>
            </a:r>
            <a:r>
              <a:rPr lang="en-GB" dirty="0"/>
              <a:t> potential</a:t>
            </a:r>
            <a:r>
              <a:rPr dirty="0"/>
              <a:t> refurbishment risks</a:t>
            </a:r>
          </a:p>
          <a:p>
            <a:r>
              <a:rPr dirty="0"/>
              <a:t>• Examine client risk management</a:t>
            </a:r>
          </a:p>
          <a:p>
            <a:r>
              <a:rPr dirty="0"/>
              <a:t>• Examine contractor risk management</a:t>
            </a:r>
          </a:p>
          <a:p>
            <a:r>
              <a:rPr dirty="0"/>
              <a:t>• Compare risk perception</a:t>
            </a:r>
          </a:p>
          <a:p>
            <a:r>
              <a:rPr dirty="0"/>
              <a:t>• Recommend</a:t>
            </a:r>
            <a:r>
              <a:rPr lang="en-GB" dirty="0"/>
              <a:t> solutions and improvements – including contractual and technological 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Literature Review – Key</a:t>
            </a:r>
            <a:r>
              <a:rPr lang="en-GB" dirty="0"/>
              <a:t> questions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b="1" u="sng" dirty="0"/>
              <a:t>Key questions being asked in the literature review </a:t>
            </a:r>
          </a:p>
          <a:p>
            <a:r>
              <a:rPr lang="en-GB" sz="1400" b="1" u="sng" dirty="0"/>
              <a:t>Large-Scale Residential Refurbishment Projects: </a:t>
            </a:r>
            <a:r>
              <a:rPr lang="en-GB" sz="1400" dirty="0"/>
              <a:t>comparing to new build and commercial refurbishments (Douglas, J. 2006) building adaptation </a:t>
            </a:r>
          </a:p>
          <a:p>
            <a:r>
              <a:rPr lang="en-GB" sz="1400" b="1" u="sng" dirty="0"/>
              <a:t>What is risk? : </a:t>
            </a:r>
            <a:r>
              <a:rPr lang="en-GB" sz="1400" dirty="0"/>
              <a:t>types of construction risks, risk management processes. (Malsam, W. 2024)  </a:t>
            </a:r>
          </a:p>
          <a:p>
            <a:r>
              <a:rPr lang="en-GB" sz="1400" b="1" u="sng" dirty="0"/>
              <a:t>Risks specific to refurbishments : </a:t>
            </a:r>
            <a:r>
              <a:rPr lang="en-GB" sz="1400" dirty="0"/>
              <a:t>design and technical risk, Heal and safety risks specific to refurb, cost and programme risks from unforeseen issues. (Douglas, J. 2006) </a:t>
            </a:r>
          </a:p>
          <a:p>
            <a:r>
              <a:rPr lang="en-GB" sz="1400" b="1" u="sng" dirty="0"/>
              <a:t>Risk allocation how is risk shared between client and contractor </a:t>
            </a:r>
            <a:r>
              <a:rPr lang="en-GB" sz="1400" dirty="0"/>
              <a:t>(GAR, 2025) </a:t>
            </a:r>
          </a:p>
          <a:p>
            <a:r>
              <a:rPr lang="en-GB" sz="1400" b="1" u="sng" dirty="0"/>
              <a:t>Looking at client and contractor perspectives – comparison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Methodology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Mixed-methods approach</a:t>
            </a:r>
          </a:p>
          <a:p>
            <a:pPr marL="0" indent="0">
              <a:buNone/>
            </a:pPr>
            <a:r>
              <a:rPr u="sng" dirty="0"/>
              <a:t>Quantitative:</a:t>
            </a:r>
          </a:p>
          <a:p>
            <a:r>
              <a:rPr lang="en-GB" dirty="0"/>
              <a:t>Microsoft forms survey </a:t>
            </a:r>
            <a:endParaRPr dirty="0"/>
          </a:p>
          <a:p>
            <a:pPr marL="0" indent="0">
              <a:buNone/>
            </a:pPr>
            <a:r>
              <a:rPr u="sng" dirty="0"/>
              <a:t>Qualitative:</a:t>
            </a:r>
          </a:p>
          <a:p>
            <a:r>
              <a:rPr dirty="0"/>
              <a:t>Semi-structured interviews</a:t>
            </a:r>
          </a:p>
          <a:p>
            <a:r>
              <a:rPr dirty="0"/>
              <a:t>Explore </a:t>
            </a:r>
            <a:r>
              <a:rPr lang="en-GB" dirty="0"/>
              <a:t>opinions </a:t>
            </a:r>
            <a:r>
              <a:rPr dirty="0"/>
              <a:t>behind risk perceptions</a:t>
            </a:r>
            <a:r>
              <a:rPr lang="en-GB" dirty="0"/>
              <a:t> </a:t>
            </a:r>
          </a:p>
          <a:p>
            <a:r>
              <a:rPr lang="en-GB" dirty="0"/>
              <a:t>Case study on live build 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Current Status &amp; Next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Chapter 1 complete</a:t>
            </a:r>
            <a:r>
              <a:rPr lang="en-GB" dirty="0"/>
              <a:t> (intro aims objective) </a:t>
            </a:r>
            <a:endParaRPr dirty="0"/>
          </a:p>
          <a:p>
            <a:r>
              <a:rPr dirty="0"/>
              <a:t>Literature review in progress</a:t>
            </a:r>
          </a:p>
          <a:p>
            <a:r>
              <a:rPr dirty="0"/>
              <a:t>Risk categories identified</a:t>
            </a:r>
            <a:r>
              <a:rPr lang="en-GB" dirty="0"/>
              <a:t> </a:t>
            </a:r>
            <a:endParaRPr dirty="0"/>
          </a:p>
          <a:p>
            <a:endParaRPr dirty="0"/>
          </a:p>
          <a:p>
            <a:pPr marL="0" indent="0">
              <a:buNone/>
            </a:pPr>
            <a:r>
              <a:rPr dirty="0"/>
              <a:t>Next steps:</a:t>
            </a:r>
          </a:p>
          <a:p>
            <a:r>
              <a:rPr dirty="0"/>
              <a:t>Complete literature review</a:t>
            </a:r>
          </a:p>
          <a:p>
            <a:r>
              <a:rPr dirty="0" err="1"/>
              <a:t>Finalise</a:t>
            </a:r>
            <a:r>
              <a:rPr dirty="0"/>
              <a:t> survey and ethics approval</a:t>
            </a:r>
          </a:p>
          <a:p>
            <a:r>
              <a:rPr dirty="0"/>
              <a:t>Begin data collection</a:t>
            </a:r>
            <a:r>
              <a:rPr lang="en-GB" dirty="0"/>
              <a:t> 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27553-0E20-DAC1-18CF-F88506308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32B230-AF1E-AB4F-A85E-1FC758C828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214203"/>
            <a:ext cx="6347714" cy="5246557"/>
          </a:xfrm>
        </p:spPr>
        <p:txBody>
          <a:bodyPr>
            <a:normAutofit/>
          </a:bodyPr>
          <a:lstStyle/>
          <a:p>
            <a:r>
              <a:rPr lang="en-US" sz="1300" dirty="0"/>
              <a:t>Adra, R., Lindsay, J. and </a:t>
            </a:r>
            <a:r>
              <a:rPr lang="en-US" sz="1300" dirty="0" err="1"/>
              <a:t>northcot</a:t>
            </a:r>
            <a:r>
              <a:rPr lang="en-US" sz="1300" dirty="0"/>
              <a:t> , </a:t>
            </a:r>
            <a:r>
              <a:rPr lang="en-US" sz="1300" dirty="0" err="1"/>
              <a:t>edmund</a:t>
            </a:r>
            <a:r>
              <a:rPr lang="en-US" sz="1300" dirty="0"/>
              <a:t> (2025). </a:t>
            </a:r>
            <a:r>
              <a:rPr lang="en-US" sz="1300" i="1" dirty="0"/>
              <a:t>Allocation of risk in construction contracts</a:t>
            </a:r>
            <a:r>
              <a:rPr lang="en-US" sz="1300" dirty="0"/>
              <a:t>. [online] Globalarbitrationreview.com. Available at: </a:t>
            </a:r>
            <a:r>
              <a:rPr lang="en-US" sz="1300" dirty="0">
                <a:hlinkClick r:id="rId2"/>
              </a:rPr>
              <a:t>https://globalarbitrationreview.com/guide/the-guide-construction-arbitration/sixth-edition/article/allocation-of-risk-in-construction-contracts</a:t>
            </a:r>
            <a:r>
              <a:rPr lang="en-US" sz="1300" dirty="0"/>
              <a:t> [Accessed 19 Jan. 2026].</a:t>
            </a:r>
            <a:endParaRPr lang="en-GB" sz="1300" dirty="0"/>
          </a:p>
          <a:p>
            <a:r>
              <a:rPr lang="en-US" sz="1300" dirty="0"/>
              <a:t>Douglas, J. (2006). </a:t>
            </a:r>
            <a:r>
              <a:rPr lang="en-US" sz="1300" i="1" dirty="0"/>
              <a:t>Building Adaptation</a:t>
            </a:r>
            <a:r>
              <a:rPr lang="en-US" sz="1300" dirty="0"/>
              <a:t>. [online] Available at: </a:t>
            </a:r>
            <a:r>
              <a:rPr lang="en-US" sz="1300" dirty="0">
                <a:hlinkClick r:id="rId3"/>
              </a:rPr>
              <a:t>https://www.uceb.eu/DATA/CivBook/08.%20Building%20Adaptation.pdf</a:t>
            </a:r>
            <a:r>
              <a:rPr lang="en-US" sz="1300" dirty="0"/>
              <a:t> [Accessed 19 Jan. 2026].</a:t>
            </a:r>
            <a:endParaRPr lang="en-GB" sz="1300" dirty="0"/>
          </a:p>
          <a:p>
            <a:r>
              <a:rPr lang="en-US" sz="1300" dirty="0"/>
              <a:t>EGBU, C.O. (1999). Skills, knowledge and competencies for managing construction refurbishment works. </a:t>
            </a:r>
            <a:r>
              <a:rPr lang="en-US" sz="1300" i="1" dirty="0"/>
              <a:t>Construction Management and Economics</a:t>
            </a:r>
            <a:r>
              <a:rPr lang="en-US" sz="1300" dirty="0"/>
              <a:t>, 17(1), pp.29–43. </a:t>
            </a:r>
            <a:r>
              <a:rPr lang="en-US" sz="1300" dirty="0" err="1"/>
              <a:t>doi:</a:t>
            </a:r>
            <a:r>
              <a:rPr lang="en-US" sz="1300" dirty="0" err="1">
                <a:hlinkClick r:id="rId4"/>
              </a:rPr>
              <a:t>https</a:t>
            </a:r>
            <a:r>
              <a:rPr lang="en-US" sz="1300" dirty="0">
                <a:hlinkClick r:id="rId4"/>
              </a:rPr>
              <a:t>://doi.org/10.1080/014461999371808</a:t>
            </a:r>
            <a:r>
              <a:rPr lang="en-US" sz="1300" dirty="0"/>
              <a:t>.</a:t>
            </a:r>
            <a:endParaRPr lang="en-GB" sz="1300" dirty="0"/>
          </a:p>
          <a:p>
            <a:r>
              <a:rPr lang="en-US" sz="1300" dirty="0"/>
              <a:t>Local Partnerships. (2023). </a:t>
            </a:r>
            <a:r>
              <a:rPr lang="en-US" sz="1300" i="1" dirty="0"/>
              <a:t>Resources - Local Partnerships</a:t>
            </a:r>
            <a:r>
              <a:rPr lang="en-US" sz="1300" dirty="0"/>
              <a:t>. [online] Available at: </a:t>
            </a:r>
            <a:r>
              <a:rPr lang="en-US" sz="1300" dirty="0">
                <a:hlinkClick r:id="rId5"/>
              </a:rPr>
              <a:t>https://localpartnerships.gov.uk/resources/</a:t>
            </a:r>
            <a:r>
              <a:rPr lang="en-US" sz="1300" dirty="0"/>
              <a:t> [Accessed 21 Jan. 2026].</a:t>
            </a:r>
            <a:endParaRPr lang="en-GB" sz="1300" dirty="0"/>
          </a:p>
          <a:p>
            <a:r>
              <a:rPr lang="en-US" sz="1300" dirty="0"/>
              <a:t>Malsam, W. (2022). </a:t>
            </a:r>
            <a:r>
              <a:rPr lang="en-US" sz="1300" i="1" dirty="0"/>
              <a:t>Construction Risk Management: An Introduction</a:t>
            </a:r>
            <a:r>
              <a:rPr lang="en-US" sz="1300" dirty="0"/>
              <a:t>. [online] ProjectManager.com. Available at: </a:t>
            </a:r>
            <a:r>
              <a:rPr lang="en-US" sz="1300" dirty="0">
                <a:hlinkClick r:id="rId6"/>
              </a:rPr>
              <a:t>https://www.projectmanager.com/blog/construction-risk-management</a:t>
            </a:r>
            <a:r>
              <a:rPr lang="en-US" sz="1300" dirty="0"/>
              <a:t> [Accessed 19 Jan. 2016].</a:t>
            </a:r>
            <a:endParaRPr lang="en-GB" sz="13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54091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1290</TotalTime>
  <Words>622</Words>
  <Application>Microsoft Office PowerPoint</Application>
  <PresentationFormat>On-screen Show (4:3)</PresentationFormat>
  <Paragraphs>61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Arial</vt:lpstr>
      <vt:lpstr>Trebuchet MS</vt:lpstr>
      <vt:lpstr>Wingdings 3</vt:lpstr>
      <vt:lpstr>Facet</vt:lpstr>
      <vt:lpstr>Managing the Risks of Large-Scale Residential Refurbishment Projects: a comparison of client and contractor perspectives </vt:lpstr>
      <vt:lpstr>Introduction</vt:lpstr>
      <vt:lpstr>Aim and Objectives</vt:lpstr>
      <vt:lpstr>Literature Review – Key questions</vt:lpstr>
      <vt:lpstr>Methodology</vt:lpstr>
      <vt:lpstr>Current Status &amp; Next Steps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Euan Edwards</dc:creator>
  <cp:keywords/>
  <dc:description>generated using python-pptx</dc:description>
  <cp:lastModifiedBy>Euan Edwards</cp:lastModifiedBy>
  <cp:revision>3</cp:revision>
  <dcterms:created xsi:type="dcterms:W3CDTF">2013-01-27T09:14:16Z</dcterms:created>
  <dcterms:modified xsi:type="dcterms:W3CDTF">2026-01-21T09:29:31Z</dcterms:modified>
  <cp:category/>
</cp:coreProperties>
</file>