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309" autoAdjust="0"/>
    <p:restoredTop sz="94660"/>
  </p:normalViewPr>
  <p:slideViewPr>
    <p:cSldViewPr snapToGrid="0" snapToObjects="1">
      <p:cViewPr varScale="1">
        <p:scale>
          <a:sx n="75" d="100"/>
          <a:sy n="75" d="100"/>
        </p:scale>
        <p:origin x="2141"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F8A3B8-2063-4EB5-B379-400FA279FC69}" type="doc">
      <dgm:prSet loTypeId="urn:microsoft.com/office/officeart/2016/7/layout/RoundedRectangleTimeline" loCatId="process" qsTypeId="urn:microsoft.com/office/officeart/2005/8/quickstyle/simple1" qsCatId="simple" csTypeId="urn:microsoft.com/office/officeart/2005/8/colors/colorful2" csCatId="colorful" phldr="1"/>
      <dgm:spPr/>
      <dgm:t>
        <a:bodyPr/>
        <a:lstStyle/>
        <a:p>
          <a:endParaRPr lang="en-US"/>
        </a:p>
      </dgm:t>
    </dgm:pt>
    <dgm:pt modelId="{BAB1AD20-9E97-421D-BEFE-26CC4E7A0E5B}">
      <dgm:prSet/>
      <dgm:spPr/>
      <dgm:t>
        <a:bodyPr/>
        <a:lstStyle/>
        <a:p>
          <a:r>
            <a:rPr lang="en-US"/>
            <a:t>2023</a:t>
          </a:r>
        </a:p>
      </dgm:t>
    </dgm:pt>
    <dgm:pt modelId="{990A4178-B7DB-4A48-A7A5-EA2476A6C208}" type="parTrans" cxnId="{63429904-25F8-4EFF-931B-A647EDEE5FEF}">
      <dgm:prSet/>
      <dgm:spPr/>
      <dgm:t>
        <a:bodyPr/>
        <a:lstStyle/>
        <a:p>
          <a:endParaRPr lang="en-US"/>
        </a:p>
      </dgm:t>
    </dgm:pt>
    <dgm:pt modelId="{B31BF5E1-B4F9-4E66-AD1D-8F5E1C8BB018}" type="sibTrans" cxnId="{63429904-25F8-4EFF-931B-A647EDEE5FEF}">
      <dgm:prSet/>
      <dgm:spPr/>
      <dgm:t>
        <a:bodyPr/>
        <a:lstStyle/>
        <a:p>
          <a:endParaRPr lang="en-US"/>
        </a:p>
      </dgm:t>
    </dgm:pt>
    <dgm:pt modelId="{E700262D-8624-4338-AA1D-305999F7EC4C}">
      <dgm:prSet/>
      <dgm:spPr/>
      <dgm:t>
        <a:bodyPr/>
        <a:lstStyle/>
        <a:p>
          <a:r>
            <a:rPr lang="en-US" dirty="0"/>
            <a:t>Prostate cancer is the most common cancer in men in the UK, particularly affecting men over 50 (NHS 2023)</a:t>
          </a:r>
        </a:p>
      </dgm:t>
    </dgm:pt>
    <dgm:pt modelId="{0DFCA0EF-D977-4A0F-99C4-0A3BEF8C00DB}" type="parTrans" cxnId="{623FD756-F779-4ED0-BBC4-34CB60A3E108}">
      <dgm:prSet/>
      <dgm:spPr/>
      <dgm:t>
        <a:bodyPr/>
        <a:lstStyle/>
        <a:p>
          <a:endParaRPr lang="en-US"/>
        </a:p>
      </dgm:t>
    </dgm:pt>
    <dgm:pt modelId="{59F50573-5FDE-4FE1-A7A3-439CAFC98D9D}" type="sibTrans" cxnId="{623FD756-F779-4ED0-BBC4-34CB60A3E108}">
      <dgm:prSet/>
      <dgm:spPr/>
      <dgm:t>
        <a:bodyPr/>
        <a:lstStyle/>
        <a:p>
          <a:endParaRPr lang="en-US"/>
        </a:p>
      </dgm:t>
    </dgm:pt>
    <dgm:pt modelId="{C84B73C9-F14B-4D88-BDB5-A1AAAC5D4144}">
      <dgm:prSet/>
      <dgm:spPr/>
      <dgm:t>
        <a:bodyPr/>
        <a:lstStyle/>
        <a:p>
          <a:r>
            <a:rPr lang="en-US"/>
            <a:t>2024</a:t>
          </a:r>
        </a:p>
      </dgm:t>
    </dgm:pt>
    <dgm:pt modelId="{A8B50035-9B10-464A-904E-389504196D58}" type="parTrans" cxnId="{23825A93-5F1C-4ED2-B21C-8C3182454763}">
      <dgm:prSet/>
      <dgm:spPr/>
      <dgm:t>
        <a:bodyPr/>
        <a:lstStyle/>
        <a:p>
          <a:endParaRPr lang="en-US"/>
        </a:p>
      </dgm:t>
    </dgm:pt>
    <dgm:pt modelId="{1F291ADF-BBF3-4B70-92A5-FAB915BCE166}" type="sibTrans" cxnId="{23825A93-5F1C-4ED2-B21C-8C3182454763}">
      <dgm:prSet/>
      <dgm:spPr/>
      <dgm:t>
        <a:bodyPr/>
        <a:lstStyle/>
        <a:p>
          <a:endParaRPr lang="en-US"/>
        </a:p>
      </dgm:t>
    </dgm:pt>
    <dgm:pt modelId="{7372BF7C-360D-45BC-9453-FF70ADC5328C}">
      <dgm:prSet/>
      <dgm:spPr/>
      <dgm:t>
        <a:bodyPr/>
        <a:lstStyle/>
        <a:p>
          <a:r>
            <a:rPr lang="en-US" dirty="0"/>
            <a:t>Outcomes are highly dependent on stage at diagnosis (Cancer Research UK 2024)</a:t>
          </a:r>
        </a:p>
      </dgm:t>
    </dgm:pt>
    <dgm:pt modelId="{ED464F14-4B6D-48C2-8832-2075B9B8F8A1}" type="parTrans" cxnId="{48BBE4DE-D856-416F-AC41-8E1CC61D4D52}">
      <dgm:prSet/>
      <dgm:spPr/>
      <dgm:t>
        <a:bodyPr/>
        <a:lstStyle/>
        <a:p>
          <a:endParaRPr lang="en-US"/>
        </a:p>
      </dgm:t>
    </dgm:pt>
    <dgm:pt modelId="{7C8FA108-5F60-4EC6-9558-22E23E965687}" type="sibTrans" cxnId="{48BBE4DE-D856-416F-AC41-8E1CC61D4D52}">
      <dgm:prSet/>
      <dgm:spPr/>
      <dgm:t>
        <a:bodyPr/>
        <a:lstStyle/>
        <a:p>
          <a:endParaRPr lang="en-US"/>
        </a:p>
      </dgm:t>
    </dgm:pt>
    <dgm:pt modelId="{9CF256EF-6F53-4485-BF6E-93694087DF1E}" type="pres">
      <dgm:prSet presAssocID="{9BF8A3B8-2063-4EB5-B379-400FA279FC69}" presName="Name0" presStyleCnt="0">
        <dgm:presLayoutVars>
          <dgm:chMax/>
          <dgm:chPref/>
          <dgm:animLvl val="lvl"/>
        </dgm:presLayoutVars>
      </dgm:prSet>
      <dgm:spPr/>
    </dgm:pt>
    <dgm:pt modelId="{F1590F3F-E0C5-4E9D-B177-069A8A0162D7}" type="pres">
      <dgm:prSet presAssocID="{BAB1AD20-9E97-421D-BEFE-26CC4E7A0E5B}" presName="composite" presStyleCnt="0"/>
      <dgm:spPr/>
    </dgm:pt>
    <dgm:pt modelId="{D2546909-FB17-4130-9B4E-4AA64B52E096}" type="pres">
      <dgm:prSet presAssocID="{BAB1AD20-9E97-421D-BEFE-26CC4E7A0E5B}" presName="parent" presStyleLbl="alignNode1" presStyleIdx="0" presStyleCnt="2">
        <dgm:presLayoutVars>
          <dgm:chMax val="1"/>
          <dgm:chPref val="1"/>
          <dgm:bulletEnabled val="1"/>
        </dgm:presLayoutVars>
      </dgm:prSet>
      <dgm:spPr/>
    </dgm:pt>
    <dgm:pt modelId="{2456609E-A55B-4EAB-8903-F41D81041723}" type="pres">
      <dgm:prSet presAssocID="{BAB1AD20-9E97-421D-BEFE-26CC4E7A0E5B}" presName="Childtext" presStyleLbl="revTx" presStyleIdx="0" presStyleCnt="2">
        <dgm:presLayoutVars>
          <dgm:bulletEnabled val="1"/>
        </dgm:presLayoutVars>
      </dgm:prSet>
      <dgm:spPr/>
    </dgm:pt>
    <dgm:pt modelId="{8858CA16-3679-49D2-BD60-4B8BF2C5AF27}" type="pres">
      <dgm:prSet presAssocID="{BAB1AD20-9E97-421D-BEFE-26CC4E7A0E5B}" presName="ConnectLine" presStyleLbl="sibTrans1D1" presStyleIdx="0" presStyleCnt="2"/>
      <dgm:spPr>
        <a:noFill/>
        <a:ln w="12700" cap="rnd" cmpd="sng" algn="ctr">
          <a:solidFill>
            <a:schemeClr val="accent2">
              <a:hueOff val="0"/>
              <a:satOff val="0"/>
              <a:lumOff val="0"/>
              <a:alphaOff val="0"/>
            </a:schemeClr>
          </a:solidFill>
          <a:prstDash val="dash"/>
        </a:ln>
        <a:effectLst/>
      </dgm:spPr>
    </dgm:pt>
    <dgm:pt modelId="{DFDF283B-AA10-4D9C-9B8D-4C6450CE7548}" type="pres">
      <dgm:prSet presAssocID="{BAB1AD20-9E97-421D-BEFE-26CC4E7A0E5B}" presName="ConnectLineEnd" presStyleLbl="lnNode1" presStyleIdx="0" presStyleCnt="2"/>
      <dgm:spPr/>
    </dgm:pt>
    <dgm:pt modelId="{7AEDC1A2-892F-42C6-808B-65AD36978164}" type="pres">
      <dgm:prSet presAssocID="{BAB1AD20-9E97-421D-BEFE-26CC4E7A0E5B}" presName="EmptyPane" presStyleCnt="0"/>
      <dgm:spPr/>
    </dgm:pt>
    <dgm:pt modelId="{7504967E-44DC-4BB3-92E7-CB5BE60C7FAB}" type="pres">
      <dgm:prSet presAssocID="{B31BF5E1-B4F9-4E66-AD1D-8F5E1C8BB018}" presName="spaceBetweenRectangles" presStyleCnt="0"/>
      <dgm:spPr/>
    </dgm:pt>
    <dgm:pt modelId="{69BB48C8-9C13-4004-8B79-6EF77B495721}" type="pres">
      <dgm:prSet presAssocID="{C84B73C9-F14B-4D88-BDB5-A1AAAC5D4144}" presName="composite" presStyleCnt="0"/>
      <dgm:spPr/>
    </dgm:pt>
    <dgm:pt modelId="{DC3F3F71-4305-4FB5-B605-84B1A670027A}" type="pres">
      <dgm:prSet presAssocID="{C84B73C9-F14B-4D88-BDB5-A1AAAC5D4144}" presName="parent" presStyleLbl="alignNode1" presStyleIdx="1" presStyleCnt="2">
        <dgm:presLayoutVars>
          <dgm:chMax val="1"/>
          <dgm:chPref val="1"/>
          <dgm:bulletEnabled val="1"/>
        </dgm:presLayoutVars>
      </dgm:prSet>
      <dgm:spPr/>
    </dgm:pt>
    <dgm:pt modelId="{983F714E-2649-434D-876C-D4F999829DC8}" type="pres">
      <dgm:prSet presAssocID="{C84B73C9-F14B-4D88-BDB5-A1AAAC5D4144}" presName="Childtext" presStyleLbl="revTx" presStyleIdx="1" presStyleCnt="2">
        <dgm:presLayoutVars>
          <dgm:bulletEnabled val="1"/>
        </dgm:presLayoutVars>
      </dgm:prSet>
      <dgm:spPr/>
    </dgm:pt>
    <dgm:pt modelId="{81DAA265-12B7-4F7B-B27E-4D618BFCDDFF}" type="pres">
      <dgm:prSet presAssocID="{C84B73C9-F14B-4D88-BDB5-A1AAAC5D4144}" presName="ConnectLine" presStyleLbl="sibTrans1D1" presStyleIdx="1" presStyleCnt="2"/>
      <dgm:spPr>
        <a:noFill/>
        <a:ln w="12700" cap="rnd" cmpd="sng" algn="ctr">
          <a:solidFill>
            <a:schemeClr val="accent2">
              <a:hueOff val="-2712450"/>
              <a:satOff val="-1656"/>
              <a:lumOff val="6471"/>
              <a:alphaOff val="0"/>
            </a:schemeClr>
          </a:solidFill>
          <a:prstDash val="dash"/>
        </a:ln>
        <a:effectLst/>
      </dgm:spPr>
    </dgm:pt>
    <dgm:pt modelId="{B0BFC293-483E-4419-8CDD-D4986670ACA3}" type="pres">
      <dgm:prSet presAssocID="{C84B73C9-F14B-4D88-BDB5-A1AAAC5D4144}" presName="ConnectLineEnd" presStyleLbl="lnNode1" presStyleIdx="1" presStyleCnt="2"/>
      <dgm:spPr/>
    </dgm:pt>
    <dgm:pt modelId="{AB09626A-0F5B-426E-ACFA-1D49EF38959B}" type="pres">
      <dgm:prSet presAssocID="{C84B73C9-F14B-4D88-BDB5-A1AAAC5D4144}" presName="EmptyPane" presStyleCnt="0"/>
      <dgm:spPr/>
    </dgm:pt>
  </dgm:ptLst>
  <dgm:cxnLst>
    <dgm:cxn modelId="{63429904-25F8-4EFF-931B-A647EDEE5FEF}" srcId="{9BF8A3B8-2063-4EB5-B379-400FA279FC69}" destId="{BAB1AD20-9E97-421D-BEFE-26CC4E7A0E5B}" srcOrd="0" destOrd="0" parTransId="{990A4178-B7DB-4A48-A7A5-EA2476A6C208}" sibTransId="{B31BF5E1-B4F9-4E66-AD1D-8F5E1C8BB018}"/>
    <dgm:cxn modelId="{95931A51-E3FA-4D77-9718-DAB2813D5D83}" type="presOf" srcId="{9BF8A3B8-2063-4EB5-B379-400FA279FC69}" destId="{9CF256EF-6F53-4485-BF6E-93694087DF1E}" srcOrd="0" destOrd="0" presId="urn:microsoft.com/office/officeart/2016/7/layout/RoundedRectangleTimeline"/>
    <dgm:cxn modelId="{623FD756-F779-4ED0-BBC4-34CB60A3E108}" srcId="{BAB1AD20-9E97-421D-BEFE-26CC4E7A0E5B}" destId="{E700262D-8624-4338-AA1D-305999F7EC4C}" srcOrd="0" destOrd="0" parTransId="{0DFCA0EF-D977-4A0F-99C4-0A3BEF8C00DB}" sibTransId="{59F50573-5FDE-4FE1-A7A3-439CAFC98D9D}"/>
    <dgm:cxn modelId="{23825A93-5F1C-4ED2-B21C-8C3182454763}" srcId="{9BF8A3B8-2063-4EB5-B379-400FA279FC69}" destId="{C84B73C9-F14B-4D88-BDB5-A1AAAC5D4144}" srcOrd="1" destOrd="0" parTransId="{A8B50035-9B10-464A-904E-389504196D58}" sibTransId="{1F291ADF-BBF3-4B70-92A5-FAB915BCE166}"/>
    <dgm:cxn modelId="{24F1D4A5-A631-4BE7-8CDE-9F5A50DEAC64}" type="presOf" srcId="{7372BF7C-360D-45BC-9453-FF70ADC5328C}" destId="{983F714E-2649-434D-876C-D4F999829DC8}" srcOrd="0" destOrd="0" presId="urn:microsoft.com/office/officeart/2016/7/layout/RoundedRectangleTimeline"/>
    <dgm:cxn modelId="{48BBE4DE-D856-416F-AC41-8E1CC61D4D52}" srcId="{C84B73C9-F14B-4D88-BDB5-A1AAAC5D4144}" destId="{7372BF7C-360D-45BC-9453-FF70ADC5328C}" srcOrd="0" destOrd="0" parTransId="{ED464F14-4B6D-48C2-8832-2075B9B8F8A1}" sibTransId="{7C8FA108-5F60-4EC6-9558-22E23E965687}"/>
    <dgm:cxn modelId="{2BC4C7F0-EC48-4C2D-B075-AA0F9AE275B0}" type="presOf" srcId="{C84B73C9-F14B-4D88-BDB5-A1AAAC5D4144}" destId="{DC3F3F71-4305-4FB5-B605-84B1A670027A}" srcOrd="0" destOrd="0" presId="urn:microsoft.com/office/officeart/2016/7/layout/RoundedRectangleTimeline"/>
    <dgm:cxn modelId="{CAF9D7F1-E940-47C3-A3A4-B392C4370884}" type="presOf" srcId="{E700262D-8624-4338-AA1D-305999F7EC4C}" destId="{2456609E-A55B-4EAB-8903-F41D81041723}" srcOrd="0" destOrd="0" presId="urn:microsoft.com/office/officeart/2016/7/layout/RoundedRectangleTimeline"/>
    <dgm:cxn modelId="{0E7084F4-400B-4F0D-AF85-729E22557B0A}" type="presOf" srcId="{BAB1AD20-9E97-421D-BEFE-26CC4E7A0E5B}" destId="{D2546909-FB17-4130-9B4E-4AA64B52E096}" srcOrd="0" destOrd="0" presId="urn:microsoft.com/office/officeart/2016/7/layout/RoundedRectangleTimeline"/>
    <dgm:cxn modelId="{D24BCC1B-CA5B-4171-A1F9-29D3DDC4FF64}" type="presParOf" srcId="{9CF256EF-6F53-4485-BF6E-93694087DF1E}" destId="{F1590F3F-E0C5-4E9D-B177-069A8A0162D7}" srcOrd="0" destOrd="0" presId="urn:microsoft.com/office/officeart/2016/7/layout/RoundedRectangleTimeline"/>
    <dgm:cxn modelId="{46509FAF-970F-43DA-BA3B-00BE20199696}" type="presParOf" srcId="{F1590F3F-E0C5-4E9D-B177-069A8A0162D7}" destId="{D2546909-FB17-4130-9B4E-4AA64B52E096}" srcOrd="0" destOrd="0" presId="urn:microsoft.com/office/officeart/2016/7/layout/RoundedRectangleTimeline"/>
    <dgm:cxn modelId="{7E93C96C-B4FF-4214-9C09-56B7AFE79EC4}" type="presParOf" srcId="{F1590F3F-E0C5-4E9D-B177-069A8A0162D7}" destId="{2456609E-A55B-4EAB-8903-F41D81041723}" srcOrd="1" destOrd="0" presId="urn:microsoft.com/office/officeart/2016/7/layout/RoundedRectangleTimeline"/>
    <dgm:cxn modelId="{67035221-2E32-49A5-B8D2-2D91435DAB53}" type="presParOf" srcId="{F1590F3F-E0C5-4E9D-B177-069A8A0162D7}" destId="{8858CA16-3679-49D2-BD60-4B8BF2C5AF27}" srcOrd="2" destOrd="0" presId="urn:microsoft.com/office/officeart/2016/7/layout/RoundedRectangleTimeline"/>
    <dgm:cxn modelId="{08E77B15-422D-4B1A-B585-D1748FD93DD2}" type="presParOf" srcId="{F1590F3F-E0C5-4E9D-B177-069A8A0162D7}" destId="{DFDF283B-AA10-4D9C-9B8D-4C6450CE7548}" srcOrd="3" destOrd="0" presId="urn:microsoft.com/office/officeart/2016/7/layout/RoundedRectangleTimeline"/>
    <dgm:cxn modelId="{21F36B66-28BE-42DE-BC86-31831A6A5D29}" type="presParOf" srcId="{F1590F3F-E0C5-4E9D-B177-069A8A0162D7}" destId="{7AEDC1A2-892F-42C6-808B-65AD36978164}" srcOrd="4" destOrd="0" presId="urn:microsoft.com/office/officeart/2016/7/layout/RoundedRectangleTimeline"/>
    <dgm:cxn modelId="{32B0929E-BCC2-4100-8E2B-D724FCC59644}" type="presParOf" srcId="{9CF256EF-6F53-4485-BF6E-93694087DF1E}" destId="{7504967E-44DC-4BB3-92E7-CB5BE60C7FAB}" srcOrd="1" destOrd="0" presId="urn:microsoft.com/office/officeart/2016/7/layout/RoundedRectangleTimeline"/>
    <dgm:cxn modelId="{09FB6872-F8B2-4F28-A42E-E84ACBA2AD36}" type="presParOf" srcId="{9CF256EF-6F53-4485-BF6E-93694087DF1E}" destId="{69BB48C8-9C13-4004-8B79-6EF77B495721}" srcOrd="2" destOrd="0" presId="urn:microsoft.com/office/officeart/2016/7/layout/RoundedRectangleTimeline"/>
    <dgm:cxn modelId="{C811F7BE-4BDD-4101-9570-F7F9086E57D2}" type="presParOf" srcId="{69BB48C8-9C13-4004-8B79-6EF77B495721}" destId="{DC3F3F71-4305-4FB5-B605-84B1A670027A}" srcOrd="0" destOrd="0" presId="urn:microsoft.com/office/officeart/2016/7/layout/RoundedRectangleTimeline"/>
    <dgm:cxn modelId="{4A1FF0CA-742B-4FF2-A7A4-82FBCC143467}" type="presParOf" srcId="{69BB48C8-9C13-4004-8B79-6EF77B495721}" destId="{983F714E-2649-434D-876C-D4F999829DC8}" srcOrd="1" destOrd="0" presId="urn:microsoft.com/office/officeart/2016/7/layout/RoundedRectangleTimeline"/>
    <dgm:cxn modelId="{CADBAFC7-2A19-43E3-8935-254325F53529}" type="presParOf" srcId="{69BB48C8-9C13-4004-8B79-6EF77B495721}" destId="{81DAA265-12B7-4F7B-B27E-4D618BFCDDFF}" srcOrd="2" destOrd="0" presId="urn:microsoft.com/office/officeart/2016/7/layout/RoundedRectangleTimeline"/>
    <dgm:cxn modelId="{2ED8DFFA-FAB5-4F7A-9986-20DBE443E75D}" type="presParOf" srcId="{69BB48C8-9C13-4004-8B79-6EF77B495721}" destId="{B0BFC293-483E-4419-8CDD-D4986670ACA3}" srcOrd="3" destOrd="0" presId="urn:microsoft.com/office/officeart/2016/7/layout/RoundedRectangleTimeline"/>
    <dgm:cxn modelId="{EB58E123-B069-457F-806E-1DB7F2F0E522}" type="presParOf" srcId="{69BB48C8-9C13-4004-8B79-6EF77B495721}" destId="{AB09626A-0F5B-426E-ACFA-1D49EF38959B}" srcOrd="4" destOrd="0" presId="urn:microsoft.com/office/officeart/2016/7/layout/RoundedRectangle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94850D-0756-4C75-9F4F-46F2ABD6A4A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FD22115-8767-4436-83C6-03A4C496F9FE}">
      <dgm:prSet/>
      <dgm:spPr/>
      <dgm:t>
        <a:bodyPr/>
        <a:lstStyle/>
        <a:p>
          <a:r>
            <a:rPr lang="en-US" dirty="0"/>
            <a:t>The prostate gland is part of the male reproductive system and contributes to semen production.</a:t>
          </a:r>
        </a:p>
      </dgm:t>
    </dgm:pt>
    <dgm:pt modelId="{2E740682-B5AC-4C10-8C3D-5F2969B42D27}" type="parTrans" cxnId="{34EA446D-889C-438E-B09F-697B342B92EE}">
      <dgm:prSet/>
      <dgm:spPr/>
      <dgm:t>
        <a:bodyPr/>
        <a:lstStyle/>
        <a:p>
          <a:endParaRPr lang="en-US"/>
        </a:p>
      </dgm:t>
    </dgm:pt>
    <dgm:pt modelId="{F2696BF6-F65C-41DA-BCA6-50A5BAF8D9F1}" type="sibTrans" cxnId="{34EA446D-889C-438E-B09F-697B342B92EE}">
      <dgm:prSet/>
      <dgm:spPr/>
      <dgm:t>
        <a:bodyPr/>
        <a:lstStyle/>
        <a:p>
          <a:endParaRPr lang="en-US"/>
        </a:p>
      </dgm:t>
    </dgm:pt>
    <dgm:pt modelId="{303693C5-76DD-4EC3-8222-8EAF1A0555FB}">
      <dgm:prSet/>
      <dgm:spPr/>
      <dgm:t>
        <a:bodyPr/>
        <a:lstStyle/>
        <a:p>
          <a:r>
            <a:rPr lang="en-US"/>
            <a:t>It surrounds the urethra and influences both reproductive and urinary function (Marieb, 2020).</a:t>
          </a:r>
        </a:p>
      </dgm:t>
    </dgm:pt>
    <dgm:pt modelId="{69A25A4F-6BE0-4265-AF56-4D82F4C6A60D}" type="parTrans" cxnId="{5699D520-04F4-4B14-9FC3-D2DD8B2B9C38}">
      <dgm:prSet/>
      <dgm:spPr/>
      <dgm:t>
        <a:bodyPr/>
        <a:lstStyle/>
        <a:p>
          <a:endParaRPr lang="en-US"/>
        </a:p>
      </dgm:t>
    </dgm:pt>
    <dgm:pt modelId="{4AC37BB4-CEB4-4326-AEC1-772212D3ECFA}" type="sibTrans" cxnId="{5699D520-04F4-4B14-9FC3-D2DD8B2B9C38}">
      <dgm:prSet/>
      <dgm:spPr/>
      <dgm:t>
        <a:bodyPr/>
        <a:lstStyle/>
        <a:p>
          <a:endParaRPr lang="en-US"/>
        </a:p>
      </dgm:t>
    </dgm:pt>
    <dgm:pt modelId="{52C424DA-3603-4731-BCAE-CBDDA03723F8}" type="pres">
      <dgm:prSet presAssocID="{1294850D-0756-4C75-9F4F-46F2ABD6A4A3}" presName="linear" presStyleCnt="0">
        <dgm:presLayoutVars>
          <dgm:animLvl val="lvl"/>
          <dgm:resizeHandles val="exact"/>
        </dgm:presLayoutVars>
      </dgm:prSet>
      <dgm:spPr/>
    </dgm:pt>
    <dgm:pt modelId="{FC59964E-4850-408F-8625-E5FC7D0ED773}" type="pres">
      <dgm:prSet presAssocID="{0FD22115-8767-4436-83C6-03A4C496F9FE}" presName="parentText" presStyleLbl="node1" presStyleIdx="0" presStyleCnt="2">
        <dgm:presLayoutVars>
          <dgm:chMax val="0"/>
          <dgm:bulletEnabled val="1"/>
        </dgm:presLayoutVars>
      </dgm:prSet>
      <dgm:spPr/>
    </dgm:pt>
    <dgm:pt modelId="{934B6E6A-9A56-4F6E-8EA9-821760B5C791}" type="pres">
      <dgm:prSet presAssocID="{F2696BF6-F65C-41DA-BCA6-50A5BAF8D9F1}" presName="spacer" presStyleCnt="0"/>
      <dgm:spPr/>
    </dgm:pt>
    <dgm:pt modelId="{A5CDC919-5167-4735-AA27-D2B056DF4240}" type="pres">
      <dgm:prSet presAssocID="{303693C5-76DD-4EC3-8222-8EAF1A0555FB}" presName="parentText" presStyleLbl="node1" presStyleIdx="1" presStyleCnt="2">
        <dgm:presLayoutVars>
          <dgm:chMax val="0"/>
          <dgm:bulletEnabled val="1"/>
        </dgm:presLayoutVars>
      </dgm:prSet>
      <dgm:spPr/>
    </dgm:pt>
  </dgm:ptLst>
  <dgm:cxnLst>
    <dgm:cxn modelId="{163E230F-C5B4-4CA8-B659-A19100B52F26}" type="presOf" srcId="{0FD22115-8767-4436-83C6-03A4C496F9FE}" destId="{FC59964E-4850-408F-8625-E5FC7D0ED773}" srcOrd="0" destOrd="0" presId="urn:microsoft.com/office/officeart/2005/8/layout/vList2"/>
    <dgm:cxn modelId="{04F18F11-A5AD-4A5F-B8DB-1004434A9750}" type="presOf" srcId="{1294850D-0756-4C75-9F4F-46F2ABD6A4A3}" destId="{52C424DA-3603-4731-BCAE-CBDDA03723F8}" srcOrd="0" destOrd="0" presId="urn:microsoft.com/office/officeart/2005/8/layout/vList2"/>
    <dgm:cxn modelId="{5699D520-04F4-4B14-9FC3-D2DD8B2B9C38}" srcId="{1294850D-0756-4C75-9F4F-46F2ABD6A4A3}" destId="{303693C5-76DD-4EC3-8222-8EAF1A0555FB}" srcOrd="1" destOrd="0" parTransId="{69A25A4F-6BE0-4265-AF56-4D82F4C6A60D}" sibTransId="{4AC37BB4-CEB4-4326-AEC1-772212D3ECFA}"/>
    <dgm:cxn modelId="{17888849-0965-4587-A621-D92CA1D5F238}" type="presOf" srcId="{303693C5-76DD-4EC3-8222-8EAF1A0555FB}" destId="{A5CDC919-5167-4735-AA27-D2B056DF4240}" srcOrd="0" destOrd="0" presId="urn:microsoft.com/office/officeart/2005/8/layout/vList2"/>
    <dgm:cxn modelId="{34EA446D-889C-438E-B09F-697B342B92EE}" srcId="{1294850D-0756-4C75-9F4F-46F2ABD6A4A3}" destId="{0FD22115-8767-4436-83C6-03A4C496F9FE}" srcOrd="0" destOrd="0" parTransId="{2E740682-B5AC-4C10-8C3D-5F2969B42D27}" sibTransId="{F2696BF6-F65C-41DA-BCA6-50A5BAF8D9F1}"/>
    <dgm:cxn modelId="{3A59735E-4C10-4D50-B270-28F816BD5ADA}" type="presParOf" srcId="{52C424DA-3603-4731-BCAE-CBDDA03723F8}" destId="{FC59964E-4850-408F-8625-E5FC7D0ED773}" srcOrd="0" destOrd="0" presId="urn:microsoft.com/office/officeart/2005/8/layout/vList2"/>
    <dgm:cxn modelId="{0ECF748A-B2A1-471B-9EE6-F8EF028C3EF9}" type="presParOf" srcId="{52C424DA-3603-4731-BCAE-CBDDA03723F8}" destId="{934B6E6A-9A56-4F6E-8EA9-821760B5C791}" srcOrd="1" destOrd="0" presId="urn:microsoft.com/office/officeart/2005/8/layout/vList2"/>
    <dgm:cxn modelId="{1F4A014C-C2C0-41E7-AE84-EED2CF7116CA}" type="presParOf" srcId="{52C424DA-3603-4731-BCAE-CBDDA03723F8}" destId="{A5CDC919-5167-4735-AA27-D2B056DF4240}" srcOrd="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C5BE27-7665-489A-B36D-8CC949EC2870}"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575CDB7-E109-4D80-A3E1-BDC96014E916}">
      <dgm:prSet/>
      <dgm:spPr/>
      <dgm:t>
        <a:bodyPr/>
        <a:lstStyle/>
        <a:p>
          <a:r>
            <a:rPr lang="en-US"/>
            <a:t>Produces alkaline prostate fluid that nourishes and protects sperm.</a:t>
          </a:r>
        </a:p>
      </dgm:t>
    </dgm:pt>
    <dgm:pt modelId="{81625339-E674-40B9-B12B-C677F1667E44}" type="parTrans" cxnId="{FB0699E0-5364-4241-9451-9E92FF2E2588}">
      <dgm:prSet/>
      <dgm:spPr/>
      <dgm:t>
        <a:bodyPr/>
        <a:lstStyle/>
        <a:p>
          <a:endParaRPr lang="en-US"/>
        </a:p>
      </dgm:t>
    </dgm:pt>
    <dgm:pt modelId="{087167CB-3AAE-4322-A0D4-AADFF0662622}" type="sibTrans" cxnId="{FB0699E0-5364-4241-9451-9E92FF2E2588}">
      <dgm:prSet/>
      <dgm:spPr/>
      <dgm:t>
        <a:bodyPr/>
        <a:lstStyle/>
        <a:p>
          <a:endParaRPr lang="en-US"/>
        </a:p>
      </dgm:t>
    </dgm:pt>
    <dgm:pt modelId="{49A8DD32-A46B-4DE0-919D-D6B4811D8EFF}">
      <dgm:prSet/>
      <dgm:spPr/>
      <dgm:t>
        <a:bodyPr/>
        <a:lstStyle/>
        <a:p>
          <a:r>
            <a:rPr lang="en-US"/>
            <a:t>Contracts during ejaculation to aid semen transport.</a:t>
          </a:r>
        </a:p>
      </dgm:t>
    </dgm:pt>
    <dgm:pt modelId="{933F5B88-D6A7-48A9-8236-746DA17E3D20}" type="parTrans" cxnId="{90207214-6A78-47FB-906E-A08850B01D54}">
      <dgm:prSet/>
      <dgm:spPr/>
      <dgm:t>
        <a:bodyPr/>
        <a:lstStyle/>
        <a:p>
          <a:endParaRPr lang="en-US"/>
        </a:p>
      </dgm:t>
    </dgm:pt>
    <dgm:pt modelId="{6AD17EF9-759E-4C5E-BA5C-EC3C72F4084C}" type="sibTrans" cxnId="{90207214-6A78-47FB-906E-A08850B01D54}">
      <dgm:prSet/>
      <dgm:spPr/>
      <dgm:t>
        <a:bodyPr/>
        <a:lstStyle/>
        <a:p>
          <a:endParaRPr lang="en-US"/>
        </a:p>
      </dgm:t>
    </dgm:pt>
    <dgm:pt modelId="{88436377-11BC-4644-9F0A-A288855277BF}">
      <dgm:prSet/>
      <dgm:spPr/>
      <dgm:t>
        <a:bodyPr/>
        <a:lstStyle/>
        <a:p>
          <a:r>
            <a:rPr lang="en-US"/>
            <a:t>Regulated by testosterone and dihydrotestosterone.</a:t>
          </a:r>
        </a:p>
      </dgm:t>
    </dgm:pt>
    <dgm:pt modelId="{15FD01D2-7F65-4661-BA16-036E4C767B98}" type="parTrans" cxnId="{E7028C36-A4C0-4946-93BE-069CF5358985}">
      <dgm:prSet/>
      <dgm:spPr/>
      <dgm:t>
        <a:bodyPr/>
        <a:lstStyle/>
        <a:p>
          <a:endParaRPr lang="en-US"/>
        </a:p>
      </dgm:t>
    </dgm:pt>
    <dgm:pt modelId="{104FEF98-8E0F-401F-8839-A39FCE8DF1E9}" type="sibTrans" cxnId="{E7028C36-A4C0-4946-93BE-069CF5358985}">
      <dgm:prSet/>
      <dgm:spPr/>
      <dgm:t>
        <a:bodyPr/>
        <a:lstStyle/>
        <a:p>
          <a:endParaRPr lang="en-US"/>
        </a:p>
      </dgm:t>
    </dgm:pt>
    <dgm:pt modelId="{9F08C153-87CC-46AF-9931-3ABE003229D6}" type="pres">
      <dgm:prSet presAssocID="{8CC5BE27-7665-489A-B36D-8CC949EC2870}" presName="outerComposite" presStyleCnt="0">
        <dgm:presLayoutVars>
          <dgm:chMax val="5"/>
          <dgm:dir/>
          <dgm:resizeHandles val="exact"/>
        </dgm:presLayoutVars>
      </dgm:prSet>
      <dgm:spPr/>
    </dgm:pt>
    <dgm:pt modelId="{07A89CCA-8F74-42CC-B10E-1E0186AAD8D6}" type="pres">
      <dgm:prSet presAssocID="{8CC5BE27-7665-489A-B36D-8CC949EC2870}" presName="dummyMaxCanvas" presStyleCnt="0">
        <dgm:presLayoutVars/>
      </dgm:prSet>
      <dgm:spPr/>
    </dgm:pt>
    <dgm:pt modelId="{34B30C49-0654-40F4-8338-1A8F26C33A2C}" type="pres">
      <dgm:prSet presAssocID="{8CC5BE27-7665-489A-B36D-8CC949EC2870}" presName="ThreeNodes_1" presStyleLbl="node1" presStyleIdx="0" presStyleCnt="3">
        <dgm:presLayoutVars>
          <dgm:bulletEnabled val="1"/>
        </dgm:presLayoutVars>
      </dgm:prSet>
      <dgm:spPr/>
    </dgm:pt>
    <dgm:pt modelId="{933E35B1-88B4-44F0-B098-EA86E27173D3}" type="pres">
      <dgm:prSet presAssocID="{8CC5BE27-7665-489A-B36D-8CC949EC2870}" presName="ThreeNodes_2" presStyleLbl="node1" presStyleIdx="1" presStyleCnt="3">
        <dgm:presLayoutVars>
          <dgm:bulletEnabled val="1"/>
        </dgm:presLayoutVars>
      </dgm:prSet>
      <dgm:spPr/>
    </dgm:pt>
    <dgm:pt modelId="{57399606-0B93-423B-8353-88D60AB5FC4C}" type="pres">
      <dgm:prSet presAssocID="{8CC5BE27-7665-489A-B36D-8CC949EC2870}" presName="ThreeNodes_3" presStyleLbl="node1" presStyleIdx="2" presStyleCnt="3">
        <dgm:presLayoutVars>
          <dgm:bulletEnabled val="1"/>
        </dgm:presLayoutVars>
      </dgm:prSet>
      <dgm:spPr/>
    </dgm:pt>
    <dgm:pt modelId="{8A71F4B5-0196-45D5-9ECA-EDB9C1AF4296}" type="pres">
      <dgm:prSet presAssocID="{8CC5BE27-7665-489A-B36D-8CC949EC2870}" presName="ThreeConn_1-2" presStyleLbl="fgAccFollowNode1" presStyleIdx="0" presStyleCnt="2">
        <dgm:presLayoutVars>
          <dgm:bulletEnabled val="1"/>
        </dgm:presLayoutVars>
      </dgm:prSet>
      <dgm:spPr/>
    </dgm:pt>
    <dgm:pt modelId="{5374E5DC-B8E1-41CC-9D30-2C888039A340}" type="pres">
      <dgm:prSet presAssocID="{8CC5BE27-7665-489A-B36D-8CC949EC2870}" presName="ThreeConn_2-3" presStyleLbl="fgAccFollowNode1" presStyleIdx="1" presStyleCnt="2">
        <dgm:presLayoutVars>
          <dgm:bulletEnabled val="1"/>
        </dgm:presLayoutVars>
      </dgm:prSet>
      <dgm:spPr/>
    </dgm:pt>
    <dgm:pt modelId="{7FDE6D04-105A-4E86-ADB6-F4B4F1E3D614}" type="pres">
      <dgm:prSet presAssocID="{8CC5BE27-7665-489A-B36D-8CC949EC2870}" presName="ThreeNodes_1_text" presStyleLbl="node1" presStyleIdx="2" presStyleCnt="3">
        <dgm:presLayoutVars>
          <dgm:bulletEnabled val="1"/>
        </dgm:presLayoutVars>
      </dgm:prSet>
      <dgm:spPr/>
    </dgm:pt>
    <dgm:pt modelId="{F8BA1E3B-1194-475E-854A-B95993FEC298}" type="pres">
      <dgm:prSet presAssocID="{8CC5BE27-7665-489A-B36D-8CC949EC2870}" presName="ThreeNodes_2_text" presStyleLbl="node1" presStyleIdx="2" presStyleCnt="3">
        <dgm:presLayoutVars>
          <dgm:bulletEnabled val="1"/>
        </dgm:presLayoutVars>
      </dgm:prSet>
      <dgm:spPr/>
    </dgm:pt>
    <dgm:pt modelId="{7CEE67EB-BFFD-4B43-89A9-85A95D710EA1}" type="pres">
      <dgm:prSet presAssocID="{8CC5BE27-7665-489A-B36D-8CC949EC2870}" presName="ThreeNodes_3_text" presStyleLbl="node1" presStyleIdx="2" presStyleCnt="3">
        <dgm:presLayoutVars>
          <dgm:bulletEnabled val="1"/>
        </dgm:presLayoutVars>
      </dgm:prSet>
      <dgm:spPr/>
    </dgm:pt>
  </dgm:ptLst>
  <dgm:cxnLst>
    <dgm:cxn modelId="{90207214-6A78-47FB-906E-A08850B01D54}" srcId="{8CC5BE27-7665-489A-B36D-8CC949EC2870}" destId="{49A8DD32-A46B-4DE0-919D-D6B4811D8EFF}" srcOrd="1" destOrd="0" parTransId="{933F5B88-D6A7-48A9-8236-746DA17E3D20}" sibTransId="{6AD17EF9-759E-4C5E-BA5C-EC3C72F4084C}"/>
    <dgm:cxn modelId="{22484123-1CED-4E3A-AB8E-2FCD5DD8C400}" type="presOf" srcId="{49A8DD32-A46B-4DE0-919D-D6B4811D8EFF}" destId="{933E35B1-88B4-44F0-B098-EA86E27173D3}" srcOrd="0" destOrd="0" presId="urn:microsoft.com/office/officeart/2005/8/layout/vProcess5"/>
    <dgm:cxn modelId="{E7028C36-A4C0-4946-93BE-069CF5358985}" srcId="{8CC5BE27-7665-489A-B36D-8CC949EC2870}" destId="{88436377-11BC-4644-9F0A-A288855277BF}" srcOrd="2" destOrd="0" parTransId="{15FD01D2-7F65-4661-BA16-036E4C767B98}" sibTransId="{104FEF98-8E0F-401F-8839-A39FCE8DF1E9}"/>
    <dgm:cxn modelId="{90D57A48-60EB-48C2-9F93-D1DAE09A7DD6}" type="presOf" srcId="{087167CB-3AAE-4322-A0D4-AADFF0662622}" destId="{8A71F4B5-0196-45D5-9ECA-EDB9C1AF4296}" srcOrd="0" destOrd="0" presId="urn:microsoft.com/office/officeart/2005/8/layout/vProcess5"/>
    <dgm:cxn modelId="{67DADF69-8850-4868-9E7E-90C1B5A2F9ED}" type="presOf" srcId="{88436377-11BC-4644-9F0A-A288855277BF}" destId="{7CEE67EB-BFFD-4B43-89A9-85A95D710EA1}" srcOrd="1" destOrd="0" presId="urn:microsoft.com/office/officeart/2005/8/layout/vProcess5"/>
    <dgm:cxn modelId="{E8CAF074-643F-4C66-8BB9-DAF414064B54}" type="presOf" srcId="{E575CDB7-E109-4D80-A3E1-BDC96014E916}" destId="{7FDE6D04-105A-4E86-ADB6-F4B4F1E3D614}" srcOrd="1" destOrd="0" presId="urn:microsoft.com/office/officeart/2005/8/layout/vProcess5"/>
    <dgm:cxn modelId="{30215E97-D7DE-4867-BBCD-CB416F5D9AF8}" type="presOf" srcId="{6AD17EF9-759E-4C5E-BA5C-EC3C72F4084C}" destId="{5374E5DC-B8E1-41CC-9D30-2C888039A340}" srcOrd="0" destOrd="0" presId="urn:microsoft.com/office/officeart/2005/8/layout/vProcess5"/>
    <dgm:cxn modelId="{6BDC59A0-494A-4FF5-A29B-3FD2E1836719}" type="presOf" srcId="{8CC5BE27-7665-489A-B36D-8CC949EC2870}" destId="{9F08C153-87CC-46AF-9931-3ABE003229D6}" srcOrd="0" destOrd="0" presId="urn:microsoft.com/office/officeart/2005/8/layout/vProcess5"/>
    <dgm:cxn modelId="{FB0699E0-5364-4241-9451-9E92FF2E2588}" srcId="{8CC5BE27-7665-489A-B36D-8CC949EC2870}" destId="{E575CDB7-E109-4D80-A3E1-BDC96014E916}" srcOrd="0" destOrd="0" parTransId="{81625339-E674-40B9-B12B-C677F1667E44}" sibTransId="{087167CB-3AAE-4322-A0D4-AADFF0662622}"/>
    <dgm:cxn modelId="{12D074E3-719A-443D-8232-56535CAADDA3}" type="presOf" srcId="{88436377-11BC-4644-9F0A-A288855277BF}" destId="{57399606-0B93-423B-8353-88D60AB5FC4C}" srcOrd="0" destOrd="0" presId="urn:microsoft.com/office/officeart/2005/8/layout/vProcess5"/>
    <dgm:cxn modelId="{C99E9FE9-41B3-4EA0-9DAA-CBFD213018B8}" type="presOf" srcId="{49A8DD32-A46B-4DE0-919D-D6B4811D8EFF}" destId="{F8BA1E3B-1194-475E-854A-B95993FEC298}" srcOrd="1" destOrd="0" presId="urn:microsoft.com/office/officeart/2005/8/layout/vProcess5"/>
    <dgm:cxn modelId="{01BC19EB-1F67-4B2C-BE6D-5F8C3E3F6EC5}" type="presOf" srcId="{E575CDB7-E109-4D80-A3E1-BDC96014E916}" destId="{34B30C49-0654-40F4-8338-1A8F26C33A2C}" srcOrd="0" destOrd="0" presId="urn:microsoft.com/office/officeart/2005/8/layout/vProcess5"/>
    <dgm:cxn modelId="{8EF80C97-41D2-4F49-A849-F1104E2274AB}" type="presParOf" srcId="{9F08C153-87CC-46AF-9931-3ABE003229D6}" destId="{07A89CCA-8F74-42CC-B10E-1E0186AAD8D6}" srcOrd="0" destOrd="0" presId="urn:microsoft.com/office/officeart/2005/8/layout/vProcess5"/>
    <dgm:cxn modelId="{7319B5E5-C4B6-4FBC-BD47-0CE8CFDBE1EC}" type="presParOf" srcId="{9F08C153-87CC-46AF-9931-3ABE003229D6}" destId="{34B30C49-0654-40F4-8338-1A8F26C33A2C}" srcOrd="1" destOrd="0" presId="urn:microsoft.com/office/officeart/2005/8/layout/vProcess5"/>
    <dgm:cxn modelId="{863CCB6D-248D-4F1E-9B17-ED0600261164}" type="presParOf" srcId="{9F08C153-87CC-46AF-9931-3ABE003229D6}" destId="{933E35B1-88B4-44F0-B098-EA86E27173D3}" srcOrd="2" destOrd="0" presId="urn:microsoft.com/office/officeart/2005/8/layout/vProcess5"/>
    <dgm:cxn modelId="{F3D29C45-2185-4F8B-8785-5A7DEB849516}" type="presParOf" srcId="{9F08C153-87CC-46AF-9931-3ABE003229D6}" destId="{57399606-0B93-423B-8353-88D60AB5FC4C}" srcOrd="3" destOrd="0" presId="urn:microsoft.com/office/officeart/2005/8/layout/vProcess5"/>
    <dgm:cxn modelId="{56373301-C25C-40EC-9907-715B045B7650}" type="presParOf" srcId="{9F08C153-87CC-46AF-9931-3ABE003229D6}" destId="{8A71F4B5-0196-45D5-9ECA-EDB9C1AF4296}" srcOrd="4" destOrd="0" presId="urn:microsoft.com/office/officeart/2005/8/layout/vProcess5"/>
    <dgm:cxn modelId="{B57A7F24-84AD-4B95-AD5F-542C056D6F4E}" type="presParOf" srcId="{9F08C153-87CC-46AF-9931-3ABE003229D6}" destId="{5374E5DC-B8E1-41CC-9D30-2C888039A340}" srcOrd="5" destOrd="0" presId="urn:microsoft.com/office/officeart/2005/8/layout/vProcess5"/>
    <dgm:cxn modelId="{B4A8E542-4B08-49E5-AFE9-96214F04A697}" type="presParOf" srcId="{9F08C153-87CC-46AF-9931-3ABE003229D6}" destId="{7FDE6D04-105A-4E86-ADB6-F4B4F1E3D614}" srcOrd="6" destOrd="0" presId="urn:microsoft.com/office/officeart/2005/8/layout/vProcess5"/>
    <dgm:cxn modelId="{3844367A-113E-49F7-B625-BF866668F8A3}" type="presParOf" srcId="{9F08C153-87CC-46AF-9931-3ABE003229D6}" destId="{F8BA1E3B-1194-475E-854A-B95993FEC298}" srcOrd="7" destOrd="0" presId="urn:microsoft.com/office/officeart/2005/8/layout/vProcess5"/>
    <dgm:cxn modelId="{B573AC4E-097A-42D3-AA29-69C9CDF7EFD6}" type="presParOf" srcId="{9F08C153-87CC-46AF-9931-3ABE003229D6}" destId="{7CEE67EB-BFFD-4B43-89A9-85A95D710EA1}"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A420425-6D87-4728-BF15-BDDC445D6A2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5101E26-CFF2-4A1B-B9D1-5AD7FF50F014}">
      <dgm:prSet/>
      <dgm:spPr/>
      <dgm:t>
        <a:bodyPr/>
        <a:lstStyle/>
        <a:p>
          <a:r>
            <a:rPr lang="en-US"/>
            <a:t>Cancer develops when prostate cells mutate and divide uncontrollably.</a:t>
          </a:r>
        </a:p>
      </dgm:t>
    </dgm:pt>
    <dgm:pt modelId="{7C7338B1-7532-440C-85A6-D5EF76FC752D}" type="parTrans" cxnId="{005A49CF-C766-498D-B66F-91715E1B4394}">
      <dgm:prSet/>
      <dgm:spPr/>
      <dgm:t>
        <a:bodyPr/>
        <a:lstStyle/>
        <a:p>
          <a:endParaRPr lang="en-US"/>
        </a:p>
      </dgm:t>
    </dgm:pt>
    <dgm:pt modelId="{9FA2F30E-26F9-4676-A539-384A95A379CC}" type="sibTrans" cxnId="{005A49CF-C766-498D-B66F-91715E1B4394}">
      <dgm:prSet/>
      <dgm:spPr/>
      <dgm:t>
        <a:bodyPr/>
        <a:lstStyle/>
        <a:p>
          <a:endParaRPr lang="en-US"/>
        </a:p>
      </dgm:t>
    </dgm:pt>
    <dgm:pt modelId="{9B4D4C40-2515-4E55-9EC3-1A6EA125240B}">
      <dgm:prSet/>
      <dgm:spPr/>
      <dgm:t>
        <a:bodyPr/>
        <a:lstStyle/>
        <a:p>
          <a:r>
            <a:rPr lang="en-US"/>
            <a:t>Abnormal cells form tumours that invade surrounding tissue.</a:t>
          </a:r>
        </a:p>
      </dgm:t>
    </dgm:pt>
    <dgm:pt modelId="{420CA424-AF5C-40C3-9813-590F3B6BC247}" type="parTrans" cxnId="{B96D2841-9415-41DD-BCEC-6FBA27392459}">
      <dgm:prSet/>
      <dgm:spPr/>
      <dgm:t>
        <a:bodyPr/>
        <a:lstStyle/>
        <a:p>
          <a:endParaRPr lang="en-US"/>
        </a:p>
      </dgm:t>
    </dgm:pt>
    <dgm:pt modelId="{95EB1453-0B9F-4621-AADD-2364C56BD515}" type="sibTrans" cxnId="{B96D2841-9415-41DD-BCEC-6FBA27392459}">
      <dgm:prSet/>
      <dgm:spPr/>
      <dgm:t>
        <a:bodyPr/>
        <a:lstStyle/>
        <a:p>
          <a:endParaRPr lang="en-US"/>
        </a:p>
      </dgm:t>
    </dgm:pt>
    <dgm:pt modelId="{4B1F3C81-C3F9-4CCD-ABD4-257620E9A01C}">
      <dgm:prSet/>
      <dgm:spPr/>
      <dgm:t>
        <a:bodyPr/>
        <a:lstStyle/>
        <a:p>
          <a:r>
            <a:rPr lang="en-US"/>
            <a:t>Cancer cells avoid normal cell death mechanisms (Tortora &amp; Derrickson, 2021).</a:t>
          </a:r>
        </a:p>
      </dgm:t>
    </dgm:pt>
    <dgm:pt modelId="{9941A115-7A2F-4D10-B4EB-67B4CCB08496}" type="parTrans" cxnId="{4607143B-A08A-4FAC-8DC6-8C92D5298BF9}">
      <dgm:prSet/>
      <dgm:spPr/>
      <dgm:t>
        <a:bodyPr/>
        <a:lstStyle/>
        <a:p>
          <a:endParaRPr lang="en-US"/>
        </a:p>
      </dgm:t>
    </dgm:pt>
    <dgm:pt modelId="{08297E34-2072-40CC-A59F-F66BAC794986}" type="sibTrans" cxnId="{4607143B-A08A-4FAC-8DC6-8C92D5298BF9}">
      <dgm:prSet/>
      <dgm:spPr/>
      <dgm:t>
        <a:bodyPr/>
        <a:lstStyle/>
        <a:p>
          <a:endParaRPr lang="en-US"/>
        </a:p>
      </dgm:t>
    </dgm:pt>
    <dgm:pt modelId="{5C86BD3A-0081-4B69-94F2-73AB3C4ED8F8}" type="pres">
      <dgm:prSet presAssocID="{1A420425-6D87-4728-BF15-BDDC445D6A2F}" presName="linear" presStyleCnt="0">
        <dgm:presLayoutVars>
          <dgm:animLvl val="lvl"/>
          <dgm:resizeHandles val="exact"/>
        </dgm:presLayoutVars>
      </dgm:prSet>
      <dgm:spPr/>
    </dgm:pt>
    <dgm:pt modelId="{F3F35137-F747-4EA9-AE5E-4E9762D44B86}" type="pres">
      <dgm:prSet presAssocID="{45101E26-CFF2-4A1B-B9D1-5AD7FF50F014}" presName="parentText" presStyleLbl="node1" presStyleIdx="0" presStyleCnt="3">
        <dgm:presLayoutVars>
          <dgm:chMax val="0"/>
          <dgm:bulletEnabled val="1"/>
        </dgm:presLayoutVars>
      </dgm:prSet>
      <dgm:spPr/>
    </dgm:pt>
    <dgm:pt modelId="{64AA0B19-BE28-4D00-9CB8-915032E28AD2}" type="pres">
      <dgm:prSet presAssocID="{9FA2F30E-26F9-4676-A539-384A95A379CC}" presName="spacer" presStyleCnt="0"/>
      <dgm:spPr/>
    </dgm:pt>
    <dgm:pt modelId="{42D99CBF-87F7-4016-BB07-65B0FFED61B0}" type="pres">
      <dgm:prSet presAssocID="{9B4D4C40-2515-4E55-9EC3-1A6EA125240B}" presName="parentText" presStyleLbl="node1" presStyleIdx="1" presStyleCnt="3">
        <dgm:presLayoutVars>
          <dgm:chMax val="0"/>
          <dgm:bulletEnabled val="1"/>
        </dgm:presLayoutVars>
      </dgm:prSet>
      <dgm:spPr/>
    </dgm:pt>
    <dgm:pt modelId="{7C099500-303C-42DE-B47D-4E1E17FF06A1}" type="pres">
      <dgm:prSet presAssocID="{95EB1453-0B9F-4621-AADD-2364C56BD515}" presName="spacer" presStyleCnt="0"/>
      <dgm:spPr/>
    </dgm:pt>
    <dgm:pt modelId="{345525F5-5973-44C8-9C5B-708868C9F652}" type="pres">
      <dgm:prSet presAssocID="{4B1F3C81-C3F9-4CCD-ABD4-257620E9A01C}" presName="parentText" presStyleLbl="node1" presStyleIdx="2" presStyleCnt="3">
        <dgm:presLayoutVars>
          <dgm:chMax val="0"/>
          <dgm:bulletEnabled val="1"/>
        </dgm:presLayoutVars>
      </dgm:prSet>
      <dgm:spPr/>
    </dgm:pt>
  </dgm:ptLst>
  <dgm:cxnLst>
    <dgm:cxn modelId="{BFEA9531-FD81-4CC5-8FF1-25E85C51AFE7}" type="presOf" srcId="{1A420425-6D87-4728-BF15-BDDC445D6A2F}" destId="{5C86BD3A-0081-4B69-94F2-73AB3C4ED8F8}" srcOrd="0" destOrd="0" presId="urn:microsoft.com/office/officeart/2005/8/layout/vList2"/>
    <dgm:cxn modelId="{4607143B-A08A-4FAC-8DC6-8C92D5298BF9}" srcId="{1A420425-6D87-4728-BF15-BDDC445D6A2F}" destId="{4B1F3C81-C3F9-4CCD-ABD4-257620E9A01C}" srcOrd="2" destOrd="0" parTransId="{9941A115-7A2F-4D10-B4EB-67B4CCB08496}" sibTransId="{08297E34-2072-40CC-A59F-F66BAC794986}"/>
    <dgm:cxn modelId="{B96D2841-9415-41DD-BCEC-6FBA27392459}" srcId="{1A420425-6D87-4728-BF15-BDDC445D6A2F}" destId="{9B4D4C40-2515-4E55-9EC3-1A6EA125240B}" srcOrd="1" destOrd="0" parTransId="{420CA424-AF5C-40C3-9813-590F3B6BC247}" sibTransId="{95EB1453-0B9F-4621-AADD-2364C56BD515}"/>
    <dgm:cxn modelId="{2E0436A5-C9BC-48CC-A9CE-198CDCDA4B63}" type="presOf" srcId="{9B4D4C40-2515-4E55-9EC3-1A6EA125240B}" destId="{42D99CBF-87F7-4016-BB07-65B0FFED61B0}" srcOrd="0" destOrd="0" presId="urn:microsoft.com/office/officeart/2005/8/layout/vList2"/>
    <dgm:cxn modelId="{470934C2-793D-4C9E-9597-E97B0A3CE34E}" type="presOf" srcId="{45101E26-CFF2-4A1B-B9D1-5AD7FF50F014}" destId="{F3F35137-F747-4EA9-AE5E-4E9762D44B86}" srcOrd="0" destOrd="0" presId="urn:microsoft.com/office/officeart/2005/8/layout/vList2"/>
    <dgm:cxn modelId="{005A49CF-C766-498D-B66F-91715E1B4394}" srcId="{1A420425-6D87-4728-BF15-BDDC445D6A2F}" destId="{45101E26-CFF2-4A1B-B9D1-5AD7FF50F014}" srcOrd="0" destOrd="0" parTransId="{7C7338B1-7532-440C-85A6-D5EF76FC752D}" sibTransId="{9FA2F30E-26F9-4676-A539-384A95A379CC}"/>
    <dgm:cxn modelId="{D070CEEE-4AFB-490C-B89B-8771BCD8D79C}" type="presOf" srcId="{4B1F3C81-C3F9-4CCD-ABD4-257620E9A01C}" destId="{345525F5-5973-44C8-9C5B-708868C9F652}" srcOrd="0" destOrd="0" presId="urn:microsoft.com/office/officeart/2005/8/layout/vList2"/>
    <dgm:cxn modelId="{F7598E8A-52FA-497B-BE02-4CF962DD6D68}" type="presParOf" srcId="{5C86BD3A-0081-4B69-94F2-73AB3C4ED8F8}" destId="{F3F35137-F747-4EA9-AE5E-4E9762D44B86}" srcOrd="0" destOrd="0" presId="urn:microsoft.com/office/officeart/2005/8/layout/vList2"/>
    <dgm:cxn modelId="{2AD03922-31B8-444A-8AE5-08FB0B1E3B02}" type="presParOf" srcId="{5C86BD3A-0081-4B69-94F2-73AB3C4ED8F8}" destId="{64AA0B19-BE28-4D00-9CB8-915032E28AD2}" srcOrd="1" destOrd="0" presId="urn:microsoft.com/office/officeart/2005/8/layout/vList2"/>
    <dgm:cxn modelId="{7696BC63-23F8-418D-A313-A7AA99F22591}" type="presParOf" srcId="{5C86BD3A-0081-4B69-94F2-73AB3C4ED8F8}" destId="{42D99CBF-87F7-4016-BB07-65B0FFED61B0}" srcOrd="2" destOrd="0" presId="urn:microsoft.com/office/officeart/2005/8/layout/vList2"/>
    <dgm:cxn modelId="{8C17A156-C673-4608-9C71-CB7ED53BEC5C}" type="presParOf" srcId="{5C86BD3A-0081-4B69-94F2-73AB3C4ED8F8}" destId="{7C099500-303C-42DE-B47D-4E1E17FF06A1}" srcOrd="3" destOrd="0" presId="urn:microsoft.com/office/officeart/2005/8/layout/vList2"/>
    <dgm:cxn modelId="{A45FF5E6-7CC5-47FB-9FEC-60464C648692}" type="presParOf" srcId="{5C86BD3A-0081-4B69-94F2-73AB3C4ED8F8}" destId="{345525F5-5973-44C8-9C5B-708868C9F652}"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E0EC31F-5D5F-4F4E-8F0E-E74B00751D20}"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8F52E30D-0D4D-4EA2-979B-31EF53CD9FD1}">
      <dgm:prSet/>
      <dgm:spPr/>
      <dgm:t>
        <a:bodyPr/>
        <a:lstStyle/>
        <a:p>
          <a:r>
            <a:rPr lang="en-US"/>
            <a:t>Slow disease progression and manage symptoms.</a:t>
          </a:r>
        </a:p>
      </dgm:t>
    </dgm:pt>
    <dgm:pt modelId="{F5F89ACD-AC7C-45D9-BADC-712A090740ED}" type="parTrans" cxnId="{BC9EB93B-317E-4F1B-92B5-9C5E7A52C220}">
      <dgm:prSet/>
      <dgm:spPr/>
      <dgm:t>
        <a:bodyPr/>
        <a:lstStyle/>
        <a:p>
          <a:endParaRPr lang="en-US"/>
        </a:p>
      </dgm:t>
    </dgm:pt>
    <dgm:pt modelId="{0BD8C263-D6D5-4B7C-B90D-DE485950B8C4}" type="sibTrans" cxnId="{BC9EB93B-317E-4F1B-92B5-9C5E7A52C220}">
      <dgm:prSet phldrT="1" phldr="0"/>
      <dgm:spPr/>
      <dgm:t>
        <a:bodyPr/>
        <a:lstStyle/>
        <a:p>
          <a:r>
            <a:rPr lang="en-US"/>
            <a:t>1</a:t>
          </a:r>
        </a:p>
      </dgm:t>
    </dgm:pt>
    <dgm:pt modelId="{FC4C5CF7-F5C8-4D08-B984-B2DA256112AF}">
      <dgm:prSet/>
      <dgm:spPr/>
      <dgm:t>
        <a:bodyPr/>
        <a:lstStyle/>
        <a:p>
          <a:r>
            <a:rPr lang="en-US"/>
            <a:t>Maintain continence, sexual health, and wellbeing.</a:t>
          </a:r>
        </a:p>
      </dgm:t>
    </dgm:pt>
    <dgm:pt modelId="{48739FAC-7675-4EB6-B59F-E275614BE561}" type="parTrans" cxnId="{2D4D0513-DBF6-48CB-ABE9-00A988B87D0C}">
      <dgm:prSet/>
      <dgm:spPr/>
      <dgm:t>
        <a:bodyPr/>
        <a:lstStyle/>
        <a:p>
          <a:endParaRPr lang="en-US"/>
        </a:p>
      </dgm:t>
    </dgm:pt>
    <dgm:pt modelId="{7D0E4276-BF02-40D7-A778-52B63FA62AB0}" type="sibTrans" cxnId="{2D4D0513-DBF6-48CB-ABE9-00A988B87D0C}">
      <dgm:prSet phldrT="2" phldr="0"/>
      <dgm:spPr/>
      <dgm:t>
        <a:bodyPr/>
        <a:lstStyle/>
        <a:p>
          <a:r>
            <a:rPr lang="en-US"/>
            <a:t>2</a:t>
          </a:r>
        </a:p>
      </dgm:t>
    </dgm:pt>
    <dgm:pt modelId="{44E6331D-8AC7-46E9-992C-24007E3AE158}">
      <dgm:prSet/>
      <dgm:spPr/>
      <dgm:t>
        <a:bodyPr/>
        <a:lstStyle/>
        <a:p>
          <a:r>
            <a:rPr lang="en-US"/>
            <a:t>Support informed decision-making.</a:t>
          </a:r>
        </a:p>
      </dgm:t>
    </dgm:pt>
    <dgm:pt modelId="{40314300-1EB9-42FD-92ED-4DC5DA3481D6}" type="parTrans" cxnId="{EE895F9E-5E9E-4742-A144-50CF87951A66}">
      <dgm:prSet/>
      <dgm:spPr/>
      <dgm:t>
        <a:bodyPr/>
        <a:lstStyle/>
        <a:p>
          <a:endParaRPr lang="en-US"/>
        </a:p>
      </dgm:t>
    </dgm:pt>
    <dgm:pt modelId="{F0F69F15-C1BD-4543-85D9-120867EB4B1F}" type="sibTrans" cxnId="{EE895F9E-5E9E-4742-A144-50CF87951A66}">
      <dgm:prSet phldrT="3" phldr="0"/>
      <dgm:spPr/>
      <dgm:t>
        <a:bodyPr/>
        <a:lstStyle/>
        <a:p>
          <a:r>
            <a:rPr lang="en-US"/>
            <a:t>3</a:t>
          </a:r>
        </a:p>
      </dgm:t>
    </dgm:pt>
    <dgm:pt modelId="{22C8369F-CA06-4E18-962A-57762796B420}" type="pres">
      <dgm:prSet presAssocID="{AE0EC31F-5D5F-4F4E-8F0E-E74B00751D20}" presName="Name0" presStyleCnt="0">
        <dgm:presLayoutVars>
          <dgm:animLvl val="lvl"/>
          <dgm:resizeHandles val="exact"/>
        </dgm:presLayoutVars>
      </dgm:prSet>
      <dgm:spPr/>
    </dgm:pt>
    <dgm:pt modelId="{8E15126A-70AF-4EEF-9939-B195AEDBB01B}" type="pres">
      <dgm:prSet presAssocID="{8F52E30D-0D4D-4EA2-979B-31EF53CD9FD1}" presName="compositeNode" presStyleCnt="0">
        <dgm:presLayoutVars>
          <dgm:bulletEnabled val="1"/>
        </dgm:presLayoutVars>
      </dgm:prSet>
      <dgm:spPr/>
    </dgm:pt>
    <dgm:pt modelId="{28D855E0-9FC9-4D69-A382-A6E5494FEB5F}" type="pres">
      <dgm:prSet presAssocID="{8F52E30D-0D4D-4EA2-979B-31EF53CD9FD1}" presName="bgRect" presStyleLbl="bgAccFollowNode1" presStyleIdx="0" presStyleCnt="3"/>
      <dgm:spPr/>
    </dgm:pt>
    <dgm:pt modelId="{EC2C9B3B-83E9-41C3-AF8A-81E3904BDE47}" type="pres">
      <dgm:prSet presAssocID="{0BD8C263-D6D5-4B7C-B90D-DE485950B8C4}" presName="sibTransNodeCircle" presStyleLbl="alignNode1" presStyleIdx="0" presStyleCnt="6">
        <dgm:presLayoutVars>
          <dgm:chMax val="0"/>
          <dgm:bulletEnabled/>
        </dgm:presLayoutVars>
      </dgm:prSet>
      <dgm:spPr/>
    </dgm:pt>
    <dgm:pt modelId="{BEAD04FC-2CE7-4288-B4A1-19C39CFA74E5}" type="pres">
      <dgm:prSet presAssocID="{8F52E30D-0D4D-4EA2-979B-31EF53CD9FD1}" presName="bottomLine" presStyleLbl="alignNode1" presStyleIdx="1" presStyleCnt="6">
        <dgm:presLayoutVars/>
      </dgm:prSet>
      <dgm:spPr/>
    </dgm:pt>
    <dgm:pt modelId="{6B974D4F-82B0-4D86-A9B7-393C071D67B6}" type="pres">
      <dgm:prSet presAssocID="{8F52E30D-0D4D-4EA2-979B-31EF53CD9FD1}" presName="nodeText" presStyleLbl="bgAccFollowNode1" presStyleIdx="0" presStyleCnt="3">
        <dgm:presLayoutVars>
          <dgm:bulletEnabled val="1"/>
        </dgm:presLayoutVars>
      </dgm:prSet>
      <dgm:spPr/>
    </dgm:pt>
    <dgm:pt modelId="{EE8A0025-1689-427D-A3F5-51753D56E94C}" type="pres">
      <dgm:prSet presAssocID="{0BD8C263-D6D5-4B7C-B90D-DE485950B8C4}" presName="sibTrans" presStyleCnt="0"/>
      <dgm:spPr/>
    </dgm:pt>
    <dgm:pt modelId="{78816663-C54E-46D3-964B-6769AFCF17B2}" type="pres">
      <dgm:prSet presAssocID="{FC4C5CF7-F5C8-4D08-B984-B2DA256112AF}" presName="compositeNode" presStyleCnt="0">
        <dgm:presLayoutVars>
          <dgm:bulletEnabled val="1"/>
        </dgm:presLayoutVars>
      </dgm:prSet>
      <dgm:spPr/>
    </dgm:pt>
    <dgm:pt modelId="{5F24B811-6EEA-4BAE-8E95-8F16BD67BF4E}" type="pres">
      <dgm:prSet presAssocID="{FC4C5CF7-F5C8-4D08-B984-B2DA256112AF}" presName="bgRect" presStyleLbl="bgAccFollowNode1" presStyleIdx="1" presStyleCnt="3"/>
      <dgm:spPr/>
    </dgm:pt>
    <dgm:pt modelId="{6F99AA1F-62EA-4E46-97B8-4238202EB306}" type="pres">
      <dgm:prSet presAssocID="{7D0E4276-BF02-40D7-A778-52B63FA62AB0}" presName="sibTransNodeCircle" presStyleLbl="alignNode1" presStyleIdx="2" presStyleCnt="6">
        <dgm:presLayoutVars>
          <dgm:chMax val="0"/>
          <dgm:bulletEnabled/>
        </dgm:presLayoutVars>
      </dgm:prSet>
      <dgm:spPr/>
    </dgm:pt>
    <dgm:pt modelId="{44CB786B-50C1-4386-9AF8-FC7C20750A92}" type="pres">
      <dgm:prSet presAssocID="{FC4C5CF7-F5C8-4D08-B984-B2DA256112AF}" presName="bottomLine" presStyleLbl="alignNode1" presStyleIdx="3" presStyleCnt="6">
        <dgm:presLayoutVars/>
      </dgm:prSet>
      <dgm:spPr/>
    </dgm:pt>
    <dgm:pt modelId="{27C6D95B-7170-4619-9ADC-096B065C8D0D}" type="pres">
      <dgm:prSet presAssocID="{FC4C5CF7-F5C8-4D08-B984-B2DA256112AF}" presName="nodeText" presStyleLbl="bgAccFollowNode1" presStyleIdx="1" presStyleCnt="3">
        <dgm:presLayoutVars>
          <dgm:bulletEnabled val="1"/>
        </dgm:presLayoutVars>
      </dgm:prSet>
      <dgm:spPr/>
    </dgm:pt>
    <dgm:pt modelId="{8AF8045C-2A6D-4EFC-8DAA-0A5C5ADFAA53}" type="pres">
      <dgm:prSet presAssocID="{7D0E4276-BF02-40D7-A778-52B63FA62AB0}" presName="sibTrans" presStyleCnt="0"/>
      <dgm:spPr/>
    </dgm:pt>
    <dgm:pt modelId="{2C12AA27-9DD6-4F47-9B2B-6ED7DE731B96}" type="pres">
      <dgm:prSet presAssocID="{44E6331D-8AC7-46E9-992C-24007E3AE158}" presName="compositeNode" presStyleCnt="0">
        <dgm:presLayoutVars>
          <dgm:bulletEnabled val="1"/>
        </dgm:presLayoutVars>
      </dgm:prSet>
      <dgm:spPr/>
    </dgm:pt>
    <dgm:pt modelId="{1A731560-8158-4FA8-A7F5-778679474C35}" type="pres">
      <dgm:prSet presAssocID="{44E6331D-8AC7-46E9-992C-24007E3AE158}" presName="bgRect" presStyleLbl="bgAccFollowNode1" presStyleIdx="2" presStyleCnt="3"/>
      <dgm:spPr/>
    </dgm:pt>
    <dgm:pt modelId="{F7DAD053-2047-4AAB-87C7-2D76F1E543B7}" type="pres">
      <dgm:prSet presAssocID="{F0F69F15-C1BD-4543-85D9-120867EB4B1F}" presName="sibTransNodeCircle" presStyleLbl="alignNode1" presStyleIdx="4" presStyleCnt="6">
        <dgm:presLayoutVars>
          <dgm:chMax val="0"/>
          <dgm:bulletEnabled/>
        </dgm:presLayoutVars>
      </dgm:prSet>
      <dgm:spPr/>
    </dgm:pt>
    <dgm:pt modelId="{A42CE497-99F4-43D0-BAEA-E3A4F001AD9A}" type="pres">
      <dgm:prSet presAssocID="{44E6331D-8AC7-46E9-992C-24007E3AE158}" presName="bottomLine" presStyleLbl="alignNode1" presStyleIdx="5" presStyleCnt="6">
        <dgm:presLayoutVars/>
      </dgm:prSet>
      <dgm:spPr/>
    </dgm:pt>
    <dgm:pt modelId="{6BFAE2AE-9DF6-4F76-AC7E-68B0F0A3DA73}" type="pres">
      <dgm:prSet presAssocID="{44E6331D-8AC7-46E9-992C-24007E3AE158}" presName="nodeText" presStyleLbl="bgAccFollowNode1" presStyleIdx="2" presStyleCnt="3">
        <dgm:presLayoutVars>
          <dgm:bulletEnabled val="1"/>
        </dgm:presLayoutVars>
      </dgm:prSet>
      <dgm:spPr/>
    </dgm:pt>
  </dgm:ptLst>
  <dgm:cxnLst>
    <dgm:cxn modelId="{2D4D0513-DBF6-48CB-ABE9-00A988B87D0C}" srcId="{AE0EC31F-5D5F-4F4E-8F0E-E74B00751D20}" destId="{FC4C5CF7-F5C8-4D08-B984-B2DA256112AF}" srcOrd="1" destOrd="0" parTransId="{48739FAC-7675-4EB6-B59F-E275614BE561}" sibTransId="{7D0E4276-BF02-40D7-A778-52B63FA62AB0}"/>
    <dgm:cxn modelId="{AAD1FC14-404B-4002-80F8-6C6E5F005594}" type="presOf" srcId="{FC4C5CF7-F5C8-4D08-B984-B2DA256112AF}" destId="{27C6D95B-7170-4619-9ADC-096B065C8D0D}" srcOrd="1" destOrd="0" presId="urn:microsoft.com/office/officeart/2016/7/layout/BasicLinearProcessNumbered"/>
    <dgm:cxn modelId="{BC9EB93B-317E-4F1B-92B5-9C5E7A52C220}" srcId="{AE0EC31F-5D5F-4F4E-8F0E-E74B00751D20}" destId="{8F52E30D-0D4D-4EA2-979B-31EF53CD9FD1}" srcOrd="0" destOrd="0" parTransId="{F5F89ACD-AC7C-45D9-BADC-712A090740ED}" sibTransId="{0BD8C263-D6D5-4B7C-B90D-DE485950B8C4}"/>
    <dgm:cxn modelId="{43FCE642-E123-4971-B867-62DA9E818FE1}" type="presOf" srcId="{AE0EC31F-5D5F-4F4E-8F0E-E74B00751D20}" destId="{22C8369F-CA06-4E18-962A-57762796B420}" srcOrd="0" destOrd="0" presId="urn:microsoft.com/office/officeart/2016/7/layout/BasicLinearProcessNumbered"/>
    <dgm:cxn modelId="{84CAFB91-8F55-49AF-B7A4-3E821A52424D}" type="presOf" srcId="{F0F69F15-C1BD-4543-85D9-120867EB4B1F}" destId="{F7DAD053-2047-4AAB-87C7-2D76F1E543B7}" srcOrd="0" destOrd="0" presId="urn:microsoft.com/office/officeart/2016/7/layout/BasicLinearProcessNumbered"/>
    <dgm:cxn modelId="{EE895F9E-5E9E-4742-A144-50CF87951A66}" srcId="{AE0EC31F-5D5F-4F4E-8F0E-E74B00751D20}" destId="{44E6331D-8AC7-46E9-992C-24007E3AE158}" srcOrd="2" destOrd="0" parTransId="{40314300-1EB9-42FD-92ED-4DC5DA3481D6}" sibTransId="{F0F69F15-C1BD-4543-85D9-120867EB4B1F}"/>
    <dgm:cxn modelId="{75C25EA1-3D93-40E7-9FA7-506F71144418}" type="presOf" srcId="{0BD8C263-D6D5-4B7C-B90D-DE485950B8C4}" destId="{EC2C9B3B-83E9-41C3-AF8A-81E3904BDE47}" srcOrd="0" destOrd="0" presId="urn:microsoft.com/office/officeart/2016/7/layout/BasicLinearProcessNumbered"/>
    <dgm:cxn modelId="{37A69EB5-88F6-490B-A146-01CE1A108616}" type="presOf" srcId="{FC4C5CF7-F5C8-4D08-B984-B2DA256112AF}" destId="{5F24B811-6EEA-4BAE-8E95-8F16BD67BF4E}" srcOrd="0" destOrd="0" presId="urn:microsoft.com/office/officeart/2016/7/layout/BasicLinearProcessNumbered"/>
    <dgm:cxn modelId="{96348BB7-146A-4E3D-9214-41EBFA085B4D}" type="presOf" srcId="{44E6331D-8AC7-46E9-992C-24007E3AE158}" destId="{1A731560-8158-4FA8-A7F5-778679474C35}" srcOrd="0" destOrd="0" presId="urn:microsoft.com/office/officeart/2016/7/layout/BasicLinearProcessNumbered"/>
    <dgm:cxn modelId="{35679BDE-C00A-4CF7-BCD3-13606CCA36B2}" type="presOf" srcId="{44E6331D-8AC7-46E9-992C-24007E3AE158}" destId="{6BFAE2AE-9DF6-4F76-AC7E-68B0F0A3DA73}" srcOrd="1" destOrd="0" presId="urn:microsoft.com/office/officeart/2016/7/layout/BasicLinearProcessNumbered"/>
    <dgm:cxn modelId="{86BDD3E8-E1D4-4368-90A2-F194B1392F7E}" type="presOf" srcId="{7D0E4276-BF02-40D7-A778-52B63FA62AB0}" destId="{6F99AA1F-62EA-4E46-97B8-4238202EB306}" srcOrd="0" destOrd="0" presId="urn:microsoft.com/office/officeart/2016/7/layout/BasicLinearProcessNumbered"/>
    <dgm:cxn modelId="{B846ECF9-C81D-408B-B09D-8287ADF64FB3}" type="presOf" srcId="{8F52E30D-0D4D-4EA2-979B-31EF53CD9FD1}" destId="{6B974D4F-82B0-4D86-A9B7-393C071D67B6}" srcOrd="1" destOrd="0" presId="urn:microsoft.com/office/officeart/2016/7/layout/BasicLinearProcessNumbered"/>
    <dgm:cxn modelId="{DB96DEFF-C61B-4D86-BE7F-31D97D90477E}" type="presOf" srcId="{8F52E30D-0D4D-4EA2-979B-31EF53CD9FD1}" destId="{28D855E0-9FC9-4D69-A382-A6E5494FEB5F}" srcOrd="0" destOrd="0" presId="urn:microsoft.com/office/officeart/2016/7/layout/BasicLinearProcessNumbered"/>
    <dgm:cxn modelId="{82E63018-1040-4D04-80F6-CBD23962CDE0}" type="presParOf" srcId="{22C8369F-CA06-4E18-962A-57762796B420}" destId="{8E15126A-70AF-4EEF-9939-B195AEDBB01B}" srcOrd="0" destOrd="0" presId="urn:microsoft.com/office/officeart/2016/7/layout/BasicLinearProcessNumbered"/>
    <dgm:cxn modelId="{42FC9BD2-3150-4E89-A671-45B2E8B7BBAF}" type="presParOf" srcId="{8E15126A-70AF-4EEF-9939-B195AEDBB01B}" destId="{28D855E0-9FC9-4D69-A382-A6E5494FEB5F}" srcOrd="0" destOrd="0" presId="urn:microsoft.com/office/officeart/2016/7/layout/BasicLinearProcessNumbered"/>
    <dgm:cxn modelId="{FFA2AB11-DE2E-4904-A692-C06909C65497}" type="presParOf" srcId="{8E15126A-70AF-4EEF-9939-B195AEDBB01B}" destId="{EC2C9B3B-83E9-41C3-AF8A-81E3904BDE47}" srcOrd="1" destOrd="0" presId="urn:microsoft.com/office/officeart/2016/7/layout/BasicLinearProcessNumbered"/>
    <dgm:cxn modelId="{9825DB05-F5C6-40B4-8E04-8474FCEE1F0B}" type="presParOf" srcId="{8E15126A-70AF-4EEF-9939-B195AEDBB01B}" destId="{BEAD04FC-2CE7-4288-B4A1-19C39CFA74E5}" srcOrd="2" destOrd="0" presId="urn:microsoft.com/office/officeart/2016/7/layout/BasicLinearProcessNumbered"/>
    <dgm:cxn modelId="{45B3760A-BDB9-4B7B-AD2D-397E1294DEBD}" type="presParOf" srcId="{8E15126A-70AF-4EEF-9939-B195AEDBB01B}" destId="{6B974D4F-82B0-4D86-A9B7-393C071D67B6}" srcOrd="3" destOrd="0" presId="urn:microsoft.com/office/officeart/2016/7/layout/BasicLinearProcessNumbered"/>
    <dgm:cxn modelId="{6A2776CF-524F-47CC-9E1D-CC8AFAF475E4}" type="presParOf" srcId="{22C8369F-CA06-4E18-962A-57762796B420}" destId="{EE8A0025-1689-427D-A3F5-51753D56E94C}" srcOrd="1" destOrd="0" presId="urn:microsoft.com/office/officeart/2016/7/layout/BasicLinearProcessNumbered"/>
    <dgm:cxn modelId="{D5D2891E-D696-4569-B128-0C625739CAF4}" type="presParOf" srcId="{22C8369F-CA06-4E18-962A-57762796B420}" destId="{78816663-C54E-46D3-964B-6769AFCF17B2}" srcOrd="2" destOrd="0" presId="urn:microsoft.com/office/officeart/2016/7/layout/BasicLinearProcessNumbered"/>
    <dgm:cxn modelId="{A394C3BF-ED92-4420-9FB9-1EBABB72DD17}" type="presParOf" srcId="{78816663-C54E-46D3-964B-6769AFCF17B2}" destId="{5F24B811-6EEA-4BAE-8E95-8F16BD67BF4E}" srcOrd="0" destOrd="0" presId="urn:microsoft.com/office/officeart/2016/7/layout/BasicLinearProcessNumbered"/>
    <dgm:cxn modelId="{5E82CB80-03A8-4B3D-82B9-A588872EBA4F}" type="presParOf" srcId="{78816663-C54E-46D3-964B-6769AFCF17B2}" destId="{6F99AA1F-62EA-4E46-97B8-4238202EB306}" srcOrd="1" destOrd="0" presId="urn:microsoft.com/office/officeart/2016/7/layout/BasicLinearProcessNumbered"/>
    <dgm:cxn modelId="{D8DB0567-A7C5-4E48-846D-D14AC1F5B145}" type="presParOf" srcId="{78816663-C54E-46D3-964B-6769AFCF17B2}" destId="{44CB786B-50C1-4386-9AF8-FC7C20750A92}" srcOrd="2" destOrd="0" presId="urn:microsoft.com/office/officeart/2016/7/layout/BasicLinearProcessNumbered"/>
    <dgm:cxn modelId="{3FDF2710-BF67-4395-B158-964C618F7825}" type="presParOf" srcId="{78816663-C54E-46D3-964B-6769AFCF17B2}" destId="{27C6D95B-7170-4619-9ADC-096B065C8D0D}" srcOrd="3" destOrd="0" presId="urn:microsoft.com/office/officeart/2016/7/layout/BasicLinearProcessNumbered"/>
    <dgm:cxn modelId="{EB9CD914-BCD7-4F52-B1EF-F09A9DB9CBF8}" type="presParOf" srcId="{22C8369F-CA06-4E18-962A-57762796B420}" destId="{8AF8045C-2A6D-4EFC-8DAA-0A5C5ADFAA53}" srcOrd="3" destOrd="0" presId="urn:microsoft.com/office/officeart/2016/7/layout/BasicLinearProcessNumbered"/>
    <dgm:cxn modelId="{668F8405-0815-479B-BC68-14C420084D11}" type="presParOf" srcId="{22C8369F-CA06-4E18-962A-57762796B420}" destId="{2C12AA27-9DD6-4F47-9B2B-6ED7DE731B96}" srcOrd="4" destOrd="0" presId="urn:microsoft.com/office/officeart/2016/7/layout/BasicLinearProcessNumbered"/>
    <dgm:cxn modelId="{0A6B0D77-E788-446B-8A47-372946771370}" type="presParOf" srcId="{2C12AA27-9DD6-4F47-9B2B-6ED7DE731B96}" destId="{1A731560-8158-4FA8-A7F5-778679474C35}" srcOrd="0" destOrd="0" presId="urn:microsoft.com/office/officeart/2016/7/layout/BasicLinearProcessNumbered"/>
    <dgm:cxn modelId="{8DD2F44E-6E4A-4F9A-97F3-F3B91812BD7C}" type="presParOf" srcId="{2C12AA27-9DD6-4F47-9B2B-6ED7DE731B96}" destId="{F7DAD053-2047-4AAB-87C7-2D76F1E543B7}" srcOrd="1" destOrd="0" presId="urn:microsoft.com/office/officeart/2016/7/layout/BasicLinearProcessNumbered"/>
    <dgm:cxn modelId="{50AB1A38-C785-4C82-ABA9-E6807B395375}" type="presParOf" srcId="{2C12AA27-9DD6-4F47-9B2B-6ED7DE731B96}" destId="{A42CE497-99F4-43D0-BAEA-E3A4F001AD9A}" srcOrd="2" destOrd="0" presId="urn:microsoft.com/office/officeart/2016/7/layout/BasicLinearProcessNumbered"/>
    <dgm:cxn modelId="{BB93D1B6-2C3A-487B-9DAD-E2960D247ECC}" type="presParOf" srcId="{2C12AA27-9DD6-4F47-9B2B-6ED7DE731B96}" destId="{6BFAE2AE-9DF6-4F76-AC7E-68B0F0A3DA73}" srcOrd="3" destOrd="0" presId="urn:microsoft.com/office/officeart/2016/7/layout/BasicLinear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1B00BDC-3CB0-4A98-A60B-A543EEFCF447}"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ADD16112-C662-4DE9-AAD4-C4517D2334D7}">
      <dgm:prSet/>
      <dgm:spPr/>
      <dgm:t>
        <a:bodyPr/>
        <a:lstStyle/>
        <a:p>
          <a:r>
            <a:rPr lang="en-US"/>
            <a:t>Regular PSA blood tests.</a:t>
          </a:r>
        </a:p>
      </dgm:t>
    </dgm:pt>
    <dgm:pt modelId="{0E147092-1A4F-4C63-93E0-8260734C1D61}" type="parTrans" cxnId="{52A55B0F-702E-42FF-8AD5-9333731D50ED}">
      <dgm:prSet/>
      <dgm:spPr/>
      <dgm:t>
        <a:bodyPr/>
        <a:lstStyle/>
        <a:p>
          <a:endParaRPr lang="en-US"/>
        </a:p>
      </dgm:t>
    </dgm:pt>
    <dgm:pt modelId="{C5DA84D0-115F-4252-B4FA-180287C5CFB5}" type="sibTrans" cxnId="{52A55B0F-702E-42FF-8AD5-9333731D50ED}">
      <dgm:prSet/>
      <dgm:spPr/>
      <dgm:t>
        <a:bodyPr/>
        <a:lstStyle/>
        <a:p>
          <a:endParaRPr lang="en-US"/>
        </a:p>
      </dgm:t>
    </dgm:pt>
    <dgm:pt modelId="{181C75DA-D9C8-4637-9070-D4F44E61DD33}">
      <dgm:prSet/>
      <dgm:spPr/>
      <dgm:t>
        <a:bodyPr/>
        <a:lstStyle/>
        <a:p>
          <a:r>
            <a:rPr lang="en-US"/>
            <a:t>Imaging scans and MDT reviews.</a:t>
          </a:r>
        </a:p>
      </dgm:t>
    </dgm:pt>
    <dgm:pt modelId="{6216B2A1-8512-46EA-8005-83616B341C6F}" type="parTrans" cxnId="{59C165C5-9975-42C1-BE93-0F0FD3A2C4FE}">
      <dgm:prSet/>
      <dgm:spPr/>
      <dgm:t>
        <a:bodyPr/>
        <a:lstStyle/>
        <a:p>
          <a:endParaRPr lang="en-US"/>
        </a:p>
      </dgm:t>
    </dgm:pt>
    <dgm:pt modelId="{F90F0FD4-2641-4704-B32B-E03DB762A1BB}" type="sibTrans" cxnId="{59C165C5-9975-42C1-BE93-0F0FD3A2C4FE}">
      <dgm:prSet/>
      <dgm:spPr/>
      <dgm:t>
        <a:bodyPr/>
        <a:lstStyle/>
        <a:p>
          <a:endParaRPr lang="en-US"/>
        </a:p>
      </dgm:t>
    </dgm:pt>
    <dgm:pt modelId="{36663279-7B9D-40C5-87BC-608EA44E9821}">
      <dgm:prSet/>
      <dgm:spPr/>
      <dgm:t>
        <a:bodyPr/>
        <a:lstStyle/>
        <a:p>
          <a:r>
            <a:rPr lang="en-US"/>
            <a:t>Psychological wellbeing assessments.</a:t>
          </a:r>
        </a:p>
      </dgm:t>
    </dgm:pt>
    <dgm:pt modelId="{31C407F7-0F6B-483F-AC37-1ED9E969BCED}" type="parTrans" cxnId="{D3BFBA00-8DFC-4CE7-BB1F-5444B9D46B19}">
      <dgm:prSet/>
      <dgm:spPr/>
      <dgm:t>
        <a:bodyPr/>
        <a:lstStyle/>
        <a:p>
          <a:endParaRPr lang="en-US"/>
        </a:p>
      </dgm:t>
    </dgm:pt>
    <dgm:pt modelId="{1CA9CB82-7914-4256-A9A2-D931CA832AC5}" type="sibTrans" cxnId="{D3BFBA00-8DFC-4CE7-BB1F-5444B9D46B19}">
      <dgm:prSet/>
      <dgm:spPr/>
      <dgm:t>
        <a:bodyPr/>
        <a:lstStyle/>
        <a:p>
          <a:endParaRPr lang="en-US"/>
        </a:p>
      </dgm:t>
    </dgm:pt>
    <dgm:pt modelId="{83C49648-FEF0-4C73-94BB-AE6A78E2C57D}" type="pres">
      <dgm:prSet presAssocID="{F1B00BDC-3CB0-4A98-A60B-A543EEFCF447}" presName="root" presStyleCnt="0">
        <dgm:presLayoutVars>
          <dgm:dir/>
          <dgm:resizeHandles val="exact"/>
        </dgm:presLayoutVars>
      </dgm:prSet>
      <dgm:spPr/>
    </dgm:pt>
    <dgm:pt modelId="{7498948D-4FD3-4C64-A01A-DCC45EF4AEEF}" type="pres">
      <dgm:prSet presAssocID="{ADD16112-C662-4DE9-AAD4-C4517D2334D7}" presName="compNode" presStyleCnt="0"/>
      <dgm:spPr/>
    </dgm:pt>
    <dgm:pt modelId="{D8D7E5D9-2942-41F6-BB50-99E5DD5F36AF}" type="pres">
      <dgm:prSet presAssocID="{ADD16112-C662-4DE9-AAD4-C4517D2334D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st tubes"/>
        </a:ext>
      </dgm:extLst>
    </dgm:pt>
    <dgm:pt modelId="{67445C73-344B-4CCD-A75A-908AB38F26A6}" type="pres">
      <dgm:prSet presAssocID="{ADD16112-C662-4DE9-AAD4-C4517D2334D7}" presName="spaceRect" presStyleCnt="0"/>
      <dgm:spPr/>
    </dgm:pt>
    <dgm:pt modelId="{FB3CBD36-E1CF-4DBB-9A9B-F1CD9CEC9BD0}" type="pres">
      <dgm:prSet presAssocID="{ADD16112-C662-4DE9-AAD4-C4517D2334D7}" presName="textRect" presStyleLbl="revTx" presStyleIdx="0" presStyleCnt="3">
        <dgm:presLayoutVars>
          <dgm:chMax val="1"/>
          <dgm:chPref val="1"/>
        </dgm:presLayoutVars>
      </dgm:prSet>
      <dgm:spPr/>
    </dgm:pt>
    <dgm:pt modelId="{AB96C365-777A-4768-82FE-F31FF58F39E8}" type="pres">
      <dgm:prSet presAssocID="{C5DA84D0-115F-4252-B4FA-180287C5CFB5}" presName="sibTrans" presStyleCnt="0"/>
      <dgm:spPr/>
    </dgm:pt>
    <dgm:pt modelId="{B2F61824-2213-4C50-AEB0-7086B4DB75EC}" type="pres">
      <dgm:prSet presAssocID="{181C75DA-D9C8-4637-9070-D4F44E61DD33}" presName="compNode" presStyleCnt="0"/>
      <dgm:spPr/>
    </dgm:pt>
    <dgm:pt modelId="{8A39C420-9D46-4D36-BDC9-8F47D3D11578}" type="pres">
      <dgm:prSet presAssocID="{181C75DA-D9C8-4637-9070-D4F44E61DD3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E8D14FC0-61EA-4C4F-AF11-FF0EEFD5D6E6}" type="pres">
      <dgm:prSet presAssocID="{181C75DA-D9C8-4637-9070-D4F44E61DD33}" presName="spaceRect" presStyleCnt="0"/>
      <dgm:spPr/>
    </dgm:pt>
    <dgm:pt modelId="{CF0FEE65-E1F2-40CB-AE09-BB15D23E7592}" type="pres">
      <dgm:prSet presAssocID="{181C75DA-D9C8-4637-9070-D4F44E61DD33}" presName="textRect" presStyleLbl="revTx" presStyleIdx="1" presStyleCnt="3">
        <dgm:presLayoutVars>
          <dgm:chMax val="1"/>
          <dgm:chPref val="1"/>
        </dgm:presLayoutVars>
      </dgm:prSet>
      <dgm:spPr/>
    </dgm:pt>
    <dgm:pt modelId="{5D331046-4538-4931-A159-8D9146DBF479}" type="pres">
      <dgm:prSet presAssocID="{F90F0FD4-2641-4704-B32B-E03DB762A1BB}" presName="sibTrans" presStyleCnt="0"/>
      <dgm:spPr/>
    </dgm:pt>
    <dgm:pt modelId="{51376AC3-CAA7-4BCF-857B-557DC2287B66}" type="pres">
      <dgm:prSet presAssocID="{36663279-7B9D-40C5-87BC-608EA44E9821}" presName="compNode" presStyleCnt="0"/>
      <dgm:spPr/>
    </dgm:pt>
    <dgm:pt modelId="{72CF2F01-A54F-4D00-B6E0-A72FA8C8FE19}" type="pres">
      <dgm:prSet presAssocID="{36663279-7B9D-40C5-87BC-608EA44E982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4004AE7C-22F4-4785-A065-BC126C7D48E4}" type="pres">
      <dgm:prSet presAssocID="{36663279-7B9D-40C5-87BC-608EA44E9821}" presName="spaceRect" presStyleCnt="0"/>
      <dgm:spPr/>
    </dgm:pt>
    <dgm:pt modelId="{F3B7AE96-BE05-40BD-BE00-1810E8D1F028}" type="pres">
      <dgm:prSet presAssocID="{36663279-7B9D-40C5-87BC-608EA44E9821}" presName="textRect" presStyleLbl="revTx" presStyleIdx="2" presStyleCnt="3">
        <dgm:presLayoutVars>
          <dgm:chMax val="1"/>
          <dgm:chPref val="1"/>
        </dgm:presLayoutVars>
      </dgm:prSet>
      <dgm:spPr/>
    </dgm:pt>
  </dgm:ptLst>
  <dgm:cxnLst>
    <dgm:cxn modelId="{D3BFBA00-8DFC-4CE7-BB1F-5444B9D46B19}" srcId="{F1B00BDC-3CB0-4A98-A60B-A543EEFCF447}" destId="{36663279-7B9D-40C5-87BC-608EA44E9821}" srcOrd="2" destOrd="0" parTransId="{31C407F7-0F6B-483F-AC37-1ED9E969BCED}" sibTransId="{1CA9CB82-7914-4256-A9A2-D931CA832AC5}"/>
    <dgm:cxn modelId="{52A55B0F-702E-42FF-8AD5-9333731D50ED}" srcId="{F1B00BDC-3CB0-4A98-A60B-A543EEFCF447}" destId="{ADD16112-C662-4DE9-AAD4-C4517D2334D7}" srcOrd="0" destOrd="0" parTransId="{0E147092-1A4F-4C63-93E0-8260734C1D61}" sibTransId="{C5DA84D0-115F-4252-B4FA-180287C5CFB5}"/>
    <dgm:cxn modelId="{3645CD2D-390D-4438-B6EB-A00BF55590A4}" type="presOf" srcId="{F1B00BDC-3CB0-4A98-A60B-A543EEFCF447}" destId="{83C49648-FEF0-4C73-94BB-AE6A78E2C57D}" srcOrd="0" destOrd="0" presId="urn:microsoft.com/office/officeart/2018/2/layout/IconLabelList"/>
    <dgm:cxn modelId="{C712AFA7-32A1-4466-B01F-78D0495E844C}" type="presOf" srcId="{181C75DA-D9C8-4637-9070-D4F44E61DD33}" destId="{CF0FEE65-E1F2-40CB-AE09-BB15D23E7592}" srcOrd="0" destOrd="0" presId="urn:microsoft.com/office/officeart/2018/2/layout/IconLabelList"/>
    <dgm:cxn modelId="{7ECFDDB8-0FA8-4ED3-9158-5B75A55D17A7}" type="presOf" srcId="{36663279-7B9D-40C5-87BC-608EA44E9821}" destId="{F3B7AE96-BE05-40BD-BE00-1810E8D1F028}" srcOrd="0" destOrd="0" presId="urn:microsoft.com/office/officeart/2018/2/layout/IconLabelList"/>
    <dgm:cxn modelId="{59C165C5-9975-42C1-BE93-0F0FD3A2C4FE}" srcId="{F1B00BDC-3CB0-4A98-A60B-A543EEFCF447}" destId="{181C75DA-D9C8-4637-9070-D4F44E61DD33}" srcOrd="1" destOrd="0" parTransId="{6216B2A1-8512-46EA-8005-83616B341C6F}" sibTransId="{F90F0FD4-2641-4704-B32B-E03DB762A1BB}"/>
    <dgm:cxn modelId="{3347ABF6-6A81-432D-941E-51CE97E80982}" type="presOf" srcId="{ADD16112-C662-4DE9-AAD4-C4517D2334D7}" destId="{FB3CBD36-E1CF-4DBB-9A9B-F1CD9CEC9BD0}" srcOrd="0" destOrd="0" presId="urn:microsoft.com/office/officeart/2018/2/layout/IconLabelList"/>
    <dgm:cxn modelId="{C4B21E76-36CF-4C43-ADEB-1B0991F5D130}" type="presParOf" srcId="{83C49648-FEF0-4C73-94BB-AE6A78E2C57D}" destId="{7498948D-4FD3-4C64-A01A-DCC45EF4AEEF}" srcOrd="0" destOrd="0" presId="urn:microsoft.com/office/officeart/2018/2/layout/IconLabelList"/>
    <dgm:cxn modelId="{39122D97-EF64-42AE-9297-18A40E4C03C9}" type="presParOf" srcId="{7498948D-4FD3-4C64-A01A-DCC45EF4AEEF}" destId="{D8D7E5D9-2942-41F6-BB50-99E5DD5F36AF}" srcOrd="0" destOrd="0" presId="urn:microsoft.com/office/officeart/2018/2/layout/IconLabelList"/>
    <dgm:cxn modelId="{36DB20EC-0A1F-425E-AB53-3175893FD365}" type="presParOf" srcId="{7498948D-4FD3-4C64-A01A-DCC45EF4AEEF}" destId="{67445C73-344B-4CCD-A75A-908AB38F26A6}" srcOrd="1" destOrd="0" presId="urn:microsoft.com/office/officeart/2018/2/layout/IconLabelList"/>
    <dgm:cxn modelId="{FA873409-E861-4313-BDBF-4B3DABB32380}" type="presParOf" srcId="{7498948D-4FD3-4C64-A01A-DCC45EF4AEEF}" destId="{FB3CBD36-E1CF-4DBB-9A9B-F1CD9CEC9BD0}" srcOrd="2" destOrd="0" presId="urn:microsoft.com/office/officeart/2018/2/layout/IconLabelList"/>
    <dgm:cxn modelId="{3472C831-3299-42B1-B1A1-F026E9FD03EA}" type="presParOf" srcId="{83C49648-FEF0-4C73-94BB-AE6A78E2C57D}" destId="{AB96C365-777A-4768-82FE-F31FF58F39E8}" srcOrd="1" destOrd="0" presId="urn:microsoft.com/office/officeart/2018/2/layout/IconLabelList"/>
    <dgm:cxn modelId="{27F5E812-FB18-4890-81CF-4E81F679D5DD}" type="presParOf" srcId="{83C49648-FEF0-4C73-94BB-AE6A78E2C57D}" destId="{B2F61824-2213-4C50-AEB0-7086B4DB75EC}" srcOrd="2" destOrd="0" presId="urn:microsoft.com/office/officeart/2018/2/layout/IconLabelList"/>
    <dgm:cxn modelId="{D9848F19-E971-4E9C-B696-A671FC537B04}" type="presParOf" srcId="{B2F61824-2213-4C50-AEB0-7086B4DB75EC}" destId="{8A39C420-9D46-4D36-BDC9-8F47D3D11578}" srcOrd="0" destOrd="0" presId="urn:microsoft.com/office/officeart/2018/2/layout/IconLabelList"/>
    <dgm:cxn modelId="{A525599A-A071-466A-92E3-C2C5575A95DB}" type="presParOf" srcId="{B2F61824-2213-4C50-AEB0-7086B4DB75EC}" destId="{E8D14FC0-61EA-4C4F-AF11-FF0EEFD5D6E6}" srcOrd="1" destOrd="0" presId="urn:microsoft.com/office/officeart/2018/2/layout/IconLabelList"/>
    <dgm:cxn modelId="{6A5960E7-257F-4F91-B86F-B43ED9B6E19B}" type="presParOf" srcId="{B2F61824-2213-4C50-AEB0-7086B4DB75EC}" destId="{CF0FEE65-E1F2-40CB-AE09-BB15D23E7592}" srcOrd="2" destOrd="0" presId="urn:microsoft.com/office/officeart/2018/2/layout/IconLabelList"/>
    <dgm:cxn modelId="{9765AF2C-7A2A-451B-B474-36FDC1B9E41E}" type="presParOf" srcId="{83C49648-FEF0-4C73-94BB-AE6A78E2C57D}" destId="{5D331046-4538-4931-A159-8D9146DBF479}" srcOrd="3" destOrd="0" presId="urn:microsoft.com/office/officeart/2018/2/layout/IconLabelList"/>
    <dgm:cxn modelId="{75CE7407-614E-43D8-AD41-CF6057FE4D23}" type="presParOf" srcId="{83C49648-FEF0-4C73-94BB-AE6A78E2C57D}" destId="{51376AC3-CAA7-4BCF-857B-557DC2287B66}" srcOrd="4" destOrd="0" presId="urn:microsoft.com/office/officeart/2018/2/layout/IconLabelList"/>
    <dgm:cxn modelId="{06D1BB47-D35A-40EB-A4B6-6B287F0B5864}" type="presParOf" srcId="{51376AC3-CAA7-4BCF-857B-557DC2287B66}" destId="{72CF2F01-A54F-4D00-B6E0-A72FA8C8FE19}" srcOrd="0" destOrd="0" presId="urn:microsoft.com/office/officeart/2018/2/layout/IconLabelList"/>
    <dgm:cxn modelId="{F8BC0068-9E4E-4AE7-AA1C-9A7F6A82EDE4}" type="presParOf" srcId="{51376AC3-CAA7-4BCF-857B-557DC2287B66}" destId="{4004AE7C-22F4-4785-A065-BC126C7D48E4}" srcOrd="1" destOrd="0" presId="urn:microsoft.com/office/officeart/2018/2/layout/IconLabelList"/>
    <dgm:cxn modelId="{63241390-4F15-47DB-941C-8466F77BAD15}" type="presParOf" srcId="{51376AC3-CAA7-4BCF-857B-557DC2287B66}" destId="{F3B7AE96-BE05-40BD-BE00-1810E8D1F028}"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1806C41-3D3D-4150-AB95-9BD90CCC300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6C51311-F92A-4E5D-8103-15EBCD040E44}">
      <dgm:prSet/>
      <dgm:spPr/>
      <dgm:t>
        <a:bodyPr/>
        <a:lstStyle/>
        <a:p>
          <a:r>
            <a:rPr lang="en-US" dirty="0"/>
            <a:t>Prostate cancer requires early detection and evidence-based care.</a:t>
          </a:r>
        </a:p>
      </dgm:t>
    </dgm:pt>
    <dgm:pt modelId="{E3670904-7891-4BB7-B9B0-2AFAD6281ACB}" type="parTrans" cxnId="{C75C0508-C5D2-4705-846B-095261E96D50}">
      <dgm:prSet/>
      <dgm:spPr/>
      <dgm:t>
        <a:bodyPr/>
        <a:lstStyle/>
        <a:p>
          <a:endParaRPr lang="en-US"/>
        </a:p>
      </dgm:t>
    </dgm:pt>
    <dgm:pt modelId="{5928C2CB-6FE2-4B23-8A1A-C7194808CCB8}" type="sibTrans" cxnId="{C75C0508-C5D2-4705-846B-095261E96D50}">
      <dgm:prSet/>
      <dgm:spPr/>
      <dgm:t>
        <a:bodyPr/>
        <a:lstStyle/>
        <a:p>
          <a:endParaRPr lang="en-US"/>
        </a:p>
      </dgm:t>
    </dgm:pt>
    <dgm:pt modelId="{32A10C6E-8C14-4E6F-988B-1970B7F7A723}">
      <dgm:prSet/>
      <dgm:spPr/>
      <dgm:t>
        <a:bodyPr/>
        <a:lstStyle/>
        <a:p>
          <a:r>
            <a:rPr lang="en-US"/>
            <a:t>Holistic, person-centred care improves survival and quality of life.</a:t>
          </a:r>
        </a:p>
      </dgm:t>
    </dgm:pt>
    <dgm:pt modelId="{4A994FB4-6A69-4780-9CDA-CABA961EE8F2}" type="parTrans" cxnId="{A1E42B5F-FCE0-454C-A40F-B0AA00BE9336}">
      <dgm:prSet/>
      <dgm:spPr/>
      <dgm:t>
        <a:bodyPr/>
        <a:lstStyle/>
        <a:p>
          <a:endParaRPr lang="en-US"/>
        </a:p>
      </dgm:t>
    </dgm:pt>
    <dgm:pt modelId="{2679B461-9C42-406F-8B8B-5052452DEF48}" type="sibTrans" cxnId="{A1E42B5F-FCE0-454C-A40F-B0AA00BE9336}">
      <dgm:prSet/>
      <dgm:spPr/>
      <dgm:t>
        <a:bodyPr/>
        <a:lstStyle/>
        <a:p>
          <a:endParaRPr lang="en-US"/>
        </a:p>
      </dgm:t>
    </dgm:pt>
    <dgm:pt modelId="{A86C74FD-145B-4726-94C2-6C103D44D99F}" type="pres">
      <dgm:prSet presAssocID="{81806C41-3D3D-4150-AB95-9BD90CCC3006}" presName="root" presStyleCnt="0">
        <dgm:presLayoutVars>
          <dgm:dir/>
          <dgm:resizeHandles val="exact"/>
        </dgm:presLayoutVars>
      </dgm:prSet>
      <dgm:spPr/>
    </dgm:pt>
    <dgm:pt modelId="{C7313DA4-202F-41A8-80FA-2CD96465FDBF}" type="pres">
      <dgm:prSet presAssocID="{96C51311-F92A-4E5D-8103-15EBCD040E44}" presName="compNode" presStyleCnt="0"/>
      <dgm:spPr/>
    </dgm:pt>
    <dgm:pt modelId="{0655DE8C-B07F-46B3-B22D-D2722B271DF7}" type="pres">
      <dgm:prSet presAssocID="{96C51311-F92A-4E5D-8103-15EBCD040E44}" presName="bgRect" presStyleLbl="bgShp" presStyleIdx="0" presStyleCnt="2"/>
      <dgm:spPr/>
    </dgm:pt>
    <dgm:pt modelId="{68C46A3D-6ADE-4721-A28D-9F7A8FD7DD4C}" type="pres">
      <dgm:prSet presAssocID="{96C51311-F92A-4E5D-8103-15EBCD040E4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56FC2300-B3FF-4046-A85D-703042278A32}" type="pres">
      <dgm:prSet presAssocID="{96C51311-F92A-4E5D-8103-15EBCD040E44}" presName="spaceRect" presStyleCnt="0"/>
      <dgm:spPr/>
    </dgm:pt>
    <dgm:pt modelId="{BC95F532-003A-458E-8FF3-290AE517EEBE}" type="pres">
      <dgm:prSet presAssocID="{96C51311-F92A-4E5D-8103-15EBCD040E44}" presName="parTx" presStyleLbl="revTx" presStyleIdx="0" presStyleCnt="2">
        <dgm:presLayoutVars>
          <dgm:chMax val="0"/>
          <dgm:chPref val="0"/>
        </dgm:presLayoutVars>
      </dgm:prSet>
      <dgm:spPr/>
    </dgm:pt>
    <dgm:pt modelId="{4AF7C044-F16E-4BBD-82D5-0EACAC3D7449}" type="pres">
      <dgm:prSet presAssocID="{5928C2CB-6FE2-4B23-8A1A-C7194808CCB8}" presName="sibTrans" presStyleCnt="0"/>
      <dgm:spPr/>
    </dgm:pt>
    <dgm:pt modelId="{21D9BBA8-6AF8-4852-B5AD-0E4F97FD6825}" type="pres">
      <dgm:prSet presAssocID="{32A10C6E-8C14-4E6F-988B-1970B7F7A723}" presName="compNode" presStyleCnt="0"/>
      <dgm:spPr/>
    </dgm:pt>
    <dgm:pt modelId="{5BD5E61D-C965-4C7C-AA4E-2F43A5EB7341}" type="pres">
      <dgm:prSet presAssocID="{32A10C6E-8C14-4E6F-988B-1970B7F7A723}" presName="bgRect" presStyleLbl="bgShp" presStyleIdx="1" presStyleCnt="2"/>
      <dgm:spPr/>
    </dgm:pt>
    <dgm:pt modelId="{7B95D228-F10F-41C2-80D1-B460F63FB20D}" type="pres">
      <dgm:prSet presAssocID="{32A10C6E-8C14-4E6F-988B-1970B7F7A72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ycle with People"/>
        </a:ext>
      </dgm:extLst>
    </dgm:pt>
    <dgm:pt modelId="{2FD18A04-5C3A-4D39-BD7D-C7618A6779C1}" type="pres">
      <dgm:prSet presAssocID="{32A10C6E-8C14-4E6F-988B-1970B7F7A723}" presName="spaceRect" presStyleCnt="0"/>
      <dgm:spPr/>
    </dgm:pt>
    <dgm:pt modelId="{11982FD7-7C42-4D68-A8AA-AF2A921BD89D}" type="pres">
      <dgm:prSet presAssocID="{32A10C6E-8C14-4E6F-988B-1970B7F7A723}" presName="parTx" presStyleLbl="revTx" presStyleIdx="1" presStyleCnt="2">
        <dgm:presLayoutVars>
          <dgm:chMax val="0"/>
          <dgm:chPref val="0"/>
        </dgm:presLayoutVars>
      </dgm:prSet>
      <dgm:spPr/>
    </dgm:pt>
  </dgm:ptLst>
  <dgm:cxnLst>
    <dgm:cxn modelId="{C75C0508-C5D2-4705-846B-095261E96D50}" srcId="{81806C41-3D3D-4150-AB95-9BD90CCC3006}" destId="{96C51311-F92A-4E5D-8103-15EBCD040E44}" srcOrd="0" destOrd="0" parTransId="{E3670904-7891-4BB7-B9B0-2AFAD6281ACB}" sibTransId="{5928C2CB-6FE2-4B23-8A1A-C7194808CCB8}"/>
    <dgm:cxn modelId="{F291C210-F26F-47BE-9582-EB3EA7F53457}" type="presOf" srcId="{96C51311-F92A-4E5D-8103-15EBCD040E44}" destId="{BC95F532-003A-458E-8FF3-290AE517EEBE}" srcOrd="0" destOrd="0" presId="urn:microsoft.com/office/officeart/2018/2/layout/IconVerticalSolidList"/>
    <dgm:cxn modelId="{A1E42B5F-FCE0-454C-A40F-B0AA00BE9336}" srcId="{81806C41-3D3D-4150-AB95-9BD90CCC3006}" destId="{32A10C6E-8C14-4E6F-988B-1970B7F7A723}" srcOrd="1" destOrd="0" parTransId="{4A994FB4-6A69-4780-9CDA-CABA961EE8F2}" sibTransId="{2679B461-9C42-406F-8B8B-5052452DEF48}"/>
    <dgm:cxn modelId="{ED675C86-C1E7-4E0F-B626-9B1D307216BB}" type="presOf" srcId="{81806C41-3D3D-4150-AB95-9BD90CCC3006}" destId="{A86C74FD-145B-4726-94C2-6C103D44D99F}" srcOrd="0" destOrd="0" presId="urn:microsoft.com/office/officeart/2018/2/layout/IconVerticalSolidList"/>
    <dgm:cxn modelId="{69A27FC1-43D1-4546-A880-DC202516AA01}" type="presOf" srcId="{32A10C6E-8C14-4E6F-988B-1970B7F7A723}" destId="{11982FD7-7C42-4D68-A8AA-AF2A921BD89D}" srcOrd="0" destOrd="0" presId="urn:microsoft.com/office/officeart/2018/2/layout/IconVerticalSolidList"/>
    <dgm:cxn modelId="{E08E969A-4172-41FD-A7BF-A1B28A9F5E4D}" type="presParOf" srcId="{A86C74FD-145B-4726-94C2-6C103D44D99F}" destId="{C7313DA4-202F-41A8-80FA-2CD96465FDBF}" srcOrd="0" destOrd="0" presId="urn:microsoft.com/office/officeart/2018/2/layout/IconVerticalSolidList"/>
    <dgm:cxn modelId="{BDD02699-AD06-4F5C-B284-C232CB4E9A55}" type="presParOf" srcId="{C7313DA4-202F-41A8-80FA-2CD96465FDBF}" destId="{0655DE8C-B07F-46B3-B22D-D2722B271DF7}" srcOrd="0" destOrd="0" presId="urn:microsoft.com/office/officeart/2018/2/layout/IconVerticalSolidList"/>
    <dgm:cxn modelId="{A45A47F9-64A0-4F4B-95EF-791C0BEED22D}" type="presParOf" srcId="{C7313DA4-202F-41A8-80FA-2CD96465FDBF}" destId="{68C46A3D-6ADE-4721-A28D-9F7A8FD7DD4C}" srcOrd="1" destOrd="0" presId="urn:microsoft.com/office/officeart/2018/2/layout/IconVerticalSolidList"/>
    <dgm:cxn modelId="{AA7F111B-568C-4521-8CD9-967A86B1BD8C}" type="presParOf" srcId="{C7313DA4-202F-41A8-80FA-2CD96465FDBF}" destId="{56FC2300-B3FF-4046-A85D-703042278A32}" srcOrd="2" destOrd="0" presId="urn:microsoft.com/office/officeart/2018/2/layout/IconVerticalSolidList"/>
    <dgm:cxn modelId="{08D81E4B-E15D-42AC-9350-6C743BE7EA15}" type="presParOf" srcId="{C7313DA4-202F-41A8-80FA-2CD96465FDBF}" destId="{BC95F532-003A-458E-8FF3-290AE517EEBE}" srcOrd="3" destOrd="0" presId="urn:microsoft.com/office/officeart/2018/2/layout/IconVerticalSolidList"/>
    <dgm:cxn modelId="{B317179D-F838-43B3-9F83-A117CB64D5F3}" type="presParOf" srcId="{A86C74FD-145B-4726-94C2-6C103D44D99F}" destId="{4AF7C044-F16E-4BBD-82D5-0EACAC3D7449}" srcOrd="1" destOrd="0" presId="urn:microsoft.com/office/officeart/2018/2/layout/IconVerticalSolidList"/>
    <dgm:cxn modelId="{A72D7432-44B2-4F64-9612-E27E0FB4FB8D}" type="presParOf" srcId="{A86C74FD-145B-4726-94C2-6C103D44D99F}" destId="{21D9BBA8-6AF8-4852-B5AD-0E4F97FD6825}" srcOrd="2" destOrd="0" presId="urn:microsoft.com/office/officeart/2018/2/layout/IconVerticalSolidList"/>
    <dgm:cxn modelId="{3C316973-82F3-4EB4-80CA-44F6A35EC924}" type="presParOf" srcId="{21D9BBA8-6AF8-4852-B5AD-0E4F97FD6825}" destId="{5BD5E61D-C965-4C7C-AA4E-2F43A5EB7341}" srcOrd="0" destOrd="0" presId="urn:microsoft.com/office/officeart/2018/2/layout/IconVerticalSolidList"/>
    <dgm:cxn modelId="{71E6317C-B95F-4736-B8D0-0AB931993600}" type="presParOf" srcId="{21D9BBA8-6AF8-4852-B5AD-0E4F97FD6825}" destId="{7B95D228-F10F-41C2-80D1-B460F63FB20D}" srcOrd="1" destOrd="0" presId="urn:microsoft.com/office/officeart/2018/2/layout/IconVerticalSolidList"/>
    <dgm:cxn modelId="{61755117-2A46-4E3C-A264-09FFC07849AA}" type="presParOf" srcId="{21D9BBA8-6AF8-4852-B5AD-0E4F97FD6825}" destId="{2FD18A04-5C3A-4D39-BD7D-C7618A6779C1}" srcOrd="2" destOrd="0" presId="urn:microsoft.com/office/officeart/2018/2/layout/IconVerticalSolidList"/>
    <dgm:cxn modelId="{5271F7BE-BFF0-4B52-B81B-D4620075C7CB}" type="presParOf" srcId="{21D9BBA8-6AF8-4852-B5AD-0E4F97FD6825}" destId="{11982FD7-7C42-4D68-A8AA-AF2A921BD89D}"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24B680D-10EF-4C2A-B07E-A15B90BCA78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443FC8C-543F-44DE-BB3A-42EC10A9238F}">
      <dgm:prSet/>
      <dgm:spPr/>
      <dgm:t>
        <a:bodyPr/>
        <a:lstStyle/>
        <a:p>
          <a:r>
            <a:rPr lang="en-US"/>
            <a:t>NHS (2023) Prostate cancer. Available at: https://www.nhs.uk</a:t>
          </a:r>
        </a:p>
      </dgm:t>
    </dgm:pt>
    <dgm:pt modelId="{7779BE68-7C05-43AA-81EF-8EC0D96D8574}" type="parTrans" cxnId="{ACCE23D4-476D-473A-BF07-9A08D0B86915}">
      <dgm:prSet/>
      <dgm:spPr/>
      <dgm:t>
        <a:bodyPr/>
        <a:lstStyle/>
        <a:p>
          <a:endParaRPr lang="en-US"/>
        </a:p>
      </dgm:t>
    </dgm:pt>
    <dgm:pt modelId="{DCD537A9-A929-46BF-9A11-EED500A5E7A9}" type="sibTrans" cxnId="{ACCE23D4-476D-473A-BF07-9A08D0B86915}">
      <dgm:prSet/>
      <dgm:spPr/>
      <dgm:t>
        <a:bodyPr/>
        <a:lstStyle/>
        <a:p>
          <a:endParaRPr lang="en-US"/>
        </a:p>
      </dgm:t>
    </dgm:pt>
    <dgm:pt modelId="{28B293C2-8675-4F60-817F-6F8B92863C8B}">
      <dgm:prSet/>
      <dgm:spPr/>
      <dgm:t>
        <a:bodyPr/>
        <a:lstStyle/>
        <a:p>
          <a:r>
            <a:rPr lang="en-US"/>
            <a:t>Cancer Research UK (2024) Prostate cancer survival statistics.</a:t>
          </a:r>
        </a:p>
      </dgm:t>
    </dgm:pt>
    <dgm:pt modelId="{92122F7D-1B55-4A7A-9404-C399D5B63518}" type="parTrans" cxnId="{1EFE39E2-89AE-4562-9FCA-BE1472863BE9}">
      <dgm:prSet/>
      <dgm:spPr/>
      <dgm:t>
        <a:bodyPr/>
        <a:lstStyle/>
        <a:p>
          <a:endParaRPr lang="en-US"/>
        </a:p>
      </dgm:t>
    </dgm:pt>
    <dgm:pt modelId="{69A4E348-0260-4448-8A55-59D5D495904E}" type="sibTrans" cxnId="{1EFE39E2-89AE-4562-9FCA-BE1472863BE9}">
      <dgm:prSet/>
      <dgm:spPr/>
      <dgm:t>
        <a:bodyPr/>
        <a:lstStyle/>
        <a:p>
          <a:endParaRPr lang="en-US"/>
        </a:p>
      </dgm:t>
    </dgm:pt>
    <dgm:pt modelId="{CD7FE15A-8A75-4BDC-BDAB-7BCF4D8B9E34}">
      <dgm:prSet/>
      <dgm:spPr/>
      <dgm:t>
        <a:bodyPr/>
        <a:lstStyle/>
        <a:p>
          <a:r>
            <a:rPr lang="en-US"/>
            <a:t>NICE (2023) Prostate cancer guideline NG131.</a:t>
          </a:r>
        </a:p>
      </dgm:t>
    </dgm:pt>
    <dgm:pt modelId="{616AB624-D325-43B7-A950-FDFA82A61C4E}" type="parTrans" cxnId="{FEFD62E8-9CC3-494E-AC43-83797A32A0C1}">
      <dgm:prSet/>
      <dgm:spPr/>
      <dgm:t>
        <a:bodyPr/>
        <a:lstStyle/>
        <a:p>
          <a:endParaRPr lang="en-US"/>
        </a:p>
      </dgm:t>
    </dgm:pt>
    <dgm:pt modelId="{79061DAD-C6DE-4971-B02D-BD140D89CF1C}" type="sibTrans" cxnId="{FEFD62E8-9CC3-494E-AC43-83797A32A0C1}">
      <dgm:prSet/>
      <dgm:spPr/>
      <dgm:t>
        <a:bodyPr/>
        <a:lstStyle/>
        <a:p>
          <a:endParaRPr lang="en-US"/>
        </a:p>
      </dgm:t>
    </dgm:pt>
    <dgm:pt modelId="{BF389586-61AF-4991-9BB8-CC91EEFBEE23}">
      <dgm:prSet/>
      <dgm:spPr/>
      <dgm:t>
        <a:bodyPr/>
        <a:lstStyle/>
        <a:p>
          <a:r>
            <a:rPr lang="en-US"/>
            <a:t>NHS England (2022) Personalised care.</a:t>
          </a:r>
        </a:p>
      </dgm:t>
    </dgm:pt>
    <dgm:pt modelId="{ADE1C148-3059-4CE4-85B0-3376A6EFDF2D}" type="parTrans" cxnId="{CD048777-8FA0-4748-97B5-D68BD746CBDC}">
      <dgm:prSet/>
      <dgm:spPr/>
      <dgm:t>
        <a:bodyPr/>
        <a:lstStyle/>
        <a:p>
          <a:endParaRPr lang="en-US"/>
        </a:p>
      </dgm:t>
    </dgm:pt>
    <dgm:pt modelId="{4C16EE11-206A-4D9D-9DCE-0313480F42F0}" type="sibTrans" cxnId="{CD048777-8FA0-4748-97B5-D68BD746CBDC}">
      <dgm:prSet/>
      <dgm:spPr/>
      <dgm:t>
        <a:bodyPr/>
        <a:lstStyle/>
        <a:p>
          <a:endParaRPr lang="en-US"/>
        </a:p>
      </dgm:t>
    </dgm:pt>
    <dgm:pt modelId="{F4F46933-4E34-4CEB-91E5-0C7E3F6C1341}">
      <dgm:prSet/>
      <dgm:spPr/>
      <dgm:t>
        <a:bodyPr/>
        <a:lstStyle/>
        <a:p>
          <a:r>
            <a:rPr lang="en-US"/>
            <a:t>WHO (2023) Cancer fact sheets.</a:t>
          </a:r>
        </a:p>
      </dgm:t>
    </dgm:pt>
    <dgm:pt modelId="{8A2149E4-DF95-4593-BC7F-E9B85478802C}" type="parTrans" cxnId="{423906ED-FA47-4D64-8D2B-E70946987B74}">
      <dgm:prSet/>
      <dgm:spPr/>
      <dgm:t>
        <a:bodyPr/>
        <a:lstStyle/>
        <a:p>
          <a:endParaRPr lang="en-US"/>
        </a:p>
      </dgm:t>
    </dgm:pt>
    <dgm:pt modelId="{3E78C26A-3F5A-4082-96F7-9058D532B133}" type="sibTrans" cxnId="{423906ED-FA47-4D64-8D2B-E70946987B74}">
      <dgm:prSet/>
      <dgm:spPr/>
      <dgm:t>
        <a:bodyPr/>
        <a:lstStyle/>
        <a:p>
          <a:endParaRPr lang="en-US"/>
        </a:p>
      </dgm:t>
    </dgm:pt>
    <dgm:pt modelId="{2C242097-82DF-4EB4-ADEE-7B7F9D4F05B9}">
      <dgm:prSet/>
      <dgm:spPr/>
      <dgm:t>
        <a:bodyPr/>
        <a:lstStyle/>
        <a:p>
          <a:r>
            <a:rPr lang="en-US"/>
            <a:t>Macmillan Cancer Support (2023) Living with prostate cancer.</a:t>
          </a:r>
        </a:p>
      </dgm:t>
    </dgm:pt>
    <dgm:pt modelId="{2322E430-B49A-4B44-90A7-3827DF2C1025}" type="parTrans" cxnId="{4ABB6F0B-9621-4C5D-92EB-CE952BDAF7B0}">
      <dgm:prSet/>
      <dgm:spPr/>
      <dgm:t>
        <a:bodyPr/>
        <a:lstStyle/>
        <a:p>
          <a:endParaRPr lang="en-US"/>
        </a:p>
      </dgm:t>
    </dgm:pt>
    <dgm:pt modelId="{3DFB5F3E-DE92-4BEA-AF40-955807A711B2}" type="sibTrans" cxnId="{4ABB6F0B-9621-4C5D-92EB-CE952BDAF7B0}">
      <dgm:prSet/>
      <dgm:spPr/>
      <dgm:t>
        <a:bodyPr/>
        <a:lstStyle/>
        <a:p>
          <a:endParaRPr lang="en-US"/>
        </a:p>
      </dgm:t>
    </dgm:pt>
    <dgm:pt modelId="{BB9E3196-0D75-4225-8972-296426C9CA67}" type="pres">
      <dgm:prSet presAssocID="{524B680D-10EF-4C2A-B07E-A15B90BCA786}" presName="linear" presStyleCnt="0">
        <dgm:presLayoutVars>
          <dgm:animLvl val="lvl"/>
          <dgm:resizeHandles val="exact"/>
        </dgm:presLayoutVars>
      </dgm:prSet>
      <dgm:spPr/>
    </dgm:pt>
    <dgm:pt modelId="{2DADAA45-1D2B-46D2-B1AB-024ABD0CE7F9}" type="pres">
      <dgm:prSet presAssocID="{5443FC8C-543F-44DE-BB3A-42EC10A9238F}" presName="parentText" presStyleLbl="node1" presStyleIdx="0" presStyleCnt="6">
        <dgm:presLayoutVars>
          <dgm:chMax val="0"/>
          <dgm:bulletEnabled val="1"/>
        </dgm:presLayoutVars>
      </dgm:prSet>
      <dgm:spPr/>
    </dgm:pt>
    <dgm:pt modelId="{987157B7-827E-479B-A1A1-29DA44F77314}" type="pres">
      <dgm:prSet presAssocID="{DCD537A9-A929-46BF-9A11-EED500A5E7A9}" presName="spacer" presStyleCnt="0"/>
      <dgm:spPr/>
    </dgm:pt>
    <dgm:pt modelId="{BA67B239-B259-4FB8-91BC-FF25DF8D5419}" type="pres">
      <dgm:prSet presAssocID="{28B293C2-8675-4F60-817F-6F8B92863C8B}" presName="parentText" presStyleLbl="node1" presStyleIdx="1" presStyleCnt="6">
        <dgm:presLayoutVars>
          <dgm:chMax val="0"/>
          <dgm:bulletEnabled val="1"/>
        </dgm:presLayoutVars>
      </dgm:prSet>
      <dgm:spPr/>
    </dgm:pt>
    <dgm:pt modelId="{3BBC23AC-BB5B-441E-B3A0-B7CD82CF155B}" type="pres">
      <dgm:prSet presAssocID="{69A4E348-0260-4448-8A55-59D5D495904E}" presName="spacer" presStyleCnt="0"/>
      <dgm:spPr/>
    </dgm:pt>
    <dgm:pt modelId="{2D6C640E-12FD-42E1-B1F4-008AC6706FAA}" type="pres">
      <dgm:prSet presAssocID="{CD7FE15A-8A75-4BDC-BDAB-7BCF4D8B9E34}" presName="parentText" presStyleLbl="node1" presStyleIdx="2" presStyleCnt="6">
        <dgm:presLayoutVars>
          <dgm:chMax val="0"/>
          <dgm:bulletEnabled val="1"/>
        </dgm:presLayoutVars>
      </dgm:prSet>
      <dgm:spPr/>
    </dgm:pt>
    <dgm:pt modelId="{0F9E885A-6FE9-4AA9-98D5-8F3C440F6D49}" type="pres">
      <dgm:prSet presAssocID="{79061DAD-C6DE-4971-B02D-BD140D89CF1C}" presName="spacer" presStyleCnt="0"/>
      <dgm:spPr/>
    </dgm:pt>
    <dgm:pt modelId="{71A8E186-55A5-4B54-BF5E-311BCFDF78BE}" type="pres">
      <dgm:prSet presAssocID="{BF389586-61AF-4991-9BB8-CC91EEFBEE23}" presName="parentText" presStyleLbl="node1" presStyleIdx="3" presStyleCnt="6">
        <dgm:presLayoutVars>
          <dgm:chMax val="0"/>
          <dgm:bulletEnabled val="1"/>
        </dgm:presLayoutVars>
      </dgm:prSet>
      <dgm:spPr/>
    </dgm:pt>
    <dgm:pt modelId="{77CA2420-E2BB-416E-87D4-05E31C10EF36}" type="pres">
      <dgm:prSet presAssocID="{4C16EE11-206A-4D9D-9DCE-0313480F42F0}" presName="spacer" presStyleCnt="0"/>
      <dgm:spPr/>
    </dgm:pt>
    <dgm:pt modelId="{2BAF1B82-544F-4379-8561-5A7B03EEAC78}" type="pres">
      <dgm:prSet presAssocID="{F4F46933-4E34-4CEB-91E5-0C7E3F6C1341}" presName="parentText" presStyleLbl="node1" presStyleIdx="4" presStyleCnt="6">
        <dgm:presLayoutVars>
          <dgm:chMax val="0"/>
          <dgm:bulletEnabled val="1"/>
        </dgm:presLayoutVars>
      </dgm:prSet>
      <dgm:spPr/>
    </dgm:pt>
    <dgm:pt modelId="{D8FE05B6-1EFF-4655-B358-5225C705156A}" type="pres">
      <dgm:prSet presAssocID="{3E78C26A-3F5A-4082-96F7-9058D532B133}" presName="spacer" presStyleCnt="0"/>
      <dgm:spPr/>
    </dgm:pt>
    <dgm:pt modelId="{E4207279-7DB9-451F-AC39-57235982DB6A}" type="pres">
      <dgm:prSet presAssocID="{2C242097-82DF-4EB4-ADEE-7B7F9D4F05B9}" presName="parentText" presStyleLbl="node1" presStyleIdx="5" presStyleCnt="6">
        <dgm:presLayoutVars>
          <dgm:chMax val="0"/>
          <dgm:bulletEnabled val="1"/>
        </dgm:presLayoutVars>
      </dgm:prSet>
      <dgm:spPr/>
    </dgm:pt>
  </dgm:ptLst>
  <dgm:cxnLst>
    <dgm:cxn modelId="{4ABB6F0B-9621-4C5D-92EB-CE952BDAF7B0}" srcId="{524B680D-10EF-4C2A-B07E-A15B90BCA786}" destId="{2C242097-82DF-4EB4-ADEE-7B7F9D4F05B9}" srcOrd="5" destOrd="0" parTransId="{2322E430-B49A-4B44-90A7-3827DF2C1025}" sibTransId="{3DFB5F3E-DE92-4BEA-AF40-955807A711B2}"/>
    <dgm:cxn modelId="{F2B4843E-18D5-4A68-9B7A-9617E186CF03}" type="presOf" srcId="{28B293C2-8675-4F60-817F-6F8B92863C8B}" destId="{BA67B239-B259-4FB8-91BC-FF25DF8D5419}" srcOrd="0" destOrd="0" presId="urn:microsoft.com/office/officeart/2005/8/layout/vList2"/>
    <dgm:cxn modelId="{087A8443-1131-4298-A33C-EE8ED7457676}" type="presOf" srcId="{2C242097-82DF-4EB4-ADEE-7B7F9D4F05B9}" destId="{E4207279-7DB9-451F-AC39-57235982DB6A}" srcOrd="0" destOrd="0" presId="urn:microsoft.com/office/officeart/2005/8/layout/vList2"/>
    <dgm:cxn modelId="{2E77814C-7198-4532-B31F-DBF343B98497}" type="presOf" srcId="{5443FC8C-543F-44DE-BB3A-42EC10A9238F}" destId="{2DADAA45-1D2B-46D2-B1AB-024ABD0CE7F9}" srcOrd="0" destOrd="0" presId="urn:microsoft.com/office/officeart/2005/8/layout/vList2"/>
    <dgm:cxn modelId="{CD048777-8FA0-4748-97B5-D68BD746CBDC}" srcId="{524B680D-10EF-4C2A-B07E-A15B90BCA786}" destId="{BF389586-61AF-4991-9BB8-CC91EEFBEE23}" srcOrd="3" destOrd="0" parTransId="{ADE1C148-3059-4CE4-85B0-3376A6EFDF2D}" sibTransId="{4C16EE11-206A-4D9D-9DCE-0313480F42F0}"/>
    <dgm:cxn modelId="{087B158F-CDAA-4F0E-88F0-E49CFCBB93F2}" type="presOf" srcId="{F4F46933-4E34-4CEB-91E5-0C7E3F6C1341}" destId="{2BAF1B82-544F-4379-8561-5A7B03EEAC78}" srcOrd="0" destOrd="0" presId="urn:microsoft.com/office/officeart/2005/8/layout/vList2"/>
    <dgm:cxn modelId="{1260E6C9-830E-4D4D-8927-8102FF7BEB6C}" type="presOf" srcId="{BF389586-61AF-4991-9BB8-CC91EEFBEE23}" destId="{71A8E186-55A5-4B54-BF5E-311BCFDF78BE}" srcOrd="0" destOrd="0" presId="urn:microsoft.com/office/officeart/2005/8/layout/vList2"/>
    <dgm:cxn modelId="{ACCE23D4-476D-473A-BF07-9A08D0B86915}" srcId="{524B680D-10EF-4C2A-B07E-A15B90BCA786}" destId="{5443FC8C-543F-44DE-BB3A-42EC10A9238F}" srcOrd="0" destOrd="0" parTransId="{7779BE68-7C05-43AA-81EF-8EC0D96D8574}" sibTransId="{DCD537A9-A929-46BF-9A11-EED500A5E7A9}"/>
    <dgm:cxn modelId="{425FD4D4-26A6-4079-87C0-E11574D6145C}" type="presOf" srcId="{524B680D-10EF-4C2A-B07E-A15B90BCA786}" destId="{BB9E3196-0D75-4225-8972-296426C9CA67}" srcOrd="0" destOrd="0" presId="urn:microsoft.com/office/officeart/2005/8/layout/vList2"/>
    <dgm:cxn modelId="{1EFE39E2-89AE-4562-9FCA-BE1472863BE9}" srcId="{524B680D-10EF-4C2A-B07E-A15B90BCA786}" destId="{28B293C2-8675-4F60-817F-6F8B92863C8B}" srcOrd="1" destOrd="0" parTransId="{92122F7D-1B55-4A7A-9404-C399D5B63518}" sibTransId="{69A4E348-0260-4448-8A55-59D5D495904E}"/>
    <dgm:cxn modelId="{FEFD62E8-9CC3-494E-AC43-83797A32A0C1}" srcId="{524B680D-10EF-4C2A-B07E-A15B90BCA786}" destId="{CD7FE15A-8A75-4BDC-BDAB-7BCF4D8B9E34}" srcOrd="2" destOrd="0" parTransId="{616AB624-D325-43B7-A950-FDFA82A61C4E}" sibTransId="{79061DAD-C6DE-4971-B02D-BD140D89CF1C}"/>
    <dgm:cxn modelId="{423906ED-FA47-4D64-8D2B-E70946987B74}" srcId="{524B680D-10EF-4C2A-B07E-A15B90BCA786}" destId="{F4F46933-4E34-4CEB-91E5-0C7E3F6C1341}" srcOrd="4" destOrd="0" parTransId="{8A2149E4-DF95-4593-BC7F-E9B85478802C}" sibTransId="{3E78C26A-3F5A-4082-96F7-9058D532B133}"/>
    <dgm:cxn modelId="{6EFF05FA-7B45-44E3-A8B4-55833D6D18D3}" type="presOf" srcId="{CD7FE15A-8A75-4BDC-BDAB-7BCF4D8B9E34}" destId="{2D6C640E-12FD-42E1-B1F4-008AC6706FAA}" srcOrd="0" destOrd="0" presId="urn:microsoft.com/office/officeart/2005/8/layout/vList2"/>
    <dgm:cxn modelId="{18BCC2BC-C873-40E2-B612-97DC09019B15}" type="presParOf" srcId="{BB9E3196-0D75-4225-8972-296426C9CA67}" destId="{2DADAA45-1D2B-46D2-B1AB-024ABD0CE7F9}" srcOrd="0" destOrd="0" presId="urn:microsoft.com/office/officeart/2005/8/layout/vList2"/>
    <dgm:cxn modelId="{E67EB1A2-4A15-47B2-9D65-6A9647606749}" type="presParOf" srcId="{BB9E3196-0D75-4225-8972-296426C9CA67}" destId="{987157B7-827E-479B-A1A1-29DA44F77314}" srcOrd="1" destOrd="0" presId="urn:microsoft.com/office/officeart/2005/8/layout/vList2"/>
    <dgm:cxn modelId="{A5F46EC7-AE27-4F6C-957A-F4003958FE4D}" type="presParOf" srcId="{BB9E3196-0D75-4225-8972-296426C9CA67}" destId="{BA67B239-B259-4FB8-91BC-FF25DF8D5419}" srcOrd="2" destOrd="0" presId="urn:microsoft.com/office/officeart/2005/8/layout/vList2"/>
    <dgm:cxn modelId="{BCE19716-2C97-443D-B1AA-9FA07C107656}" type="presParOf" srcId="{BB9E3196-0D75-4225-8972-296426C9CA67}" destId="{3BBC23AC-BB5B-441E-B3A0-B7CD82CF155B}" srcOrd="3" destOrd="0" presId="urn:microsoft.com/office/officeart/2005/8/layout/vList2"/>
    <dgm:cxn modelId="{1C560F8D-E38B-472B-B142-DF0C665C8613}" type="presParOf" srcId="{BB9E3196-0D75-4225-8972-296426C9CA67}" destId="{2D6C640E-12FD-42E1-B1F4-008AC6706FAA}" srcOrd="4" destOrd="0" presId="urn:microsoft.com/office/officeart/2005/8/layout/vList2"/>
    <dgm:cxn modelId="{EE073C29-F9C0-4046-8A4D-A1A82FC6A82E}" type="presParOf" srcId="{BB9E3196-0D75-4225-8972-296426C9CA67}" destId="{0F9E885A-6FE9-4AA9-98D5-8F3C440F6D49}" srcOrd="5" destOrd="0" presId="urn:microsoft.com/office/officeart/2005/8/layout/vList2"/>
    <dgm:cxn modelId="{AD06C06B-6EE7-440B-8955-1AF87A99ED01}" type="presParOf" srcId="{BB9E3196-0D75-4225-8972-296426C9CA67}" destId="{71A8E186-55A5-4B54-BF5E-311BCFDF78BE}" srcOrd="6" destOrd="0" presId="urn:microsoft.com/office/officeart/2005/8/layout/vList2"/>
    <dgm:cxn modelId="{F962638C-EF4A-4787-8D9F-F84E4E2BC33D}" type="presParOf" srcId="{BB9E3196-0D75-4225-8972-296426C9CA67}" destId="{77CA2420-E2BB-416E-87D4-05E31C10EF36}" srcOrd="7" destOrd="0" presId="urn:microsoft.com/office/officeart/2005/8/layout/vList2"/>
    <dgm:cxn modelId="{66A9F659-C7F9-425B-8DEB-82456EC333E0}" type="presParOf" srcId="{BB9E3196-0D75-4225-8972-296426C9CA67}" destId="{2BAF1B82-544F-4379-8561-5A7B03EEAC78}" srcOrd="8" destOrd="0" presId="urn:microsoft.com/office/officeart/2005/8/layout/vList2"/>
    <dgm:cxn modelId="{72D17ACF-D9A8-48C3-8491-8B9F2EA1D0C2}" type="presParOf" srcId="{BB9E3196-0D75-4225-8972-296426C9CA67}" destId="{D8FE05B6-1EFF-4655-B358-5225C705156A}" srcOrd="9" destOrd="0" presId="urn:microsoft.com/office/officeart/2005/8/layout/vList2"/>
    <dgm:cxn modelId="{1999A2C8-AE5A-4483-9E35-89764731B7C9}" type="presParOf" srcId="{BB9E3196-0D75-4225-8972-296426C9CA67}" destId="{E4207279-7DB9-451F-AC39-57235982DB6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46909-FB17-4130-9B4E-4AA64B52E096}">
      <dsp:nvSpPr>
        <dsp:cNvPr id="0" name=""/>
        <dsp:cNvSpPr/>
      </dsp:nvSpPr>
      <dsp:spPr>
        <a:xfrm rot="16200000">
          <a:off x="2049575" y="694190"/>
          <a:ext cx="409348" cy="2705100"/>
        </a:xfrm>
        <a:prstGeom prst="round2Same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2023</a:t>
          </a:r>
        </a:p>
      </dsp:txBody>
      <dsp:txXfrm rot="5400000">
        <a:off x="921683" y="1862049"/>
        <a:ext cx="2685117" cy="369382"/>
      </dsp:txXfrm>
    </dsp:sp>
    <dsp:sp modelId="{2456609E-A55B-4EAB-8903-F41D81041723}">
      <dsp:nvSpPr>
        <dsp:cNvPr id="0" name=""/>
        <dsp:cNvSpPr/>
      </dsp:nvSpPr>
      <dsp:spPr>
        <a:xfrm>
          <a:off x="901699" y="0"/>
          <a:ext cx="2705100" cy="1432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a:lnSpc>
              <a:spcPct val="90000"/>
            </a:lnSpc>
            <a:spcBef>
              <a:spcPct val="0"/>
            </a:spcBef>
            <a:spcAft>
              <a:spcPct val="35000"/>
            </a:spcAft>
            <a:buNone/>
          </a:pPr>
          <a:r>
            <a:rPr lang="en-US" sz="1200" kern="1200" dirty="0"/>
            <a:t>Prostate cancer is the most common cancer in men in the UK, particularly affecting men over 50 (NHS 2023)</a:t>
          </a:r>
        </a:p>
      </dsp:txBody>
      <dsp:txXfrm>
        <a:off x="901699" y="0"/>
        <a:ext cx="2705100" cy="1432718"/>
      </dsp:txXfrm>
    </dsp:sp>
    <dsp:sp modelId="{8858CA16-3679-49D2-BD60-4B8BF2C5AF27}">
      <dsp:nvSpPr>
        <dsp:cNvPr id="0" name=""/>
        <dsp:cNvSpPr/>
      </dsp:nvSpPr>
      <dsp:spPr>
        <a:xfrm>
          <a:off x="2254249" y="1514588"/>
          <a:ext cx="0" cy="327478"/>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DFDF283B-AA10-4D9C-9B8D-4C6450CE7548}">
      <dsp:nvSpPr>
        <dsp:cNvPr id="0" name=""/>
        <dsp:cNvSpPr/>
      </dsp:nvSpPr>
      <dsp:spPr>
        <a:xfrm>
          <a:off x="2213315" y="1432718"/>
          <a:ext cx="81869" cy="81869"/>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3F3F71-4305-4FB5-B605-84B1A670027A}">
      <dsp:nvSpPr>
        <dsp:cNvPr id="0" name=""/>
        <dsp:cNvSpPr/>
      </dsp:nvSpPr>
      <dsp:spPr>
        <a:xfrm rot="5400000">
          <a:off x="4754675" y="694190"/>
          <a:ext cx="409348" cy="2705100"/>
        </a:xfrm>
        <a:prstGeom prst="round2SameRect">
          <a:avLst/>
        </a:prstGeom>
        <a:solidFill>
          <a:schemeClr val="accent2">
            <a:hueOff val="-2712450"/>
            <a:satOff val="-1656"/>
            <a:lumOff val="6471"/>
            <a:alphaOff val="0"/>
          </a:schemeClr>
        </a:solidFill>
        <a:ln w="19050" cap="rnd" cmpd="sng" algn="ctr">
          <a:solidFill>
            <a:schemeClr val="accent2">
              <a:hueOff val="-2712450"/>
              <a:satOff val="-1656"/>
              <a:lumOff val="647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2024</a:t>
          </a:r>
        </a:p>
      </dsp:txBody>
      <dsp:txXfrm rot="-5400000">
        <a:off x="3606800" y="1862049"/>
        <a:ext cx="2685117" cy="369382"/>
      </dsp:txXfrm>
    </dsp:sp>
    <dsp:sp modelId="{983F714E-2649-434D-876C-D4F999829DC8}">
      <dsp:nvSpPr>
        <dsp:cNvPr id="0" name=""/>
        <dsp:cNvSpPr/>
      </dsp:nvSpPr>
      <dsp:spPr>
        <a:xfrm>
          <a:off x="3606800" y="2660763"/>
          <a:ext cx="2705100" cy="1432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1440" rIns="0" bIns="0" numCol="1" spcCol="1270" anchor="t" anchorCtr="1">
          <a:noAutofit/>
        </a:bodyPr>
        <a:lstStyle/>
        <a:p>
          <a:pPr marL="0" lvl="0" indent="0" algn="ctr" defTabSz="533400">
            <a:lnSpc>
              <a:spcPct val="90000"/>
            </a:lnSpc>
            <a:spcBef>
              <a:spcPct val="0"/>
            </a:spcBef>
            <a:spcAft>
              <a:spcPct val="35000"/>
            </a:spcAft>
            <a:buNone/>
          </a:pPr>
          <a:r>
            <a:rPr lang="en-US" sz="1200" kern="1200" dirty="0"/>
            <a:t>Outcomes are highly dependent on stage at diagnosis (Cancer Research UK 2024)</a:t>
          </a:r>
        </a:p>
      </dsp:txBody>
      <dsp:txXfrm>
        <a:off x="3606800" y="2660763"/>
        <a:ext cx="2705100" cy="1432718"/>
      </dsp:txXfrm>
    </dsp:sp>
    <dsp:sp modelId="{81DAA265-12B7-4F7B-B27E-4D618BFCDDFF}">
      <dsp:nvSpPr>
        <dsp:cNvPr id="0" name=""/>
        <dsp:cNvSpPr/>
      </dsp:nvSpPr>
      <dsp:spPr>
        <a:xfrm>
          <a:off x="4959350" y="2251415"/>
          <a:ext cx="0" cy="327478"/>
        </a:xfrm>
        <a:prstGeom prst="line">
          <a:avLst/>
        </a:prstGeom>
        <a:noFill/>
        <a:ln w="12700" cap="rnd" cmpd="sng" algn="ctr">
          <a:solidFill>
            <a:schemeClr val="accent2">
              <a:hueOff val="-2712450"/>
              <a:satOff val="-1656"/>
              <a:lumOff val="6471"/>
              <a:alphaOff val="0"/>
            </a:schemeClr>
          </a:solidFill>
          <a:prstDash val="dash"/>
        </a:ln>
        <a:effectLst/>
      </dsp:spPr>
      <dsp:style>
        <a:lnRef idx="1">
          <a:scrgbClr r="0" g="0" b="0"/>
        </a:lnRef>
        <a:fillRef idx="0">
          <a:scrgbClr r="0" g="0" b="0"/>
        </a:fillRef>
        <a:effectRef idx="0">
          <a:scrgbClr r="0" g="0" b="0"/>
        </a:effectRef>
        <a:fontRef idx="minor"/>
      </dsp:style>
    </dsp:sp>
    <dsp:sp modelId="{B0BFC293-483E-4419-8CDD-D4986670ACA3}">
      <dsp:nvSpPr>
        <dsp:cNvPr id="0" name=""/>
        <dsp:cNvSpPr/>
      </dsp:nvSpPr>
      <dsp:spPr>
        <a:xfrm>
          <a:off x="4918415" y="2578893"/>
          <a:ext cx="81869" cy="81869"/>
        </a:xfrm>
        <a:prstGeom prst="ellipse">
          <a:avLst/>
        </a:prstGeom>
        <a:solidFill>
          <a:schemeClr val="accent2">
            <a:hueOff val="-2712450"/>
            <a:satOff val="-1656"/>
            <a:lumOff val="6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9964E-4850-408F-8625-E5FC7D0ED773}">
      <dsp:nvSpPr>
        <dsp:cNvPr id="0" name=""/>
        <dsp:cNvSpPr/>
      </dsp:nvSpPr>
      <dsp:spPr>
        <a:xfrm>
          <a:off x="0" y="332594"/>
          <a:ext cx="5019610" cy="2035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The prostate gland is part of the male reproductive system and contributes to semen production.</a:t>
          </a:r>
        </a:p>
      </dsp:txBody>
      <dsp:txXfrm>
        <a:off x="99380" y="431974"/>
        <a:ext cx="4820850" cy="1837040"/>
      </dsp:txXfrm>
    </dsp:sp>
    <dsp:sp modelId="{A5CDC919-5167-4735-AA27-D2B056DF4240}">
      <dsp:nvSpPr>
        <dsp:cNvPr id="0" name=""/>
        <dsp:cNvSpPr/>
      </dsp:nvSpPr>
      <dsp:spPr>
        <a:xfrm>
          <a:off x="0" y="2454795"/>
          <a:ext cx="5019610" cy="20358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It surrounds the urethra and influences both reproductive and urinary function (Marieb, 2020).</a:t>
          </a:r>
        </a:p>
      </dsp:txBody>
      <dsp:txXfrm>
        <a:off x="99380" y="2554175"/>
        <a:ext cx="4820850" cy="1837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B30C49-0654-40F4-8338-1A8F26C33A2C}">
      <dsp:nvSpPr>
        <dsp:cNvPr id="0" name=""/>
        <dsp:cNvSpPr/>
      </dsp:nvSpPr>
      <dsp:spPr>
        <a:xfrm>
          <a:off x="0" y="0"/>
          <a:ext cx="6131560"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Produces alkaline prostate fluid that nourishes and protects sperm.</a:t>
          </a:r>
        </a:p>
      </dsp:txBody>
      <dsp:txXfrm>
        <a:off x="35968" y="35968"/>
        <a:ext cx="4806404" cy="1156108"/>
      </dsp:txXfrm>
    </dsp:sp>
    <dsp:sp modelId="{933E35B1-88B4-44F0-B098-EA86E27173D3}">
      <dsp:nvSpPr>
        <dsp:cNvPr id="0" name=""/>
        <dsp:cNvSpPr/>
      </dsp:nvSpPr>
      <dsp:spPr>
        <a:xfrm>
          <a:off x="541019" y="1432718"/>
          <a:ext cx="6131560" cy="1228044"/>
        </a:xfrm>
        <a:prstGeom prst="roundRect">
          <a:avLst>
            <a:gd name="adj" fmla="val 10000"/>
          </a:avLst>
        </a:prstGeom>
        <a:solidFill>
          <a:schemeClr val="accent2">
            <a:hueOff val="-1356225"/>
            <a:satOff val="-828"/>
            <a:lumOff val="3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Contracts during ejaculation to aid semen transport.</a:t>
          </a:r>
        </a:p>
      </dsp:txBody>
      <dsp:txXfrm>
        <a:off x="576987" y="1468686"/>
        <a:ext cx="4720375" cy="1156108"/>
      </dsp:txXfrm>
    </dsp:sp>
    <dsp:sp modelId="{57399606-0B93-423B-8353-88D60AB5FC4C}">
      <dsp:nvSpPr>
        <dsp:cNvPr id="0" name=""/>
        <dsp:cNvSpPr/>
      </dsp:nvSpPr>
      <dsp:spPr>
        <a:xfrm>
          <a:off x="1082039" y="2865437"/>
          <a:ext cx="6131560" cy="1228044"/>
        </a:xfrm>
        <a:prstGeom prst="roundRect">
          <a:avLst>
            <a:gd name="adj" fmla="val 10000"/>
          </a:avLst>
        </a:prstGeom>
        <a:solidFill>
          <a:schemeClr val="accent2">
            <a:hueOff val="-2712450"/>
            <a:satOff val="-1656"/>
            <a:lumOff val="6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Regulated by testosterone and dihydrotestosterone.</a:t>
          </a:r>
        </a:p>
      </dsp:txBody>
      <dsp:txXfrm>
        <a:off x="1118007" y="2901405"/>
        <a:ext cx="4720375" cy="1156108"/>
      </dsp:txXfrm>
    </dsp:sp>
    <dsp:sp modelId="{8A71F4B5-0196-45D5-9ECA-EDB9C1AF4296}">
      <dsp:nvSpPr>
        <dsp:cNvPr id="0" name=""/>
        <dsp:cNvSpPr/>
      </dsp:nvSpPr>
      <dsp:spPr>
        <a:xfrm>
          <a:off x="5333331"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512932" y="931267"/>
        <a:ext cx="439026" cy="600667"/>
      </dsp:txXfrm>
    </dsp:sp>
    <dsp:sp modelId="{5374E5DC-B8E1-41CC-9D30-2C888039A340}">
      <dsp:nvSpPr>
        <dsp:cNvPr id="0" name=""/>
        <dsp:cNvSpPr/>
      </dsp:nvSpPr>
      <dsp:spPr>
        <a:xfrm>
          <a:off x="5874351" y="2355798"/>
          <a:ext cx="798228" cy="798228"/>
        </a:xfrm>
        <a:prstGeom prst="downArrow">
          <a:avLst>
            <a:gd name="adj1" fmla="val 55000"/>
            <a:gd name="adj2" fmla="val 45000"/>
          </a:avLst>
        </a:prstGeom>
        <a:solidFill>
          <a:schemeClr val="accent2">
            <a:tint val="40000"/>
            <a:alpha val="90000"/>
            <a:hueOff val="-3741368"/>
            <a:satOff val="7526"/>
            <a:lumOff val="1147"/>
            <a:alphaOff val="0"/>
          </a:schemeClr>
        </a:solidFill>
        <a:ln w="19050" cap="rnd" cmpd="sng" algn="ctr">
          <a:solidFill>
            <a:schemeClr val="accent2">
              <a:tint val="40000"/>
              <a:alpha val="90000"/>
              <a:hueOff val="-3741368"/>
              <a:satOff val="7526"/>
              <a:lumOff val="11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053952" y="2355798"/>
        <a:ext cx="439026" cy="6006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35137-F747-4EA9-AE5E-4E9762D44B86}">
      <dsp:nvSpPr>
        <dsp:cNvPr id="0" name=""/>
        <dsp:cNvSpPr/>
      </dsp:nvSpPr>
      <dsp:spPr>
        <a:xfrm>
          <a:off x="0" y="420511"/>
          <a:ext cx="6347714" cy="96525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Cancer develops when prostate cells mutate and divide uncontrollably.</a:t>
          </a:r>
        </a:p>
      </dsp:txBody>
      <dsp:txXfrm>
        <a:off x="47120" y="467631"/>
        <a:ext cx="6253474" cy="871010"/>
      </dsp:txXfrm>
    </dsp:sp>
    <dsp:sp modelId="{42D99CBF-87F7-4016-BB07-65B0FFED61B0}">
      <dsp:nvSpPr>
        <dsp:cNvPr id="0" name=""/>
        <dsp:cNvSpPr/>
      </dsp:nvSpPr>
      <dsp:spPr>
        <a:xfrm>
          <a:off x="0" y="1457761"/>
          <a:ext cx="6347714" cy="96525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Abnormal cells form tumours that invade surrounding tissue.</a:t>
          </a:r>
        </a:p>
      </dsp:txBody>
      <dsp:txXfrm>
        <a:off x="47120" y="1504881"/>
        <a:ext cx="6253474" cy="871010"/>
      </dsp:txXfrm>
    </dsp:sp>
    <dsp:sp modelId="{345525F5-5973-44C8-9C5B-708868C9F652}">
      <dsp:nvSpPr>
        <dsp:cNvPr id="0" name=""/>
        <dsp:cNvSpPr/>
      </dsp:nvSpPr>
      <dsp:spPr>
        <a:xfrm>
          <a:off x="0" y="2495011"/>
          <a:ext cx="6347714" cy="96525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Cancer cells avoid normal cell death mechanisms (Tortora &amp; Derrickson, 2021).</a:t>
          </a:r>
        </a:p>
      </dsp:txBody>
      <dsp:txXfrm>
        <a:off x="47120" y="2542131"/>
        <a:ext cx="6253474" cy="8710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855E0-9FC9-4D69-A382-A6E5494FEB5F}">
      <dsp:nvSpPr>
        <dsp:cNvPr id="0" name=""/>
        <dsp:cNvSpPr/>
      </dsp:nvSpPr>
      <dsp:spPr>
        <a:xfrm>
          <a:off x="0" y="468766"/>
          <a:ext cx="2254250" cy="3155950"/>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750" tIns="330200" rIns="175750" bIns="330200" numCol="1" spcCol="1270" anchor="t" anchorCtr="0">
          <a:noAutofit/>
        </a:bodyPr>
        <a:lstStyle/>
        <a:p>
          <a:pPr marL="0" lvl="0" indent="0" algn="l" defTabSz="977900">
            <a:lnSpc>
              <a:spcPct val="90000"/>
            </a:lnSpc>
            <a:spcBef>
              <a:spcPct val="0"/>
            </a:spcBef>
            <a:spcAft>
              <a:spcPct val="35000"/>
            </a:spcAft>
            <a:buNone/>
          </a:pPr>
          <a:r>
            <a:rPr lang="en-US" sz="2200" kern="1200"/>
            <a:t>Slow disease progression and manage symptoms.</a:t>
          </a:r>
        </a:p>
      </dsp:txBody>
      <dsp:txXfrm>
        <a:off x="0" y="1668027"/>
        <a:ext cx="2254250" cy="1893570"/>
      </dsp:txXfrm>
    </dsp:sp>
    <dsp:sp modelId="{EC2C9B3B-83E9-41C3-AF8A-81E3904BDE47}">
      <dsp:nvSpPr>
        <dsp:cNvPr id="0" name=""/>
        <dsp:cNvSpPr/>
      </dsp:nvSpPr>
      <dsp:spPr>
        <a:xfrm>
          <a:off x="653732" y="784361"/>
          <a:ext cx="946785" cy="946785"/>
        </a:xfrm>
        <a:prstGeom prst="ellips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815" tIns="12700" rIns="73815"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792385" y="923014"/>
        <a:ext cx="669479" cy="669479"/>
      </dsp:txXfrm>
    </dsp:sp>
    <dsp:sp modelId="{BEAD04FC-2CE7-4288-B4A1-19C39CFA74E5}">
      <dsp:nvSpPr>
        <dsp:cNvPr id="0" name=""/>
        <dsp:cNvSpPr/>
      </dsp:nvSpPr>
      <dsp:spPr>
        <a:xfrm>
          <a:off x="0" y="3624644"/>
          <a:ext cx="2254250" cy="72"/>
        </a:xfrm>
        <a:prstGeom prst="rect">
          <a:avLst/>
        </a:prstGeom>
        <a:solidFill>
          <a:schemeClr val="accent2">
            <a:hueOff val="-542490"/>
            <a:satOff val="-331"/>
            <a:lumOff val="1294"/>
            <a:alphaOff val="0"/>
          </a:schemeClr>
        </a:solidFill>
        <a:ln w="19050" cap="rnd" cmpd="sng" algn="ctr">
          <a:solidFill>
            <a:schemeClr val="accent2">
              <a:hueOff val="-542490"/>
              <a:satOff val="-331"/>
              <a:lumOff val="1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24B811-6EEA-4BAE-8E95-8F16BD67BF4E}">
      <dsp:nvSpPr>
        <dsp:cNvPr id="0" name=""/>
        <dsp:cNvSpPr/>
      </dsp:nvSpPr>
      <dsp:spPr>
        <a:xfrm>
          <a:off x="2479674" y="468766"/>
          <a:ext cx="2254250" cy="3155950"/>
        </a:xfrm>
        <a:prstGeom prst="rect">
          <a:avLst/>
        </a:prstGeom>
        <a:solidFill>
          <a:schemeClr val="accent2">
            <a:tint val="40000"/>
            <a:alpha val="90000"/>
            <a:hueOff val="-1870684"/>
            <a:satOff val="3763"/>
            <a:lumOff val="574"/>
            <a:alphaOff val="0"/>
          </a:schemeClr>
        </a:solidFill>
        <a:ln w="19050" cap="rnd" cmpd="sng" algn="ctr">
          <a:solidFill>
            <a:schemeClr val="accent2">
              <a:tint val="40000"/>
              <a:alpha val="90000"/>
              <a:hueOff val="-1870684"/>
              <a:satOff val="3763"/>
              <a:lumOff val="5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750" tIns="330200" rIns="175750" bIns="330200" numCol="1" spcCol="1270" anchor="t" anchorCtr="0">
          <a:noAutofit/>
        </a:bodyPr>
        <a:lstStyle/>
        <a:p>
          <a:pPr marL="0" lvl="0" indent="0" algn="l" defTabSz="977900">
            <a:lnSpc>
              <a:spcPct val="90000"/>
            </a:lnSpc>
            <a:spcBef>
              <a:spcPct val="0"/>
            </a:spcBef>
            <a:spcAft>
              <a:spcPct val="35000"/>
            </a:spcAft>
            <a:buNone/>
          </a:pPr>
          <a:r>
            <a:rPr lang="en-US" sz="2200" kern="1200"/>
            <a:t>Maintain continence, sexual health, and wellbeing.</a:t>
          </a:r>
        </a:p>
      </dsp:txBody>
      <dsp:txXfrm>
        <a:off x="2479674" y="1668027"/>
        <a:ext cx="2254250" cy="1893570"/>
      </dsp:txXfrm>
    </dsp:sp>
    <dsp:sp modelId="{6F99AA1F-62EA-4E46-97B8-4238202EB306}">
      <dsp:nvSpPr>
        <dsp:cNvPr id="0" name=""/>
        <dsp:cNvSpPr/>
      </dsp:nvSpPr>
      <dsp:spPr>
        <a:xfrm>
          <a:off x="3133407" y="784361"/>
          <a:ext cx="946785" cy="946785"/>
        </a:xfrm>
        <a:prstGeom prst="ellipse">
          <a:avLst/>
        </a:prstGeom>
        <a:solidFill>
          <a:schemeClr val="accent2">
            <a:hueOff val="-1084980"/>
            <a:satOff val="-662"/>
            <a:lumOff val="2588"/>
            <a:alphaOff val="0"/>
          </a:schemeClr>
        </a:solidFill>
        <a:ln w="19050" cap="rnd" cmpd="sng" algn="ctr">
          <a:solidFill>
            <a:schemeClr val="accent2">
              <a:hueOff val="-1084980"/>
              <a:satOff val="-662"/>
              <a:lumOff val="258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815" tIns="12700" rIns="73815"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272060" y="923014"/>
        <a:ext cx="669479" cy="669479"/>
      </dsp:txXfrm>
    </dsp:sp>
    <dsp:sp modelId="{44CB786B-50C1-4386-9AF8-FC7C20750A92}">
      <dsp:nvSpPr>
        <dsp:cNvPr id="0" name=""/>
        <dsp:cNvSpPr/>
      </dsp:nvSpPr>
      <dsp:spPr>
        <a:xfrm>
          <a:off x="2479674" y="3624644"/>
          <a:ext cx="2254250" cy="72"/>
        </a:xfrm>
        <a:prstGeom prst="rect">
          <a:avLst/>
        </a:prstGeom>
        <a:solidFill>
          <a:schemeClr val="accent2">
            <a:hueOff val="-1627470"/>
            <a:satOff val="-994"/>
            <a:lumOff val="3883"/>
            <a:alphaOff val="0"/>
          </a:schemeClr>
        </a:solidFill>
        <a:ln w="19050" cap="rnd" cmpd="sng" algn="ctr">
          <a:solidFill>
            <a:schemeClr val="accent2">
              <a:hueOff val="-1627470"/>
              <a:satOff val="-994"/>
              <a:lumOff val="38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731560-8158-4FA8-A7F5-778679474C35}">
      <dsp:nvSpPr>
        <dsp:cNvPr id="0" name=""/>
        <dsp:cNvSpPr/>
      </dsp:nvSpPr>
      <dsp:spPr>
        <a:xfrm>
          <a:off x="4959349" y="468766"/>
          <a:ext cx="2254250" cy="3155950"/>
        </a:xfrm>
        <a:prstGeom prst="rect">
          <a:avLst/>
        </a:prstGeom>
        <a:solidFill>
          <a:schemeClr val="accent2">
            <a:tint val="40000"/>
            <a:alpha val="90000"/>
            <a:hueOff val="-3741368"/>
            <a:satOff val="7526"/>
            <a:lumOff val="1147"/>
            <a:alphaOff val="0"/>
          </a:schemeClr>
        </a:solidFill>
        <a:ln w="19050" cap="rnd" cmpd="sng" algn="ctr">
          <a:solidFill>
            <a:schemeClr val="accent2">
              <a:tint val="40000"/>
              <a:alpha val="90000"/>
              <a:hueOff val="-3741368"/>
              <a:satOff val="7526"/>
              <a:lumOff val="11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750" tIns="330200" rIns="175750" bIns="330200" numCol="1" spcCol="1270" anchor="t" anchorCtr="0">
          <a:noAutofit/>
        </a:bodyPr>
        <a:lstStyle/>
        <a:p>
          <a:pPr marL="0" lvl="0" indent="0" algn="l" defTabSz="977900">
            <a:lnSpc>
              <a:spcPct val="90000"/>
            </a:lnSpc>
            <a:spcBef>
              <a:spcPct val="0"/>
            </a:spcBef>
            <a:spcAft>
              <a:spcPct val="35000"/>
            </a:spcAft>
            <a:buNone/>
          </a:pPr>
          <a:r>
            <a:rPr lang="en-US" sz="2200" kern="1200"/>
            <a:t>Support informed decision-making.</a:t>
          </a:r>
        </a:p>
      </dsp:txBody>
      <dsp:txXfrm>
        <a:off x="4959349" y="1668027"/>
        <a:ext cx="2254250" cy="1893570"/>
      </dsp:txXfrm>
    </dsp:sp>
    <dsp:sp modelId="{F7DAD053-2047-4AAB-87C7-2D76F1E543B7}">
      <dsp:nvSpPr>
        <dsp:cNvPr id="0" name=""/>
        <dsp:cNvSpPr/>
      </dsp:nvSpPr>
      <dsp:spPr>
        <a:xfrm>
          <a:off x="5613082" y="784361"/>
          <a:ext cx="946785" cy="946785"/>
        </a:xfrm>
        <a:prstGeom prst="ellipse">
          <a:avLst/>
        </a:prstGeom>
        <a:solidFill>
          <a:schemeClr val="accent2">
            <a:hueOff val="-2169960"/>
            <a:satOff val="-1325"/>
            <a:lumOff val="5177"/>
            <a:alphaOff val="0"/>
          </a:schemeClr>
        </a:solidFill>
        <a:ln w="19050" cap="rnd" cmpd="sng" algn="ctr">
          <a:solidFill>
            <a:schemeClr val="accent2">
              <a:hueOff val="-2169960"/>
              <a:satOff val="-1325"/>
              <a:lumOff val="517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815" tIns="12700" rIns="73815"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5751735" y="923014"/>
        <a:ext cx="669479" cy="669479"/>
      </dsp:txXfrm>
    </dsp:sp>
    <dsp:sp modelId="{A42CE497-99F4-43D0-BAEA-E3A4F001AD9A}">
      <dsp:nvSpPr>
        <dsp:cNvPr id="0" name=""/>
        <dsp:cNvSpPr/>
      </dsp:nvSpPr>
      <dsp:spPr>
        <a:xfrm>
          <a:off x="4959349" y="3624644"/>
          <a:ext cx="2254250" cy="72"/>
        </a:xfrm>
        <a:prstGeom prst="rect">
          <a:avLst/>
        </a:prstGeom>
        <a:solidFill>
          <a:schemeClr val="accent2">
            <a:hueOff val="-2712450"/>
            <a:satOff val="-1656"/>
            <a:lumOff val="6471"/>
            <a:alphaOff val="0"/>
          </a:schemeClr>
        </a:solidFill>
        <a:ln w="19050" cap="rnd" cmpd="sng" algn="ctr">
          <a:solidFill>
            <a:schemeClr val="accent2">
              <a:hueOff val="-2712450"/>
              <a:satOff val="-1656"/>
              <a:lumOff val="6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D7E5D9-2942-41F6-BB50-99E5DD5F36AF}">
      <dsp:nvSpPr>
        <dsp:cNvPr id="0" name=""/>
        <dsp:cNvSpPr/>
      </dsp:nvSpPr>
      <dsp:spPr>
        <a:xfrm>
          <a:off x="613109" y="1057143"/>
          <a:ext cx="962257" cy="9622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B3CBD36-E1CF-4DBB-9A9B-F1CD9CEC9BD0}">
      <dsp:nvSpPr>
        <dsp:cNvPr id="0" name=""/>
        <dsp:cNvSpPr/>
      </dsp:nvSpPr>
      <dsp:spPr>
        <a:xfrm>
          <a:off x="25063" y="2316338"/>
          <a:ext cx="21383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Regular PSA blood tests.</a:t>
          </a:r>
        </a:p>
      </dsp:txBody>
      <dsp:txXfrm>
        <a:off x="25063" y="2316338"/>
        <a:ext cx="2138350" cy="720000"/>
      </dsp:txXfrm>
    </dsp:sp>
    <dsp:sp modelId="{8A39C420-9D46-4D36-BDC9-8F47D3D11578}">
      <dsp:nvSpPr>
        <dsp:cNvPr id="0" name=""/>
        <dsp:cNvSpPr/>
      </dsp:nvSpPr>
      <dsp:spPr>
        <a:xfrm>
          <a:off x="3125671" y="1057143"/>
          <a:ext cx="962257" cy="9622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F0FEE65-E1F2-40CB-AE09-BB15D23E7592}">
      <dsp:nvSpPr>
        <dsp:cNvPr id="0" name=""/>
        <dsp:cNvSpPr/>
      </dsp:nvSpPr>
      <dsp:spPr>
        <a:xfrm>
          <a:off x="2537625" y="2316338"/>
          <a:ext cx="21383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Imaging scans and MDT reviews.</a:t>
          </a:r>
        </a:p>
      </dsp:txBody>
      <dsp:txXfrm>
        <a:off x="2537625" y="2316338"/>
        <a:ext cx="2138350" cy="720000"/>
      </dsp:txXfrm>
    </dsp:sp>
    <dsp:sp modelId="{72CF2F01-A54F-4D00-B6E0-A72FA8C8FE19}">
      <dsp:nvSpPr>
        <dsp:cNvPr id="0" name=""/>
        <dsp:cNvSpPr/>
      </dsp:nvSpPr>
      <dsp:spPr>
        <a:xfrm>
          <a:off x="5638232" y="1057143"/>
          <a:ext cx="962257" cy="9622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B7AE96-BE05-40BD-BE00-1810E8D1F028}">
      <dsp:nvSpPr>
        <dsp:cNvPr id="0" name=""/>
        <dsp:cNvSpPr/>
      </dsp:nvSpPr>
      <dsp:spPr>
        <a:xfrm>
          <a:off x="5050186" y="2316338"/>
          <a:ext cx="21383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Psychological wellbeing assessments.</a:t>
          </a:r>
        </a:p>
      </dsp:txBody>
      <dsp:txXfrm>
        <a:off x="5050186" y="2316338"/>
        <a:ext cx="213835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55DE8C-B07F-46B3-B22D-D2722B271DF7}">
      <dsp:nvSpPr>
        <dsp:cNvPr id="0" name=""/>
        <dsp:cNvSpPr/>
      </dsp:nvSpPr>
      <dsp:spPr>
        <a:xfrm>
          <a:off x="0" y="665190"/>
          <a:ext cx="7213600" cy="12280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C46A3D-6ADE-4721-A28D-9F7A8FD7DD4C}">
      <dsp:nvSpPr>
        <dsp:cNvPr id="0" name=""/>
        <dsp:cNvSpPr/>
      </dsp:nvSpPr>
      <dsp:spPr>
        <a:xfrm>
          <a:off x="371483" y="941500"/>
          <a:ext cx="675424" cy="6754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C95F532-003A-458E-8FF3-290AE517EEBE}">
      <dsp:nvSpPr>
        <dsp:cNvPr id="0" name=""/>
        <dsp:cNvSpPr/>
      </dsp:nvSpPr>
      <dsp:spPr>
        <a:xfrm>
          <a:off x="1418391" y="665190"/>
          <a:ext cx="5795208" cy="122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68" tIns="129968" rIns="129968" bIns="129968" numCol="1" spcCol="1270" anchor="ctr" anchorCtr="0">
          <a:noAutofit/>
        </a:bodyPr>
        <a:lstStyle/>
        <a:p>
          <a:pPr marL="0" lvl="0" indent="0" algn="l" defTabSz="1111250">
            <a:lnSpc>
              <a:spcPct val="90000"/>
            </a:lnSpc>
            <a:spcBef>
              <a:spcPct val="0"/>
            </a:spcBef>
            <a:spcAft>
              <a:spcPct val="35000"/>
            </a:spcAft>
            <a:buNone/>
          </a:pPr>
          <a:r>
            <a:rPr lang="en-US" sz="2500" kern="1200" dirty="0"/>
            <a:t>Prostate cancer requires early detection and evidence-based care.</a:t>
          </a:r>
        </a:p>
      </dsp:txBody>
      <dsp:txXfrm>
        <a:off x="1418391" y="665190"/>
        <a:ext cx="5795208" cy="1228044"/>
      </dsp:txXfrm>
    </dsp:sp>
    <dsp:sp modelId="{5BD5E61D-C965-4C7C-AA4E-2F43A5EB7341}">
      <dsp:nvSpPr>
        <dsp:cNvPr id="0" name=""/>
        <dsp:cNvSpPr/>
      </dsp:nvSpPr>
      <dsp:spPr>
        <a:xfrm>
          <a:off x="0" y="2200246"/>
          <a:ext cx="7213600" cy="122804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95D228-F10F-41C2-80D1-B460F63FB20D}">
      <dsp:nvSpPr>
        <dsp:cNvPr id="0" name=""/>
        <dsp:cNvSpPr/>
      </dsp:nvSpPr>
      <dsp:spPr>
        <a:xfrm>
          <a:off x="371483" y="2476556"/>
          <a:ext cx="675424" cy="6754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982FD7-7C42-4D68-A8AA-AF2A921BD89D}">
      <dsp:nvSpPr>
        <dsp:cNvPr id="0" name=""/>
        <dsp:cNvSpPr/>
      </dsp:nvSpPr>
      <dsp:spPr>
        <a:xfrm>
          <a:off x="1418391" y="2200246"/>
          <a:ext cx="5795208" cy="122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68" tIns="129968" rIns="129968" bIns="129968" numCol="1" spcCol="1270" anchor="ctr" anchorCtr="0">
          <a:noAutofit/>
        </a:bodyPr>
        <a:lstStyle/>
        <a:p>
          <a:pPr marL="0" lvl="0" indent="0" algn="l" defTabSz="1111250">
            <a:lnSpc>
              <a:spcPct val="90000"/>
            </a:lnSpc>
            <a:spcBef>
              <a:spcPct val="0"/>
            </a:spcBef>
            <a:spcAft>
              <a:spcPct val="35000"/>
            </a:spcAft>
            <a:buNone/>
          </a:pPr>
          <a:r>
            <a:rPr lang="en-US" sz="2500" kern="1200"/>
            <a:t>Holistic, person-centred care improves survival and quality of life.</a:t>
          </a:r>
        </a:p>
      </dsp:txBody>
      <dsp:txXfrm>
        <a:off x="1418391" y="2200246"/>
        <a:ext cx="5795208" cy="122804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ADAA45-1D2B-46D2-B1AB-024ABD0CE7F9}">
      <dsp:nvSpPr>
        <dsp:cNvPr id="0" name=""/>
        <dsp:cNvSpPr/>
      </dsp:nvSpPr>
      <dsp:spPr>
        <a:xfrm>
          <a:off x="0" y="624586"/>
          <a:ext cx="6347714" cy="397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NHS (2023) Prostate cancer. Available at: https://www.nhs.uk</a:t>
          </a:r>
        </a:p>
      </dsp:txBody>
      <dsp:txXfrm>
        <a:off x="19419" y="644005"/>
        <a:ext cx="6308876" cy="358962"/>
      </dsp:txXfrm>
    </dsp:sp>
    <dsp:sp modelId="{BA67B239-B259-4FB8-91BC-FF25DF8D5419}">
      <dsp:nvSpPr>
        <dsp:cNvPr id="0" name=""/>
        <dsp:cNvSpPr/>
      </dsp:nvSpPr>
      <dsp:spPr>
        <a:xfrm>
          <a:off x="0" y="1071346"/>
          <a:ext cx="6347714" cy="397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Cancer Research UK (2024) Prostate cancer survival statistics.</a:t>
          </a:r>
        </a:p>
      </dsp:txBody>
      <dsp:txXfrm>
        <a:off x="19419" y="1090765"/>
        <a:ext cx="6308876" cy="358962"/>
      </dsp:txXfrm>
    </dsp:sp>
    <dsp:sp modelId="{2D6C640E-12FD-42E1-B1F4-008AC6706FAA}">
      <dsp:nvSpPr>
        <dsp:cNvPr id="0" name=""/>
        <dsp:cNvSpPr/>
      </dsp:nvSpPr>
      <dsp:spPr>
        <a:xfrm>
          <a:off x="0" y="1518106"/>
          <a:ext cx="6347714" cy="397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NICE (2023) Prostate cancer guideline NG131.</a:t>
          </a:r>
        </a:p>
      </dsp:txBody>
      <dsp:txXfrm>
        <a:off x="19419" y="1537525"/>
        <a:ext cx="6308876" cy="358962"/>
      </dsp:txXfrm>
    </dsp:sp>
    <dsp:sp modelId="{71A8E186-55A5-4B54-BF5E-311BCFDF78BE}">
      <dsp:nvSpPr>
        <dsp:cNvPr id="0" name=""/>
        <dsp:cNvSpPr/>
      </dsp:nvSpPr>
      <dsp:spPr>
        <a:xfrm>
          <a:off x="0" y="1964866"/>
          <a:ext cx="6347714" cy="397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NHS England (2022) Personalised care.</a:t>
          </a:r>
        </a:p>
      </dsp:txBody>
      <dsp:txXfrm>
        <a:off x="19419" y="1984285"/>
        <a:ext cx="6308876" cy="358962"/>
      </dsp:txXfrm>
    </dsp:sp>
    <dsp:sp modelId="{2BAF1B82-544F-4379-8561-5A7B03EEAC78}">
      <dsp:nvSpPr>
        <dsp:cNvPr id="0" name=""/>
        <dsp:cNvSpPr/>
      </dsp:nvSpPr>
      <dsp:spPr>
        <a:xfrm>
          <a:off x="0" y="2411626"/>
          <a:ext cx="6347714" cy="397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WHO (2023) Cancer fact sheets.</a:t>
          </a:r>
        </a:p>
      </dsp:txBody>
      <dsp:txXfrm>
        <a:off x="19419" y="2431045"/>
        <a:ext cx="6308876" cy="358962"/>
      </dsp:txXfrm>
    </dsp:sp>
    <dsp:sp modelId="{E4207279-7DB9-451F-AC39-57235982DB6A}">
      <dsp:nvSpPr>
        <dsp:cNvPr id="0" name=""/>
        <dsp:cNvSpPr/>
      </dsp:nvSpPr>
      <dsp:spPr>
        <a:xfrm>
          <a:off x="0" y="2858386"/>
          <a:ext cx="6347714" cy="397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Macmillan Cancer Support (2023) Living with prostate cancer.</a:t>
          </a:r>
        </a:p>
      </dsp:txBody>
      <dsp:txXfrm>
        <a:off x="19419" y="2877805"/>
        <a:ext cx="6308876" cy="358962"/>
      </dsp:txXfrm>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47B7C0-4A42-46A3-9ADF-B0A7A8CC19D5}" type="datetimeFigureOut">
              <a:rPr lang="en-GB" smtClean="0"/>
              <a:t>27/02/2026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FFAAE2-9758-4FD9-96DA-2FB726440552}" type="slidenum">
              <a:rPr lang="en-GB" smtClean="0"/>
              <a:t>‹#›</a:t>
            </a:fld>
            <a:endParaRPr lang="en-GB"/>
          </a:p>
        </p:txBody>
      </p:sp>
    </p:spTree>
    <p:extLst>
      <p:ext uri="{BB962C8B-B14F-4D97-AF65-F5344CB8AC3E}">
        <p14:creationId xmlns:p14="http://schemas.microsoft.com/office/powerpoint/2010/main" val="1360779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2</a:t>
            </a:fld>
            <a:endParaRPr lang="en-GB"/>
          </a:p>
        </p:txBody>
      </p:sp>
    </p:spTree>
    <p:extLst>
      <p:ext uri="{BB962C8B-B14F-4D97-AF65-F5344CB8AC3E}">
        <p14:creationId xmlns:p14="http://schemas.microsoft.com/office/powerpoint/2010/main" val="14839060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3</a:t>
            </a:fld>
            <a:endParaRPr lang="en-GB"/>
          </a:p>
        </p:txBody>
      </p:sp>
    </p:spTree>
    <p:extLst>
      <p:ext uri="{BB962C8B-B14F-4D97-AF65-F5344CB8AC3E}">
        <p14:creationId xmlns:p14="http://schemas.microsoft.com/office/powerpoint/2010/main" val="8406023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4</a:t>
            </a:fld>
            <a:endParaRPr lang="en-GB"/>
          </a:p>
        </p:txBody>
      </p:sp>
    </p:spTree>
    <p:extLst>
      <p:ext uri="{BB962C8B-B14F-4D97-AF65-F5344CB8AC3E}">
        <p14:creationId xmlns:p14="http://schemas.microsoft.com/office/powerpoint/2010/main" val="4288745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5</a:t>
            </a:fld>
            <a:endParaRPr lang="en-GB"/>
          </a:p>
        </p:txBody>
      </p:sp>
    </p:spTree>
    <p:extLst>
      <p:ext uri="{BB962C8B-B14F-4D97-AF65-F5344CB8AC3E}">
        <p14:creationId xmlns:p14="http://schemas.microsoft.com/office/powerpoint/2010/main" val="35185124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6</a:t>
            </a:fld>
            <a:endParaRPr lang="en-GB"/>
          </a:p>
        </p:txBody>
      </p:sp>
    </p:spTree>
    <p:extLst>
      <p:ext uri="{BB962C8B-B14F-4D97-AF65-F5344CB8AC3E}">
        <p14:creationId xmlns:p14="http://schemas.microsoft.com/office/powerpoint/2010/main" val="3240868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7</a:t>
            </a:fld>
            <a:endParaRPr lang="en-GB"/>
          </a:p>
        </p:txBody>
      </p:sp>
    </p:spTree>
    <p:extLst>
      <p:ext uri="{BB962C8B-B14F-4D97-AF65-F5344CB8AC3E}">
        <p14:creationId xmlns:p14="http://schemas.microsoft.com/office/powerpoint/2010/main" val="23652848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8</a:t>
            </a:fld>
            <a:endParaRPr lang="en-GB"/>
          </a:p>
        </p:txBody>
      </p:sp>
    </p:spTree>
    <p:extLst>
      <p:ext uri="{BB962C8B-B14F-4D97-AF65-F5344CB8AC3E}">
        <p14:creationId xmlns:p14="http://schemas.microsoft.com/office/powerpoint/2010/main" val="1625141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9</a:t>
            </a:fld>
            <a:endParaRPr lang="en-GB"/>
          </a:p>
        </p:txBody>
      </p:sp>
    </p:spTree>
    <p:extLst>
      <p:ext uri="{BB962C8B-B14F-4D97-AF65-F5344CB8AC3E}">
        <p14:creationId xmlns:p14="http://schemas.microsoft.com/office/powerpoint/2010/main" val="3058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10</a:t>
            </a:fld>
            <a:endParaRPr lang="en-GB"/>
          </a:p>
        </p:txBody>
      </p:sp>
    </p:spTree>
    <p:extLst>
      <p:ext uri="{BB962C8B-B14F-4D97-AF65-F5344CB8AC3E}">
        <p14:creationId xmlns:p14="http://schemas.microsoft.com/office/powerpoint/2010/main" val="33727970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11</a:t>
            </a:fld>
            <a:endParaRPr lang="en-GB"/>
          </a:p>
        </p:txBody>
      </p:sp>
    </p:spTree>
    <p:extLst>
      <p:ext uri="{BB962C8B-B14F-4D97-AF65-F5344CB8AC3E}">
        <p14:creationId xmlns:p14="http://schemas.microsoft.com/office/powerpoint/2010/main" val="7623190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12</a:t>
            </a:fld>
            <a:endParaRPr lang="en-GB"/>
          </a:p>
        </p:txBody>
      </p:sp>
    </p:spTree>
    <p:extLst>
      <p:ext uri="{BB962C8B-B14F-4D97-AF65-F5344CB8AC3E}">
        <p14:creationId xmlns:p14="http://schemas.microsoft.com/office/powerpoint/2010/main" val="30928442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13</a:t>
            </a:fld>
            <a:endParaRPr lang="en-GB"/>
          </a:p>
        </p:txBody>
      </p:sp>
    </p:spTree>
    <p:extLst>
      <p:ext uri="{BB962C8B-B14F-4D97-AF65-F5344CB8AC3E}">
        <p14:creationId xmlns:p14="http://schemas.microsoft.com/office/powerpoint/2010/main" val="10360860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FFAAE2-9758-4FD9-96DA-2FB726440552}" type="slidenum">
              <a:rPr lang="en-GB" smtClean="0"/>
              <a:t>14</a:t>
            </a:fld>
            <a:endParaRPr lang="en-GB"/>
          </a:p>
        </p:txBody>
      </p:sp>
    </p:spTree>
    <p:extLst>
      <p:ext uri="{BB962C8B-B14F-4D97-AF65-F5344CB8AC3E}">
        <p14:creationId xmlns:p14="http://schemas.microsoft.com/office/powerpoint/2010/main" val="33498322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31942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90454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62320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GB"/>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28863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2/27/2026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39929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2/27/2026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43415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57159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62735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32693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56971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062744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35460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6171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360731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69138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16796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2/27/2026</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86026658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microsoft.com/office/2007/relationships/media" Target="../media/media4.m4a"/><Relationship Id="rId7" Type="http://schemas.openxmlformats.org/officeDocument/2006/relationships/diagramData" Target="../diagrams/data2.xml"/><Relationship Id="rId12"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notesSlide" Target="../notesSlides/notesSlide2.xml"/><Relationship Id="rId11" Type="http://schemas.microsoft.com/office/2007/relationships/diagramDrawing" Target="../diagrams/drawing2.xml"/><Relationship Id="rId5" Type="http://schemas.openxmlformats.org/officeDocument/2006/relationships/slideLayout" Target="../slideLayouts/slideLayout2.xml"/><Relationship Id="rId10" Type="http://schemas.openxmlformats.org/officeDocument/2006/relationships/diagramColors" Target="../diagrams/colors2.xml"/><Relationship Id="rId4" Type="http://schemas.openxmlformats.org/officeDocument/2006/relationships/audio" Target="../media/media4.m4a"/><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3.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4.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3" Type="http://schemas.microsoft.com/office/2007/relationships/media" Target="../media/media8.m4a"/><Relationship Id="rId7" Type="http://schemas.openxmlformats.org/officeDocument/2006/relationships/image" Target="../media/image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notesSlide" Target="../notesSlides/notesSlide5.xml"/><Relationship Id="rId5" Type="http://schemas.openxmlformats.org/officeDocument/2006/relationships/slideLayout" Target="../slideLayouts/slideLayout2.xml"/><Relationship Id="rId4" Type="http://schemas.openxmlformats.org/officeDocument/2006/relationships/audio" Target="../media/media8.m4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1.png"/><Relationship Id="rId4" Type="http://schemas.openxmlformats.org/officeDocument/2006/relationships/notesSlide" Target="../notesSlides/notesSlide9.xml"/><Relationship Id="rId9" Type="http://schemas.microsoft.com/office/2007/relationships/diagramDrawing" Target="../diagrams/drawing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1.png"/><Relationship Id="rId4" Type="http://schemas.openxmlformats.org/officeDocument/2006/relationships/notesSlide" Target="../notesSlides/notesSlide11.xml"/><Relationship Id="rId9" Type="http://schemas.microsoft.com/office/2007/relationships/diagramDrawing" Target="../diagrams/drawing6.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1.png"/><Relationship Id="rId4" Type="http://schemas.openxmlformats.org/officeDocument/2006/relationships/notesSlide" Target="../notesSlides/notesSlide13.xml"/><Relationship Id="rId9" Type="http://schemas.microsoft.com/office/2007/relationships/diagramDrawing" Target="../diagrams/drawing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65032" y="0"/>
            <a:ext cx="9144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599781" y="3681413"/>
            <a:ext cx="3572669"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93473" y="-8467"/>
            <a:ext cx="2255512"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9947"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6616" y="3048000"/>
            <a:ext cx="2444750"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8241"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6115" y="3589867"/>
            <a:ext cx="1362870"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1615" y="-8467"/>
            <a:ext cx="5332385"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08000" y="609599"/>
            <a:ext cx="2882531" cy="5545667"/>
          </a:xfrm>
        </p:spPr>
        <p:txBody>
          <a:bodyPr anchor="ctr">
            <a:normAutofit/>
          </a:bodyPr>
          <a:lstStyle/>
          <a:p>
            <a:r>
              <a:rPr lang="en-US" sz="1800" dirty="0">
                <a:solidFill>
                  <a:schemeClr val="tx1">
                    <a:lumMod val="85000"/>
                    <a:lumOff val="15000"/>
                  </a:schemeClr>
                </a:solidFill>
              </a:rPr>
              <a:t>Component 2 presentation</a:t>
            </a:r>
            <a:endParaRPr lang="en-GB" sz="1800" dirty="0">
              <a:solidFill>
                <a:schemeClr val="tx1">
                  <a:lumMod val="85000"/>
                  <a:lumOff val="15000"/>
                </a:schemeClr>
              </a:solidFill>
            </a:endParaRPr>
          </a:p>
        </p:txBody>
      </p:sp>
      <p:sp>
        <p:nvSpPr>
          <p:cNvPr id="3" name="Content Placeholder 2"/>
          <p:cNvSpPr>
            <a:spLocks noGrp="1"/>
          </p:cNvSpPr>
          <p:nvPr>
            <p:ph idx="1"/>
          </p:nvPr>
        </p:nvSpPr>
        <p:spPr>
          <a:xfrm>
            <a:off x="4587063" y="609600"/>
            <a:ext cx="4133472" cy="5545667"/>
          </a:xfrm>
        </p:spPr>
        <p:txBody>
          <a:bodyPr anchor="ctr">
            <a:normAutofit/>
          </a:bodyPr>
          <a:lstStyle/>
          <a:p>
            <a:pPr marL="0" indent="0">
              <a:buNone/>
            </a:pPr>
            <a:endParaRPr lang="en-GB" dirty="0">
              <a:solidFill>
                <a:srgbClr val="FFFFFF"/>
              </a:solidFill>
            </a:endParaRPr>
          </a:p>
          <a:p>
            <a:r>
              <a:rPr lang="en-GB" dirty="0">
                <a:solidFill>
                  <a:srgbClr val="FFFFFF"/>
                </a:solidFill>
              </a:rPr>
              <a:t>Care Plan for Prostate Cancer</a:t>
            </a:r>
            <a:br>
              <a:rPr lang="en-GB" dirty="0">
                <a:solidFill>
                  <a:srgbClr val="FFFFFF"/>
                </a:solidFill>
              </a:rPr>
            </a:br>
            <a:r>
              <a:rPr lang="en-GB" dirty="0">
                <a:solidFill>
                  <a:srgbClr val="FFFFFF"/>
                </a:solidFill>
              </a:rPr>
              <a:t>Tom (fictional patient)</a:t>
            </a:r>
            <a:br>
              <a:rPr lang="en-GB" dirty="0">
                <a:solidFill>
                  <a:srgbClr val="FFFFFF"/>
                </a:solidFill>
              </a:rPr>
            </a:br>
            <a:r>
              <a:rPr lang="en-GB" dirty="0">
                <a:solidFill>
                  <a:srgbClr val="FFFFFF"/>
                </a:solidFill>
              </a:rPr>
              <a:t>Student Name Elizabeth McMahon</a:t>
            </a:r>
            <a:br>
              <a:rPr lang="en-GB" dirty="0">
                <a:solidFill>
                  <a:srgbClr val="FFFFFF"/>
                </a:solidFill>
              </a:rPr>
            </a:br>
            <a:r>
              <a:rPr lang="en-GB" dirty="0">
                <a:solidFill>
                  <a:srgbClr val="FFFFFF"/>
                </a:solidFill>
              </a:rPr>
              <a:t>Student Number 2322757</a:t>
            </a:r>
            <a:br>
              <a:rPr lang="en-GB" dirty="0">
                <a:solidFill>
                  <a:srgbClr val="FFFFFF"/>
                </a:solidFill>
              </a:rPr>
            </a:br>
            <a:r>
              <a:rPr lang="en-GB" dirty="0">
                <a:solidFill>
                  <a:srgbClr val="FFFFFF"/>
                </a:solidFill>
              </a:rPr>
              <a:t>Lecturer Name Robert </a:t>
            </a:r>
            <a:r>
              <a:rPr lang="en-GB" dirty="0" err="1">
                <a:solidFill>
                  <a:srgbClr val="FFFFFF"/>
                </a:solidFill>
              </a:rPr>
              <a:t>Nartowski</a:t>
            </a:r>
            <a:br>
              <a:rPr lang="en-GB" dirty="0">
                <a:solidFill>
                  <a:srgbClr val="FFFFFF"/>
                </a:solidFill>
              </a:rPr>
            </a:br>
            <a:r>
              <a:rPr lang="en-GB" dirty="0">
                <a:solidFill>
                  <a:srgbClr val="FFFFFF"/>
                </a:solidFill>
              </a:rPr>
              <a:t>Module Code BMHP5023</a:t>
            </a:r>
          </a:p>
        </p:txBody>
      </p:sp>
      <p:pic>
        <p:nvPicPr>
          <p:cNvPr id="6" name="Recorded Sound">
            <a:hlinkClick r:id="" action="ppaction://media"/>
            <a:extLst>
              <a:ext uri="{FF2B5EF4-FFF2-40B4-BE49-F238E27FC236}">
                <a16:creationId xmlns:a16="http://schemas.microsoft.com/office/drawing/2014/main" id="{1BEB31C4-6275-14FC-CCEB-0E3A71D6F72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196"/>
    </mc:Choice>
    <mc:Fallback xmlns="">
      <p:transition spd="slow" advTm="101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9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609600"/>
            <a:ext cx="7648121" cy="1099457"/>
          </a:xfrm>
        </p:spPr>
        <p:txBody>
          <a:bodyPr>
            <a:normAutofit/>
          </a:bodyPr>
          <a:lstStyle/>
          <a:p>
            <a:r>
              <a:t>Introduction to Prostate Cancer</a:t>
            </a:r>
          </a:p>
        </p:txBody>
      </p:sp>
      <p:sp>
        <p:nvSpPr>
          <p:cNvPr id="21" name="Isosceles Triangle 2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5" name="Content Placeholder 2">
            <a:extLst>
              <a:ext uri="{FF2B5EF4-FFF2-40B4-BE49-F238E27FC236}">
                <a16:creationId xmlns:a16="http://schemas.microsoft.com/office/drawing/2014/main" id="{8E356453-08A9-EE3A-E9E2-0293F031821A}"/>
              </a:ext>
            </a:extLst>
          </p:cNvPr>
          <p:cNvGraphicFramePr/>
          <p:nvPr>
            <p:extLst>
              <p:ext uri="{D42A27DB-BD31-4B8C-83A1-F6EECF244321}">
                <p14:modId xmlns:p14="http://schemas.microsoft.com/office/powerpoint/2010/main" val="1609081200"/>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F89F16E7-F27F-1122-E033-595FC810EFB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8077"/>
    </mc:Choice>
    <mc:Fallback xmlns="">
      <p:transition spd="slow" advTm="480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0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4303" y="-8467"/>
            <a:ext cx="3575050"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489360" y="1382486"/>
            <a:ext cx="2660686" cy="4093028"/>
          </a:xfrm>
        </p:spPr>
        <p:txBody>
          <a:bodyPr anchor="ctr">
            <a:normAutofit/>
          </a:bodyPr>
          <a:lstStyle/>
          <a:p>
            <a:r>
              <a:rPr lang="en-GB" sz="3200">
                <a:solidFill>
                  <a:schemeClr val="accent1">
                    <a:lumMod val="75000"/>
                  </a:schemeClr>
                </a:solidFill>
              </a:rPr>
              <a:t>Relevant Body System: Male Reproductive System</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6968" y="0"/>
            <a:ext cx="483703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9C83CF8-5715-EAE7-25DE-A77A0BE1697F}"/>
              </a:ext>
            </a:extLst>
          </p:cNvPr>
          <p:cNvGraphicFramePr>
            <a:graphicFrameLocks noGrp="1"/>
          </p:cNvGraphicFramePr>
          <p:nvPr>
            <p:ph idx="1"/>
            <p:extLst>
              <p:ext uri="{D42A27DB-BD31-4B8C-83A1-F6EECF244321}">
                <p14:modId xmlns:p14="http://schemas.microsoft.com/office/powerpoint/2010/main" val="1056098286"/>
              </p:ext>
            </p:extLst>
          </p:nvPr>
        </p:nvGraphicFramePr>
        <p:xfrm>
          <a:off x="3639407" y="944564"/>
          <a:ext cx="5019610" cy="482319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4" name="Recorded Sound">
            <a:hlinkClick r:id="" action="ppaction://media"/>
            <a:extLst>
              <a:ext uri="{FF2B5EF4-FFF2-40B4-BE49-F238E27FC236}">
                <a16:creationId xmlns:a16="http://schemas.microsoft.com/office/drawing/2014/main" id="{74BFD27E-586C-66A5-45D4-20FC07BC7917}"/>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4327525" y="3184525"/>
            <a:ext cx="487363" cy="487363"/>
          </a:xfrm>
          <a:prstGeom prst="rect">
            <a:avLst/>
          </a:prstGeom>
        </p:spPr>
      </p:pic>
      <p:pic>
        <p:nvPicPr>
          <p:cNvPr id="6" name="Recorded Sound">
            <a:hlinkClick r:id="" action="ppaction://media"/>
            <a:extLst>
              <a:ext uri="{FF2B5EF4-FFF2-40B4-BE49-F238E27FC236}">
                <a16:creationId xmlns:a16="http://schemas.microsoft.com/office/drawing/2014/main" id="{BBDDEDD3-EB91-ED20-F7B5-6D5AD2DA4DA3}"/>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9126"/>
    </mc:Choice>
    <mc:Fallback xmlns="">
      <p:transition spd="slow" advTm="29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66" fill="hold"/>
                                        <p:tgtEl>
                                          <p:spTgt spid="4"/>
                                        </p:tgtEl>
                                      </p:cBhvr>
                                    </p:cmd>
                                  </p:childTnLst>
                                </p:cTn>
                              </p:par>
                            </p:childTnLst>
                          </p:cTn>
                        </p:par>
                        <p:par>
                          <p:cTn id="7" fill="hold">
                            <p:stCondLst>
                              <p:cond delay="7766"/>
                            </p:stCondLst>
                            <p:childTnLst>
                              <p:par>
                                <p:cTn id="8" presetID="1" presetClass="mediacall" presetSubtype="0" fill="hold" nodeType="afterEffect">
                                  <p:stCondLst>
                                    <p:cond delay="0"/>
                                  </p:stCondLst>
                                  <p:childTnLst>
                                    <p:cmd type="call" cmd="playFrom(0.0)">
                                      <p:cBhvr>
                                        <p:cTn id="9" dur="3284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609600"/>
            <a:ext cx="7648121" cy="1099457"/>
          </a:xfrm>
        </p:spPr>
        <p:txBody>
          <a:bodyPr>
            <a:normAutofit/>
          </a:bodyPr>
          <a:lstStyle/>
          <a:p>
            <a:r>
              <a:t>Normal Function of the Prostate</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21460F5C-2F68-D5C1-14F8-C31461CA7584}"/>
              </a:ext>
            </a:extLst>
          </p:cNvPr>
          <p:cNvGraphicFramePr>
            <a:graphicFrameLocks noGrp="1"/>
          </p:cNvGraphicFramePr>
          <p:nvPr>
            <p:ph idx="1"/>
            <p:extLst>
              <p:ext uri="{D42A27DB-BD31-4B8C-83A1-F6EECF244321}">
                <p14:modId xmlns:p14="http://schemas.microsoft.com/office/powerpoint/2010/main" val="191360207"/>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04C08DD5-9AC1-C847-0641-83671907377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4480"/>
    </mc:Choice>
    <mc:Fallback xmlns="">
      <p:transition spd="slow" advTm="344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4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How Prostate Cancer Damages Cells</a:t>
            </a:r>
          </a:p>
        </p:txBody>
      </p:sp>
      <p:graphicFrame>
        <p:nvGraphicFramePr>
          <p:cNvPr id="5" name="Content Placeholder 2">
            <a:extLst>
              <a:ext uri="{FF2B5EF4-FFF2-40B4-BE49-F238E27FC236}">
                <a16:creationId xmlns:a16="http://schemas.microsoft.com/office/drawing/2014/main" id="{6D4644E9-0638-346B-8B7A-B2DC7CD96D73}"/>
              </a:ext>
            </a:extLst>
          </p:cNvPr>
          <p:cNvGraphicFramePr>
            <a:graphicFrameLocks noGrp="1"/>
          </p:cNvGraphicFramePr>
          <p:nvPr>
            <p:ph idx="1"/>
          </p:nvPr>
        </p:nvGraphicFramePr>
        <p:xfrm>
          <a:off x="609599" y="2160590"/>
          <a:ext cx="6347714"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7371AB46-DD76-5270-1174-59F157518F8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6997"/>
    </mc:Choice>
    <mc:Fallback xmlns="">
      <p:transition spd="slow" advTm="36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99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64DBF464-02EB-49E8-BED5-CCD9C0E092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3998" cy="6866467"/>
            <a:chOff x="0" y="-8467"/>
            <a:chExt cx="12192000" cy="6866467"/>
          </a:xfrm>
        </p:grpSpPr>
        <p:sp>
          <p:nvSpPr>
            <p:cNvPr id="11" name="Rectangle 23">
              <a:extLst>
                <a:ext uri="{FF2B5EF4-FFF2-40B4-BE49-F238E27FC236}">
                  <a16:creationId xmlns:a16="http://schemas.microsoft.com/office/drawing/2014/main" id="{5F9D5DC0-F10A-4613-AEEB-F3886E477D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A43566CA-E28A-4758-B656-13F767ECA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9517B8F0-793D-4F61-80A8-8CB87BC08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D139FBAF-C134-4E1A-9404-4C7FB029E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9DE9C77E-3EF1-4718-818D-55EA1600B7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6" name="Rectangle 28">
              <a:extLst>
                <a:ext uri="{FF2B5EF4-FFF2-40B4-BE49-F238E27FC236}">
                  <a16:creationId xmlns:a16="http://schemas.microsoft.com/office/drawing/2014/main" id="{DB10DB84-C347-472C-96BD-AD4340F03D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70CA661F-8359-442A-A42C-A0993AF8BB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8" name="Straight Connector 17">
              <a:extLst>
                <a:ext uri="{FF2B5EF4-FFF2-40B4-BE49-F238E27FC236}">
                  <a16:creationId xmlns:a16="http://schemas.microsoft.com/office/drawing/2014/main" id="{A75C8E99-F0B8-466B-A892-9E0643EAF2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9" name="Isosceles Triangle 18">
              <a:extLst>
                <a:ext uri="{FF2B5EF4-FFF2-40B4-BE49-F238E27FC236}">
                  <a16:creationId xmlns:a16="http://schemas.microsoft.com/office/drawing/2014/main" id="{65DD307C-66C1-4F16-86F5-287334F7B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744416C0-DB16-4364-B13C-2EC6F1A8A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508000" y="609600"/>
            <a:ext cx="6447501" cy="1320800"/>
          </a:xfrm>
        </p:spPr>
        <p:txBody>
          <a:bodyPr>
            <a:normAutofit/>
          </a:bodyPr>
          <a:lstStyle/>
          <a:p>
            <a:r>
              <a:rPr lang="en-GB">
                <a:solidFill>
                  <a:srgbClr val="FFFFFF"/>
                </a:solidFill>
              </a:rPr>
              <a:t>Impact on the Reproductive System</a:t>
            </a:r>
          </a:p>
        </p:txBody>
      </p:sp>
      <p:sp>
        <p:nvSpPr>
          <p:cNvPr id="3" name="Content Placeholder 2"/>
          <p:cNvSpPr>
            <a:spLocks noGrp="1"/>
          </p:cNvSpPr>
          <p:nvPr>
            <p:ph idx="1"/>
          </p:nvPr>
        </p:nvSpPr>
        <p:spPr>
          <a:xfrm>
            <a:off x="508000" y="2160589"/>
            <a:ext cx="6447501" cy="3880773"/>
          </a:xfrm>
        </p:spPr>
        <p:txBody>
          <a:bodyPr>
            <a:normAutofit/>
          </a:bodyPr>
          <a:lstStyle/>
          <a:p>
            <a:r>
              <a:rPr lang="en-GB">
                <a:solidFill>
                  <a:srgbClr val="FFFFFF"/>
                </a:solidFill>
              </a:rPr>
              <a:t>Tumour growth disrupts prostate fluid production.</a:t>
            </a:r>
          </a:p>
          <a:p>
            <a:r>
              <a:rPr lang="en-GB">
                <a:solidFill>
                  <a:srgbClr val="FFFFFF"/>
                </a:solidFill>
              </a:rPr>
              <a:t>Hormone therapies reduce testosterone, affecting libido and fertility.</a:t>
            </a:r>
          </a:p>
          <a:p>
            <a:r>
              <a:rPr lang="en-GB">
                <a:solidFill>
                  <a:srgbClr val="FFFFFF"/>
                </a:solidFill>
              </a:rPr>
              <a:t>Surgery and radiotherapy may damage nerves involved in erection.</a:t>
            </a:r>
          </a:p>
        </p:txBody>
      </p:sp>
      <p:pic>
        <p:nvPicPr>
          <p:cNvPr id="4" name="Recorded Sound">
            <a:hlinkClick r:id="" action="ppaction://media"/>
            <a:extLst>
              <a:ext uri="{FF2B5EF4-FFF2-40B4-BE49-F238E27FC236}">
                <a16:creationId xmlns:a16="http://schemas.microsoft.com/office/drawing/2014/main" id="{76953499-B79F-4138-4F84-8DE39BB12BD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27525" y="3184525"/>
            <a:ext cx="487363" cy="487363"/>
          </a:xfrm>
          <a:prstGeom prst="rect">
            <a:avLst/>
          </a:prstGeom>
        </p:spPr>
      </p:pic>
      <p:pic>
        <p:nvPicPr>
          <p:cNvPr id="5" name="Recorded Sound">
            <a:hlinkClick r:id="" action="ppaction://media"/>
            <a:extLst>
              <a:ext uri="{FF2B5EF4-FFF2-40B4-BE49-F238E27FC236}">
                <a16:creationId xmlns:a16="http://schemas.microsoft.com/office/drawing/2014/main" id="{B2DF022A-BE70-97F5-5CF6-3232B3D2B5FF}"/>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109"/>
    </mc:Choice>
    <mc:Fallback xmlns="">
      <p:transition spd="slow" advTm="3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09" fill="hold"/>
                                        <p:tgtEl>
                                          <p:spTgt spid="4"/>
                                        </p:tgtEl>
                                      </p:cBhvr>
                                    </p:cmd>
                                  </p:childTnLst>
                                </p:cTn>
                              </p:par>
                            </p:childTnLst>
                          </p:cTn>
                        </p:par>
                        <p:par>
                          <p:cTn id="7" fill="hold">
                            <p:stCondLst>
                              <p:cond delay="3109"/>
                            </p:stCondLst>
                            <p:childTnLst>
                              <p:par>
                                <p:cTn id="8" presetID="1" presetClass="mediacall" presetSubtype="0" fill="hold" nodeType="afterEffect">
                                  <p:stCondLst>
                                    <p:cond delay="0"/>
                                  </p:stCondLst>
                                  <p:childTnLst>
                                    <p:cmd type="call" cmd="playFrom(0.0)">
                                      <p:cBhvr>
                                        <p:cTn id="9" dur="3089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64DBF464-02EB-49E8-BED5-CCD9C0E092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3998" cy="6866467"/>
            <a:chOff x="0" y="-8467"/>
            <a:chExt cx="12192000" cy="6866467"/>
          </a:xfrm>
        </p:grpSpPr>
        <p:sp>
          <p:nvSpPr>
            <p:cNvPr id="11" name="Rectangle 23">
              <a:extLst>
                <a:ext uri="{FF2B5EF4-FFF2-40B4-BE49-F238E27FC236}">
                  <a16:creationId xmlns:a16="http://schemas.microsoft.com/office/drawing/2014/main" id="{5F9D5DC0-F10A-4613-AEEB-F3886E477D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A43566CA-E28A-4758-B656-13F767ECA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9517B8F0-793D-4F61-80A8-8CB87BC08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D139FBAF-C134-4E1A-9404-4C7FB029E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9DE9C77E-3EF1-4718-818D-55EA1600B7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6" name="Rectangle 28">
              <a:extLst>
                <a:ext uri="{FF2B5EF4-FFF2-40B4-BE49-F238E27FC236}">
                  <a16:creationId xmlns:a16="http://schemas.microsoft.com/office/drawing/2014/main" id="{DB10DB84-C347-472C-96BD-AD4340F03D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70CA661F-8359-442A-A42C-A0993AF8BB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8" name="Straight Connector 17">
              <a:extLst>
                <a:ext uri="{FF2B5EF4-FFF2-40B4-BE49-F238E27FC236}">
                  <a16:creationId xmlns:a16="http://schemas.microsoft.com/office/drawing/2014/main" id="{A75C8E99-F0B8-466B-A892-9E0643EAF2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9" name="Isosceles Triangle 18">
              <a:extLst>
                <a:ext uri="{FF2B5EF4-FFF2-40B4-BE49-F238E27FC236}">
                  <a16:creationId xmlns:a16="http://schemas.microsoft.com/office/drawing/2014/main" id="{65DD307C-66C1-4F16-86F5-287334F7B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744416C0-DB16-4364-B13C-2EC6F1A8A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508000" y="609600"/>
            <a:ext cx="6447501" cy="1320800"/>
          </a:xfrm>
        </p:spPr>
        <p:txBody>
          <a:bodyPr>
            <a:normAutofit/>
          </a:bodyPr>
          <a:lstStyle/>
          <a:p>
            <a:r>
              <a:rPr lang="en-GB">
                <a:solidFill>
                  <a:srgbClr val="FFFFFF"/>
                </a:solidFill>
              </a:rPr>
              <a:t>Patient Demographics</a:t>
            </a:r>
          </a:p>
        </p:txBody>
      </p:sp>
      <p:sp>
        <p:nvSpPr>
          <p:cNvPr id="3" name="Content Placeholder 2"/>
          <p:cNvSpPr>
            <a:spLocks noGrp="1"/>
          </p:cNvSpPr>
          <p:nvPr>
            <p:ph idx="1"/>
          </p:nvPr>
        </p:nvSpPr>
        <p:spPr>
          <a:xfrm>
            <a:off x="508000" y="2160589"/>
            <a:ext cx="6447501" cy="3880773"/>
          </a:xfrm>
        </p:spPr>
        <p:txBody>
          <a:bodyPr>
            <a:normAutofit/>
          </a:bodyPr>
          <a:lstStyle/>
          <a:p>
            <a:r>
              <a:rPr lang="en-GB">
                <a:solidFill>
                  <a:srgbClr val="FFFFFF"/>
                </a:solidFill>
              </a:rPr>
              <a:t>Name: Tom (fictional)</a:t>
            </a:r>
          </a:p>
          <a:p>
            <a:r>
              <a:rPr lang="en-GB">
                <a:solidFill>
                  <a:srgbClr val="FFFFFF"/>
                </a:solidFill>
              </a:rPr>
              <a:t>Age: 55</a:t>
            </a:r>
          </a:p>
          <a:p>
            <a:r>
              <a:rPr lang="en-GB">
                <a:solidFill>
                  <a:srgbClr val="FFFFFF"/>
                </a:solidFill>
              </a:rPr>
              <a:t>Gender: Male</a:t>
            </a:r>
          </a:p>
          <a:p>
            <a:r>
              <a:rPr lang="en-GB">
                <a:solidFill>
                  <a:srgbClr val="FFFFFF"/>
                </a:solidFill>
              </a:rPr>
              <a:t>Occupation: Manual worker</a:t>
            </a:r>
          </a:p>
        </p:txBody>
      </p:sp>
      <p:pic>
        <p:nvPicPr>
          <p:cNvPr id="4" name="Recorded Sound">
            <a:hlinkClick r:id="" action="ppaction://media"/>
            <a:extLst>
              <a:ext uri="{FF2B5EF4-FFF2-40B4-BE49-F238E27FC236}">
                <a16:creationId xmlns:a16="http://schemas.microsoft.com/office/drawing/2014/main" id="{E88FAC60-6219-105A-F43E-C5313D906F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3204"/>
    </mc:Choice>
    <mc:Fallback xmlns="">
      <p:transition spd="slow" advTm="23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2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962" y="1179151"/>
            <a:ext cx="2475485" cy="4463889"/>
          </a:xfrm>
        </p:spPr>
        <p:txBody>
          <a:bodyPr anchor="ctr">
            <a:normAutofit/>
          </a:bodyPr>
          <a:lstStyle/>
          <a:p>
            <a:r>
              <a:t>Lifestyle &amp; Disease Risk Factors</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336549"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2502"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4188" y="1109145"/>
            <a:ext cx="4755762" cy="4603900"/>
          </a:xfrm>
        </p:spPr>
        <p:txBody>
          <a:bodyPr anchor="ctr">
            <a:normAutofit/>
          </a:bodyPr>
          <a:lstStyle/>
          <a:p>
            <a:r>
              <a:rPr lang="en-GB"/>
              <a:t>Age over 50 and family history increase risk.</a:t>
            </a:r>
          </a:p>
          <a:p>
            <a:r>
              <a:rPr lang="en-GB"/>
              <a:t>Lifestyle factors include smoking history and physical inactivity.</a:t>
            </a:r>
          </a:p>
          <a:p>
            <a:r>
              <a:rPr lang="en-GB"/>
              <a:t>Delayed health screening increases late diagnosis risk.</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523104" y="0"/>
            <a:ext cx="631947"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Recorded Sound">
            <a:hlinkClick r:id="" action="ppaction://media"/>
            <a:extLst>
              <a:ext uri="{FF2B5EF4-FFF2-40B4-BE49-F238E27FC236}">
                <a16:creationId xmlns:a16="http://schemas.microsoft.com/office/drawing/2014/main" id="{579DE304-B885-3AEA-4068-D7516F4BFEF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4723"/>
    </mc:Choice>
    <mc:Fallback xmlns="">
      <p:transition spd="slow" advTm="24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7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showing decling performance">
            <a:extLst>
              <a:ext uri="{FF2B5EF4-FFF2-40B4-BE49-F238E27FC236}">
                <a16:creationId xmlns:a16="http://schemas.microsoft.com/office/drawing/2014/main" id="{69E8705D-8597-DA58-0A2C-CAFCB091F952}"/>
              </a:ext>
            </a:extLst>
          </p:cNvPr>
          <p:cNvPicPr>
            <a:picLocks noChangeAspect="1"/>
          </p:cNvPicPr>
          <p:nvPr/>
        </p:nvPicPr>
        <p:blipFill>
          <a:blip r:embed="rId5"/>
          <a:srcRect l="5803" r="36366" b="-2"/>
          <a:stretch>
            <a:fillRect/>
          </a:stretch>
        </p:blipFill>
        <p:spPr>
          <a:xfrm>
            <a:off x="3202390" y="-1"/>
            <a:ext cx="594161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507999" y="609600"/>
            <a:ext cx="2888343" cy="1320800"/>
          </a:xfrm>
        </p:spPr>
        <p:txBody>
          <a:bodyPr>
            <a:normAutofit/>
          </a:bodyPr>
          <a:lstStyle/>
          <a:p>
            <a:pPr>
              <a:lnSpc>
                <a:spcPct val="90000"/>
              </a:lnSpc>
            </a:pPr>
            <a:r>
              <a:rPr lang="en-GB" sz="2800"/>
              <a:t>Mortality Rates &amp; Early Detection</a:t>
            </a:r>
          </a:p>
        </p:txBody>
      </p:sp>
      <p:sp>
        <p:nvSpPr>
          <p:cNvPr id="3" name="Content Placeholder 2"/>
          <p:cNvSpPr>
            <a:spLocks noGrp="1"/>
          </p:cNvSpPr>
          <p:nvPr>
            <p:ph idx="1"/>
          </p:nvPr>
        </p:nvSpPr>
        <p:spPr>
          <a:xfrm>
            <a:off x="508000" y="2160589"/>
            <a:ext cx="2888342" cy="3880773"/>
          </a:xfrm>
        </p:spPr>
        <p:txBody>
          <a:bodyPr>
            <a:normAutofit/>
          </a:bodyPr>
          <a:lstStyle/>
          <a:p>
            <a:r>
              <a:rPr lang="en-GB"/>
              <a:t>Early-stage prostate cancer has a 5-year survival rate of over 98%.</a:t>
            </a:r>
          </a:p>
          <a:p>
            <a:r>
              <a:rPr lang="en-GB"/>
              <a:t>Late-stage diagnosis significantly increases mortality (Cancer Research UK, 2024).</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0"/>
            <a:ext cx="9144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Recorded Sound">
            <a:hlinkClick r:id="" action="ppaction://media"/>
            <a:extLst>
              <a:ext uri="{FF2B5EF4-FFF2-40B4-BE49-F238E27FC236}">
                <a16:creationId xmlns:a16="http://schemas.microsoft.com/office/drawing/2014/main" id="{95D92B17-AFBE-3F85-74F3-B5BBD9A60A1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1542"/>
    </mc:Choice>
    <mc:Fallback xmlns="">
      <p:transition spd="slow" advTm="21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5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609600"/>
            <a:ext cx="7648121" cy="1099457"/>
          </a:xfrm>
        </p:spPr>
        <p:txBody>
          <a:bodyPr>
            <a:normAutofit/>
          </a:bodyPr>
          <a:lstStyle/>
          <a:p>
            <a:r>
              <a:t>Care Plan Aims</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1A806C3-196A-93B4-E711-6ADD3848695A}"/>
              </a:ext>
            </a:extLst>
          </p:cNvPr>
          <p:cNvGraphicFramePr>
            <a:graphicFrameLocks noGrp="1"/>
          </p:cNvGraphicFramePr>
          <p:nvPr>
            <p:ph idx="1"/>
            <p:extLst>
              <p:ext uri="{D42A27DB-BD31-4B8C-83A1-F6EECF244321}">
                <p14:modId xmlns:p14="http://schemas.microsoft.com/office/powerpoint/2010/main" val="2944046164"/>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E6E839E2-9DED-EBED-11D5-AAF9D9479B7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9560"/>
    </mc:Choice>
    <mc:Fallback xmlns="">
      <p:transition spd="slow" advTm="19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5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64DBF464-02EB-49E8-BED5-CCD9C0E092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3998" cy="6866467"/>
            <a:chOff x="0" y="-8467"/>
            <a:chExt cx="12192000" cy="6866467"/>
          </a:xfrm>
        </p:grpSpPr>
        <p:sp>
          <p:nvSpPr>
            <p:cNvPr id="11" name="Rectangle 23">
              <a:extLst>
                <a:ext uri="{FF2B5EF4-FFF2-40B4-BE49-F238E27FC236}">
                  <a16:creationId xmlns:a16="http://schemas.microsoft.com/office/drawing/2014/main" id="{5F9D5DC0-F10A-4613-AEEB-F3886E477D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A43566CA-E28A-4758-B656-13F767ECA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9517B8F0-793D-4F61-80A8-8CB87BC08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D139FBAF-C134-4E1A-9404-4C7FB029E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9DE9C77E-3EF1-4718-818D-55EA1600B7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6" name="Rectangle 28">
              <a:extLst>
                <a:ext uri="{FF2B5EF4-FFF2-40B4-BE49-F238E27FC236}">
                  <a16:creationId xmlns:a16="http://schemas.microsoft.com/office/drawing/2014/main" id="{DB10DB84-C347-472C-96BD-AD4340F03D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70CA661F-8359-442A-A42C-A0993AF8BB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8" name="Straight Connector 17">
              <a:extLst>
                <a:ext uri="{FF2B5EF4-FFF2-40B4-BE49-F238E27FC236}">
                  <a16:creationId xmlns:a16="http://schemas.microsoft.com/office/drawing/2014/main" id="{A75C8E99-F0B8-466B-A892-9E0643EAF2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9" name="Isosceles Triangle 18">
              <a:extLst>
                <a:ext uri="{FF2B5EF4-FFF2-40B4-BE49-F238E27FC236}">
                  <a16:creationId xmlns:a16="http://schemas.microsoft.com/office/drawing/2014/main" id="{65DD307C-66C1-4F16-86F5-287334F7B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744416C0-DB16-4364-B13C-2EC6F1A8A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508000" y="609600"/>
            <a:ext cx="6447501" cy="1320800"/>
          </a:xfrm>
        </p:spPr>
        <p:txBody>
          <a:bodyPr>
            <a:normAutofit/>
          </a:bodyPr>
          <a:lstStyle/>
          <a:p>
            <a:r>
              <a:rPr lang="en-GB">
                <a:solidFill>
                  <a:srgbClr val="FFFFFF"/>
                </a:solidFill>
              </a:rPr>
              <a:t>Care Routine (NHS/NICE)</a:t>
            </a:r>
          </a:p>
        </p:txBody>
      </p:sp>
      <p:sp>
        <p:nvSpPr>
          <p:cNvPr id="3" name="Content Placeholder 2"/>
          <p:cNvSpPr>
            <a:spLocks noGrp="1"/>
          </p:cNvSpPr>
          <p:nvPr>
            <p:ph idx="1"/>
          </p:nvPr>
        </p:nvSpPr>
        <p:spPr>
          <a:xfrm>
            <a:off x="508000" y="2160589"/>
            <a:ext cx="6447501" cy="3880773"/>
          </a:xfrm>
        </p:spPr>
        <p:txBody>
          <a:bodyPr>
            <a:normAutofit/>
          </a:bodyPr>
          <a:lstStyle/>
          <a:p>
            <a:r>
              <a:rPr lang="en-GB">
                <a:solidFill>
                  <a:srgbClr val="FFFFFF"/>
                </a:solidFill>
              </a:rPr>
              <a:t>Treatment options include active surveillance, surgery, radiotherapy, and hormone therapy.</a:t>
            </a:r>
          </a:p>
          <a:p>
            <a:r>
              <a:rPr lang="en-GB">
                <a:solidFill>
                  <a:srgbClr val="FFFFFF"/>
                </a:solidFill>
              </a:rPr>
              <a:t>Continence care, pain management, and medication adherence.</a:t>
            </a:r>
          </a:p>
          <a:p>
            <a:r>
              <a:rPr lang="en-GB">
                <a:solidFill>
                  <a:srgbClr val="FFFFFF"/>
                </a:solidFill>
              </a:rPr>
              <a:t>Lifestyle advice: diet, exercise, smoking cessation.</a:t>
            </a:r>
          </a:p>
        </p:txBody>
      </p:sp>
      <p:pic>
        <p:nvPicPr>
          <p:cNvPr id="4" name="Recorded Sound">
            <a:hlinkClick r:id="" action="ppaction://media"/>
            <a:extLst>
              <a:ext uri="{FF2B5EF4-FFF2-40B4-BE49-F238E27FC236}">
                <a16:creationId xmlns:a16="http://schemas.microsoft.com/office/drawing/2014/main" id="{B32B41E3-FC9F-0698-FC24-328FDF372E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3144"/>
    </mc:Choice>
    <mc:Fallback xmlns="">
      <p:transition spd="slow" advTm="33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1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609600"/>
            <a:ext cx="7648121" cy="1099457"/>
          </a:xfrm>
        </p:spPr>
        <p:txBody>
          <a:bodyPr>
            <a:normAutofit/>
          </a:bodyPr>
          <a:lstStyle/>
          <a:p>
            <a:r>
              <a:t>Monitoring &amp; Review</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224DB430-5825-2D67-EC18-5E5200F13AF7}"/>
              </a:ext>
            </a:extLst>
          </p:cNvPr>
          <p:cNvGraphicFramePr>
            <a:graphicFrameLocks noGrp="1"/>
          </p:cNvGraphicFramePr>
          <p:nvPr>
            <p:ph idx="1"/>
            <p:extLst>
              <p:ext uri="{D42A27DB-BD31-4B8C-83A1-F6EECF244321}">
                <p14:modId xmlns:p14="http://schemas.microsoft.com/office/powerpoint/2010/main" val="470772427"/>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30AFA5CB-013C-5B2E-6326-4C05FC1AB62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9719"/>
    </mc:Choice>
    <mc:Fallback xmlns="">
      <p:transition spd="slow" advTm="29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7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9" name="Group 28">
            <a:extLst>
              <a:ext uri="{FF2B5EF4-FFF2-40B4-BE49-F238E27FC236}">
                <a16:creationId xmlns:a16="http://schemas.microsoft.com/office/drawing/2014/main" id="{64DBF464-02EB-49E8-BED5-CCD9C0E092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3998" cy="6866467"/>
            <a:chOff x="0" y="-8467"/>
            <a:chExt cx="12192000" cy="6866467"/>
          </a:xfrm>
        </p:grpSpPr>
        <p:sp>
          <p:nvSpPr>
            <p:cNvPr id="11" name="Rectangle 23">
              <a:extLst>
                <a:ext uri="{FF2B5EF4-FFF2-40B4-BE49-F238E27FC236}">
                  <a16:creationId xmlns:a16="http://schemas.microsoft.com/office/drawing/2014/main" id="{5F9D5DC0-F10A-4613-AEEB-F3886E477D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A43566CA-E28A-4758-B656-13F767ECA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9517B8F0-793D-4F61-80A8-8CB87BC08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D139FBAF-C134-4E1A-9404-4C7FB029E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9DE9C77E-3EF1-4718-818D-55EA1600B7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32" name="Rectangle 28">
              <a:extLst>
                <a:ext uri="{FF2B5EF4-FFF2-40B4-BE49-F238E27FC236}">
                  <a16:creationId xmlns:a16="http://schemas.microsoft.com/office/drawing/2014/main" id="{DB10DB84-C347-472C-96BD-AD4340F03D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70CA661F-8359-442A-A42C-A0993AF8BB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3" name="Straight Connector 32">
              <a:extLst>
                <a:ext uri="{FF2B5EF4-FFF2-40B4-BE49-F238E27FC236}">
                  <a16:creationId xmlns:a16="http://schemas.microsoft.com/office/drawing/2014/main" id="{A75C8E99-F0B8-466B-A892-9E0643EAF2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9" name="Isosceles Triangle 18">
              <a:extLst>
                <a:ext uri="{FF2B5EF4-FFF2-40B4-BE49-F238E27FC236}">
                  <a16:creationId xmlns:a16="http://schemas.microsoft.com/office/drawing/2014/main" id="{65DD307C-66C1-4F16-86F5-287334F7B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744416C0-DB16-4364-B13C-2EC6F1A8A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508000" y="609600"/>
            <a:ext cx="6447501" cy="1320800"/>
          </a:xfrm>
        </p:spPr>
        <p:txBody>
          <a:bodyPr>
            <a:normAutofit/>
          </a:bodyPr>
          <a:lstStyle/>
          <a:p>
            <a:r>
              <a:rPr lang="en-GB">
                <a:solidFill>
                  <a:srgbClr val="FFFFFF"/>
                </a:solidFill>
              </a:rPr>
              <a:t>Communication &amp; Ethical Considerations</a:t>
            </a:r>
          </a:p>
        </p:txBody>
      </p:sp>
      <p:sp>
        <p:nvSpPr>
          <p:cNvPr id="3" name="Content Placeholder 2"/>
          <p:cNvSpPr>
            <a:spLocks noGrp="1"/>
          </p:cNvSpPr>
          <p:nvPr>
            <p:ph idx="1"/>
          </p:nvPr>
        </p:nvSpPr>
        <p:spPr>
          <a:xfrm>
            <a:off x="508000" y="2160589"/>
            <a:ext cx="6447501" cy="3880773"/>
          </a:xfrm>
        </p:spPr>
        <p:txBody>
          <a:bodyPr>
            <a:normAutofit/>
          </a:bodyPr>
          <a:lstStyle/>
          <a:p>
            <a:r>
              <a:rPr lang="en-GB">
                <a:solidFill>
                  <a:srgbClr val="FFFFFF"/>
                </a:solidFill>
              </a:rPr>
              <a:t>Clear MDT communication and shared decision-making.</a:t>
            </a:r>
          </a:p>
          <a:p>
            <a:r>
              <a:rPr lang="en-GB">
                <a:solidFill>
                  <a:srgbClr val="FFFFFF"/>
                </a:solidFill>
              </a:rPr>
              <a:t>Informed consent and confidentiality.</a:t>
            </a:r>
          </a:p>
          <a:p>
            <a:r>
              <a:rPr lang="en-GB">
                <a:solidFill>
                  <a:srgbClr val="FFFFFF"/>
                </a:solidFill>
              </a:rPr>
              <a:t>Sensitive discussion of sexual and urinary side effects.</a:t>
            </a:r>
          </a:p>
        </p:txBody>
      </p:sp>
      <p:pic>
        <p:nvPicPr>
          <p:cNvPr id="4" name="Recorded Sound">
            <a:hlinkClick r:id="" action="ppaction://media"/>
            <a:extLst>
              <a:ext uri="{FF2B5EF4-FFF2-40B4-BE49-F238E27FC236}">
                <a16:creationId xmlns:a16="http://schemas.microsoft.com/office/drawing/2014/main" id="{8141852B-06E1-3A8D-F7F0-AF66809518A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2151"/>
    </mc:Choice>
    <mc:Fallback xmlns="">
      <p:transition spd="slow" advTm="32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1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609600"/>
            <a:ext cx="7648121" cy="1099457"/>
          </a:xfrm>
        </p:spPr>
        <p:txBody>
          <a:bodyPr>
            <a:normAutofit/>
          </a:bodyPr>
          <a:lstStyle/>
          <a:p>
            <a:r>
              <a:t>Conclusion</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994626A1-7FA0-C8A5-9264-1BFF139B40F7}"/>
              </a:ext>
            </a:extLst>
          </p:cNvPr>
          <p:cNvGraphicFramePr>
            <a:graphicFrameLocks noGrp="1"/>
          </p:cNvGraphicFramePr>
          <p:nvPr>
            <p:ph idx="1"/>
            <p:extLst>
              <p:ext uri="{D42A27DB-BD31-4B8C-83A1-F6EECF244321}">
                <p14:modId xmlns:p14="http://schemas.microsoft.com/office/powerpoint/2010/main" val="2265769850"/>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730607AE-3149-039B-871E-8CADE98480A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327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3901"/>
    </mc:Choice>
    <mc:Fallback xmlns="">
      <p:transition spd="slow" advTm="33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9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graphicFrame>
        <p:nvGraphicFramePr>
          <p:cNvPr id="5" name="Content Placeholder 2">
            <a:extLst>
              <a:ext uri="{FF2B5EF4-FFF2-40B4-BE49-F238E27FC236}">
                <a16:creationId xmlns:a16="http://schemas.microsoft.com/office/drawing/2014/main" id="{3914FAD9-8B9C-3DF9-8086-C2D05342795E}"/>
              </a:ext>
            </a:extLst>
          </p:cNvPr>
          <p:cNvGraphicFramePr>
            <a:graphicFrameLocks noGrp="1"/>
          </p:cNvGraphicFramePr>
          <p:nvPr>
            <p:ph idx="1"/>
            <p:extLst>
              <p:ext uri="{D42A27DB-BD31-4B8C-83A1-F6EECF244321}">
                <p14:modId xmlns:p14="http://schemas.microsoft.com/office/powerpoint/2010/main" val="3437633197"/>
              </p:ext>
            </p:extLst>
          </p:nvPr>
        </p:nvGraphicFramePr>
        <p:xfrm>
          <a:off x="609599" y="2160590"/>
          <a:ext cx="6347714"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77</TotalTime>
  <Words>500</Words>
  <Application>Microsoft Office PowerPoint</Application>
  <PresentationFormat>On-screen Show (4:3)</PresentationFormat>
  <Paragraphs>78</Paragraphs>
  <Slides>15</Slides>
  <Notes>13</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Trebuchet MS</vt:lpstr>
      <vt:lpstr>Wingdings 3</vt:lpstr>
      <vt:lpstr>Facet</vt:lpstr>
      <vt:lpstr>Component 2 presentation</vt:lpstr>
      <vt:lpstr>Introduction to Prostate Cancer</vt:lpstr>
      <vt:lpstr>Relevant Body System: Male Reproductive System</vt:lpstr>
      <vt:lpstr>Normal Function of the Prostate</vt:lpstr>
      <vt:lpstr>How Prostate Cancer Damages Cells</vt:lpstr>
      <vt:lpstr>Impact on the Reproductive System</vt:lpstr>
      <vt:lpstr>Patient Demographics</vt:lpstr>
      <vt:lpstr>Lifestyle &amp; Disease Risk Factors</vt:lpstr>
      <vt:lpstr>Mortality Rates &amp; Early Detection</vt:lpstr>
      <vt:lpstr>Care Plan Aims</vt:lpstr>
      <vt:lpstr>Care Routine (NHS/NICE)</vt:lpstr>
      <vt:lpstr>Monitoring &amp; Review</vt:lpstr>
      <vt:lpstr>Communication &amp; Ethical Considerations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James</dc:creator>
  <cp:keywords/>
  <dc:description>generated using python-pptx</dc:description>
  <cp:lastModifiedBy>Lizzie McMahon</cp:lastModifiedBy>
  <cp:revision>6</cp:revision>
  <dcterms:created xsi:type="dcterms:W3CDTF">2013-01-27T09:14:16Z</dcterms:created>
  <dcterms:modified xsi:type="dcterms:W3CDTF">2026-02-27T08:50:13Z</dcterms:modified>
  <cp:category/>
</cp:coreProperties>
</file>