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4030" r:id="rId1"/>
  </p:sldMasterIdLst>
  <p:notesMasterIdLst>
    <p:notesMasterId r:id="rId17"/>
  </p:notesMasterIdLst>
  <p:sldIdLst>
    <p:sldId id="256" r:id="rId2"/>
    <p:sldId id="270" r:id="rId3"/>
    <p:sldId id="272" r:id="rId4"/>
    <p:sldId id="269" r:id="rId5"/>
    <p:sldId id="278" r:id="rId6"/>
    <p:sldId id="279" r:id="rId7"/>
    <p:sldId id="276" r:id="rId8"/>
    <p:sldId id="266" r:id="rId9"/>
    <p:sldId id="267" r:id="rId10"/>
    <p:sldId id="280" r:id="rId11"/>
    <p:sldId id="274" r:id="rId12"/>
    <p:sldId id="271" r:id="rId13"/>
    <p:sldId id="268" r:id="rId14"/>
    <p:sldId id="275" r:id="rId15"/>
    <p:sldId id="28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488" autoAdjust="0"/>
    <p:restoredTop sz="93636" autoAdjust="0"/>
  </p:normalViewPr>
  <p:slideViewPr>
    <p:cSldViewPr snapToGrid="0">
      <p:cViewPr varScale="1">
        <p:scale>
          <a:sx n="64" d="100"/>
          <a:sy n="64" d="100"/>
        </p:scale>
        <p:origin x="1044" y="72"/>
      </p:cViewPr>
      <p:guideLst>
        <p:guide orient="horz" pos="2160"/>
        <p:guide pos="3840"/>
      </p:guideLst>
    </p:cSldViewPr>
  </p:slideViewPr>
  <p:notesTextViewPr>
    <p:cViewPr>
      <p:scale>
        <a:sx n="25" d="100"/>
        <a:sy n="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E88B28-884B-4288-AE89-56667117EA89}" type="datetimeFigureOut">
              <a:rPr lang="en-GB" smtClean="0"/>
              <a:t>23/02/2021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4C0091-D847-42AC-AB0F-7AA9BFA87B76}" type="slidenum">
              <a:rPr lang="en-GB" smtClean="0"/>
              <a:t>‹#›</a:t>
            </a:fld>
            <a:endParaRPr lang="en-GB"/>
          </a:p>
        </p:txBody>
      </p:sp>
    </p:spTree>
    <p:extLst>
      <p:ext uri="{BB962C8B-B14F-4D97-AF65-F5344CB8AC3E}">
        <p14:creationId xmlns:p14="http://schemas.microsoft.com/office/powerpoint/2010/main" val="28590605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24C0091-D847-42AC-AB0F-7AA9BFA87B76}" type="slidenum">
              <a:rPr lang="en-GB" smtClean="0"/>
              <a:t>3</a:t>
            </a:fld>
            <a:endParaRPr lang="en-GB"/>
          </a:p>
        </p:txBody>
      </p:sp>
    </p:spTree>
    <p:extLst>
      <p:ext uri="{BB962C8B-B14F-4D97-AF65-F5344CB8AC3E}">
        <p14:creationId xmlns:p14="http://schemas.microsoft.com/office/powerpoint/2010/main" val="37720594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24C0091-D847-42AC-AB0F-7AA9BFA87B76}" type="slidenum">
              <a:rPr lang="en-GB" smtClean="0"/>
              <a:t>4</a:t>
            </a:fld>
            <a:endParaRPr lang="en-GB"/>
          </a:p>
        </p:txBody>
      </p:sp>
    </p:spTree>
    <p:extLst>
      <p:ext uri="{BB962C8B-B14F-4D97-AF65-F5344CB8AC3E}">
        <p14:creationId xmlns:p14="http://schemas.microsoft.com/office/powerpoint/2010/main" val="25574053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24C0091-D847-42AC-AB0F-7AA9BFA87B76}" type="slidenum">
              <a:rPr lang="en-GB" smtClean="0"/>
              <a:t>5</a:t>
            </a:fld>
            <a:endParaRPr lang="en-GB"/>
          </a:p>
        </p:txBody>
      </p:sp>
    </p:spTree>
    <p:extLst>
      <p:ext uri="{BB962C8B-B14F-4D97-AF65-F5344CB8AC3E}">
        <p14:creationId xmlns:p14="http://schemas.microsoft.com/office/powerpoint/2010/main" val="40173642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24C0091-D847-42AC-AB0F-7AA9BFA87B76}" type="slidenum">
              <a:rPr lang="en-GB" smtClean="0"/>
              <a:t>8</a:t>
            </a:fld>
            <a:endParaRPr lang="en-GB"/>
          </a:p>
        </p:txBody>
      </p:sp>
    </p:spTree>
    <p:extLst>
      <p:ext uri="{BB962C8B-B14F-4D97-AF65-F5344CB8AC3E}">
        <p14:creationId xmlns:p14="http://schemas.microsoft.com/office/powerpoint/2010/main" val="4481880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24C0091-D847-42AC-AB0F-7AA9BFA87B76}" type="slidenum">
              <a:rPr lang="en-GB" smtClean="0"/>
              <a:t>9</a:t>
            </a:fld>
            <a:endParaRPr lang="en-GB"/>
          </a:p>
        </p:txBody>
      </p:sp>
    </p:spTree>
    <p:extLst>
      <p:ext uri="{BB962C8B-B14F-4D97-AF65-F5344CB8AC3E}">
        <p14:creationId xmlns:p14="http://schemas.microsoft.com/office/powerpoint/2010/main" val="19034259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24C0091-D847-42AC-AB0F-7AA9BFA87B76}" type="slidenum">
              <a:rPr lang="en-GB" smtClean="0"/>
              <a:t>11</a:t>
            </a:fld>
            <a:endParaRPr lang="en-GB"/>
          </a:p>
        </p:txBody>
      </p:sp>
    </p:spTree>
    <p:extLst>
      <p:ext uri="{BB962C8B-B14F-4D97-AF65-F5344CB8AC3E}">
        <p14:creationId xmlns:p14="http://schemas.microsoft.com/office/powerpoint/2010/main" val="750843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24C0091-D847-42AC-AB0F-7AA9BFA87B76}" type="slidenum">
              <a:rPr lang="en-GB" smtClean="0"/>
              <a:t>12</a:t>
            </a:fld>
            <a:endParaRPr lang="en-GB"/>
          </a:p>
        </p:txBody>
      </p:sp>
    </p:spTree>
    <p:extLst>
      <p:ext uri="{BB962C8B-B14F-4D97-AF65-F5344CB8AC3E}">
        <p14:creationId xmlns:p14="http://schemas.microsoft.com/office/powerpoint/2010/main" val="31170929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61BEF0D-F0BB-DE4B-95CE-6DB70DBA9567}" type="datetimeFigureOut">
              <a:rPr lang="en-US" smtClean="0"/>
              <a:pPr/>
              <a:t>2/23/2021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465354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61BEF0D-F0BB-DE4B-95CE-6DB70DBA9567}" type="datetimeFigureOut">
              <a:rPr lang="en-US" smtClean="0"/>
              <a:pPr/>
              <a:t>2/23/2021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192516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320123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61BEF0D-F0BB-DE4B-95CE-6DB70DBA9567}" type="datetimeFigureOut">
              <a:rPr lang="en-US" smtClean="0"/>
              <a:pPr/>
              <a:t>2/23/2021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688977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61BEF0D-F0BB-DE4B-95CE-6DB70DBA9567}" type="datetimeFigureOut">
              <a:rPr lang="en-US" smtClean="0"/>
              <a:pPr/>
              <a:t>2/23/2021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288977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61BEF0D-F0BB-DE4B-95CE-6DB70DBA9567}" type="datetimeFigureOut">
              <a:rPr lang="en-US" smtClean="0"/>
              <a:pPr/>
              <a:t>2/23/2021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245661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2/23/2021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636560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2/23/2021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67537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2/23/2021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51860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61BEF0D-F0BB-DE4B-95CE-6DB70DBA9567}" type="datetimeFigureOut">
              <a:rPr lang="en-US" smtClean="0"/>
              <a:pPr/>
              <a:t>2/23/2021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96924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61BEF0D-F0BB-DE4B-95CE-6DB70DBA9567}" type="datetimeFigureOut">
              <a:rPr lang="en-US" smtClean="0"/>
              <a:pPr/>
              <a:t>2/23/2021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895507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1BEF0D-F0BB-DE4B-95CE-6DB70DBA9567}" type="datetimeFigureOut">
              <a:rPr lang="en-US" smtClean="0"/>
              <a:pPr/>
              <a:t>2/23/2021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78268999"/>
      </p:ext>
    </p:extLst>
  </p:cSld>
  <p:clrMap bg1="lt1" tx1="dk1" bg2="lt2" tx2="dk2" accent1="accent1" accent2="accent2" accent3="accent3" accent4="accent4" accent5="accent5" accent6="accent6" hlink="hlink" folHlink="folHlink"/>
  <p:sldLayoutIdLst>
    <p:sldLayoutId id="2147484031" r:id="rId1"/>
    <p:sldLayoutId id="2147484032" r:id="rId2"/>
    <p:sldLayoutId id="2147484033" r:id="rId3"/>
    <p:sldLayoutId id="2147484034" r:id="rId4"/>
    <p:sldLayoutId id="2147484035" r:id="rId5"/>
    <p:sldLayoutId id="2147484036" r:id="rId6"/>
    <p:sldLayoutId id="2147484037" r:id="rId7"/>
    <p:sldLayoutId id="2147484038" r:id="rId8"/>
    <p:sldLayoutId id="2147484039" r:id="rId9"/>
    <p:sldLayoutId id="2147484040" r:id="rId10"/>
    <p:sldLayoutId id="214748404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hyperlink" Target="https://www.equalityhumanrights.com/en/human-rights/human-rights-act" TargetMode="External"/><Relationship Id="rId2" Type="http://schemas.openxmlformats.org/officeDocument/2006/relationships/hyperlink" Target="https://www.ageuk.org.uk/information-advice/care/arranging-care/care-needs-assessment/care-plans/" TargetMode="External"/><Relationship Id="rId1" Type="http://schemas.openxmlformats.org/officeDocument/2006/relationships/slideLayout" Target="../slideLayouts/slideLayout2.xml"/><Relationship Id="rId5" Type="http://schemas.openxmlformats.org/officeDocument/2006/relationships/hyperlink" Target="https://www.legislation.gov.uk/ukpga/2014/23/contents/enacted" TargetMode="External"/><Relationship Id="rId4" Type="http://schemas.openxmlformats.org/officeDocument/2006/relationships/hyperlink" Target="https://www.gov.uk/government/publications/guide-to-the-general-data-protection-regulation"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istockphoto.com/photo/close-up-hands-of-helping-hands-elderly-home-care-mother-and-daughter-mental-health-gm962094878-262747701" TargetMode="External"/><Relationship Id="rId2" Type="http://schemas.openxmlformats.org/officeDocument/2006/relationships/hyperlink" Target="https://starlightcaregivers.com/blog/choosing-in-home-care-for-elderly-parent/" TargetMode="External"/><Relationship Id="rId1" Type="http://schemas.openxmlformats.org/officeDocument/2006/relationships/slideLayout" Target="../slideLayouts/slideLayout2.xml"/><Relationship Id="rId6" Type="http://schemas.openxmlformats.org/officeDocument/2006/relationships/hyperlink" Target="https://www.freepik.com/premium-photo/man-with-open-quran-hands_6897306.htm" TargetMode="External"/><Relationship Id="rId5" Type="http://schemas.openxmlformats.org/officeDocument/2006/relationships/hyperlink" Target="https://www.ecclesiastical.com/Images/risk-assessment-clipboard_tcm96-50207.jpg" TargetMode="External"/><Relationship Id="rId4" Type="http://schemas.openxmlformats.org/officeDocument/2006/relationships/hyperlink" Target="https://www.elderoptionsoftexas.com/senior-assistance-programs.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800"/>
            <a:ext cx="8001000" cy="1456510"/>
          </a:xfrm>
        </p:spPr>
        <p:txBody>
          <a:bodyPr>
            <a:normAutofit fontScale="90000"/>
          </a:bodyPr>
          <a:lstStyle/>
          <a:p>
            <a:pPr algn="ctr"/>
            <a:r>
              <a:rPr lang="en-GB" dirty="0" smtClean="0"/>
              <a:t/>
            </a:r>
            <a:br>
              <a:rPr lang="en-GB" dirty="0" smtClean="0"/>
            </a:br>
            <a:r>
              <a:rPr lang="en-GB" dirty="0" smtClean="0"/>
              <a:t>Care plan </a:t>
            </a:r>
            <a:br>
              <a:rPr lang="en-GB" dirty="0" smtClean="0"/>
            </a:br>
            <a:endParaRPr lang="en-GB" dirty="0"/>
          </a:p>
        </p:txBody>
      </p:sp>
      <p:sp>
        <p:nvSpPr>
          <p:cNvPr id="3" name="Subtitle 2"/>
          <p:cNvSpPr>
            <a:spLocks noGrp="1"/>
          </p:cNvSpPr>
          <p:nvPr>
            <p:ph type="subTitle" idx="1"/>
          </p:nvPr>
        </p:nvSpPr>
        <p:spPr>
          <a:xfrm flipH="1">
            <a:off x="5718628" y="1741714"/>
            <a:ext cx="5323445" cy="4684565"/>
          </a:xfrm>
        </p:spPr>
        <p:txBody>
          <a:bodyPr>
            <a:normAutofit/>
          </a:bodyPr>
          <a:lstStyle/>
          <a:p>
            <a:pPr algn="r"/>
            <a:r>
              <a:rPr lang="en-GB" sz="2400" b="1" dirty="0" smtClean="0">
                <a:solidFill>
                  <a:schemeClr val="tx1"/>
                </a:solidFill>
                <a:latin typeface="Arial" panose="020B0604020202020204" pitchFamily="34" charset="0"/>
                <a:cs typeface="Arial" panose="020B0604020202020204" pitchFamily="34" charset="0"/>
              </a:rPr>
              <a:t>Sofia Sultana</a:t>
            </a:r>
          </a:p>
          <a:p>
            <a:pPr algn="r"/>
            <a:r>
              <a:rPr lang="en-GB" sz="2400" dirty="0" smtClean="0">
                <a:solidFill>
                  <a:schemeClr val="tx1"/>
                </a:solidFill>
                <a:latin typeface="Arial" panose="020B0604020202020204" pitchFamily="34" charset="0"/>
                <a:cs typeface="Arial" panose="020B0604020202020204" pitchFamily="34" charset="0"/>
              </a:rPr>
              <a:t>1713594 </a:t>
            </a:r>
          </a:p>
          <a:p>
            <a:pPr algn="r"/>
            <a:endParaRPr lang="en-GB" sz="2400" dirty="0" smtClean="0">
              <a:solidFill>
                <a:schemeClr val="tx1"/>
              </a:solidFill>
              <a:latin typeface="Arial" panose="020B0604020202020204" pitchFamily="34" charset="0"/>
              <a:cs typeface="Arial" panose="020B0604020202020204" pitchFamily="34" charset="0"/>
            </a:endParaRPr>
          </a:p>
          <a:p>
            <a:pPr algn="r"/>
            <a:r>
              <a:rPr lang="en-GB" sz="2400" b="1" dirty="0">
                <a:solidFill>
                  <a:schemeClr val="tx1"/>
                </a:solidFill>
                <a:latin typeface="Arial" panose="020B0604020202020204" pitchFamily="34" charset="0"/>
                <a:cs typeface="Arial" panose="020B0604020202020204" pitchFamily="34" charset="0"/>
              </a:rPr>
              <a:t>Living with Care: </a:t>
            </a:r>
            <a:r>
              <a:rPr lang="en-GB" sz="2400" dirty="0">
                <a:solidFill>
                  <a:schemeClr val="tx1"/>
                </a:solidFill>
                <a:latin typeface="Arial" panose="020B0604020202020204" pitchFamily="34" charset="0"/>
                <a:cs typeface="Arial" panose="020B0604020202020204" pitchFamily="34" charset="0"/>
              </a:rPr>
              <a:t>The Older </a:t>
            </a:r>
            <a:r>
              <a:rPr lang="en-GB" sz="2400" dirty="0" smtClean="0">
                <a:solidFill>
                  <a:schemeClr val="tx1"/>
                </a:solidFill>
                <a:latin typeface="Arial" panose="020B0604020202020204" pitchFamily="34" charset="0"/>
                <a:cs typeface="Arial" panose="020B0604020202020204" pitchFamily="34" charset="0"/>
              </a:rPr>
              <a:t>Person</a:t>
            </a:r>
          </a:p>
          <a:p>
            <a:pPr algn="r"/>
            <a:endParaRPr lang="en-GB" sz="2400" dirty="0">
              <a:solidFill>
                <a:schemeClr val="tx1"/>
              </a:solidFill>
              <a:latin typeface="Arial" panose="020B0604020202020204" pitchFamily="34" charset="0"/>
              <a:cs typeface="Arial" panose="020B0604020202020204" pitchFamily="34" charset="0"/>
            </a:endParaRPr>
          </a:p>
          <a:p>
            <a:pPr algn="r"/>
            <a:r>
              <a:rPr lang="en-GB" sz="2400" b="1" dirty="0">
                <a:solidFill>
                  <a:schemeClr val="tx1"/>
                </a:solidFill>
                <a:latin typeface="Arial" panose="020B0604020202020204" pitchFamily="34" charset="0"/>
                <a:cs typeface="Arial" panose="020B0604020202020204" pitchFamily="34" charset="0"/>
              </a:rPr>
              <a:t>Module code: </a:t>
            </a:r>
            <a:r>
              <a:rPr lang="en-GB" sz="2400" dirty="0" smtClean="0">
                <a:solidFill>
                  <a:schemeClr val="tx1"/>
                </a:solidFill>
                <a:latin typeface="Arial" panose="020B0604020202020204" pitchFamily="34" charset="0"/>
                <a:cs typeface="Arial" panose="020B0604020202020204" pitchFamily="34" charset="0"/>
              </a:rPr>
              <a:t>BMHP6009</a:t>
            </a:r>
          </a:p>
          <a:p>
            <a:pPr algn="r"/>
            <a:endParaRPr lang="en-GB" sz="2400" dirty="0" smtClean="0">
              <a:solidFill>
                <a:schemeClr val="tx1"/>
              </a:solidFill>
              <a:latin typeface="Arial" panose="020B0604020202020204" pitchFamily="34" charset="0"/>
              <a:cs typeface="Arial" panose="020B0604020202020204" pitchFamily="34" charset="0"/>
            </a:endParaRPr>
          </a:p>
          <a:p>
            <a:pPr algn="r"/>
            <a:r>
              <a:rPr lang="en-GB" sz="2400" b="1" dirty="0" smtClean="0">
                <a:solidFill>
                  <a:schemeClr val="tx1"/>
                </a:solidFill>
                <a:latin typeface="Arial" panose="020B0604020202020204" pitchFamily="34" charset="0"/>
                <a:cs typeface="Arial" panose="020B0604020202020204" pitchFamily="34" charset="0"/>
              </a:rPr>
              <a:t>Lecturer: </a:t>
            </a:r>
            <a:r>
              <a:rPr lang="en-GB" sz="2400" dirty="0" smtClean="0">
                <a:solidFill>
                  <a:schemeClr val="tx1"/>
                </a:solidFill>
                <a:latin typeface="Arial" panose="020B0604020202020204" pitchFamily="34" charset="0"/>
                <a:cs typeface="Arial" panose="020B0604020202020204" pitchFamily="34" charset="0"/>
              </a:rPr>
              <a:t>Joanne Davies</a:t>
            </a:r>
          </a:p>
          <a:p>
            <a:pPr algn="r"/>
            <a:endParaRPr lang="en-GB" dirty="0">
              <a:latin typeface="Arial" panose="020B0604020202020204" pitchFamily="34" charset="0"/>
              <a:cs typeface="Arial" panose="020B0604020202020204" pitchFamily="34" charset="0"/>
            </a:endParaRPr>
          </a:p>
          <a:p>
            <a:pPr algn="l"/>
            <a:r>
              <a:rPr lang="en-GB" sz="1800" smtClean="0">
                <a:solidFill>
                  <a:schemeClr val="tx1"/>
                </a:solidFill>
                <a:latin typeface="Arial" panose="020B0604020202020204" pitchFamily="34" charset="0"/>
                <a:cs typeface="Arial" panose="020B0604020202020204" pitchFamily="34" charset="0"/>
              </a:rPr>
              <a:t>F Fig1</a:t>
            </a:r>
            <a:r>
              <a:rPr lang="en-GB" sz="1800" dirty="0">
                <a:latin typeface="Arial" panose="020B0604020202020204" pitchFamily="34" charset="0"/>
                <a:cs typeface="Arial" panose="020B0604020202020204" pitchFamily="34" charset="0"/>
              </a:rPr>
              <a:t>. (Starlight care </a:t>
            </a:r>
            <a:r>
              <a:rPr lang="en-GB" sz="1800" dirty="0" smtClean="0">
                <a:latin typeface="Arial" panose="020B0604020202020204" pitchFamily="34" charset="0"/>
                <a:cs typeface="Arial" panose="020B0604020202020204" pitchFamily="34" charset="0"/>
              </a:rPr>
              <a:t>givers, 2014</a:t>
            </a:r>
            <a:r>
              <a:rPr lang="en-GB" sz="1800" dirty="0">
                <a:latin typeface="Arial" panose="020B0604020202020204" pitchFamily="34" charset="0"/>
                <a:cs typeface="Arial" panose="020B0604020202020204" pitchFamily="34" charset="0"/>
              </a:rPr>
              <a:t>) </a:t>
            </a:r>
            <a:endParaRPr lang="en-GB" sz="1800" dirty="0">
              <a:solidFill>
                <a:schemeClr val="tx1"/>
              </a:solidFill>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a:stretch>
            <a:fillRect/>
          </a:stretch>
        </p:blipFill>
        <p:spPr>
          <a:xfrm>
            <a:off x="0" y="1537855"/>
            <a:ext cx="5971309" cy="5320145"/>
          </a:xfrm>
          <a:prstGeom prst="rect">
            <a:avLst/>
          </a:prstGeom>
        </p:spPr>
      </p:pic>
      <p:sp>
        <p:nvSpPr>
          <p:cNvPr id="6" name="TextBox 5"/>
          <p:cNvSpPr txBox="1"/>
          <p:nvPr/>
        </p:nvSpPr>
        <p:spPr>
          <a:xfrm>
            <a:off x="215901" y="2083850"/>
            <a:ext cx="4127499" cy="369332"/>
          </a:xfrm>
          <a:prstGeom prst="rect">
            <a:avLst/>
          </a:prstGeom>
          <a:noFill/>
        </p:spPr>
        <p:txBody>
          <a:bodyPr wrap="square" rtlCol="0">
            <a:spAutoFit/>
          </a:bodyPr>
          <a:lstStyle/>
          <a:p>
            <a:r>
              <a:rPr lang="en-GB" b="1" dirty="0" smtClean="0"/>
              <a:t> </a:t>
            </a:r>
            <a:endParaRPr lang="en-GB" dirty="0"/>
          </a:p>
        </p:txBody>
      </p:sp>
    </p:spTree>
    <p:extLst>
      <p:ext uri="{BB962C8B-B14F-4D97-AF65-F5344CB8AC3E}">
        <p14:creationId xmlns:p14="http://schemas.microsoft.com/office/powerpoint/2010/main" val="8723387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9766" y="609600"/>
            <a:ext cx="8914236" cy="754743"/>
          </a:xfrm>
        </p:spPr>
        <p:txBody>
          <a:bodyPr/>
          <a:lstStyle/>
          <a:p>
            <a:r>
              <a:rPr lang="en-GB" dirty="0" smtClean="0">
                <a:latin typeface="Arial" panose="020B0604020202020204" pitchFamily="34" charset="0"/>
                <a:cs typeface="Arial" panose="020B0604020202020204" pitchFamily="34" charset="0"/>
              </a:rPr>
              <a:t>Care Plan</a:t>
            </a:r>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9710057" y="424934"/>
            <a:ext cx="2162629" cy="369332"/>
          </a:xfrm>
          <a:prstGeom prst="rect">
            <a:avLst/>
          </a:prstGeom>
          <a:noFill/>
        </p:spPr>
        <p:txBody>
          <a:bodyPr wrap="square" rtlCol="0">
            <a:spAutoFit/>
          </a:bodyPr>
          <a:lstStyle/>
          <a:p>
            <a:r>
              <a:rPr lang="en-GB" dirty="0">
                <a:solidFill>
                  <a:schemeClr val="bg1"/>
                </a:solidFill>
              </a:rPr>
              <a:t>(Age UK, 2019)</a:t>
            </a:r>
          </a:p>
        </p:txBody>
      </p:sp>
      <p:pic>
        <p:nvPicPr>
          <p:cNvPr id="7" name="Picture 6"/>
          <p:cNvPicPr>
            <a:picLocks noChangeAspect="1"/>
          </p:cNvPicPr>
          <p:nvPr/>
        </p:nvPicPr>
        <p:blipFill>
          <a:blip r:embed="rId2"/>
          <a:stretch>
            <a:fillRect/>
          </a:stretch>
        </p:blipFill>
        <p:spPr>
          <a:xfrm>
            <a:off x="7082971" y="1052945"/>
            <a:ext cx="4973082" cy="4987637"/>
          </a:xfrm>
          <a:prstGeom prst="rect">
            <a:avLst/>
          </a:prstGeom>
        </p:spPr>
      </p:pic>
      <p:graphicFrame>
        <p:nvGraphicFramePr>
          <p:cNvPr id="5" name="Table 4"/>
          <p:cNvGraphicFramePr>
            <a:graphicFrameLocks noGrp="1"/>
          </p:cNvGraphicFramePr>
          <p:nvPr>
            <p:extLst>
              <p:ext uri="{D42A27DB-BD31-4B8C-83A1-F6EECF244321}">
                <p14:modId xmlns:p14="http://schemas.microsoft.com/office/powerpoint/2010/main" val="1108903112"/>
              </p:ext>
            </p:extLst>
          </p:nvPr>
        </p:nvGraphicFramePr>
        <p:xfrm>
          <a:off x="359765" y="1588956"/>
          <a:ext cx="6580682" cy="4583192"/>
        </p:xfrm>
        <a:graphic>
          <a:graphicData uri="http://schemas.openxmlformats.org/drawingml/2006/table">
            <a:tbl>
              <a:tblPr firstRow="1" bandRow="1">
                <a:tableStyleId>{5C22544A-7EE6-4342-B048-85BDC9FD1C3A}</a:tableStyleId>
              </a:tblPr>
              <a:tblGrid>
                <a:gridCol w="6580682">
                  <a:extLst>
                    <a:ext uri="{9D8B030D-6E8A-4147-A177-3AD203B41FA5}">
                      <a16:colId xmlns:a16="http://schemas.microsoft.com/office/drawing/2014/main" val="596114689"/>
                    </a:ext>
                  </a:extLst>
                </a:gridCol>
              </a:tblGrid>
              <a:tr h="1483876">
                <a:tc>
                  <a:txBody>
                    <a:bodyPr/>
                    <a:lstStyle/>
                    <a:p>
                      <a:r>
                        <a:rPr lang="en-GB" sz="2000" dirty="0" smtClean="0">
                          <a:latin typeface="Arial" panose="020B0604020202020204" pitchFamily="34" charset="0"/>
                          <a:cs typeface="Arial" panose="020B0604020202020204" pitchFamily="34" charset="0"/>
                        </a:rPr>
                        <a:t>A care plan is an essential element in engaging service users and communicating what the service can and will do. </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086602326"/>
                  </a:ext>
                </a:extLst>
              </a:tr>
              <a:tr h="1483876">
                <a:tc>
                  <a:txBody>
                    <a:bodyPr/>
                    <a:lstStyle/>
                    <a:p>
                      <a:r>
                        <a:rPr lang="en-GB" sz="2000" dirty="0" smtClean="0">
                          <a:latin typeface="Arial" panose="020B0604020202020204" pitchFamily="34" charset="0"/>
                          <a:cs typeface="Arial" panose="020B0604020202020204" pitchFamily="34" charset="0"/>
                        </a:rPr>
                        <a:t>It discusses what responsibilities the family and carers, and the person concerned will have.</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475323713"/>
                  </a:ext>
                </a:extLst>
              </a:tr>
              <a:tr h="1483876">
                <a:tc>
                  <a:txBody>
                    <a:bodyPr/>
                    <a:lstStyle/>
                    <a:p>
                      <a:r>
                        <a:rPr lang="en-GB" sz="2000" dirty="0" smtClean="0">
                          <a:latin typeface="Arial" panose="020B0604020202020204" pitchFamily="34" charset="0"/>
                          <a:cs typeface="Arial" panose="020B0604020202020204" pitchFamily="34" charset="0"/>
                        </a:rPr>
                        <a:t>Is a plan of agreed elements of care.</a:t>
                      </a:r>
                    </a:p>
                    <a:p>
                      <a:endParaRPr lang="en-GB" sz="2000" dirty="0" smtClean="0">
                        <a:latin typeface="Arial" panose="020B0604020202020204" pitchFamily="34" charset="0"/>
                        <a:cs typeface="Arial" panose="020B0604020202020204" pitchFamily="34" charset="0"/>
                      </a:endParaRPr>
                    </a:p>
                    <a:p>
                      <a:endParaRPr lang="en-GB" sz="2000" dirty="0" smtClean="0">
                        <a:latin typeface="Arial" panose="020B0604020202020204" pitchFamily="34" charset="0"/>
                        <a:cs typeface="Arial" panose="020B0604020202020204" pitchFamily="34" charset="0"/>
                      </a:endParaRPr>
                    </a:p>
                    <a:p>
                      <a:r>
                        <a:rPr lang="en-GB" sz="2000" dirty="0" smtClean="0">
                          <a:solidFill>
                            <a:schemeClr val="tx1"/>
                          </a:solidFill>
                          <a:latin typeface="Arial" panose="020B0604020202020204" pitchFamily="34" charset="0"/>
                          <a:cs typeface="Arial" panose="020B0604020202020204" pitchFamily="34" charset="0"/>
                        </a:rPr>
                        <a:t>(Age UK, 2019)                                 </a:t>
                      </a:r>
                    </a:p>
                    <a:p>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43776808"/>
                  </a:ext>
                </a:extLst>
              </a:tr>
            </a:tbl>
          </a:graphicData>
        </a:graphic>
      </p:graphicFrame>
      <p:sp>
        <p:nvSpPr>
          <p:cNvPr id="9" name="TextBox 8"/>
          <p:cNvSpPr txBox="1"/>
          <p:nvPr/>
        </p:nvSpPr>
        <p:spPr>
          <a:xfrm>
            <a:off x="8345713" y="6172148"/>
            <a:ext cx="3178629" cy="369332"/>
          </a:xfrm>
          <a:prstGeom prst="rect">
            <a:avLst/>
          </a:prstGeom>
          <a:noFill/>
        </p:spPr>
        <p:txBody>
          <a:bodyPr wrap="square" rtlCol="0">
            <a:spAutoFit/>
          </a:bodyPr>
          <a:lstStyle/>
          <a:p>
            <a:r>
              <a:rPr lang="en-GB" dirty="0"/>
              <a:t>Fig 2</a:t>
            </a:r>
            <a:r>
              <a:rPr lang="en-GB" dirty="0" smtClean="0"/>
              <a:t>.  (I.stock</a:t>
            </a:r>
            <a:r>
              <a:rPr lang="en-GB" dirty="0"/>
              <a:t>, 2018) </a:t>
            </a:r>
          </a:p>
        </p:txBody>
      </p:sp>
    </p:spTree>
    <p:extLst>
      <p:ext uri="{BB962C8B-B14F-4D97-AF65-F5344CB8AC3E}">
        <p14:creationId xmlns:p14="http://schemas.microsoft.com/office/powerpoint/2010/main" val="277995443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35940"/>
          </a:xfrm>
        </p:spPr>
        <p:txBody>
          <a:bodyPr>
            <a:normAutofit/>
          </a:bodyPr>
          <a:lstStyle/>
          <a:p>
            <a:r>
              <a:rPr lang="en-GB" dirty="0" smtClean="0">
                <a:latin typeface="Arial" panose="020B0604020202020204" pitchFamily="34" charset="0"/>
                <a:cs typeface="Arial" panose="020B0604020202020204" pitchFamily="34" charset="0"/>
              </a:rPr>
              <a:t>Care Plan</a:t>
            </a: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7240320" y="1345540"/>
            <a:ext cx="4381500" cy="4807648"/>
          </a:xfrm>
          <a:prstGeom prst="rect">
            <a:avLst/>
          </a:prstGeom>
        </p:spPr>
      </p:pic>
      <p:graphicFrame>
        <p:nvGraphicFramePr>
          <p:cNvPr id="5" name="Table 4"/>
          <p:cNvGraphicFramePr>
            <a:graphicFrameLocks noGrp="1"/>
          </p:cNvGraphicFramePr>
          <p:nvPr>
            <p:extLst>
              <p:ext uri="{D42A27DB-BD31-4B8C-83A1-F6EECF244321}">
                <p14:modId xmlns:p14="http://schemas.microsoft.com/office/powerpoint/2010/main" val="4198559112"/>
              </p:ext>
            </p:extLst>
          </p:nvPr>
        </p:nvGraphicFramePr>
        <p:xfrm>
          <a:off x="524656" y="1828797"/>
          <a:ext cx="6340839" cy="4643004"/>
        </p:xfrm>
        <a:graphic>
          <a:graphicData uri="http://schemas.openxmlformats.org/drawingml/2006/table">
            <a:tbl>
              <a:tblPr firstRow="1" bandRow="1">
                <a:tableStyleId>{5C22544A-7EE6-4342-B048-85BDC9FD1C3A}</a:tableStyleId>
              </a:tblPr>
              <a:tblGrid>
                <a:gridCol w="6340839">
                  <a:extLst>
                    <a:ext uri="{9D8B030D-6E8A-4147-A177-3AD203B41FA5}">
                      <a16:colId xmlns:a16="http://schemas.microsoft.com/office/drawing/2014/main" val="2425287450"/>
                    </a:ext>
                  </a:extLst>
                </a:gridCol>
              </a:tblGrid>
              <a:tr h="1121138">
                <a:tc>
                  <a:txBody>
                    <a:bodyPr/>
                    <a:lstStyle/>
                    <a:p>
                      <a:r>
                        <a:rPr lang="en-GB" sz="2000" dirty="0" smtClean="0">
                          <a:latin typeface="Arial" panose="020B0604020202020204" pitchFamily="34" charset="0"/>
                          <a:cs typeface="Arial" panose="020B0604020202020204" pitchFamily="34" charset="0"/>
                        </a:rPr>
                        <a:t>Is a commitment to a course of action from all those involved.</a:t>
                      </a:r>
                    </a:p>
                    <a:p>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293304820"/>
                  </a:ext>
                </a:extLst>
              </a:tr>
              <a:tr h="1601626">
                <a:tc>
                  <a:txBody>
                    <a:bodyPr/>
                    <a:lstStyle/>
                    <a:p>
                      <a:r>
                        <a:rPr lang="en-GB" sz="2000" dirty="0" smtClean="0">
                          <a:latin typeface="Arial" panose="020B0604020202020204" pitchFamily="34" charset="0"/>
                          <a:cs typeface="Arial" panose="020B0604020202020204" pitchFamily="34" charset="0"/>
                        </a:rPr>
                        <a:t>A care plan is not just about problems, it’s a way of managing things clients want or need to change in their life.</a:t>
                      </a:r>
                    </a:p>
                    <a:p>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684802305"/>
                  </a:ext>
                </a:extLst>
              </a:tr>
              <a:tr h="1601626">
                <a:tc>
                  <a:txBody>
                    <a:bodyPr/>
                    <a:lstStyle/>
                    <a:p>
                      <a:r>
                        <a:rPr lang="en-GB" sz="2000" dirty="0" smtClean="0">
                          <a:latin typeface="Arial" panose="020B0604020202020204" pitchFamily="34" charset="0"/>
                          <a:cs typeface="Arial" panose="020B0604020202020204" pitchFamily="34" charset="0"/>
                        </a:rPr>
                        <a:t>also enabling them to continue to be as independent as possible (depending on ability).</a:t>
                      </a:r>
                    </a:p>
                    <a:p>
                      <a:endParaRPr lang="en-GB" sz="2000" dirty="0" smtClean="0">
                        <a:latin typeface="Arial" panose="020B0604020202020204" pitchFamily="34" charset="0"/>
                        <a:cs typeface="Arial" panose="020B0604020202020204" pitchFamily="34" charset="0"/>
                      </a:endParaRPr>
                    </a:p>
                    <a:p>
                      <a:endParaRPr lang="en-GB" sz="2000" dirty="0" smtClean="0">
                        <a:latin typeface="Arial" panose="020B0604020202020204" pitchFamily="34" charset="0"/>
                        <a:cs typeface="Arial" panose="020B0604020202020204" pitchFamily="34" charset="0"/>
                      </a:endParaRPr>
                    </a:p>
                    <a:p>
                      <a:r>
                        <a:rPr lang="en-GB" sz="2000" dirty="0" smtClean="0">
                          <a:solidFill>
                            <a:schemeClr val="tx1"/>
                          </a:solidFill>
                          <a:latin typeface="Arial" panose="020B0604020202020204" pitchFamily="34" charset="0"/>
                          <a:cs typeface="Arial" panose="020B0604020202020204" pitchFamily="34" charset="0"/>
                        </a:rPr>
                        <a:t>Hogarth </a:t>
                      </a:r>
                      <a:r>
                        <a:rPr lang="en-GB" sz="2000" i="1" dirty="0" smtClean="0">
                          <a:solidFill>
                            <a:schemeClr val="tx1"/>
                          </a:solidFill>
                          <a:latin typeface="Arial" panose="020B0604020202020204" pitchFamily="34" charset="0"/>
                          <a:cs typeface="Arial" panose="020B0604020202020204" pitchFamily="34" charset="0"/>
                        </a:rPr>
                        <a:t>et al</a:t>
                      </a:r>
                      <a:r>
                        <a:rPr lang="en-GB" sz="2000" dirty="0" smtClean="0">
                          <a:solidFill>
                            <a:schemeClr val="tx1"/>
                          </a:solidFill>
                          <a:latin typeface="Arial" panose="020B0604020202020204" pitchFamily="34" charset="0"/>
                          <a:cs typeface="Arial" panose="020B0604020202020204" pitchFamily="34" charset="0"/>
                        </a:rPr>
                        <a:t>. (2010)         </a:t>
                      </a:r>
                      <a:r>
                        <a:rPr lang="en-GB" sz="2000" dirty="0" smtClean="0">
                          <a:latin typeface="Arial" panose="020B0604020202020204" pitchFamily="34" charset="0"/>
                          <a:cs typeface="Arial" panose="020B0604020202020204" pitchFamily="34" charset="0"/>
                        </a:rPr>
                        <a:t>						</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883894360"/>
                  </a:ext>
                </a:extLst>
              </a:tr>
            </a:tbl>
          </a:graphicData>
        </a:graphic>
      </p:graphicFrame>
      <p:sp>
        <p:nvSpPr>
          <p:cNvPr id="7" name="TextBox 6"/>
          <p:cNvSpPr txBox="1"/>
          <p:nvPr/>
        </p:nvSpPr>
        <p:spPr>
          <a:xfrm>
            <a:off x="7510072" y="6310859"/>
            <a:ext cx="4227226" cy="646331"/>
          </a:xfrm>
          <a:prstGeom prst="rect">
            <a:avLst/>
          </a:prstGeom>
          <a:noFill/>
        </p:spPr>
        <p:txBody>
          <a:bodyPr wrap="square" rtlCol="0">
            <a:spAutoFit/>
          </a:bodyPr>
          <a:lstStyle/>
          <a:p>
            <a:r>
              <a:rPr lang="en-GB" dirty="0"/>
              <a:t>Fig 3. (Elder Options </a:t>
            </a:r>
            <a:r>
              <a:rPr lang="en-GB" dirty="0" smtClean="0"/>
              <a:t>of Texas, 2021</a:t>
            </a:r>
            <a:r>
              <a:rPr lang="en-GB" dirty="0"/>
              <a:t>) 			</a:t>
            </a:r>
          </a:p>
        </p:txBody>
      </p:sp>
    </p:spTree>
    <p:extLst>
      <p:ext uri="{BB962C8B-B14F-4D97-AF65-F5344CB8AC3E}">
        <p14:creationId xmlns:p14="http://schemas.microsoft.com/office/powerpoint/2010/main" val="388896090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4734" y="365125"/>
            <a:ext cx="7225259" cy="1133891"/>
          </a:xfrm>
        </p:spPr>
        <p:txBody>
          <a:bodyPr>
            <a:normAutofit fontScale="90000"/>
          </a:bodyPr>
          <a:lstStyle/>
          <a:p>
            <a:r>
              <a:rPr lang="en-GB" dirty="0" smtClean="0">
                <a:latin typeface="Arial" panose="020B0604020202020204" pitchFamily="34" charset="0"/>
                <a:cs typeface="Arial" panose="020B0604020202020204" pitchFamily="34" charset="0"/>
              </a:rPr>
              <a:t>Care Plan</a:t>
            </a:r>
            <a:br>
              <a:rPr lang="en-GB" dirty="0" smtClean="0">
                <a:latin typeface="Arial" panose="020B0604020202020204" pitchFamily="34" charset="0"/>
                <a:cs typeface="Arial" panose="020B0604020202020204" pitchFamily="34" charset="0"/>
              </a:rPr>
            </a:br>
            <a:r>
              <a:rPr lang="en-GB" dirty="0" smtClean="0">
                <a:latin typeface="Arial" panose="020B0604020202020204" pitchFamily="34" charset="0"/>
                <a:cs typeface="Arial" panose="020B0604020202020204" pitchFamily="34" charset="0"/>
              </a:rPr>
              <a:t>Patient </a:t>
            </a:r>
            <a:r>
              <a:rPr lang="en-GB" dirty="0">
                <a:latin typeface="Arial" panose="020B0604020202020204" pitchFamily="34" charset="0"/>
                <a:cs typeface="Arial" panose="020B0604020202020204" pitchFamily="34" charset="0"/>
              </a:rPr>
              <a:t>History</a:t>
            </a:r>
          </a:p>
        </p:txBody>
      </p:sp>
      <p:sp>
        <p:nvSpPr>
          <p:cNvPr id="4" name="TextBox 3"/>
          <p:cNvSpPr txBox="1"/>
          <p:nvPr/>
        </p:nvSpPr>
        <p:spPr>
          <a:xfrm>
            <a:off x="9521371" y="174171"/>
            <a:ext cx="2496458" cy="646331"/>
          </a:xfrm>
          <a:prstGeom prst="rect">
            <a:avLst/>
          </a:prstGeom>
          <a:noFill/>
        </p:spPr>
        <p:txBody>
          <a:bodyPr wrap="square" rtlCol="0">
            <a:spAutoFit/>
          </a:bodyPr>
          <a:lstStyle/>
          <a:p>
            <a:r>
              <a:rPr lang="en-GB" dirty="0" smtClean="0">
                <a:solidFill>
                  <a:schemeClr val="bg1"/>
                </a:solidFill>
              </a:rPr>
              <a:t>Mental Health Act 2007 look at this</a:t>
            </a:r>
            <a:endParaRPr lang="en-GB" dirty="0">
              <a:solidFill>
                <a:schemeClr val="bg1"/>
              </a:solidFill>
            </a:endParaRPr>
          </a:p>
        </p:txBody>
      </p:sp>
      <p:pic>
        <p:nvPicPr>
          <p:cNvPr id="5" name="Picture 4"/>
          <p:cNvPicPr>
            <a:picLocks noChangeAspect="1"/>
          </p:cNvPicPr>
          <p:nvPr/>
        </p:nvPicPr>
        <p:blipFill>
          <a:blip r:embed="rId3"/>
          <a:stretch>
            <a:fillRect/>
          </a:stretch>
        </p:blipFill>
        <p:spPr>
          <a:xfrm>
            <a:off x="7801883" y="1027906"/>
            <a:ext cx="4215946" cy="4857750"/>
          </a:xfrm>
          <a:prstGeom prst="rect">
            <a:avLst/>
          </a:prstGeom>
        </p:spPr>
      </p:pic>
      <p:graphicFrame>
        <p:nvGraphicFramePr>
          <p:cNvPr id="6" name="Table 5"/>
          <p:cNvGraphicFramePr>
            <a:graphicFrameLocks noGrp="1"/>
          </p:cNvGraphicFramePr>
          <p:nvPr>
            <p:extLst>
              <p:ext uri="{D42A27DB-BD31-4B8C-83A1-F6EECF244321}">
                <p14:modId xmlns:p14="http://schemas.microsoft.com/office/powerpoint/2010/main" val="1629097966"/>
              </p:ext>
            </p:extLst>
          </p:nvPr>
        </p:nvGraphicFramePr>
        <p:xfrm>
          <a:off x="404734" y="1690688"/>
          <a:ext cx="7090348" cy="4819356"/>
        </p:xfrm>
        <a:graphic>
          <a:graphicData uri="http://schemas.openxmlformats.org/drawingml/2006/table">
            <a:tbl>
              <a:tblPr firstRow="1" bandRow="1">
                <a:tableStyleId>{5C22544A-7EE6-4342-B048-85BDC9FD1C3A}</a:tableStyleId>
              </a:tblPr>
              <a:tblGrid>
                <a:gridCol w="7090348">
                  <a:extLst>
                    <a:ext uri="{9D8B030D-6E8A-4147-A177-3AD203B41FA5}">
                      <a16:colId xmlns:a16="http://schemas.microsoft.com/office/drawing/2014/main" val="3317002750"/>
                    </a:ext>
                  </a:extLst>
                </a:gridCol>
              </a:tblGrid>
              <a:tr h="1218885">
                <a:tc>
                  <a:txBody>
                    <a:bodyPr/>
                    <a:lstStyle/>
                    <a:p>
                      <a:r>
                        <a:rPr lang="en-GB" dirty="0" smtClean="0"/>
                        <a:t>Mrs Haque lives with her son and his family and wants to remain with them. </a:t>
                      </a:r>
                    </a:p>
                    <a:p>
                      <a:r>
                        <a:rPr lang="en-GB" dirty="0" smtClean="0"/>
                        <a:t>A person-centred approach has been applied</a:t>
                      </a:r>
                      <a:r>
                        <a:rPr lang="en-GB" baseline="0" dirty="0" smtClean="0"/>
                        <a:t> while complying with this care plan.</a:t>
                      </a:r>
                      <a:endParaRPr lang="en-GB" dirty="0" smtClean="0"/>
                    </a:p>
                    <a:p>
                      <a:endParaRPr lang="en-GB" dirty="0"/>
                    </a:p>
                  </a:txBody>
                  <a:tcPr/>
                </a:tc>
                <a:extLst>
                  <a:ext uri="{0D108BD9-81ED-4DB2-BD59-A6C34878D82A}">
                    <a16:rowId xmlns:a16="http://schemas.microsoft.com/office/drawing/2014/main" val="2433243716"/>
                  </a:ext>
                </a:extLst>
              </a:tr>
              <a:tr h="1406100">
                <a:tc>
                  <a:txBody>
                    <a:bodyPr/>
                    <a:lstStyle/>
                    <a:p>
                      <a:r>
                        <a:rPr lang="en-GB" dirty="0" smtClean="0"/>
                        <a:t>Suffered from poor mental health for about 10 years prior to that she had been an active person.</a:t>
                      </a:r>
                    </a:p>
                    <a:p>
                      <a:endParaRPr lang="en-GB" dirty="0"/>
                    </a:p>
                  </a:txBody>
                  <a:tcPr/>
                </a:tc>
                <a:extLst>
                  <a:ext uri="{0D108BD9-81ED-4DB2-BD59-A6C34878D82A}">
                    <a16:rowId xmlns:a16="http://schemas.microsoft.com/office/drawing/2014/main" val="1754109472"/>
                  </a:ext>
                </a:extLst>
              </a:tr>
              <a:tr h="1950216">
                <a:tc>
                  <a:txBody>
                    <a:bodyPr/>
                    <a:lstStyle/>
                    <a:p>
                      <a:r>
                        <a:rPr lang="en-GB" dirty="0" smtClean="0"/>
                        <a:t>Recently the family approached their GP for support as Mrs Haque has lost interest in everything and as a result has  started to neglect herself.</a:t>
                      </a:r>
                    </a:p>
                    <a:p>
                      <a:endParaRPr lang="en-GB" dirty="0" smtClean="0"/>
                    </a:p>
                    <a:p>
                      <a:r>
                        <a:rPr lang="en-GB" dirty="0" smtClean="0"/>
                        <a:t> (GOV UK. 2007)(1) </a:t>
                      </a:r>
                      <a:endParaRPr lang="en-GB" dirty="0"/>
                    </a:p>
                  </a:txBody>
                  <a:tcPr/>
                </a:tc>
                <a:extLst>
                  <a:ext uri="{0D108BD9-81ED-4DB2-BD59-A6C34878D82A}">
                    <a16:rowId xmlns:a16="http://schemas.microsoft.com/office/drawing/2014/main" val="2722113152"/>
                  </a:ext>
                </a:extLst>
              </a:tr>
            </a:tbl>
          </a:graphicData>
        </a:graphic>
      </p:graphicFrame>
      <p:sp>
        <p:nvSpPr>
          <p:cNvPr id="8" name="TextBox 7"/>
          <p:cNvSpPr txBox="1"/>
          <p:nvPr/>
        </p:nvSpPr>
        <p:spPr>
          <a:xfrm>
            <a:off x="8514413" y="6130977"/>
            <a:ext cx="3072984" cy="369332"/>
          </a:xfrm>
          <a:prstGeom prst="rect">
            <a:avLst/>
          </a:prstGeom>
          <a:noFill/>
        </p:spPr>
        <p:txBody>
          <a:bodyPr wrap="square" rtlCol="0">
            <a:spAutoFit/>
          </a:bodyPr>
          <a:lstStyle/>
          <a:p>
            <a:r>
              <a:rPr lang="en-GB" dirty="0" smtClean="0"/>
              <a:t> Fig 4.  (Unknown, 2021</a:t>
            </a:r>
            <a:r>
              <a:rPr lang="en-GB" dirty="0"/>
              <a:t>) </a:t>
            </a:r>
          </a:p>
        </p:txBody>
      </p:sp>
    </p:spTree>
    <p:extLst>
      <p:ext uri="{BB962C8B-B14F-4D97-AF65-F5344CB8AC3E}">
        <p14:creationId xmlns:p14="http://schemas.microsoft.com/office/powerpoint/2010/main" val="249318587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anose="020B0604020202020204" pitchFamily="34" charset="0"/>
                <a:cs typeface="Arial" panose="020B0604020202020204" pitchFamily="34" charset="0"/>
              </a:rPr>
              <a:t>Care Plan</a:t>
            </a:r>
            <a:br>
              <a:rPr lang="en-GB" dirty="0" smtClean="0">
                <a:latin typeface="Arial" panose="020B0604020202020204" pitchFamily="34" charset="0"/>
                <a:cs typeface="Arial" panose="020B0604020202020204" pitchFamily="34" charset="0"/>
              </a:rPr>
            </a:br>
            <a:r>
              <a:rPr lang="en-GB" dirty="0" smtClean="0">
                <a:latin typeface="Arial" panose="020B0604020202020204" pitchFamily="34" charset="0"/>
                <a:cs typeface="Arial" panose="020B0604020202020204" pitchFamily="34" charset="0"/>
              </a:rPr>
              <a:t>Patient </a:t>
            </a:r>
            <a:r>
              <a:rPr lang="en-GB" dirty="0">
                <a:latin typeface="Arial" panose="020B0604020202020204" pitchFamily="34" charset="0"/>
                <a:cs typeface="Arial" panose="020B0604020202020204" pitchFamily="34" charset="0"/>
              </a:rPr>
              <a:t>I</a:t>
            </a:r>
            <a:r>
              <a:rPr lang="en-GB" dirty="0" smtClean="0">
                <a:latin typeface="Arial" panose="020B0604020202020204" pitchFamily="34" charset="0"/>
                <a:cs typeface="Arial" panose="020B0604020202020204" pitchFamily="34" charset="0"/>
              </a:rPr>
              <a:t>nformation</a:t>
            </a:r>
            <a:endParaRPr lang="en-GB" dirty="0">
              <a:latin typeface="Arial" panose="020B0604020202020204" pitchFamily="34" charset="0"/>
              <a:cs typeface="Arial" panose="020B0604020202020204" pitchFamily="34"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223813651"/>
              </p:ext>
            </p:extLst>
          </p:nvPr>
        </p:nvGraphicFramePr>
        <p:xfrm>
          <a:off x="838200" y="1764841"/>
          <a:ext cx="10515600" cy="4815840"/>
        </p:xfrm>
        <a:graphic>
          <a:graphicData uri="http://schemas.openxmlformats.org/drawingml/2006/table">
            <a:tbl>
              <a:tblPr firstRow="1" bandRow="1">
                <a:tableStyleId>{5C22544A-7EE6-4342-B048-85BDC9FD1C3A}</a:tableStyleId>
              </a:tblPr>
              <a:tblGrid>
                <a:gridCol w="4438338">
                  <a:extLst>
                    <a:ext uri="{9D8B030D-6E8A-4147-A177-3AD203B41FA5}">
                      <a16:colId xmlns:a16="http://schemas.microsoft.com/office/drawing/2014/main" val="2500800496"/>
                    </a:ext>
                  </a:extLst>
                </a:gridCol>
                <a:gridCol w="6077262">
                  <a:extLst>
                    <a:ext uri="{9D8B030D-6E8A-4147-A177-3AD203B41FA5}">
                      <a16:colId xmlns:a16="http://schemas.microsoft.com/office/drawing/2014/main" val="3481328698"/>
                    </a:ext>
                  </a:extLst>
                </a:gridCol>
              </a:tblGrid>
              <a:tr h="691730">
                <a:tc>
                  <a:txBody>
                    <a:bodyPr/>
                    <a:lstStyle/>
                    <a:p>
                      <a:r>
                        <a:rPr lang="en-GB" sz="2000" dirty="0" smtClean="0">
                          <a:latin typeface="Arial" panose="020B0604020202020204" pitchFamily="34" charset="0"/>
                          <a:cs typeface="Arial" panose="020B0604020202020204" pitchFamily="34" charset="0"/>
                        </a:rPr>
                        <a:t>name</a:t>
                      </a:r>
                      <a:endParaRPr lang="en-GB" sz="2000" dirty="0">
                        <a:latin typeface="Arial" panose="020B0604020202020204" pitchFamily="34" charset="0"/>
                        <a:cs typeface="Arial" panose="020B0604020202020204" pitchFamily="34" charset="0"/>
                      </a:endParaRPr>
                    </a:p>
                  </a:txBody>
                  <a:tcPr/>
                </a:tc>
                <a:tc>
                  <a:txBody>
                    <a:bodyPr/>
                    <a:lstStyle/>
                    <a:p>
                      <a:r>
                        <a:rPr lang="en-GB" sz="2000" dirty="0" smtClean="0">
                          <a:latin typeface="Arial" panose="020B0604020202020204" pitchFamily="34" charset="0"/>
                          <a:cs typeface="Arial" panose="020B0604020202020204" pitchFamily="34" charset="0"/>
                        </a:rPr>
                        <a:t>Janara Haque,  (preferred to be called Janara</a:t>
                      </a:r>
                    </a:p>
                    <a:p>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510531926"/>
                  </a:ext>
                </a:extLst>
              </a:tr>
              <a:tr h="390978">
                <a:tc>
                  <a:txBody>
                    <a:bodyPr/>
                    <a:lstStyle/>
                    <a:p>
                      <a:r>
                        <a:rPr lang="en-GB" sz="2000" dirty="0" smtClean="0">
                          <a:latin typeface="Arial" panose="020B0604020202020204" pitchFamily="34" charset="0"/>
                          <a:cs typeface="Arial" panose="020B0604020202020204" pitchFamily="34" charset="0"/>
                        </a:rPr>
                        <a:t>Date of Birth</a:t>
                      </a:r>
                      <a:endParaRPr lang="en-GB" sz="2000" dirty="0">
                        <a:latin typeface="Arial" panose="020B0604020202020204" pitchFamily="34" charset="0"/>
                        <a:cs typeface="Arial" panose="020B0604020202020204" pitchFamily="34" charset="0"/>
                      </a:endParaRPr>
                    </a:p>
                  </a:txBody>
                  <a:tcPr/>
                </a:tc>
                <a:tc>
                  <a:txBody>
                    <a:bodyPr/>
                    <a:lstStyle/>
                    <a:p>
                      <a:r>
                        <a:rPr lang="en-GB" sz="2000" dirty="0" smtClean="0">
                          <a:latin typeface="Arial" panose="020B0604020202020204" pitchFamily="34" charset="0"/>
                          <a:cs typeface="Arial" panose="020B0604020202020204" pitchFamily="34" charset="0"/>
                        </a:rPr>
                        <a:t>10/01/1951 (age 70)</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24185577"/>
                  </a:ext>
                </a:extLst>
              </a:tr>
              <a:tr h="992481">
                <a:tc>
                  <a:txBody>
                    <a:bodyPr/>
                    <a:lstStyle/>
                    <a:p>
                      <a:r>
                        <a:rPr lang="en-GB" sz="2000" dirty="0" smtClean="0">
                          <a:latin typeface="Arial" panose="020B0604020202020204" pitchFamily="34" charset="0"/>
                          <a:cs typeface="Arial" panose="020B0604020202020204" pitchFamily="34" charset="0"/>
                        </a:rPr>
                        <a:t>Address</a:t>
                      </a:r>
                      <a:endParaRPr lang="en-GB" sz="2000" dirty="0">
                        <a:latin typeface="Arial" panose="020B0604020202020204" pitchFamily="34" charset="0"/>
                        <a:cs typeface="Arial" panose="020B0604020202020204" pitchFamily="34" charset="0"/>
                      </a:endParaRPr>
                    </a:p>
                  </a:txBody>
                  <a:tcPr/>
                </a:tc>
                <a:tc>
                  <a:txBody>
                    <a:bodyPr/>
                    <a:lstStyle/>
                    <a:p>
                      <a:r>
                        <a:rPr lang="en-GB" sz="2000" dirty="0" smtClean="0">
                          <a:latin typeface="Arial" panose="020B0604020202020204" pitchFamily="34" charset="0"/>
                          <a:cs typeface="Arial" panose="020B0604020202020204" pitchFamily="34" charset="0"/>
                        </a:rPr>
                        <a:t>28 Warmington road, Sheldon, B26 3SY</a:t>
                      </a:r>
                    </a:p>
                    <a:p>
                      <a:endParaRPr lang="en-GB" sz="2000" dirty="0" smtClean="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574413116"/>
                  </a:ext>
                </a:extLst>
              </a:tr>
              <a:tr h="992481">
                <a:tc>
                  <a:txBody>
                    <a:bodyPr/>
                    <a:lstStyle/>
                    <a:p>
                      <a:r>
                        <a:rPr lang="en-GB" sz="2000" dirty="0" smtClean="0">
                          <a:latin typeface="Arial" panose="020B0604020202020204" pitchFamily="34" charset="0"/>
                          <a:cs typeface="Arial" panose="020B0604020202020204" pitchFamily="34" charset="0"/>
                        </a:rPr>
                        <a:t>GP name and Address</a:t>
                      </a:r>
                      <a:endParaRPr lang="en-GB" sz="2000" dirty="0">
                        <a:latin typeface="Arial" panose="020B0604020202020204" pitchFamily="34" charset="0"/>
                        <a:cs typeface="Arial" panose="020B0604020202020204" pitchFamily="34" charset="0"/>
                      </a:endParaRPr>
                    </a:p>
                  </a:txBody>
                  <a:tcPr/>
                </a:tc>
                <a:tc>
                  <a:txBody>
                    <a:bodyPr/>
                    <a:lstStyle/>
                    <a:p>
                      <a:r>
                        <a:rPr lang="en-GB" sz="2000" dirty="0" smtClean="0">
                          <a:latin typeface="Arial" panose="020B0604020202020204" pitchFamily="34" charset="0"/>
                          <a:cs typeface="Arial" panose="020B0604020202020204" pitchFamily="34" charset="0"/>
                        </a:rPr>
                        <a:t>Dr Attalla, 2 cranes park surgery Sheldon b26</a:t>
                      </a:r>
                    </a:p>
                    <a:p>
                      <a:r>
                        <a:rPr lang="en-GB" sz="2000" dirty="0" smtClean="0">
                          <a:latin typeface="Arial" panose="020B0604020202020204" pitchFamily="34" charset="0"/>
                          <a:cs typeface="Arial" panose="020B0604020202020204" pitchFamily="34" charset="0"/>
                        </a:rPr>
                        <a:t>0121- 508-2786</a:t>
                      </a:r>
                    </a:p>
                    <a:p>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412411702"/>
                  </a:ext>
                </a:extLst>
              </a:tr>
              <a:tr h="992481">
                <a:tc>
                  <a:txBody>
                    <a:bodyPr/>
                    <a:lstStyle/>
                    <a:p>
                      <a:r>
                        <a:rPr lang="en-GB" sz="2000" dirty="0" smtClean="0">
                          <a:latin typeface="Arial" panose="020B0604020202020204" pitchFamily="34" charset="0"/>
                          <a:cs typeface="Arial" panose="020B0604020202020204" pitchFamily="34" charset="0"/>
                        </a:rPr>
                        <a:t>Ethnic Back ground</a:t>
                      </a:r>
                      <a:endParaRPr lang="en-GB" sz="2000" dirty="0">
                        <a:latin typeface="Arial" panose="020B0604020202020204" pitchFamily="34" charset="0"/>
                        <a:cs typeface="Arial" panose="020B0604020202020204" pitchFamily="34" charset="0"/>
                      </a:endParaRPr>
                    </a:p>
                  </a:txBody>
                  <a:tcPr/>
                </a:tc>
                <a:tc>
                  <a:txBody>
                    <a:bodyPr/>
                    <a:lstStyle/>
                    <a:p>
                      <a:r>
                        <a:rPr lang="en-GB" sz="2000" dirty="0" smtClean="0">
                          <a:latin typeface="Arial" panose="020B0604020202020204" pitchFamily="34" charset="0"/>
                          <a:cs typeface="Arial" panose="020B0604020202020204" pitchFamily="34" charset="0"/>
                        </a:rPr>
                        <a:t> British Bangladeshi</a:t>
                      </a:r>
                    </a:p>
                    <a:p>
                      <a:endParaRPr lang="en-GB" sz="2000" dirty="0" smtClean="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176868547"/>
                  </a:ext>
                </a:extLst>
              </a:tr>
              <a:tr h="691730">
                <a:tc>
                  <a:txBody>
                    <a:bodyPr/>
                    <a:lstStyle/>
                    <a:p>
                      <a:r>
                        <a:rPr lang="en-GB" sz="2000" dirty="0" smtClean="0">
                          <a:latin typeface="Arial" panose="020B0604020202020204" pitchFamily="34" charset="0"/>
                          <a:cs typeface="Arial" panose="020B0604020202020204" pitchFamily="34" charset="0"/>
                        </a:rPr>
                        <a:t>Religion</a:t>
                      </a:r>
                      <a:r>
                        <a:rPr lang="en-GB" sz="2000" baseline="0" dirty="0" smtClean="0">
                          <a:latin typeface="Arial" panose="020B0604020202020204" pitchFamily="34" charset="0"/>
                          <a:cs typeface="Arial" panose="020B0604020202020204" pitchFamily="34" charset="0"/>
                        </a:rPr>
                        <a:t> </a:t>
                      </a:r>
                      <a:endParaRPr lang="en-GB" sz="2000" dirty="0">
                        <a:latin typeface="Arial" panose="020B0604020202020204" pitchFamily="34" charset="0"/>
                        <a:cs typeface="Arial" panose="020B0604020202020204" pitchFamily="34" charset="0"/>
                      </a:endParaRPr>
                    </a:p>
                  </a:txBody>
                  <a:tcPr/>
                </a:tc>
                <a:tc>
                  <a:txBody>
                    <a:bodyPr/>
                    <a:lstStyle/>
                    <a:p>
                      <a:r>
                        <a:rPr lang="en-GB" sz="2000" dirty="0" smtClean="0">
                          <a:latin typeface="Arial" panose="020B0604020202020204" pitchFamily="34" charset="0"/>
                          <a:cs typeface="Arial" panose="020B0604020202020204" pitchFamily="34" charset="0"/>
                        </a:rPr>
                        <a:t> Islam </a:t>
                      </a:r>
                    </a:p>
                    <a:p>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482632644"/>
                  </a:ext>
                </a:extLst>
              </a:tr>
            </a:tbl>
          </a:graphicData>
        </a:graphic>
      </p:graphicFrame>
    </p:spTree>
    <p:extLst>
      <p:ext uri="{BB962C8B-B14F-4D97-AF65-F5344CB8AC3E}">
        <p14:creationId xmlns:p14="http://schemas.microsoft.com/office/powerpoint/2010/main" val="305980498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anose="020B0604020202020204" pitchFamily="34" charset="0"/>
                <a:cs typeface="Arial" panose="020B0604020202020204" pitchFamily="34" charset="0"/>
              </a:rPr>
              <a:t>Care plan</a:t>
            </a:r>
            <a:br>
              <a:rPr lang="en-GB" dirty="0" smtClean="0">
                <a:latin typeface="Arial" panose="020B0604020202020204" pitchFamily="34" charset="0"/>
                <a:cs typeface="Arial" panose="020B0604020202020204" pitchFamily="34" charset="0"/>
              </a:rPr>
            </a:br>
            <a:r>
              <a:rPr lang="en-GB" dirty="0" smtClean="0">
                <a:latin typeface="Arial" panose="020B0604020202020204" pitchFamily="34" charset="0"/>
                <a:cs typeface="Arial" panose="020B0604020202020204" pitchFamily="34" charset="0"/>
              </a:rPr>
              <a:t>Next of kin</a:t>
            </a:r>
            <a:endParaRPr lang="en-GB" dirty="0">
              <a:latin typeface="Arial" panose="020B0604020202020204" pitchFamily="34" charset="0"/>
              <a:cs typeface="Arial" panose="020B0604020202020204" pitchFamily="34" charset="0"/>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867394712"/>
              </p:ext>
            </p:extLst>
          </p:nvPr>
        </p:nvGraphicFramePr>
        <p:xfrm>
          <a:off x="495300" y="1825624"/>
          <a:ext cx="11106150" cy="4754880"/>
        </p:xfrm>
        <a:graphic>
          <a:graphicData uri="http://schemas.openxmlformats.org/drawingml/2006/table">
            <a:tbl>
              <a:tblPr firstRow="1" bandRow="1">
                <a:tableStyleId>{5C22544A-7EE6-4342-B048-85BDC9FD1C3A}</a:tableStyleId>
              </a:tblPr>
              <a:tblGrid>
                <a:gridCol w="2828471">
                  <a:extLst>
                    <a:ext uri="{9D8B030D-6E8A-4147-A177-3AD203B41FA5}">
                      <a16:colId xmlns:a16="http://schemas.microsoft.com/office/drawing/2014/main" val="3923038205"/>
                    </a:ext>
                  </a:extLst>
                </a:gridCol>
                <a:gridCol w="8277679">
                  <a:extLst>
                    <a:ext uri="{9D8B030D-6E8A-4147-A177-3AD203B41FA5}">
                      <a16:colId xmlns:a16="http://schemas.microsoft.com/office/drawing/2014/main" val="179691132"/>
                    </a:ext>
                  </a:extLst>
                </a:gridCol>
              </a:tblGrid>
              <a:tr h="2170751">
                <a:tc>
                  <a:txBody>
                    <a:bodyPr/>
                    <a:lstStyle/>
                    <a:p>
                      <a:r>
                        <a:rPr lang="en-GB" sz="2000" dirty="0" smtClean="0">
                          <a:latin typeface="Arial" panose="020B0604020202020204" pitchFamily="34" charset="0"/>
                          <a:cs typeface="Arial" panose="020B0604020202020204" pitchFamily="34" charset="0"/>
                        </a:rPr>
                        <a:t>Family </a:t>
                      </a:r>
                      <a:endParaRPr lang="en-GB" sz="2000" dirty="0">
                        <a:latin typeface="Arial" panose="020B0604020202020204" pitchFamily="34" charset="0"/>
                        <a:cs typeface="Arial" panose="020B0604020202020204" pitchFamily="34" charset="0"/>
                      </a:endParaRPr>
                    </a:p>
                  </a:txBody>
                  <a:tcPr/>
                </a:tc>
                <a:tc>
                  <a:txBody>
                    <a:bodyPr/>
                    <a:lstStyle/>
                    <a:p>
                      <a:r>
                        <a:rPr lang="en-GB" sz="2000" dirty="0" smtClean="0">
                          <a:latin typeface="Arial" panose="020B0604020202020204" pitchFamily="34" charset="0"/>
                          <a:cs typeface="Arial" panose="020B0604020202020204" pitchFamily="34" charset="0"/>
                        </a:rPr>
                        <a:t>Mrs Haque has 3 children</a:t>
                      </a:r>
                      <a:r>
                        <a:rPr lang="en-GB" sz="2000" baseline="0" dirty="0" smtClean="0">
                          <a:latin typeface="Arial" panose="020B0604020202020204" pitchFamily="34" charset="0"/>
                          <a:cs typeface="Arial" panose="020B0604020202020204" pitchFamily="34" charset="0"/>
                        </a:rPr>
                        <a:t> and </a:t>
                      </a:r>
                      <a:r>
                        <a:rPr lang="en-GB" sz="2000" dirty="0" smtClean="0">
                          <a:latin typeface="Arial" panose="020B0604020202020204" pitchFamily="34" charset="0"/>
                          <a:cs typeface="Arial" panose="020B0604020202020204" pitchFamily="34" charset="0"/>
                        </a:rPr>
                        <a:t>10 grandchildren.</a:t>
                      </a:r>
                    </a:p>
                    <a:p>
                      <a:endParaRPr lang="en-GB" sz="2000" dirty="0" smtClean="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She lives with eldest </a:t>
                      </a:r>
                      <a:r>
                        <a:rPr lang="en-GB" sz="2000" dirty="0" smtClean="0">
                          <a:latin typeface="Arial" panose="020B0604020202020204" pitchFamily="34" charset="0"/>
                          <a:cs typeface="Arial" panose="020B0604020202020204" pitchFamily="34" charset="0"/>
                        </a:rPr>
                        <a:t>son. (</a:t>
                      </a:r>
                      <a:r>
                        <a:rPr lang="en-GB" sz="2000" dirty="0" err="1" smtClean="0">
                          <a:latin typeface="Arial" panose="020B0604020202020204" pitchFamily="34" charset="0"/>
                          <a:cs typeface="Arial" panose="020B0604020202020204" pitchFamily="34" charset="0"/>
                        </a:rPr>
                        <a:t>momin</a:t>
                      </a:r>
                      <a:r>
                        <a:rPr lang="en-GB" sz="2000" dirty="0" smtClean="0">
                          <a:latin typeface="Arial" panose="020B0604020202020204" pitchFamily="34" charset="0"/>
                          <a:cs typeface="Arial" panose="020B0604020202020204" pitchFamily="34" charset="0"/>
                        </a:rPr>
                        <a:t>)</a:t>
                      </a:r>
                      <a:endParaRPr lang="en-GB" sz="2000" dirty="0" smtClean="0">
                        <a:latin typeface="Arial" panose="020B0604020202020204" pitchFamily="34" charset="0"/>
                        <a:cs typeface="Arial" panose="020B0604020202020204" pitchFamily="34" charset="0"/>
                      </a:endParaRPr>
                    </a:p>
                    <a:p>
                      <a:endParaRPr lang="en-GB" sz="2000" dirty="0" smtClean="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She has a son who lives local and a daughter who lives in </a:t>
                      </a:r>
                    </a:p>
                    <a:p>
                      <a:endParaRPr lang="en-GB" sz="2000" dirty="0" smtClean="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Portsmouth</a:t>
                      </a:r>
                      <a:r>
                        <a:rPr lang="en-GB" sz="2000" baseline="0" dirty="0" smtClean="0">
                          <a:latin typeface="Arial" panose="020B0604020202020204" pitchFamily="34" charset="0"/>
                          <a:cs typeface="Arial" panose="020B0604020202020204" pitchFamily="34" charset="0"/>
                        </a:rPr>
                        <a:t> who visits her every 6 months.</a:t>
                      </a:r>
                      <a:endParaRPr lang="en-GB" sz="2000" dirty="0" smtClean="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 </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537246290"/>
                  </a:ext>
                </a:extLst>
              </a:tr>
              <a:tr h="2080575">
                <a:tc>
                  <a:txBody>
                    <a:bodyPr/>
                    <a:lstStyle/>
                    <a:p>
                      <a:r>
                        <a:rPr lang="en-GB" sz="2000" dirty="0" smtClean="0">
                          <a:latin typeface="Arial" panose="020B0604020202020204" pitchFamily="34" charset="0"/>
                          <a:cs typeface="Arial" panose="020B0604020202020204" pitchFamily="34" charset="0"/>
                        </a:rPr>
                        <a:t>Next of Kin</a:t>
                      </a:r>
                      <a:endParaRPr lang="en-GB" sz="2000" dirty="0">
                        <a:latin typeface="Arial" panose="020B0604020202020204" pitchFamily="34" charset="0"/>
                        <a:cs typeface="Arial" panose="020B0604020202020204" pitchFamily="34" charset="0"/>
                      </a:endParaRPr>
                    </a:p>
                  </a:txBody>
                  <a:tcPr/>
                </a:tc>
                <a:tc>
                  <a:txBody>
                    <a:bodyPr/>
                    <a:lstStyle/>
                    <a:p>
                      <a:r>
                        <a:rPr lang="en-GB" sz="2000" dirty="0" smtClean="0">
                          <a:latin typeface="Arial" panose="020B0604020202020204" pitchFamily="34" charset="0"/>
                          <a:cs typeface="Arial" panose="020B0604020202020204" pitchFamily="34" charset="0"/>
                        </a:rPr>
                        <a:t>Momin Haque (son) 07713920292  her legal advocate. (Due to her language barrier and ill health this has been arranged by the appropriate authorities)</a:t>
                      </a:r>
                    </a:p>
                    <a:p>
                      <a:endParaRPr lang="en-GB" sz="2000" dirty="0" smtClean="0">
                        <a:latin typeface="Arial" panose="020B0604020202020204" pitchFamily="34" charset="0"/>
                        <a:cs typeface="Arial" panose="020B0604020202020204" pitchFamily="34" charset="0"/>
                      </a:endParaRPr>
                    </a:p>
                    <a:p>
                      <a:r>
                        <a:rPr lang="en-GB" sz="2000" dirty="0" smtClean="0">
                          <a:solidFill>
                            <a:schemeClr val="tx1"/>
                          </a:solidFill>
                          <a:latin typeface="Arial" panose="020B0604020202020204" pitchFamily="34" charset="0"/>
                          <a:cs typeface="Arial" panose="020B0604020202020204" pitchFamily="34" charset="0"/>
                        </a:rPr>
                        <a:t>Sam </a:t>
                      </a:r>
                      <a:r>
                        <a:rPr lang="en-GB" sz="2000" dirty="0" smtClean="0">
                          <a:solidFill>
                            <a:schemeClr val="tx1"/>
                          </a:solidFill>
                          <a:latin typeface="Arial" panose="020B0604020202020204" pitchFamily="34" charset="0"/>
                          <a:cs typeface="Arial" panose="020B0604020202020204" pitchFamily="34" charset="0"/>
                        </a:rPr>
                        <a:t>Haque (Daughter- in- law) who is her primary carer (0777999333)</a:t>
                      </a:r>
                    </a:p>
                    <a:p>
                      <a:r>
                        <a:rPr lang="en-GB" sz="2000" dirty="0" smtClean="0">
                          <a:solidFill>
                            <a:srgbClr val="FF0000"/>
                          </a:solidFill>
                          <a:latin typeface="Arial" panose="020B0604020202020204" pitchFamily="34" charset="0"/>
                          <a:cs typeface="Arial" panose="020B0604020202020204" pitchFamily="34" charset="0"/>
                        </a:rPr>
                        <a:t>.                                             </a:t>
                      </a:r>
                    </a:p>
                    <a:p>
                      <a:r>
                        <a:rPr lang="en-GB" sz="2000" dirty="0" smtClean="0">
                          <a:solidFill>
                            <a:schemeClr val="tx1"/>
                          </a:solidFill>
                          <a:latin typeface="Arial" panose="020B0604020202020204" pitchFamily="34" charset="0"/>
                          <a:cs typeface="Arial" panose="020B0604020202020204" pitchFamily="34" charset="0"/>
                        </a:rPr>
                        <a:t>                                              (GOV UK, 2018 (2) and Richardson, 2013)</a:t>
                      </a:r>
                      <a:endParaRPr lang="en-GB" sz="200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46219312"/>
                  </a:ext>
                </a:extLst>
              </a:tr>
            </a:tbl>
          </a:graphicData>
        </a:graphic>
      </p:graphicFrame>
    </p:spTree>
    <p:extLst>
      <p:ext uri="{BB962C8B-B14F-4D97-AF65-F5344CB8AC3E}">
        <p14:creationId xmlns:p14="http://schemas.microsoft.com/office/powerpoint/2010/main" val="289076081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3738" y="365125"/>
            <a:ext cx="10720062" cy="1098293"/>
          </a:xfrm>
        </p:spPr>
        <p:txBody>
          <a:bodyPr>
            <a:normAutofit fontScale="90000"/>
          </a:bodyPr>
          <a:lstStyle/>
          <a:p>
            <a:r>
              <a:rPr lang="en-GB" dirty="0" smtClean="0">
                <a:latin typeface="Arial" panose="020B0604020202020204" pitchFamily="34" charset="0"/>
                <a:cs typeface="Arial" panose="020B0604020202020204" pitchFamily="34" charset="0"/>
              </a:rPr>
              <a:t>Care Plan</a:t>
            </a:r>
            <a:br>
              <a:rPr lang="en-GB" dirty="0" smtClean="0">
                <a:latin typeface="Arial" panose="020B0604020202020204" pitchFamily="34" charset="0"/>
                <a:cs typeface="Arial" panose="020B0604020202020204" pitchFamily="34" charset="0"/>
              </a:rPr>
            </a:br>
            <a:r>
              <a:rPr lang="en-GB" dirty="0" smtClean="0">
                <a:latin typeface="Arial" panose="020B0604020202020204" pitchFamily="34" charset="0"/>
                <a:cs typeface="Arial" panose="020B0604020202020204" pitchFamily="34" charset="0"/>
              </a:rPr>
              <a:t>Medical information</a:t>
            </a:r>
            <a:endParaRPr lang="en-GB" dirty="0">
              <a:latin typeface="Arial" panose="020B0604020202020204" pitchFamily="34" charset="0"/>
              <a:cs typeface="Arial" panose="020B0604020202020204" pitchFamily="34" charset="0"/>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549529661"/>
              </p:ext>
            </p:extLst>
          </p:nvPr>
        </p:nvGraphicFramePr>
        <p:xfrm>
          <a:off x="633738" y="1943099"/>
          <a:ext cx="10924524" cy="4305301"/>
        </p:xfrm>
        <a:graphic>
          <a:graphicData uri="http://schemas.openxmlformats.org/drawingml/2006/table">
            <a:tbl>
              <a:tblPr firstRow="1" bandRow="1">
                <a:tableStyleId>{5C22544A-7EE6-4342-B048-85BDC9FD1C3A}</a:tableStyleId>
              </a:tblPr>
              <a:tblGrid>
                <a:gridCol w="5462262">
                  <a:extLst>
                    <a:ext uri="{9D8B030D-6E8A-4147-A177-3AD203B41FA5}">
                      <a16:colId xmlns:a16="http://schemas.microsoft.com/office/drawing/2014/main" val="1556855994"/>
                    </a:ext>
                  </a:extLst>
                </a:gridCol>
                <a:gridCol w="5462262">
                  <a:extLst>
                    <a:ext uri="{9D8B030D-6E8A-4147-A177-3AD203B41FA5}">
                      <a16:colId xmlns:a16="http://schemas.microsoft.com/office/drawing/2014/main" val="1781905687"/>
                    </a:ext>
                  </a:extLst>
                </a:gridCol>
              </a:tblGrid>
              <a:tr h="1202812">
                <a:tc>
                  <a:txBody>
                    <a:bodyPr/>
                    <a:lstStyle/>
                    <a:p>
                      <a:r>
                        <a:rPr lang="en-GB" sz="2000" dirty="0" smtClean="0">
                          <a:latin typeface="Arial" panose="020B0604020202020204" pitchFamily="34" charset="0"/>
                          <a:cs typeface="Arial" panose="020B0604020202020204" pitchFamily="34" charset="0"/>
                        </a:rPr>
                        <a:t>Metformin 500 – Diabetes </a:t>
                      </a:r>
                      <a:endParaRPr lang="en-GB" sz="2000" dirty="0">
                        <a:latin typeface="Arial" panose="020B0604020202020204" pitchFamily="34" charset="0"/>
                        <a:cs typeface="Arial" panose="020B0604020202020204" pitchFamily="34" charset="0"/>
                      </a:endParaRPr>
                    </a:p>
                  </a:txBody>
                  <a:tcPr/>
                </a:tc>
                <a:tc>
                  <a:txBody>
                    <a:bodyPr/>
                    <a:lstStyle/>
                    <a:p>
                      <a:r>
                        <a:rPr lang="en-GB" sz="2000" dirty="0" smtClean="0">
                          <a:latin typeface="Arial" panose="020B0604020202020204" pitchFamily="34" charset="0"/>
                          <a:cs typeface="Arial" panose="020B0604020202020204" pitchFamily="34" charset="0"/>
                        </a:rPr>
                        <a:t>Venlafaxine 75mg – Depression</a:t>
                      </a:r>
                    </a:p>
                    <a:p>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131049414"/>
                  </a:ext>
                </a:extLst>
              </a:tr>
              <a:tr h="1202812">
                <a:tc>
                  <a:txBody>
                    <a:bodyPr/>
                    <a:lstStyle/>
                    <a:p>
                      <a:r>
                        <a:rPr lang="en-GB" sz="2000" dirty="0" smtClean="0">
                          <a:latin typeface="Arial" panose="020B0604020202020204" pitchFamily="34" charset="0"/>
                          <a:cs typeface="Arial" panose="020B0604020202020204" pitchFamily="34" charset="0"/>
                        </a:rPr>
                        <a:t>Risperidone 2mg – Schizophrenia </a:t>
                      </a:r>
                      <a:endParaRPr lang="en-GB" sz="2000" dirty="0">
                        <a:latin typeface="Arial" panose="020B0604020202020204" pitchFamily="34" charset="0"/>
                        <a:cs typeface="Arial" panose="020B0604020202020204" pitchFamily="34" charset="0"/>
                      </a:endParaRPr>
                    </a:p>
                  </a:txBody>
                  <a:tcPr/>
                </a:tc>
                <a:tc>
                  <a:txBody>
                    <a:bodyPr/>
                    <a:lstStyle/>
                    <a:p>
                      <a:r>
                        <a:rPr lang="en-GB" sz="2000" dirty="0" smtClean="0">
                          <a:latin typeface="Arial" panose="020B0604020202020204" pitchFamily="34" charset="0"/>
                          <a:cs typeface="Arial" panose="020B0604020202020204" pitchFamily="34" charset="0"/>
                        </a:rPr>
                        <a:t>Ferrous sulphate 200mg – Anaemia</a:t>
                      </a:r>
                    </a:p>
                    <a:p>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455743233"/>
                  </a:ext>
                </a:extLst>
              </a:tr>
              <a:tr h="1202812">
                <a:tc>
                  <a:txBody>
                    <a:bodyPr/>
                    <a:lstStyle/>
                    <a:p>
                      <a:r>
                        <a:rPr lang="en-GB" sz="2000" dirty="0" smtClean="0">
                          <a:latin typeface="Arial" panose="020B0604020202020204" pitchFamily="34" charset="0"/>
                          <a:cs typeface="Arial" panose="020B0604020202020204" pitchFamily="34" charset="0"/>
                        </a:rPr>
                        <a:t>Thyroxine 75mg - Hypothyroidism</a:t>
                      </a:r>
                      <a:endParaRPr lang="en-GB" sz="2000" dirty="0">
                        <a:latin typeface="Arial" panose="020B0604020202020204" pitchFamily="34" charset="0"/>
                        <a:cs typeface="Arial" panose="020B0604020202020204" pitchFamily="34" charset="0"/>
                      </a:endParaRPr>
                    </a:p>
                  </a:txBody>
                  <a:tcPr/>
                </a:tc>
                <a:tc>
                  <a:txBody>
                    <a:bodyPr/>
                    <a:lstStyle/>
                    <a:p>
                      <a:r>
                        <a:rPr lang="en-GB" sz="2000" dirty="0" smtClean="0">
                          <a:latin typeface="Arial" panose="020B0604020202020204" pitchFamily="34" charset="0"/>
                          <a:cs typeface="Arial" panose="020B0604020202020204" pitchFamily="34" charset="0"/>
                        </a:rPr>
                        <a:t>Amlodipine 10 mg – Hypertension</a:t>
                      </a:r>
                    </a:p>
                    <a:p>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574158058"/>
                  </a:ext>
                </a:extLst>
              </a:tr>
              <a:tr h="696865">
                <a:tc>
                  <a:txBody>
                    <a:bodyPr/>
                    <a:lstStyle/>
                    <a:p>
                      <a:r>
                        <a:rPr lang="en-GB" sz="2000" dirty="0" smtClean="0">
                          <a:latin typeface="Arial" panose="020B0604020202020204" pitchFamily="34" charset="0"/>
                          <a:cs typeface="Arial" panose="020B0604020202020204" pitchFamily="34" charset="0"/>
                        </a:rPr>
                        <a:t>Dialysis - Renal failure (3 times a week)</a:t>
                      </a:r>
                      <a:endParaRPr lang="en-GB" sz="2000" dirty="0">
                        <a:latin typeface="Arial" panose="020B0604020202020204" pitchFamily="34" charset="0"/>
                        <a:cs typeface="Arial" panose="020B0604020202020204" pitchFamily="34" charset="0"/>
                      </a:endParaRPr>
                    </a:p>
                  </a:txBody>
                  <a:tcPr/>
                </a:tc>
                <a:tc>
                  <a:txBody>
                    <a:bodyPr/>
                    <a:lstStyle/>
                    <a:p>
                      <a:r>
                        <a:rPr lang="en-GB" sz="2000" dirty="0" smtClean="0">
                          <a:latin typeface="Arial" panose="020B0604020202020204" pitchFamily="34" charset="0"/>
                          <a:cs typeface="Arial" panose="020B0604020202020204" pitchFamily="34" charset="0"/>
                        </a:rPr>
                        <a:t> </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150513919"/>
                  </a:ext>
                </a:extLst>
              </a:tr>
            </a:tbl>
          </a:graphicData>
        </a:graphic>
      </p:graphicFrame>
      <p:sp>
        <p:nvSpPr>
          <p:cNvPr id="3" name="TextBox 2"/>
          <p:cNvSpPr txBox="1"/>
          <p:nvPr/>
        </p:nvSpPr>
        <p:spPr>
          <a:xfrm>
            <a:off x="6985416" y="6355830"/>
            <a:ext cx="2728210" cy="369332"/>
          </a:xfrm>
          <a:prstGeom prst="rect">
            <a:avLst/>
          </a:prstGeom>
          <a:noFill/>
        </p:spPr>
        <p:txBody>
          <a:bodyPr wrap="square" rtlCol="0">
            <a:spAutoFit/>
          </a:bodyPr>
          <a:lstStyle/>
          <a:p>
            <a:r>
              <a:rPr lang="en-GB"/>
              <a:t>(Saunders, 2016) </a:t>
            </a:r>
            <a:endParaRPr lang="en-GB" dirty="0"/>
          </a:p>
        </p:txBody>
      </p:sp>
    </p:spTree>
    <p:extLst>
      <p:ext uri="{BB962C8B-B14F-4D97-AF65-F5344CB8AC3E}">
        <p14:creationId xmlns:p14="http://schemas.microsoft.com/office/powerpoint/2010/main" val="285389152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1492680973"/>
              </p:ext>
            </p:extLst>
          </p:nvPr>
        </p:nvGraphicFramePr>
        <p:xfrm>
          <a:off x="390771" y="1528995"/>
          <a:ext cx="11277263" cy="5549918"/>
        </p:xfrm>
        <a:graphic>
          <a:graphicData uri="http://schemas.openxmlformats.org/drawingml/2006/table">
            <a:tbl>
              <a:tblPr firstRow="1" bandRow="1">
                <a:tableStyleId>{5C22544A-7EE6-4342-B048-85BDC9FD1C3A}</a:tableStyleId>
              </a:tblPr>
              <a:tblGrid>
                <a:gridCol w="1693523">
                  <a:extLst>
                    <a:ext uri="{9D8B030D-6E8A-4147-A177-3AD203B41FA5}">
                      <a16:colId xmlns:a16="http://schemas.microsoft.com/office/drawing/2014/main" val="354800219"/>
                    </a:ext>
                  </a:extLst>
                </a:gridCol>
                <a:gridCol w="9583740">
                  <a:extLst>
                    <a:ext uri="{9D8B030D-6E8A-4147-A177-3AD203B41FA5}">
                      <a16:colId xmlns:a16="http://schemas.microsoft.com/office/drawing/2014/main" val="4013547306"/>
                    </a:ext>
                  </a:extLst>
                </a:gridCol>
              </a:tblGrid>
              <a:tr h="520718">
                <a:tc>
                  <a:txBody>
                    <a:bodyPr/>
                    <a:lstStyle/>
                    <a:p>
                      <a:r>
                        <a:rPr lang="en-GB" sz="2000" b="0" dirty="0" smtClean="0">
                          <a:latin typeface="Arial" panose="020B0604020202020204" pitchFamily="34" charset="0"/>
                          <a:cs typeface="Arial" panose="020B0604020202020204" pitchFamily="34" charset="0"/>
                        </a:rPr>
                        <a:t>Allergies</a:t>
                      </a:r>
                      <a:endParaRPr lang="en-GB" sz="2000" b="0" dirty="0">
                        <a:latin typeface="Arial" panose="020B0604020202020204" pitchFamily="34" charset="0"/>
                        <a:cs typeface="Arial" panose="020B0604020202020204" pitchFamily="34" charset="0"/>
                      </a:endParaRPr>
                    </a:p>
                  </a:txBody>
                  <a:tcPr/>
                </a:tc>
                <a:tc>
                  <a:txBody>
                    <a:bodyPr/>
                    <a:lstStyle/>
                    <a:p>
                      <a:r>
                        <a:rPr lang="en-GB" sz="2000" b="0" dirty="0" smtClean="0">
                          <a:latin typeface="Arial" panose="020B0604020202020204" pitchFamily="34" charset="0"/>
                          <a:cs typeface="Arial" panose="020B0604020202020204" pitchFamily="34" charset="0"/>
                        </a:rPr>
                        <a:t>No</a:t>
                      </a:r>
                      <a:r>
                        <a:rPr lang="en-GB" sz="2000" b="0" baseline="0" dirty="0" smtClean="0">
                          <a:latin typeface="Arial" panose="020B0604020202020204" pitchFamily="34" charset="0"/>
                          <a:cs typeface="Arial" panose="020B0604020202020204" pitchFamily="34" charset="0"/>
                        </a:rPr>
                        <a:t> allergies</a:t>
                      </a:r>
                      <a:endParaRPr lang="en-GB" sz="20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394233718"/>
                  </a:ext>
                </a:extLst>
              </a:tr>
              <a:tr h="858513">
                <a:tc>
                  <a:txBody>
                    <a:bodyPr/>
                    <a:lstStyle/>
                    <a:p>
                      <a:r>
                        <a:rPr lang="en-GB" sz="2000" b="0" dirty="0" smtClean="0">
                          <a:latin typeface="Arial" panose="020B0604020202020204" pitchFamily="34" charset="0"/>
                          <a:cs typeface="Arial" panose="020B0604020202020204" pitchFamily="34" charset="0"/>
                        </a:rPr>
                        <a:t>Environment</a:t>
                      </a:r>
                      <a:endParaRPr lang="en-GB" sz="2000" b="0" dirty="0">
                        <a:latin typeface="Arial" panose="020B0604020202020204" pitchFamily="34" charset="0"/>
                        <a:cs typeface="Arial" panose="020B0604020202020204" pitchFamily="34" charset="0"/>
                      </a:endParaRPr>
                    </a:p>
                  </a:txBody>
                  <a:tcPr/>
                </a:tc>
                <a:tc>
                  <a:txBody>
                    <a:bodyPr/>
                    <a:lstStyle/>
                    <a:p>
                      <a:r>
                        <a:rPr lang="en-GB" sz="2000" b="0" dirty="0" smtClean="0">
                          <a:latin typeface="Arial" panose="020B0604020202020204" pitchFamily="34" charset="0"/>
                          <a:cs typeface="Arial" panose="020B0604020202020204" pitchFamily="34" charset="0"/>
                        </a:rPr>
                        <a:t>Lives</a:t>
                      </a:r>
                      <a:r>
                        <a:rPr lang="en-GB" sz="2000" b="0" baseline="0" dirty="0" smtClean="0">
                          <a:latin typeface="Arial" panose="020B0604020202020204" pitchFamily="34" charset="0"/>
                          <a:cs typeface="Arial" panose="020B0604020202020204" pitchFamily="34" charset="0"/>
                        </a:rPr>
                        <a:t> with eldest son/daughter-in-law and 3 grand children in a 5 bedroom semi-detached house. </a:t>
                      </a:r>
                    </a:p>
                    <a:p>
                      <a:r>
                        <a:rPr lang="en-GB" sz="2000" b="0" baseline="0" dirty="0" smtClean="0">
                          <a:latin typeface="Arial" panose="020B0604020202020204" pitchFamily="34" charset="0"/>
                          <a:cs typeface="Arial" panose="020B0604020202020204" pitchFamily="34" charset="0"/>
                        </a:rPr>
                        <a:t>Has own bedroom and wet room downstairs.  </a:t>
                      </a:r>
                      <a:endParaRPr lang="en-GB" sz="2000" b="0" dirty="0" smtClean="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472553396"/>
                  </a:ext>
                </a:extLst>
              </a:tr>
              <a:tr h="663593">
                <a:tc>
                  <a:txBody>
                    <a:bodyPr/>
                    <a:lstStyle/>
                    <a:p>
                      <a:r>
                        <a:rPr lang="en-GB" sz="2000" b="0" dirty="0" smtClean="0">
                          <a:latin typeface="Arial" panose="020B0604020202020204" pitchFamily="34" charset="0"/>
                          <a:cs typeface="Arial" panose="020B0604020202020204" pitchFamily="34" charset="0"/>
                        </a:rPr>
                        <a:t>Mobility</a:t>
                      </a:r>
                      <a:endParaRPr lang="en-GB" sz="2000" b="0" dirty="0">
                        <a:latin typeface="Arial" panose="020B0604020202020204" pitchFamily="34" charset="0"/>
                        <a:cs typeface="Arial" panose="020B0604020202020204" pitchFamily="34" charset="0"/>
                      </a:endParaRPr>
                    </a:p>
                  </a:txBody>
                  <a:tcPr/>
                </a:tc>
                <a:tc>
                  <a:txBody>
                    <a:bodyPr/>
                    <a:lstStyle/>
                    <a:p>
                      <a:r>
                        <a:rPr lang="en-GB" sz="2000" b="0" dirty="0" smtClean="0">
                          <a:latin typeface="Arial" panose="020B0604020202020204" pitchFamily="34" charset="0"/>
                          <a:cs typeface="Arial" panose="020B0604020202020204" pitchFamily="34" charset="0"/>
                        </a:rPr>
                        <a:t>Can walk with aid – walking stick or Zimmer frame. At times will need a wheelchair, especially when using hospital transport for dialysis.</a:t>
                      </a:r>
                      <a:endParaRPr lang="en-GB" sz="20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27668389"/>
                  </a:ext>
                </a:extLst>
              </a:tr>
              <a:tr h="663593">
                <a:tc>
                  <a:txBody>
                    <a:bodyPr/>
                    <a:lstStyle/>
                    <a:p>
                      <a:r>
                        <a:rPr lang="en-GB" sz="2000" b="0" dirty="0" smtClean="0">
                          <a:latin typeface="Arial" panose="020B0604020202020204" pitchFamily="34" charset="0"/>
                          <a:cs typeface="Arial" panose="020B0604020202020204" pitchFamily="34" charset="0"/>
                        </a:rPr>
                        <a:t>Sensory</a:t>
                      </a:r>
                      <a:endParaRPr lang="en-GB" sz="2000" b="0" dirty="0">
                        <a:latin typeface="Arial" panose="020B0604020202020204" pitchFamily="34" charset="0"/>
                        <a:cs typeface="Arial" panose="020B0604020202020204" pitchFamily="34" charset="0"/>
                      </a:endParaRPr>
                    </a:p>
                  </a:txBody>
                  <a:tcPr/>
                </a:tc>
                <a:tc>
                  <a:txBody>
                    <a:bodyPr/>
                    <a:lstStyle/>
                    <a:p>
                      <a:r>
                        <a:rPr lang="en-GB" sz="2000" b="0" dirty="0" smtClean="0">
                          <a:latin typeface="Arial" panose="020B0604020202020204" pitchFamily="34" charset="0"/>
                          <a:cs typeface="Arial" panose="020B0604020202020204" pitchFamily="34" charset="0"/>
                        </a:rPr>
                        <a:t>Mrs Haque can see and hear well</a:t>
                      </a:r>
                      <a:r>
                        <a:rPr lang="en-GB" sz="2000" b="0" baseline="0" dirty="0" smtClean="0">
                          <a:latin typeface="Arial" panose="020B0604020202020204" pitchFamily="34" charset="0"/>
                          <a:cs typeface="Arial" panose="020B0604020202020204" pitchFamily="34" charset="0"/>
                        </a:rPr>
                        <a:t> without aid.</a:t>
                      </a:r>
                    </a:p>
                    <a:p>
                      <a:endParaRPr lang="en-GB" sz="20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35782223"/>
                  </a:ext>
                </a:extLst>
              </a:tr>
              <a:tr h="663593">
                <a:tc>
                  <a:txBody>
                    <a:bodyPr/>
                    <a:lstStyle/>
                    <a:p>
                      <a:r>
                        <a:rPr lang="en-GB" sz="2000" b="0" dirty="0" smtClean="0">
                          <a:latin typeface="Arial" panose="020B0604020202020204" pitchFamily="34" charset="0"/>
                          <a:cs typeface="Arial" panose="020B0604020202020204" pitchFamily="34" charset="0"/>
                        </a:rPr>
                        <a:t>Cognitive</a:t>
                      </a:r>
                      <a:endParaRPr lang="en-GB" sz="2000" b="0" dirty="0">
                        <a:latin typeface="Arial" panose="020B0604020202020204" pitchFamily="34" charset="0"/>
                        <a:cs typeface="Arial" panose="020B0604020202020204" pitchFamily="34" charset="0"/>
                      </a:endParaRPr>
                    </a:p>
                  </a:txBody>
                  <a:tcPr/>
                </a:tc>
                <a:tc>
                  <a:txBody>
                    <a:bodyPr/>
                    <a:lstStyle/>
                    <a:p>
                      <a:r>
                        <a:rPr lang="en-GB" sz="2000" b="0" dirty="0" smtClean="0">
                          <a:latin typeface="Arial" panose="020B0604020202020204" pitchFamily="34" charset="0"/>
                          <a:cs typeface="Arial" panose="020B0604020202020204" pitchFamily="34" charset="0"/>
                        </a:rPr>
                        <a:t>Does not communicate very well.</a:t>
                      </a:r>
                      <a:r>
                        <a:rPr lang="en-GB" sz="2000" b="0" baseline="0" dirty="0" smtClean="0">
                          <a:latin typeface="Arial" panose="020B0604020202020204" pitchFamily="34" charset="0"/>
                          <a:cs typeface="Arial" panose="020B0604020202020204" pitchFamily="34" charset="0"/>
                        </a:rPr>
                        <a:t> She seems to look dazed when someone speaks to her. We do not think she has memory loss. Displays behaviour of depression and anxiety. </a:t>
                      </a:r>
                      <a:endParaRPr lang="en-GB" sz="2000" b="0" dirty="0">
                        <a:solidFill>
                          <a:srgbClr val="FF0000"/>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589982464"/>
                  </a:ext>
                </a:extLst>
              </a:tr>
              <a:tr h="1516784">
                <a:tc>
                  <a:txBody>
                    <a:bodyPr/>
                    <a:lstStyle/>
                    <a:p>
                      <a:r>
                        <a:rPr lang="en-GB" sz="2000" b="0" dirty="0" smtClean="0">
                          <a:latin typeface="Arial" panose="020B0604020202020204" pitchFamily="34" charset="0"/>
                          <a:cs typeface="Arial" panose="020B0604020202020204" pitchFamily="34" charset="0"/>
                        </a:rPr>
                        <a:t>Diet</a:t>
                      </a:r>
                      <a:endParaRPr lang="en-GB" sz="2000" b="0" dirty="0">
                        <a:latin typeface="Arial" panose="020B0604020202020204" pitchFamily="34" charset="0"/>
                        <a:cs typeface="Arial" panose="020B0604020202020204" pitchFamily="34" charset="0"/>
                      </a:endParaRPr>
                    </a:p>
                  </a:txBody>
                  <a:tcPr/>
                </a:tc>
                <a:tc>
                  <a:txBody>
                    <a:bodyPr/>
                    <a:lstStyle/>
                    <a:p>
                      <a:r>
                        <a:rPr lang="en-GB" sz="2000" b="0" dirty="0" smtClean="0">
                          <a:latin typeface="Arial" panose="020B0604020202020204" pitchFamily="34" charset="0"/>
                          <a:cs typeface="Arial" panose="020B0604020202020204" pitchFamily="34" charset="0"/>
                        </a:rPr>
                        <a:t>Halal</a:t>
                      </a:r>
                      <a:r>
                        <a:rPr lang="en-GB" sz="2000" b="0" baseline="0" dirty="0" smtClean="0">
                          <a:latin typeface="Arial" panose="020B0604020202020204" pitchFamily="34" charset="0"/>
                          <a:cs typeface="Arial" panose="020B0604020202020204" pitchFamily="34" charset="0"/>
                        </a:rPr>
                        <a:t> food. Diabetic friendly.</a:t>
                      </a:r>
                    </a:p>
                    <a:p>
                      <a:r>
                        <a:rPr lang="en-GB" sz="2000" b="0" baseline="0" dirty="0" smtClean="0">
                          <a:latin typeface="Arial" panose="020B0604020202020204" pitchFamily="34" charset="0"/>
                          <a:cs typeface="Arial" panose="020B0604020202020204" pitchFamily="34" charset="0"/>
                        </a:rPr>
                        <a:t>                                                                                       </a:t>
                      </a:r>
                    </a:p>
                    <a:p>
                      <a:r>
                        <a:rPr lang="en-GB" sz="2000" b="0" baseline="0" dirty="0" smtClean="0">
                          <a:solidFill>
                            <a:schemeClr val="tx1"/>
                          </a:solidFill>
                          <a:latin typeface="Arial" panose="020B0604020202020204" pitchFamily="34" charset="0"/>
                          <a:cs typeface="Arial" panose="020B0604020202020204" pitchFamily="34" charset="0"/>
                        </a:rPr>
                        <a:t>                                       (Equality and Human Rights Commission, 2018).</a:t>
                      </a:r>
                    </a:p>
                    <a:p>
                      <a:endParaRPr lang="en-GB" sz="2000" b="0" baseline="0" dirty="0" smtClean="0">
                        <a:latin typeface="Arial" panose="020B0604020202020204" pitchFamily="34" charset="0"/>
                        <a:cs typeface="Arial" panose="020B0604020202020204" pitchFamily="34" charset="0"/>
                      </a:endParaRPr>
                    </a:p>
                    <a:p>
                      <a:endParaRPr lang="en-GB" sz="20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852079707"/>
                  </a:ext>
                </a:extLst>
              </a:tr>
            </a:tbl>
          </a:graphicData>
        </a:graphic>
      </p:graphicFrame>
      <p:sp>
        <p:nvSpPr>
          <p:cNvPr id="3" name="Title 2"/>
          <p:cNvSpPr>
            <a:spLocks noGrp="1"/>
          </p:cNvSpPr>
          <p:nvPr>
            <p:ph type="title"/>
          </p:nvPr>
        </p:nvSpPr>
        <p:spPr>
          <a:xfrm>
            <a:off x="390772" y="234576"/>
            <a:ext cx="8071058" cy="537883"/>
          </a:xfrm>
        </p:spPr>
        <p:txBody>
          <a:bodyPr>
            <a:normAutofit fontScale="90000"/>
          </a:bodyPr>
          <a:lstStyle/>
          <a:p>
            <a:r>
              <a:rPr lang="en-GB" dirty="0" smtClean="0"/>
              <a:t/>
            </a:r>
            <a:br>
              <a:rPr lang="en-GB" dirty="0" smtClean="0"/>
            </a:br>
            <a:r>
              <a:rPr lang="en-GB" dirty="0" smtClean="0">
                <a:latin typeface="Arial" panose="020B0604020202020204" pitchFamily="34" charset="0"/>
                <a:cs typeface="Arial" panose="020B0604020202020204" pitchFamily="34" charset="0"/>
              </a:rPr>
              <a:t>Patient details and dietary requirements </a:t>
            </a:r>
            <a:endParaRPr lang="en-GB" dirty="0">
              <a:latin typeface="Arial" panose="020B0604020202020204" pitchFamily="34" charset="0"/>
              <a:cs typeface="Arial" panose="020B0604020202020204" pitchFamily="34" charset="0"/>
            </a:endParaRPr>
          </a:p>
        </p:txBody>
      </p:sp>
      <p:sp>
        <p:nvSpPr>
          <p:cNvPr id="5" name="TextBox 4"/>
          <p:cNvSpPr txBox="1"/>
          <p:nvPr/>
        </p:nvSpPr>
        <p:spPr>
          <a:xfrm>
            <a:off x="9622971" y="0"/>
            <a:ext cx="2569028" cy="923330"/>
          </a:xfrm>
          <a:prstGeom prst="rect">
            <a:avLst/>
          </a:prstGeom>
          <a:noFill/>
        </p:spPr>
        <p:txBody>
          <a:bodyPr wrap="square" rtlCol="0">
            <a:spAutoFit/>
          </a:bodyPr>
          <a:lstStyle/>
          <a:p>
            <a:r>
              <a:rPr lang="en-GB" dirty="0">
                <a:solidFill>
                  <a:schemeClr val="bg1"/>
                </a:solidFill>
              </a:rPr>
              <a:t>Equality and Human Rights Commission. (</a:t>
            </a:r>
            <a:r>
              <a:rPr lang="en-GB" dirty="0" smtClean="0">
                <a:solidFill>
                  <a:schemeClr val="bg1"/>
                </a:solidFill>
              </a:rPr>
              <a:t>2018).</a:t>
            </a:r>
            <a:endParaRPr lang="en-GB" dirty="0">
              <a:solidFill>
                <a:schemeClr val="bg1"/>
              </a:solidFill>
            </a:endParaRPr>
          </a:p>
        </p:txBody>
      </p:sp>
    </p:spTree>
    <p:extLst>
      <p:ext uri="{BB962C8B-B14F-4D97-AF65-F5344CB8AC3E}">
        <p14:creationId xmlns:p14="http://schemas.microsoft.com/office/powerpoint/2010/main" val="358439117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636315878"/>
              </p:ext>
            </p:extLst>
          </p:nvPr>
        </p:nvGraphicFramePr>
        <p:xfrm>
          <a:off x="594012" y="1352550"/>
          <a:ext cx="11053345" cy="4974154"/>
        </p:xfrm>
        <a:graphic>
          <a:graphicData uri="http://schemas.openxmlformats.org/drawingml/2006/table">
            <a:tbl>
              <a:tblPr firstRow="1" bandRow="1">
                <a:tableStyleId>{5C22544A-7EE6-4342-B048-85BDC9FD1C3A}</a:tableStyleId>
              </a:tblPr>
              <a:tblGrid>
                <a:gridCol w="2164178">
                  <a:extLst>
                    <a:ext uri="{9D8B030D-6E8A-4147-A177-3AD203B41FA5}">
                      <a16:colId xmlns:a16="http://schemas.microsoft.com/office/drawing/2014/main" val="354800219"/>
                    </a:ext>
                  </a:extLst>
                </a:gridCol>
                <a:gridCol w="8889167">
                  <a:extLst>
                    <a:ext uri="{9D8B030D-6E8A-4147-A177-3AD203B41FA5}">
                      <a16:colId xmlns:a16="http://schemas.microsoft.com/office/drawing/2014/main" val="4013547306"/>
                    </a:ext>
                  </a:extLst>
                </a:gridCol>
              </a:tblGrid>
              <a:tr h="625234">
                <a:tc>
                  <a:txBody>
                    <a:bodyPr/>
                    <a:lstStyle/>
                    <a:p>
                      <a:r>
                        <a:rPr lang="en-GB" sz="2000" b="0" dirty="0" smtClean="0">
                          <a:latin typeface="Arial" panose="020B0604020202020204" pitchFamily="34" charset="0"/>
                          <a:cs typeface="Arial" panose="020B0604020202020204" pitchFamily="34" charset="0"/>
                        </a:rPr>
                        <a:t>ICT</a:t>
                      </a:r>
                      <a:endParaRPr lang="en-GB" sz="2000" b="0" dirty="0">
                        <a:latin typeface="Arial" panose="020B0604020202020204" pitchFamily="34" charset="0"/>
                        <a:cs typeface="Arial" panose="020B0604020202020204" pitchFamily="34" charset="0"/>
                      </a:endParaRPr>
                    </a:p>
                  </a:txBody>
                  <a:tcPr/>
                </a:tc>
                <a:tc>
                  <a:txBody>
                    <a:bodyPr/>
                    <a:lstStyle/>
                    <a:p>
                      <a:r>
                        <a:rPr lang="en-GB" sz="2000" dirty="0" smtClean="0">
                          <a:latin typeface="Arial" panose="020B0604020202020204" pitchFamily="34" charset="0"/>
                          <a:cs typeface="Arial" panose="020B0604020202020204" pitchFamily="34" charset="0"/>
                        </a:rPr>
                        <a:t>Has an I-pad in her room,</a:t>
                      </a:r>
                      <a:r>
                        <a:rPr lang="en-GB" sz="2000" baseline="0" dirty="0" smtClean="0">
                          <a:latin typeface="Arial" panose="020B0604020202020204" pitchFamily="34" charset="0"/>
                          <a:cs typeface="Arial" panose="020B0604020202020204" pitchFamily="34" charset="0"/>
                        </a:rPr>
                        <a:t> </a:t>
                      </a:r>
                      <a:r>
                        <a:rPr lang="en-GB" sz="2000" dirty="0" smtClean="0">
                          <a:latin typeface="Arial" panose="020B0604020202020204" pitchFamily="34" charset="0"/>
                          <a:cs typeface="Arial" panose="020B0604020202020204" pitchFamily="34" charset="0"/>
                        </a:rPr>
                        <a:t>cannot operate by her self and needs assistance from family/carers</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394233718"/>
                  </a:ext>
                </a:extLst>
              </a:tr>
              <a:tr h="1008417">
                <a:tc>
                  <a:txBody>
                    <a:bodyPr/>
                    <a:lstStyle/>
                    <a:p>
                      <a:r>
                        <a:rPr lang="en-GB" sz="2000" b="0" dirty="0" smtClean="0">
                          <a:latin typeface="Arial" panose="020B0604020202020204" pitchFamily="34" charset="0"/>
                          <a:cs typeface="Arial" panose="020B0604020202020204" pitchFamily="34" charset="0"/>
                        </a:rPr>
                        <a:t>Likes and Dislikes</a:t>
                      </a:r>
                      <a:endParaRPr lang="en-GB" sz="2000" b="0" dirty="0">
                        <a:latin typeface="Arial" panose="020B0604020202020204" pitchFamily="34" charset="0"/>
                        <a:cs typeface="Arial" panose="020B0604020202020204" pitchFamily="34" charset="0"/>
                      </a:endParaRPr>
                    </a:p>
                  </a:txBody>
                  <a:tcPr/>
                </a:tc>
                <a:tc>
                  <a:txBody>
                    <a:bodyPr/>
                    <a:lstStyle/>
                    <a:p>
                      <a:r>
                        <a:rPr lang="en-GB" sz="2000" dirty="0" smtClean="0">
                          <a:solidFill>
                            <a:schemeClr val="tx1"/>
                          </a:solidFill>
                          <a:latin typeface="Arial" panose="020B0604020202020204" pitchFamily="34" charset="0"/>
                          <a:cs typeface="Arial" panose="020B0604020202020204" pitchFamily="34" charset="0"/>
                        </a:rPr>
                        <a:t>Listening to recitation of the Quran when sleeping. Loves biscuits with her tea. Prefers</a:t>
                      </a:r>
                      <a:r>
                        <a:rPr lang="en-GB" sz="2000" baseline="0" dirty="0" smtClean="0">
                          <a:solidFill>
                            <a:schemeClr val="tx1"/>
                          </a:solidFill>
                          <a:latin typeface="Arial" panose="020B0604020202020204" pitchFamily="34" charset="0"/>
                          <a:cs typeface="Arial" panose="020B0604020202020204" pitchFamily="34" charset="0"/>
                        </a:rPr>
                        <a:t> </a:t>
                      </a:r>
                      <a:r>
                        <a:rPr lang="en-GB" sz="2000" dirty="0" smtClean="0">
                          <a:solidFill>
                            <a:schemeClr val="tx1"/>
                          </a:solidFill>
                          <a:latin typeface="Arial" panose="020B0604020202020204" pitchFamily="34" charset="0"/>
                          <a:cs typeface="Arial" panose="020B0604020202020204" pitchFamily="34" charset="0"/>
                        </a:rPr>
                        <a:t> fish and chicken with rice. Not keen on meat and</a:t>
                      </a:r>
                      <a:r>
                        <a:rPr lang="en-GB" sz="2000" baseline="0" dirty="0" smtClean="0">
                          <a:solidFill>
                            <a:schemeClr val="tx1"/>
                          </a:solidFill>
                          <a:latin typeface="Arial" panose="020B0604020202020204" pitchFamily="34" charset="0"/>
                          <a:cs typeface="Arial" panose="020B0604020202020204" pitchFamily="34" charset="0"/>
                        </a:rPr>
                        <a:t> vegetables</a:t>
                      </a:r>
                      <a:r>
                        <a:rPr lang="en-GB" sz="2000" dirty="0" smtClean="0">
                          <a:solidFill>
                            <a:schemeClr val="tx1"/>
                          </a:solidFill>
                          <a:latin typeface="Arial" panose="020B0604020202020204" pitchFamily="34" charset="0"/>
                          <a:cs typeface="Arial" panose="020B0604020202020204" pitchFamily="34" charset="0"/>
                        </a:rPr>
                        <a:t>. </a:t>
                      </a:r>
                      <a:endParaRPr lang="en-GB" sz="200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472553396"/>
                  </a:ext>
                </a:extLst>
              </a:tr>
              <a:tr h="1008417">
                <a:tc>
                  <a:txBody>
                    <a:bodyPr/>
                    <a:lstStyle/>
                    <a:p>
                      <a:r>
                        <a:rPr lang="en-GB" sz="2000" b="0" dirty="0" smtClean="0">
                          <a:latin typeface="Arial" panose="020B0604020202020204" pitchFamily="34" charset="0"/>
                          <a:cs typeface="Arial" panose="020B0604020202020204" pitchFamily="34" charset="0"/>
                        </a:rPr>
                        <a:t>Risk</a:t>
                      </a:r>
                      <a:r>
                        <a:rPr lang="en-GB" sz="2000" b="0" baseline="0" dirty="0" smtClean="0">
                          <a:latin typeface="Arial" panose="020B0604020202020204" pitchFamily="34" charset="0"/>
                          <a:cs typeface="Arial" panose="020B0604020202020204" pitchFamily="34" charset="0"/>
                        </a:rPr>
                        <a:t> Assessment</a:t>
                      </a:r>
                      <a:endParaRPr lang="en-GB" sz="2000" b="0" dirty="0">
                        <a:latin typeface="Arial" panose="020B0604020202020204" pitchFamily="34" charset="0"/>
                        <a:cs typeface="Arial" panose="020B0604020202020204" pitchFamily="34" charset="0"/>
                      </a:endParaRPr>
                    </a:p>
                  </a:txBody>
                  <a:tcPr/>
                </a:tc>
                <a:tc>
                  <a:txBody>
                    <a:bodyPr/>
                    <a:lstStyle/>
                    <a:p>
                      <a:r>
                        <a:rPr lang="en-GB" sz="2000" dirty="0" smtClean="0">
                          <a:solidFill>
                            <a:schemeClr val="tx1"/>
                          </a:solidFill>
                          <a:latin typeface="Arial" panose="020B0604020202020204" pitchFamily="34" charset="0"/>
                          <a:cs typeface="Arial" panose="020B0604020202020204" pitchFamily="34" charset="0"/>
                        </a:rPr>
                        <a:t>Bars have been fitted by the Occupational</a:t>
                      </a:r>
                      <a:r>
                        <a:rPr lang="en-GB" sz="2000" baseline="0" dirty="0" smtClean="0">
                          <a:solidFill>
                            <a:schemeClr val="tx1"/>
                          </a:solidFill>
                          <a:latin typeface="Arial" panose="020B0604020202020204" pitchFamily="34" charset="0"/>
                          <a:cs typeface="Arial" panose="020B0604020202020204" pitchFamily="34" charset="0"/>
                        </a:rPr>
                        <a:t> Therapists </a:t>
                      </a:r>
                      <a:r>
                        <a:rPr lang="en-GB" sz="2000" dirty="0" smtClean="0">
                          <a:solidFill>
                            <a:schemeClr val="tx1"/>
                          </a:solidFill>
                          <a:latin typeface="Arial" panose="020B0604020202020204" pitchFamily="34" charset="0"/>
                          <a:cs typeface="Arial" panose="020B0604020202020204" pitchFamily="34" charset="0"/>
                        </a:rPr>
                        <a:t>and</a:t>
                      </a:r>
                      <a:r>
                        <a:rPr lang="en-GB" sz="2000" baseline="0" dirty="0" smtClean="0">
                          <a:solidFill>
                            <a:schemeClr val="tx1"/>
                          </a:solidFill>
                          <a:latin typeface="Arial" panose="020B0604020202020204" pitchFamily="34" charset="0"/>
                          <a:cs typeface="Arial" panose="020B0604020202020204" pitchFamily="34" charset="0"/>
                        </a:rPr>
                        <a:t> the floor has been levelled by her family to prevent trips, falls and accidents. Bathroom door is to be open at all times.</a:t>
                      </a:r>
                      <a:endParaRPr lang="en-GB" sz="200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27668389"/>
                  </a:ext>
                </a:extLst>
              </a:tr>
              <a:tr h="2256280">
                <a:tc>
                  <a:txBody>
                    <a:bodyPr/>
                    <a:lstStyle/>
                    <a:p>
                      <a:r>
                        <a:rPr lang="en-GB" sz="2000" b="0" dirty="0" smtClean="0">
                          <a:latin typeface="Arial" panose="020B0604020202020204" pitchFamily="34" charset="0"/>
                          <a:cs typeface="Arial" panose="020B0604020202020204" pitchFamily="34" charset="0"/>
                        </a:rPr>
                        <a:t>Daily Habits/Schedule</a:t>
                      </a:r>
                      <a:endParaRPr lang="en-GB" sz="2000" b="0" dirty="0">
                        <a:latin typeface="Arial" panose="020B0604020202020204" pitchFamily="34" charset="0"/>
                        <a:cs typeface="Arial" panose="020B0604020202020204" pitchFamily="34" charset="0"/>
                      </a:endParaRP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2000" baseline="0" dirty="0" smtClean="0">
                          <a:solidFill>
                            <a:schemeClr val="tx1"/>
                          </a:solidFill>
                          <a:latin typeface="Arial" panose="020B0604020202020204" pitchFamily="34" charset="0"/>
                          <a:cs typeface="Arial" panose="020B0604020202020204" pitchFamily="34" charset="0"/>
                        </a:rPr>
                        <a:t>After breakfast she prefers to sit on her rocking chair. after lunch she like to watch TV in her own living room. At bed time she prefers to listen to her favourite Quran reciter.  </a:t>
                      </a:r>
                      <a:endParaRPr lang="en-GB" sz="2000" dirty="0" smtClean="0">
                        <a:solidFill>
                          <a:schemeClr val="tx1"/>
                        </a:solidFill>
                        <a:latin typeface="Arial" panose="020B0604020202020204" pitchFamily="34" charset="0"/>
                        <a:cs typeface="Arial" panose="020B0604020202020204" pitchFamily="34" charset="0"/>
                      </a:endParaRPr>
                    </a:p>
                    <a:p>
                      <a:endParaRPr lang="en-GB" sz="2000" dirty="0" smtClean="0">
                        <a:solidFill>
                          <a:srgbClr val="FF0000"/>
                        </a:solidFill>
                        <a:latin typeface="Arial" panose="020B0604020202020204" pitchFamily="34" charset="0"/>
                        <a:cs typeface="Arial" panose="020B0604020202020204" pitchFamily="34" charset="0"/>
                      </a:endParaRPr>
                    </a:p>
                    <a:p>
                      <a:endParaRPr lang="en-GB" sz="2000" dirty="0" smtClean="0">
                        <a:solidFill>
                          <a:srgbClr val="FF0000"/>
                        </a:solidFill>
                        <a:latin typeface="Arial" panose="020B0604020202020204" pitchFamily="34" charset="0"/>
                        <a:cs typeface="Arial" panose="020B0604020202020204" pitchFamily="34" charset="0"/>
                      </a:endParaRPr>
                    </a:p>
                    <a:p>
                      <a:r>
                        <a:rPr lang="en-GB" sz="2000" dirty="0" smtClean="0">
                          <a:solidFill>
                            <a:schemeClr val="tx1"/>
                          </a:solidFill>
                          <a:latin typeface="Arial" panose="020B0604020202020204" pitchFamily="34" charset="0"/>
                          <a:cs typeface="Arial" panose="020B0604020202020204" pitchFamily="34" charset="0"/>
                        </a:rPr>
                        <a:t>  (Santana, et al.2017) </a:t>
                      </a:r>
                      <a:endParaRPr lang="en-GB" sz="2000" dirty="0" smtClean="0">
                        <a:solidFill>
                          <a:srgbClr val="FF0000"/>
                        </a:solidFill>
                        <a:latin typeface="Arial" panose="020B0604020202020204" pitchFamily="34" charset="0"/>
                        <a:cs typeface="Arial" panose="020B0604020202020204" pitchFamily="34" charset="0"/>
                      </a:endParaRPr>
                    </a:p>
                    <a:p>
                      <a:endParaRPr lang="en-GB" sz="2000" dirty="0">
                        <a:solidFill>
                          <a:srgbClr val="FF0000"/>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35782223"/>
                  </a:ext>
                </a:extLst>
              </a:tr>
            </a:tbl>
          </a:graphicData>
        </a:graphic>
      </p:graphicFrame>
      <p:sp>
        <p:nvSpPr>
          <p:cNvPr id="3" name="Title 2"/>
          <p:cNvSpPr>
            <a:spLocks noGrp="1"/>
          </p:cNvSpPr>
          <p:nvPr>
            <p:ph type="title"/>
          </p:nvPr>
        </p:nvSpPr>
        <p:spPr>
          <a:xfrm>
            <a:off x="677334" y="130630"/>
            <a:ext cx="8596668" cy="1023614"/>
          </a:xfrm>
        </p:spPr>
        <p:txBody>
          <a:bodyPr>
            <a:normAutofit fontScale="90000"/>
          </a:bodyPr>
          <a:lstStyle/>
          <a:p>
            <a:r>
              <a:rPr lang="en-GB" dirty="0" smtClean="0">
                <a:latin typeface="Arial" panose="020B0604020202020204" pitchFamily="34" charset="0"/>
                <a:cs typeface="Arial" panose="020B0604020202020204" pitchFamily="34" charset="0"/>
              </a:rPr>
              <a:t/>
            </a:r>
            <a:br>
              <a:rPr lang="en-GB" dirty="0" smtClean="0">
                <a:latin typeface="Arial" panose="020B0604020202020204" pitchFamily="34" charset="0"/>
                <a:cs typeface="Arial" panose="020B0604020202020204" pitchFamily="34" charset="0"/>
              </a:rPr>
            </a:br>
            <a:r>
              <a:rPr lang="en-GB" dirty="0" smtClean="0">
                <a:latin typeface="Arial" panose="020B0604020202020204" pitchFamily="34" charset="0"/>
                <a:cs typeface="Arial" panose="020B0604020202020204" pitchFamily="34" charset="0"/>
              </a:rPr>
              <a:t>Care Plan</a:t>
            </a:r>
            <a:br>
              <a:rPr lang="en-GB" dirty="0" smtClean="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5" name="TextBox 4"/>
          <p:cNvSpPr txBox="1"/>
          <p:nvPr/>
        </p:nvSpPr>
        <p:spPr>
          <a:xfrm>
            <a:off x="9674245" y="228991"/>
            <a:ext cx="2254517"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(Hochschild, </a:t>
            </a:r>
            <a:r>
              <a:rPr lang="en-GB" dirty="0" smtClean="0">
                <a:solidFill>
                  <a:schemeClr val="bg1"/>
                </a:solidFill>
                <a:latin typeface="Arial" panose="020B0604020202020204" pitchFamily="34" charset="0"/>
                <a:cs typeface="Arial" panose="020B0604020202020204" pitchFamily="34" charset="0"/>
              </a:rPr>
              <a:t>1975) </a:t>
            </a:r>
            <a:endParaRPr lang="en-GB"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7329403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anose="020B0604020202020204" pitchFamily="34" charset="0"/>
                <a:cs typeface="Arial" panose="020B0604020202020204" pitchFamily="34" charset="0"/>
              </a:rPr>
              <a:t>Patient History</a:t>
            </a:r>
            <a:endParaRPr lang="en-GB" dirty="0">
              <a:latin typeface="Arial" panose="020B0604020202020204" pitchFamily="34" charset="0"/>
              <a:cs typeface="Arial" panose="020B0604020202020204" pitchFamily="34"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773906092"/>
              </p:ext>
            </p:extLst>
          </p:nvPr>
        </p:nvGraphicFramePr>
        <p:xfrm>
          <a:off x="838200" y="1825623"/>
          <a:ext cx="10515600" cy="4470427"/>
        </p:xfrm>
        <a:graphic>
          <a:graphicData uri="http://schemas.openxmlformats.org/drawingml/2006/table">
            <a:tbl>
              <a:tblPr firstRow="1" bandRow="1">
                <a:tableStyleId>{5C22544A-7EE6-4342-B048-85BDC9FD1C3A}</a:tableStyleId>
              </a:tblPr>
              <a:tblGrid>
                <a:gridCol w="10515600">
                  <a:extLst>
                    <a:ext uri="{9D8B030D-6E8A-4147-A177-3AD203B41FA5}">
                      <a16:colId xmlns:a16="http://schemas.microsoft.com/office/drawing/2014/main" val="376288717"/>
                    </a:ext>
                  </a:extLst>
                </a:gridCol>
              </a:tblGrid>
              <a:tr h="1858698">
                <a:tc>
                  <a:txBody>
                    <a:bodyPr/>
                    <a:lstStyle/>
                    <a:p>
                      <a:r>
                        <a:rPr lang="en-GB" sz="2000" dirty="0" smtClean="0">
                          <a:latin typeface="Arial" panose="020B0604020202020204" pitchFamily="34" charset="0"/>
                          <a:cs typeface="Arial" panose="020B0604020202020204" pitchFamily="34" charset="0"/>
                        </a:rPr>
                        <a:t>Mrs</a:t>
                      </a:r>
                      <a:r>
                        <a:rPr lang="en-GB" sz="2000" baseline="0" dirty="0" smtClean="0">
                          <a:latin typeface="Arial" panose="020B0604020202020204" pitchFamily="34" charset="0"/>
                          <a:cs typeface="Arial" panose="020B0604020202020204" pitchFamily="34" charset="0"/>
                        </a:rPr>
                        <a:t> Haque </a:t>
                      </a:r>
                      <a:r>
                        <a:rPr lang="en-GB" sz="2000" dirty="0" smtClean="0">
                          <a:latin typeface="Arial" panose="020B0604020202020204" pitchFamily="34" charset="0"/>
                          <a:cs typeface="Arial" panose="020B0604020202020204" pitchFamily="34" charset="0"/>
                        </a:rPr>
                        <a:t>sleeps all the time and refuses to sit with family as she is always anxious and tired as a result of the powerful medications for depression and schizophrenia. </a:t>
                      </a:r>
                    </a:p>
                    <a:p>
                      <a:endParaRPr lang="en-GB" dirty="0"/>
                    </a:p>
                  </a:txBody>
                  <a:tcPr/>
                </a:tc>
                <a:extLst>
                  <a:ext uri="{0D108BD9-81ED-4DB2-BD59-A6C34878D82A}">
                    <a16:rowId xmlns:a16="http://schemas.microsoft.com/office/drawing/2014/main" val="3278079311"/>
                  </a:ext>
                </a:extLst>
              </a:tr>
              <a:tr h="1301089">
                <a:tc>
                  <a:txBody>
                    <a:bodyPr/>
                    <a:lstStyle/>
                    <a:p>
                      <a:r>
                        <a:rPr lang="en-GB" sz="2000" dirty="0" smtClean="0">
                          <a:latin typeface="Arial" panose="020B0604020202020204" pitchFamily="34" charset="0"/>
                          <a:cs typeface="Arial" panose="020B0604020202020204" pitchFamily="34" charset="0"/>
                        </a:rPr>
                        <a:t>Mrs Haque has diabetes and diabetic kidney disease and is required to have  dialysis 3 days a week.</a:t>
                      </a:r>
                    </a:p>
                    <a:p>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190583007"/>
                  </a:ext>
                </a:extLst>
              </a:tr>
              <a:tr h="1301089">
                <a:tc>
                  <a:txBody>
                    <a:bodyPr/>
                    <a:lstStyle/>
                    <a:p>
                      <a:r>
                        <a:rPr lang="en-GB" sz="2000" dirty="0" smtClean="0">
                          <a:latin typeface="Arial" panose="020B0604020202020204" pitchFamily="34" charset="0"/>
                          <a:cs typeface="Arial" panose="020B0604020202020204" pitchFamily="34" charset="0"/>
                        </a:rPr>
                        <a:t>She also visits the psychiatrist every 6 weeks at  New bridge house and is under their care. </a:t>
                      </a:r>
                    </a:p>
                    <a:p>
                      <a:endParaRPr lang="en-GB" sz="2000" dirty="0" smtClean="0"/>
                    </a:p>
                    <a:p>
                      <a:endParaRPr lang="en-GB" sz="2000" dirty="0" smtClean="0"/>
                    </a:p>
                    <a:p>
                      <a:r>
                        <a:rPr lang="en-GB" sz="2000" dirty="0" smtClean="0"/>
                        <a:t> </a:t>
                      </a:r>
                      <a:endParaRPr lang="en-GB" sz="2000" dirty="0"/>
                    </a:p>
                  </a:txBody>
                  <a:tcPr/>
                </a:tc>
                <a:extLst>
                  <a:ext uri="{0D108BD9-81ED-4DB2-BD59-A6C34878D82A}">
                    <a16:rowId xmlns:a16="http://schemas.microsoft.com/office/drawing/2014/main" val="4254280507"/>
                  </a:ext>
                </a:extLst>
              </a:tr>
            </a:tbl>
          </a:graphicData>
        </a:graphic>
      </p:graphicFrame>
    </p:spTree>
    <p:extLst>
      <p:ext uri="{BB962C8B-B14F-4D97-AF65-F5344CB8AC3E}">
        <p14:creationId xmlns:p14="http://schemas.microsoft.com/office/powerpoint/2010/main" val="145296922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49300"/>
          </a:xfrm>
        </p:spPr>
        <p:txBody>
          <a:bodyPr/>
          <a:lstStyle/>
          <a:p>
            <a:r>
              <a:rPr lang="en-GB" dirty="0"/>
              <a:t>Patient details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049597927"/>
              </p:ext>
            </p:extLst>
          </p:nvPr>
        </p:nvGraphicFramePr>
        <p:xfrm>
          <a:off x="247650" y="1755774"/>
          <a:ext cx="9201150" cy="4543048"/>
        </p:xfrm>
        <a:graphic>
          <a:graphicData uri="http://schemas.openxmlformats.org/drawingml/2006/table">
            <a:tbl>
              <a:tblPr firstRow="1" bandRow="1">
                <a:tableStyleId>{5C22544A-7EE6-4342-B048-85BDC9FD1C3A}</a:tableStyleId>
              </a:tblPr>
              <a:tblGrid>
                <a:gridCol w="2311430">
                  <a:extLst>
                    <a:ext uri="{9D8B030D-6E8A-4147-A177-3AD203B41FA5}">
                      <a16:colId xmlns:a16="http://schemas.microsoft.com/office/drawing/2014/main" val="3858643480"/>
                    </a:ext>
                  </a:extLst>
                </a:gridCol>
                <a:gridCol w="6889720">
                  <a:extLst>
                    <a:ext uri="{9D8B030D-6E8A-4147-A177-3AD203B41FA5}">
                      <a16:colId xmlns:a16="http://schemas.microsoft.com/office/drawing/2014/main" val="3651672217"/>
                    </a:ext>
                  </a:extLst>
                </a:gridCol>
              </a:tblGrid>
              <a:tr h="1616204">
                <a:tc>
                  <a:txBody>
                    <a:bodyPr/>
                    <a:lstStyle/>
                    <a:p>
                      <a:r>
                        <a:rPr lang="en-GB" sz="2000" b="0" dirty="0" smtClean="0">
                          <a:latin typeface="Arial" panose="020B0604020202020204" pitchFamily="34" charset="0"/>
                          <a:cs typeface="Arial" panose="020B0604020202020204" pitchFamily="34" charset="0"/>
                        </a:rPr>
                        <a:t>Hobbies/Interests</a:t>
                      </a:r>
                      <a:endParaRPr lang="en-GB" sz="2000" b="0" dirty="0">
                        <a:latin typeface="Arial" panose="020B0604020202020204" pitchFamily="34" charset="0"/>
                        <a:cs typeface="Arial" panose="020B0604020202020204" pitchFamily="34" charset="0"/>
                      </a:endParaRP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2000" dirty="0" smtClean="0">
                          <a:solidFill>
                            <a:schemeClr val="bg1"/>
                          </a:solidFill>
                          <a:latin typeface="Arial" panose="020B0604020202020204" pitchFamily="34" charset="0"/>
                          <a:cs typeface="Arial" panose="020B0604020202020204" pitchFamily="34" charset="0"/>
                        </a:rPr>
                        <a:t>Does not enjoy doing any activities</a:t>
                      </a:r>
                      <a:r>
                        <a:rPr lang="en-GB" sz="2000" baseline="0" dirty="0" smtClean="0">
                          <a:solidFill>
                            <a:schemeClr val="bg1"/>
                          </a:solidFill>
                          <a:latin typeface="Arial" panose="020B0604020202020204" pitchFamily="34" charset="0"/>
                          <a:cs typeface="Arial" panose="020B0604020202020204" pitchFamily="34" charset="0"/>
                        </a:rPr>
                        <a:t> and likes to be left alone due to feeling disengaged.   However like watching dramas after lunch.</a:t>
                      </a:r>
                      <a:r>
                        <a:rPr lang="en-GB" sz="2000" baseline="0" dirty="0" smtClean="0">
                          <a:solidFill>
                            <a:schemeClr val="tx1"/>
                          </a:solidFill>
                          <a:latin typeface="Arial" panose="020B0604020202020204" pitchFamily="34" charset="0"/>
                          <a:cs typeface="Arial" panose="020B0604020202020204" pitchFamily="34" charset="0"/>
                        </a:rPr>
                        <a:t>   </a:t>
                      </a:r>
                      <a:endParaRPr lang="en-GB" sz="2000" dirty="0" smtClean="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96194957"/>
                  </a:ext>
                </a:extLst>
              </a:tr>
              <a:tr h="1184017">
                <a:tc>
                  <a:txBody>
                    <a:bodyPr/>
                    <a:lstStyle/>
                    <a:p>
                      <a:r>
                        <a:rPr lang="en-GB" sz="2000" b="0" dirty="0" smtClean="0">
                          <a:latin typeface="Arial" panose="020B0604020202020204" pitchFamily="34" charset="0"/>
                          <a:cs typeface="Arial" panose="020B0604020202020204" pitchFamily="34" charset="0"/>
                        </a:rPr>
                        <a:t>What is important to the person</a:t>
                      </a:r>
                      <a:endParaRPr lang="en-GB" sz="2000" b="0" dirty="0">
                        <a:latin typeface="Arial" panose="020B0604020202020204" pitchFamily="34" charset="0"/>
                        <a:cs typeface="Arial" panose="020B0604020202020204" pitchFamily="34" charset="0"/>
                      </a:endParaRP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2000" dirty="0" smtClean="0">
                          <a:solidFill>
                            <a:schemeClr val="tx1"/>
                          </a:solidFill>
                          <a:latin typeface="Arial" panose="020B0604020202020204" pitchFamily="34" charset="0"/>
                          <a:cs typeface="Arial" panose="020B0604020202020204" pitchFamily="34" charset="0"/>
                        </a:rPr>
                        <a:t>Mrs Haque like to</a:t>
                      </a:r>
                      <a:r>
                        <a:rPr lang="en-GB" sz="2000" baseline="0" dirty="0" smtClean="0">
                          <a:solidFill>
                            <a:schemeClr val="tx1"/>
                          </a:solidFill>
                          <a:latin typeface="Arial" panose="020B0604020202020204" pitchFamily="34" charset="0"/>
                          <a:cs typeface="Arial" panose="020B0604020202020204" pitchFamily="34" charset="0"/>
                        </a:rPr>
                        <a:t> have all her children and grandchildren together once every 2 months. Like to speak to her daughter on the phone. But requires help to dial her number.  </a:t>
                      </a:r>
                      <a:endParaRPr lang="en-GB" sz="2000" dirty="0" smtClean="0">
                        <a:solidFill>
                          <a:srgbClr val="FF0000"/>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29529314"/>
                  </a:ext>
                </a:extLst>
              </a:tr>
              <a:tr h="1616204">
                <a:tc>
                  <a:txBody>
                    <a:bodyPr/>
                    <a:lstStyle/>
                    <a:p>
                      <a:r>
                        <a:rPr lang="en-GB" sz="2000" b="0" dirty="0" smtClean="0">
                          <a:latin typeface="Arial" panose="020B0604020202020204" pitchFamily="34" charset="0"/>
                          <a:cs typeface="Arial" panose="020B0604020202020204" pitchFamily="34" charset="0"/>
                        </a:rPr>
                        <a:t>Important Dates</a:t>
                      </a:r>
                      <a:endParaRPr lang="en-GB" sz="2000" b="0" dirty="0">
                        <a:latin typeface="Arial" panose="020B0604020202020204" pitchFamily="34" charset="0"/>
                        <a:cs typeface="Arial" panose="020B0604020202020204" pitchFamily="34" charset="0"/>
                      </a:endParaRP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2000" dirty="0" smtClean="0">
                          <a:solidFill>
                            <a:schemeClr val="tx1"/>
                          </a:solidFill>
                          <a:latin typeface="Arial" panose="020B0604020202020204" pitchFamily="34" charset="0"/>
                          <a:cs typeface="Arial" panose="020B0604020202020204" pitchFamily="34" charset="0"/>
                        </a:rPr>
                        <a:t>17</a:t>
                      </a:r>
                      <a:r>
                        <a:rPr lang="en-GB" sz="2000" baseline="0" dirty="0" smtClean="0">
                          <a:solidFill>
                            <a:schemeClr val="tx1"/>
                          </a:solidFill>
                          <a:latin typeface="Arial" panose="020B0604020202020204" pitchFamily="34" charset="0"/>
                          <a:cs typeface="Arial" panose="020B0604020202020204" pitchFamily="34" charset="0"/>
                        </a:rPr>
                        <a:t> July is the death anniversary of her husband. On this day she likes to give charity and have a gathering to pray for him.</a:t>
                      </a:r>
                    </a:p>
                    <a:p>
                      <a:pPr marL="0" marR="0" indent="0" algn="l" defTabSz="457200" rtl="0" eaLnBrk="1" fontAlgn="auto" latinLnBrk="0" hangingPunct="1">
                        <a:lnSpc>
                          <a:spcPct val="100000"/>
                        </a:lnSpc>
                        <a:spcBef>
                          <a:spcPts val="0"/>
                        </a:spcBef>
                        <a:spcAft>
                          <a:spcPts val="0"/>
                        </a:spcAft>
                        <a:buClrTx/>
                        <a:buSzTx/>
                        <a:buFontTx/>
                        <a:buNone/>
                        <a:tabLst/>
                        <a:defRPr/>
                      </a:pPr>
                      <a:endParaRPr lang="en-GB" sz="2000" baseline="0" dirty="0" smtClean="0">
                        <a:solidFill>
                          <a:schemeClr val="tx1"/>
                        </a:solidFill>
                        <a:latin typeface="Arial" panose="020B0604020202020204" pitchFamily="34" charset="0"/>
                        <a:cs typeface="Arial" panose="020B0604020202020204" pitchFamily="34" charset="0"/>
                      </a:endParaRPr>
                    </a:p>
                    <a:p>
                      <a:pPr marL="0" marR="0" indent="0" algn="l" defTabSz="457200" rtl="0" eaLnBrk="1" fontAlgn="auto" latinLnBrk="0" hangingPunct="1">
                        <a:lnSpc>
                          <a:spcPct val="100000"/>
                        </a:lnSpc>
                        <a:spcBef>
                          <a:spcPts val="0"/>
                        </a:spcBef>
                        <a:spcAft>
                          <a:spcPts val="0"/>
                        </a:spcAft>
                        <a:buClrTx/>
                        <a:buSzTx/>
                        <a:buFontTx/>
                        <a:buNone/>
                        <a:tabLst/>
                        <a:defRPr/>
                      </a:pPr>
                      <a:r>
                        <a:rPr lang="en-GB" sz="2000" baseline="0" dirty="0" smtClean="0">
                          <a:solidFill>
                            <a:srgbClr val="FF0000"/>
                          </a:solidFill>
                          <a:latin typeface="Arial" panose="020B0604020202020204" pitchFamily="34" charset="0"/>
                          <a:cs typeface="Arial" panose="020B0604020202020204" pitchFamily="34" charset="0"/>
                        </a:rPr>
                        <a:t> </a:t>
                      </a:r>
                      <a:r>
                        <a:rPr lang="en-GB" sz="2000" baseline="0" dirty="0" smtClean="0">
                          <a:solidFill>
                            <a:schemeClr val="tx1"/>
                          </a:solidFill>
                          <a:latin typeface="Arial" panose="020B0604020202020204" pitchFamily="34" charset="0"/>
                          <a:cs typeface="Arial" panose="020B0604020202020204" pitchFamily="34" charset="0"/>
                        </a:rPr>
                        <a:t>(Hochschild, 1975) </a:t>
                      </a:r>
                      <a:endParaRPr lang="en-GB" sz="2000" dirty="0" smtClean="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578824414"/>
                  </a:ext>
                </a:extLst>
              </a:tr>
            </a:tbl>
          </a:graphicData>
        </a:graphic>
      </p:graphicFrame>
      <p:pic>
        <p:nvPicPr>
          <p:cNvPr id="6" name="Picture 5"/>
          <p:cNvPicPr>
            <a:picLocks noChangeAspect="1"/>
          </p:cNvPicPr>
          <p:nvPr/>
        </p:nvPicPr>
        <p:blipFill>
          <a:blip r:embed="rId3"/>
          <a:stretch>
            <a:fillRect/>
          </a:stretch>
        </p:blipFill>
        <p:spPr>
          <a:xfrm>
            <a:off x="9593638" y="855660"/>
            <a:ext cx="2476499" cy="5776119"/>
          </a:xfrm>
          <a:prstGeom prst="rect">
            <a:avLst/>
          </a:prstGeom>
        </p:spPr>
      </p:pic>
      <p:sp>
        <p:nvSpPr>
          <p:cNvPr id="3" name="TextBox 2"/>
          <p:cNvSpPr txBox="1"/>
          <p:nvPr/>
        </p:nvSpPr>
        <p:spPr>
          <a:xfrm>
            <a:off x="9893507" y="6172199"/>
            <a:ext cx="2176629" cy="369332"/>
          </a:xfrm>
          <a:prstGeom prst="rect">
            <a:avLst/>
          </a:prstGeom>
          <a:noFill/>
        </p:spPr>
        <p:txBody>
          <a:bodyPr wrap="square" rtlCol="0">
            <a:spAutoFit/>
          </a:bodyPr>
          <a:lstStyle/>
          <a:p>
            <a:r>
              <a:rPr lang="en-GB" dirty="0" smtClean="0"/>
              <a:t>Fig. </a:t>
            </a:r>
            <a:r>
              <a:rPr lang="en-GB" dirty="0"/>
              <a:t>5 (</a:t>
            </a:r>
            <a:r>
              <a:rPr lang="en-GB" dirty="0" smtClean="0"/>
              <a:t>freePic, 2020</a:t>
            </a:r>
            <a:r>
              <a:rPr lang="en-GB" dirty="0"/>
              <a:t>) </a:t>
            </a:r>
          </a:p>
        </p:txBody>
      </p:sp>
    </p:spTree>
    <p:extLst>
      <p:ext uri="{BB962C8B-B14F-4D97-AF65-F5344CB8AC3E}">
        <p14:creationId xmlns:p14="http://schemas.microsoft.com/office/powerpoint/2010/main" val="292869201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25083"/>
            <a:ext cx="8596668" cy="779257"/>
          </a:xfrm>
        </p:spPr>
        <p:txBody>
          <a:bodyPr>
            <a:normAutofit fontScale="90000"/>
          </a:bodyPr>
          <a:lstStyle/>
          <a:p>
            <a:r>
              <a:rPr lang="en-GB" dirty="0" smtClean="0"/>
              <a:t> </a:t>
            </a:r>
            <a:br>
              <a:rPr lang="en-GB" dirty="0" smtClean="0"/>
            </a:br>
            <a:r>
              <a:rPr lang="en-GB" dirty="0" smtClean="0"/>
              <a:t> Patient needs and requirements</a:t>
            </a:r>
            <a:br>
              <a:rPr lang="en-GB" dirty="0" smtClean="0"/>
            </a:br>
            <a:r>
              <a:rPr lang="en-GB" dirty="0" smtClean="0"/>
              <a:t> </a:t>
            </a: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2871830386"/>
              </p:ext>
            </p:extLst>
          </p:nvPr>
        </p:nvGraphicFramePr>
        <p:xfrm>
          <a:off x="194873" y="1004338"/>
          <a:ext cx="11752288" cy="5974080"/>
        </p:xfrm>
        <a:graphic>
          <a:graphicData uri="http://schemas.openxmlformats.org/drawingml/2006/table">
            <a:tbl>
              <a:tblPr firstRow="1" bandRow="1">
                <a:tableStyleId>{5C22544A-7EE6-4342-B048-85BDC9FD1C3A}</a:tableStyleId>
              </a:tblPr>
              <a:tblGrid>
                <a:gridCol w="11752288">
                  <a:extLst>
                    <a:ext uri="{9D8B030D-6E8A-4147-A177-3AD203B41FA5}">
                      <a16:colId xmlns:a16="http://schemas.microsoft.com/office/drawing/2014/main" val="2988981075"/>
                    </a:ext>
                  </a:extLst>
                </a:gridCol>
              </a:tblGrid>
              <a:tr h="985566">
                <a:tc>
                  <a:txBody>
                    <a:bodyPr/>
                    <a:lstStyle/>
                    <a:p>
                      <a:r>
                        <a:rPr lang="en-GB" sz="2000" b="1" dirty="0" smtClean="0">
                          <a:latin typeface="Arial" panose="020B0604020202020204" pitchFamily="34" charset="0"/>
                          <a:cs typeface="Arial" panose="020B0604020202020204" pitchFamily="34" charset="0"/>
                        </a:rPr>
                        <a:t>Washing</a:t>
                      </a:r>
                      <a:r>
                        <a:rPr lang="en-GB" sz="2000" dirty="0" smtClean="0">
                          <a:latin typeface="Arial" panose="020B0604020202020204" pitchFamily="34" charset="0"/>
                          <a:cs typeface="Arial" panose="020B0604020202020204" pitchFamily="34" charset="0"/>
                        </a:rPr>
                        <a:t> – </a:t>
                      </a:r>
                      <a:r>
                        <a:rPr lang="en-GB" sz="2000" b="0" dirty="0" smtClean="0">
                          <a:latin typeface="Arial" panose="020B0604020202020204" pitchFamily="34" charset="0"/>
                          <a:cs typeface="Arial" panose="020B0604020202020204" pitchFamily="34" charset="0"/>
                        </a:rPr>
                        <a:t>Mrs Haque needs to be washed in the morning as she cannot do this independently. She needs her teeth brushing and moisturiser applied after.</a:t>
                      </a:r>
                      <a:r>
                        <a:rPr lang="en-GB" sz="2000" b="0" baseline="0" dirty="0" smtClean="0">
                          <a:latin typeface="Arial" panose="020B0604020202020204" pitchFamily="34" charset="0"/>
                          <a:cs typeface="Arial" panose="020B0604020202020204" pitchFamily="34" charset="0"/>
                        </a:rPr>
                        <a:t>  </a:t>
                      </a:r>
                      <a:endParaRPr lang="en-GB" sz="2000" b="0" dirty="0" smtClean="0">
                        <a:latin typeface="Arial" panose="020B0604020202020204" pitchFamily="34" charset="0"/>
                        <a:cs typeface="Arial" panose="020B0604020202020204" pitchFamily="34" charset="0"/>
                      </a:endParaRPr>
                    </a:p>
                    <a:p>
                      <a:r>
                        <a:rPr lang="en-GB" sz="2000" b="0" dirty="0" smtClean="0">
                          <a:latin typeface="Arial" panose="020B0604020202020204" pitchFamily="34" charset="0"/>
                          <a:cs typeface="Arial" panose="020B0604020202020204" pitchFamily="34" charset="0"/>
                        </a:rPr>
                        <a:t> </a:t>
                      </a:r>
                      <a:endParaRPr lang="en-GB" sz="20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176398046"/>
                  </a:ext>
                </a:extLst>
              </a:tr>
              <a:tr h="686909">
                <a:tc>
                  <a:txBody>
                    <a:bodyPr/>
                    <a:lstStyle/>
                    <a:p>
                      <a:r>
                        <a:rPr lang="en-GB" sz="2000" b="1" dirty="0" smtClean="0">
                          <a:latin typeface="Arial" panose="020B0604020202020204" pitchFamily="34" charset="0"/>
                          <a:cs typeface="Arial" panose="020B0604020202020204" pitchFamily="34" charset="0"/>
                        </a:rPr>
                        <a:t>Dressing – </a:t>
                      </a:r>
                      <a:r>
                        <a:rPr lang="en-GB" sz="2000" dirty="0" smtClean="0">
                          <a:latin typeface="Arial" panose="020B0604020202020204" pitchFamily="34" charset="0"/>
                          <a:cs typeface="Arial" panose="020B0604020202020204" pitchFamily="34" charset="0"/>
                        </a:rPr>
                        <a:t>Mrs Haque has to be clothed and placed in her bed or chair.  </a:t>
                      </a:r>
                    </a:p>
                    <a:p>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800601648"/>
                  </a:ext>
                </a:extLst>
              </a:tr>
              <a:tr h="985566">
                <a:tc>
                  <a:txBody>
                    <a:bodyPr/>
                    <a:lstStyle/>
                    <a:p>
                      <a:r>
                        <a:rPr lang="en-GB" sz="2000" b="1" dirty="0" smtClean="0">
                          <a:latin typeface="Arial" panose="020B0604020202020204" pitchFamily="34" charset="0"/>
                          <a:cs typeface="Arial" panose="020B0604020202020204" pitchFamily="34" charset="0"/>
                        </a:rPr>
                        <a:t>Toileting</a:t>
                      </a:r>
                      <a:r>
                        <a:rPr lang="en-GB" sz="2000" dirty="0" smtClean="0">
                          <a:latin typeface="Arial" panose="020B0604020202020204" pitchFamily="34" charset="0"/>
                          <a:cs typeface="Arial" panose="020B0604020202020204" pitchFamily="34" charset="0"/>
                        </a:rPr>
                        <a:t> </a:t>
                      </a:r>
                      <a:r>
                        <a:rPr lang="en-GB" sz="2000" b="1" dirty="0" smtClean="0">
                          <a:latin typeface="Arial" panose="020B0604020202020204" pitchFamily="34" charset="0"/>
                          <a:cs typeface="Arial" panose="020B0604020202020204" pitchFamily="34" charset="0"/>
                        </a:rPr>
                        <a:t>–</a:t>
                      </a:r>
                      <a:r>
                        <a:rPr lang="en-GB" sz="2000" dirty="0" smtClean="0">
                          <a:latin typeface="Arial" panose="020B0604020202020204" pitchFamily="34" charset="0"/>
                          <a:cs typeface="Arial" panose="020B0604020202020204" pitchFamily="34" charset="0"/>
                        </a:rPr>
                        <a:t> Mrs Haque needs</a:t>
                      </a:r>
                      <a:r>
                        <a:rPr lang="en-GB" sz="2000" baseline="0" dirty="0" smtClean="0">
                          <a:latin typeface="Arial" panose="020B0604020202020204" pitchFamily="34" charset="0"/>
                          <a:cs typeface="Arial" panose="020B0604020202020204" pitchFamily="34" charset="0"/>
                        </a:rPr>
                        <a:t> </a:t>
                      </a:r>
                      <a:r>
                        <a:rPr lang="en-GB" sz="2000" dirty="0" smtClean="0">
                          <a:latin typeface="Arial" panose="020B0604020202020204" pitchFamily="34" charset="0"/>
                          <a:cs typeface="Arial" panose="020B0604020202020204" pitchFamily="34" charset="0"/>
                        </a:rPr>
                        <a:t>assisting</a:t>
                      </a:r>
                      <a:r>
                        <a:rPr lang="en-GB" sz="2000" baseline="0" dirty="0" smtClean="0">
                          <a:latin typeface="Arial" panose="020B0604020202020204" pitchFamily="34" charset="0"/>
                          <a:cs typeface="Arial" panose="020B0604020202020204" pitchFamily="34" charset="0"/>
                        </a:rPr>
                        <a:t> to</a:t>
                      </a:r>
                      <a:r>
                        <a:rPr lang="en-GB" sz="2000" dirty="0" smtClean="0">
                          <a:latin typeface="Arial" panose="020B0604020202020204" pitchFamily="34" charset="0"/>
                          <a:cs typeface="Arial" panose="020B0604020202020204" pitchFamily="34" charset="0"/>
                        </a:rPr>
                        <a:t> the bathroom and supported to sit on the toilet. She needs support to wipe and clean herself. She is incontinent at times and needs to wear  incontinent pants.</a:t>
                      </a:r>
                    </a:p>
                    <a:p>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023442585"/>
                  </a:ext>
                </a:extLst>
              </a:tr>
              <a:tr h="985566">
                <a:tc>
                  <a:txBody>
                    <a:bodyPr/>
                    <a:lstStyle/>
                    <a:p>
                      <a:r>
                        <a:rPr lang="en-GB" sz="2000" b="1" dirty="0" smtClean="0">
                          <a:latin typeface="Arial" panose="020B0604020202020204" pitchFamily="34" charset="0"/>
                          <a:cs typeface="Arial" panose="020B0604020202020204" pitchFamily="34" charset="0"/>
                        </a:rPr>
                        <a:t>Medication- </a:t>
                      </a:r>
                      <a:r>
                        <a:rPr lang="en-GB" sz="2000" b="0" dirty="0" smtClean="0">
                          <a:latin typeface="Arial" panose="020B0604020202020204" pitchFamily="34" charset="0"/>
                          <a:cs typeface="Arial" panose="020B0604020202020204" pitchFamily="34" charset="0"/>
                        </a:rPr>
                        <a:t>medication need to be administrated from the blister packs.</a:t>
                      </a:r>
                      <a:r>
                        <a:rPr lang="en-GB" sz="2000" b="0" baseline="0" dirty="0" smtClean="0">
                          <a:latin typeface="Arial" panose="020B0604020202020204" pitchFamily="34" charset="0"/>
                          <a:cs typeface="Arial" panose="020B0604020202020204" pitchFamily="34" charset="0"/>
                        </a:rPr>
                        <a:t> (Needs to be logged in medicine form)</a:t>
                      </a:r>
                      <a:r>
                        <a:rPr lang="en-GB" sz="2000" b="0" dirty="0" smtClean="0">
                          <a:latin typeface="Arial" panose="020B0604020202020204" pitchFamily="34" charset="0"/>
                          <a:cs typeface="Arial" panose="020B0604020202020204" pitchFamily="34" charset="0"/>
                        </a:rPr>
                        <a:t>   </a:t>
                      </a:r>
                    </a:p>
                    <a:p>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488061672"/>
                  </a:ext>
                </a:extLst>
              </a:tr>
              <a:tr h="98556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Dialysis days- </a:t>
                      </a:r>
                      <a:r>
                        <a:rPr kumimoji="0" lang="en-GB" sz="20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Mrs Haque needs to be ready for dialysis on Monday, Tuesday and Friday by 10 am to be picked up.</a:t>
                      </a:r>
                    </a:p>
                    <a:p>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095739691"/>
                  </a:ext>
                </a:extLst>
              </a:tr>
              <a:tr h="1224491">
                <a:tc>
                  <a:txBody>
                    <a:bodyPr/>
                    <a:lstStyle/>
                    <a:p>
                      <a:r>
                        <a:rPr lang="en-GB" sz="2000" b="1" dirty="0" smtClean="0">
                          <a:latin typeface="Arial" panose="020B0604020202020204" pitchFamily="34" charset="0"/>
                          <a:cs typeface="Arial" panose="020B0604020202020204" pitchFamily="34" charset="0"/>
                        </a:rPr>
                        <a:t>Daily prayers- </a:t>
                      </a:r>
                      <a:r>
                        <a:rPr lang="en-GB" sz="2000" dirty="0" smtClean="0">
                          <a:latin typeface="Arial" panose="020B0604020202020204" pitchFamily="34" charset="0"/>
                          <a:cs typeface="Arial" panose="020B0604020202020204" pitchFamily="34" charset="0"/>
                        </a:rPr>
                        <a:t>Assistance while she does her daily prayers. (as and</a:t>
                      </a:r>
                      <a:r>
                        <a:rPr lang="en-GB" sz="2000" baseline="0" dirty="0" smtClean="0">
                          <a:latin typeface="Arial" panose="020B0604020202020204" pitchFamily="34" charset="0"/>
                          <a:cs typeface="Arial" panose="020B0604020202020204" pitchFamily="34" charset="0"/>
                        </a:rPr>
                        <a:t> when needed</a:t>
                      </a:r>
                      <a:r>
                        <a:rPr lang="en-GB" sz="2000" baseline="0" dirty="0" smtClean="0">
                          <a:solidFill>
                            <a:schemeClr val="tx1"/>
                          </a:solidFill>
                          <a:latin typeface="Arial" panose="020B0604020202020204" pitchFamily="34" charset="0"/>
                          <a:cs typeface="Arial" panose="020B0604020202020204" pitchFamily="34" charset="0"/>
                        </a:rPr>
                        <a:t>) </a:t>
                      </a:r>
                      <a:r>
                        <a:rPr lang="en-GB" sz="2000" baseline="0" dirty="0" smtClean="0">
                          <a:solidFill>
                            <a:srgbClr val="FF0000"/>
                          </a:solidFill>
                          <a:latin typeface="Arial" panose="020B0604020202020204" pitchFamily="34" charset="0"/>
                          <a:cs typeface="Arial" panose="020B0604020202020204" pitchFamily="34" charset="0"/>
                        </a:rPr>
                        <a:t>           </a:t>
                      </a:r>
                    </a:p>
                    <a:p>
                      <a:endParaRPr lang="en-GB" sz="2000" baseline="0" dirty="0" smtClean="0">
                        <a:solidFill>
                          <a:srgbClr val="FF0000"/>
                        </a:solidFill>
                        <a:latin typeface="Arial" panose="020B0604020202020204" pitchFamily="34" charset="0"/>
                        <a:cs typeface="Arial" panose="020B0604020202020204" pitchFamily="34" charset="0"/>
                      </a:endParaRPr>
                    </a:p>
                    <a:p>
                      <a:r>
                        <a:rPr lang="en-GB" sz="1600" baseline="0" dirty="0" smtClean="0">
                          <a:solidFill>
                            <a:schemeClr val="tx1"/>
                          </a:solidFill>
                          <a:latin typeface="Arial" panose="020B0604020202020204" pitchFamily="34" charset="0"/>
                          <a:cs typeface="Arial" panose="020B0604020202020204" pitchFamily="34" charset="0"/>
                        </a:rPr>
                        <a:t>(GOV UK, 2014)(3). </a:t>
                      </a:r>
                    </a:p>
                    <a:p>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341194828"/>
                  </a:ext>
                </a:extLst>
              </a:tr>
            </a:tbl>
          </a:graphicData>
        </a:graphic>
      </p:graphicFrame>
    </p:spTree>
    <p:extLst>
      <p:ext uri="{BB962C8B-B14F-4D97-AF65-F5344CB8AC3E}">
        <p14:creationId xmlns:p14="http://schemas.microsoft.com/office/powerpoint/2010/main" val="363456061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724" y="224852"/>
            <a:ext cx="8854277" cy="717683"/>
          </a:xfrm>
        </p:spPr>
        <p:txBody>
          <a:bodyPr>
            <a:normAutofit fontScale="90000"/>
          </a:bodyPr>
          <a:lstStyle/>
          <a:p>
            <a:r>
              <a:rPr lang="en-GB" dirty="0" smtClean="0"/>
              <a:t/>
            </a:r>
            <a:br>
              <a:rPr lang="en-GB" dirty="0" smtClean="0"/>
            </a:br>
            <a:r>
              <a:rPr lang="en-GB" dirty="0" smtClean="0"/>
              <a:t>References</a:t>
            </a:r>
            <a:br>
              <a:rPr lang="en-GB" dirty="0" smtClean="0"/>
            </a:br>
            <a:endParaRPr lang="en-GB" dirty="0"/>
          </a:p>
        </p:txBody>
      </p:sp>
      <p:sp>
        <p:nvSpPr>
          <p:cNvPr id="3" name="Content Placeholder 2"/>
          <p:cNvSpPr>
            <a:spLocks noGrp="1"/>
          </p:cNvSpPr>
          <p:nvPr>
            <p:ph idx="1"/>
          </p:nvPr>
        </p:nvSpPr>
        <p:spPr>
          <a:xfrm>
            <a:off x="149903" y="1064302"/>
            <a:ext cx="11737298" cy="5568727"/>
          </a:xfrm>
        </p:spPr>
        <p:txBody>
          <a:bodyPr>
            <a:normAutofit fontScale="92500"/>
          </a:bodyPr>
          <a:lstStyle/>
          <a:p>
            <a:pPr algn="just">
              <a:buFont typeface="Arial" panose="020B0604020202020204" pitchFamily="34" charset="0"/>
              <a:buChar char="•"/>
            </a:pPr>
            <a:r>
              <a:rPr lang="en-GB" sz="2200" dirty="0" smtClean="0">
                <a:latin typeface="Arial" panose="020B0604020202020204" pitchFamily="34" charset="0"/>
                <a:cs typeface="Arial" panose="020B0604020202020204" pitchFamily="34" charset="0"/>
              </a:rPr>
              <a:t>Age UK</a:t>
            </a:r>
            <a:r>
              <a:rPr lang="en-GB" sz="2200" dirty="0">
                <a:latin typeface="Arial" panose="020B0604020202020204" pitchFamily="34" charset="0"/>
                <a:cs typeface="Arial" panose="020B0604020202020204" pitchFamily="34" charset="0"/>
              </a:rPr>
              <a:t>.</a:t>
            </a:r>
            <a:r>
              <a:rPr lang="en-GB" sz="2200" dirty="0" smtClean="0">
                <a:latin typeface="Arial" panose="020B0604020202020204" pitchFamily="34" charset="0"/>
                <a:cs typeface="Arial" panose="020B0604020202020204" pitchFamily="34" charset="0"/>
              </a:rPr>
              <a:t> (2019) </a:t>
            </a:r>
            <a:r>
              <a:rPr lang="en-GB" sz="2200" dirty="0">
                <a:latin typeface="Arial" panose="020B0604020202020204" pitchFamily="34" charset="0"/>
                <a:cs typeface="Arial" panose="020B0604020202020204" pitchFamily="34" charset="0"/>
              </a:rPr>
              <a:t>Care Plans. Available at: </a:t>
            </a:r>
            <a:r>
              <a:rPr lang="en-GB" sz="2200" dirty="0">
                <a:latin typeface="Arial" panose="020B0604020202020204" pitchFamily="34" charset="0"/>
                <a:cs typeface="Arial" panose="020B0604020202020204" pitchFamily="34" charset="0"/>
                <a:hlinkClick r:id="rId2"/>
              </a:rPr>
              <a:t>https://www.ageuk.org.uk/information-advice/care/arranging-care/care-needs-assessment/care-plans</a:t>
            </a:r>
            <a:r>
              <a:rPr lang="en-GB" sz="2200" dirty="0" smtClean="0">
                <a:latin typeface="Arial" panose="020B0604020202020204" pitchFamily="34" charset="0"/>
                <a:cs typeface="Arial" panose="020B0604020202020204" pitchFamily="34" charset="0"/>
                <a:hlinkClick r:id="rId2"/>
              </a:rPr>
              <a:t>/</a:t>
            </a:r>
            <a:r>
              <a:rPr lang="en-GB" sz="2200" dirty="0" smtClean="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Accessed 8 February, 2021</a:t>
            </a:r>
            <a:r>
              <a:rPr lang="en-GB" sz="2200" dirty="0" smtClean="0">
                <a:latin typeface="Arial" panose="020B0604020202020204" pitchFamily="34" charset="0"/>
                <a:cs typeface="Arial" panose="020B0604020202020204" pitchFamily="34" charset="0"/>
              </a:rPr>
              <a:t>.</a:t>
            </a:r>
          </a:p>
          <a:p>
            <a:pPr marL="0" indent="0" algn="just">
              <a:buNone/>
            </a:pPr>
            <a:r>
              <a:rPr lang="en-GB" sz="2200" dirty="0" smtClean="0">
                <a:latin typeface="Arial" panose="020B0604020202020204" pitchFamily="34" charset="0"/>
                <a:cs typeface="Arial" panose="020B0604020202020204" pitchFamily="34" charset="0"/>
              </a:rPr>
              <a:t> </a:t>
            </a:r>
          </a:p>
          <a:p>
            <a:pPr algn="just">
              <a:buFont typeface="Arial" panose="020B0604020202020204" pitchFamily="34" charset="0"/>
              <a:buChar char="•"/>
            </a:pPr>
            <a:r>
              <a:rPr lang="en-GB" sz="2200" dirty="0" smtClean="0">
                <a:latin typeface="Arial" panose="020B0604020202020204" pitchFamily="34" charset="0"/>
                <a:cs typeface="Arial" panose="020B0604020202020204" pitchFamily="34" charset="0"/>
              </a:rPr>
              <a:t>Equality </a:t>
            </a:r>
            <a:r>
              <a:rPr lang="en-GB" sz="2200" dirty="0">
                <a:latin typeface="Arial" panose="020B0604020202020204" pitchFamily="34" charset="0"/>
                <a:cs typeface="Arial" panose="020B0604020202020204" pitchFamily="34" charset="0"/>
              </a:rPr>
              <a:t>and </a:t>
            </a:r>
            <a:r>
              <a:rPr lang="en-GB" sz="2200" dirty="0" smtClean="0">
                <a:latin typeface="Arial" panose="020B0604020202020204" pitchFamily="34" charset="0"/>
                <a:cs typeface="Arial" panose="020B0604020202020204" pitchFamily="34" charset="0"/>
              </a:rPr>
              <a:t>Human </a:t>
            </a:r>
            <a:r>
              <a:rPr lang="en-GB" sz="2200" dirty="0">
                <a:latin typeface="Arial" panose="020B0604020202020204" pitchFamily="34" charset="0"/>
                <a:cs typeface="Arial" panose="020B0604020202020204" pitchFamily="34" charset="0"/>
              </a:rPr>
              <a:t>Rights Commission. (2018) The Human Rights Act 1998. Available at: </a:t>
            </a:r>
            <a:r>
              <a:rPr lang="en-GB" sz="2200" dirty="0">
                <a:latin typeface="Arial" panose="020B0604020202020204" pitchFamily="34" charset="0"/>
                <a:cs typeface="Arial" panose="020B0604020202020204" pitchFamily="34" charset="0"/>
                <a:hlinkClick r:id="rId3"/>
              </a:rPr>
              <a:t>https://www.equalityhumanrights.com/en/human-rights/human-rights-act</a:t>
            </a:r>
            <a:r>
              <a:rPr lang="en-GB" sz="2200" dirty="0" smtClean="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(Accessed 13 February, 2021</a:t>
            </a:r>
            <a:r>
              <a:rPr lang="en-GB" sz="2200" dirty="0" smtClean="0">
                <a:latin typeface="Arial" panose="020B0604020202020204" pitchFamily="34" charset="0"/>
                <a:cs typeface="Arial" panose="020B0604020202020204" pitchFamily="34" charset="0"/>
              </a:rPr>
              <a:t>).</a:t>
            </a:r>
          </a:p>
          <a:p>
            <a:pPr algn="just"/>
            <a:r>
              <a:rPr lang="en-GB" sz="2200" dirty="0">
                <a:latin typeface="Arial" panose="020B0604020202020204" pitchFamily="34" charset="0"/>
                <a:cs typeface="Arial" panose="020B0604020202020204" pitchFamily="34" charset="0"/>
              </a:rPr>
              <a:t>GOV UK. (2007)(1) Mental Health Act 2007. Available at: https://www.legislation.gov.uk/ukpga/2007/12. (Accessed 16 February, 2021). </a:t>
            </a:r>
            <a:endParaRPr lang="en-GB" sz="2200" dirty="0" smtClean="0">
              <a:latin typeface="Arial" panose="020B0604020202020204" pitchFamily="34" charset="0"/>
              <a:cs typeface="Arial" panose="020B0604020202020204" pitchFamily="34" charset="0"/>
            </a:endParaRPr>
          </a:p>
          <a:p>
            <a:pPr algn="just">
              <a:buFont typeface="Arial" panose="020B0604020202020204" pitchFamily="34" charset="0"/>
              <a:buChar char="•"/>
            </a:pPr>
            <a:endParaRPr lang="en-GB" sz="2200" dirty="0" smtClean="0">
              <a:latin typeface="Arial" panose="020B0604020202020204" pitchFamily="34" charset="0"/>
              <a:cs typeface="Arial" panose="020B0604020202020204" pitchFamily="34" charset="0"/>
            </a:endParaRPr>
          </a:p>
          <a:p>
            <a:pPr algn="just">
              <a:lnSpc>
                <a:spcPct val="107000"/>
              </a:lnSpc>
              <a:spcAft>
                <a:spcPts val="800"/>
              </a:spcAft>
              <a:buFont typeface="Arial" panose="020B0604020202020204" pitchFamily="34" charset="0"/>
              <a:buChar char="•"/>
            </a:pPr>
            <a:r>
              <a:rPr lang="en-GB" sz="2200" dirty="0">
                <a:latin typeface="Arial" panose="020B0604020202020204" pitchFamily="34" charset="0"/>
                <a:ea typeface="Calibri" panose="020F0502020204030204" pitchFamily="34" charset="0"/>
                <a:cs typeface="Arial" panose="020B0604020202020204" pitchFamily="34" charset="0"/>
              </a:rPr>
              <a:t>GOV UK.  (</a:t>
            </a:r>
            <a:r>
              <a:rPr lang="en-GB" sz="2200" dirty="0" smtClean="0">
                <a:latin typeface="Arial" panose="020B0604020202020204" pitchFamily="34" charset="0"/>
                <a:ea typeface="Calibri" panose="020F0502020204030204" pitchFamily="34" charset="0"/>
                <a:cs typeface="Arial" panose="020B0604020202020204" pitchFamily="34" charset="0"/>
              </a:rPr>
              <a:t>2018)(2) </a:t>
            </a:r>
            <a:r>
              <a:rPr lang="en-GB" sz="2200" dirty="0">
                <a:latin typeface="Arial" panose="020B0604020202020204" pitchFamily="34" charset="0"/>
                <a:ea typeface="Calibri" panose="020F0502020204030204" pitchFamily="34" charset="0"/>
                <a:cs typeface="Arial" panose="020B0604020202020204" pitchFamily="34" charset="0"/>
              </a:rPr>
              <a:t>Guide to the General Data Protection Regulation. Available at: </a:t>
            </a:r>
            <a:r>
              <a:rPr lang="en-GB" sz="22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4"/>
              </a:rPr>
              <a:t>https://www.gov.uk/government/publications/guide-to-the-general-data-protection-regulation</a:t>
            </a:r>
            <a:r>
              <a:rPr lang="en-GB" sz="2200" dirty="0">
                <a:latin typeface="Arial" panose="020B0604020202020204" pitchFamily="34" charset="0"/>
                <a:ea typeface="Calibri" panose="020F0502020204030204" pitchFamily="34" charset="0"/>
                <a:cs typeface="Arial" panose="020B0604020202020204" pitchFamily="34" charset="0"/>
              </a:rPr>
              <a:t>. (Accessed 13 February, 2021</a:t>
            </a:r>
            <a:r>
              <a:rPr lang="en-GB" sz="2200" dirty="0" smtClean="0">
                <a:latin typeface="Arial" panose="020B0604020202020204" pitchFamily="34" charset="0"/>
                <a:ea typeface="Calibri" panose="020F0502020204030204" pitchFamily="34" charset="0"/>
                <a:cs typeface="Arial" panose="020B0604020202020204" pitchFamily="34" charset="0"/>
              </a:rPr>
              <a:t>).</a:t>
            </a:r>
          </a:p>
          <a:p>
            <a:pPr algn="just">
              <a:lnSpc>
                <a:spcPct val="107000"/>
              </a:lnSpc>
              <a:spcAft>
                <a:spcPts val="800"/>
              </a:spcAft>
            </a:pPr>
            <a:r>
              <a:rPr lang="en-GB" sz="2200" dirty="0" smtClean="0">
                <a:latin typeface="Arial" panose="020B0604020202020204" pitchFamily="34" charset="0"/>
                <a:cs typeface="Arial" panose="020B0604020202020204" pitchFamily="34" charset="0"/>
              </a:rPr>
              <a:t>GOV </a:t>
            </a:r>
            <a:r>
              <a:rPr lang="en-GB" sz="2200" dirty="0">
                <a:latin typeface="Arial" panose="020B0604020202020204" pitchFamily="34" charset="0"/>
                <a:cs typeface="Arial" panose="020B0604020202020204" pitchFamily="34" charset="0"/>
              </a:rPr>
              <a:t>UK, (2014</a:t>
            </a:r>
            <a:r>
              <a:rPr lang="en-GB" sz="2200" dirty="0" smtClean="0">
                <a:latin typeface="Arial" panose="020B0604020202020204" pitchFamily="34" charset="0"/>
                <a:cs typeface="Arial" panose="020B0604020202020204" pitchFamily="34" charset="0"/>
              </a:rPr>
              <a:t>)(3) </a:t>
            </a:r>
            <a:r>
              <a:rPr lang="en-GB" sz="2200" dirty="0">
                <a:latin typeface="Arial" panose="020B0604020202020204" pitchFamily="34" charset="0"/>
                <a:cs typeface="Arial" panose="020B0604020202020204" pitchFamily="34" charset="0"/>
              </a:rPr>
              <a:t>Care Act 2014. Available at: </a:t>
            </a:r>
            <a:r>
              <a:rPr lang="en-GB" sz="2200" dirty="0">
                <a:latin typeface="Arial" panose="020B0604020202020204" pitchFamily="34" charset="0"/>
                <a:cs typeface="Arial" panose="020B0604020202020204" pitchFamily="34" charset="0"/>
                <a:hlinkClick r:id="rId5"/>
              </a:rPr>
              <a:t>https://www.legislation.gov.uk/ukpga/2014/23/contents/enacted</a:t>
            </a:r>
            <a:r>
              <a:rPr lang="en-GB" sz="2200" dirty="0" smtClean="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(Accessed 13 February, 2021</a:t>
            </a:r>
            <a:r>
              <a:rPr lang="en-GB" sz="2200" dirty="0" smtClean="0">
                <a:latin typeface="Arial" panose="020B0604020202020204" pitchFamily="34" charset="0"/>
                <a:cs typeface="Arial" panose="020B0604020202020204" pitchFamily="34" charset="0"/>
              </a:rPr>
              <a:t>).</a:t>
            </a:r>
          </a:p>
          <a:p>
            <a:pPr algn="just">
              <a:lnSpc>
                <a:spcPct val="107000"/>
              </a:lnSpc>
              <a:spcAft>
                <a:spcPts val="800"/>
              </a:spcAft>
            </a:pPr>
            <a:endParaRPr lang="en-GB" sz="2200" dirty="0" smtClean="0">
              <a:latin typeface="Arial" panose="020B0604020202020204" pitchFamily="34" charset="0"/>
              <a:cs typeface="Arial" panose="020B0604020202020204" pitchFamily="34" charset="0"/>
            </a:endParaRPr>
          </a:p>
          <a:p>
            <a:pPr marL="0" indent="0" algn="just">
              <a:lnSpc>
                <a:spcPct val="107000"/>
              </a:lnSpc>
              <a:spcAft>
                <a:spcPts val="800"/>
              </a:spcAft>
              <a:buNone/>
            </a:pPr>
            <a:endParaRPr lang="en-GB" sz="2200" dirty="0">
              <a:latin typeface="Arial" panose="020B0604020202020204" pitchFamily="34" charset="0"/>
              <a:cs typeface="Arial" panose="020B0604020202020204" pitchFamily="34" charset="0"/>
            </a:endParaRPr>
          </a:p>
          <a:p>
            <a:pPr algn="just">
              <a:lnSpc>
                <a:spcPct val="107000"/>
              </a:lnSpc>
              <a:spcAft>
                <a:spcPts val="800"/>
              </a:spcAft>
            </a:pPr>
            <a:endParaRPr lang="en-GB" sz="2200" dirty="0">
              <a:latin typeface="Arial" panose="020B0604020202020204" pitchFamily="34" charset="0"/>
              <a:cs typeface="Arial" panose="020B0604020202020204" pitchFamily="34" charset="0"/>
            </a:endParaRPr>
          </a:p>
          <a:p>
            <a:pPr algn="just">
              <a:lnSpc>
                <a:spcPct val="107000"/>
              </a:lnSpc>
              <a:spcAft>
                <a:spcPts val="800"/>
              </a:spcAft>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a:buFont typeface="Arial" panose="020B0604020202020204" pitchFamily="34" charset="0"/>
              <a:buChar char="•"/>
            </a:pPr>
            <a:endParaRPr lang="en-GB" sz="26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7868140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xfrm>
            <a:off x="838200" y="1485900"/>
            <a:ext cx="10515600" cy="5199713"/>
          </a:xfrm>
        </p:spPr>
        <p:txBody>
          <a:bodyPr>
            <a:normAutofit fontScale="77500" lnSpcReduction="20000"/>
          </a:bodyPr>
          <a:lstStyle/>
          <a:p>
            <a:pPr marL="0" lvl="0" indent="0" algn="just">
              <a:buNone/>
            </a:pPr>
            <a:endParaRPr lang="en-GB" sz="2000" dirty="0">
              <a:solidFill>
                <a:prstClr val="black"/>
              </a:solidFill>
              <a:latin typeface="Arial" panose="020B0604020202020204" pitchFamily="34" charset="0"/>
              <a:cs typeface="Arial" panose="020B0604020202020204" pitchFamily="34" charset="0"/>
            </a:endParaRPr>
          </a:p>
          <a:p>
            <a:pPr lvl="0" algn="just">
              <a:lnSpc>
                <a:spcPct val="120000"/>
              </a:lnSpc>
            </a:pPr>
            <a:r>
              <a:rPr lang="en-GB" sz="2200" dirty="0" smtClean="0">
                <a:solidFill>
                  <a:prstClr val="black"/>
                </a:solidFill>
                <a:latin typeface="Arial" panose="020B0604020202020204" pitchFamily="34" charset="0"/>
                <a:cs typeface="Arial" panose="020B0604020202020204" pitchFamily="34" charset="0"/>
              </a:rPr>
              <a:t>Hochschild</a:t>
            </a:r>
            <a:r>
              <a:rPr lang="en-GB" sz="2200" dirty="0">
                <a:solidFill>
                  <a:prstClr val="black"/>
                </a:solidFill>
                <a:latin typeface="Arial" panose="020B0604020202020204" pitchFamily="34" charset="0"/>
                <a:cs typeface="Arial" panose="020B0604020202020204" pitchFamily="34" charset="0"/>
              </a:rPr>
              <a:t>, A. R. (1975) American Sociological Review) ‘Disengagement Theory: A Critique and Proposal’. </a:t>
            </a:r>
            <a:r>
              <a:rPr lang="en-GB" sz="2200" i="1" dirty="0">
                <a:solidFill>
                  <a:prstClr val="black"/>
                </a:solidFill>
                <a:latin typeface="Arial" panose="020B0604020202020204" pitchFamily="34" charset="0"/>
                <a:cs typeface="Arial" panose="020B0604020202020204" pitchFamily="34" charset="0"/>
              </a:rPr>
              <a:t>American Sociological </a:t>
            </a:r>
            <a:r>
              <a:rPr lang="en-GB" sz="2200" i="1" dirty="0" smtClean="0">
                <a:solidFill>
                  <a:prstClr val="black"/>
                </a:solidFill>
                <a:latin typeface="Arial" panose="020B0604020202020204" pitchFamily="34" charset="0"/>
                <a:cs typeface="Arial" panose="020B0604020202020204" pitchFamily="34" charset="0"/>
              </a:rPr>
              <a:t>Review. </a:t>
            </a:r>
            <a:r>
              <a:rPr lang="en-GB" sz="2200" dirty="0" smtClean="0">
                <a:solidFill>
                  <a:prstClr val="black"/>
                </a:solidFill>
                <a:latin typeface="Arial" panose="020B0604020202020204" pitchFamily="34" charset="0"/>
                <a:cs typeface="Arial" panose="020B0604020202020204" pitchFamily="34" charset="0"/>
              </a:rPr>
              <a:t> </a:t>
            </a:r>
            <a:r>
              <a:rPr lang="en-GB" sz="2200" dirty="0">
                <a:solidFill>
                  <a:prstClr val="black"/>
                </a:solidFill>
                <a:latin typeface="Arial" panose="020B0604020202020204" pitchFamily="34" charset="0"/>
                <a:cs typeface="Arial" panose="020B0604020202020204" pitchFamily="34" charset="0"/>
              </a:rPr>
              <a:t>40</a:t>
            </a:r>
            <a:r>
              <a:rPr lang="en-GB" sz="2200" dirty="0" smtClean="0">
                <a:solidFill>
                  <a:prstClr val="black"/>
                </a:solidFill>
                <a:latin typeface="Arial" panose="020B0604020202020204" pitchFamily="34" charset="0"/>
                <a:cs typeface="Arial" panose="020B0604020202020204" pitchFamily="34" charset="0"/>
              </a:rPr>
              <a:t>, (5), </a:t>
            </a:r>
            <a:r>
              <a:rPr lang="en-GB" sz="2200" dirty="0">
                <a:solidFill>
                  <a:prstClr val="black"/>
                </a:solidFill>
                <a:latin typeface="Arial" panose="020B0604020202020204" pitchFamily="34" charset="0"/>
                <a:cs typeface="Arial" panose="020B0604020202020204" pitchFamily="34" charset="0"/>
              </a:rPr>
              <a:t>pp. </a:t>
            </a:r>
            <a:r>
              <a:rPr lang="en-GB" sz="2200" dirty="0" smtClean="0">
                <a:solidFill>
                  <a:prstClr val="black"/>
                </a:solidFill>
                <a:latin typeface="Arial" panose="020B0604020202020204" pitchFamily="34" charset="0"/>
                <a:cs typeface="Arial" panose="020B0604020202020204" pitchFamily="34" charset="0"/>
              </a:rPr>
              <a:t>553-569.</a:t>
            </a:r>
          </a:p>
          <a:p>
            <a:pPr lvl="0" algn="just">
              <a:lnSpc>
                <a:spcPct val="120000"/>
              </a:lnSpc>
            </a:pPr>
            <a:endParaRPr lang="en-GB" sz="2200" dirty="0" smtClean="0">
              <a:solidFill>
                <a:prstClr val="black"/>
              </a:solidFill>
              <a:latin typeface="Arial" panose="020B0604020202020204" pitchFamily="34" charset="0"/>
              <a:cs typeface="Arial" panose="020B0604020202020204" pitchFamily="34" charset="0"/>
            </a:endParaRPr>
          </a:p>
          <a:p>
            <a:pPr lvl="0" algn="just">
              <a:lnSpc>
                <a:spcPct val="120000"/>
              </a:lnSpc>
            </a:pPr>
            <a:r>
              <a:rPr lang="en-GB" sz="2200" dirty="0" smtClean="0">
                <a:latin typeface="Arial" panose="020B0604020202020204" pitchFamily="34" charset="0"/>
                <a:cs typeface="Arial" panose="020B0604020202020204" pitchFamily="34" charset="0"/>
              </a:rPr>
              <a:t>2Hogarth,M</a:t>
            </a:r>
            <a:r>
              <a:rPr lang="en-GB" sz="2200" dirty="0">
                <a:latin typeface="Arial" panose="020B0604020202020204" pitchFamily="34" charset="0"/>
                <a:cs typeface="Arial" panose="020B0604020202020204" pitchFamily="34" charset="0"/>
              </a:rPr>
              <a:t>, Kathy, Hajopoulos,  Young, </a:t>
            </a:r>
            <a:r>
              <a:rPr lang="en-GB" sz="2200" dirty="0" smtClean="0">
                <a:latin typeface="Arial" panose="020B0604020202020204" pitchFamily="34" charset="0"/>
                <a:cs typeface="Arial" panose="020B0604020202020204" pitchFamily="34" charset="0"/>
              </a:rPr>
              <a:t>M. I, Cowles</a:t>
            </a:r>
            <a:r>
              <a:rPr lang="en-GB" sz="2200" dirty="0">
                <a:latin typeface="Arial" panose="020B0604020202020204" pitchFamily="34" charset="0"/>
                <a:cs typeface="Arial" panose="020B0604020202020204" pitchFamily="34" charset="0"/>
              </a:rPr>
              <a:t>, N Churin, J Hornthal, B and Esserman, L. (2010) ‘The Communication and Care Plan: A novel approach to </a:t>
            </a:r>
            <a:r>
              <a:rPr lang="en-GB" sz="2200" dirty="0" smtClean="0">
                <a:latin typeface="Arial" panose="020B0604020202020204" pitchFamily="34" charset="0"/>
                <a:cs typeface="Arial" panose="020B0604020202020204" pitchFamily="34" charset="0"/>
              </a:rPr>
              <a:t>patient-centred </a:t>
            </a:r>
            <a:r>
              <a:rPr lang="en-GB" sz="2200" dirty="0">
                <a:solidFill>
                  <a:prstClr val="black"/>
                </a:solidFill>
                <a:latin typeface="Arial" panose="020B0604020202020204" pitchFamily="34" charset="0"/>
                <a:cs typeface="Arial" panose="020B0604020202020204" pitchFamily="34" charset="0"/>
              </a:rPr>
              <a:t>clinical information systems’. Science Direct. 43 (5</a:t>
            </a:r>
            <a:r>
              <a:rPr lang="en-GB" sz="2200" dirty="0" smtClean="0">
                <a:solidFill>
                  <a:prstClr val="black"/>
                </a:solidFill>
                <a:latin typeface="Arial" panose="020B0604020202020204" pitchFamily="34" charset="0"/>
                <a:cs typeface="Arial" panose="020B0604020202020204" pitchFamily="34" charset="0"/>
              </a:rPr>
              <a:t>)  </a:t>
            </a:r>
            <a:r>
              <a:rPr lang="en-GB" sz="2200" dirty="0">
                <a:solidFill>
                  <a:prstClr val="black"/>
                </a:solidFill>
                <a:latin typeface="Arial" panose="020B0604020202020204" pitchFamily="34" charset="0"/>
                <a:cs typeface="Arial" panose="020B0604020202020204" pitchFamily="34" charset="0"/>
              </a:rPr>
              <a:t>pp, </a:t>
            </a:r>
            <a:r>
              <a:rPr lang="en-GB" sz="2200" dirty="0" smtClean="0">
                <a:solidFill>
                  <a:prstClr val="black"/>
                </a:solidFill>
                <a:latin typeface="Arial" panose="020B0604020202020204" pitchFamily="34" charset="0"/>
                <a:cs typeface="Arial" panose="020B0604020202020204" pitchFamily="34" charset="0"/>
              </a:rPr>
              <a:t>56-58</a:t>
            </a:r>
          </a:p>
          <a:p>
            <a:pPr lvl="0" algn="just">
              <a:lnSpc>
                <a:spcPct val="120000"/>
              </a:lnSpc>
            </a:pPr>
            <a:endParaRPr lang="en-GB" sz="2200" dirty="0">
              <a:solidFill>
                <a:prstClr val="black"/>
              </a:solidFill>
              <a:latin typeface="Arial" panose="020B0604020202020204" pitchFamily="34" charset="0"/>
              <a:cs typeface="Arial" panose="020B0604020202020204" pitchFamily="34" charset="0"/>
            </a:endParaRPr>
          </a:p>
          <a:p>
            <a:pPr lvl="0" algn="just">
              <a:lnSpc>
                <a:spcPct val="120000"/>
              </a:lnSpc>
            </a:pPr>
            <a:r>
              <a:rPr lang="en-GB" sz="2200" dirty="0">
                <a:solidFill>
                  <a:prstClr val="black"/>
                </a:solidFill>
                <a:latin typeface="Arial" panose="020B0604020202020204" pitchFamily="34" charset="0"/>
                <a:cs typeface="Arial" panose="020B0604020202020204" pitchFamily="34" charset="0"/>
              </a:rPr>
              <a:t>Richardson, B. (2013) ‘Advocacy and the power of attorney’.   </a:t>
            </a:r>
            <a:r>
              <a:rPr lang="en-GB" sz="2200" i="1" dirty="0">
                <a:solidFill>
                  <a:prstClr val="black"/>
                </a:solidFill>
                <a:latin typeface="Arial" panose="020B0604020202020204" pitchFamily="34" charset="0"/>
                <a:cs typeface="Arial" panose="020B0604020202020204" pitchFamily="34" charset="0"/>
              </a:rPr>
              <a:t>Nursing and Residential Care</a:t>
            </a:r>
            <a:r>
              <a:rPr lang="en-GB" sz="2200" dirty="0">
                <a:solidFill>
                  <a:prstClr val="black"/>
                </a:solidFill>
                <a:latin typeface="Arial" panose="020B0604020202020204" pitchFamily="34" charset="0"/>
                <a:cs typeface="Arial" panose="020B0604020202020204" pitchFamily="34" charset="0"/>
              </a:rPr>
              <a:t>. 3, (9). </a:t>
            </a:r>
            <a:r>
              <a:rPr lang="en-GB" sz="2200" dirty="0" smtClean="0">
                <a:solidFill>
                  <a:prstClr val="black"/>
                </a:solidFill>
                <a:latin typeface="Arial" panose="020B0604020202020204" pitchFamily="34" charset="0"/>
                <a:cs typeface="Arial" panose="020B0604020202020204" pitchFamily="34" charset="0"/>
              </a:rPr>
              <a:t> </a:t>
            </a:r>
          </a:p>
          <a:p>
            <a:pPr lvl="0" algn="just">
              <a:lnSpc>
                <a:spcPct val="120000"/>
              </a:lnSpc>
            </a:pPr>
            <a:endParaRPr lang="en-GB" sz="2200" dirty="0">
              <a:solidFill>
                <a:prstClr val="black"/>
              </a:solidFill>
              <a:latin typeface="Arial" panose="020B0604020202020204" pitchFamily="34" charset="0"/>
              <a:cs typeface="Arial" panose="020B0604020202020204" pitchFamily="34" charset="0"/>
            </a:endParaRPr>
          </a:p>
          <a:p>
            <a:pPr lvl="0" algn="just">
              <a:lnSpc>
                <a:spcPct val="120000"/>
              </a:lnSpc>
            </a:pPr>
            <a:r>
              <a:rPr lang="en-GB" sz="2200" dirty="0">
                <a:solidFill>
                  <a:prstClr val="black"/>
                </a:solidFill>
                <a:latin typeface="Arial" panose="020B0604020202020204" pitchFamily="34" charset="0"/>
                <a:cs typeface="Arial" panose="020B0604020202020204" pitchFamily="34" charset="0"/>
              </a:rPr>
              <a:t>Santana, M. J, Manalili, K, Jolley, R. J, Zelinsky, S, Quan, H, Lu, M. (2017) ‘How to practice person‐centred care: A conceptual framework’.  </a:t>
            </a:r>
            <a:r>
              <a:rPr lang="en-GB" sz="2200" i="1" dirty="0">
                <a:solidFill>
                  <a:prstClr val="black"/>
                </a:solidFill>
                <a:latin typeface="Arial" panose="020B0604020202020204" pitchFamily="34" charset="0"/>
                <a:cs typeface="Arial" panose="020B0604020202020204" pitchFamily="34" charset="0"/>
              </a:rPr>
              <a:t>Health Expectations</a:t>
            </a:r>
            <a:r>
              <a:rPr lang="en-GB" sz="2200" dirty="0">
                <a:solidFill>
                  <a:prstClr val="black"/>
                </a:solidFill>
                <a:latin typeface="Arial" panose="020B0604020202020204" pitchFamily="34" charset="0"/>
                <a:cs typeface="Arial" panose="020B0604020202020204" pitchFamily="34" charset="0"/>
              </a:rPr>
              <a:t>, 21, (2). Pp, 429-440</a:t>
            </a:r>
            <a:r>
              <a:rPr lang="en-GB" sz="2200" dirty="0" smtClean="0">
                <a:solidFill>
                  <a:prstClr val="black"/>
                </a:solidFill>
                <a:latin typeface="Arial" panose="020B0604020202020204" pitchFamily="34" charset="0"/>
                <a:cs typeface="Arial" panose="020B0604020202020204" pitchFamily="34" charset="0"/>
              </a:rPr>
              <a:t>.</a:t>
            </a:r>
          </a:p>
          <a:p>
            <a:pPr marL="0" lvl="0" indent="0" algn="just">
              <a:lnSpc>
                <a:spcPct val="120000"/>
              </a:lnSpc>
              <a:buNone/>
            </a:pPr>
            <a:r>
              <a:rPr lang="en-GB" sz="2200" dirty="0" smtClean="0">
                <a:solidFill>
                  <a:prstClr val="black"/>
                </a:solidFill>
                <a:latin typeface="Arial" panose="020B0604020202020204" pitchFamily="34" charset="0"/>
                <a:cs typeface="Arial" panose="020B0604020202020204" pitchFamily="34" charset="0"/>
              </a:rPr>
              <a:t> </a:t>
            </a:r>
            <a:endParaRPr lang="en-GB" sz="2200" dirty="0">
              <a:solidFill>
                <a:prstClr val="black"/>
              </a:solidFill>
              <a:latin typeface="Arial" panose="020B0604020202020204" pitchFamily="34" charset="0"/>
              <a:cs typeface="Arial" panose="020B0604020202020204" pitchFamily="34" charset="0"/>
            </a:endParaRPr>
          </a:p>
          <a:p>
            <a:pPr lvl="0" algn="just">
              <a:lnSpc>
                <a:spcPct val="120000"/>
              </a:lnSpc>
            </a:pPr>
            <a:r>
              <a:rPr lang="en-GB" sz="2200" dirty="0" smtClean="0">
                <a:solidFill>
                  <a:prstClr val="black"/>
                </a:solidFill>
                <a:latin typeface="Arial" panose="020B0604020202020204" pitchFamily="34" charset="0"/>
                <a:cs typeface="Arial" panose="020B0604020202020204" pitchFamily="34" charset="0"/>
              </a:rPr>
              <a:t>Saunders, J. (2016) ‘</a:t>
            </a:r>
            <a:r>
              <a:rPr lang="en-GB" sz="2200" dirty="0" smtClean="0">
                <a:latin typeface="Arial" panose="020B0604020202020204" pitchFamily="34" charset="0"/>
                <a:cs typeface="Arial" panose="020B0604020202020204" pitchFamily="34" charset="0"/>
              </a:rPr>
              <a:t>Ethics </a:t>
            </a:r>
            <a:r>
              <a:rPr lang="en-GB" sz="2200" dirty="0">
                <a:latin typeface="Arial" panose="020B0604020202020204" pitchFamily="34" charset="0"/>
                <a:cs typeface="Arial" panose="020B0604020202020204" pitchFamily="34" charset="0"/>
              </a:rPr>
              <a:t>and communication skills </a:t>
            </a:r>
            <a:r>
              <a:rPr lang="en-GB" sz="2200" dirty="0" smtClean="0">
                <a:latin typeface="Arial" panose="020B0604020202020204" pitchFamily="34" charset="0"/>
                <a:cs typeface="Arial" panose="020B0604020202020204" pitchFamily="34" charset="0"/>
              </a:rPr>
              <a:t>Confidentiality’. </a:t>
            </a:r>
            <a:r>
              <a:rPr lang="en-GB" sz="2200" i="1" dirty="0" smtClean="0">
                <a:latin typeface="Arial" panose="020B0604020202020204" pitchFamily="34" charset="0"/>
                <a:cs typeface="Arial" panose="020B0604020202020204" pitchFamily="34" charset="0"/>
              </a:rPr>
              <a:t>Science Direct.</a:t>
            </a:r>
            <a:r>
              <a:rPr lang="en-GB" sz="2200" dirty="0" smtClean="0">
                <a:latin typeface="Arial" panose="020B0604020202020204" pitchFamily="34" charset="0"/>
                <a:cs typeface="Arial" panose="020B0604020202020204" pitchFamily="34" charset="0"/>
              </a:rPr>
              <a:t> 44 (10), pp, 596-597</a:t>
            </a:r>
            <a:endParaRPr lang="en-GB" sz="2200" dirty="0">
              <a:latin typeface="Arial" panose="020B0604020202020204" pitchFamily="34" charset="0"/>
              <a:cs typeface="Arial" panose="020B0604020202020204" pitchFamily="34" charset="0"/>
            </a:endParaRPr>
          </a:p>
          <a:p>
            <a:pPr lvl="0" algn="just"/>
            <a:endParaRPr lang="en-GB" dirty="0"/>
          </a:p>
          <a:p>
            <a:endParaRPr lang="en-GB" dirty="0"/>
          </a:p>
        </p:txBody>
      </p:sp>
    </p:spTree>
    <p:extLst>
      <p:ext uri="{BB962C8B-B14F-4D97-AF65-F5344CB8AC3E}">
        <p14:creationId xmlns:p14="http://schemas.microsoft.com/office/powerpoint/2010/main" val="158670124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9587" y="365126"/>
            <a:ext cx="10724213" cy="714166"/>
          </a:xfrm>
        </p:spPr>
        <p:txBody>
          <a:bodyPr>
            <a:normAutofit fontScale="90000"/>
          </a:bodyPr>
          <a:lstStyle/>
          <a:p>
            <a:r>
              <a:rPr lang="en-GB" dirty="0" smtClean="0"/>
              <a:t/>
            </a:r>
            <a:br>
              <a:rPr lang="en-GB" dirty="0" smtClean="0"/>
            </a:br>
            <a:r>
              <a:rPr lang="en-GB" dirty="0" smtClean="0"/>
              <a:t>Reference	Images</a:t>
            </a:r>
            <a:br>
              <a:rPr lang="en-GB" dirty="0" smtClean="0"/>
            </a:br>
            <a:endParaRPr lang="en-GB" dirty="0"/>
          </a:p>
        </p:txBody>
      </p:sp>
      <p:sp>
        <p:nvSpPr>
          <p:cNvPr id="3" name="Content Placeholder 2"/>
          <p:cNvSpPr>
            <a:spLocks noGrp="1"/>
          </p:cNvSpPr>
          <p:nvPr>
            <p:ph idx="1"/>
          </p:nvPr>
        </p:nvSpPr>
        <p:spPr>
          <a:xfrm>
            <a:off x="359765" y="1079292"/>
            <a:ext cx="11422504" cy="5471409"/>
          </a:xfrm>
        </p:spPr>
        <p:txBody>
          <a:bodyPr>
            <a:normAutofit fontScale="85000" lnSpcReduction="20000"/>
          </a:bodyPr>
          <a:lstStyle/>
          <a:p>
            <a:pPr marL="0" lvl="0" indent="0">
              <a:buNone/>
            </a:pPr>
            <a:r>
              <a:rPr lang="en-GB" dirty="0" smtClean="0">
                <a:solidFill>
                  <a:prstClr val="black"/>
                </a:solidFill>
              </a:rPr>
              <a:t>Fig. </a:t>
            </a:r>
            <a:r>
              <a:rPr lang="en-GB" dirty="0">
                <a:solidFill>
                  <a:prstClr val="black"/>
                </a:solidFill>
              </a:rPr>
              <a:t>1</a:t>
            </a:r>
          </a:p>
          <a:p>
            <a:r>
              <a:rPr lang="en-GB" dirty="0">
                <a:solidFill>
                  <a:prstClr val="black"/>
                </a:solidFill>
              </a:rPr>
              <a:t>Starlight care givers. (2014) Available at: </a:t>
            </a:r>
            <a:r>
              <a:rPr lang="en-GB" dirty="0">
                <a:solidFill>
                  <a:prstClr val="black"/>
                </a:solidFill>
                <a:hlinkClick r:id="rId2"/>
              </a:rPr>
              <a:t>https://starlightcaregivers.com/blog/choosing-in-home-care-for-elderly-parent</a:t>
            </a:r>
            <a:r>
              <a:rPr lang="en-GB" dirty="0" smtClean="0">
                <a:solidFill>
                  <a:prstClr val="black"/>
                </a:solidFill>
                <a:hlinkClick r:id="rId2"/>
              </a:rPr>
              <a:t>/</a:t>
            </a:r>
            <a:r>
              <a:rPr lang="en-GB" dirty="0" smtClean="0">
                <a:solidFill>
                  <a:prstClr val="black"/>
                </a:solidFill>
              </a:rPr>
              <a:t>.  </a:t>
            </a:r>
            <a:r>
              <a:rPr lang="en-GB" dirty="0">
                <a:solidFill>
                  <a:prstClr val="black"/>
                </a:solidFill>
              </a:rPr>
              <a:t>(Accessed 20 February, 2021</a:t>
            </a:r>
            <a:r>
              <a:rPr lang="en-GB" dirty="0" smtClean="0">
                <a:solidFill>
                  <a:prstClr val="black"/>
                </a:solidFill>
              </a:rPr>
              <a:t>).</a:t>
            </a:r>
          </a:p>
          <a:p>
            <a:pPr lvl="0"/>
            <a:r>
              <a:rPr lang="en-GB" dirty="0" smtClean="0"/>
              <a:t>Fig 2</a:t>
            </a:r>
            <a:endParaRPr lang="en-GB" dirty="0"/>
          </a:p>
          <a:p>
            <a:r>
              <a:rPr lang="en-GB" dirty="0" smtClean="0"/>
              <a:t>I.stock. (2018) Available at: </a:t>
            </a:r>
            <a:r>
              <a:rPr lang="en-GB" dirty="0" smtClean="0">
                <a:hlinkClick r:id="rId3"/>
              </a:rPr>
              <a:t>https://www.istockphoto.com/photo/close-up-hands-of-helping-hands-elderly-home-care-mother-and-daughter-mental-health-gm962094878-262747701</a:t>
            </a:r>
            <a:r>
              <a:rPr lang="en-GB" dirty="0" smtClean="0"/>
              <a:t>.  (Accessed 20 February, 2021)</a:t>
            </a:r>
          </a:p>
          <a:p>
            <a:pPr marL="0" indent="0">
              <a:buNone/>
            </a:pPr>
            <a:r>
              <a:rPr lang="en-GB" dirty="0" smtClean="0"/>
              <a:t>Fig 3</a:t>
            </a:r>
          </a:p>
          <a:p>
            <a:r>
              <a:rPr lang="en-GB" dirty="0" smtClean="0"/>
              <a:t>Elder Options of Texas. (2021) </a:t>
            </a:r>
            <a:r>
              <a:rPr lang="en-GB" dirty="0" smtClean="0">
                <a:hlinkClick r:id="rId4"/>
              </a:rPr>
              <a:t>https://www.elderoptionsoftexas.com/senior-assistance-programs.htm</a:t>
            </a:r>
            <a:r>
              <a:rPr lang="en-GB" dirty="0" smtClean="0"/>
              <a:t>. (Accessed 20 February, 2021).</a:t>
            </a:r>
          </a:p>
          <a:p>
            <a:r>
              <a:rPr lang="en-GB" dirty="0" smtClean="0"/>
              <a:t>Fig 4.</a:t>
            </a:r>
          </a:p>
          <a:p>
            <a:r>
              <a:rPr lang="en-GB" dirty="0" smtClean="0"/>
              <a:t> Unknown (2021) Available at: </a:t>
            </a:r>
            <a:r>
              <a:rPr lang="en-GB" dirty="0" smtClean="0">
                <a:hlinkClick r:id="rId5"/>
              </a:rPr>
              <a:t>https://www.ecclesiastical.com/Images/risk-assessment-clipboard_tcm96-50207.jpg</a:t>
            </a:r>
            <a:r>
              <a:rPr lang="en-GB" dirty="0" smtClean="0"/>
              <a:t>. (Accessed 21 February, 2021).</a:t>
            </a:r>
          </a:p>
          <a:p>
            <a:r>
              <a:rPr lang="en-GB" dirty="0" smtClean="0"/>
              <a:t>Fig 5</a:t>
            </a:r>
          </a:p>
          <a:p>
            <a:r>
              <a:rPr lang="en-GB" dirty="0" smtClean="0"/>
              <a:t>freePic. (2020) Available at: </a:t>
            </a:r>
            <a:r>
              <a:rPr lang="en-GB" dirty="0" smtClean="0">
                <a:hlinkClick r:id="rId6"/>
              </a:rPr>
              <a:t>https://www.freepik.com/premium-photo/man-with-open-quran-hands_6897306.htm</a:t>
            </a:r>
            <a:r>
              <a:rPr lang="en-GB" dirty="0" smtClean="0"/>
              <a:t>. (Accessed 20 February, 2021).</a:t>
            </a:r>
          </a:p>
          <a:p>
            <a:endParaRPr lang="en-GB" dirty="0" smtClean="0"/>
          </a:p>
          <a:p>
            <a:endParaRPr lang="en-GB" dirty="0"/>
          </a:p>
        </p:txBody>
      </p:sp>
    </p:spTree>
    <p:extLst>
      <p:ext uri="{BB962C8B-B14F-4D97-AF65-F5344CB8AC3E}">
        <p14:creationId xmlns:p14="http://schemas.microsoft.com/office/powerpoint/2010/main" val="39238804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16358</TotalTime>
  <Words>1516</Words>
  <Application>Microsoft Office PowerPoint</Application>
  <PresentationFormat>Widescreen</PresentationFormat>
  <Paragraphs>176</Paragraphs>
  <Slides>15</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 Care plan  </vt:lpstr>
      <vt:lpstr>Care Plan</vt:lpstr>
      <vt:lpstr>Care Plan</vt:lpstr>
      <vt:lpstr>Care Plan Patient History</vt:lpstr>
      <vt:lpstr>Care Plan Patient Information</vt:lpstr>
      <vt:lpstr>Care plan Next of kin</vt:lpstr>
      <vt:lpstr>Care Plan Medical information</vt:lpstr>
      <vt:lpstr> Patient details and dietary requirements </vt:lpstr>
      <vt:lpstr> Care Plan </vt:lpstr>
      <vt:lpstr>Patient History</vt:lpstr>
      <vt:lpstr>Patient details</vt:lpstr>
      <vt:lpstr>   Patient needs and requirements  </vt:lpstr>
      <vt:lpstr> References </vt:lpstr>
      <vt:lpstr>References</vt:lpstr>
      <vt:lpstr> Reference Images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 plan</dc:title>
  <dc:creator>sofiasultana75@yahoo.com</dc:creator>
  <cp:lastModifiedBy>sofiasultana75@yahoo.com</cp:lastModifiedBy>
  <cp:revision>139</cp:revision>
  <dcterms:created xsi:type="dcterms:W3CDTF">2021-02-03T11:47:25Z</dcterms:created>
  <dcterms:modified xsi:type="dcterms:W3CDTF">2021-02-23T18:15:15Z</dcterms:modified>
</cp:coreProperties>
</file>