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tags/tag2.xml" ContentType="application/vnd.openxmlformats-officedocument.presentationml.tags+xml"/>
  <Override PartName="/ppt/notesSlides/notesSlide29.xml" ContentType="application/vnd.openxmlformats-officedocument.presentationml.notesSlide+xml"/>
  <Override PartName="/ppt/tags/tag3.xml" ContentType="application/vnd.openxmlformats-officedocument.presentationml.tags+xml"/>
  <Override PartName="/ppt/notesSlides/notesSlide30.xml" ContentType="application/vnd.openxmlformats-officedocument.presentationml.notesSlide+xml"/>
  <Override PartName="/ppt/tags/tag4.xml" ContentType="application/vnd.openxmlformats-officedocument.presentationml.tags+xml"/>
  <Override PartName="/ppt/notesSlides/notesSlide31.xml" ContentType="application/vnd.openxmlformats-officedocument.presentationml.notesSlide+xml"/>
  <Override PartName="/ppt/tags/tag5.xml" ContentType="application/vnd.openxmlformats-officedocument.presentationml.tags+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tags/tag6.xml" ContentType="application/vnd.openxmlformats-officedocument.presentationml.tags+xml"/>
  <Override PartName="/ppt/notesSlides/notesSlide47.xml" ContentType="application/vnd.openxmlformats-officedocument.presentationml.notesSlide+xml"/>
  <Override PartName="/ppt/tags/tag7.xml" ContentType="application/vnd.openxmlformats-officedocument.presentationml.tags+xml"/>
  <Override PartName="/ppt/notesSlides/notesSlide48.xml" ContentType="application/vnd.openxmlformats-officedocument.presentationml.notesSlide+xml"/>
  <Override PartName="/ppt/tags/tag8.xml" ContentType="application/vnd.openxmlformats-officedocument.presentationml.tags+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5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72" r:id="rId16"/>
    <p:sldId id="271" r:id="rId17"/>
    <p:sldId id="273" r:id="rId18"/>
    <p:sldId id="274" r:id="rId19"/>
    <p:sldId id="275" r:id="rId20"/>
    <p:sldId id="276" r:id="rId21"/>
    <p:sldId id="277" r:id="rId22"/>
    <p:sldId id="278" r:id="rId23"/>
    <p:sldId id="279" r:id="rId24"/>
    <p:sldId id="280" r:id="rId25"/>
    <p:sldId id="281" r:id="rId26"/>
    <p:sldId id="282" r:id="rId27"/>
    <p:sldId id="283" r:id="rId28"/>
    <p:sldId id="285" r:id="rId29"/>
    <p:sldId id="286" r:id="rId30"/>
    <p:sldId id="287" r:id="rId31"/>
    <p:sldId id="288" r:id="rId32"/>
    <p:sldId id="293" r:id="rId33"/>
    <p:sldId id="294" r:id="rId34"/>
    <p:sldId id="295" r:id="rId35"/>
    <p:sldId id="296" r:id="rId36"/>
    <p:sldId id="297" r:id="rId37"/>
    <p:sldId id="299" r:id="rId38"/>
    <p:sldId id="298" r:id="rId39"/>
    <p:sldId id="300" r:id="rId40"/>
    <p:sldId id="301" r:id="rId41"/>
    <p:sldId id="302" r:id="rId42"/>
    <p:sldId id="303" r:id="rId43"/>
    <p:sldId id="304" r:id="rId44"/>
    <p:sldId id="305" r:id="rId45"/>
    <p:sldId id="292" r:id="rId46"/>
    <p:sldId id="289" r:id="rId47"/>
    <p:sldId id="309" r:id="rId48"/>
    <p:sldId id="306" r:id="rId49"/>
    <p:sldId id="307" r:id="rId50"/>
    <p:sldId id="308" r:id="rId51"/>
    <p:sldId id="290" r:id="rId52"/>
    <p:sldId id="291" r:id="rId53"/>
    <p:sldId id="284" r:id="rId5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78596" autoAdjust="0"/>
  </p:normalViewPr>
  <p:slideViewPr>
    <p:cSldViewPr snapToGrid="0">
      <p:cViewPr varScale="1">
        <p:scale>
          <a:sx n="91" d="100"/>
          <a:sy n="91" d="100"/>
        </p:scale>
        <p:origin x="210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529DF51-249E-49DB-B477-0BB6D4D21182}" type="datetimeFigureOut">
              <a:rPr lang="en-GB" smtClean="0"/>
              <a:t>12/02/2018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0EB8A41-5816-4705-AC85-8B151164BFBB}" type="slidenum">
              <a:rPr lang="en-GB" smtClean="0"/>
              <a:t>‹#›</a:t>
            </a:fld>
            <a:endParaRPr lang="en-GB"/>
          </a:p>
        </p:txBody>
      </p:sp>
    </p:spTree>
    <p:extLst>
      <p:ext uri="{BB962C8B-B14F-4D97-AF65-F5344CB8AC3E}">
        <p14:creationId xmlns:p14="http://schemas.microsoft.com/office/powerpoint/2010/main" val="2097613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slide" Target="../slides/slide4.xml"/><Relationship Id="rId2" Type="http://schemas.openxmlformats.org/officeDocument/2006/relationships/notesMaster" Target="../notesMasters/notesMaster1.xml"/><Relationship Id="rId1" Type="http://schemas.openxmlformats.org/officeDocument/2006/relationships/tags" Target="../tags/tag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slide" Target="../slides/slide28.xml"/><Relationship Id="rId2" Type="http://schemas.openxmlformats.org/officeDocument/2006/relationships/notesMaster" Target="../notesMasters/notesMaster1.xml"/><Relationship Id="rId1" Type="http://schemas.openxmlformats.org/officeDocument/2006/relationships/tags" Target="../tags/tag2.xml"/></Relationships>
</file>

<file path=ppt/notesSlides/_rels/notesSlide29.xml.rels><?xml version="1.0" encoding="UTF-8" standalone="yes"?>
<Relationships xmlns="http://schemas.openxmlformats.org/package/2006/relationships"><Relationship Id="rId3" Type="http://schemas.openxmlformats.org/officeDocument/2006/relationships/slide" Target="../slides/slide29.xml"/><Relationship Id="rId2" Type="http://schemas.openxmlformats.org/officeDocument/2006/relationships/notesMaster" Target="../notesMasters/notesMaster1.xml"/><Relationship Id="rId1" Type="http://schemas.openxmlformats.org/officeDocument/2006/relationships/tags" Target="../tags/tag3.xml"/></Relationships>
</file>

<file path=ppt/notesSlides/_rels/notesSlide30.xml.rels><?xml version="1.0" encoding="UTF-8" standalone="yes"?>
<Relationships xmlns="http://schemas.openxmlformats.org/package/2006/relationships"><Relationship Id="rId3" Type="http://schemas.openxmlformats.org/officeDocument/2006/relationships/slide" Target="../slides/slide30.xml"/><Relationship Id="rId2" Type="http://schemas.openxmlformats.org/officeDocument/2006/relationships/notesMaster" Target="../notesMasters/notesMaster1.xml"/><Relationship Id="rId1" Type="http://schemas.openxmlformats.org/officeDocument/2006/relationships/tags" Target="../tags/tag4.xml"/></Relationships>
</file>

<file path=ppt/notesSlides/_rels/notesSlide31.xml.rels><?xml version="1.0" encoding="UTF-8" standalone="yes"?>
<Relationships xmlns="http://schemas.openxmlformats.org/package/2006/relationships"><Relationship Id="rId3" Type="http://schemas.openxmlformats.org/officeDocument/2006/relationships/slide" Target="../slides/slide31.xml"/><Relationship Id="rId2" Type="http://schemas.openxmlformats.org/officeDocument/2006/relationships/notesMaster" Target="../notesMasters/notesMaster1.xml"/><Relationship Id="rId1" Type="http://schemas.openxmlformats.org/officeDocument/2006/relationships/tags" Target="../tags/tag5.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3" Type="http://schemas.openxmlformats.org/officeDocument/2006/relationships/slide" Target="../slides/slide46.xml"/><Relationship Id="rId2" Type="http://schemas.openxmlformats.org/officeDocument/2006/relationships/notesMaster" Target="../notesMasters/notesMaster1.xml"/><Relationship Id="rId1" Type="http://schemas.openxmlformats.org/officeDocument/2006/relationships/tags" Target="../tags/tag6.xml"/></Relationships>
</file>

<file path=ppt/notesSlides/_rels/notesSlide47.xml.rels><?xml version="1.0" encoding="UTF-8" standalone="yes"?>
<Relationships xmlns="http://schemas.openxmlformats.org/package/2006/relationships"><Relationship Id="rId3" Type="http://schemas.openxmlformats.org/officeDocument/2006/relationships/slide" Target="../slides/slide51.xml"/><Relationship Id="rId2" Type="http://schemas.openxmlformats.org/officeDocument/2006/relationships/notesMaster" Target="../notesMasters/notesMaster1.xml"/><Relationship Id="rId1" Type="http://schemas.openxmlformats.org/officeDocument/2006/relationships/tags" Target="../tags/tag7.xml"/></Relationships>
</file>

<file path=ppt/notesSlides/_rels/notesSlide48.xml.rels><?xml version="1.0" encoding="UTF-8" standalone="yes"?>
<Relationships xmlns="http://schemas.openxmlformats.org/package/2006/relationships"><Relationship Id="rId3" Type="http://schemas.openxmlformats.org/officeDocument/2006/relationships/slide" Target="../slides/slide52.xml"/><Relationship Id="rId2" Type="http://schemas.openxmlformats.org/officeDocument/2006/relationships/notesMaster" Target="../notesMasters/notesMaster1.xml"/><Relationship Id="rId1" Type="http://schemas.openxmlformats.org/officeDocument/2006/relationships/tags" Target="../tags/tag8.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1</a:t>
            </a:fld>
            <a:endParaRPr lang="en-GB"/>
          </a:p>
        </p:txBody>
      </p:sp>
    </p:spTree>
    <p:extLst>
      <p:ext uri="{BB962C8B-B14F-4D97-AF65-F5344CB8AC3E}">
        <p14:creationId xmlns:p14="http://schemas.microsoft.com/office/powerpoint/2010/main" val="1505117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2</a:t>
            </a:fld>
            <a:endParaRPr lang="en-GB"/>
          </a:p>
        </p:txBody>
      </p:sp>
    </p:spTree>
    <p:extLst>
      <p:ext uri="{BB962C8B-B14F-4D97-AF65-F5344CB8AC3E}">
        <p14:creationId xmlns:p14="http://schemas.microsoft.com/office/powerpoint/2010/main" val="35314070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3</a:t>
            </a:fld>
            <a:endParaRPr lang="en-GB"/>
          </a:p>
        </p:txBody>
      </p:sp>
    </p:spTree>
    <p:extLst>
      <p:ext uri="{BB962C8B-B14F-4D97-AF65-F5344CB8AC3E}">
        <p14:creationId xmlns:p14="http://schemas.microsoft.com/office/powerpoint/2010/main" val="987747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7840B81C-A084-4A1A-A5FB-CF4841A8B71B}" type="slidenum">
              <a:rPr lang="en-GB" smtClean="0"/>
              <a:t>4</a:t>
            </a:fld>
            <a:endParaRPr lang="en-GB"/>
          </a:p>
        </p:txBody>
      </p:sp>
    </p:spTree>
    <p:extLst>
      <p:ext uri="{BB962C8B-B14F-4D97-AF65-F5344CB8AC3E}">
        <p14:creationId xmlns:p14="http://schemas.microsoft.com/office/powerpoint/2010/main" val="3809347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5</a:t>
            </a:fld>
            <a:endParaRPr lang="en-GB"/>
          </a:p>
        </p:txBody>
      </p:sp>
    </p:spTree>
    <p:extLst>
      <p:ext uri="{BB962C8B-B14F-4D97-AF65-F5344CB8AC3E}">
        <p14:creationId xmlns:p14="http://schemas.microsoft.com/office/powerpoint/2010/main" val="15840817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6</a:t>
            </a:fld>
            <a:endParaRPr lang="en-GB"/>
          </a:p>
        </p:txBody>
      </p:sp>
    </p:spTree>
    <p:extLst>
      <p:ext uri="{BB962C8B-B14F-4D97-AF65-F5344CB8AC3E}">
        <p14:creationId xmlns:p14="http://schemas.microsoft.com/office/powerpoint/2010/main" val="11114020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7</a:t>
            </a:fld>
            <a:endParaRPr lang="en-GB"/>
          </a:p>
        </p:txBody>
      </p:sp>
    </p:spTree>
    <p:extLst>
      <p:ext uri="{BB962C8B-B14F-4D97-AF65-F5344CB8AC3E}">
        <p14:creationId xmlns:p14="http://schemas.microsoft.com/office/powerpoint/2010/main" val="12606038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8</a:t>
            </a:fld>
            <a:endParaRPr lang="en-GB"/>
          </a:p>
        </p:txBody>
      </p:sp>
    </p:spTree>
    <p:extLst>
      <p:ext uri="{BB962C8B-B14F-4D97-AF65-F5344CB8AC3E}">
        <p14:creationId xmlns:p14="http://schemas.microsoft.com/office/powerpoint/2010/main" val="2859890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Covered in intro</a:t>
            </a:r>
            <a:r>
              <a:rPr lang="en-GB" baseline="0" dirty="0" smtClean="0"/>
              <a:t> to psych – additional aspects introduced here. Piaget sees children as being active agents in their own development. His approach is a constructivist one – children construct their own worlds.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Disequilibrium is a state experience by a child when encountering new experiences that do not map onto his or her existing schemas.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Then follows assimilation – a means of extending existing schemas be incorporating a new experience.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Finally, the child will start to accommodate – a type of adaptation in which a child creates or makes changes to existing schemas.</a:t>
            </a:r>
            <a:endParaRPr lang="en-GB" dirty="0" smtClean="0"/>
          </a:p>
          <a:p>
            <a:endParaRPr lang="en-GB" dirty="0"/>
          </a:p>
        </p:txBody>
      </p:sp>
      <p:sp>
        <p:nvSpPr>
          <p:cNvPr id="4" name="Slide Number Placeholder 3"/>
          <p:cNvSpPr>
            <a:spLocks noGrp="1"/>
          </p:cNvSpPr>
          <p:nvPr>
            <p:ph type="sldNum" sz="quarter" idx="10"/>
          </p:nvPr>
        </p:nvSpPr>
        <p:spPr/>
        <p:txBody>
          <a:bodyPr/>
          <a:lstStyle/>
          <a:p>
            <a:fld id="{B0EB8A41-5816-4705-AC85-8B151164BFBB}" type="slidenum">
              <a:rPr lang="en-GB" smtClean="0"/>
              <a:t>9</a:t>
            </a:fld>
            <a:endParaRPr lang="en-GB"/>
          </a:p>
        </p:txBody>
      </p:sp>
    </p:spTree>
    <p:extLst>
      <p:ext uri="{BB962C8B-B14F-4D97-AF65-F5344CB8AC3E}">
        <p14:creationId xmlns:p14="http://schemas.microsoft.com/office/powerpoint/2010/main" val="30440418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10</a:t>
            </a:fld>
            <a:endParaRPr lang="en-GB"/>
          </a:p>
        </p:txBody>
      </p:sp>
    </p:spTree>
    <p:extLst>
      <p:ext uri="{BB962C8B-B14F-4D97-AF65-F5344CB8AC3E}">
        <p14:creationId xmlns:p14="http://schemas.microsoft.com/office/powerpoint/2010/main" val="6652846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Discovery based learning</a:t>
            </a:r>
            <a:r>
              <a:rPr lang="en-GB" baseline="0" dirty="0" smtClean="0"/>
              <a:t> involves the child being given opportunities to construct their own knowledge through active learning. </a:t>
            </a:r>
          </a:p>
          <a:p>
            <a:endParaRPr lang="en-GB" baseline="0" dirty="0" smtClean="0"/>
          </a:p>
          <a:p>
            <a:r>
              <a:rPr lang="en-GB" baseline="0" dirty="0" smtClean="0"/>
              <a:t>Another major implication arising from this theory was the emphasis on a developmental progression of stages in </a:t>
            </a:r>
            <a:r>
              <a:rPr lang="en-GB" baseline="0" dirty="0" err="1" smtClean="0"/>
              <a:t>childrens</a:t>
            </a:r>
            <a:r>
              <a:rPr lang="en-GB" baseline="0" dirty="0" smtClean="0"/>
              <a:t> cognition, based on the idea of major qualitative shifts in logical thought occurring at around the ages of 2, 7 and 11 years. Questioning the readiness of children to achieve or be introduced to certain tasks within school.</a:t>
            </a:r>
          </a:p>
          <a:p>
            <a:endParaRPr lang="en-GB" baseline="0" dirty="0" smtClean="0"/>
          </a:p>
          <a:p>
            <a:r>
              <a:rPr lang="en-GB" baseline="0" dirty="0" smtClean="0"/>
              <a:t>There are, however, criticisms to Piaget’s theory. Many studies have shown that children in fact show cognitive abilities at younger ages than the theory predicts. Also, the theory ignores the active role of social agents in a </a:t>
            </a:r>
            <a:r>
              <a:rPr lang="en-GB" baseline="0" dirty="0" err="1" smtClean="0"/>
              <a:t>childs</a:t>
            </a:r>
            <a:r>
              <a:rPr lang="en-GB" baseline="0" dirty="0" smtClean="0"/>
              <a:t> development. Finally, the stages might not be qualitatively different as Piaget has proclaimed.</a:t>
            </a:r>
            <a:endParaRPr lang="en-GB" dirty="0" smtClean="0"/>
          </a:p>
          <a:p>
            <a:endParaRPr lang="en-GB" dirty="0"/>
          </a:p>
        </p:txBody>
      </p:sp>
      <p:sp>
        <p:nvSpPr>
          <p:cNvPr id="4" name="Slide Number Placeholder 3"/>
          <p:cNvSpPr>
            <a:spLocks noGrp="1"/>
          </p:cNvSpPr>
          <p:nvPr>
            <p:ph type="sldNum" sz="quarter" idx="10"/>
          </p:nvPr>
        </p:nvSpPr>
        <p:spPr/>
        <p:txBody>
          <a:bodyPr/>
          <a:lstStyle/>
          <a:p>
            <a:fld id="{B0EB8A41-5816-4705-AC85-8B151164BFBB}" type="slidenum">
              <a:rPr lang="en-GB" smtClean="0"/>
              <a:t>11</a:t>
            </a:fld>
            <a:endParaRPr lang="en-GB"/>
          </a:p>
        </p:txBody>
      </p:sp>
    </p:spTree>
    <p:extLst>
      <p:ext uri="{BB962C8B-B14F-4D97-AF65-F5344CB8AC3E}">
        <p14:creationId xmlns:p14="http://schemas.microsoft.com/office/powerpoint/2010/main" val="36026985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Unlike</a:t>
            </a:r>
            <a:r>
              <a:rPr lang="en-GB" baseline="0" dirty="0" smtClean="0"/>
              <a:t> Piaget who suggests that children are mini scientists whose experiences lead them to construct, modify and refine their schemas about the world, Vygotsky focuses on the way in which people such as parents and teachers play an active role in transmitting cultural knowledge to the child. For this reason, many researchers use the analogy of the child as an apprentice to describe the Vygotskyan approach.</a:t>
            </a:r>
          </a:p>
          <a:p>
            <a:endParaRPr lang="en-GB" baseline="0" dirty="0" smtClean="0"/>
          </a:p>
          <a:p>
            <a:r>
              <a:rPr lang="en-GB" dirty="0" smtClean="0"/>
              <a:t>Vygotsky suggests that every function in the </a:t>
            </a:r>
            <a:r>
              <a:rPr lang="en-GB" dirty="0" err="1" smtClean="0"/>
              <a:t>childs</a:t>
            </a:r>
            <a:r>
              <a:rPr lang="en-GB" dirty="0" smtClean="0"/>
              <a:t> cultural development appears twice: first, on</a:t>
            </a:r>
            <a:r>
              <a:rPr lang="en-GB" baseline="0" dirty="0" smtClean="0"/>
              <a:t> the social level, and later on the individual level; first, between people (</a:t>
            </a:r>
            <a:r>
              <a:rPr lang="en-GB" baseline="0" dirty="0" err="1" smtClean="0"/>
              <a:t>interpsychological</a:t>
            </a:r>
            <a:r>
              <a:rPr lang="en-GB" baseline="0" dirty="0" smtClean="0"/>
              <a:t>) and then inside the child (</a:t>
            </a:r>
            <a:r>
              <a:rPr lang="en-GB" baseline="0" dirty="0" err="1" smtClean="0"/>
              <a:t>intrapsychological</a:t>
            </a:r>
            <a:r>
              <a:rPr lang="en-GB" baseline="0" dirty="0" smtClean="0"/>
              <a:t>). Finally, suggests Vygotsky, the child learns to self-regulate – i.e., has the ability to regulate his or her own thinking and behaviours.</a:t>
            </a:r>
            <a:endParaRPr lang="en-GB" dirty="0" smtClean="0"/>
          </a:p>
          <a:p>
            <a:endParaRPr lang="en-GB" dirty="0"/>
          </a:p>
        </p:txBody>
      </p:sp>
      <p:sp>
        <p:nvSpPr>
          <p:cNvPr id="4" name="Slide Number Placeholder 3"/>
          <p:cNvSpPr>
            <a:spLocks noGrp="1"/>
          </p:cNvSpPr>
          <p:nvPr>
            <p:ph type="sldNum" sz="quarter" idx="10"/>
          </p:nvPr>
        </p:nvSpPr>
        <p:spPr/>
        <p:txBody>
          <a:bodyPr/>
          <a:lstStyle/>
          <a:p>
            <a:fld id="{B0EB8A41-5816-4705-AC85-8B151164BFBB}" type="slidenum">
              <a:rPr lang="en-GB" smtClean="0"/>
              <a:t>12</a:t>
            </a:fld>
            <a:endParaRPr lang="en-GB"/>
          </a:p>
        </p:txBody>
      </p:sp>
    </p:spTree>
    <p:extLst>
      <p:ext uri="{BB962C8B-B14F-4D97-AF65-F5344CB8AC3E}">
        <p14:creationId xmlns:p14="http://schemas.microsoft.com/office/powerpoint/2010/main" val="17184155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a:t>
            </a:r>
            <a:r>
              <a:rPr lang="en-GB" baseline="0" dirty="0" smtClean="0"/>
              <a:t>ZPD – the child’s present level relates to what the child can already do without any assistance. Within the ZPD, adults and other children provide </a:t>
            </a:r>
            <a:r>
              <a:rPr lang="en-GB" i="1" baseline="0" dirty="0" smtClean="0"/>
              <a:t>scaffolding</a:t>
            </a:r>
            <a:r>
              <a:rPr lang="en-GB" i="0" baseline="0" dirty="0" smtClean="0"/>
              <a:t> – children acquire knowledge and skills that they have been shown. The child’s potential level is the whole of the shape. This is attained through gaining experience within the ZPD.</a:t>
            </a:r>
            <a:endParaRPr lang="en-GB" dirty="0" smtClean="0"/>
          </a:p>
          <a:p>
            <a:endParaRPr lang="en-GB" dirty="0" smtClean="0"/>
          </a:p>
          <a:p>
            <a:r>
              <a:rPr lang="en-GB" dirty="0" smtClean="0"/>
              <a:t>he support of an adult or a more skilled older</a:t>
            </a:r>
            <a:r>
              <a:rPr lang="en-GB" baseline="0" dirty="0" smtClean="0"/>
              <a:t> child allows the child to enter and explore this zone, and so to learn, and to raise his or her mastery to a new level. This new level too will have a ZPD another step beyond, and so development continues. For example, a child learning to use a spoon to feed herself may be helped by an adult at first who directs the spoon to the </a:t>
            </a:r>
            <a:r>
              <a:rPr lang="en-GB" baseline="0" dirty="0" err="1" smtClean="0"/>
              <a:t>childs</a:t>
            </a:r>
            <a:r>
              <a:rPr lang="en-GB" baseline="0" dirty="0" smtClean="0"/>
              <a:t> mouth more accurately than the child can manage alone. The adult provides the experience and practice so that the child can master the skills and perform the action accurately itself.</a:t>
            </a:r>
          </a:p>
          <a:p>
            <a:endParaRPr lang="en-GB" dirty="0"/>
          </a:p>
        </p:txBody>
      </p:sp>
      <p:sp>
        <p:nvSpPr>
          <p:cNvPr id="4" name="Slide Number Placeholder 3"/>
          <p:cNvSpPr>
            <a:spLocks noGrp="1"/>
          </p:cNvSpPr>
          <p:nvPr>
            <p:ph type="sldNum" sz="quarter" idx="10"/>
          </p:nvPr>
        </p:nvSpPr>
        <p:spPr/>
        <p:txBody>
          <a:bodyPr/>
          <a:lstStyle/>
          <a:p>
            <a:fld id="{9AB90FE1-3C37-4AED-BE70-F44DBCBC30F0}" type="slidenum">
              <a:rPr lang="en-GB" smtClean="0"/>
              <a:t>13</a:t>
            </a:fld>
            <a:endParaRPr lang="en-GB"/>
          </a:p>
        </p:txBody>
      </p:sp>
    </p:spTree>
    <p:extLst>
      <p:ext uri="{BB962C8B-B14F-4D97-AF65-F5344CB8AC3E}">
        <p14:creationId xmlns:p14="http://schemas.microsoft.com/office/powerpoint/2010/main" val="16731946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14</a:t>
            </a:fld>
            <a:endParaRPr lang="en-GB"/>
          </a:p>
        </p:txBody>
      </p:sp>
    </p:spTree>
    <p:extLst>
      <p:ext uri="{BB962C8B-B14F-4D97-AF65-F5344CB8AC3E}">
        <p14:creationId xmlns:p14="http://schemas.microsoft.com/office/powerpoint/2010/main" val="19023361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15</a:t>
            </a:fld>
            <a:endParaRPr lang="en-GB"/>
          </a:p>
        </p:txBody>
      </p:sp>
    </p:spTree>
    <p:extLst>
      <p:ext uri="{BB962C8B-B14F-4D97-AF65-F5344CB8AC3E}">
        <p14:creationId xmlns:p14="http://schemas.microsoft.com/office/powerpoint/2010/main" val="27161616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One of the important roles of an educational psychologist is to provide expert assessments of pupils, which might</a:t>
            </a:r>
            <a:r>
              <a:rPr lang="en-GB" baseline="0" dirty="0" smtClean="0"/>
              <a:t> cover cognitive, academic, behavioural and socio-emotional characteristics. The aim of this assessment work is to help shed light on difficulties pupils may be having at school and – importantly – to identify any pupil needs that require particular educational provisions (for example, additional small group of individual teaching, specialist facilities and so on.</a:t>
            </a:r>
          </a:p>
          <a:p>
            <a:endParaRPr lang="en-GB" baseline="0" dirty="0" smtClean="0"/>
          </a:p>
          <a:p>
            <a:r>
              <a:rPr lang="en-GB" baseline="0" dirty="0" smtClean="0"/>
              <a:t>It is important to recognise that educational psychologists who carry out these assessments are taking on the subject of complex psychological theory and research. A good example of this can be found in the psychometric tests of intelligence (already covered this in some detail with Judith for ITP so will briefly introduce any new theories that are relevant).</a:t>
            </a:r>
            <a:endParaRPr lang="en-GB" dirty="0" smtClean="0"/>
          </a:p>
          <a:p>
            <a:endParaRPr lang="en-GB" dirty="0"/>
          </a:p>
        </p:txBody>
      </p:sp>
      <p:sp>
        <p:nvSpPr>
          <p:cNvPr id="4" name="Slide Number Placeholder 3"/>
          <p:cNvSpPr>
            <a:spLocks noGrp="1"/>
          </p:cNvSpPr>
          <p:nvPr>
            <p:ph type="sldNum" sz="quarter" idx="10"/>
          </p:nvPr>
        </p:nvSpPr>
        <p:spPr/>
        <p:txBody>
          <a:bodyPr/>
          <a:lstStyle/>
          <a:p>
            <a:fld id="{B0EB8A41-5816-4705-AC85-8B151164BFBB}" type="slidenum">
              <a:rPr lang="en-GB" smtClean="0"/>
              <a:t>16</a:t>
            </a:fld>
            <a:endParaRPr lang="en-GB"/>
          </a:p>
        </p:txBody>
      </p:sp>
    </p:spTree>
    <p:extLst>
      <p:ext uri="{BB962C8B-B14F-4D97-AF65-F5344CB8AC3E}">
        <p14:creationId xmlns:p14="http://schemas.microsoft.com/office/powerpoint/2010/main" val="34616380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17</a:t>
            </a:fld>
            <a:endParaRPr lang="en-GB"/>
          </a:p>
        </p:txBody>
      </p:sp>
    </p:spTree>
    <p:extLst>
      <p:ext uri="{BB962C8B-B14F-4D97-AF65-F5344CB8AC3E}">
        <p14:creationId xmlns:p14="http://schemas.microsoft.com/office/powerpoint/2010/main" val="39381880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Ask question to class: what do you think an educational psychologist would have to do? Discuss in groups for 5-10 minutes.</a:t>
            </a:r>
          </a:p>
          <a:p>
            <a:endParaRPr lang="en-GB" dirty="0" smtClean="0"/>
          </a:p>
          <a:p>
            <a:r>
              <a:rPr lang="en-GB" dirty="0" smtClean="0"/>
              <a:t>An EP might initially</a:t>
            </a:r>
            <a:r>
              <a:rPr lang="en-GB" baseline="0" dirty="0" smtClean="0"/>
              <a:t> become involved in assessing the pupil’s intellectual abilities and cognitive functioning (e.g., evaluating the possibility of specific learning disabilities), but in the course of a more comprehensive assessment could find that the pupil has been involved in a significant bullying problem within her class. In such a situation, the EP will have to grapple not only with the difficulties of the individual pupil, but </a:t>
            </a:r>
            <a:r>
              <a:rPr lang="en-GB" baseline="0" dirty="0" err="1" smtClean="0"/>
              <a:t>aso</a:t>
            </a:r>
            <a:r>
              <a:rPr lang="en-GB" baseline="0" dirty="0" smtClean="0"/>
              <a:t> with the broader social problems within the class (or even the school) as a whole. This might involve implementing a range of intervention strategies operating at a much broader level, beyond support for the individual pupil.</a:t>
            </a:r>
            <a:endParaRPr lang="en-GB" dirty="0" smtClean="0"/>
          </a:p>
          <a:p>
            <a:endParaRPr lang="en-GB" dirty="0"/>
          </a:p>
        </p:txBody>
      </p:sp>
      <p:sp>
        <p:nvSpPr>
          <p:cNvPr id="4" name="Slide Number Placeholder 3"/>
          <p:cNvSpPr>
            <a:spLocks noGrp="1"/>
          </p:cNvSpPr>
          <p:nvPr>
            <p:ph type="sldNum" sz="quarter" idx="10"/>
          </p:nvPr>
        </p:nvSpPr>
        <p:spPr/>
        <p:txBody>
          <a:bodyPr/>
          <a:lstStyle/>
          <a:p>
            <a:fld id="{B0EB8A41-5816-4705-AC85-8B151164BFBB}" type="slidenum">
              <a:rPr lang="en-GB" smtClean="0"/>
              <a:t>18</a:t>
            </a:fld>
            <a:endParaRPr lang="en-GB"/>
          </a:p>
        </p:txBody>
      </p:sp>
    </p:spTree>
    <p:extLst>
      <p:ext uri="{BB962C8B-B14F-4D97-AF65-F5344CB8AC3E}">
        <p14:creationId xmlns:p14="http://schemas.microsoft.com/office/powerpoint/2010/main" val="19705400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19</a:t>
            </a:fld>
            <a:endParaRPr lang="en-GB"/>
          </a:p>
        </p:txBody>
      </p:sp>
    </p:spTree>
    <p:extLst>
      <p:ext uri="{BB962C8B-B14F-4D97-AF65-F5344CB8AC3E}">
        <p14:creationId xmlns:p14="http://schemas.microsoft.com/office/powerpoint/2010/main" val="5781882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Conduct</a:t>
            </a:r>
            <a:r>
              <a:rPr lang="en-GB" baseline="0" dirty="0" smtClean="0"/>
              <a:t> disorder – serious behavioural and emotional disorder that can occur in children and teens. Disruptive behaviour, for example, is considered to be a conduct disorder when it is long lasting and when it violates the rights of others, goes against accepted norms of behaviour and disrupts the </a:t>
            </a:r>
            <a:r>
              <a:rPr lang="en-GB" baseline="0" dirty="0" err="1" smtClean="0"/>
              <a:t>childs</a:t>
            </a:r>
            <a:r>
              <a:rPr lang="en-GB" baseline="0" dirty="0" smtClean="0"/>
              <a:t> or </a:t>
            </a:r>
            <a:r>
              <a:rPr lang="en-GB" baseline="0" dirty="0" err="1" smtClean="0"/>
              <a:t>familys</a:t>
            </a:r>
            <a:r>
              <a:rPr lang="en-GB" baseline="0" dirty="0" smtClean="0"/>
              <a:t> every day life. Symptoms include aggressive behaviour, destructive behaviour, deceitful behaviour and the violation of rules.</a:t>
            </a:r>
            <a:endParaRPr lang="en-GB" dirty="0" smtClean="0"/>
          </a:p>
          <a:p>
            <a:endParaRPr lang="en-GB" dirty="0"/>
          </a:p>
        </p:txBody>
      </p:sp>
      <p:sp>
        <p:nvSpPr>
          <p:cNvPr id="4" name="Slide Number Placeholder 3"/>
          <p:cNvSpPr>
            <a:spLocks noGrp="1"/>
          </p:cNvSpPr>
          <p:nvPr>
            <p:ph type="sldNum" sz="quarter" idx="10"/>
          </p:nvPr>
        </p:nvSpPr>
        <p:spPr/>
        <p:txBody>
          <a:bodyPr/>
          <a:lstStyle/>
          <a:p>
            <a:fld id="{B0EB8A41-5816-4705-AC85-8B151164BFBB}" type="slidenum">
              <a:rPr lang="en-GB" smtClean="0"/>
              <a:t>20</a:t>
            </a:fld>
            <a:endParaRPr lang="en-GB"/>
          </a:p>
        </p:txBody>
      </p:sp>
    </p:spTree>
    <p:extLst>
      <p:ext uri="{BB962C8B-B14F-4D97-AF65-F5344CB8AC3E}">
        <p14:creationId xmlns:p14="http://schemas.microsoft.com/office/powerpoint/2010/main" val="9380890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21</a:t>
            </a:fld>
            <a:endParaRPr lang="en-GB"/>
          </a:p>
        </p:txBody>
      </p:sp>
    </p:spTree>
    <p:extLst>
      <p:ext uri="{BB962C8B-B14F-4D97-AF65-F5344CB8AC3E}">
        <p14:creationId xmlns:p14="http://schemas.microsoft.com/office/powerpoint/2010/main" val="17746583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22</a:t>
            </a:fld>
            <a:endParaRPr lang="en-GB"/>
          </a:p>
        </p:txBody>
      </p:sp>
    </p:spTree>
    <p:extLst>
      <p:ext uri="{BB962C8B-B14F-4D97-AF65-F5344CB8AC3E}">
        <p14:creationId xmlns:p14="http://schemas.microsoft.com/office/powerpoint/2010/main" val="29815982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0EB8A41-5816-4705-AC85-8B151164BFBB}" type="slidenum">
              <a:rPr lang="en-GB" smtClean="0"/>
              <a:t>23</a:t>
            </a:fld>
            <a:endParaRPr lang="en-GB"/>
          </a:p>
        </p:txBody>
      </p:sp>
    </p:spTree>
    <p:extLst>
      <p:ext uri="{BB962C8B-B14F-4D97-AF65-F5344CB8AC3E}">
        <p14:creationId xmlns:p14="http://schemas.microsoft.com/office/powerpoint/2010/main" val="21733396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24</a:t>
            </a:fld>
            <a:endParaRPr lang="en-GB"/>
          </a:p>
        </p:txBody>
      </p:sp>
    </p:spTree>
    <p:extLst>
      <p:ext uri="{BB962C8B-B14F-4D97-AF65-F5344CB8AC3E}">
        <p14:creationId xmlns:p14="http://schemas.microsoft.com/office/powerpoint/2010/main" val="24935412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25</a:t>
            </a:fld>
            <a:endParaRPr lang="en-GB"/>
          </a:p>
        </p:txBody>
      </p:sp>
    </p:spTree>
    <p:extLst>
      <p:ext uri="{BB962C8B-B14F-4D97-AF65-F5344CB8AC3E}">
        <p14:creationId xmlns:p14="http://schemas.microsoft.com/office/powerpoint/2010/main" val="9169459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26</a:t>
            </a:fld>
            <a:endParaRPr lang="en-GB"/>
          </a:p>
        </p:txBody>
      </p:sp>
    </p:spTree>
    <p:extLst>
      <p:ext uri="{BB962C8B-B14F-4D97-AF65-F5344CB8AC3E}">
        <p14:creationId xmlns:p14="http://schemas.microsoft.com/office/powerpoint/2010/main" val="23238696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27</a:t>
            </a:fld>
            <a:endParaRPr lang="en-GB"/>
          </a:p>
        </p:txBody>
      </p:sp>
    </p:spTree>
    <p:extLst>
      <p:ext uri="{BB962C8B-B14F-4D97-AF65-F5344CB8AC3E}">
        <p14:creationId xmlns:p14="http://schemas.microsoft.com/office/powerpoint/2010/main" val="42387103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r>
              <a:rPr lang="en-GB" dirty="0" smtClean="0"/>
              <a:t>How do we treat</a:t>
            </a:r>
            <a:r>
              <a:rPr lang="en-GB" baseline="0" dirty="0" smtClean="0"/>
              <a:t> children with </a:t>
            </a:r>
            <a:r>
              <a:rPr lang="en-GB" baseline="0" dirty="0" err="1" smtClean="0"/>
              <a:t>adhd</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7840B81C-A084-4A1A-A5FB-CF4841A8B71B}" type="slidenum">
              <a:rPr lang="en-GB" smtClean="0"/>
              <a:t>28</a:t>
            </a:fld>
            <a:endParaRPr lang="en-GB"/>
          </a:p>
        </p:txBody>
      </p:sp>
    </p:spTree>
    <p:extLst>
      <p:ext uri="{BB962C8B-B14F-4D97-AF65-F5344CB8AC3E}">
        <p14:creationId xmlns:p14="http://schemas.microsoft.com/office/powerpoint/2010/main" val="408399735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7840B81C-A084-4A1A-A5FB-CF4841A8B71B}" type="slidenum">
              <a:rPr lang="en-GB" smtClean="0"/>
              <a:t>29</a:t>
            </a:fld>
            <a:endParaRPr lang="en-GB"/>
          </a:p>
        </p:txBody>
      </p:sp>
    </p:spTree>
    <p:extLst>
      <p:ext uri="{BB962C8B-B14F-4D97-AF65-F5344CB8AC3E}">
        <p14:creationId xmlns:p14="http://schemas.microsoft.com/office/powerpoint/2010/main" val="118324368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7840B81C-A084-4A1A-A5FB-CF4841A8B71B}" type="slidenum">
              <a:rPr lang="en-GB" smtClean="0"/>
              <a:t>30</a:t>
            </a:fld>
            <a:endParaRPr lang="en-GB"/>
          </a:p>
        </p:txBody>
      </p:sp>
    </p:spTree>
    <p:extLst>
      <p:ext uri="{BB962C8B-B14F-4D97-AF65-F5344CB8AC3E}">
        <p14:creationId xmlns:p14="http://schemas.microsoft.com/office/powerpoint/2010/main" val="8506926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7840B81C-A084-4A1A-A5FB-CF4841A8B71B}" type="slidenum">
              <a:rPr lang="en-GB" smtClean="0"/>
              <a:t>31</a:t>
            </a:fld>
            <a:endParaRPr lang="en-GB"/>
          </a:p>
        </p:txBody>
      </p:sp>
    </p:spTree>
    <p:extLst>
      <p:ext uri="{BB962C8B-B14F-4D97-AF65-F5344CB8AC3E}">
        <p14:creationId xmlns:p14="http://schemas.microsoft.com/office/powerpoint/2010/main" val="407909932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32</a:t>
            </a:fld>
            <a:endParaRPr lang="en-GB"/>
          </a:p>
        </p:txBody>
      </p:sp>
    </p:spTree>
    <p:extLst>
      <p:ext uri="{BB962C8B-B14F-4D97-AF65-F5344CB8AC3E}">
        <p14:creationId xmlns:p14="http://schemas.microsoft.com/office/powerpoint/2010/main" val="15243373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33</a:t>
            </a:fld>
            <a:endParaRPr lang="en-GB"/>
          </a:p>
        </p:txBody>
      </p:sp>
    </p:spTree>
    <p:extLst>
      <p:ext uri="{BB962C8B-B14F-4D97-AF65-F5344CB8AC3E}">
        <p14:creationId xmlns:p14="http://schemas.microsoft.com/office/powerpoint/2010/main" val="283191180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34</a:t>
            </a:fld>
            <a:endParaRPr lang="en-GB"/>
          </a:p>
        </p:txBody>
      </p:sp>
    </p:spTree>
    <p:extLst>
      <p:ext uri="{BB962C8B-B14F-4D97-AF65-F5344CB8AC3E}">
        <p14:creationId xmlns:p14="http://schemas.microsoft.com/office/powerpoint/2010/main" val="101364433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35</a:t>
            </a:fld>
            <a:endParaRPr lang="en-GB"/>
          </a:p>
        </p:txBody>
      </p:sp>
    </p:spTree>
    <p:extLst>
      <p:ext uri="{BB962C8B-B14F-4D97-AF65-F5344CB8AC3E}">
        <p14:creationId xmlns:p14="http://schemas.microsoft.com/office/powerpoint/2010/main" val="24191627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36</a:t>
            </a:fld>
            <a:endParaRPr lang="en-GB"/>
          </a:p>
        </p:txBody>
      </p:sp>
    </p:spTree>
    <p:extLst>
      <p:ext uri="{BB962C8B-B14F-4D97-AF65-F5344CB8AC3E}">
        <p14:creationId xmlns:p14="http://schemas.microsoft.com/office/powerpoint/2010/main" val="348754851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37</a:t>
            </a:fld>
            <a:endParaRPr lang="en-GB"/>
          </a:p>
        </p:txBody>
      </p:sp>
    </p:spTree>
    <p:extLst>
      <p:ext uri="{BB962C8B-B14F-4D97-AF65-F5344CB8AC3E}">
        <p14:creationId xmlns:p14="http://schemas.microsoft.com/office/powerpoint/2010/main" val="406980465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38</a:t>
            </a:fld>
            <a:endParaRPr lang="en-GB"/>
          </a:p>
        </p:txBody>
      </p:sp>
    </p:spTree>
    <p:extLst>
      <p:ext uri="{BB962C8B-B14F-4D97-AF65-F5344CB8AC3E}">
        <p14:creationId xmlns:p14="http://schemas.microsoft.com/office/powerpoint/2010/main" val="46281013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39</a:t>
            </a:fld>
            <a:endParaRPr lang="en-GB"/>
          </a:p>
        </p:txBody>
      </p:sp>
    </p:spTree>
    <p:extLst>
      <p:ext uri="{BB962C8B-B14F-4D97-AF65-F5344CB8AC3E}">
        <p14:creationId xmlns:p14="http://schemas.microsoft.com/office/powerpoint/2010/main" val="161690047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40</a:t>
            </a:fld>
            <a:endParaRPr lang="en-GB"/>
          </a:p>
        </p:txBody>
      </p:sp>
    </p:spTree>
    <p:extLst>
      <p:ext uri="{BB962C8B-B14F-4D97-AF65-F5344CB8AC3E}">
        <p14:creationId xmlns:p14="http://schemas.microsoft.com/office/powerpoint/2010/main" val="152604863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41</a:t>
            </a:fld>
            <a:endParaRPr lang="en-GB"/>
          </a:p>
        </p:txBody>
      </p:sp>
    </p:spTree>
    <p:extLst>
      <p:ext uri="{BB962C8B-B14F-4D97-AF65-F5344CB8AC3E}">
        <p14:creationId xmlns:p14="http://schemas.microsoft.com/office/powerpoint/2010/main" val="262201195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42</a:t>
            </a:fld>
            <a:endParaRPr lang="en-GB"/>
          </a:p>
        </p:txBody>
      </p:sp>
    </p:spTree>
    <p:extLst>
      <p:ext uri="{BB962C8B-B14F-4D97-AF65-F5344CB8AC3E}">
        <p14:creationId xmlns:p14="http://schemas.microsoft.com/office/powerpoint/2010/main" val="178581602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43</a:t>
            </a:fld>
            <a:endParaRPr lang="en-GB"/>
          </a:p>
        </p:txBody>
      </p:sp>
    </p:spTree>
    <p:extLst>
      <p:ext uri="{BB962C8B-B14F-4D97-AF65-F5344CB8AC3E}">
        <p14:creationId xmlns:p14="http://schemas.microsoft.com/office/powerpoint/2010/main" val="257698414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44</a:t>
            </a:fld>
            <a:endParaRPr lang="en-GB"/>
          </a:p>
        </p:txBody>
      </p:sp>
    </p:spTree>
    <p:extLst>
      <p:ext uri="{BB962C8B-B14F-4D97-AF65-F5344CB8AC3E}">
        <p14:creationId xmlns:p14="http://schemas.microsoft.com/office/powerpoint/2010/main" val="90292027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45</a:t>
            </a:fld>
            <a:endParaRPr lang="en-GB"/>
          </a:p>
        </p:txBody>
      </p:sp>
    </p:spTree>
    <p:extLst>
      <p:ext uri="{BB962C8B-B14F-4D97-AF65-F5344CB8AC3E}">
        <p14:creationId xmlns:p14="http://schemas.microsoft.com/office/powerpoint/2010/main" val="157590742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r>
              <a:rPr lang="en-GB" dirty="0" smtClean="0"/>
              <a:t>The fundamental criteria of diagnosis for ADHD has not changed in the DSM-5 compared with the previous</a:t>
            </a:r>
            <a:r>
              <a:rPr lang="en-GB" baseline="0" dirty="0" smtClean="0"/>
              <a:t> version, but the DSM-5 has been updated to more accurately characterise the experience of adolescents and adults with ADHD. Adults and adolescents (over 17) are required to present with a minimum of five (rather than 6) symptoms, and symptoms should have been present before age 12. ADHD is now listed in the new category of Neurodevelopmental Disorders, acknowledging the growing body of scientific evidence supporting brain development that correlates with ADHD.</a:t>
            </a:r>
            <a:endParaRPr lang="en-GB" dirty="0"/>
          </a:p>
        </p:txBody>
      </p:sp>
      <p:sp>
        <p:nvSpPr>
          <p:cNvPr id="4" name="Slide Number Placeholder 3"/>
          <p:cNvSpPr>
            <a:spLocks noGrp="1"/>
          </p:cNvSpPr>
          <p:nvPr>
            <p:ph type="sldNum" sz="quarter" idx="10"/>
          </p:nvPr>
        </p:nvSpPr>
        <p:spPr/>
        <p:txBody>
          <a:bodyPr/>
          <a:lstStyle/>
          <a:p>
            <a:fld id="{7840B81C-A084-4A1A-A5FB-CF4841A8B71B}" type="slidenum">
              <a:rPr lang="en-GB" smtClean="0"/>
              <a:t>46</a:t>
            </a:fld>
            <a:endParaRPr lang="en-GB"/>
          </a:p>
        </p:txBody>
      </p:sp>
    </p:spTree>
    <p:extLst>
      <p:ext uri="{BB962C8B-B14F-4D97-AF65-F5344CB8AC3E}">
        <p14:creationId xmlns:p14="http://schemas.microsoft.com/office/powerpoint/2010/main" val="116918175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7840B81C-A084-4A1A-A5FB-CF4841A8B71B}" type="slidenum">
              <a:rPr lang="en-GB" smtClean="0"/>
              <a:t>51</a:t>
            </a:fld>
            <a:endParaRPr lang="en-GB"/>
          </a:p>
        </p:txBody>
      </p:sp>
    </p:spTree>
    <p:extLst>
      <p:ext uri="{BB962C8B-B14F-4D97-AF65-F5344CB8AC3E}">
        <p14:creationId xmlns:p14="http://schemas.microsoft.com/office/powerpoint/2010/main" val="6345821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custDataLst>
              <p:tags r:id="rId1"/>
            </p:custDataLst>
          </p:nvPr>
        </p:nvSpPr>
        <p:spPr/>
        <p:txBody>
          <a:bodyPr/>
          <a:lstStyle/>
          <a:p>
            <a:endParaRPr lang="en-GB"/>
          </a:p>
        </p:txBody>
      </p:sp>
      <p:sp>
        <p:nvSpPr>
          <p:cNvPr id="4" name="Slide Number Placeholder 3"/>
          <p:cNvSpPr>
            <a:spLocks noGrp="1"/>
          </p:cNvSpPr>
          <p:nvPr>
            <p:ph type="sldNum" sz="quarter" idx="10"/>
          </p:nvPr>
        </p:nvSpPr>
        <p:spPr/>
        <p:txBody>
          <a:bodyPr/>
          <a:lstStyle/>
          <a:p>
            <a:fld id="{7840B81C-A084-4A1A-A5FB-CF4841A8B71B}" type="slidenum">
              <a:rPr lang="en-GB" smtClean="0"/>
              <a:t>52</a:t>
            </a:fld>
            <a:endParaRPr lang="en-GB"/>
          </a:p>
        </p:txBody>
      </p:sp>
    </p:spTree>
    <p:extLst>
      <p:ext uri="{BB962C8B-B14F-4D97-AF65-F5344CB8AC3E}">
        <p14:creationId xmlns:p14="http://schemas.microsoft.com/office/powerpoint/2010/main" val="408087014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EB8A41-5816-4705-AC85-8B151164BFBB}" type="slidenum">
              <a:rPr lang="en-GB" smtClean="0"/>
              <a:t>53</a:t>
            </a:fld>
            <a:endParaRPr lang="en-GB"/>
          </a:p>
        </p:txBody>
      </p:sp>
    </p:spTree>
    <p:extLst>
      <p:ext uri="{BB962C8B-B14F-4D97-AF65-F5344CB8AC3E}">
        <p14:creationId xmlns:p14="http://schemas.microsoft.com/office/powerpoint/2010/main" val="42314495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0"/>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762000"/>
            <a:ext cx="219398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1298448"/>
            <a:ext cx="5486400" cy="3255264"/>
          </a:xfrm>
        </p:spPr>
        <p:txBody>
          <a:bodyPr anchor="b">
            <a:normAutofit/>
          </a:bodyPr>
          <a:lstStyle>
            <a:lvl1pPr algn="l">
              <a:defRPr sz="5400" spc="-10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11" y="4670246"/>
            <a:ext cx="54864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BDE3D15-FA08-49C0-9AD5-6FF2009BB670}" type="datetimeFigureOut">
              <a:rPr lang="en-GB" smtClean="0"/>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7A5E0A-02EE-4C0F-9750-D943F76F10D0}" type="slidenum">
              <a:rPr lang="en-GB" smtClean="0"/>
              <a:t>‹#›</a:t>
            </a:fld>
            <a:endParaRPr lang="en-GB"/>
          </a:p>
        </p:txBody>
      </p:sp>
    </p:spTree>
    <p:extLst>
      <p:ext uri="{BB962C8B-B14F-4D97-AF65-F5344CB8AC3E}">
        <p14:creationId xmlns:p14="http://schemas.microsoft.com/office/powerpoint/2010/main" val="9576880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BDE3D15-FA08-49C0-9AD5-6FF2009BB670}" type="datetimeFigureOut">
              <a:rPr lang="en-GB" smtClean="0"/>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7A5E0A-02EE-4C0F-9750-D943F76F10D0}" type="slidenum">
              <a:rPr lang="en-GB" smtClean="0"/>
              <a:t>‹#›</a:t>
            </a:fld>
            <a:endParaRPr lang="en-GB"/>
          </a:p>
        </p:txBody>
      </p:sp>
    </p:spTree>
    <p:extLst>
      <p:ext uri="{BB962C8B-B14F-4D97-AF65-F5344CB8AC3E}">
        <p14:creationId xmlns:p14="http://schemas.microsoft.com/office/powerpoint/2010/main" val="25181750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1298448"/>
            <a:ext cx="5486400" cy="3255264"/>
          </a:xfrm>
        </p:spPr>
        <p:txBody>
          <a:bodyPr anchor="b">
            <a:normAutofit/>
          </a:bodyPr>
          <a:lstStyle>
            <a:lvl1pPr>
              <a:defRPr sz="5400" b="0" spc="-100" baseline="0">
                <a:solidFill>
                  <a:schemeClr val="tx1">
                    <a:lumMod val="65000"/>
                    <a:lumOff val="3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914650" y="4672584"/>
            <a:ext cx="54864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BDE3D15-FA08-49C0-9AD5-6FF2009BB670}" type="datetimeFigureOut">
              <a:rPr lang="en-GB" smtClean="0"/>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7A5E0A-02EE-4C0F-9750-D943F76F10D0}" type="slidenum">
              <a:rPr lang="en-GB" smtClean="0"/>
              <a:t>‹#›</a:t>
            </a:fld>
            <a:endParaRPr lang="en-GB"/>
          </a:p>
        </p:txBody>
      </p:sp>
    </p:spTree>
    <p:extLst>
      <p:ext uri="{BB962C8B-B14F-4D97-AF65-F5344CB8AC3E}">
        <p14:creationId xmlns:p14="http://schemas.microsoft.com/office/powerpoint/2010/main" val="3685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900934"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63590"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8BDE3D15-FA08-49C0-9AD5-6FF2009BB670}" type="datetimeFigureOut">
              <a:rPr lang="en-GB" smtClean="0"/>
              <a:t>12/02/2018</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F47A5E0A-02EE-4C0F-9750-D943F76F10D0}" type="slidenum">
              <a:rPr lang="en-GB" smtClean="0"/>
              <a:t>‹#›</a:t>
            </a:fld>
            <a:endParaRPr lang="en-GB"/>
          </a:p>
        </p:txBody>
      </p:sp>
    </p:spTree>
    <p:extLst>
      <p:ext uri="{BB962C8B-B14F-4D97-AF65-F5344CB8AC3E}">
        <p14:creationId xmlns:p14="http://schemas.microsoft.com/office/powerpoint/2010/main" val="3287540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00934" y="1023586"/>
            <a:ext cx="260604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900934"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63847" y="1023587"/>
            <a:ext cx="260604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863847"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Date Placeholder 1"/>
          <p:cNvSpPr>
            <a:spLocks noGrp="1"/>
          </p:cNvSpPr>
          <p:nvPr>
            <p:ph type="dt" sz="half" idx="10"/>
          </p:nvPr>
        </p:nvSpPr>
        <p:spPr/>
        <p:txBody>
          <a:bodyPr/>
          <a:lstStyle/>
          <a:p>
            <a:fld id="{8BDE3D15-FA08-49C0-9AD5-6FF2009BB670}" type="datetimeFigureOut">
              <a:rPr lang="en-GB" smtClean="0"/>
              <a:t>12/02/2018</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F47A5E0A-02EE-4C0F-9750-D943F76F10D0}" type="slidenum">
              <a:rPr lang="en-GB" smtClean="0"/>
              <a:t>‹#›</a:t>
            </a:fld>
            <a:endParaRPr lang="en-GB"/>
          </a:p>
        </p:txBody>
      </p:sp>
    </p:spTree>
    <p:extLst>
      <p:ext uri="{BB962C8B-B14F-4D97-AF65-F5344CB8AC3E}">
        <p14:creationId xmlns:p14="http://schemas.microsoft.com/office/powerpoint/2010/main" val="4210573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2" name="Date Placeholder 1"/>
          <p:cNvSpPr>
            <a:spLocks noGrp="1"/>
          </p:cNvSpPr>
          <p:nvPr>
            <p:ph type="dt" sz="half" idx="10"/>
          </p:nvPr>
        </p:nvSpPr>
        <p:spPr/>
        <p:txBody>
          <a:bodyPr/>
          <a:lstStyle/>
          <a:p>
            <a:fld id="{8BDE3D15-FA08-49C0-9AD5-6FF2009BB670}" type="datetimeFigureOut">
              <a:rPr lang="en-GB" smtClean="0"/>
              <a:t>12/02/2018</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F47A5E0A-02EE-4C0F-9750-D943F76F10D0}" type="slidenum">
              <a:rPr lang="en-GB" smtClean="0"/>
              <a:t>‹#›</a:t>
            </a:fld>
            <a:endParaRPr lang="en-GB"/>
          </a:p>
        </p:txBody>
      </p:sp>
    </p:spTree>
    <p:extLst>
      <p:ext uri="{BB962C8B-B14F-4D97-AF65-F5344CB8AC3E}">
        <p14:creationId xmlns:p14="http://schemas.microsoft.com/office/powerpoint/2010/main" val="1323136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BDE3D15-FA08-49C0-9AD5-6FF2009BB670}" type="datetimeFigureOut">
              <a:rPr lang="en-GB" smtClean="0"/>
              <a:t>12/02/2018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7A5E0A-02EE-4C0F-9750-D943F76F10D0}" type="slidenum">
              <a:rPr lang="en-GB" smtClean="0"/>
              <a:t>‹#›</a:t>
            </a:fld>
            <a:endParaRPr lang="en-GB"/>
          </a:p>
        </p:txBody>
      </p:sp>
    </p:spTree>
    <p:extLst>
      <p:ext uri="{BB962C8B-B14F-4D97-AF65-F5344CB8AC3E}">
        <p14:creationId xmlns:p14="http://schemas.microsoft.com/office/powerpoint/2010/main" val="3047297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baseline="0"/>
            </a:lvl1pPr>
          </a:lstStyle>
          <a:p>
            <a:r>
              <a:rPr lang="en-US" smtClean="0"/>
              <a:t>Click to edit Master title style</a:t>
            </a:r>
            <a:endParaRPr lang="en-US" dirty="0"/>
          </a:p>
        </p:txBody>
      </p:sp>
      <p:sp>
        <p:nvSpPr>
          <p:cNvPr id="3" name="Content Placeholder 2"/>
          <p:cNvSpPr>
            <a:spLocks noGrp="1"/>
          </p:cNvSpPr>
          <p:nvPr>
            <p:ph idx="1"/>
          </p:nvPr>
        </p:nvSpPr>
        <p:spPr>
          <a:xfrm>
            <a:off x="2900934" y="868680"/>
            <a:ext cx="54864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92024" y="3337560"/>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8BDE3D15-FA08-49C0-9AD5-6FF2009BB670}" type="datetimeFigureOut">
              <a:rPr lang="en-GB" smtClean="0"/>
              <a:t>12/02/2018</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F47A5E0A-02EE-4C0F-9750-D943F76F10D0}" type="slidenum">
              <a:rPr lang="en-GB" smtClean="0"/>
              <a:t>‹#›</a:t>
            </a:fld>
            <a:endParaRPr lang="en-GB"/>
          </a:p>
        </p:txBody>
      </p:sp>
    </p:spTree>
    <p:extLst>
      <p:ext uri="{BB962C8B-B14F-4D97-AF65-F5344CB8AC3E}">
        <p14:creationId xmlns:p14="http://schemas.microsoft.com/office/powerpoint/2010/main" val="4209211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677983" y="767419"/>
            <a:ext cx="6086423"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92024" y="3340602"/>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8BDE3D15-FA08-49C0-9AD5-6FF2009BB670}" type="datetimeFigureOut">
              <a:rPr lang="en-GB" smtClean="0"/>
              <a:t>12/02/2018</a:t>
            </a:fld>
            <a:endParaRPr lang="en-GB"/>
          </a:p>
        </p:txBody>
      </p:sp>
      <p:sp>
        <p:nvSpPr>
          <p:cNvPr id="9" name="Footer Placeholder 8"/>
          <p:cNvSpPr>
            <a:spLocks noGrp="1"/>
          </p:cNvSpPr>
          <p:nvPr>
            <p:ph type="ftr" sz="quarter" idx="11"/>
          </p:nvPr>
        </p:nvSpPr>
        <p:spPr>
          <a:xfrm>
            <a:off x="2624326" y="6356351"/>
            <a:ext cx="4433638" cy="365125"/>
          </a:xfrm>
        </p:spPr>
        <p:txBody>
          <a:bodyPr/>
          <a:lstStyle/>
          <a:p>
            <a:endParaRPr lang="en-GB"/>
          </a:p>
        </p:txBody>
      </p:sp>
      <p:sp>
        <p:nvSpPr>
          <p:cNvPr id="10" name="Slide Number Placeholder 9"/>
          <p:cNvSpPr>
            <a:spLocks noGrp="1"/>
          </p:cNvSpPr>
          <p:nvPr>
            <p:ph type="sldNum" sz="quarter" idx="12"/>
          </p:nvPr>
        </p:nvSpPr>
        <p:spPr/>
        <p:txBody>
          <a:bodyPr/>
          <a:lstStyle/>
          <a:p>
            <a:fld id="{F47A5E0A-02EE-4C0F-9750-D943F76F10D0}" type="slidenum">
              <a:rPr lang="en-GB" smtClean="0"/>
              <a:t>‹#›</a:t>
            </a:fld>
            <a:endParaRPr lang="en-GB"/>
          </a:p>
        </p:txBody>
      </p:sp>
    </p:spTree>
    <p:extLst>
      <p:ext uri="{BB962C8B-B14F-4D97-AF65-F5344CB8AC3E}">
        <p14:creationId xmlns:p14="http://schemas.microsoft.com/office/powerpoint/2010/main" val="14717227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BDE3D15-FA08-49C0-9AD5-6FF2009BB670}" type="datetimeFigureOut">
              <a:rPr lang="en-GB" smtClean="0"/>
              <a:t>12/02/2018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7A5E0A-02EE-4C0F-9750-D943F76F10D0}" type="slidenum">
              <a:rPr lang="en-GB" smtClean="0"/>
              <a:t>‹#›</a:t>
            </a:fld>
            <a:endParaRPr lang="en-GB"/>
          </a:p>
        </p:txBody>
      </p:sp>
    </p:spTree>
    <p:extLst>
      <p:ext uri="{BB962C8B-B14F-4D97-AF65-F5344CB8AC3E}">
        <p14:creationId xmlns:p14="http://schemas.microsoft.com/office/powerpoint/2010/main" val="11412246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990600"/>
            <a:ext cx="2114550" cy="4953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900934" y="868680"/>
            <a:ext cx="5486400" cy="512064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BDE3D15-FA08-49C0-9AD5-6FF2009BB670}" type="datetimeFigureOut">
              <a:rPr lang="en-GB" smtClean="0"/>
              <a:t>12/02/2018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7A5E0A-02EE-4C0F-9750-D943F76F10D0}" type="slidenum">
              <a:rPr lang="en-GB" smtClean="0"/>
              <a:t>‹#›</a:t>
            </a:fld>
            <a:endParaRPr lang="en-GB"/>
          </a:p>
        </p:txBody>
      </p:sp>
    </p:spTree>
    <p:extLst>
      <p:ext uri="{BB962C8B-B14F-4D97-AF65-F5344CB8AC3E}">
        <p14:creationId xmlns:p14="http://schemas.microsoft.com/office/powerpoint/2010/main" val="498217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1123838"/>
            <a:ext cx="2210612" cy="460118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8" name="Rectangle 37"/>
          <p:cNvSpPr/>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864108"/>
            <a:ext cx="5486400" cy="5120640"/>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96849" y="6356351"/>
            <a:ext cx="20574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fld id="{8BDE3D15-FA08-49C0-9AD5-6FF2009BB670}" type="datetimeFigureOut">
              <a:rPr lang="en-GB" smtClean="0"/>
              <a:t>12/02/2018</a:t>
            </a:fld>
            <a:endParaRPr lang="en-GB"/>
          </a:p>
        </p:txBody>
      </p:sp>
      <p:sp>
        <p:nvSpPr>
          <p:cNvPr id="5" name="Footer Placeholder 4"/>
          <p:cNvSpPr>
            <a:spLocks noGrp="1"/>
          </p:cNvSpPr>
          <p:nvPr>
            <p:ph type="ftr" sz="quarter" idx="3"/>
          </p:nvPr>
        </p:nvSpPr>
        <p:spPr>
          <a:xfrm>
            <a:off x="2901951" y="6356351"/>
            <a:ext cx="4433638"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7975602" y="6356351"/>
            <a:ext cx="1148195" cy="365125"/>
          </a:xfrm>
          <a:prstGeom prst="rect">
            <a:avLst/>
          </a:prstGeom>
        </p:spPr>
        <p:txBody>
          <a:bodyPr vert="horz" lIns="91440" tIns="45720" rIns="91440" bIns="45720" rtlCol="0" anchor="ctr"/>
          <a:lstStyle>
            <a:lvl1pPr algn="r">
              <a:defRPr sz="1100" b="1">
                <a:solidFill>
                  <a:schemeClr val="accent1"/>
                </a:solidFill>
              </a:defRPr>
            </a:lvl1pPr>
          </a:lstStyle>
          <a:p>
            <a:fld id="{F47A5E0A-02EE-4C0F-9750-D943F76F10D0}" type="slidenum">
              <a:rPr lang="en-GB" smtClean="0"/>
              <a:t>‹#›</a:t>
            </a:fld>
            <a:endParaRPr lang="en-GB"/>
          </a:p>
        </p:txBody>
      </p:sp>
    </p:spTree>
    <p:extLst>
      <p:ext uri="{BB962C8B-B14F-4D97-AF65-F5344CB8AC3E}">
        <p14:creationId xmlns:p14="http://schemas.microsoft.com/office/powerpoint/2010/main" val="2195347890"/>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qRht7q-laK8&amp;x-yt-ts=1422579428&amp;x-yt-cl=85114404"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nice.org.uk/guidance/cg72/chapter/1-recommendations#treatment-for-children-and-young-people"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30595" y="1216865"/>
            <a:ext cx="5826719" cy="1646302"/>
          </a:xfrm>
        </p:spPr>
        <p:txBody>
          <a:bodyPr/>
          <a:lstStyle/>
          <a:p>
            <a:r>
              <a:rPr lang="en-GB" dirty="0" smtClean="0"/>
              <a:t>Applied Psychology</a:t>
            </a:r>
            <a:endParaRPr lang="en-GB" dirty="0"/>
          </a:p>
        </p:txBody>
      </p:sp>
      <p:sp>
        <p:nvSpPr>
          <p:cNvPr id="3" name="Subtitle 2"/>
          <p:cNvSpPr>
            <a:spLocks noGrp="1"/>
          </p:cNvSpPr>
          <p:nvPr>
            <p:ph type="subTitle" idx="1"/>
          </p:nvPr>
        </p:nvSpPr>
        <p:spPr/>
        <p:txBody>
          <a:bodyPr>
            <a:noAutofit/>
          </a:bodyPr>
          <a:lstStyle/>
          <a:p>
            <a:r>
              <a:rPr lang="en-GB" sz="2000" smtClean="0"/>
              <a:t>Lecture 3: </a:t>
            </a:r>
            <a:r>
              <a:rPr lang="en-GB" sz="2000" dirty="0" smtClean="0"/>
              <a:t>Inclusion and Challenging Behaviour</a:t>
            </a:r>
          </a:p>
          <a:p>
            <a:endParaRPr lang="en-GB" sz="2000" dirty="0"/>
          </a:p>
          <a:p>
            <a:r>
              <a:rPr lang="en-GB" sz="2000" dirty="0" smtClean="0"/>
              <a:t>Stacey Coleman</a:t>
            </a:r>
            <a:endParaRPr lang="en-GB" sz="2000" dirty="0"/>
          </a:p>
        </p:txBody>
      </p:sp>
    </p:spTree>
    <p:extLst>
      <p:ext uri="{BB962C8B-B14F-4D97-AF65-F5344CB8AC3E}">
        <p14:creationId xmlns:p14="http://schemas.microsoft.com/office/powerpoint/2010/main" val="27812507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a:xfrm>
            <a:off x="2722178" y="1244007"/>
            <a:ext cx="6347714" cy="4360844"/>
          </a:xfrm>
        </p:spPr>
        <p:txBody>
          <a:bodyPr>
            <a:normAutofit/>
          </a:bodyPr>
          <a:lstStyle/>
          <a:p>
            <a:r>
              <a:rPr lang="en-GB" sz="2000" dirty="0" smtClean="0"/>
              <a:t>To introduce students to the discipline of educational psychology</a:t>
            </a:r>
          </a:p>
          <a:p>
            <a:r>
              <a:rPr lang="en-GB" sz="2000" dirty="0" smtClean="0"/>
              <a:t>To explore inclusion in schools</a:t>
            </a:r>
          </a:p>
          <a:p>
            <a:r>
              <a:rPr lang="en-GB" sz="2000" dirty="0" smtClean="0"/>
              <a:t>To introduce behavioural, emotional and social difficulties in classrooms</a:t>
            </a:r>
          </a:p>
          <a:p>
            <a:r>
              <a:rPr lang="en-GB" sz="2000" dirty="0" smtClean="0"/>
              <a:t>To discuss the biopsychosocial model in terms of the development of problems</a:t>
            </a:r>
            <a:endParaRPr lang="en-GB" sz="2000" dirty="0"/>
          </a:p>
        </p:txBody>
      </p:sp>
    </p:spTree>
    <p:extLst>
      <p:ext uri="{BB962C8B-B14F-4D97-AF65-F5344CB8AC3E}">
        <p14:creationId xmlns:p14="http://schemas.microsoft.com/office/powerpoint/2010/main" val="2651351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737" y="836282"/>
            <a:ext cx="1975945" cy="4986450"/>
          </a:xfrm>
        </p:spPr>
        <p:txBody>
          <a:bodyPr/>
          <a:lstStyle/>
          <a:p>
            <a:pPr algn="ctr"/>
            <a:r>
              <a:rPr lang="en-GB" dirty="0" smtClean="0"/>
              <a:t>What is Educational Psychology?</a:t>
            </a:r>
            <a:endParaRPr lang="en-GB"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0734" y="2741575"/>
            <a:ext cx="3889753" cy="33732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39612" y="304214"/>
            <a:ext cx="1485080" cy="19555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85977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0F94C8A3-04F0-406D-9549-48FD92C079AD}" type="slidenum">
              <a:rPr lang="en-GB" smtClean="0"/>
              <a:t>4</a:t>
            </a:fld>
            <a:endParaRPr lang="en-GB"/>
          </a:p>
        </p:txBody>
      </p:sp>
      <p:sp>
        <p:nvSpPr>
          <p:cNvPr id="2" name="Title 1"/>
          <p:cNvSpPr>
            <a:spLocks noGrp="1"/>
          </p:cNvSpPr>
          <p:nvPr>
            <p:ph type="title" idx="4294967295"/>
          </p:nvPr>
        </p:nvSpPr>
        <p:spPr>
          <a:xfrm>
            <a:off x="1432294" y="356312"/>
            <a:ext cx="6324600" cy="747274"/>
          </a:xfrm>
          <a:solidFill>
            <a:schemeClr val="accent1">
              <a:lumMod val="20000"/>
              <a:lumOff val="80000"/>
            </a:schemeClr>
          </a:solidFill>
        </p:spPr>
        <p:txBody>
          <a:bodyPr/>
          <a:lstStyle/>
          <a:p>
            <a:pPr algn="ctr"/>
            <a:r>
              <a:rPr lang="en-GB" dirty="0" smtClean="0">
                <a:solidFill>
                  <a:schemeClr val="accent1">
                    <a:lumMod val="75000"/>
                  </a:schemeClr>
                </a:solidFill>
              </a:rPr>
              <a:t>What is Educational Psychology?</a:t>
            </a:r>
            <a:endParaRPr lang="en-GB" dirty="0">
              <a:solidFill>
                <a:schemeClr val="accent1">
                  <a:lumMod val="75000"/>
                </a:schemeClr>
              </a:solidFill>
            </a:endParaRPr>
          </a:p>
        </p:txBody>
      </p:sp>
      <p:pic>
        <p:nvPicPr>
          <p:cNvPr id="3074" name="Picture 2"/>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bwMode="auto">
          <a:xfrm>
            <a:off x="3719882" y="2458496"/>
            <a:ext cx="1749425" cy="2305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ular Callout 2"/>
          <p:cNvSpPr/>
          <p:nvPr/>
        </p:nvSpPr>
        <p:spPr>
          <a:xfrm>
            <a:off x="5940152" y="1728130"/>
            <a:ext cx="2952328" cy="1440160"/>
          </a:xfrm>
          <a:prstGeom prst="wedgeRectCallout">
            <a:avLst>
              <a:gd name="adj1" fmla="val -64945"/>
              <a:gd name="adj2" fmla="val -2917"/>
            </a:avLst>
          </a:prstGeom>
          <a:solidFill>
            <a:schemeClr val="bg2">
              <a:lumMod val="20000"/>
              <a:lumOff val="8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1">
                    <a:lumMod val="75000"/>
                  </a:schemeClr>
                </a:solidFill>
              </a:rPr>
              <a:t>Application of psychological theory in educational settings</a:t>
            </a:r>
            <a:endParaRPr lang="en-GB" b="1" dirty="0">
              <a:solidFill>
                <a:schemeClr val="accent1">
                  <a:lumMod val="75000"/>
                </a:schemeClr>
              </a:solidFill>
            </a:endParaRPr>
          </a:p>
        </p:txBody>
      </p:sp>
      <p:sp>
        <p:nvSpPr>
          <p:cNvPr id="5" name="Rectangular Callout 4"/>
          <p:cNvSpPr/>
          <p:nvPr/>
        </p:nvSpPr>
        <p:spPr>
          <a:xfrm>
            <a:off x="5940152" y="4935519"/>
            <a:ext cx="2952328" cy="1440160"/>
          </a:xfrm>
          <a:prstGeom prst="wedgeRectCallout">
            <a:avLst>
              <a:gd name="adj1" fmla="val -60870"/>
              <a:gd name="adj2" fmla="val -102510"/>
            </a:avLst>
          </a:prstGeom>
          <a:solidFill>
            <a:schemeClr val="bg2">
              <a:lumMod val="20000"/>
              <a:lumOff val="8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1">
                    <a:lumMod val="75000"/>
                  </a:schemeClr>
                </a:solidFill>
              </a:rPr>
              <a:t>Seeks to bring about positive changes in children and young people in school and learning</a:t>
            </a:r>
            <a:endParaRPr lang="en-GB" b="1" dirty="0">
              <a:solidFill>
                <a:schemeClr val="accent1">
                  <a:lumMod val="75000"/>
                </a:schemeClr>
              </a:solidFill>
            </a:endParaRPr>
          </a:p>
        </p:txBody>
      </p:sp>
      <p:sp>
        <p:nvSpPr>
          <p:cNvPr id="6" name="Rectangular Callout 5"/>
          <p:cNvSpPr/>
          <p:nvPr/>
        </p:nvSpPr>
        <p:spPr>
          <a:xfrm>
            <a:off x="296710" y="1722718"/>
            <a:ext cx="2952328" cy="1471557"/>
          </a:xfrm>
          <a:prstGeom prst="wedgeRectCallout">
            <a:avLst>
              <a:gd name="adj1" fmla="val 65514"/>
              <a:gd name="adj2" fmla="val -9651"/>
            </a:avLst>
          </a:prstGeom>
          <a:solidFill>
            <a:schemeClr val="bg2">
              <a:lumMod val="20000"/>
              <a:lumOff val="8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1">
                    <a:lumMod val="75000"/>
                  </a:schemeClr>
                </a:solidFill>
              </a:rPr>
              <a:t>Supports children and young people with academic, social, behavioural and emotional issues</a:t>
            </a:r>
            <a:endParaRPr lang="en-GB" b="1" dirty="0">
              <a:solidFill>
                <a:schemeClr val="accent1">
                  <a:lumMod val="75000"/>
                </a:schemeClr>
              </a:solidFill>
            </a:endParaRPr>
          </a:p>
        </p:txBody>
      </p:sp>
      <p:sp>
        <p:nvSpPr>
          <p:cNvPr id="7" name="Rectangular Callout 6"/>
          <p:cNvSpPr/>
          <p:nvPr/>
        </p:nvSpPr>
        <p:spPr>
          <a:xfrm>
            <a:off x="296710" y="5001689"/>
            <a:ext cx="2952328" cy="1440160"/>
          </a:xfrm>
          <a:prstGeom prst="wedgeRectCallout">
            <a:avLst>
              <a:gd name="adj1" fmla="val 58474"/>
              <a:gd name="adj2" fmla="val -103928"/>
            </a:avLst>
          </a:prstGeom>
          <a:solidFill>
            <a:schemeClr val="bg2">
              <a:lumMod val="20000"/>
              <a:lumOff val="8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1">
                    <a:lumMod val="75000"/>
                  </a:schemeClr>
                </a:solidFill>
              </a:rPr>
              <a:t>Promote learning at school, both for teachers and for pupils</a:t>
            </a:r>
            <a:endParaRPr lang="en-GB" b="1" dirty="0">
              <a:solidFill>
                <a:schemeClr val="accent1">
                  <a:lumMod val="75000"/>
                </a:schemeClr>
              </a:solidFill>
            </a:endParaRPr>
          </a:p>
        </p:txBody>
      </p:sp>
    </p:spTree>
    <p:extLst>
      <p:ext uri="{BB962C8B-B14F-4D97-AF65-F5344CB8AC3E}">
        <p14:creationId xmlns:p14="http://schemas.microsoft.com/office/powerpoint/2010/main" val="209892785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arn(inVertical)">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arn(inVertical)">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BPS – Educational Psychology</a:t>
            </a:r>
            <a:endParaRPr lang="en-GB" dirty="0"/>
          </a:p>
        </p:txBody>
      </p:sp>
      <p:sp>
        <p:nvSpPr>
          <p:cNvPr id="3" name="Content Placeholder 2"/>
          <p:cNvSpPr>
            <a:spLocks noGrp="1"/>
          </p:cNvSpPr>
          <p:nvPr>
            <p:ph idx="1"/>
          </p:nvPr>
        </p:nvSpPr>
        <p:spPr/>
        <p:txBody>
          <a:bodyPr/>
          <a:lstStyle/>
          <a:p>
            <a:r>
              <a:rPr lang="en-GB" dirty="0">
                <a:hlinkClick r:id="rId3"/>
              </a:rPr>
              <a:t>https://www.youtube.com/watch?v=qRht7q-laK8&amp;x-yt-ts=1422579428&amp;x-yt-cl=85114404</a:t>
            </a:r>
            <a:endParaRPr lang="en-GB" dirty="0"/>
          </a:p>
          <a:p>
            <a:endParaRPr lang="en-GB" dirty="0" smtClean="0"/>
          </a:p>
          <a:p>
            <a:endParaRPr lang="en-GB" dirty="0"/>
          </a:p>
        </p:txBody>
      </p:sp>
      <p:pic>
        <p:nvPicPr>
          <p:cNvPr id="4"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01951" y="389017"/>
            <a:ext cx="5556740" cy="17633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43558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Educational Psychology versus the Psychology of Education</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443733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Psychology of Education</a:t>
            </a:r>
            <a:endParaRPr lang="en-GB" dirty="0"/>
          </a:p>
        </p:txBody>
      </p:sp>
      <p:sp>
        <p:nvSpPr>
          <p:cNvPr id="3" name="Content Placeholder 2"/>
          <p:cNvSpPr>
            <a:spLocks noGrp="1"/>
          </p:cNvSpPr>
          <p:nvPr>
            <p:ph idx="1"/>
          </p:nvPr>
        </p:nvSpPr>
        <p:spPr/>
        <p:txBody>
          <a:bodyPr>
            <a:normAutofit lnSpcReduction="10000"/>
          </a:bodyPr>
          <a:lstStyle/>
          <a:p>
            <a:r>
              <a:rPr lang="en-GB" sz="3200" dirty="0"/>
              <a:t>Distinct from educational psychology</a:t>
            </a:r>
          </a:p>
          <a:p>
            <a:endParaRPr lang="en-GB" sz="3200" dirty="0"/>
          </a:p>
          <a:p>
            <a:r>
              <a:rPr lang="en-GB" sz="3200" dirty="0"/>
              <a:t>Research focusing on processes of learning and adaptation to schooling</a:t>
            </a:r>
          </a:p>
          <a:p>
            <a:endParaRPr lang="en-GB" sz="3200" dirty="0"/>
          </a:p>
          <a:p>
            <a:r>
              <a:rPr lang="en-GB" sz="3200" dirty="0"/>
              <a:t>Deals with:</a:t>
            </a:r>
          </a:p>
          <a:p>
            <a:pPr lvl="1"/>
            <a:r>
              <a:rPr lang="en-GB" sz="2800" dirty="0"/>
              <a:t>General theories of learning</a:t>
            </a:r>
          </a:p>
          <a:p>
            <a:pPr lvl="1"/>
            <a:r>
              <a:rPr lang="en-GB" sz="2800" dirty="0"/>
              <a:t>Typical development</a:t>
            </a:r>
          </a:p>
          <a:p>
            <a:endParaRPr lang="en-GB" dirty="0"/>
          </a:p>
        </p:txBody>
      </p:sp>
    </p:spTree>
    <p:extLst>
      <p:ext uri="{BB962C8B-B14F-4D97-AF65-F5344CB8AC3E}">
        <p14:creationId xmlns:p14="http://schemas.microsoft.com/office/powerpoint/2010/main" val="3578840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Contributions to Research and Theory in Educational Psychology</a:t>
            </a:r>
          </a:p>
        </p:txBody>
      </p:sp>
      <p:sp>
        <p:nvSpPr>
          <p:cNvPr id="3" name="Content Placeholder 2"/>
          <p:cNvSpPr>
            <a:spLocks noGrp="1"/>
          </p:cNvSpPr>
          <p:nvPr>
            <p:ph idx="1"/>
          </p:nvPr>
        </p:nvSpPr>
        <p:spPr/>
        <p:txBody>
          <a:bodyPr>
            <a:normAutofit/>
          </a:bodyPr>
          <a:lstStyle/>
          <a:p>
            <a:r>
              <a:rPr lang="en-GB" sz="2800" dirty="0"/>
              <a:t>Theories of Learning</a:t>
            </a:r>
          </a:p>
          <a:p>
            <a:pPr lvl="1"/>
            <a:r>
              <a:rPr lang="en-GB" sz="1800" dirty="0"/>
              <a:t>Skinner: Radical behaviourism</a:t>
            </a:r>
          </a:p>
          <a:p>
            <a:pPr lvl="1"/>
            <a:r>
              <a:rPr lang="en-GB" sz="1800" dirty="0"/>
              <a:t>Thorndike: Active learning</a:t>
            </a:r>
          </a:p>
          <a:p>
            <a:pPr lvl="1"/>
            <a:r>
              <a:rPr lang="en-GB" sz="1800" dirty="0"/>
              <a:t>Bandura: Social learning theory</a:t>
            </a:r>
          </a:p>
          <a:p>
            <a:r>
              <a:rPr lang="en-GB" sz="2800" dirty="0"/>
              <a:t>Social, Moral and Cognitive Development</a:t>
            </a:r>
          </a:p>
          <a:p>
            <a:pPr lvl="1"/>
            <a:r>
              <a:rPr lang="en-GB" sz="1800" dirty="0"/>
              <a:t>Piaget: Cognitive development</a:t>
            </a:r>
          </a:p>
          <a:p>
            <a:pPr lvl="1"/>
            <a:r>
              <a:rPr lang="en-GB" sz="1800" dirty="0"/>
              <a:t>Vygotsky: Zone of proximal development</a:t>
            </a:r>
          </a:p>
          <a:p>
            <a:r>
              <a:rPr lang="en-GB" sz="2800" dirty="0"/>
              <a:t>Theories of Intelligence and Mental Testing</a:t>
            </a:r>
          </a:p>
          <a:p>
            <a:endParaRPr lang="en-GB" dirty="0"/>
          </a:p>
        </p:txBody>
      </p:sp>
      <p:sp>
        <p:nvSpPr>
          <p:cNvPr id="4" name="TextBox 3"/>
          <p:cNvSpPr txBox="1"/>
          <p:nvPr/>
        </p:nvSpPr>
        <p:spPr>
          <a:xfrm>
            <a:off x="6292935" y="6197239"/>
            <a:ext cx="3591901" cy="461665"/>
          </a:xfrm>
          <a:prstGeom prst="rect">
            <a:avLst/>
          </a:prstGeom>
          <a:noFill/>
        </p:spPr>
        <p:txBody>
          <a:bodyPr wrap="square" rtlCol="0">
            <a:spAutoFit/>
          </a:bodyPr>
          <a:lstStyle/>
          <a:p>
            <a:r>
              <a:rPr lang="en-GB" sz="2400" i="1" dirty="0" smtClean="0">
                <a:solidFill>
                  <a:schemeClr val="tx1">
                    <a:lumMod val="50000"/>
                    <a:lumOff val="50000"/>
                  </a:schemeClr>
                </a:solidFill>
              </a:rPr>
              <a:t>(Davey, 2011, p. 346)</a:t>
            </a:r>
            <a:endParaRPr lang="en-GB" sz="2400" i="1" dirty="0">
              <a:solidFill>
                <a:schemeClr val="tx1">
                  <a:lumMod val="50000"/>
                  <a:lumOff val="50000"/>
                </a:schemeClr>
              </a:solidFill>
            </a:endParaRPr>
          </a:p>
        </p:txBody>
      </p:sp>
    </p:spTree>
    <p:extLst>
      <p:ext uri="{BB962C8B-B14F-4D97-AF65-F5344CB8AC3E}">
        <p14:creationId xmlns:p14="http://schemas.microsoft.com/office/powerpoint/2010/main" val="3728729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Theories that inform Educational Practice</a:t>
            </a:r>
            <a:endParaRPr lang="en-GB" dirty="0"/>
          </a:p>
        </p:txBody>
      </p:sp>
      <p:sp>
        <p:nvSpPr>
          <p:cNvPr id="3" name="Content Placeholder 2"/>
          <p:cNvSpPr>
            <a:spLocks noGrp="1"/>
          </p:cNvSpPr>
          <p:nvPr>
            <p:ph idx="1"/>
          </p:nvPr>
        </p:nvSpPr>
        <p:spPr/>
        <p:txBody>
          <a:bodyPr>
            <a:normAutofit/>
          </a:bodyPr>
          <a:lstStyle/>
          <a:p>
            <a:r>
              <a:rPr lang="en-GB" sz="2400" b="1" dirty="0"/>
              <a:t>Piaget’s Cognitive Development Theory</a:t>
            </a:r>
          </a:p>
          <a:p>
            <a:endParaRPr lang="en-GB" dirty="0"/>
          </a:p>
          <a:p>
            <a:pPr lvl="1"/>
            <a:r>
              <a:rPr lang="en-GB" sz="1900" dirty="0"/>
              <a:t>Views child as active agent in development</a:t>
            </a:r>
          </a:p>
          <a:p>
            <a:pPr lvl="1"/>
            <a:r>
              <a:rPr lang="en-GB" sz="1900" dirty="0"/>
              <a:t>Constructivist approach</a:t>
            </a:r>
          </a:p>
          <a:p>
            <a:pPr lvl="1"/>
            <a:r>
              <a:rPr lang="en-GB" sz="1900" dirty="0"/>
              <a:t>Interactions with the world produces </a:t>
            </a:r>
            <a:r>
              <a:rPr lang="en-GB" sz="1900" dirty="0" smtClean="0"/>
              <a:t>schemas</a:t>
            </a:r>
          </a:p>
          <a:p>
            <a:pPr lvl="1"/>
            <a:endParaRPr lang="en-GB" sz="1900" dirty="0"/>
          </a:p>
          <a:p>
            <a:pPr lvl="1"/>
            <a:endParaRPr lang="en-GB" sz="1900" dirty="0"/>
          </a:p>
          <a:p>
            <a:endParaRPr lang="en-GB" dirty="0"/>
          </a:p>
        </p:txBody>
      </p:sp>
      <p:sp>
        <p:nvSpPr>
          <p:cNvPr id="4" name="Rounded Rectangle 3"/>
          <p:cNvSpPr/>
          <p:nvPr/>
        </p:nvSpPr>
        <p:spPr>
          <a:xfrm>
            <a:off x="2901951" y="4474290"/>
            <a:ext cx="5854262" cy="191600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r>
              <a:rPr lang="en-GB" sz="1900" b="1" dirty="0">
                <a:solidFill>
                  <a:schemeClr val="accent1">
                    <a:lumMod val="75000"/>
                  </a:schemeClr>
                </a:solidFill>
              </a:rPr>
              <a:t>Disequilibrium</a:t>
            </a:r>
            <a:r>
              <a:rPr lang="en-GB" sz="1900" dirty="0">
                <a:solidFill>
                  <a:schemeClr val="accent1">
                    <a:lumMod val="75000"/>
                  </a:schemeClr>
                </a:solidFill>
              </a:rPr>
              <a:t> is the starting point for </a:t>
            </a:r>
            <a:r>
              <a:rPr lang="en-GB" sz="1900" dirty="0" smtClean="0">
                <a:solidFill>
                  <a:schemeClr val="accent1">
                    <a:lumMod val="75000"/>
                  </a:schemeClr>
                </a:solidFill>
              </a:rPr>
              <a:t>growth</a:t>
            </a:r>
          </a:p>
          <a:p>
            <a:pPr lvl="1"/>
            <a:endParaRPr lang="en-GB" sz="1900" dirty="0">
              <a:solidFill>
                <a:schemeClr val="accent1">
                  <a:lumMod val="75000"/>
                </a:schemeClr>
              </a:solidFill>
            </a:endParaRPr>
          </a:p>
          <a:p>
            <a:pPr lvl="1"/>
            <a:r>
              <a:rPr lang="en-GB" sz="1900" b="1" dirty="0">
                <a:solidFill>
                  <a:schemeClr val="accent1">
                    <a:lumMod val="75000"/>
                  </a:schemeClr>
                </a:solidFill>
              </a:rPr>
              <a:t>Assimilation</a:t>
            </a:r>
            <a:r>
              <a:rPr lang="en-GB" sz="1900" dirty="0">
                <a:solidFill>
                  <a:schemeClr val="accent1">
                    <a:lumMod val="75000"/>
                  </a:schemeClr>
                </a:solidFill>
              </a:rPr>
              <a:t> extends </a:t>
            </a:r>
            <a:r>
              <a:rPr lang="en-GB" sz="1900" dirty="0" smtClean="0">
                <a:solidFill>
                  <a:schemeClr val="accent1">
                    <a:lumMod val="75000"/>
                  </a:schemeClr>
                </a:solidFill>
              </a:rPr>
              <a:t>schemas</a:t>
            </a:r>
          </a:p>
          <a:p>
            <a:pPr lvl="1"/>
            <a:endParaRPr lang="en-GB" sz="1900" dirty="0">
              <a:solidFill>
                <a:schemeClr val="accent1">
                  <a:lumMod val="75000"/>
                </a:schemeClr>
              </a:solidFill>
            </a:endParaRPr>
          </a:p>
          <a:p>
            <a:pPr lvl="1"/>
            <a:r>
              <a:rPr lang="en-GB" sz="1900" b="1" dirty="0">
                <a:solidFill>
                  <a:schemeClr val="accent1">
                    <a:lumMod val="75000"/>
                  </a:schemeClr>
                </a:solidFill>
              </a:rPr>
              <a:t>Accommodation</a:t>
            </a:r>
            <a:r>
              <a:rPr lang="en-GB" sz="1900" dirty="0">
                <a:solidFill>
                  <a:schemeClr val="accent1">
                    <a:lumMod val="75000"/>
                  </a:schemeClr>
                </a:solidFill>
              </a:rPr>
              <a:t> changes or creates schemas</a:t>
            </a:r>
          </a:p>
        </p:txBody>
      </p:sp>
    </p:spTree>
    <p:extLst>
      <p:ext uri="{BB962C8B-B14F-4D97-AF65-F5344CB8AC3E}">
        <p14:creationId xmlns:p14="http://schemas.microsoft.com/office/powerpoint/2010/main" val="3198155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graphicFrame>
        <p:nvGraphicFramePr>
          <p:cNvPr id="4" name="Content Placeholder 3"/>
          <p:cNvGraphicFramePr>
            <a:graphicFrameLocks/>
          </p:cNvGraphicFramePr>
          <p:nvPr>
            <p:extLst>
              <p:ext uri="{D42A27DB-BD31-4B8C-83A1-F6EECF244321}">
                <p14:modId xmlns:p14="http://schemas.microsoft.com/office/powerpoint/2010/main" val="794588263"/>
              </p:ext>
            </p:extLst>
          </p:nvPr>
        </p:nvGraphicFramePr>
        <p:xfrm>
          <a:off x="0" y="0"/>
          <a:ext cx="9144000" cy="6858001"/>
        </p:xfrm>
        <a:graphic>
          <a:graphicData uri="http://schemas.openxmlformats.org/drawingml/2006/table">
            <a:tbl>
              <a:tblPr firstRow="1" bandRow="1">
                <a:tableStyleId>{5C22544A-7EE6-4342-B048-85BDC9FD1C3A}</a:tableStyleId>
              </a:tblPr>
              <a:tblGrid>
                <a:gridCol w="4572000"/>
                <a:gridCol w="4572000"/>
              </a:tblGrid>
              <a:tr h="509451">
                <a:tc>
                  <a:txBody>
                    <a:bodyPr/>
                    <a:lstStyle/>
                    <a:p>
                      <a:pPr algn="ctr"/>
                      <a:r>
                        <a:rPr lang="en-GB" sz="2000" dirty="0" smtClean="0"/>
                        <a:t>Stage</a:t>
                      </a:r>
                      <a:endParaRPr lang="en-GB" sz="2000" dirty="0"/>
                    </a:p>
                  </a:txBody>
                  <a:tcPr/>
                </a:tc>
                <a:tc>
                  <a:txBody>
                    <a:bodyPr/>
                    <a:lstStyle/>
                    <a:p>
                      <a:pPr algn="ctr"/>
                      <a:r>
                        <a:rPr lang="en-GB" sz="2000" dirty="0" smtClean="0"/>
                        <a:t>Approximate Age</a:t>
                      </a:r>
                      <a:endParaRPr lang="en-GB" sz="2000" dirty="0"/>
                    </a:p>
                  </a:txBody>
                  <a:tcPr/>
                </a:tc>
              </a:tr>
              <a:tr h="1685109">
                <a:tc>
                  <a:txBody>
                    <a:bodyPr/>
                    <a:lstStyle/>
                    <a:p>
                      <a:pPr algn="l"/>
                      <a:r>
                        <a:rPr lang="en-GB" sz="2000" b="1" dirty="0" smtClean="0"/>
                        <a:t>Sensorimotor</a:t>
                      </a:r>
                    </a:p>
                    <a:p>
                      <a:pPr algn="l"/>
                      <a:endParaRPr lang="en-GB" sz="2000" dirty="0" smtClean="0"/>
                    </a:p>
                    <a:p>
                      <a:pPr marL="742950" lvl="1" indent="-285750" algn="l">
                        <a:buFont typeface="Arial" panose="020B0604020202020204" pitchFamily="34" charset="0"/>
                        <a:buChar char="•"/>
                      </a:pPr>
                      <a:r>
                        <a:rPr lang="en-GB" sz="2000" dirty="0" smtClean="0"/>
                        <a:t>Learn through world primarily</a:t>
                      </a:r>
                      <a:r>
                        <a:rPr lang="en-GB" sz="2000" baseline="0" dirty="0" smtClean="0"/>
                        <a:t> through senses</a:t>
                      </a:r>
                      <a:endParaRPr lang="en-GB" sz="2000" dirty="0"/>
                    </a:p>
                  </a:txBody>
                  <a:tcPr anchor="ctr"/>
                </a:tc>
                <a:tc>
                  <a:txBody>
                    <a:bodyPr/>
                    <a:lstStyle/>
                    <a:p>
                      <a:pPr algn="ctr"/>
                      <a:r>
                        <a:rPr lang="en-GB" sz="2000" dirty="0" smtClean="0"/>
                        <a:t>0 – 18</a:t>
                      </a:r>
                      <a:r>
                        <a:rPr lang="en-GB" sz="2000" baseline="0" dirty="0" smtClean="0"/>
                        <a:t> months/2 years</a:t>
                      </a:r>
                      <a:endParaRPr lang="en-GB" sz="2000" dirty="0"/>
                    </a:p>
                  </a:txBody>
                  <a:tcPr anchor="ctr"/>
                </a:tc>
              </a:tr>
              <a:tr h="1685109">
                <a:tc>
                  <a:txBody>
                    <a:bodyPr/>
                    <a:lstStyle/>
                    <a:p>
                      <a:pPr algn="l"/>
                      <a:r>
                        <a:rPr lang="en-GB" sz="2000" b="1" dirty="0" smtClean="0"/>
                        <a:t>Pre-operational</a:t>
                      </a:r>
                    </a:p>
                    <a:p>
                      <a:pPr algn="l"/>
                      <a:endParaRPr lang="en-GB" sz="2000" dirty="0" smtClean="0"/>
                    </a:p>
                    <a:p>
                      <a:pPr marL="742950" lvl="1" indent="-285750" algn="l">
                        <a:buFont typeface="Arial" panose="020B0604020202020204" pitchFamily="34" charset="0"/>
                        <a:buChar char="•"/>
                      </a:pPr>
                      <a:r>
                        <a:rPr lang="en-GB" sz="2000" dirty="0" smtClean="0"/>
                        <a:t>Thinking becomes</a:t>
                      </a:r>
                      <a:r>
                        <a:rPr lang="en-GB" sz="2000" baseline="0" dirty="0" smtClean="0"/>
                        <a:t> tied to doing</a:t>
                      </a:r>
                      <a:endParaRPr lang="en-GB" sz="2000" dirty="0"/>
                    </a:p>
                  </a:txBody>
                  <a:tcPr anchor="ctr"/>
                </a:tc>
                <a:tc>
                  <a:txBody>
                    <a:bodyPr/>
                    <a:lstStyle/>
                    <a:p>
                      <a:pPr algn="ctr"/>
                      <a:r>
                        <a:rPr lang="en-GB" sz="2000" dirty="0" smtClean="0"/>
                        <a:t>18 months/2 years – 7 years</a:t>
                      </a:r>
                      <a:endParaRPr lang="en-GB" sz="2000" dirty="0"/>
                    </a:p>
                  </a:txBody>
                  <a:tcPr anchor="ctr"/>
                </a:tc>
              </a:tr>
              <a:tr h="1685109">
                <a:tc>
                  <a:txBody>
                    <a:bodyPr/>
                    <a:lstStyle/>
                    <a:p>
                      <a:pPr algn="l"/>
                      <a:r>
                        <a:rPr lang="en-GB" sz="2000" b="1" dirty="0" smtClean="0"/>
                        <a:t>Concrete operational</a:t>
                      </a:r>
                    </a:p>
                    <a:p>
                      <a:pPr algn="l"/>
                      <a:endParaRPr lang="en-GB" sz="2000" dirty="0" smtClean="0"/>
                    </a:p>
                    <a:p>
                      <a:pPr marL="742950" lvl="1" indent="-285750" algn="l">
                        <a:buFont typeface="Arial" panose="020B0604020202020204" pitchFamily="34" charset="0"/>
                        <a:buChar char="•"/>
                      </a:pPr>
                      <a:r>
                        <a:rPr lang="en-GB" sz="2000" dirty="0" smtClean="0"/>
                        <a:t>Ability</a:t>
                      </a:r>
                      <a:r>
                        <a:rPr lang="en-GB" sz="2000" baseline="0" dirty="0" smtClean="0"/>
                        <a:t> to connect one thing to another</a:t>
                      </a:r>
                      <a:endParaRPr lang="en-GB" sz="2000" dirty="0" smtClean="0"/>
                    </a:p>
                  </a:txBody>
                  <a:tcPr anchor="ctr"/>
                </a:tc>
                <a:tc>
                  <a:txBody>
                    <a:bodyPr/>
                    <a:lstStyle/>
                    <a:p>
                      <a:pPr algn="ctr"/>
                      <a:r>
                        <a:rPr lang="en-GB" sz="2000" dirty="0" smtClean="0"/>
                        <a:t>7</a:t>
                      </a:r>
                      <a:r>
                        <a:rPr lang="en-GB" sz="2000" baseline="0" dirty="0" smtClean="0"/>
                        <a:t> – 11 years</a:t>
                      </a:r>
                      <a:endParaRPr lang="en-GB" sz="2000" dirty="0"/>
                    </a:p>
                  </a:txBody>
                  <a:tcPr anchor="ctr"/>
                </a:tc>
              </a:tr>
              <a:tr h="1293223">
                <a:tc>
                  <a:txBody>
                    <a:bodyPr/>
                    <a:lstStyle/>
                    <a:p>
                      <a:pPr algn="l"/>
                      <a:r>
                        <a:rPr lang="en-GB" sz="2000" b="1" dirty="0" smtClean="0"/>
                        <a:t>Formal operational</a:t>
                      </a:r>
                    </a:p>
                    <a:p>
                      <a:pPr algn="l"/>
                      <a:endParaRPr lang="en-GB" sz="2000" dirty="0" smtClean="0"/>
                    </a:p>
                    <a:p>
                      <a:pPr marL="742950" lvl="1" indent="-285750" algn="l">
                        <a:buFont typeface="Arial" panose="020B0604020202020204" pitchFamily="34" charset="0"/>
                        <a:buChar char="•"/>
                      </a:pPr>
                      <a:r>
                        <a:rPr lang="en-GB" sz="2000" dirty="0" smtClean="0"/>
                        <a:t>Adult reasoning</a:t>
                      </a:r>
                      <a:endParaRPr lang="en-GB" sz="2000" dirty="0"/>
                    </a:p>
                  </a:txBody>
                  <a:tcPr anchor="ctr"/>
                </a:tc>
                <a:tc>
                  <a:txBody>
                    <a:bodyPr/>
                    <a:lstStyle/>
                    <a:p>
                      <a:pPr algn="ctr"/>
                      <a:r>
                        <a:rPr lang="en-GB" sz="2000" dirty="0" smtClean="0"/>
                        <a:t>11 years onwards</a:t>
                      </a:r>
                      <a:endParaRPr lang="en-GB" sz="2000" dirty="0"/>
                    </a:p>
                  </a:txBody>
                  <a:tcPr anchor="ctr"/>
                </a:tc>
              </a:tr>
            </a:tbl>
          </a:graphicData>
        </a:graphic>
      </p:graphicFrame>
    </p:spTree>
    <p:extLst>
      <p:ext uri="{BB962C8B-B14F-4D97-AF65-F5344CB8AC3E}">
        <p14:creationId xmlns:p14="http://schemas.microsoft.com/office/powerpoint/2010/main" val="3621041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on Education</a:t>
            </a:r>
            <a:endParaRPr lang="en-GB" dirty="0"/>
          </a:p>
        </p:txBody>
      </p:sp>
      <p:sp>
        <p:nvSpPr>
          <p:cNvPr id="3" name="Content Placeholder 2"/>
          <p:cNvSpPr>
            <a:spLocks noGrp="1"/>
          </p:cNvSpPr>
          <p:nvPr>
            <p:ph idx="1"/>
          </p:nvPr>
        </p:nvSpPr>
        <p:spPr>
          <a:xfrm>
            <a:off x="2585544" y="1123838"/>
            <a:ext cx="6684580" cy="4559404"/>
          </a:xfrm>
        </p:spPr>
        <p:txBody>
          <a:bodyPr>
            <a:normAutofit/>
          </a:bodyPr>
          <a:lstStyle/>
          <a:p>
            <a:r>
              <a:rPr lang="en-GB" sz="2000" dirty="0" smtClean="0"/>
              <a:t>Emphasis on the developmental progression of stages in children’s cognition</a:t>
            </a:r>
          </a:p>
          <a:p>
            <a:r>
              <a:rPr lang="en-GB" sz="2000" dirty="0" smtClean="0"/>
              <a:t>A ‘discovery-based’ approach </a:t>
            </a:r>
          </a:p>
          <a:p>
            <a:endParaRPr lang="en-GB" sz="2000" dirty="0"/>
          </a:p>
          <a:p>
            <a:r>
              <a:rPr lang="en-GB" sz="2000" u="sng" dirty="0" smtClean="0"/>
              <a:t>Criticisms</a:t>
            </a:r>
            <a:r>
              <a:rPr lang="en-GB" sz="2000" dirty="0" smtClean="0"/>
              <a:t>:</a:t>
            </a:r>
          </a:p>
          <a:p>
            <a:pPr lvl="1"/>
            <a:r>
              <a:rPr lang="en-GB" sz="1800" dirty="0" smtClean="0"/>
              <a:t>Children show cognitive capabilities at a younger age than the theory predicts (</a:t>
            </a:r>
            <a:r>
              <a:rPr lang="en-GB" sz="1800" dirty="0" err="1" smtClean="0"/>
              <a:t>Baillargeon</a:t>
            </a:r>
            <a:r>
              <a:rPr lang="en-GB" sz="1800" dirty="0" smtClean="0"/>
              <a:t> &amp; </a:t>
            </a:r>
            <a:r>
              <a:rPr lang="en-GB" sz="1800" dirty="0" err="1" smtClean="0"/>
              <a:t>DeVos</a:t>
            </a:r>
            <a:r>
              <a:rPr lang="en-GB" sz="1800" dirty="0" smtClean="0"/>
              <a:t>, 1991)</a:t>
            </a:r>
          </a:p>
          <a:p>
            <a:pPr lvl="1"/>
            <a:r>
              <a:rPr lang="en-GB" sz="1800" dirty="0" smtClean="0"/>
              <a:t>Ignores the active role of social agents</a:t>
            </a:r>
          </a:p>
          <a:p>
            <a:pPr lvl="1"/>
            <a:r>
              <a:rPr lang="en-GB" sz="1800" dirty="0" smtClean="0"/>
              <a:t>Stages might not be qualitatively distinct</a:t>
            </a:r>
            <a:endParaRPr lang="en-GB" sz="1800" dirty="0"/>
          </a:p>
        </p:txBody>
      </p:sp>
    </p:spTree>
    <p:extLst>
      <p:ext uri="{BB962C8B-B14F-4D97-AF65-F5344CB8AC3E}">
        <p14:creationId xmlns:p14="http://schemas.microsoft.com/office/powerpoint/2010/main" val="327711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Theories that inform Educational Practice</a:t>
            </a:r>
            <a:endParaRPr lang="en-GB" dirty="0"/>
          </a:p>
        </p:txBody>
      </p:sp>
      <p:sp>
        <p:nvSpPr>
          <p:cNvPr id="3" name="Content Placeholder 2"/>
          <p:cNvSpPr>
            <a:spLocks noGrp="1"/>
          </p:cNvSpPr>
          <p:nvPr>
            <p:ph idx="1"/>
          </p:nvPr>
        </p:nvSpPr>
        <p:spPr/>
        <p:txBody>
          <a:bodyPr/>
          <a:lstStyle/>
          <a:p>
            <a:r>
              <a:rPr lang="en-GB" dirty="0"/>
              <a:t>Vygotsky’s Sociocultural Theory</a:t>
            </a:r>
          </a:p>
          <a:p>
            <a:endParaRPr lang="en-GB" dirty="0"/>
          </a:p>
          <a:p>
            <a:r>
              <a:rPr lang="en-GB" dirty="0"/>
              <a:t>Focuses on active role of others in transmitting cultural knowledge to the child</a:t>
            </a:r>
          </a:p>
          <a:p>
            <a:endParaRPr lang="en-GB" dirty="0"/>
          </a:p>
          <a:p>
            <a:r>
              <a:rPr lang="en-GB" dirty="0"/>
              <a:t>Child = apprentice</a:t>
            </a:r>
          </a:p>
          <a:p>
            <a:endParaRPr lang="en-GB" dirty="0"/>
          </a:p>
          <a:p>
            <a:r>
              <a:rPr lang="en-GB" dirty="0"/>
              <a:t>Move from </a:t>
            </a:r>
            <a:r>
              <a:rPr lang="en-GB" dirty="0" err="1"/>
              <a:t>interpsychological</a:t>
            </a:r>
            <a:r>
              <a:rPr lang="en-GB" dirty="0"/>
              <a:t> to </a:t>
            </a:r>
            <a:r>
              <a:rPr lang="en-GB" dirty="0" err="1"/>
              <a:t>intrapsychological</a:t>
            </a:r>
            <a:endParaRPr lang="en-GB" dirty="0"/>
          </a:p>
          <a:p>
            <a:endParaRPr lang="en-GB" dirty="0"/>
          </a:p>
          <a:p>
            <a:r>
              <a:rPr lang="en-GB" dirty="0"/>
              <a:t>Shift towards self-regulation, e.g., private speech</a:t>
            </a:r>
          </a:p>
          <a:p>
            <a:endParaRPr lang="en-GB" dirty="0"/>
          </a:p>
        </p:txBody>
      </p:sp>
    </p:spTree>
    <p:extLst>
      <p:ext uri="{BB962C8B-B14F-4D97-AF65-F5344CB8AC3E}">
        <p14:creationId xmlns:p14="http://schemas.microsoft.com/office/powerpoint/2010/main" val="1348093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0F94C8A3-04F0-406D-9549-48FD92C079AD}" type="slidenum">
              <a:rPr lang="en-GB" smtClean="0"/>
              <a:t>13</a:t>
            </a:fld>
            <a:endParaRPr lang="en-GB"/>
          </a:p>
        </p:txBody>
      </p:sp>
      <p:sp>
        <p:nvSpPr>
          <p:cNvPr id="2" name="Title 1"/>
          <p:cNvSpPr>
            <a:spLocks noGrp="1"/>
          </p:cNvSpPr>
          <p:nvPr>
            <p:ph type="title" idx="4294967295"/>
          </p:nvPr>
        </p:nvSpPr>
        <p:spPr>
          <a:xfrm>
            <a:off x="1965434" y="223098"/>
            <a:ext cx="5360276" cy="830026"/>
          </a:xfrm>
          <a:solidFill>
            <a:schemeClr val="accent1">
              <a:lumMod val="20000"/>
              <a:lumOff val="80000"/>
            </a:schemeClr>
          </a:solidFill>
        </p:spPr>
        <p:txBody>
          <a:bodyPr/>
          <a:lstStyle/>
          <a:p>
            <a:pPr algn="ctr"/>
            <a:r>
              <a:rPr lang="en-GB" dirty="0" err="1" smtClean="0">
                <a:solidFill>
                  <a:schemeClr val="accent1">
                    <a:lumMod val="75000"/>
                  </a:schemeClr>
                </a:solidFill>
              </a:rPr>
              <a:t>Vygotsky’s</a:t>
            </a:r>
            <a:r>
              <a:rPr lang="en-GB" dirty="0" smtClean="0">
                <a:solidFill>
                  <a:schemeClr val="accent1">
                    <a:lumMod val="75000"/>
                  </a:schemeClr>
                </a:solidFill>
              </a:rPr>
              <a:t> Sociocultural Theory</a:t>
            </a:r>
            <a:endParaRPr lang="en-GB" dirty="0">
              <a:solidFill>
                <a:schemeClr val="accent1">
                  <a:lumMod val="75000"/>
                </a:schemeClr>
              </a:solidFill>
            </a:endParaRPr>
          </a:p>
        </p:txBody>
      </p:sp>
      <p:sp>
        <p:nvSpPr>
          <p:cNvPr id="3" name="Content Placeholder 2"/>
          <p:cNvSpPr>
            <a:spLocks noGrp="1"/>
          </p:cNvSpPr>
          <p:nvPr>
            <p:ph idx="4294967295"/>
          </p:nvPr>
        </p:nvSpPr>
        <p:spPr>
          <a:xfrm>
            <a:off x="5675587" y="1389063"/>
            <a:ext cx="3468414" cy="4525962"/>
          </a:xfrm>
        </p:spPr>
        <p:txBody>
          <a:bodyPr>
            <a:normAutofit/>
          </a:bodyPr>
          <a:lstStyle/>
          <a:p>
            <a:r>
              <a:rPr lang="en-GB" sz="2800" dirty="0"/>
              <a:t>Scaffolding </a:t>
            </a:r>
          </a:p>
          <a:p>
            <a:pPr lvl="1"/>
            <a:r>
              <a:rPr lang="en-GB" sz="1800" dirty="0"/>
              <a:t>Guidance and support provided by adults and other children provided in ZPD.</a:t>
            </a:r>
          </a:p>
          <a:p>
            <a:pPr lvl="1"/>
            <a:endParaRPr lang="en-GB" sz="1800" dirty="0"/>
          </a:p>
          <a:p>
            <a:pPr lvl="1"/>
            <a:r>
              <a:rPr lang="en-GB" sz="1800" dirty="0"/>
              <a:t>Children acquire knowledge and skills</a:t>
            </a:r>
          </a:p>
        </p:txBody>
      </p:sp>
      <p:sp>
        <p:nvSpPr>
          <p:cNvPr id="5" name="Rectangle 4"/>
          <p:cNvSpPr/>
          <p:nvPr/>
        </p:nvSpPr>
        <p:spPr>
          <a:xfrm>
            <a:off x="323528" y="1988840"/>
            <a:ext cx="5184576" cy="3888432"/>
          </a:xfrm>
          <a:prstGeom prst="rect">
            <a:avLst/>
          </a:prstGeom>
          <a:gradFill>
            <a:gsLst>
              <a:gs pos="0">
                <a:srgbClr val="FFFFFF"/>
              </a:gs>
              <a:gs pos="7001">
                <a:srgbClr val="E6E6E6"/>
              </a:gs>
              <a:gs pos="32001">
                <a:srgbClr val="7D8496"/>
              </a:gs>
              <a:gs pos="47000">
                <a:srgbClr val="E6E6E6"/>
              </a:gs>
              <a:gs pos="85001">
                <a:srgbClr val="7D8496"/>
              </a:gs>
              <a:gs pos="100000">
                <a:srgbClr val="E6E6E6"/>
              </a:gs>
            </a:gsLst>
            <a:lin ang="54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323528" y="3140968"/>
            <a:ext cx="3960440" cy="2736304"/>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935596" y="3933056"/>
            <a:ext cx="2736304" cy="1200329"/>
          </a:xfrm>
          <a:prstGeom prst="rect">
            <a:avLst/>
          </a:prstGeom>
          <a:noFill/>
        </p:spPr>
        <p:txBody>
          <a:bodyPr wrap="square" rtlCol="0">
            <a:spAutoFit/>
          </a:bodyPr>
          <a:lstStyle/>
          <a:p>
            <a:r>
              <a:rPr lang="en-GB" sz="2400" dirty="0" smtClean="0"/>
              <a:t>Child’s present level</a:t>
            </a:r>
          </a:p>
          <a:p>
            <a:pPr algn="ctr"/>
            <a:r>
              <a:rPr lang="en-GB" sz="2400" dirty="0" smtClean="0"/>
              <a:t>X</a:t>
            </a:r>
            <a:endParaRPr lang="en-GB" sz="2400" dirty="0"/>
          </a:p>
        </p:txBody>
      </p:sp>
      <p:sp>
        <p:nvSpPr>
          <p:cNvPr id="8" name="TextBox 7"/>
          <p:cNvSpPr txBox="1"/>
          <p:nvPr/>
        </p:nvSpPr>
        <p:spPr>
          <a:xfrm>
            <a:off x="1259632" y="2060848"/>
            <a:ext cx="4140460" cy="1200329"/>
          </a:xfrm>
          <a:prstGeom prst="rect">
            <a:avLst/>
          </a:prstGeom>
          <a:noFill/>
        </p:spPr>
        <p:txBody>
          <a:bodyPr wrap="square" rtlCol="0">
            <a:spAutoFit/>
          </a:bodyPr>
          <a:lstStyle/>
          <a:p>
            <a:r>
              <a:rPr lang="en-GB" sz="2400" dirty="0" smtClean="0"/>
              <a:t>Zone of Proximal Development</a:t>
            </a:r>
            <a:endParaRPr lang="en-GB" sz="2400" dirty="0"/>
          </a:p>
          <a:p>
            <a:pPr algn="r"/>
            <a:r>
              <a:rPr lang="en-GB" sz="2400" dirty="0" smtClean="0"/>
              <a:t>X+1</a:t>
            </a:r>
            <a:endParaRPr lang="en-GB" sz="2400" dirty="0"/>
          </a:p>
        </p:txBody>
      </p:sp>
    </p:spTree>
    <p:extLst>
      <p:ext uri="{BB962C8B-B14F-4D97-AF65-F5344CB8AC3E}">
        <p14:creationId xmlns:p14="http://schemas.microsoft.com/office/powerpoint/2010/main" val="1976527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circle(in)">
                                      <p:cBhvr>
                                        <p:cTn id="10"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on Education</a:t>
            </a:r>
            <a:endParaRPr lang="en-GB" dirty="0"/>
          </a:p>
        </p:txBody>
      </p:sp>
      <p:sp>
        <p:nvSpPr>
          <p:cNvPr id="3" name="Content Placeholder 2"/>
          <p:cNvSpPr>
            <a:spLocks noGrp="1"/>
          </p:cNvSpPr>
          <p:nvPr>
            <p:ph idx="1"/>
          </p:nvPr>
        </p:nvSpPr>
        <p:spPr>
          <a:xfrm>
            <a:off x="2648606" y="966953"/>
            <a:ext cx="6347714" cy="4422770"/>
          </a:xfrm>
        </p:spPr>
        <p:txBody>
          <a:bodyPr>
            <a:normAutofit/>
          </a:bodyPr>
          <a:lstStyle/>
          <a:p>
            <a:r>
              <a:rPr lang="en-GB" sz="2000" dirty="0"/>
              <a:t>Theory applied in the form of scaffolding</a:t>
            </a:r>
          </a:p>
          <a:p>
            <a:endParaRPr lang="en-GB" sz="2000" dirty="0"/>
          </a:p>
          <a:p>
            <a:r>
              <a:rPr lang="en-GB" sz="2000" dirty="0"/>
              <a:t>Flexible and contingent support helps children master new or challenging tasks</a:t>
            </a:r>
          </a:p>
          <a:p>
            <a:endParaRPr lang="en-GB" sz="2000" dirty="0"/>
          </a:p>
          <a:p>
            <a:r>
              <a:rPr lang="en-GB" sz="2000" dirty="0"/>
              <a:t>In guided participation studies adults are more effective scaffolders than peers</a:t>
            </a:r>
          </a:p>
          <a:p>
            <a:endParaRPr lang="en-GB" sz="2000" dirty="0"/>
          </a:p>
          <a:p>
            <a:r>
              <a:rPr lang="en-GB" sz="2000" dirty="0"/>
              <a:t>Peers can be effective when trained in how to give </a:t>
            </a:r>
            <a:r>
              <a:rPr lang="en-GB" sz="2000" dirty="0" smtClean="0"/>
              <a:t>support</a:t>
            </a:r>
            <a:endParaRPr lang="en-GB" sz="2000" dirty="0"/>
          </a:p>
        </p:txBody>
      </p:sp>
    </p:spTree>
    <p:extLst>
      <p:ext uri="{BB962C8B-B14F-4D97-AF65-F5344CB8AC3E}">
        <p14:creationId xmlns:p14="http://schemas.microsoft.com/office/powerpoint/2010/main" val="11054109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Inclusion and Challenging Behaviour</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822136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Assessing pupils</a:t>
            </a:r>
            <a:endParaRPr lang="en-GB" dirty="0"/>
          </a:p>
        </p:txBody>
      </p:sp>
      <p:sp>
        <p:nvSpPr>
          <p:cNvPr id="3" name="Content Placeholder 2"/>
          <p:cNvSpPr>
            <a:spLocks noGrp="1"/>
          </p:cNvSpPr>
          <p:nvPr>
            <p:ph idx="1"/>
          </p:nvPr>
        </p:nvSpPr>
        <p:spPr>
          <a:xfrm>
            <a:off x="2659116" y="1276106"/>
            <a:ext cx="6347714" cy="4296646"/>
          </a:xfrm>
        </p:spPr>
        <p:txBody>
          <a:bodyPr/>
          <a:lstStyle/>
          <a:p>
            <a:r>
              <a:rPr lang="en-GB" sz="2400" dirty="0" smtClean="0"/>
              <a:t>The role of the EP includes assessing pupil characteristics</a:t>
            </a:r>
          </a:p>
          <a:p>
            <a:endParaRPr lang="en-GB" dirty="0"/>
          </a:p>
          <a:p>
            <a:r>
              <a:rPr lang="en-GB" sz="2400" dirty="0"/>
              <a:t>Assessment of pupils</a:t>
            </a:r>
          </a:p>
          <a:p>
            <a:pPr lvl="1"/>
            <a:r>
              <a:rPr lang="en-GB" sz="2000" dirty="0"/>
              <a:t>Covering cognitive, academic, behavioural and socio-emotional characteristics</a:t>
            </a:r>
          </a:p>
          <a:p>
            <a:pPr lvl="1"/>
            <a:endParaRPr lang="en-GB" sz="2000" dirty="0"/>
          </a:p>
          <a:p>
            <a:pPr lvl="1"/>
            <a:r>
              <a:rPr lang="en-GB" sz="2000" dirty="0"/>
              <a:t>Complex psychological theory and research; psychometric tests of intelligence</a:t>
            </a:r>
          </a:p>
          <a:p>
            <a:endParaRPr lang="en-GB" dirty="0"/>
          </a:p>
        </p:txBody>
      </p:sp>
    </p:spTree>
    <p:extLst>
      <p:ext uri="{BB962C8B-B14F-4D97-AF65-F5344CB8AC3E}">
        <p14:creationId xmlns:p14="http://schemas.microsoft.com/office/powerpoint/2010/main" val="25276146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Assessing pupils</a:t>
            </a:r>
            <a:endParaRPr lang="en-GB" dirty="0"/>
          </a:p>
        </p:txBody>
      </p:sp>
      <p:sp>
        <p:nvSpPr>
          <p:cNvPr id="3" name="Content Placeholder 2"/>
          <p:cNvSpPr>
            <a:spLocks noGrp="1"/>
          </p:cNvSpPr>
          <p:nvPr>
            <p:ph idx="1"/>
          </p:nvPr>
        </p:nvSpPr>
        <p:spPr>
          <a:xfrm>
            <a:off x="2638095" y="1192023"/>
            <a:ext cx="6347714" cy="4464811"/>
          </a:xfrm>
        </p:spPr>
        <p:txBody>
          <a:bodyPr>
            <a:normAutofit/>
          </a:bodyPr>
          <a:lstStyle/>
          <a:p>
            <a:r>
              <a:rPr lang="en-GB" sz="2000" dirty="0" smtClean="0"/>
              <a:t>EP’s also monitor links between individual pupil functioning and class dynamics</a:t>
            </a:r>
          </a:p>
          <a:p>
            <a:pPr lvl="1"/>
            <a:r>
              <a:rPr lang="en-GB" sz="1800" dirty="0" smtClean="0"/>
              <a:t>E.g., in the case of bullying</a:t>
            </a:r>
          </a:p>
          <a:p>
            <a:pPr lvl="1"/>
            <a:endParaRPr lang="en-GB" sz="1800" dirty="0"/>
          </a:p>
          <a:p>
            <a:r>
              <a:rPr lang="en-GB" sz="2000" dirty="0" smtClean="0"/>
              <a:t>Bullying creates negative psychological and social outcomes and cannot be separated from the classroom context</a:t>
            </a:r>
          </a:p>
          <a:p>
            <a:r>
              <a:rPr lang="en-GB" sz="2000" dirty="0" smtClean="0"/>
              <a:t>EP’s role is to provide a comprehensive assessment of pupil functioning and broader social problems</a:t>
            </a:r>
          </a:p>
          <a:p>
            <a:r>
              <a:rPr lang="en-GB" sz="2000" dirty="0" smtClean="0"/>
              <a:t>EP’s may then be able to help schools implement broad intervention strategies</a:t>
            </a:r>
          </a:p>
        </p:txBody>
      </p:sp>
    </p:spTree>
    <p:extLst>
      <p:ext uri="{BB962C8B-B14F-4D97-AF65-F5344CB8AC3E}">
        <p14:creationId xmlns:p14="http://schemas.microsoft.com/office/powerpoint/2010/main" val="10197558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Bullying</a:t>
            </a:r>
            <a:endParaRPr lang="en-GB" dirty="0"/>
          </a:p>
        </p:txBody>
      </p:sp>
      <p:sp>
        <p:nvSpPr>
          <p:cNvPr id="3" name="Content Placeholder 2"/>
          <p:cNvSpPr>
            <a:spLocks noGrp="1"/>
          </p:cNvSpPr>
          <p:nvPr>
            <p:ph idx="1"/>
          </p:nvPr>
        </p:nvSpPr>
        <p:spPr/>
        <p:txBody>
          <a:bodyPr>
            <a:normAutofit/>
          </a:bodyPr>
          <a:lstStyle/>
          <a:p>
            <a:pPr marL="0" indent="0">
              <a:buNone/>
            </a:pPr>
            <a:r>
              <a:rPr lang="en-GB" sz="2000" i="1" dirty="0"/>
              <a:t>Example:</a:t>
            </a:r>
          </a:p>
          <a:p>
            <a:pPr marL="0" indent="0">
              <a:buNone/>
            </a:pPr>
            <a:r>
              <a:rPr lang="en-GB" sz="2000" dirty="0"/>
              <a:t>A young pupil has been underperforming for some time – despite the best efforts of her teacher – </a:t>
            </a:r>
            <a:r>
              <a:rPr lang="en-GB" sz="2000" dirty="0" smtClean="0"/>
              <a:t>and </a:t>
            </a:r>
            <a:r>
              <a:rPr lang="en-GB" sz="2000" dirty="0"/>
              <a:t>has shown a recent increase in unauthorised absences from school</a:t>
            </a:r>
            <a:r>
              <a:rPr lang="en-GB" sz="2000" dirty="0" smtClean="0"/>
              <a:t>.</a:t>
            </a:r>
          </a:p>
          <a:p>
            <a:pPr marL="0" indent="0">
              <a:buNone/>
            </a:pPr>
            <a:endParaRPr lang="en-GB" sz="2000" dirty="0"/>
          </a:p>
          <a:p>
            <a:pPr marL="0" indent="0">
              <a:buNone/>
            </a:pPr>
            <a:endParaRPr lang="en-GB" sz="2000" dirty="0" smtClean="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endParaRPr lang="en-GB" sz="2000"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2657" y="3648587"/>
            <a:ext cx="1421818" cy="18722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Explosion 1 4"/>
          <p:cNvSpPr/>
          <p:nvPr/>
        </p:nvSpPr>
        <p:spPr>
          <a:xfrm>
            <a:off x="2901951" y="3184634"/>
            <a:ext cx="3709056" cy="2800114"/>
          </a:xfrm>
          <a:prstGeom prst="irregularSeal1">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i="1">
                <a:solidFill>
                  <a:schemeClr val="accent1">
                    <a:lumMod val="75000"/>
                  </a:schemeClr>
                </a:solidFill>
              </a:rPr>
              <a:t>What would an educational </a:t>
            </a:r>
            <a:br>
              <a:rPr lang="en-GB" i="1">
                <a:solidFill>
                  <a:schemeClr val="accent1">
                    <a:lumMod val="75000"/>
                  </a:schemeClr>
                </a:solidFill>
              </a:rPr>
            </a:br>
            <a:r>
              <a:rPr lang="en-GB" i="1">
                <a:solidFill>
                  <a:schemeClr val="accent1">
                    <a:lumMod val="75000"/>
                  </a:schemeClr>
                </a:solidFill>
              </a:rPr>
              <a:t>psychologist do??</a:t>
            </a:r>
            <a:endParaRPr lang="en-GB" i="1" dirty="0">
              <a:solidFill>
                <a:schemeClr val="accent1">
                  <a:lumMod val="75000"/>
                </a:schemeClr>
              </a:solidFill>
            </a:endParaRPr>
          </a:p>
        </p:txBody>
      </p:sp>
    </p:spTree>
    <p:extLst>
      <p:ext uri="{BB962C8B-B14F-4D97-AF65-F5344CB8AC3E}">
        <p14:creationId xmlns:p14="http://schemas.microsoft.com/office/powerpoint/2010/main" val="2258748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need</a:t>
            </a:r>
            <a:endParaRPr lang="en-GB"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60287" y="1123838"/>
            <a:ext cx="5356183" cy="44301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605666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Behavioural, emotional and social difficulties</a:t>
            </a:r>
            <a:endParaRPr lang="en-GB" dirty="0"/>
          </a:p>
        </p:txBody>
      </p:sp>
      <p:sp>
        <p:nvSpPr>
          <p:cNvPr id="3" name="Content Placeholder 2"/>
          <p:cNvSpPr>
            <a:spLocks noGrp="1"/>
          </p:cNvSpPr>
          <p:nvPr>
            <p:ph idx="1"/>
          </p:nvPr>
        </p:nvSpPr>
        <p:spPr/>
        <p:txBody>
          <a:bodyPr/>
          <a:lstStyle/>
          <a:p>
            <a:r>
              <a:rPr lang="en-GB" sz="2400" dirty="0"/>
              <a:t>These difficulties form the basis of a SEN statement for over 150,000 pupils in the UK (DCFS, 2009)</a:t>
            </a:r>
          </a:p>
          <a:p>
            <a:r>
              <a:rPr lang="en-GB" sz="2400" dirty="0"/>
              <a:t>Can include:</a:t>
            </a:r>
          </a:p>
          <a:p>
            <a:pPr lvl="1"/>
            <a:r>
              <a:rPr lang="en-GB" sz="2000" dirty="0"/>
              <a:t>Internalising disorders (e.g., GAD)</a:t>
            </a:r>
          </a:p>
          <a:p>
            <a:pPr lvl="1"/>
            <a:r>
              <a:rPr lang="en-GB" sz="2000" dirty="0"/>
              <a:t>Externalising disorders (e.g., Conduct disorder)</a:t>
            </a:r>
          </a:p>
          <a:p>
            <a:pPr lvl="1"/>
            <a:r>
              <a:rPr lang="en-GB" sz="2000" dirty="0">
                <a:solidFill>
                  <a:schemeClr val="tx1"/>
                </a:solidFill>
              </a:rPr>
              <a:t>Attention problems (e.g., ADHD)</a:t>
            </a:r>
          </a:p>
          <a:p>
            <a:endParaRPr lang="en-GB" dirty="0"/>
          </a:p>
        </p:txBody>
      </p:sp>
    </p:spTree>
    <p:extLst>
      <p:ext uri="{BB962C8B-B14F-4D97-AF65-F5344CB8AC3E}">
        <p14:creationId xmlns:p14="http://schemas.microsoft.com/office/powerpoint/2010/main" val="58357597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Internalising disorders</a:t>
            </a:r>
            <a:endParaRPr lang="en-GB" dirty="0"/>
          </a:p>
        </p:txBody>
      </p:sp>
      <p:sp>
        <p:nvSpPr>
          <p:cNvPr id="3" name="Content Placeholder 2"/>
          <p:cNvSpPr>
            <a:spLocks noGrp="1"/>
          </p:cNvSpPr>
          <p:nvPr>
            <p:ph idx="1"/>
          </p:nvPr>
        </p:nvSpPr>
        <p:spPr>
          <a:xfrm>
            <a:off x="2648606" y="1260340"/>
            <a:ext cx="6347714" cy="4328177"/>
          </a:xfrm>
        </p:spPr>
        <p:txBody>
          <a:bodyPr>
            <a:noAutofit/>
          </a:bodyPr>
          <a:lstStyle/>
          <a:p>
            <a:r>
              <a:rPr lang="en-GB" sz="2000" dirty="0" smtClean="0"/>
              <a:t>Increasing attention is being paid to the emergence of anxiety and depressive symptoms in children</a:t>
            </a:r>
          </a:p>
          <a:p>
            <a:endParaRPr lang="en-GB" sz="2000" dirty="0"/>
          </a:p>
          <a:p>
            <a:r>
              <a:rPr lang="en-GB" sz="2000" dirty="0" smtClean="0"/>
              <a:t>Anxiety and mood disorders often co-occur</a:t>
            </a:r>
          </a:p>
          <a:p>
            <a:endParaRPr lang="en-GB" sz="2000" dirty="0"/>
          </a:p>
          <a:p>
            <a:r>
              <a:rPr lang="en-GB" sz="2000" dirty="0" err="1" smtClean="0"/>
              <a:t>Verhulst</a:t>
            </a:r>
            <a:r>
              <a:rPr lang="en-GB" sz="2000" dirty="0" smtClean="0"/>
              <a:t> (2001): between 6 and 10% of children/adolescents have some kind of anxiety disorder</a:t>
            </a:r>
          </a:p>
          <a:p>
            <a:endParaRPr lang="en-GB" sz="2000" dirty="0" smtClean="0"/>
          </a:p>
          <a:p>
            <a:r>
              <a:rPr lang="en-GB" sz="2000" dirty="0" smtClean="0"/>
              <a:t>Lower prevalence for depression (3%), with markedly more depressive symptoms/disorders experienced by females (</a:t>
            </a:r>
            <a:r>
              <a:rPr lang="en-GB" sz="2000" dirty="0" err="1" smtClean="0"/>
              <a:t>Hammen</a:t>
            </a:r>
            <a:r>
              <a:rPr lang="en-GB" sz="2000" dirty="0" smtClean="0"/>
              <a:t> &amp; Rudolph, 2003)</a:t>
            </a:r>
            <a:endParaRPr lang="en-GB" sz="2000" dirty="0"/>
          </a:p>
        </p:txBody>
      </p:sp>
    </p:spTree>
    <p:extLst>
      <p:ext uri="{BB962C8B-B14F-4D97-AF65-F5344CB8AC3E}">
        <p14:creationId xmlns:p14="http://schemas.microsoft.com/office/powerpoint/2010/main" val="55282579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Internalising disorders</a:t>
            </a:r>
            <a:endParaRPr lang="en-GB" dirty="0"/>
          </a:p>
        </p:txBody>
      </p:sp>
      <p:sp>
        <p:nvSpPr>
          <p:cNvPr id="3" name="Content Placeholder 2"/>
          <p:cNvSpPr>
            <a:spLocks noGrp="1"/>
          </p:cNvSpPr>
          <p:nvPr>
            <p:ph idx="1"/>
          </p:nvPr>
        </p:nvSpPr>
        <p:spPr>
          <a:xfrm>
            <a:off x="2480440" y="1228809"/>
            <a:ext cx="6558456" cy="4391239"/>
          </a:xfrm>
        </p:spPr>
        <p:txBody>
          <a:bodyPr>
            <a:normAutofit/>
          </a:bodyPr>
          <a:lstStyle/>
          <a:p>
            <a:r>
              <a:rPr lang="en-GB" sz="2400" dirty="0" smtClean="0"/>
              <a:t>Range of biological, social and cognitive factors play a role in the development of anxiety and depression in children/adolescents</a:t>
            </a:r>
          </a:p>
          <a:p>
            <a:endParaRPr lang="en-GB" sz="2400" dirty="0"/>
          </a:p>
          <a:p>
            <a:r>
              <a:rPr lang="en-GB" sz="2400" dirty="0" smtClean="0"/>
              <a:t>Both appear to have a common genetic basis, whilst manifestation of anxiety symptoms more strongly predicted by environmental factors </a:t>
            </a:r>
            <a:r>
              <a:rPr lang="en-GB" sz="2400" dirty="0"/>
              <a:t>(</a:t>
            </a:r>
            <a:r>
              <a:rPr lang="en-GB" sz="2400" dirty="0" err="1"/>
              <a:t>Eley</a:t>
            </a:r>
            <a:r>
              <a:rPr lang="en-GB" sz="2400" dirty="0"/>
              <a:t> &amp; Stevenson, 1999</a:t>
            </a:r>
            <a:r>
              <a:rPr lang="en-GB" sz="2400" dirty="0" smtClean="0"/>
              <a:t>)</a:t>
            </a:r>
          </a:p>
          <a:p>
            <a:endParaRPr lang="en-GB" sz="2400" dirty="0"/>
          </a:p>
        </p:txBody>
      </p:sp>
    </p:spTree>
    <p:extLst>
      <p:ext uri="{BB962C8B-B14F-4D97-AF65-F5344CB8AC3E}">
        <p14:creationId xmlns:p14="http://schemas.microsoft.com/office/powerpoint/2010/main" val="358575317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Internalising disorders</a:t>
            </a:r>
            <a:endParaRPr lang="en-GB" dirty="0"/>
          </a:p>
        </p:txBody>
      </p:sp>
      <p:sp>
        <p:nvSpPr>
          <p:cNvPr id="3" name="Content Placeholder 2"/>
          <p:cNvSpPr>
            <a:spLocks noGrp="1"/>
          </p:cNvSpPr>
          <p:nvPr>
            <p:ph idx="1"/>
          </p:nvPr>
        </p:nvSpPr>
        <p:spPr>
          <a:xfrm>
            <a:off x="2606564" y="1312761"/>
            <a:ext cx="6347714" cy="4412260"/>
          </a:xfrm>
        </p:spPr>
        <p:txBody>
          <a:bodyPr>
            <a:normAutofit/>
          </a:bodyPr>
          <a:lstStyle/>
          <a:p>
            <a:r>
              <a:rPr lang="en-GB" sz="2400" dirty="0"/>
              <a:t>Cognition also highly implicated; negative thinking patterns </a:t>
            </a:r>
            <a:r>
              <a:rPr lang="en-GB" sz="2400" dirty="0" smtClean="0"/>
              <a:t>(e.g., </a:t>
            </a:r>
            <a:r>
              <a:rPr lang="en-GB" sz="2400" dirty="0"/>
              <a:t>self-perceptions and biased beliefs) play a key role in creating and maintaining feelings of emotional distress (Banerjee, 2008)</a:t>
            </a:r>
          </a:p>
          <a:p>
            <a:endParaRPr lang="en-GB" sz="2400" dirty="0"/>
          </a:p>
          <a:p>
            <a:r>
              <a:rPr lang="en-GB" sz="2400" dirty="0" smtClean="0"/>
              <a:t>These can affect social and academic competence; in turn create a vicious cycle where anxiety and depression cause problems at school and make the emotional difficulties even more severe</a:t>
            </a:r>
          </a:p>
          <a:p>
            <a:endParaRPr lang="en-GB" sz="2400" dirty="0"/>
          </a:p>
          <a:p>
            <a:endParaRPr lang="en-GB" sz="2400" dirty="0"/>
          </a:p>
        </p:txBody>
      </p:sp>
    </p:spTree>
    <p:extLst>
      <p:ext uri="{BB962C8B-B14F-4D97-AF65-F5344CB8AC3E}">
        <p14:creationId xmlns:p14="http://schemas.microsoft.com/office/powerpoint/2010/main" val="97566620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Externalising </a:t>
            </a:r>
            <a:r>
              <a:rPr lang="en-GB" dirty="0" smtClean="0"/>
              <a:t>and attention-deficit disorders</a:t>
            </a:r>
            <a:endParaRPr lang="en-GB" dirty="0"/>
          </a:p>
        </p:txBody>
      </p:sp>
      <p:sp>
        <p:nvSpPr>
          <p:cNvPr id="3" name="Content Placeholder 2"/>
          <p:cNvSpPr>
            <a:spLocks noGrp="1"/>
          </p:cNvSpPr>
          <p:nvPr>
            <p:ph idx="1"/>
          </p:nvPr>
        </p:nvSpPr>
        <p:spPr/>
        <p:txBody>
          <a:bodyPr>
            <a:normAutofit/>
          </a:bodyPr>
          <a:lstStyle/>
          <a:p>
            <a:r>
              <a:rPr lang="en-GB" sz="2400" dirty="0" smtClean="0"/>
              <a:t>Pupils with these disorders attract a great deal of EP’s attention due to the disruption they can cause to their own learning, the learning of their peers, and interactions at school more generally</a:t>
            </a:r>
          </a:p>
          <a:p>
            <a:endParaRPr lang="en-GB" sz="2400" dirty="0"/>
          </a:p>
          <a:p>
            <a:r>
              <a:rPr lang="en-GB" sz="2400" dirty="0" smtClean="0"/>
              <a:t>Disruptive behaviour interferes with academic tasks and positive social relationships</a:t>
            </a:r>
            <a:endParaRPr lang="en-GB" sz="2400" dirty="0"/>
          </a:p>
        </p:txBody>
      </p:sp>
    </p:spTree>
    <p:extLst>
      <p:ext uri="{BB962C8B-B14F-4D97-AF65-F5344CB8AC3E}">
        <p14:creationId xmlns:p14="http://schemas.microsoft.com/office/powerpoint/2010/main" val="62222043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Externalising and attention-deficit disorders</a:t>
            </a:r>
          </a:p>
        </p:txBody>
      </p:sp>
      <p:sp>
        <p:nvSpPr>
          <p:cNvPr id="3" name="Content Placeholder 2"/>
          <p:cNvSpPr>
            <a:spLocks noGrp="1"/>
          </p:cNvSpPr>
          <p:nvPr>
            <p:ph idx="1"/>
          </p:nvPr>
        </p:nvSpPr>
        <p:spPr/>
        <p:txBody>
          <a:bodyPr>
            <a:normAutofit/>
          </a:bodyPr>
          <a:lstStyle/>
          <a:p>
            <a:r>
              <a:rPr lang="en-GB" sz="2400" dirty="0" smtClean="0"/>
              <a:t>Prevalence rate in children/adolescents around 7% (Costello et al., 2003), and more prevalent in males</a:t>
            </a:r>
          </a:p>
          <a:p>
            <a:endParaRPr lang="en-GB" sz="2400" dirty="0"/>
          </a:p>
          <a:p>
            <a:r>
              <a:rPr lang="en-GB" sz="2400" dirty="0" smtClean="0"/>
              <a:t>Conduct disorder and ADHD often co-occur</a:t>
            </a:r>
          </a:p>
          <a:p>
            <a:endParaRPr lang="en-GB" sz="2400" dirty="0"/>
          </a:p>
          <a:p>
            <a:r>
              <a:rPr lang="en-GB" sz="2400" dirty="0" smtClean="0"/>
              <a:t>Range of biological, social and cognitive factors play a role in their development</a:t>
            </a:r>
            <a:endParaRPr lang="en-GB" sz="2400" dirty="0"/>
          </a:p>
        </p:txBody>
      </p:sp>
    </p:spTree>
    <p:extLst>
      <p:ext uri="{BB962C8B-B14F-4D97-AF65-F5344CB8AC3E}">
        <p14:creationId xmlns:p14="http://schemas.microsoft.com/office/powerpoint/2010/main" val="9787517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Externalising and attention-deficit disorders</a:t>
            </a:r>
          </a:p>
        </p:txBody>
      </p:sp>
      <p:sp>
        <p:nvSpPr>
          <p:cNvPr id="3" name="Content Placeholder 2"/>
          <p:cNvSpPr>
            <a:spLocks noGrp="1"/>
          </p:cNvSpPr>
          <p:nvPr>
            <p:ph idx="1"/>
          </p:nvPr>
        </p:nvSpPr>
        <p:spPr/>
        <p:txBody>
          <a:bodyPr>
            <a:normAutofit/>
          </a:bodyPr>
          <a:lstStyle/>
          <a:p>
            <a:r>
              <a:rPr lang="en-GB" sz="2400" dirty="0" smtClean="0"/>
              <a:t>Attention-Deficit / Hyperactivity Disorder</a:t>
            </a:r>
            <a:endParaRPr lang="en-GB" sz="2400" dirty="0"/>
          </a:p>
          <a:p>
            <a:endParaRPr lang="en-GB" sz="2400" dirty="0" smtClean="0"/>
          </a:p>
          <a:p>
            <a:pPr lvl="1"/>
            <a:r>
              <a:rPr lang="en-GB" sz="2000" dirty="0" smtClean="0"/>
              <a:t>Greatest research base on neurophysiological factors involved in ADHD</a:t>
            </a:r>
          </a:p>
          <a:p>
            <a:pPr lvl="1"/>
            <a:r>
              <a:rPr lang="en-GB" sz="2000" dirty="0" smtClean="0"/>
              <a:t>Certain medications that stimulate certain areas of the brain shown to be helpful in counteracting ADHD problems;</a:t>
            </a:r>
          </a:p>
          <a:p>
            <a:pPr lvl="1"/>
            <a:r>
              <a:rPr lang="en-GB" sz="2000" dirty="0" smtClean="0"/>
              <a:t>But, twin studies show importance of environmental factors (Burt et al., 2001)</a:t>
            </a:r>
            <a:endParaRPr lang="en-GB" sz="2000" dirty="0"/>
          </a:p>
        </p:txBody>
      </p:sp>
    </p:spTree>
    <p:extLst>
      <p:ext uri="{BB962C8B-B14F-4D97-AF65-F5344CB8AC3E}">
        <p14:creationId xmlns:p14="http://schemas.microsoft.com/office/powerpoint/2010/main" val="289155168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Externalising and attention-deficit disorders</a:t>
            </a:r>
          </a:p>
        </p:txBody>
      </p:sp>
      <p:sp>
        <p:nvSpPr>
          <p:cNvPr id="3" name="Content Placeholder 2"/>
          <p:cNvSpPr>
            <a:spLocks noGrp="1"/>
          </p:cNvSpPr>
          <p:nvPr>
            <p:ph idx="1"/>
          </p:nvPr>
        </p:nvSpPr>
        <p:spPr/>
        <p:txBody>
          <a:bodyPr/>
          <a:lstStyle/>
          <a:p>
            <a:r>
              <a:rPr lang="en-GB" sz="2400" dirty="0"/>
              <a:t>Attention-Deficit / Hyperactivity Disorder</a:t>
            </a:r>
          </a:p>
          <a:p>
            <a:endParaRPr lang="en-GB" dirty="0"/>
          </a:p>
          <a:p>
            <a:pPr lvl="1"/>
            <a:r>
              <a:rPr lang="en-GB" sz="1800" dirty="0" smtClean="0"/>
              <a:t>Combination of biological and socio-environmental factors MUST be considered in order to understand this disorder</a:t>
            </a:r>
          </a:p>
          <a:p>
            <a:pPr lvl="1"/>
            <a:endParaRPr lang="en-GB" sz="1800" dirty="0" smtClean="0"/>
          </a:p>
          <a:p>
            <a:pPr lvl="1"/>
            <a:r>
              <a:rPr lang="en-GB" sz="1800" dirty="0" smtClean="0"/>
              <a:t>ADHD is </a:t>
            </a:r>
            <a:r>
              <a:rPr lang="en-GB" sz="1800" b="1" u="sng" dirty="0" smtClean="0"/>
              <a:t>not</a:t>
            </a:r>
            <a:r>
              <a:rPr lang="en-GB" sz="1800" dirty="0" smtClean="0"/>
              <a:t> correlated with low intelligence (Lloyd, 2015) – sadly the need for diagnosis arises because of poor performance and disruptive behaviour in the classroom</a:t>
            </a:r>
          </a:p>
        </p:txBody>
      </p:sp>
    </p:spTree>
    <p:extLst>
      <p:ext uri="{BB962C8B-B14F-4D97-AF65-F5344CB8AC3E}">
        <p14:creationId xmlns:p14="http://schemas.microsoft.com/office/powerpoint/2010/main" val="335641198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a:t>Attention Deficit Hyperactivity Disorder</a:t>
            </a:r>
            <a:br>
              <a:rPr lang="en-GB" sz="2800" dirty="0"/>
            </a:br>
            <a:r>
              <a:rPr lang="en-GB" sz="2800" dirty="0"/>
              <a:t>(ADHD)</a:t>
            </a:r>
            <a:endParaRPr lang="en-GB" sz="1200" dirty="0"/>
          </a:p>
        </p:txBody>
      </p:sp>
      <p:sp>
        <p:nvSpPr>
          <p:cNvPr id="7" name="TextBox 6"/>
          <p:cNvSpPr txBox="1"/>
          <p:nvPr/>
        </p:nvSpPr>
        <p:spPr>
          <a:xfrm>
            <a:off x="4466896" y="714704"/>
            <a:ext cx="2596055" cy="584775"/>
          </a:xfrm>
          <a:prstGeom prst="rect">
            <a:avLst/>
          </a:prstGeom>
          <a:solidFill>
            <a:schemeClr val="accent1">
              <a:lumMod val="20000"/>
              <a:lumOff val="80000"/>
            </a:schemeClr>
          </a:solidFill>
        </p:spPr>
        <p:txBody>
          <a:bodyPr wrap="square" rtlCol="0">
            <a:spAutoFit/>
          </a:bodyPr>
          <a:lstStyle/>
          <a:p>
            <a:pPr algn="ctr"/>
            <a:r>
              <a:rPr lang="en-GB" sz="3200" dirty="0" smtClean="0">
                <a:solidFill>
                  <a:schemeClr val="accent1">
                    <a:lumMod val="75000"/>
                  </a:schemeClr>
                </a:solidFill>
              </a:rPr>
              <a:t>Treatment?</a:t>
            </a:r>
            <a:endParaRPr lang="en-GB" sz="3200" dirty="0">
              <a:solidFill>
                <a:schemeClr val="accent1">
                  <a:lumMod val="75000"/>
                </a:schemeClr>
              </a:solidFill>
            </a:endParaRPr>
          </a:p>
        </p:txBody>
      </p:sp>
      <p:sp>
        <p:nvSpPr>
          <p:cNvPr id="8" name="Rectangle 7"/>
          <p:cNvSpPr/>
          <p:nvPr/>
        </p:nvSpPr>
        <p:spPr>
          <a:xfrm rot="20747123">
            <a:off x="3000802" y="2345681"/>
            <a:ext cx="2007280" cy="523220"/>
          </a:xfrm>
          <a:prstGeom prst="rect">
            <a:avLst/>
          </a:prstGeom>
          <a:noFill/>
        </p:spPr>
        <p:txBody>
          <a:bodyPr wrap="none" lIns="91440" tIns="45720" rIns="91440" bIns="45720">
            <a:spAutoFit/>
          </a:bodyPr>
          <a:lstStyle/>
          <a:p>
            <a:pPr algn="ctr"/>
            <a:r>
              <a:rPr lang="en-US" sz="2800" b="0" cap="none" spc="0" dirty="0" smtClean="0">
                <a:ln w="0"/>
                <a:solidFill>
                  <a:schemeClr val="accent1"/>
                </a:solidFill>
                <a:effectLst>
                  <a:outerShdw blurRad="38100" dist="25400" dir="5400000" algn="ctr" rotWithShape="0">
                    <a:srgbClr val="6E747A">
                      <a:alpha val="43000"/>
                    </a:srgbClr>
                  </a:outerShdw>
                </a:effectLst>
              </a:rPr>
              <a:t>Medication?</a:t>
            </a:r>
            <a:endParaRPr lang="en-US" sz="2800" b="0" cap="none" spc="0" dirty="0">
              <a:ln w="0"/>
              <a:solidFill>
                <a:schemeClr val="accent1"/>
              </a:solidFill>
              <a:effectLst>
                <a:outerShdw blurRad="38100" dist="25400" dir="5400000" algn="ctr" rotWithShape="0">
                  <a:srgbClr val="6E747A">
                    <a:alpha val="43000"/>
                  </a:srgbClr>
                </a:outerShdw>
              </a:effectLst>
            </a:endParaRPr>
          </a:p>
        </p:txBody>
      </p:sp>
      <p:sp>
        <p:nvSpPr>
          <p:cNvPr id="9" name="Rectangle 8"/>
          <p:cNvSpPr/>
          <p:nvPr/>
        </p:nvSpPr>
        <p:spPr>
          <a:xfrm>
            <a:off x="5041593" y="3210909"/>
            <a:ext cx="3243880" cy="830997"/>
          </a:xfrm>
          <a:prstGeom prst="rect">
            <a:avLst/>
          </a:prstGeom>
          <a:noFill/>
        </p:spPr>
        <p:txBody>
          <a:bodyPr wrap="square" lIns="91440" tIns="45720" rIns="91440" bIns="45720">
            <a:spAutoFit/>
          </a:bodyPr>
          <a:lstStyle/>
          <a:p>
            <a:pPr algn="ctr"/>
            <a:r>
              <a:rPr lang="en-US" sz="2400" b="0" cap="none" spc="0" dirty="0" smtClean="0">
                <a:ln w="0"/>
                <a:solidFill>
                  <a:schemeClr val="accent1"/>
                </a:solidFill>
                <a:effectLst>
                  <a:outerShdw blurRad="38100" dist="25400" dir="5400000" algn="ctr" rotWithShape="0">
                    <a:srgbClr val="6E747A">
                      <a:alpha val="43000"/>
                    </a:srgbClr>
                  </a:outerShdw>
                </a:effectLst>
              </a:rPr>
              <a:t>Counselling / talking therapies?</a:t>
            </a:r>
            <a:endParaRPr lang="en-US" sz="24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3509323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ADHD treatment</a:t>
            </a:r>
            <a:endParaRPr lang="en-GB" dirty="0"/>
          </a:p>
        </p:txBody>
      </p:sp>
      <p:sp>
        <p:nvSpPr>
          <p:cNvPr id="3" name="Content Placeholder 2"/>
          <p:cNvSpPr>
            <a:spLocks noGrp="1"/>
          </p:cNvSpPr>
          <p:nvPr>
            <p:ph idx="1"/>
          </p:nvPr>
        </p:nvSpPr>
        <p:spPr>
          <a:xfrm>
            <a:off x="2596054" y="1484042"/>
            <a:ext cx="6347714" cy="3880773"/>
          </a:xfrm>
        </p:spPr>
        <p:txBody>
          <a:bodyPr>
            <a:noAutofit/>
          </a:bodyPr>
          <a:lstStyle/>
          <a:p>
            <a:r>
              <a:rPr lang="en-GB" sz="2400" dirty="0" smtClean="0"/>
              <a:t>Most is known about the neuropsychological factors involved in ADHD</a:t>
            </a:r>
          </a:p>
          <a:p>
            <a:endParaRPr lang="en-GB" sz="2400" dirty="0"/>
          </a:p>
          <a:p>
            <a:r>
              <a:rPr lang="en-GB" sz="2400" dirty="0" smtClean="0"/>
              <a:t>Smith, Barkley and Shapiro (2007): medications that stimulate certain areas of the brain responsible for attention can be helpful in countering ADHD problems</a:t>
            </a:r>
          </a:p>
          <a:p>
            <a:endParaRPr lang="en-GB" sz="2400" dirty="0"/>
          </a:p>
          <a:p>
            <a:r>
              <a:rPr lang="en-GB" sz="2400" dirty="0" smtClean="0"/>
              <a:t>BUT – a combination of medication and social-environmental factors must be taken into account</a:t>
            </a:r>
            <a:endParaRPr lang="en-GB" sz="2400" dirty="0"/>
          </a:p>
        </p:txBody>
      </p:sp>
    </p:spTree>
    <p:extLst>
      <p:ext uri="{BB962C8B-B14F-4D97-AF65-F5344CB8AC3E}">
        <p14:creationId xmlns:p14="http://schemas.microsoft.com/office/powerpoint/2010/main" val="314390846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ADHD treatment</a:t>
            </a:r>
            <a:endParaRPr lang="en-GB" dirty="0"/>
          </a:p>
        </p:txBody>
      </p:sp>
      <p:sp>
        <p:nvSpPr>
          <p:cNvPr id="3" name="Content Placeholder 2"/>
          <p:cNvSpPr>
            <a:spLocks noGrp="1"/>
          </p:cNvSpPr>
          <p:nvPr>
            <p:ph idx="1"/>
          </p:nvPr>
        </p:nvSpPr>
        <p:spPr>
          <a:xfrm>
            <a:off x="2589488" y="798786"/>
            <a:ext cx="6260223" cy="5444360"/>
          </a:xfrm>
        </p:spPr>
        <p:txBody>
          <a:bodyPr>
            <a:noAutofit/>
          </a:bodyPr>
          <a:lstStyle/>
          <a:p>
            <a:pPr marL="0" indent="0">
              <a:buNone/>
            </a:pPr>
            <a:r>
              <a:rPr lang="en-GB" sz="2400" b="1" u="sng" dirty="0" smtClean="0"/>
              <a:t>NICE guidelines (2015):</a:t>
            </a:r>
          </a:p>
          <a:p>
            <a:endParaRPr lang="en-GB" sz="2400" dirty="0" smtClean="0"/>
          </a:p>
          <a:p>
            <a:pPr lvl="1"/>
            <a:r>
              <a:rPr lang="en-GB" sz="2000" dirty="0" smtClean="0"/>
              <a:t>School-age children: first-line treatment should be group-based parent-training programmes. Can include psychological treatment (CBT). </a:t>
            </a:r>
          </a:p>
          <a:p>
            <a:pPr lvl="1"/>
            <a:endParaRPr lang="en-GB" sz="2000" dirty="0" smtClean="0"/>
          </a:p>
          <a:p>
            <a:pPr lvl="1"/>
            <a:r>
              <a:rPr lang="en-GB" sz="2000" dirty="0" smtClean="0"/>
              <a:t>Drug treatment is NOT indicated as the first-line treatment for all school-age children with ADHD. This should be reserved for those with severe symptoms and impairment or for those with moderate levels of impairment who have refused non-drug interventions.</a:t>
            </a:r>
          </a:p>
          <a:p>
            <a:pPr lvl="1"/>
            <a:endParaRPr lang="en-GB" dirty="0"/>
          </a:p>
          <a:p>
            <a:r>
              <a:rPr lang="en-GB" dirty="0">
                <a:hlinkClick r:id="rId3"/>
              </a:rPr>
              <a:t>http://</a:t>
            </a:r>
            <a:r>
              <a:rPr lang="en-GB" dirty="0" smtClean="0">
                <a:hlinkClick r:id="rId3"/>
              </a:rPr>
              <a:t>www.nice.org.uk/guidance/cg72/chapter/1-recommendations#treatment-for-children-and-young-people</a:t>
            </a:r>
            <a:r>
              <a:rPr lang="en-GB" dirty="0" smtClean="0"/>
              <a:t> </a:t>
            </a:r>
            <a:endParaRPr lang="en-GB" dirty="0"/>
          </a:p>
          <a:p>
            <a:endParaRPr lang="en-GB" dirty="0"/>
          </a:p>
        </p:txBody>
      </p:sp>
    </p:spTree>
    <p:extLst>
      <p:ext uri="{BB962C8B-B14F-4D97-AF65-F5344CB8AC3E}">
        <p14:creationId xmlns:p14="http://schemas.microsoft.com/office/powerpoint/2010/main" val="102728968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3341" y="3131531"/>
            <a:ext cx="1934036" cy="25466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Explosion 1 1"/>
          <p:cNvSpPr/>
          <p:nvPr/>
        </p:nvSpPr>
        <p:spPr>
          <a:xfrm>
            <a:off x="2548456" y="0"/>
            <a:ext cx="4850827" cy="2144110"/>
          </a:xfrm>
          <a:prstGeom prst="irregularSeal1">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chemeClr val="accent1">
                    <a:lumMod val="75000"/>
                  </a:schemeClr>
                </a:solidFill>
              </a:rPr>
              <a:t>Is ADHD a real disorder?</a:t>
            </a:r>
            <a:endParaRPr lang="en-GB" sz="2800" dirty="0">
              <a:solidFill>
                <a:schemeClr val="accent1">
                  <a:lumMod val="75000"/>
                </a:schemeClr>
              </a:solidFill>
            </a:endParaRPr>
          </a:p>
        </p:txBody>
      </p:sp>
      <p:pic>
        <p:nvPicPr>
          <p:cNvPr id="6" name="Picture 5"/>
          <p:cNvPicPr>
            <a:picLocks noChangeAspect="1"/>
          </p:cNvPicPr>
          <p:nvPr/>
        </p:nvPicPr>
        <p:blipFill>
          <a:blip r:embed="rId4"/>
          <a:stretch>
            <a:fillRect/>
          </a:stretch>
        </p:blipFill>
        <p:spPr>
          <a:xfrm>
            <a:off x="496311" y="2891414"/>
            <a:ext cx="4104290" cy="3026914"/>
          </a:xfrm>
          <a:prstGeom prst="rect">
            <a:avLst/>
          </a:prstGeom>
        </p:spPr>
      </p:pic>
    </p:spTree>
    <p:extLst>
      <p:ext uri="{BB962C8B-B14F-4D97-AF65-F5344CB8AC3E}">
        <p14:creationId xmlns:p14="http://schemas.microsoft.com/office/powerpoint/2010/main" val="17505192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ADHD has achieved somewhat celebrity status…</a:t>
            </a:r>
            <a:endParaRPr lang="en-GB" dirty="0"/>
          </a:p>
        </p:txBody>
      </p:sp>
      <p:sp>
        <p:nvSpPr>
          <p:cNvPr id="3" name="Content Placeholder 2"/>
          <p:cNvSpPr>
            <a:spLocks noGrp="1"/>
          </p:cNvSpPr>
          <p:nvPr>
            <p:ph idx="1"/>
          </p:nvPr>
        </p:nvSpPr>
        <p:spPr/>
        <p:txBody>
          <a:bodyPr/>
          <a:lstStyle/>
          <a:p>
            <a:r>
              <a:rPr lang="en-GB" dirty="0" smtClean="0"/>
              <a:t>Requires little introduction…</a:t>
            </a:r>
          </a:p>
          <a:p>
            <a:endParaRPr lang="en-GB" dirty="0"/>
          </a:p>
          <a:p>
            <a:r>
              <a:rPr lang="en-GB" dirty="0" smtClean="0"/>
              <a:t>Global phenomenon, spreading rapidly (particularly in western countries)</a:t>
            </a:r>
          </a:p>
          <a:p>
            <a:pPr lvl="1"/>
            <a:r>
              <a:rPr lang="en-GB" dirty="0" smtClean="0"/>
              <a:t>Increasing dominance of US psychiatric models</a:t>
            </a:r>
          </a:p>
          <a:p>
            <a:pPr lvl="1"/>
            <a:r>
              <a:rPr lang="en-GB" dirty="0" smtClean="0"/>
              <a:t>Need for new markets for pharmaceutical companies</a:t>
            </a:r>
          </a:p>
          <a:p>
            <a:pPr lvl="1"/>
            <a:r>
              <a:rPr lang="en-GB" dirty="0" smtClean="0"/>
              <a:t>Changing approaches to schooling</a:t>
            </a:r>
          </a:p>
          <a:p>
            <a:pPr lvl="1"/>
            <a:endParaRPr lang="en-GB" dirty="0"/>
          </a:p>
          <a:p>
            <a:r>
              <a:rPr lang="en-GB" dirty="0" smtClean="0"/>
              <a:t>Broad consensus that ADHD is a genuine </a:t>
            </a:r>
            <a:r>
              <a:rPr lang="en-GB" b="1" dirty="0" smtClean="0">
                <a:solidFill>
                  <a:srgbClr val="00B0F0"/>
                </a:solidFill>
              </a:rPr>
              <a:t>neurodevelopmental disorder</a:t>
            </a:r>
            <a:r>
              <a:rPr lang="en-GB" dirty="0" smtClean="0"/>
              <a:t>; however many critics still question the legitimacy of ADHD.</a:t>
            </a:r>
            <a:endParaRPr lang="en-GB" dirty="0"/>
          </a:p>
        </p:txBody>
      </p:sp>
    </p:spTree>
    <p:extLst>
      <p:ext uri="{BB962C8B-B14F-4D97-AF65-F5344CB8AC3E}">
        <p14:creationId xmlns:p14="http://schemas.microsoft.com/office/powerpoint/2010/main" val="32841899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Symptoms and Support </a:t>
            </a:r>
            <a:endParaRPr lang="en-GB" dirty="0"/>
          </a:p>
        </p:txBody>
      </p:sp>
      <p:sp>
        <p:nvSpPr>
          <p:cNvPr id="3" name="Content Placeholder 2"/>
          <p:cNvSpPr>
            <a:spLocks noGrp="1"/>
          </p:cNvSpPr>
          <p:nvPr>
            <p:ph idx="1"/>
          </p:nvPr>
        </p:nvSpPr>
        <p:spPr>
          <a:xfrm>
            <a:off x="2901951" y="3037490"/>
            <a:ext cx="5486400" cy="2947258"/>
          </a:xfrm>
        </p:spPr>
        <p:txBody>
          <a:bodyPr/>
          <a:lstStyle/>
          <a:p>
            <a:r>
              <a:rPr lang="en-GB" dirty="0" smtClean="0"/>
              <a:t>Many international experts and organisations have endorsed ADHD as a valid medical disorder</a:t>
            </a:r>
          </a:p>
          <a:p>
            <a:endParaRPr lang="en-GB" dirty="0"/>
          </a:p>
          <a:p>
            <a:r>
              <a:rPr lang="en-GB" dirty="0" smtClean="0"/>
              <a:t>Many research studies have documented the validity of the disorder, as well as its adverse impact on the lives of those living with ADHD</a:t>
            </a:r>
          </a:p>
          <a:p>
            <a:endParaRPr lang="en-GB" dirty="0"/>
          </a:p>
          <a:p>
            <a:endParaRPr lang="en-GB" dirty="0"/>
          </a:p>
        </p:txBody>
      </p:sp>
      <p:sp>
        <p:nvSpPr>
          <p:cNvPr id="4" name="Oval 3"/>
          <p:cNvSpPr/>
          <p:nvPr/>
        </p:nvSpPr>
        <p:spPr>
          <a:xfrm rot="20263689">
            <a:off x="2566666" y="723327"/>
            <a:ext cx="3017634" cy="777766"/>
          </a:xfrm>
          <a:prstGeom prst="ellips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smtClean="0"/>
              <a:t>Inattention</a:t>
            </a:r>
            <a:endParaRPr lang="en-GB" dirty="0"/>
          </a:p>
        </p:txBody>
      </p:sp>
      <p:sp>
        <p:nvSpPr>
          <p:cNvPr id="5" name="Oval 4"/>
          <p:cNvSpPr/>
          <p:nvPr/>
        </p:nvSpPr>
        <p:spPr>
          <a:xfrm>
            <a:off x="3837371" y="1463396"/>
            <a:ext cx="3615559" cy="777766"/>
          </a:xfrm>
          <a:prstGeom prst="ellips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smtClean="0"/>
              <a:t>Impulsive behaviour</a:t>
            </a:r>
            <a:endParaRPr lang="en-GB" dirty="0"/>
          </a:p>
        </p:txBody>
      </p:sp>
      <p:sp>
        <p:nvSpPr>
          <p:cNvPr id="6" name="Oval 5"/>
          <p:cNvSpPr/>
          <p:nvPr/>
        </p:nvSpPr>
        <p:spPr>
          <a:xfrm rot="1296564">
            <a:off x="5786047" y="757520"/>
            <a:ext cx="3068572" cy="777766"/>
          </a:xfrm>
          <a:prstGeom prst="ellips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smtClean="0"/>
              <a:t>Hyperactive behaviour</a:t>
            </a:r>
            <a:endParaRPr lang="en-GB" dirty="0"/>
          </a:p>
        </p:txBody>
      </p:sp>
    </p:spTree>
    <p:extLst>
      <p:ext uri="{BB962C8B-B14F-4D97-AF65-F5344CB8AC3E}">
        <p14:creationId xmlns:p14="http://schemas.microsoft.com/office/powerpoint/2010/main" val="16515650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Biological basis?</a:t>
            </a:r>
            <a:endParaRPr lang="en-GB" dirty="0"/>
          </a:p>
        </p:txBody>
      </p:sp>
      <p:sp>
        <p:nvSpPr>
          <p:cNvPr id="3" name="Content Placeholder 2"/>
          <p:cNvSpPr>
            <a:spLocks noGrp="1"/>
          </p:cNvSpPr>
          <p:nvPr>
            <p:ph idx="1"/>
          </p:nvPr>
        </p:nvSpPr>
        <p:spPr>
          <a:xfrm>
            <a:off x="2765316" y="346841"/>
            <a:ext cx="5486400" cy="5927835"/>
          </a:xfrm>
        </p:spPr>
        <p:txBody>
          <a:bodyPr>
            <a:normAutofit/>
          </a:bodyPr>
          <a:lstStyle/>
          <a:p>
            <a:r>
              <a:rPr lang="en-GB" dirty="0" smtClean="0"/>
              <a:t>Findings from genetic and neurological studies have given weight to the argument that ADHD is a valid disorder.</a:t>
            </a:r>
          </a:p>
          <a:p>
            <a:endParaRPr lang="en-GB" dirty="0" smtClean="0"/>
          </a:p>
          <a:p>
            <a:pPr marL="0" indent="0">
              <a:buNone/>
            </a:pPr>
            <a:r>
              <a:rPr lang="en-GB" b="1" u="sng" dirty="0" smtClean="0">
                <a:solidFill>
                  <a:srgbClr val="00B0F0"/>
                </a:solidFill>
              </a:rPr>
              <a:t>Genetic</a:t>
            </a:r>
            <a:endParaRPr lang="en-GB" b="1" u="sng" dirty="0">
              <a:solidFill>
                <a:srgbClr val="00B0F0"/>
              </a:solidFill>
            </a:endParaRPr>
          </a:p>
          <a:p>
            <a:r>
              <a:rPr lang="en-GB" dirty="0" smtClean="0"/>
              <a:t>E.g., </a:t>
            </a:r>
            <a:r>
              <a:rPr lang="en-GB" dirty="0" err="1" smtClean="0"/>
              <a:t>Tannock</a:t>
            </a:r>
            <a:r>
              <a:rPr lang="en-GB" dirty="0" smtClean="0"/>
              <a:t> (1998);</a:t>
            </a:r>
          </a:p>
          <a:p>
            <a:endParaRPr lang="en-GB" dirty="0"/>
          </a:p>
          <a:p>
            <a:r>
              <a:rPr lang="en-GB" dirty="0" smtClean="0"/>
              <a:t>Numerous family-genetic studies have reported a higher prevalence rate of psychopathology, particularly ADHD, in parents of children with ADHD.</a:t>
            </a:r>
          </a:p>
          <a:p>
            <a:endParaRPr lang="en-GB" dirty="0"/>
          </a:p>
        </p:txBody>
      </p:sp>
    </p:spTree>
    <p:extLst>
      <p:ext uri="{BB962C8B-B14F-4D97-AF65-F5344CB8AC3E}">
        <p14:creationId xmlns:p14="http://schemas.microsoft.com/office/powerpoint/2010/main" val="40305151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Biological basis?</a:t>
            </a:r>
            <a:endParaRPr lang="en-GB" dirty="0"/>
          </a:p>
        </p:txBody>
      </p:sp>
      <p:sp>
        <p:nvSpPr>
          <p:cNvPr id="3" name="Content Placeholder 2"/>
          <p:cNvSpPr>
            <a:spLocks noGrp="1"/>
          </p:cNvSpPr>
          <p:nvPr>
            <p:ph idx="1"/>
          </p:nvPr>
        </p:nvSpPr>
        <p:spPr/>
        <p:txBody>
          <a:bodyPr/>
          <a:lstStyle/>
          <a:p>
            <a:r>
              <a:rPr lang="en-GB" dirty="0" smtClean="0"/>
              <a:t>Passmore (2014)</a:t>
            </a:r>
          </a:p>
          <a:p>
            <a:endParaRPr lang="en-GB" dirty="0"/>
          </a:p>
          <a:p>
            <a:r>
              <a:rPr lang="en-GB" dirty="0" smtClean="0"/>
              <a:t>Twin </a:t>
            </a:r>
            <a:r>
              <a:rPr lang="en-GB" dirty="0"/>
              <a:t>and adoption studies consistently show a much greater incidence of ADHD among MZ twins than DZ twins.</a:t>
            </a:r>
          </a:p>
          <a:p>
            <a:pPr lvl="1"/>
            <a:r>
              <a:rPr lang="en-GB" dirty="0"/>
              <a:t>I</a:t>
            </a:r>
            <a:r>
              <a:rPr lang="en-GB" dirty="0" smtClean="0"/>
              <a:t>f </a:t>
            </a:r>
            <a:r>
              <a:rPr lang="en-GB" dirty="0"/>
              <a:t>one twin has symptoms of ADHD, the risk that the other will have the disorder is as high as 75-90</a:t>
            </a:r>
            <a:r>
              <a:rPr lang="en-GB" dirty="0" smtClean="0"/>
              <a:t>%</a:t>
            </a:r>
          </a:p>
          <a:p>
            <a:endParaRPr lang="en-GB" dirty="0" smtClean="0"/>
          </a:p>
          <a:p>
            <a:pPr marL="0" indent="0">
              <a:buNone/>
            </a:pPr>
            <a:r>
              <a:rPr lang="en-GB" b="1" u="sng" dirty="0" smtClean="0">
                <a:solidFill>
                  <a:srgbClr val="00B0F0"/>
                </a:solidFill>
              </a:rPr>
              <a:t>Neurological</a:t>
            </a:r>
            <a:endParaRPr lang="en-GB" b="1" u="sng" dirty="0">
              <a:solidFill>
                <a:srgbClr val="00B0F0"/>
              </a:solidFill>
            </a:endParaRPr>
          </a:p>
          <a:p>
            <a:r>
              <a:rPr lang="en-GB" dirty="0" smtClean="0"/>
              <a:t>Dopamine, norepinephrine and serotonin have been implicated in the maintenance of ADHD symptoms</a:t>
            </a:r>
            <a:endParaRPr lang="en-GB" dirty="0"/>
          </a:p>
          <a:p>
            <a:endParaRPr lang="en-GB" dirty="0"/>
          </a:p>
        </p:txBody>
      </p:sp>
    </p:spTree>
    <p:extLst>
      <p:ext uri="{BB962C8B-B14F-4D97-AF65-F5344CB8AC3E}">
        <p14:creationId xmlns:p14="http://schemas.microsoft.com/office/powerpoint/2010/main" val="33949746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Biological basis?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b="1" u="sng" dirty="0" smtClean="0">
                <a:solidFill>
                  <a:srgbClr val="00B0F0"/>
                </a:solidFill>
              </a:rPr>
              <a:t>Neurological</a:t>
            </a:r>
            <a:endParaRPr lang="en-GB" b="1" u="sng" dirty="0">
              <a:solidFill>
                <a:srgbClr val="00B0F0"/>
              </a:solidFill>
            </a:endParaRPr>
          </a:p>
          <a:p>
            <a:r>
              <a:rPr lang="en-GB" dirty="0" smtClean="0"/>
              <a:t>Dopamine: essential for attention</a:t>
            </a:r>
          </a:p>
          <a:p>
            <a:r>
              <a:rPr lang="en-GB" dirty="0" smtClean="0"/>
              <a:t>Norepinephrine: affects arousal, alertness, attention and mood</a:t>
            </a:r>
          </a:p>
          <a:p>
            <a:r>
              <a:rPr lang="en-GB" dirty="0" smtClean="0"/>
              <a:t>Serotonin: responsible for regulating functions such as mood, impulsivity and learning</a:t>
            </a:r>
          </a:p>
          <a:p>
            <a:endParaRPr lang="en-GB" dirty="0"/>
          </a:p>
          <a:p>
            <a:endParaRPr lang="en-GB" dirty="0" smtClean="0"/>
          </a:p>
          <a:p>
            <a:r>
              <a:rPr lang="en-GB" dirty="0" smtClean="0"/>
              <a:t>Studies have shown abnormalities in these neurotransmitters (particularly dopamine) in individuals presenting with ADHD symptoms.</a:t>
            </a:r>
          </a:p>
          <a:p>
            <a:endParaRPr lang="en-GB" dirty="0"/>
          </a:p>
          <a:p>
            <a:r>
              <a:rPr lang="en-GB" dirty="0" smtClean="0"/>
              <a:t>Professionals/researchers therefore maintain that children with ADHD have a deficiency in these neurotransmitter chemicals (</a:t>
            </a:r>
            <a:r>
              <a:rPr lang="en-GB" dirty="0" err="1" smtClean="0"/>
              <a:t>e,g</a:t>
            </a:r>
            <a:r>
              <a:rPr lang="en-GB" dirty="0" smtClean="0"/>
              <a:t>., Barkley, 2013)</a:t>
            </a:r>
            <a:endParaRPr lang="en-GB" dirty="0"/>
          </a:p>
          <a:p>
            <a:endParaRPr lang="en-GB" dirty="0"/>
          </a:p>
        </p:txBody>
      </p:sp>
    </p:spTree>
    <p:extLst>
      <p:ext uri="{BB962C8B-B14F-4D97-AF65-F5344CB8AC3E}">
        <p14:creationId xmlns:p14="http://schemas.microsoft.com/office/powerpoint/2010/main" val="20612460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Biological basis?</a:t>
            </a:r>
            <a:endParaRPr lang="en-GB" dirty="0"/>
          </a:p>
        </p:txBody>
      </p:sp>
      <p:sp>
        <p:nvSpPr>
          <p:cNvPr id="3" name="Content Placeholder 2"/>
          <p:cNvSpPr>
            <a:spLocks noGrp="1"/>
          </p:cNvSpPr>
          <p:nvPr>
            <p:ph idx="1"/>
          </p:nvPr>
        </p:nvSpPr>
        <p:spPr/>
        <p:txBody>
          <a:bodyPr>
            <a:normAutofit/>
          </a:bodyPr>
          <a:lstStyle/>
          <a:p>
            <a:pPr marL="0" indent="0">
              <a:buNone/>
            </a:pPr>
            <a:r>
              <a:rPr lang="en-GB" b="1" u="sng" dirty="0" smtClean="0">
                <a:solidFill>
                  <a:srgbClr val="00B0F0"/>
                </a:solidFill>
              </a:rPr>
              <a:t>Neurological</a:t>
            </a:r>
            <a:endParaRPr lang="en-GB" b="1" u="sng" dirty="0">
              <a:solidFill>
                <a:srgbClr val="00B0F0"/>
              </a:solidFill>
            </a:endParaRPr>
          </a:p>
          <a:p>
            <a:r>
              <a:rPr lang="en-GB" dirty="0" smtClean="0"/>
              <a:t>Neuro-imaging studies involving children with ADHD have shown a decreased size of the prefrontal cortex, resulting in deficits in functions such as response inhibition and working memory.</a:t>
            </a:r>
          </a:p>
          <a:p>
            <a:endParaRPr lang="en-GB" dirty="0"/>
          </a:p>
          <a:p>
            <a:r>
              <a:rPr lang="en-GB" dirty="0" err="1" smtClean="0"/>
              <a:t>Ratey</a:t>
            </a:r>
            <a:r>
              <a:rPr lang="en-GB" dirty="0" smtClean="0"/>
              <a:t> and Hagerman (2008):</a:t>
            </a:r>
          </a:p>
          <a:p>
            <a:pPr lvl="1"/>
            <a:endParaRPr lang="en-GB" dirty="0" smtClean="0"/>
          </a:p>
          <a:p>
            <a:pPr lvl="1"/>
            <a:r>
              <a:rPr lang="en-GB" dirty="0" smtClean="0"/>
              <a:t>PET scans show that participants with ADHD displayed 10% less brain activity than the control group when taking part in an attention task.</a:t>
            </a:r>
          </a:p>
          <a:p>
            <a:pPr lvl="1"/>
            <a:endParaRPr lang="en-GB" dirty="0"/>
          </a:p>
          <a:p>
            <a:pPr lvl="1"/>
            <a:r>
              <a:rPr lang="en-GB" dirty="0" smtClean="0"/>
              <a:t>Brains of individuals with ADHD use less glucose/glucose more slowly (brains main energy source)</a:t>
            </a:r>
          </a:p>
          <a:p>
            <a:pPr lvl="1"/>
            <a:endParaRPr lang="en-GB" dirty="0"/>
          </a:p>
        </p:txBody>
      </p:sp>
    </p:spTree>
    <p:extLst>
      <p:ext uri="{BB962C8B-B14F-4D97-AF65-F5344CB8AC3E}">
        <p14:creationId xmlns:p14="http://schemas.microsoft.com/office/powerpoint/2010/main" val="28210110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However…</a:t>
            </a:r>
            <a:endParaRPr lang="en-GB" dirty="0"/>
          </a:p>
        </p:txBody>
      </p:sp>
      <p:sp>
        <p:nvSpPr>
          <p:cNvPr id="3" name="Content Placeholder 2"/>
          <p:cNvSpPr>
            <a:spLocks noGrp="1"/>
          </p:cNvSpPr>
          <p:nvPr>
            <p:ph idx="1"/>
          </p:nvPr>
        </p:nvSpPr>
        <p:spPr/>
        <p:txBody>
          <a:bodyPr/>
          <a:lstStyle/>
          <a:p>
            <a:r>
              <a:rPr lang="en-GB" dirty="0" smtClean="0"/>
              <a:t>There are still critics that maintain that ADHD is not, and should not be diagnosed as, a medical disorder/condition</a:t>
            </a:r>
          </a:p>
          <a:p>
            <a:endParaRPr lang="en-GB" dirty="0"/>
          </a:p>
          <a:p>
            <a:r>
              <a:rPr lang="en-GB" dirty="0" smtClean="0"/>
              <a:t>Some critics argue that ADHD is nothing more than an example of ‘medicalisation’ of behaviours in children which are the most annoying and problematic for adults to control (Mather, 2012)</a:t>
            </a:r>
          </a:p>
          <a:p>
            <a:endParaRPr lang="en-GB" dirty="0"/>
          </a:p>
          <a:p>
            <a:r>
              <a:rPr lang="en-GB" dirty="0" smtClean="0"/>
              <a:t>Child neurologist Fred Baughman (2006) is one of the biggest critics…</a:t>
            </a:r>
            <a:endParaRPr lang="en-GB" dirty="0"/>
          </a:p>
        </p:txBody>
      </p:sp>
    </p:spTree>
    <p:extLst>
      <p:ext uri="{BB962C8B-B14F-4D97-AF65-F5344CB8AC3E}">
        <p14:creationId xmlns:p14="http://schemas.microsoft.com/office/powerpoint/2010/main" val="15654435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Arguments against ADHD as a medical disorder</a:t>
            </a:r>
            <a:endParaRPr lang="en-GB" dirty="0"/>
          </a:p>
        </p:txBody>
      </p:sp>
      <p:sp>
        <p:nvSpPr>
          <p:cNvPr id="3" name="Content Placeholder 2"/>
          <p:cNvSpPr>
            <a:spLocks noGrp="1"/>
          </p:cNvSpPr>
          <p:nvPr>
            <p:ph idx="1"/>
          </p:nvPr>
        </p:nvSpPr>
        <p:spPr/>
        <p:txBody>
          <a:bodyPr/>
          <a:lstStyle/>
          <a:p>
            <a:r>
              <a:rPr lang="en-GB" dirty="0" smtClean="0"/>
              <a:t>Baughman (2006)</a:t>
            </a:r>
          </a:p>
          <a:p>
            <a:endParaRPr lang="en-GB" dirty="0"/>
          </a:p>
          <a:p>
            <a:r>
              <a:rPr lang="en-GB" dirty="0" smtClean="0"/>
              <a:t>“Virtually all symptoms of ADHD relate to classroom behaviour. </a:t>
            </a:r>
            <a:r>
              <a:rPr lang="en-GB" dirty="0" smtClean="0"/>
              <a:t>Children who </a:t>
            </a:r>
            <a:r>
              <a:rPr lang="en-GB" dirty="0" smtClean="0"/>
              <a:t>won’t do homework, fidget, squirm, interrupt, and are forgetful and disorganised are assumed to have a biochemical imbalance in their brain. These children can be difficult to control in a classroom and in many cases are more compliant when drugged. However, there is absolutely no scientifically valid evidence that compliant-drugged students learn faster” (p. 13)</a:t>
            </a:r>
            <a:endParaRPr lang="en-GB" dirty="0"/>
          </a:p>
        </p:txBody>
      </p:sp>
    </p:spTree>
    <p:extLst>
      <p:ext uri="{BB962C8B-B14F-4D97-AF65-F5344CB8AC3E}">
        <p14:creationId xmlns:p14="http://schemas.microsoft.com/office/powerpoint/2010/main" val="30266494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Arguments against ADHD as a medical disorder</a:t>
            </a:r>
            <a:endParaRPr lang="en-GB" dirty="0"/>
          </a:p>
        </p:txBody>
      </p:sp>
      <p:sp>
        <p:nvSpPr>
          <p:cNvPr id="3" name="Content Placeholder 2"/>
          <p:cNvSpPr>
            <a:spLocks noGrp="1"/>
          </p:cNvSpPr>
          <p:nvPr>
            <p:ph idx="1"/>
          </p:nvPr>
        </p:nvSpPr>
        <p:spPr/>
        <p:txBody>
          <a:bodyPr/>
          <a:lstStyle/>
          <a:p>
            <a:r>
              <a:rPr lang="en-GB" dirty="0" smtClean="0"/>
              <a:t>Others view ADHD as a social construct</a:t>
            </a:r>
          </a:p>
          <a:p>
            <a:pPr lvl="1"/>
            <a:r>
              <a:rPr lang="en-GB" dirty="0" smtClean="0"/>
              <a:t>The result of performance-driven cultures/societies</a:t>
            </a:r>
          </a:p>
          <a:p>
            <a:pPr lvl="1"/>
            <a:endParaRPr lang="en-GB" dirty="0"/>
          </a:p>
          <a:p>
            <a:r>
              <a:rPr lang="en-GB" dirty="0" smtClean="0"/>
              <a:t>Medication used to treat symptoms (such as Ritalin) argued to be nothing more than a method of performance enhancement</a:t>
            </a:r>
          </a:p>
          <a:p>
            <a:endParaRPr lang="en-GB" dirty="0"/>
          </a:p>
          <a:p>
            <a:r>
              <a:rPr lang="en-GB" dirty="0" smtClean="0"/>
              <a:t>Label of ADHD is viewed as a salvation to some – it allows them to avoid feelings of failure and simply blame their behaviour on brain functioning/genetics, rather than accepting personal responsibility for their problems</a:t>
            </a:r>
          </a:p>
          <a:p>
            <a:pPr lvl="1"/>
            <a:r>
              <a:rPr lang="en-GB" dirty="0" smtClean="0"/>
              <a:t>Diller (1998)</a:t>
            </a:r>
          </a:p>
        </p:txBody>
      </p:sp>
    </p:spTree>
    <p:extLst>
      <p:ext uri="{BB962C8B-B14F-4D97-AF65-F5344CB8AC3E}">
        <p14:creationId xmlns:p14="http://schemas.microsoft.com/office/powerpoint/2010/main" val="36642885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Disagreements on definition of ADHD</a:t>
            </a:r>
            <a:endParaRPr lang="en-GB" sz="2400" dirty="0"/>
          </a:p>
        </p:txBody>
      </p:sp>
      <p:sp>
        <p:nvSpPr>
          <p:cNvPr id="3" name="Content Placeholder 2"/>
          <p:cNvSpPr>
            <a:spLocks noGrp="1"/>
          </p:cNvSpPr>
          <p:nvPr>
            <p:ph idx="1"/>
          </p:nvPr>
        </p:nvSpPr>
        <p:spPr/>
        <p:txBody>
          <a:bodyPr/>
          <a:lstStyle/>
          <a:p>
            <a:r>
              <a:rPr lang="en-GB" dirty="0" smtClean="0"/>
              <a:t>No consensus on an agree definition for ADHD!</a:t>
            </a:r>
          </a:p>
          <a:p>
            <a:endParaRPr lang="en-GB" dirty="0"/>
          </a:p>
          <a:p>
            <a:r>
              <a:rPr lang="en-GB" dirty="0" smtClean="0"/>
              <a:t>DSM-5 (2013) = ‘neurodevelopmental disorder’</a:t>
            </a:r>
          </a:p>
          <a:p>
            <a:endParaRPr lang="en-GB" dirty="0"/>
          </a:p>
          <a:p>
            <a:r>
              <a:rPr lang="en-GB" dirty="0" smtClean="0"/>
              <a:t>ICD = ‘hyperkinetic disorder’</a:t>
            </a:r>
          </a:p>
          <a:p>
            <a:endParaRPr lang="en-GB" dirty="0"/>
          </a:p>
          <a:p>
            <a:r>
              <a:rPr lang="en-GB" dirty="0" smtClean="0"/>
              <a:t>Also multiple interchangeable terms used:</a:t>
            </a:r>
          </a:p>
          <a:p>
            <a:endParaRPr lang="en-GB" dirty="0"/>
          </a:p>
          <a:p>
            <a:endParaRPr lang="en-GB" dirty="0" smtClean="0"/>
          </a:p>
          <a:p>
            <a:endParaRPr lang="en-GB" dirty="0"/>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964475878"/>
              </p:ext>
            </p:extLst>
          </p:nvPr>
        </p:nvGraphicFramePr>
        <p:xfrm>
          <a:off x="3447393" y="4599538"/>
          <a:ext cx="4056994" cy="1920240"/>
        </p:xfrm>
        <a:graphic>
          <a:graphicData uri="http://schemas.openxmlformats.org/drawingml/2006/table">
            <a:tbl>
              <a:tblPr firstRow="1" bandRow="1">
                <a:tableStyleId>{5C22544A-7EE6-4342-B048-85BDC9FD1C3A}</a:tableStyleId>
              </a:tblPr>
              <a:tblGrid>
                <a:gridCol w="2028497"/>
                <a:gridCol w="2028497"/>
              </a:tblGrid>
              <a:tr h="375161">
                <a:tc>
                  <a:txBody>
                    <a:bodyPr/>
                    <a:lstStyle/>
                    <a:p>
                      <a:pPr algn="ctr"/>
                      <a:r>
                        <a:rPr lang="en-GB" b="0" dirty="0" smtClean="0">
                          <a:solidFill>
                            <a:schemeClr val="accent1">
                              <a:lumMod val="50000"/>
                            </a:schemeClr>
                          </a:solidFill>
                        </a:rPr>
                        <a:t>Attention</a:t>
                      </a:r>
                      <a:r>
                        <a:rPr lang="en-GB" b="0" baseline="0" dirty="0" smtClean="0">
                          <a:solidFill>
                            <a:schemeClr val="accent1">
                              <a:lumMod val="50000"/>
                            </a:schemeClr>
                          </a:solidFill>
                        </a:rPr>
                        <a:t> Deficit Disorder (ADD)</a:t>
                      </a:r>
                      <a:endParaRPr lang="en-GB" b="0" dirty="0">
                        <a:solidFill>
                          <a:schemeClr val="accent1">
                            <a:lumMod val="50000"/>
                          </a:schemeClr>
                        </a:solidFill>
                      </a:endParaRPr>
                    </a:p>
                  </a:txBody>
                  <a:tcPr anchor="ctr">
                    <a:solidFill>
                      <a:schemeClr val="accent1">
                        <a:lumMod val="40000"/>
                        <a:lumOff val="60000"/>
                      </a:schemeClr>
                    </a:solidFill>
                  </a:tcPr>
                </a:tc>
                <a:tc>
                  <a:txBody>
                    <a:bodyPr/>
                    <a:lstStyle/>
                    <a:p>
                      <a:pPr algn="ctr"/>
                      <a:r>
                        <a:rPr lang="en-GB" b="0" dirty="0" smtClean="0">
                          <a:solidFill>
                            <a:schemeClr val="accent1">
                              <a:lumMod val="50000"/>
                            </a:schemeClr>
                          </a:solidFill>
                        </a:rPr>
                        <a:t>Hyperkinetic Disorder</a:t>
                      </a:r>
                      <a:r>
                        <a:rPr lang="en-GB" b="0" baseline="0" dirty="0" smtClean="0">
                          <a:solidFill>
                            <a:schemeClr val="accent1">
                              <a:lumMod val="50000"/>
                            </a:schemeClr>
                          </a:solidFill>
                        </a:rPr>
                        <a:t> (HKD)</a:t>
                      </a:r>
                      <a:endParaRPr lang="en-GB" b="0" dirty="0">
                        <a:solidFill>
                          <a:schemeClr val="accent1">
                            <a:lumMod val="50000"/>
                          </a:schemeClr>
                        </a:solidFill>
                      </a:endParaRPr>
                    </a:p>
                  </a:txBody>
                  <a:tcPr anchor="ctr">
                    <a:solidFill>
                      <a:schemeClr val="accent1">
                        <a:lumMod val="40000"/>
                        <a:lumOff val="60000"/>
                      </a:schemeClr>
                    </a:solidFill>
                  </a:tcPr>
                </a:tc>
              </a:tr>
              <a:tr h="375161">
                <a:tc>
                  <a:txBody>
                    <a:bodyPr/>
                    <a:lstStyle/>
                    <a:p>
                      <a:pPr algn="ctr"/>
                      <a:r>
                        <a:rPr lang="en-GB" b="0" dirty="0" err="1" smtClean="0">
                          <a:solidFill>
                            <a:schemeClr val="accent1">
                              <a:lumMod val="50000"/>
                            </a:schemeClr>
                          </a:solidFill>
                        </a:rPr>
                        <a:t>Hyperkinesis</a:t>
                      </a:r>
                      <a:endParaRPr lang="en-GB" b="0" dirty="0">
                        <a:solidFill>
                          <a:schemeClr val="accent1">
                            <a:lumMod val="50000"/>
                          </a:schemeClr>
                        </a:solidFill>
                      </a:endParaRPr>
                    </a:p>
                  </a:txBody>
                  <a:tcPr anchor="ctr">
                    <a:solidFill>
                      <a:schemeClr val="accent1">
                        <a:lumMod val="40000"/>
                        <a:lumOff val="60000"/>
                      </a:schemeClr>
                    </a:solidFill>
                  </a:tcPr>
                </a:tc>
                <a:tc>
                  <a:txBody>
                    <a:bodyPr/>
                    <a:lstStyle/>
                    <a:p>
                      <a:pPr algn="ctr"/>
                      <a:r>
                        <a:rPr lang="en-GB" b="0" dirty="0" smtClean="0">
                          <a:solidFill>
                            <a:schemeClr val="accent1">
                              <a:lumMod val="50000"/>
                            </a:schemeClr>
                          </a:solidFill>
                        </a:rPr>
                        <a:t>Minimal</a:t>
                      </a:r>
                      <a:r>
                        <a:rPr lang="en-GB" b="0" baseline="0" dirty="0" smtClean="0">
                          <a:solidFill>
                            <a:schemeClr val="accent1">
                              <a:lumMod val="50000"/>
                            </a:schemeClr>
                          </a:solidFill>
                        </a:rPr>
                        <a:t> brain damage (MBD)</a:t>
                      </a:r>
                      <a:endParaRPr lang="en-GB" b="0" dirty="0">
                        <a:solidFill>
                          <a:schemeClr val="accent1">
                            <a:lumMod val="50000"/>
                          </a:schemeClr>
                        </a:solidFill>
                      </a:endParaRPr>
                    </a:p>
                  </a:txBody>
                  <a:tcPr anchor="ctr">
                    <a:solidFill>
                      <a:schemeClr val="accent1">
                        <a:lumMod val="40000"/>
                        <a:lumOff val="60000"/>
                      </a:schemeClr>
                    </a:solidFill>
                  </a:tcPr>
                </a:tc>
              </a:tr>
              <a:tr h="375161">
                <a:tc gridSpan="2">
                  <a:txBody>
                    <a:bodyPr/>
                    <a:lstStyle/>
                    <a:p>
                      <a:pPr algn="ctr"/>
                      <a:r>
                        <a:rPr lang="en-GB" b="0" dirty="0" smtClean="0">
                          <a:solidFill>
                            <a:schemeClr val="accent1">
                              <a:lumMod val="50000"/>
                            </a:schemeClr>
                          </a:solidFill>
                        </a:rPr>
                        <a:t>Disorder</a:t>
                      </a:r>
                      <a:r>
                        <a:rPr lang="en-GB" b="0" baseline="0" dirty="0" smtClean="0">
                          <a:solidFill>
                            <a:schemeClr val="accent1">
                              <a:lumMod val="50000"/>
                            </a:schemeClr>
                          </a:solidFill>
                        </a:rPr>
                        <a:t> of attention motor control and perception (DAMP)</a:t>
                      </a:r>
                      <a:endParaRPr lang="en-GB" b="0" dirty="0">
                        <a:solidFill>
                          <a:schemeClr val="accent1">
                            <a:lumMod val="50000"/>
                          </a:schemeClr>
                        </a:solidFill>
                      </a:endParaRPr>
                    </a:p>
                  </a:txBody>
                  <a:tcPr anchor="ctr">
                    <a:solidFill>
                      <a:schemeClr val="accent1">
                        <a:lumMod val="40000"/>
                        <a:lumOff val="60000"/>
                      </a:schemeClr>
                    </a:solidFill>
                  </a:tcPr>
                </a:tc>
                <a:tc hMerge="1">
                  <a:txBody>
                    <a:bodyPr/>
                    <a:lstStyle/>
                    <a:p>
                      <a:endParaRPr lang="en-GB" dirty="0"/>
                    </a:p>
                  </a:txBody>
                  <a:tcPr/>
                </a:tc>
              </a:tr>
            </a:tbl>
          </a:graphicData>
        </a:graphic>
      </p:graphicFrame>
    </p:spTree>
    <p:extLst>
      <p:ext uri="{BB962C8B-B14F-4D97-AF65-F5344CB8AC3E}">
        <p14:creationId xmlns:p14="http://schemas.microsoft.com/office/powerpoint/2010/main" val="36753813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Lack of biological marker?</a:t>
            </a:r>
            <a:endParaRPr lang="en-GB" dirty="0"/>
          </a:p>
        </p:txBody>
      </p:sp>
      <p:sp>
        <p:nvSpPr>
          <p:cNvPr id="3" name="Content Placeholder 2"/>
          <p:cNvSpPr>
            <a:spLocks noGrp="1"/>
          </p:cNvSpPr>
          <p:nvPr>
            <p:ph idx="1"/>
          </p:nvPr>
        </p:nvSpPr>
        <p:spPr/>
        <p:txBody>
          <a:bodyPr/>
          <a:lstStyle/>
          <a:p>
            <a:r>
              <a:rPr lang="en-GB" dirty="0" smtClean="0"/>
              <a:t>There is yet to be a discovery of a biological marker or characteristic for ADHD.</a:t>
            </a:r>
          </a:p>
          <a:p>
            <a:endParaRPr lang="en-GB" dirty="0"/>
          </a:p>
          <a:p>
            <a:r>
              <a:rPr lang="en-GB" dirty="0" smtClean="0"/>
              <a:t>Currently no objective medical ‘tests’ which can detect the presence of ADHD</a:t>
            </a:r>
          </a:p>
          <a:p>
            <a:pPr lvl="1"/>
            <a:r>
              <a:rPr lang="en-GB" dirty="0" smtClean="0"/>
              <a:t>NOT ‘symptoms’</a:t>
            </a:r>
          </a:p>
          <a:p>
            <a:pPr lvl="1"/>
            <a:endParaRPr lang="en-GB" dirty="0"/>
          </a:p>
          <a:p>
            <a:r>
              <a:rPr lang="en-GB" dirty="0" smtClean="0"/>
              <a:t>The biological theory of impaired brain functioning is perhaps the most widely accepted theory as it suggests that ADHD is the result of a malfunction in brain processes and/or structures.</a:t>
            </a:r>
          </a:p>
          <a:p>
            <a:pPr lvl="1"/>
            <a:r>
              <a:rPr lang="en-GB" dirty="0" smtClean="0"/>
              <a:t>However, some note that associations between variables (e.g., abnormal behaviour and brain abnormalities) does not automatically signify </a:t>
            </a:r>
            <a:r>
              <a:rPr lang="en-GB" b="1" i="1" dirty="0" smtClean="0"/>
              <a:t>CAUSATION</a:t>
            </a:r>
            <a:endParaRPr lang="en-GB" b="1" i="1" dirty="0"/>
          </a:p>
        </p:txBody>
      </p:sp>
    </p:spTree>
    <p:extLst>
      <p:ext uri="{BB962C8B-B14F-4D97-AF65-F5344CB8AC3E}">
        <p14:creationId xmlns:p14="http://schemas.microsoft.com/office/powerpoint/2010/main" val="1951599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Diagnosis is subjective</a:t>
            </a:r>
            <a:endParaRPr lang="en-GB" dirty="0"/>
          </a:p>
        </p:txBody>
      </p:sp>
      <p:sp>
        <p:nvSpPr>
          <p:cNvPr id="3" name="Content Placeholder 2"/>
          <p:cNvSpPr>
            <a:spLocks noGrp="1"/>
          </p:cNvSpPr>
          <p:nvPr>
            <p:ph idx="1"/>
          </p:nvPr>
        </p:nvSpPr>
        <p:spPr/>
        <p:txBody>
          <a:bodyPr/>
          <a:lstStyle/>
          <a:p>
            <a:r>
              <a:rPr lang="en-GB" dirty="0" smtClean="0"/>
              <a:t>Diagnosis largely based on DSM and ICD and is subjectively identified by medical professional through the use of behavioural checklists and rating scales</a:t>
            </a:r>
          </a:p>
          <a:p>
            <a:endParaRPr lang="en-GB" dirty="0"/>
          </a:p>
          <a:p>
            <a:r>
              <a:rPr lang="en-GB" dirty="0" smtClean="0"/>
              <a:t>Often whether a person obtains a diagnosis of ADHD can be a matter of degree and personal opinion</a:t>
            </a:r>
          </a:p>
        </p:txBody>
      </p:sp>
    </p:spTree>
    <p:extLst>
      <p:ext uri="{BB962C8B-B14F-4D97-AF65-F5344CB8AC3E}">
        <p14:creationId xmlns:p14="http://schemas.microsoft.com/office/powerpoint/2010/main" val="3101676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 use of drugs in children</a:t>
            </a:r>
            <a:endParaRPr lang="en-GB" dirty="0"/>
          </a:p>
        </p:txBody>
      </p:sp>
      <p:sp>
        <p:nvSpPr>
          <p:cNvPr id="3" name="Content Placeholder 2"/>
          <p:cNvSpPr>
            <a:spLocks noGrp="1"/>
          </p:cNvSpPr>
          <p:nvPr>
            <p:ph idx="1"/>
          </p:nvPr>
        </p:nvSpPr>
        <p:spPr/>
        <p:txBody>
          <a:bodyPr/>
          <a:lstStyle/>
          <a:p>
            <a:r>
              <a:rPr lang="en-GB" dirty="0" smtClean="0"/>
              <a:t>In the UK between 1994 and 2004, the prescription of methylphenidate increased by 7600% (Cohen, 2006)</a:t>
            </a:r>
          </a:p>
          <a:p>
            <a:pPr lvl="1"/>
            <a:r>
              <a:rPr lang="en-GB" dirty="0" smtClean="0"/>
              <a:t>Ritalin the most commonly known; CNS stimulant</a:t>
            </a:r>
          </a:p>
          <a:p>
            <a:r>
              <a:rPr lang="en-GB" dirty="0" smtClean="0"/>
              <a:t>Cornier (2008): we should be extremely concerned regarding the number of children who are diagnosed with ADHD and, therefore, the number of children taking prescribed medication.</a:t>
            </a:r>
          </a:p>
          <a:p>
            <a:endParaRPr lang="en-GB" dirty="0"/>
          </a:p>
          <a:p>
            <a:r>
              <a:rPr lang="en-GB" dirty="0" smtClean="0"/>
              <a:t>Also questions raised re: influence of pharmaceutical companies</a:t>
            </a:r>
          </a:p>
          <a:p>
            <a:pPr lvl="1"/>
            <a:r>
              <a:rPr lang="en-GB" dirty="0" smtClean="0"/>
              <a:t>Potential for bias, especially where these companies are funding research into the efficacy of such treatments for ADHD</a:t>
            </a:r>
            <a:endParaRPr lang="en-GB" dirty="0"/>
          </a:p>
        </p:txBody>
      </p:sp>
    </p:spTree>
    <p:extLst>
      <p:ext uri="{BB962C8B-B14F-4D97-AF65-F5344CB8AC3E}">
        <p14:creationId xmlns:p14="http://schemas.microsoft.com/office/powerpoint/2010/main" val="157174932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562100" y="1195387"/>
            <a:ext cx="6019800" cy="4467225"/>
          </a:xfrm>
          <a:prstGeom prst="rect">
            <a:avLst/>
          </a:prstGeom>
        </p:spPr>
      </p:pic>
    </p:spTree>
    <p:extLst>
      <p:ext uri="{BB962C8B-B14F-4D97-AF65-F5344CB8AC3E}">
        <p14:creationId xmlns:p14="http://schemas.microsoft.com/office/powerpoint/2010/main" val="332753452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606425"/>
            <a:ext cx="9144000" cy="5326063"/>
          </a:xfrm>
        </p:spPr>
        <p:txBody>
          <a:bodyPr>
            <a:normAutofit/>
          </a:bodyPr>
          <a:lstStyle/>
          <a:p>
            <a:pPr marL="0" indent="0">
              <a:buNone/>
            </a:pPr>
            <a:r>
              <a:rPr lang="en-GB" sz="2400" dirty="0" smtClean="0"/>
              <a:t>ADHD is defined in the DSM-5 as </a:t>
            </a:r>
          </a:p>
          <a:p>
            <a:endParaRPr lang="en-GB" dirty="0"/>
          </a:p>
          <a:p>
            <a:pPr marL="0" indent="0">
              <a:buNone/>
            </a:pPr>
            <a:r>
              <a:rPr lang="en-GB" sz="2400" i="1" dirty="0" smtClean="0"/>
              <a:t>‘a persistent pattern of inattention and/or hyperactivity-impulsivity that interferes with functioning or development, has symptoms presenting in two or more settings (e.g., home, school, or work; with friends or relatives; in other activities), and negatively impacts directly on social, academic or occupational functioning. Several symptoms must have been present before the age of 12 years.’</a:t>
            </a:r>
            <a:endParaRPr lang="en-GB" sz="2400" i="1" dirty="0"/>
          </a:p>
        </p:txBody>
      </p:sp>
    </p:spTree>
    <p:extLst>
      <p:ext uri="{BB962C8B-B14F-4D97-AF65-F5344CB8AC3E}">
        <p14:creationId xmlns:p14="http://schemas.microsoft.com/office/powerpoint/2010/main" val="2062368365"/>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Diagnosing ADHD using the DSM-5</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5999499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786172"/>
            <a:ext cx="9144000" cy="5285656"/>
          </a:xfrm>
          <a:prstGeom prst="rect">
            <a:avLst/>
          </a:prstGeom>
        </p:spPr>
      </p:pic>
    </p:spTree>
    <p:extLst>
      <p:ext uri="{BB962C8B-B14F-4D97-AF65-F5344CB8AC3E}">
        <p14:creationId xmlns:p14="http://schemas.microsoft.com/office/powerpoint/2010/main" val="91483565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230149"/>
            <a:ext cx="9144000" cy="4397701"/>
          </a:xfrm>
          <a:prstGeom prst="rect">
            <a:avLst/>
          </a:prstGeom>
        </p:spPr>
      </p:pic>
    </p:spTree>
    <p:extLst>
      <p:ext uri="{BB962C8B-B14F-4D97-AF65-F5344CB8AC3E}">
        <p14:creationId xmlns:p14="http://schemas.microsoft.com/office/powerpoint/2010/main" val="55740290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629910"/>
            <a:ext cx="9144000" cy="5598180"/>
          </a:xfrm>
          <a:prstGeom prst="rect">
            <a:avLst/>
          </a:prstGeom>
        </p:spPr>
      </p:pic>
    </p:spTree>
    <p:extLst>
      <p:ext uri="{BB962C8B-B14F-4D97-AF65-F5344CB8AC3E}">
        <p14:creationId xmlns:p14="http://schemas.microsoft.com/office/powerpoint/2010/main" val="404488730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implications of ADHD in adulthood</a:t>
            </a:r>
            <a:endParaRPr lang="en-GB" dirty="0"/>
          </a:p>
        </p:txBody>
      </p:sp>
      <p:sp>
        <p:nvSpPr>
          <p:cNvPr id="3" name="Content Placeholder 2"/>
          <p:cNvSpPr>
            <a:spLocks noGrp="1"/>
          </p:cNvSpPr>
          <p:nvPr>
            <p:ph idx="1"/>
          </p:nvPr>
        </p:nvSpPr>
        <p:spPr/>
        <p:txBody>
          <a:bodyPr>
            <a:normAutofit/>
          </a:bodyPr>
          <a:lstStyle/>
          <a:p>
            <a:r>
              <a:rPr lang="en-GB" sz="2000" dirty="0" smtClean="0"/>
              <a:t>ADHD and gambling disorder (</a:t>
            </a:r>
            <a:r>
              <a:rPr lang="en-GB" sz="2000" dirty="0" err="1" smtClean="0"/>
              <a:t>Breyer</a:t>
            </a:r>
            <a:r>
              <a:rPr lang="en-GB" sz="2000" dirty="0" smtClean="0"/>
              <a:t> et al., 2009)</a:t>
            </a:r>
          </a:p>
          <a:p>
            <a:pPr lvl="1"/>
            <a:r>
              <a:rPr lang="en-GB" sz="1800" dirty="0" smtClean="0"/>
              <a:t>Approximately 4 times more likely in males; male more likely to gamble than females; impulsivity trait</a:t>
            </a:r>
          </a:p>
          <a:p>
            <a:pPr lvl="1"/>
            <a:endParaRPr lang="en-GB" sz="1800" dirty="0" smtClean="0"/>
          </a:p>
          <a:p>
            <a:r>
              <a:rPr lang="en-GB" sz="2000" dirty="0" smtClean="0"/>
              <a:t>Reckless driving (Jerome et al., 2006)</a:t>
            </a:r>
          </a:p>
          <a:p>
            <a:endParaRPr lang="en-GB" sz="2000" dirty="0" smtClean="0"/>
          </a:p>
          <a:p>
            <a:r>
              <a:rPr lang="en-GB" sz="2000" dirty="0" smtClean="0"/>
              <a:t>Marital/relationship troubles (</a:t>
            </a:r>
            <a:r>
              <a:rPr lang="en-GB" sz="2000" dirty="0" err="1" smtClean="0"/>
              <a:t>Anastopoulos</a:t>
            </a:r>
            <a:r>
              <a:rPr lang="en-GB" sz="2000" dirty="0" smtClean="0"/>
              <a:t> et al., 2009)</a:t>
            </a:r>
            <a:endParaRPr lang="en-GB" sz="2000" dirty="0"/>
          </a:p>
        </p:txBody>
      </p:sp>
    </p:spTree>
    <p:extLst>
      <p:ext uri="{BB962C8B-B14F-4D97-AF65-F5344CB8AC3E}">
        <p14:creationId xmlns:p14="http://schemas.microsoft.com/office/powerpoint/2010/main" val="89588798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questions?</a:t>
            </a:r>
            <a:endParaRPr lang="en-GB" dirty="0"/>
          </a:p>
        </p:txBody>
      </p:sp>
      <p:pic>
        <p:nvPicPr>
          <p:cNvPr id="4" name="Content Placeholder 3"/>
          <p:cNvPicPr>
            <a:picLocks noGrp="1" noChangeAspect="1"/>
          </p:cNvPicPr>
          <p:nvPr>
            <p:ph idx="1"/>
          </p:nvPr>
        </p:nvPicPr>
        <p:blipFill>
          <a:blip r:embed="rId3"/>
          <a:stretch>
            <a:fillRect/>
          </a:stretch>
        </p:blipFill>
        <p:spPr>
          <a:xfrm>
            <a:off x="2795211" y="2153653"/>
            <a:ext cx="3920836" cy="3594100"/>
          </a:xfrm>
          <a:prstGeom prst="rect">
            <a:avLst/>
          </a:prstGeom>
        </p:spPr>
      </p:pic>
    </p:spTree>
    <p:extLst>
      <p:ext uri="{BB962C8B-B14F-4D97-AF65-F5344CB8AC3E}">
        <p14:creationId xmlns:p14="http://schemas.microsoft.com/office/powerpoint/2010/main" val="395659364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Seminar this week</a:t>
            </a:r>
            <a:endParaRPr lang="en-GB" dirty="0"/>
          </a:p>
        </p:txBody>
      </p:sp>
      <p:sp>
        <p:nvSpPr>
          <p:cNvPr id="3" name="Content Placeholder 2"/>
          <p:cNvSpPr>
            <a:spLocks noGrp="1"/>
          </p:cNvSpPr>
          <p:nvPr>
            <p:ph idx="1"/>
          </p:nvPr>
        </p:nvSpPr>
        <p:spPr/>
        <p:txBody>
          <a:bodyPr>
            <a:normAutofit/>
          </a:bodyPr>
          <a:lstStyle/>
          <a:p>
            <a:r>
              <a:rPr lang="en-GB" sz="2400" dirty="0" smtClean="0"/>
              <a:t>Final assessment session</a:t>
            </a:r>
            <a:r>
              <a:rPr lang="en-GB" sz="2400" dirty="0" smtClean="0"/>
              <a:t>!</a:t>
            </a:r>
          </a:p>
          <a:p>
            <a:r>
              <a:rPr lang="en-GB" sz="2400" smtClean="0"/>
              <a:t>11am – 12pm in TK222</a:t>
            </a:r>
            <a:endParaRPr lang="en-GB" sz="2400" dirty="0"/>
          </a:p>
        </p:txBody>
      </p:sp>
    </p:spTree>
    <p:extLst>
      <p:ext uri="{BB962C8B-B14F-4D97-AF65-F5344CB8AC3E}">
        <p14:creationId xmlns:p14="http://schemas.microsoft.com/office/powerpoint/2010/main" val="2524097380"/>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2.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3.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4.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5.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6.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7.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ags/tag8.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274</TotalTime>
  <Words>3269</Words>
  <Application>Microsoft Office PowerPoint</Application>
  <PresentationFormat>On-screen Show (4:3)</PresentationFormat>
  <Paragraphs>384</Paragraphs>
  <Slides>53</Slides>
  <Notes>49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53</vt:i4>
      </vt:variant>
    </vt:vector>
  </HeadingPairs>
  <TitlesOfParts>
    <vt:vector size="58" baseType="lpstr">
      <vt:lpstr>Arial</vt:lpstr>
      <vt:lpstr>Calibri</vt:lpstr>
      <vt:lpstr>Corbel</vt:lpstr>
      <vt:lpstr>Wingdings 2</vt:lpstr>
      <vt:lpstr>Frame</vt:lpstr>
      <vt:lpstr>Applied Psychology</vt:lpstr>
      <vt:lpstr>Aims:</vt:lpstr>
      <vt:lpstr>What is Educational Psychology?</vt:lpstr>
      <vt:lpstr>What is Educational Psychology?</vt:lpstr>
      <vt:lpstr>BPS – Educational Psychology</vt:lpstr>
      <vt:lpstr>Educational Psychology versus the Psychology of Education</vt:lpstr>
      <vt:lpstr>Psychology of Education</vt:lpstr>
      <vt:lpstr>Contributions to Research and Theory in Educational Psychology</vt:lpstr>
      <vt:lpstr>Theories that inform Educational Practice</vt:lpstr>
      <vt:lpstr>PowerPoint Presentation</vt:lpstr>
      <vt:lpstr>Impact on Education</vt:lpstr>
      <vt:lpstr>Theories that inform Educational Practice</vt:lpstr>
      <vt:lpstr>Vygotsky’s Sociocultural Theory</vt:lpstr>
      <vt:lpstr>Impact on Education</vt:lpstr>
      <vt:lpstr>Inclusion and Challenging Behaviour</vt:lpstr>
      <vt:lpstr>Assessing pupils</vt:lpstr>
      <vt:lpstr>Assessing pupils</vt:lpstr>
      <vt:lpstr>Bullying</vt:lpstr>
      <vt:lpstr>Types of need</vt:lpstr>
      <vt:lpstr>Behavioural, emotional and social difficulties</vt:lpstr>
      <vt:lpstr>Internalising disorders</vt:lpstr>
      <vt:lpstr>Internalising disorders</vt:lpstr>
      <vt:lpstr>Internalising disorders</vt:lpstr>
      <vt:lpstr>Externalising and attention-deficit disorders</vt:lpstr>
      <vt:lpstr>Externalising and attention-deficit disorders</vt:lpstr>
      <vt:lpstr>Externalising and attention-deficit disorders</vt:lpstr>
      <vt:lpstr>Externalising and attention-deficit disorders</vt:lpstr>
      <vt:lpstr>Attention Deficit Hyperactivity Disorder (ADHD)</vt:lpstr>
      <vt:lpstr>ADHD treatment</vt:lpstr>
      <vt:lpstr>ADHD treatment</vt:lpstr>
      <vt:lpstr>PowerPoint Presentation</vt:lpstr>
      <vt:lpstr>ADHD has achieved somewhat celebrity status…</vt:lpstr>
      <vt:lpstr>Symptoms and Support </vt:lpstr>
      <vt:lpstr>Biological basis?</vt:lpstr>
      <vt:lpstr>Biological basis?</vt:lpstr>
      <vt:lpstr>Biological basis?</vt:lpstr>
      <vt:lpstr>Biological basis?</vt:lpstr>
      <vt:lpstr>However…</vt:lpstr>
      <vt:lpstr>Arguments against ADHD as a medical disorder</vt:lpstr>
      <vt:lpstr>Arguments against ADHD as a medical disorder</vt:lpstr>
      <vt:lpstr>Disagreements on definition of ADHD</vt:lpstr>
      <vt:lpstr>Lack of biological marker?</vt:lpstr>
      <vt:lpstr>Diagnosis is subjective</vt:lpstr>
      <vt:lpstr>Over use of drugs in children</vt:lpstr>
      <vt:lpstr>PowerPoint Presentation</vt:lpstr>
      <vt:lpstr>PowerPoint Presentation</vt:lpstr>
      <vt:lpstr>Diagnosing ADHD using the DSM-5</vt:lpstr>
      <vt:lpstr>PowerPoint Presentation</vt:lpstr>
      <vt:lpstr>PowerPoint Presentation</vt:lpstr>
      <vt:lpstr>PowerPoint Presentation</vt:lpstr>
      <vt:lpstr>Some implications of ADHD in adulthood</vt:lpstr>
      <vt:lpstr>Any questions?</vt:lpstr>
      <vt:lpstr>Seminar this week</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Applied Psychology</dc:title>
  <dc:creator>Stacey Coleman</dc:creator>
  <cp:lastModifiedBy>Stacey Coleman</cp:lastModifiedBy>
  <cp:revision>8</cp:revision>
  <cp:lastPrinted>2018-02-12T08:00:54Z</cp:lastPrinted>
  <dcterms:created xsi:type="dcterms:W3CDTF">2017-02-03T11:39:31Z</dcterms:created>
  <dcterms:modified xsi:type="dcterms:W3CDTF">2018-02-12T08:15:26Z</dcterms:modified>
</cp:coreProperties>
</file>