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0"/>
  </p:notesMasterIdLst>
  <p:sldIdLst>
    <p:sldId id="256" r:id="rId5"/>
    <p:sldId id="257" r:id="rId6"/>
    <p:sldId id="258" r:id="rId7"/>
    <p:sldId id="260" r:id="rId8"/>
    <p:sldId id="259" r:id="rId9"/>
    <p:sldId id="278" r:id="rId10"/>
    <p:sldId id="287" r:id="rId11"/>
    <p:sldId id="271" r:id="rId12"/>
    <p:sldId id="262" r:id="rId13"/>
    <p:sldId id="266" r:id="rId14"/>
    <p:sldId id="280" r:id="rId15"/>
    <p:sldId id="281" r:id="rId16"/>
    <p:sldId id="282" r:id="rId17"/>
    <p:sldId id="283" r:id="rId18"/>
    <p:sldId id="284" r:id="rId19"/>
    <p:sldId id="267" r:id="rId20"/>
    <p:sldId id="288" r:id="rId21"/>
    <p:sldId id="289" r:id="rId22"/>
    <p:sldId id="263" r:id="rId23"/>
    <p:sldId id="290" r:id="rId24"/>
    <p:sldId id="279" r:id="rId25"/>
    <p:sldId id="275" r:id="rId26"/>
    <p:sldId id="285" r:id="rId27"/>
    <p:sldId id="286" r:id="rId28"/>
    <p:sldId id="277"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66DFAE-D234-4431-8179-12F93AC5FBB4}" vWet="4" dt="2022-04-12T08:44:15.421"/>
    <p1510:client id="{A80383EF-729E-1F4B-B179-54022FCDB737}" v="3" dt="2022-04-12T08:44:30.4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529" autoAdjust="0"/>
  </p:normalViewPr>
  <p:slideViewPr>
    <p:cSldViewPr snapToGrid="0">
      <p:cViewPr varScale="1">
        <p:scale>
          <a:sx n="81" d="100"/>
          <a:sy n="81" d="100"/>
        </p:scale>
        <p:origin x="754"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418D87-1DF6-40D9-B6D8-BC5E0722DB06}" type="datetimeFigureOut">
              <a:rPr lang="en-IN" smtClean="0"/>
              <a:pPr/>
              <a:t>12-04-2022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CA50E2-A00B-4BC4-9370-CA7F8DEA236B}" type="slidenum">
              <a:rPr lang="en-IN" smtClean="0"/>
              <a:pPr/>
              <a:t>‹#›</a:t>
            </a:fld>
            <a:endParaRPr lang="en-IN"/>
          </a:p>
        </p:txBody>
      </p:sp>
    </p:spTree>
    <p:extLst>
      <p:ext uri="{BB962C8B-B14F-4D97-AF65-F5344CB8AC3E}">
        <p14:creationId xmlns:p14="http://schemas.microsoft.com/office/powerpoint/2010/main" val="385746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presentation will discuss about the problem, its causes and impact. In the presentation Pestle analysis of complex problems is highlighted. At last the presentation will discuss the alternative solutions to the problem. </a:t>
            </a:r>
            <a:endParaRPr lang="en-IN" sz="1800" dirty="0">
              <a:latin typeface="Times New Roman" pitchFamily="18" charset="0"/>
              <a:cs typeface="Times New Roman" pitchFamily="18" charset="0"/>
            </a:endParaRPr>
          </a:p>
        </p:txBody>
      </p:sp>
      <p:sp>
        <p:nvSpPr>
          <p:cNvPr id="4" name="Slide Number Placeholder 3"/>
          <p:cNvSpPr>
            <a:spLocks noGrp="1"/>
          </p:cNvSpPr>
          <p:nvPr>
            <p:ph type="sldNum" sz="quarter" idx="5"/>
          </p:nvPr>
        </p:nvSpPr>
        <p:spPr/>
        <p:txBody>
          <a:bodyPr/>
          <a:lstStyle/>
          <a:p>
            <a:fld id="{D7CA50E2-A00B-4BC4-9370-CA7F8DEA236B}" type="slidenum">
              <a:rPr lang="en-IN" smtClean="0"/>
              <a:pPr/>
              <a:t>3</a:t>
            </a:fld>
            <a:endParaRPr lang="en-IN"/>
          </a:p>
        </p:txBody>
      </p:sp>
    </p:spTree>
    <p:extLst>
      <p:ext uri="{BB962C8B-B14F-4D97-AF65-F5344CB8AC3E}">
        <p14:creationId xmlns:p14="http://schemas.microsoft.com/office/powerpoint/2010/main" val="890601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60000"/>
              </a:lnSpc>
            </a:pPr>
            <a:endParaRPr lang="en-IN" dirty="0"/>
          </a:p>
        </p:txBody>
      </p:sp>
      <p:sp>
        <p:nvSpPr>
          <p:cNvPr id="4" name="Slide Number Placeholder 3"/>
          <p:cNvSpPr>
            <a:spLocks noGrp="1"/>
          </p:cNvSpPr>
          <p:nvPr>
            <p:ph type="sldNum" sz="quarter" idx="5"/>
          </p:nvPr>
        </p:nvSpPr>
        <p:spPr/>
        <p:txBody>
          <a:bodyPr/>
          <a:lstStyle/>
          <a:p>
            <a:fld id="{D7CA50E2-A00B-4BC4-9370-CA7F8DEA236B}" type="slidenum">
              <a:rPr lang="en-IN" smtClean="0"/>
              <a:pPr/>
              <a:t>4</a:t>
            </a:fld>
            <a:endParaRPr lang="en-IN"/>
          </a:p>
        </p:txBody>
      </p:sp>
    </p:spTree>
    <p:extLst>
      <p:ext uri="{BB962C8B-B14F-4D97-AF65-F5344CB8AC3E}">
        <p14:creationId xmlns:p14="http://schemas.microsoft.com/office/powerpoint/2010/main" val="25498442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i="1" dirty="0">
                <a:latin typeface="Times New Roman" pitchFamily="18" charset="0"/>
                <a:cs typeface="Times New Roman" pitchFamily="18" charset="0"/>
              </a:rPr>
              <a:t>Reduction of job quality during economic recession:</a:t>
            </a:r>
            <a:r>
              <a:rPr lang="en-GB" sz="1200" dirty="0">
                <a:latin typeface="Times New Roman" pitchFamily="18" charset="0"/>
                <a:cs typeface="Times New Roman" pitchFamily="18" charset="0"/>
              </a:rPr>
              <a:t> In organisation like HSBC one fourth of the employees feel that the work they do is not interesting and nature of the work has changed for worse from last three years. Due to these employees does not work hard and that reduces the profitability of the organisations.</a:t>
            </a:r>
          </a:p>
        </p:txBody>
      </p:sp>
      <p:sp>
        <p:nvSpPr>
          <p:cNvPr id="4" name="Slide Number Placeholder 3"/>
          <p:cNvSpPr>
            <a:spLocks noGrp="1"/>
          </p:cNvSpPr>
          <p:nvPr>
            <p:ph type="sldNum" sz="quarter" idx="5"/>
          </p:nvPr>
        </p:nvSpPr>
        <p:spPr/>
        <p:txBody>
          <a:bodyPr/>
          <a:lstStyle/>
          <a:p>
            <a:fld id="{D7CA50E2-A00B-4BC4-9370-CA7F8DEA236B}" type="slidenum">
              <a:rPr lang="en-IN" smtClean="0"/>
              <a:pPr/>
              <a:t>5</a:t>
            </a:fld>
            <a:endParaRPr lang="en-IN"/>
          </a:p>
        </p:txBody>
      </p:sp>
    </p:spTree>
    <p:extLst>
      <p:ext uri="{BB962C8B-B14F-4D97-AF65-F5344CB8AC3E}">
        <p14:creationId xmlns:p14="http://schemas.microsoft.com/office/powerpoint/2010/main" val="27186446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Times New Roman" pitchFamily="18" charset="0"/>
              <a:cs typeface="Times New Roman" pitchFamily="18" charset="0"/>
            </a:endParaRPr>
          </a:p>
        </p:txBody>
      </p:sp>
      <p:sp>
        <p:nvSpPr>
          <p:cNvPr id="4" name="Slide Number Placeholder 3"/>
          <p:cNvSpPr>
            <a:spLocks noGrp="1"/>
          </p:cNvSpPr>
          <p:nvPr>
            <p:ph type="sldNum" sz="quarter" idx="5"/>
          </p:nvPr>
        </p:nvSpPr>
        <p:spPr/>
        <p:txBody>
          <a:bodyPr/>
          <a:lstStyle/>
          <a:p>
            <a:fld id="{D7CA50E2-A00B-4BC4-9370-CA7F8DEA236B}" type="slidenum">
              <a:rPr lang="en-IN" smtClean="0"/>
              <a:pPr/>
              <a:t>6</a:t>
            </a:fld>
            <a:endParaRPr lang="en-IN"/>
          </a:p>
        </p:txBody>
      </p:sp>
    </p:spTree>
    <p:extLst>
      <p:ext uri="{BB962C8B-B14F-4D97-AF65-F5344CB8AC3E}">
        <p14:creationId xmlns:p14="http://schemas.microsoft.com/office/powerpoint/2010/main" val="27186446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Times New Roman" pitchFamily="18" charset="0"/>
              <a:cs typeface="Times New Roman" pitchFamily="18" charset="0"/>
            </a:endParaRPr>
          </a:p>
        </p:txBody>
      </p:sp>
      <p:sp>
        <p:nvSpPr>
          <p:cNvPr id="4" name="Slide Number Placeholder 3"/>
          <p:cNvSpPr>
            <a:spLocks noGrp="1"/>
          </p:cNvSpPr>
          <p:nvPr>
            <p:ph type="sldNum" sz="quarter" idx="5"/>
          </p:nvPr>
        </p:nvSpPr>
        <p:spPr/>
        <p:txBody>
          <a:bodyPr/>
          <a:lstStyle/>
          <a:p>
            <a:fld id="{D7CA50E2-A00B-4BC4-9370-CA7F8DEA236B}" type="slidenum">
              <a:rPr lang="en-IN" smtClean="0"/>
              <a:pPr/>
              <a:t>7</a:t>
            </a:fld>
            <a:endParaRPr lang="en-IN"/>
          </a:p>
        </p:txBody>
      </p:sp>
    </p:spTree>
    <p:extLst>
      <p:ext uri="{BB962C8B-B14F-4D97-AF65-F5344CB8AC3E}">
        <p14:creationId xmlns:p14="http://schemas.microsoft.com/office/powerpoint/2010/main" val="27186446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dirty="0">
                <a:latin typeface="Times New Roman" pitchFamily="18" charset="0"/>
                <a:cs typeface="Times New Roman" pitchFamily="18" charset="0"/>
              </a:rPr>
              <a:t>Imbalance of efforts and reward </a:t>
            </a:r>
            <a:r>
              <a:rPr lang="en-GB" sz="1200" dirty="0">
                <a:latin typeface="Times New Roman" pitchFamily="18" charset="0"/>
                <a:cs typeface="Times New Roman" pitchFamily="18" charset="0"/>
              </a:rPr>
              <a:t>is a  cause for the problem of feeling that the work very hard but there is lack of payment or deduction in the job quality during the economic recession. Research has also implied that due to economic recession there is no promotions and advancement that leads to jobs dissatisfaction and even some expects of job quality has been reduced.</a:t>
            </a:r>
            <a:endParaRPr lang="en-IN" dirty="0"/>
          </a:p>
        </p:txBody>
      </p:sp>
      <p:sp>
        <p:nvSpPr>
          <p:cNvPr id="4" name="Slide Number Placeholder 3"/>
          <p:cNvSpPr>
            <a:spLocks noGrp="1"/>
          </p:cNvSpPr>
          <p:nvPr>
            <p:ph type="sldNum" sz="quarter" idx="5"/>
          </p:nvPr>
        </p:nvSpPr>
        <p:spPr/>
        <p:txBody>
          <a:bodyPr/>
          <a:lstStyle/>
          <a:p>
            <a:fld id="{D7CA50E2-A00B-4BC4-9370-CA7F8DEA236B}" type="slidenum">
              <a:rPr lang="en-IN" smtClean="0"/>
              <a:pPr/>
              <a:t>8</a:t>
            </a:fld>
            <a:endParaRPr lang="en-IN"/>
          </a:p>
        </p:txBody>
      </p:sp>
    </p:spTree>
    <p:extLst>
      <p:ext uri="{BB962C8B-B14F-4D97-AF65-F5344CB8AC3E}">
        <p14:creationId xmlns:p14="http://schemas.microsoft.com/office/powerpoint/2010/main" val="32195794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dirty="0">
                <a:latin typeface="Times New Roman" pitchFamily="18" charset="0"/>
                <a:cs typeface="Times New Roman" pitchFamily="18" charset="0"/>
              </a:rPr>
              <a:t>Long working hours also impact they work quality, diminishes the productivity of an organisation, poor staff morale, recruitment difficulties etc. Due to the problem like lack of payment their employees are resisting working and performing badly and work less hours. Hence employees are dissatisfied with their jobs, have job insecurity and organisations lacks in profitability and have higher level of employee turnover. </a:t>
            </a:r>
            <a:endParaRPr lang="en-IN" dirty="0"/>
          </a:p>
        </p:txBody>
      </p:sp>
      <p:sp>
        <p:nvSpPr>
          <p:cNvPr id="4" name="Slide Number Placeholder 3"/>
          <p:cNvSpPr>
            <a:spLocks noGrp="1"/>
          </p:cNvSpPr>
          <p:nvPr>
            <p:ph type="sldNum" sz="quarter" idx="5"/>
          </p:nvPr>
        </p:nvSpPr>
        <p:spPr/>
        <p:txBody>
          <a:bodyPr/>
          <a:lstStyle/>
          <a:p>
            <a:fld id="{D7CA50E2-A00B-4BC4-9370-CA7F8DEA236B}" type="slidenum">
              <a:rPr lang="en-IN" smtClean="0"/>
              <a:pPr/>
              <a:t>9</a:t>
            </a:fld>
            <a:endParaRPr lang="en-IN"/>
          </a:p>
        </p:txBody>
      </p:sp>
    </p:spTree>
    <p:extLst>
      <p:ext uri="{BB962C8B-B14F-4D97-AF65-F5344CB8AC3E}">
        <p14:creationId xmlns:p14="http://schemas.microsoft.com/office/powerpoint/2010/main" val="7625603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Political</a:t>
            </a:r>
            <a:r>
              <a:rPr lang="en-IN" baseline="0" dirty="0"/>
              <a:t> factors: UK political factors like political stability and relations between the organisations become problem for employees sometimes for example the </a:t>
            </a:r>
            <a:r>
              <a:rPr lang="en-IN" baseline="0" dirty="0" err="1"/>
              <a:t>brexit</a:t>
            </a:r>
            <a:r>
              <a:rPr lang="en-IN" baseline="0" dirty="0"/>
              <a:t>  has lead to the changes in employment laws and also people from UK where not allowed to work in UK organisations. </a:t>
            </a:r>
          </a:p>
          <a:p>
            <a:r>
              <a:rPr lang="en-IN" baseline="0" dirty="0"/>
              <a:t>Economic factors: In UK the Covid-19 has declined the economy and also due to this many organisations have faced financial issue which resulted in pay cut and layoff of the employees risking their job security. </a:t>
            </a:r>
          </a:p>
          <a:p>
            <a:r>
              <a:rPr lang="en-IN" baseline="0" dirty="0"/>
              <a:t>Social factors: UK has long hours working culture in their organisations and also there is culture of work from home but this has caused the problem of dissatisfaction among employees as people are facing health issue and mental issue due to long working and also does not have work life balance. </a:t>
            </a:r>
          </a:p>
          <a:p>
            <a:r>
              <a:rPr lang="en-IN" baseline="0" dirty="0"/>
              <a:t>Technological factors: The technology is highly advanced in UK which is declining the need of human labour which is risking the job security of the employees of UK and also declining the rate of employment in big organisation like ASDA, Tesco etc. </a:t>
            </a:r>
          </a:p>
          <a:p>
            <a:r>
              <a:rPr lang="en-IN" baseline="0" dirty="0"/>
              <a:t>Legal factors: In UK there are strict rules and regulations related to the employment such as employment law, hiring principles etc. therefore the employees are bind with the working situations of the organisation and cannot switch easily to another job</a:t>
            </a:r>
          </a:p>
          <a:p>
            <a:r>
              <a:rPr lang="en-IN" baseline="0" dirty="0"/>
              <a:t>Environmental factors: In UK in the organisations there is growing trend of sustainability and to comply with environmental laws but it does not create the much impact on the employees satisfaction level rather this is the positive factor to increase the job satisfaction. </a:t>
            </a:r>
            <a:endParaRPr lang="en-IN" dirty="0"/>
          </a:p>
          <a:p>
            <a:endParaRPr lang="en-IN" dirty="0"/>
          </a:p>
        </p:txBody>
      </p:sp>
      <p:sp>
        <p:nvSpPr>
          <p:cNvPr id="4" name="Slide Number Placeholder 3"/>
          <p:cNvSpPr>
            <a:spLocks noGrp="1"/>
          </p:cNvSpPr>
          <p:nvPr>
            <p:ph type="sldNum" sz="quarter" idx="5"/>
          </p:nvPr>
        </p:nvSpPr>
        <p:spPr/>
        <p:txBody>
          <a:bodyPr/>
          <a:lstStyle/>
          <a:p>
            <a:fld id="{D7CA50E2-A00B-4BC4-9370-CA7F8DEA236B}" type="slidenum">
              <a:rPr lang="en-IN" smtClean="0"/>
              <a:pPr/>
              <a:t>10</a:t>
            </a:fld>
            <a:endParaRPr lang="en-IN"/>
          </a:p>
        </p:txBody>
      </p:sp>
    </p:spTree>
    <p:extLst>
      <p:ext uri="{BB962C8B-B14F-4D97-AF65-F5344CB8AC3E}">
        <p14:creationId xmlns:p14="http://schemas.microsoft.com/office/powerpoint/2010/main" val="27036028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7CA50E2-A00B-4BC4-9370-CA7F8DEA236B}" type="slidenum">
              <a:rPr lang="en-IN" smtClean="0"/>
              <a:pPr/>
              <a:t>11</a:t>
            </a:fld>
            <a:endParaRPr lang="en-IN"/>
          </a:p>
        </p:txBody>
      </p:sp>
    </p:spTree>
    <p:extLst>
      <p:ext uri="{BB962C8B-B14F-4D97-AF65-F5344CB8AC3E}">
        <p14:creationId xmlns:p14="http://schemas.microsoft.com/office/powerpoint/2010/main" val="27036028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7CA50E2-A00B-4BC4-9370-CA7F8DEA236B}" type="slidenum">
              <a:rPr lang="en-IN" smtClean="0"/>
              <a:pPr/>
              <a:t>12</a:t>
            </a:fld>
            <a:endParaRPr lang="en-IN"/>
          </a:p>
        </p:txBody>
      </p:sp>
    </p:spTree>
    <p:extLst>
      <p:ext uri="{BB962C8B-B14F-4D97-AF65-F5344CB8AC3E}">
        <p14:creationId xmlns:p14="http://schemas.microsoft.com/office/powerpoint/2010/main" val="27036028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7CA50E2-A00B-4BC4-9370-CA7F8DEA236B}" type="slidenum">
              <a:rPr lang="en-IN" smtClean="0"/>
              <a:pPr/>
              <a:t>13</a:t>
            </a:fld>
            <a:endParaRPr lang="en-IN"/>
          </a:p>
        </p:txBody>
      </p:sp>
    </p:spTree>
    <p:extLst>
      <p:ext uri="{BB962C8B-B14F-4D97-AF65-F5344CB8AC3E}">
        <p14:creationId xmlns:p14="http://schemas.microsoft.com/office/powerpoint/2010/main" val="27036028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7CA50E2-A00B-4BC4-9370-CA7F8DEA236B}" type="slidenum">
              <a:rPr lang="en-IN" smtClean="0"/>
              <a:pPr/>
              <a:t>14</a:t>
            </a:fld>
            <a:endParaRPr lang="en-IN"/>
          </a:p>
        </p:txBody>
      </p:sp>
    </p:spTree>
    <p:extLst>
      <p:ext uri="{BB962C8B-B14F-4D97-AF65-F5344CB8AC3E}">
        <p14:creationId xmlns:p14="http://schemas.microsoft.com/office/powerpoint/2010/main" val="27036028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7CA50E2-A00B-4BC4-9370-CA7F8DEA236B}" type="slidenum">
              <a:rPr lang="en-IN" smtClean="0"/>
              <a:pPr/>
              <a:t>15</a:t>
            </a:fld>
            <a:endParaRPr lang="en-IN"/>
          </a:p>
        </p:txBody>
      </p:sp>
    </p:spTree>
    <p:extLst>
      <p:ext uri="{BB962C8B-B14F-4D97-AF65-F5344CB8AC3E}">
        <p14:creationId xmlns:p14="http://schemas.microsoft.com/office/powerpoint/2010/main" val="27036028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7CA50E2-A00B-4BC4-9370-CA7F8DEA236B}" type="slidenum">
              <a:rPr lang="en-IN" smtClean="0"/>
              <a:pPr/>
              <a:t>16</a:t>
            </a:fld>
            <a:endParaRPr lang="en-IN"/>
          </a:p>
        </p:txBody>
      </p:sp>
    </p:spTree>
    <p:extLst>
      <p:ext uri="{BB962C8B-B14F-4D97-AF65-F5344CB8AC3E}">
        <p14:creationId xmlns:p14="http://schemas.microsoft.com/office/powerpoint/2010/main" val="9873002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7CA50E2-A00B-4BC4-9370-CA7F8DEA236B}" type="slidenum">
              <a:rPr lang="en-IN" smtClean="0"/>
              <a:pPr/>
              <a:t>17</a:t>
            </a:fld>
            <a:endParaRPr lang="en-IN"/>
          </a:p>
        </p:txBody>
      </p:sp>
    </p:spTree>
    <p:extLst>
      <p:ext uri="{BB962C8B-B14F-4D97-AF65-F5344CB8AC3E}">
        <p14:creationId xmlns:p14="http://schemas.microsoft.com/office/powerpoint/2010/main" val="9873002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7CA50E2-A00B-4BC4-9370-CA7F8DEA236B}" type="slidenum">
              <a:rPr lang="en-IN" smtClean="0"/>
              <a:pPr/>
              <a:t>18</a:t>
            </a:fld>
            <a:endParaRPr lang="en-IN"/>
          </a:p>
        </p:txBody>
      </p:sp>
    </p:spTree>
    <p:extLst>
      <p:ext uri="{BB962C8B-B14F-4D97-AF65-F5344CB8AC3E}">
        <p14:creationId xmlns:p14="http://schemas.microsoft.com/office/powerpoint/2010/main" val="9873002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lnSpc>
                <a:spcPct val="150000"/>
              </a:lnSpc>
            </a:pPr>
            <a:endParaRPr lang="en-IN" sz="18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7CA50E2-A00B-4BC4-9370-CA7F8DEA236B}" type="slidenum">
              <a:rPr lang="en-IN" smtClean="0"/>
              <a:pPr/>
              <a:t>22</a:t>
            </a:fld>
            <a:endParaRPr lang="en-IN"/>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lnSpc>
                <a:spcPct val="150000"/>
              </a:lnSpc>
            </a:pPr>
            <a:endParaRPr lang="en-IN" sz="18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7CA50E2-A00B-4BC4-9370-CA7F8DEA236B}" type="slidenum">
              <a:rPr lang="en-IN" smtClean="0"/>
              <a:pPr/>
              <a:t>23</a:t>
            </a:fld>
            <a:endParaRPr lang="en-IN"/>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lnSpc>
                <a:spcPct val="150000"/>
              </a:lnSpc>
            </a:pPr>
            <a:endParaRPr lang="en-IN" sz="18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7CA50E2-A00B-4BC4-9370-CA7F8DEA236B}" type="slidenum">
              <a:rPr lang="en-IN" smtClean="0"/>
              <a:pPr/>
              <a:t>24</a:t>
            </a:fld>
            <a:endParaRPr lang="en-IN"/>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lnSpc>
                <a:spcPct val="150000"/>
              </a:lnSpc>
            </a:pPr>
            <a:endParaRPr lang="en-IN" sz="18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7CA50E2-A00B-4BC4-9370-CA7F8DEA236B}" type="slidenum">
              <a:rPr lang="en-IN" smtClean="0"/>
              <a:pPr/>
              <a:t>25</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3CA3C76D-6D0A-4992-AB53-E043872FC3BD}" type="datetimeFigureOut">
              <a:rPr lang="en-IN" smtClean="0"/>
              <a:pPr/>
              <a:t>12-04-2022</a:t>
            </a:fld>
            <a:endParaRPr lang="en-IN"/>
          </a:p>
        </p:txBody>
      </p:sp>
      <p:sp>
        <p:nvSpPr>
          <p:cNvPr id="19" name="Footer Placeholder 18"/>
          <p:cNvSpPr>
            <a:spLocks noGrp="1"/>
          </p:cNvSpPr>
          <p:nvPr>
            <p:ph type="ftr" sz="quarter" idx="11"/>
          </p:nvPr>
        </p:nvSpPr>
        <p:spPr/>
        <p:txBody>
          <a:bodyPr/>
          <a:lstStyle/>
          <a:p>
            <a:endParaRPr lang="en-IN"/>
          </a:p>
        </p:txBody>
      </p:sp>
      <p:sp>
        <p:nvSpPr>
          <p:cNvPr id="27" name="Slide Number Placeholder 26"/>
          <p:cNvSpPr>
            <a:spLocks noGrp="1"/>
          </p:cNvSpPr>
          <p:nvPr>
            <p:ph type="sldNum" sz="quarter" idx="12"/>
          </p:nvPr>
        </p:nvSpPr>
        <p:spPr/>
        <p:txBody>
          <a:bodyPr/>
          <a:lstStyle/>
          <a:p>
            <a:fld id="{37F4B5CD-E760-4CC5-8DD0-5A19AB5DBB0C}" type="slidenum">
              <a:rPr lang="en-IN" smtClean="0"/>
              <a:pPr/>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CA3C76D-6D0A-4992-AB53-E043872FC3BD}" type="datetimeFigureOut">
              <a:rPr lang="en-IN" smtClean="0"/>
              <a:pPr/>
              <a:t>12-04-2022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7F4B5CD-E760-4CC5-8DD0-5A19AB5DBB0C}"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CA3C76D-6D0A-4992-AB53-E043872FC3BD}" type="datetimeFigureOut">
              <a:rPr lang="en-IN" smtClean="0"/>
              <a:pPr/>
              <a:t>12-04-2022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7F4B5CD-E760-4CC5-8DD0-5A19AB5DBB0C}" type="slidenum">
              <a:rPr lang="en-IN" smtClean="0"/>
              <a:pPr/>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CA3C76D-6D0A-4992-AB53-E043872FC3BD}" type="datetimeFigureOut">
              <a:rPr lang="en-IN" smtClean="0"/>
              <a:pPr/>
              <a:t>12-04-2022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7F4B5CD-E760-4CC5-8DD0-5A19AB5DBB0C}"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CA3C76D-6D0A-4992-AB53-E043872FC3BD}" type="datetimeFigureOut">
              <a:rPr lang="en-IN" smtClean="0"/>
              <a:pPr/>
              <a:t>12-04-2022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7F4B5CD-E760-4CC5-8DD0-5A19AB5DBB0C}"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3CA3C76D-6D0A-4992-AB53-E043872FC3BD}" type="datetimeFigureOut">
              <a:rPr lang="en-IN" smtClean="0"/>
              <a:pPr/>
              <a:t>12-04-2022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7F4B5CD-E760-4CC5-8DD0-5A19AB5DBB0C}"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A3C76D-6D0A-4992-AB53-E043872FC3BD}" type="datetimeFigureOut">
              <a:rPr lang="en-IN" smtClean="0"/>
              <a:pPr/>
              <a:t>12-04-2022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7F4B5CD-E760-4CC5-8DD0-5A19AB5DBB0C}"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CA3C76D-6D0A-4992-AB53-E043872FC3BD}" type="datetimeFigureOut">
              <a:rPr lang="en-IN" smtClean="0"/>
              <a:pPr/>
              <a:t>12-04-2022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7F4B5CD-E760-4CC5-8DD0-5A19AB5DBB0C}"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CA3C76D-6D0A-4992-AB53-E043872FC3BD}" type="datetimeFigureOut">
              <a:rPr lang="en-IN" smtClean="0"/>
              <a:pPr/>
              <a:t>12-04-2022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69600" y="6356351"/>
            <a:ext cx="812800" cy="365125"/>
          </a:xfrm>
        </p:spPr>
        <p:txBody>
          <a:bodyPr/>
          <a:lstStyle/>
          <a:p>
            <a:fld id="{37F4B5CD-E760-4CC5-8DD0-5A19AB5DBB0C}" type="slidenum">
              <a:rPr lang="en-IN" smtClean="0"/>
              <a:pPr/>
              <a:t>‹#›</a:t>
            </a:fld>
            <a:endParaRPr lang="en-IN"/>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CA3C76D-6D0A-4992-AB53-E043872FC3BD}" type="datetimeFigureOut">
              <a:rPr lang="en-IN" smtClean="0"/>
              <a:pPr/>
              <a:t>12-04-2022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7F4B5CD-E760-4CC5-8DD0-5A19AB5DBB0C}"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CA3C76D-6D0A-4992-AB53-E043872FC3BD}" type="datetimeFigureOut">
              <a:rPr lang="en-IN" smtClean="0"/>
              <a:pPr/>
              <a:t>12-04-2022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7F4B5CD-E760-4CC5-8DD0-5A19AB5DBB0C}"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3CA3C76D-6D0A-4992-AB53-E043872FC3BD}" type="datetimeFigureOut">
              <a:rPr lang="en-IN" smtClean="0"/>
              <a:pPr/>
              <a:t>12-04-2022</a:t>
            </a:fld>
            <a:endParaRPr lang="en-IN"/>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IN"/>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7F4B5CD-E760-4CC5-8DD0-5A19AB5DBB0C}" type="slidenum">
              <a:rPr lang="en-IN" smtClean="0"/>
              <a:pPr/>
              <a:t>‹#›</a:t>
            </a:fld>
            <a:endParaRPr lang="en-IN"/>
          </a:p>
        </p:txBody>
      </p:sp>
      <p:grpSp>
        <p:nvGrpSpPr>
          <p:cNvPr id="2" name="Group 1"/>
          <p:cNvGrpSpPr/>
          <p:nvPr/>
        </p:nvGrpSpPr>
        <p:grpSpPr>
          <a:xfrm>
            <a:off x="-25356" y="202408"/>
            <a:ext cx="12240731"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hyperlink" Target="https://www.bsa.natcen.ac.uk/media/1148/bsa29_work_and_wellbeing.pdf"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hyperlink" Target="https://www.cipd.co.uk/knowledge/strategy/organisational-development/pestle-analysis-factsheet"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062884" y="349070"/>
            <a:ext cx="9960334" cy="2213403"/>
          </a:xfrm>
        </p:spPr>
        <p:txBody>
          <a:bodyPr>
            <a:noAutofit/>
          </a:bodyPr>
          <a:lstStyle/>
          <a:p>
            <a:pPr algn="ctr"/>
            <a:r>
              <a:rPr lang="en-US" sz="3600" b="1" i="1" dirty="0">
                <a:solidFill>
                  <a:schemeClr val="tx2"/>
                </a:solidFill>
                <a:latin typeface="Times New Roman"/>
                <a:cs typeface="Times New Roman"/>
              </a:rPr>
              <a:t>Problem Solving and </a:t>
            </a:r>
            <a:r>
              <a:rPr lang="en-US" sz="3600" i="1" dirty="0">
                <a:solidFill>
                  <a:schemeClr val="tx2"/>
                </a:solidFill>
                <a:latin typeface="Times New Roman"/>
                <a:cs typeface="Times New Roman"/>
              </a:rPr>
              <a:t>D</a:t>
            </a:r>
            <a:r>
              <a:rPr lang="en-US" sz="3600" b="1" i="1" dirty="0">
                <a:solidFill>
                  <a:schemeClr val="tx2"/>
                </a:solidFill>
                <a:latin typeface="Times New Roman"/>
                <a:cs typeface="Times New Roman"/>
              </a:rPr>
              <a:t>ecision Making</a:t>
            </a:r>
            <a:br>
              <a:rPr lang="en-US" sz="5400" b="1" i="1" dirty="0">
                <a:latin typeface="Times New Roman" panose="02020603050405020304" pitchFamily="18" charset="0"/>
                <a:cs typeface="Times New Roman" panose="02020603050405020304" pitchFamily="18" charset="0"/>
              </a:rPr>
            </a:br>
            <a:r>
              <a:rPr lang="en-US" sz="2800" b="1" i="1" dirty="0">
                <a:solidFill>
                  <a:schemeClr val="tx2"/>
                </a:solidFill>
                <a:latin typeface="Times New Roman"/>
                <a:cs typeface="Times New Roman"/>
              </a:rPr>
              <a:t>Module code: BMSW 4004</a:t>
            </a:r>
            <a:br>
              <a:rPr lang="en-US" sz="2800" b="1" i="1" dirty="0">
                <a:latin typeface="Times New Roman" panose="02020603050405020304" pitchFamily="18" charset="0"/>
                <a:cs typeface="Times New Roman" panose="02020603050405020304" pitchFamily="18" charset="0"/>
              </a:rPr>
            </a:br>
            <a:r>
              <a:rPr lang="en-US" sz="2800" b="1" i="1" dirty="0">
                <a:solidFill>
                  <a:schemeClr val="tx2"/>
                </a:solidFill>
                <a:latin typeface="Times New Roman"/>
                <a:cs typeface="Times New Roman"/>
              </a:rPr>
              <a:t>by Mihayl Panchev</a:t>
            </a:r>
            <a:br>
              <a:rPr lang="en-US" sz="2800" b="1" i="1" dirty="0">
                <a:latin typeface="Times New Roman" panose="02020603050405020304" pitchFamily="18" charset="0"/>
                <a:cs typeface="Times New Roman" panose="02020603050405020304" pitchFamily="18" charset="0"/>
              </a:rPr>
            </a:br>
            <a:r>
              <a:rPr lang="en-US" sz="2800" b="1" i="1" dirty="0">
                <a:solidFill>
                  <a:schemeClr val="tx2"/>
                </a:solidFill>
                <a:latin typeface="Times New Roman"/>
                <a:cs typeface="Times New Roman"/>
              </a:rPr>
              <a:t>student ID:2020323</a:t>
            </a:r>
            <a:endParaRPr lang="en-IN" sz="2800" b="1" i="1" dirty="0">
              <a:solidFill>
                <a:schemeClr val="tx2"/>
              </a:solidFill>
              <a:latin typeface="Times New Roman"/>
              <a:cs typeface="Times New Roman"/>
            </a:endParaRPr>
          </a:p>
        </p:txBody>
      </p:sp>
      <p:pic>
        <p:nvPicPr>
          <p:cNvPr id="3" name="Picture 2"/>
          <p:cNvPicPr>
            <a:picLocks noChangeAspect="1" noChangeArrowheads="1"/>
          </p:cNvPicPr>
          <p:nvPr/>
        </p:nvPicPr>
        <p:blipFill>
          <a:blip r:embed="rId2"/>
          <a:srcRect/>
          <a:stretch>
            <a:fillRect/>
          </a:stretch>
        </p:blipFill>
        <p:spPr bwMode="auto">
          <a:xfrm>
            <a:off x="3804180" y="3152775"/>
            <a:ext cx="4752975" cy="3295650"/>
          </a:xfrm>
          <a:prstGeom prst="rect">
            <a:avLst/>
          </a:prstGeom>
          <a:noFill/>
          <a:ln w="9525">
            <a:noFill/>
            <a:miter lim="800000"/>
            <a:headEnd/>
            <a:tailEnd/>
          </a:ln>
          <a:effectLst/>
        </p:spPr>
      </p:pic>
    </p:spTree>
    <p:extLst>
      <p:ext uri="{BB962C8B-B14F-4D97-AF65-F5344CB8AC3E}">
        <p14:creationId xmlns:p14="http://schemas.microsoft.com/office/powerpoint/2010/main" val="32488709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484246"/>
            <a:ext cx="9960334" cy="682080"/>
          </a:xfrm>
        </p:spPr>
        <p:txBody>
          <a:bodyPr>
            <a:noAutofit/>
          </a:bodyPr>
          <a:lstStyle/>
          <a:p>
            <a:pPr algn="ctr"/>
            <a:r>
              <a:rPr lang="en-US" sz="3600" b="1" dirty="0">
                <a:solidFill>
                  <a:schemeClr val="tx2"/>
                </a:solidFill>
                <a:latin typeface="Times New Roman" panose="02020603050405020304" pitchFamily="18" charset="0"/>
                <a:cs typeface="Times New Roman" panose="02020603050405020304" pitchFamily="18" charset="0"/>
              </a:rPr>
              <a:t>Table of Content</a:t>
            </a:r>
            <a:endParaRPr lang="en-IN" sz="3600" b="1" dirty="0">
              <a:solidFill>
                <a:schemeClr val="tx2"/>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2267339" y="1828799"/>
            <a:ext cx="7697755" cy="4267201"/>
          </a:xfrm>
        </p:spPr>
        <p:txBody>
          <a:bodyPr>
            <a:noAutofit/>
          </a:bodyPr>
          <a:lstStyle/>
          <a:p>
            <a:pPr algn="just">
              <a:lnSpc>
                <a:spcPct val="150000"/>
              </a:lnSpc>
              <a:buFont typeface="Arial" pitchFamily="34" charset="0"/>
              <a:buChar char="•"/>
            </a:pPr>
            <a:r>
              <a:rPr lang="en-GB" sz="1800" dirty="0">
                <a:latin typeface="Times New Roman" pitchFamily="18" charset="0"/>
                <a:cs typeface="Times New Roman" pitchFamily="18" charset="0"/>
              </a:rPr>
              <a:t> Introduction	</a:t>
            </a:r>
            <a:endParaRPr lang="en-IN" sz="1800" dirty="0">
              <a:latin typeface="Times New Roman" pitchFamily="18" charset="0"/>
              <a:cs typeface="Times New Roman" pitchFamily="18" charset="0"/>
            </a:endParaRPr>
          </a:p>
          <a:p>
            <a:pPr algn="just">
              <a:lnSpc>
                <a:spcPct val="150000"/>
              </a:lnSpc>
              <a:buFont typeface="Arial" pitchFamily="34" charset="0"/>
              <a:buChar char="•"/>
            </a:pPr>
            <a:r>
              <a:rPr lang="en-US" sz="1800" dirty="0">
                <a:latin typeface="Times New Roman" pitchFamily="18" charset="0"/>
                <a:cs typeface="Times New Roman" pitchFamily="18" charset="0"/>
              </a:rPr>
              <a:t>Nature and impact of complex problems</a:t>
            </a:r>
            <a:endParaRPr lang="en-IN" sz="1800" dirty="0">
              <a:latin typeface="Times New Roman" pitchFamily="18" charset="0"/>
              <a:cs typeface="Times New Roman" pitchFamily="18" charset="0"/>
            </a:endParaRPr>
          </a:p>
          <a:p>
            <a:pPr algn="just">
              <a:lnSpc>
                <a:spcPct val="150000"/>
              </a:lnSpc>
              <a:buFont typeface="Arial" pitchFamily="34" charset="0"/>
              <a:buChar char="•"/>
            </a:pPr>
            <a:r>
              <a:rPr lang="en-GB" sz="1800" dirty="0">
                <a:latin typeface="Times New Roman" pitchFamily="18" charset="0"/>
                <a:cs typeface="Times New Roman" pitchFamily="18" charset="0"/>
              </a:rPr>
              <a:t>Research informed cause of complex problem	</a:t>
            </a:r>
            <a:endParaRPr lang="en-IN" sz="1800" dirty="0">
              <a:latin typeface="Times New Roman" pitchFamily="18" charset="0"/>
              <a:cs typeface="Times New Roman" pitchFamily="18" charset="0"/>
            </a:endParaRPr>
          </a:p>
          <a:p>
            <a:pPr algn="just">
              <a:lnSpc>
                <a:spcPct val="150000"/>
              </a:lnSpc>
              <a:buFont typeface="Arial" pitchFamily="34" charset="0"/>
              <a:buChar char="•"/>
            </a:pPr>
            <a:r>
              <a:rPr lang="en-US" sz="1800" dirty="0">
                <a:latin typeface="Times New Roman" pitchFamily="18" charset="0"/>
                <a:cs typeface="Times New Roman" pitchFamily="18" charset="0"/>
              </a:rPr>
              <a:t>Impact analysis of complex problems</a:t>
            </a:r>
          </a:p>
          <a:p>
            <a:pPr algn="just">
              <a:lnSpc>
                <a:spcPct val="150000"/>
              </a:lnSpc>
              <a:buFont typeface="Arial" pitchFamily="34" charset="0"/>
              <a:buChar char="•"/>
            </a:pPr>
            <a:r>
              <a:rPr lang="en-US" sz="1800" dirty="0">
                <a:latin typeface="Times New Roman" pitchFamily="18" charset="0"/>
                <a:cs typeface="Times New Roman" pitchFamily="18" charset="0"/>
              </a:rPr>
              <a:t>Pestle Analysis</a:t>
            </a:r>
          </a:p>
          <a:p>
            <a:pPr algn="just">
              <a:lnSpc>
                <a:spcPct val="150000"/>
              </a:lnSpc>
              <a:buFont typeface="Arial" pitchFamily="34" charset="0"/>
              <a:buChar char="•"/>
            </a:pPr>
            <a:r>
              <a:rPr lang="en-GB" sz="1800" dirty="0">
                <a:latin typeface="Times New Roman" pitchFamily="18" charset="0"/>
                <a:cs typeface="Times New Roman" pitchFamily="18" charset="0"/>
              </a:rPr>
              <a:t>Evaluation of alternative solutions</a:t>
            </a:r>
            <a:endParaRPr lang="en-US" sz="1800" dirty="0">
              <a:latin typeface="Times New Roman" pitchFamily="18" charset="0"/>
              <a:cs typeface="Times New Roman" pitchFamily="18" charset="0"/>
            </a:endParaRPr>
          </a:p>
          <a:p>
            <a:pPr algn="just">
              <a:lnSpc>
                <a:spcPct val="150000"/>
              </a:lnSpc>
              <a:buFont typeface="Arial" pitchFamily="34" charset="0"/>
              <a:buChar char="•"/>
            </a:pPr>
            <a:r>
              <a:rPr lang="en-GB" sz="1800" dirty="0">
                <a:latin typeface="Times New Roman" pitchFamily="18" charset="0"/>
                <a:cs typeface="Times New Roman" pitchFamily="18" charset="0"/>
              </a:rPr>
              <a:t>Best solution among alternatives</a:t>
            </a:r>
            <a:endParaRPr lang="en-IN" sz="1800" dirty="0">
              <a:latin typeface="Times New Roman" pitchFamily="18" charset="0"/>
              <a:cs typeface="Times New Roman" pitchFamily="18" charset="0"/>
            </a:endParaRPr>
          </a:p>
          <a:p>
            <a:pPr algn="just">
              <a:lnSpc>
                <a:spcPct val="150000"/>
              </a:lnSpc>
              <a:buFont typeface="Arial" pitchFamily="34" charset="0"/>
              <a:buChar char="•"/>
            </a:pPr>
            <a:r>
              <a:rPr lang="en-US" sz="1800" dirty="0">
                <a:latin typeface="Times New Roman" pitchFamily="18" charset="0"/>
                <a:cs typeface="Times New Roman" pitchFamily="18" charset="0"/>
              </a:rPr>
              <a:t>Conclusion</a:t>
            </a:r>
            <a:endParaRPr lang="en-IN" sz="1800" dirty="0">
              <a:latin typeface="Times New Roman" pitchFamily="18" charset="0"/>
              <a:cs typeface="Times New Roman" pitchFamily="18" charset="0"/>
            </a:endParaRPr>
          </a:p>
          <a:p>
            <a:pPr algn="just">
              <a:lnSpc>
                <a:spcPct val="150000"/>
              </a:lnSpc>
              <a:buFont typeface="Arial" pitchFamily="34" charset="0"/>
              <a:buChar char="•"/>
            </a:pPr>
            <a:r>
              <a:rPr lang="en-GB" sz="1800" dirty="0">
                <a:latin typeface="Times New Roman" pitchFamily="18" charset="0"/>
                <a:cs typeface="Times New Roman" pitchFamily="18" charset="0"/>
              </a:rPr>
              <a:t>References</a:t>
            </a:r>
            <a:endParaRPr lang="en-IN" sz="1800" dirty="0">
              <a:latin typeface="Times New Roman" pitchFamily="18" charset="0"/>
              <a:cs typeface="Times New Roman" pitchFamily="18" charset="0"/>
            </a:endParaRPr>
          </a:p>
        </p:txBody>
      </p:sp>
    </p:spTree>
    <p:extLst>
      <p:ext uri="{BB962C8B-B14F-4D97-AF65-F5344CB8AC3E}">
        <p14:creationId xmlns:p14="http://schemas.microsoft.com/office/powerpoint/2010/main" val="35817975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66633" y="211149"/>
            <a:ext cx="9960334" cy="989044"/>
          </a:xfrm>
        </p:spPr>
        <p:txBody>
          <a:bodyPr>
            <a:noAutofit/>
          </a:bodyPr>
          <a:lstStyle/>
          <a:p>
            <a:pPr algn="ctr"/>
            <a:r>
              <a:rPr lang="en-US" sz="3600" b="1" dirty="0">
                <a:solidFill>
                  <a:schemeClr val="tx2"/>
                </a:solidFill>
                <a:latin typeface="Times New Roman" panose="02020603050405020304" pitchFamily="18" charset="0"/>
                <a:cs typeface="Times New Roman" panose="02020603050405020304" pitchFamily="18" charset="0"/>
              </a:rPr>
              <a:t>INTRODUCTION</a:t>
            </a:r>
            <a:endParaRPr lang="en-IN" sz="3600" b="1" dirty="0">
              <a:solidFill>
                <a:schemeClr val="tx2"/>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5842354" y="1796684"/>
            <a:ext cx="5215695" cy="4604116"/>
          </a:xfrm>
        </p:spPr>
        <p:txBody>
          <a:bodyPr>
            <a:noAutofit/>
          </a:bodyPr>
          <a:lstStyle/>
          <a:p>
            <a:pPr algn="just">
              <a:lnSpc>
                <a:spcPct val="150000"/>
              </a:lnSpc>
            </a:pPr>
            <a:r>
              <a:rPr lang="en-GB" sz="1800" dirty="0">
                <a:latin typeface="Times New Roman" pitchFamily="18" charset="0"/>
                <a:cs typeface="Times New Roman" pitchFamily="18" charset="0"/>
              </a:rPr>
              <a:t>Problem solving is the cognitive process of determining the complex problem or issue and finding its solution. In continuity the decision making is the step by step process of assessing the alternative solutions by gathering information to identify the best solution as decision. In UK there is the complex problem of Job dissatisfaction among the employees. The employees highly upset and stressed with their jobs because they are not satisfied with their work life balance due to several reasons.</a:t>
            </a:r>
            <a:endParaRPr lang="en-IN" sz="1800" dirty="0">
              <a:solidFill>
                <a:schemeClr val="tx2"/>
              </a:solidFill>
              <a:latin typeface="Times New Roman" pitchFamily="18" charset="0"/>
              <a:ea typeface="SimHei" pitchFamily="49" charset="-122"/>
              <a:cs typeface="Times New Roman" pitchFamily="18" charset="0"/>
            </a:endParaRPr>
          </a:p>
        </p:txBody>
      </p:sp>
      <p:pic>
        <p:nvPicPr>
          <p:cNvPr id="4" name="Picture 2"/>
          <p:cNvPicPr>
            <a:picLocks noChangeAspect="1" noChangeArrowheads="1"/>
          </p:cNvPicPr>
          <p:nvPr/>
        </p:nvPicPr>
        <p:blipFill>
          <a:blip r:embed="rId3"/>
          <a:srcRect/>
          <a:stretch>
            <a:fillRect/>
          </a:stretch>
        </p:blipFill>
        <p:spPr bwMode="auto">
          <a:xfrm>
            <a:off x="270934" y="2382547"/>
            <a:ext cx="5113576" cy="2697453"/>
          </a:xfrm>
          <a:prstGeom prst="rect">
            <a:avLst/>
          </a:prstGeom>
          <a:noFill/>
          <a:ln w="9525">
            <a:noFill/>
            <a:miter lim="800000"/>
            <a:headEnd/>
            <a:tailEnd/>
          </a:ln>
          <a:effectLst/>
        </p:spPr>
      </p:pic>
    </p:spTree>
    <p:extLst>
      <p:ext uri="{BB962C8B-B14F-4D97-AF65-F5344CB8AC3E}">
        <p14:creationId xmlns:p14="http://schemas.microsoft.com/office/powerpoint/2010/main" val="5794969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334277"/>
          </a:xfrm>
        </p:spPr>
        <p:txBody>
          <a:bodyPr>
            <a:noAutofit/>
          </a:bodyPr>
          <a:lstStyle/>
          <a:p>
            <a:pPr algn="ctr">
              <a:lnSpc>
                <a:spcPct val="150000"/>
              </a:lnSpc>
            </a:pPr>
            <a:r>
              <a:rPr lang="en-US" sz="3600" dirty="0">
                <a:latin typeface="Times New Roman" pitchFamily="18" charset="0"/>
                <a:cs typeface="Times New Roman" pitchFamily="18" charset="0"/>
              </a:rPr>
              <a:t>Nature and impact of complex problems</a:t>
            </a:r>
            <a:endParaRPr lang="en-IN" sz="3600" dirty="0">
              <a:latin typeface="Times New Roman" pitchFamily="18" charset="0"/>
              <a:cs typeface="Times New Roman"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2319868" y="1862667"/>
            <a:ext cx="7179734" cy="4382429"/>
          </a:xfrm>
        </p:spPr>
        <p:txBody>
          <a:bodyPr>
            <a:noAutofit/>
          </a:bodyPr>
          <a:lstStyle/>
          <a:p>
            <a:pPr algn="just">
              <a:lnSpc>
                <a:spcPct val="150000"/>
              </a:lnSpc>
            </a:pPr>
            <a:r>
              <a:rPr lang="en-GB" sz="1800" dirty="0">
                <a:latin typeface="Times New Roman" pitchFamily="18" charset="0"/>
                <a:cs typeface="Times New Roman" pitchFamily="18" charset="0"/>
              </a:rPr>
              <a:t>The complex problems that are leading to the job dissatisfaction among the employees of UK are: </a:t>
            </a:r>
            <a:endParaRPr lang="en-US" sz="1800" dirty="0">
              <a:latin typeface="Times New Roman" pitchFamily="18" charset="0"/>
              <a:cs typeface="Times New Roman" pitchFamily="18" charset="0"/>
            </a:endParaRPr>
          </a:p>
          <a:p>
            <a:pPr lvl="0" algn="just">
              <a:lnSpc>
                <a:spcPct val="150000"/>
              </a:lnSpc>
            </a:pPr>
            <a:r>
              <a:rPr lang="en-GB" sz="1800" b="1" i="1" dirty="0">
                <a:latin typeface="Times New Roman" pitchFamily="18" charset="0"/>
                <a:cs typeface="Times New Roman" pitchFamily="18" charset="0"/>
              </a:rPr>
              <a:t>UK’s long hours working</a:t>
            </a:r>
            <a:r>
              <a:rPr lang="en-GB" sz="1800" dirty="0">
                <a:latin typeface="Times New Roman" pitchFamily="18" charset="0"/>
                <a:cs typeface="Times New Roman" pitchFamily="18" charset="0"/>
              </a:rPr>
              <a:t>: In UK organisations like ASDA there is the culture of long working hours.  Acc. the report of British Social Attitudes survey 50% of the employees are doing overtime after their working hours and also among them 44% are unpaid. This issue has complex nature as this is reducing the productivity of employees in organisation and also increase in employees absent rate</a:t>
            </a:r>
            <a:r>
              <a:rPr lang="en-GB" sz="1800" dirty="0"/>
              <a:t>. </a:t>
            </a:r>
            <a:endParaRPr lang="en-US" sz="1800" dirty="0"/>
          </a:p>
          <a:p>
            <a:pPr algn="just">
              <a:lnSpc>
                <a:spcPct val="150000"/>
              </a:lnSpc>
            </a:pPr>
            <a:endParaRPr lang="en-IN" sz="1800" dirty="0">
              <a:solidFill>
                <a:schemeClr val="tx2"/>
              </a:solidFill>
              <a:latin typeface="Times New Roman" pitchFamily="18" charset="0"/>
              <a:cs typeface="Times New Roman" pitchFamily="18" charset="0"/>
            </a:endParaRPr>
          </a:p>
        </p:txBody>
      </p:sp>
    </p:spTree>
    <p:extLst>
      <p:ext uri="{BB962C8B-B14F-4D97-AF65-F5344CB8AC3E}">
        <p14:creationId xmlns:p14="http://schemas.microsoft.com/office/powerpoint/2010/main" val="33548757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334277"/>
          </a:xfrm>
        </p:spPr>
        <p:txBody>
          <a:bodyPr>
            <a:noAutofit/>
          </a:bodyPr>
          <a:lstStyle/>
          <a:p>
            <a:pPr algn="ctr"/>
            <a:r>
              <a:rPr lang="en-US" sz="3600" b="1" dirty="0">
                <a:solidFill>
                  <a:schemeClr val="tx2"/>
                </a:solidFill>
                <a:latin typeface="Times New Roman" panose="02020603050405020304" pitchFamily="18" charset="0"/>
                <a:cs typeface="Times New Roman" panose="02020603050405020304" pitchFamily="18" charset="0"/>
              </a:rPr>
              <a:t>Continue…</a:t>
            </a:r>
            <a:endParaRPr lang="en-IN" sz="3600" b="1" dirty="0">
              <a:solidFill>
                <a:schemeClr val="tx2"/>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2167054" y="1903555"/>
            <a:ext cx="8452623" cy="3413512"/>
          </a:xfrm>
        </p:spPr>
        <p:txBody>
          <a:bodyPr>
            <a:normAutofit/>
          </a:bodyPr>
          <a:lstStyle/>
          <a:p>
            <a:pPr lvl="0" algn="just">
              <a:lnSpc>
                <a:spcPct val="150000"/>
              </a:lnSpc>
            </a:pPr>
            <a:r>
              <a:rPr lang="en-GB" sz="1800" b="1" i="1" dirty="0">
                <a:latin typeface="Times New Roman" pitchFamily="18" charset="0"/>
                <a:cs typeface="Times New Roman" pitchFamily="18" charset="0"/>
              </a:rPr>
              <a:t>Reduction of job quality during economic recession:</a:t>
            </a:r>
            <a:r>
              <a:rPr lang="en-GB" sz="1800" dirty="0">
                <a:latin typeface="Times New Roman" pitchFamily="18" charset="0"/>
                <a:cs typeface="Times New Roman" pitchFamily="18" charset="0"/>
              </a:rPr>
              <a:t> As per the report the employees have a viewpoint that with economic turndown there is the reduction in the quality of work. </a:t>
            </a:r>
          </a:p>
          <a:p>
            <a:pPr algn="just">
              <a:lnSpc>
                <a:spcPct val="150000"/>
              </a:lnSpc>
            </a:pPr>
            <a:r>
              <a:rPr lang="en-GB" sz="1800" b="1" i="1" dirty="0">
                <a:latin typeface="Times New Roman" pitchFamily="18" charset="0"/>
                <a:cs typeface="Times New Roman" pitchFamily="18" charset="0"/>
              </a:rPr>
              <a:t>Lack of payment:</a:t>
            </a:r>
            <a:r>
              <a:rPr lang="en-GB" sz="1800" dirty="0">
                <a:latin typeface="Times New Roman" pitchFamily="18" charset="0"/>
                <a:cs typeface="Times New Roman" pitchFamily="18" charset="0"/>
              </a:rPr>
              <a:t> In organisations like Easy jet and many the employees stated that they work hard but there is reduction in the payment which is </a:t>
            </a:r>
            <a:r>
              <a:rPr lang="en-GB" sz="1800" dirty="0" err="1">
                <a:latin typeface="Times New Roman" pitchFamily="18" charset="0"/>
                <a:cs typeface="Times New Roman" pitchFamily="18" charset="0"/>
              </a:rPr>
              <a:t>demotivating</a:t>
            </a:r>
            <a:r>
              <a:rPr lang="en-GB" sz="1800" dirty="0">
                <a:latin typeface="Times New Roman" pitchFamily="18" charset="0"/>
                <a:cs typeface="Times New Roman" pitchFamily="18" charset="0"/>
              </a:rPr>
              <a:t> factor for employees and also employees lose trust on organisation and start showing low performance which is harmful for the organisations productivity and also due to lack of payment the employees refuses to work by going on strike. </a:t>
            </a:r>
            <a:endParaRPr lang="en-US" sz="1800" dirty="0">
              <a:latin typeface="Times New Roman" pitchFamily="18" charset="0"/>
              <a:cs typeface="Times New Roman" pitchFamily="18" charset="0"/>
            </a:endParaRPr>
          </a:p>
          <a:p>
            <a:pPr lvl="0"/>
            <a:r>
              <a:rPr lang="en-GB" sz="1800" dirty="0"/>
              <a:t> </a:t>
            </a:r>
            <a:endParaRPr lang="en-US" sz="1800" dirty="0"/>
          </a:p>
          <a:p>
            <a:pPr algn="l">
              <a:lnSpc>
                <a:spcPct val="150000"/>
              </a:lnSpc>
            </a:pPr>
            <a:endParaRPr lang="en-IN" sz="1800" dirty="0">
              <a:solidFill>
                <a:schemeClr val="tx2"/>
              </a:solidFill>
              <a:latin typeface="Times New Roman" pitchFamily="18" charset="0"/>
              <a:cs typeface="Times New Roman" pitchFamily="18" charset="0"/>
            </a:endParaRPr>
          </a:p>
        </p:txBody>
      </p:sp>
    </p:spTree>
    <p:extLst>
      <p:ext uri="{BB962C8B-B14F-4D97-AF65-F5344CB8AC3E}">
        <p14:creationId xmlns:p14="http://schemas.microsoft.com/office/powerpoint/2010/main" val="1576828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334277"/>
          </a:xfrm>
        </p:spPr>
        <p:txBody>
          <a:bodyPr>
            <a:noAutofit/>
          </a:bodyPr>
          <a:lstStyle/>
          <a:p>
            <a:pPr algn="ctr"/>
            <a:r>
              <a:rPr lang="en-US" sz="3600" b="1" dirty="0">
                <a:solidFill>
                  <a:schemeClr val="tx2"/>
                </a:solidFill>
                <a:latin typeface="Times New Roman" panose="02020603050405020304" pitchFamily="18" charset="0"/>
                <a:cs typeface="Times New Roman" panose="02020603050405020304" pitchFamily="18" charset="0"/>
              </a:rPr>
              <a:t>Continue…</a:t>
            </a:r>
            <a:endParaRPr lang="en-IN" sz="3600" b="1" dirty="0">
              <a:solidFill>
                <a:schemeClr val="tx2"/>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2200921" y="1903555"/>
            <a:ext cx="8452623" cy="3582846"/>
          </a:xfrm>
        </p:spPr>
        <p:txBody>
          <a:bodyPr>
            <a:normAutofit fontScale="77500" lnSpcReduction="20000"/>
          </a:bodyPr>
          <a:lstStyle/>
          <a:p>
            <a:pPr lvl="0" algn="just">
              <a:lnSpc>
                <a:spcPct val="150000"/>
              </a:lnSpc>
            </a:pPr>
            <a:r>
              <a:rPr lang="en-GB" sz="2300" b="1" i="1" dirty="0">
                <a:latin typeface="Times New Roman" pitchFamily="18" charset="0"/>
                <a:cs typeface="Times New Roman" pitchFamily="18" charset="0"/>
              </a:rPr>
              <a:t>Not able to switch off work during work from home:</a:t>
            </a:r>
            <a:r>
              <a:rPr lang="en-GB" sz="2300" dirty="0">
                <a:latin typeface="Times New Roman" pitchFamily="18" charset="0"/>
                <a:cs typeface="Times New Roman" pitchFamily="18" charset="0"/>
              </a:rPr>
              <a:t> The Covid-19 has started the culture of work of home but employees has a issue that they are not able to switch off work and always worry about work problems at home. The issue creating the conflicts between employees and employers which bad for the overall performance of the organisation. </a:t>
            </a:r>
            <a:endParaRPr lang="en-US" sz="2300" dirty="0">
              <a:latin typeface="Times New Roman" pitchFamily="18" charset="0"/>
              <a:cs typeface="Times New Roman" pitchFamily="18" charset="0"/>
            </a:endParaRPr>
          </a:p>
          <a:p>
            <a:pPr lvl="0" algn="just">
              <a:lnSpc>
                <a:spcPct val="150000"/>
              </a:lnSpc>
            </a:pPr>
            <a:r>
              <a:rPr lang="en-GB" sz="2300" b="1" i="1" dirty="0">
                <a:latin typeface="Times New Roman" pitchFamily="18" charset="0"/>
                <a:cs typeface="Times New Roman" pitchFamily="18" charset="0"/>
              </a:rPr>
              <a:t>Greater financial difficulty in workplace: </a:t>
            </a:r>
            <a:r>
              <a:rPr lang="en-GB" sz="2300" dirty="0">
                <a:latin typeface="Times New Roman" pitchFamily="18" charset="0"/>
                <a:cs typeface="Times New Roman" pitchFamily="18" charset="0"/>
              </a:rPr>
              <a:t>Many employees of organisation like Premier Inn has stated that the organisations are facing the difficulty in financial resources which is making their job security low as due to </a:t>
            </a:r>
            <a:r>
              <a:rPr lang="en-GB" sz="2300" dirty="0" err="1">
                <a:latin typeface="Times New Roman" pitchFamily="18" charset="0"/>
                <a:cs typeface="Times New Roman" pitchFamily="18" charset="0"/>
              </a:rPr>
              <a:t>Covid</a:t>
            </a:r>
            <a:r>
              <a:rPr lang="en-GB" sz="2300" dirty="0">
                <a:latin typeface="Times New Roman" pitchFamily="18" charset="0"/>
                <a:cs typeface="Times New Roman" pitchFamily="18" charset="0"/>
              </a:rPr>
              <a:t> -19 the organisation has faced loss and due there is cutting down of employees. </a:t>
            </a:r>
            <a:endParaRPr lang="en-US" sz="2300" dirty="0">
              <a:latin typeface="Times New Roman" pitchFamily="18" charset="0"/>
              <a:cs typeface="Times New Roman" pitchFamily="18" charset="0"/>
            </a:endParaRPr>
          </a:p>
          <a:p>
            <a:pPr lvl="0" algn="just">
              <a:lnSpc>
                <a:spcPct val="150000"/>
              </a:lnSpc>
            </a:pPr>
            <a:r>
              <a:rPr lang="en-GB" sz="1800" dirty="0">
                <a:latin typeface="Times New Roman" pitchFamily="18" charset="0"/>
                <a:cs typeface="Times New Roman" pitchFamily="18" charset="0"/>
              </a:rPr>
              <a:t> </a:t>
            </a:r>
            <a:endParaRPr lang="en-US" sz="1800" dirty="0">
              <a:latin typeface="Times New Roman" pitchFamily="18" charset="0"/>
              <a:cs typeface="Times New Roman" pitchFamily="18" charset="0"/>
            </a:endParaRPr>
          </a:p>
          <a:p>
            <a:pPr algn="l">
              <a:lnSpc>
                <a:spcPct val="150000"/>
              </a:lnSpc>
            </a:pPr>
            <a:endParaRPr lang="en-IN" sz="1800" dirty="0">
              <a:solidFill>
                <a:schemeClr val="tx2"/>
              </a:solidFill>
              <a:latin typeface="Times New Roman" pitchFamily="18" charset="0"/>
              <a:cs typeface="Times New Roman" pitchFamily="18" charset="0"/>
            </a:endParaRPr>
          </a:p>
        </p:txBody>
      </p:sp>
    </p:spTree>
    <p:extLst>
      <p:ext uri="{BB962C8B-B14F-4D97-AF65-F5344CB8AC3E}">
        <p14:creationId xmlns:p14="http://schemas.microsoft.com/office/powerpoint/2010/main" val="1576828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334277"/>
          </a:xfrm>
        </p:spPr>
        <p:txBody>
          <a:bodyPr>
            <a:noAutofit/>
          </a:bodyPr>
          <a:lstStyle/>
          <a:p>
            <a:pPr algn="ctr"/>
            <a:r>
              <a:rPr lang="en-US" sz="3600" b="1" dirty="0">
                <a:solidFill>
                  <a:schemeClr val="tx2"/>
                </a:solidFill>
                <a:latin typeface="Times New Roman" panose="02020603050405020304" pitchFamily="18" charset="0"/>
                <a:cs typeface="Times New Roman" panose="02020603050405020304" pitchFamily="18" charset="0"/>
              </a:rPr>
              <a:t>Fishbone Diagram</a:t>
            </a:r>
            <a:endParaRPr lang="en-IN" sz="3600" b="1" dirty="0">
              <a:solidFill>
                <a:schemeClr val="tx2"/>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2200921" y="1903555"/>
            <a:ext cx="8452623" cy="3582846"/>
          </a:xfrm>
        </p:spPr>
        <p:txBody>
          <a:bodyPr>
            <a:normAutofit/>
          </a:bodyPr>
          <a:lstStyle/>
          <a:p>
            <a:pPr lvl="0" algn="just">
              <a:lnSpc>
                <a:spcPct val="150000"/>
              </a:lnSpc>
            </a:pPr>
            <a:r>
              <a:rPr lang="en-GB" sz="1800" dirty="0">
                <a:latin typeface="Times New Roman" pitchFamily="18" charset="0"/>
                <a:cs typeface="Times New Roman" pitchFamily="18" charset="0"/>
              </a:rPr>
              <a:t> </a:t>
            </a:r>
            <a:endParaRPr lang="en-US" sz="1800" dirty="0">
              <a:latin typeface="Times New Roman" pitchFamily="18" charset="0"/>
              <a:cs typeface="Times New Roman" pitchFamily="18" charset="0"/>
            </a:endParaRPr>
          </a:p>
          <a:p>
            <a:pPr algn="l">
              <a:lnSpc>
                <a:spcPct val="150000"/>
              </a:lnSpc>
            </a:pPr>
            <a:endParaRPr lang="en-IN" sz="1800" dirty="0">
              <a:solidFill>
                <a:schemeClr val="tx2"/>
              </a:solidFill>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a:srcRect l="27591" t="30555" r="22824" b="32408"/>
          <a:stretch>
            <a:fillRect/>
          </a:stretch>
        </p:blipFill>
        <p:spPr bwMode="auto">
          <a:xfrm>
            <a:off x="483658" y="1710266"/>
            <a:ext cx="11370946" cy="4775200"/>
          </a:xfrm>
          <a:prstGeom prst="rect">
            <a:avLst/>
          </a:prstGeom>
          <a:noFill/>
          <a:ln w="9525">
            <a:noFill/>
            <a:miter lim="800000"/>
            <a:headEnd/>
            <a:tailEnd/>
          </a:ln>
          <a:effectLst/>
        </p:spPr>
      </p:pic>
    </p:spTree>
    <p:extLst>
      <p:ext uri="{BB962C8B-B14F-4D97-AF65-F5344CB8AC3E}">
        <p14:creationId xmlns:p14="http://schemas.microsoft.com/office/powerpoint/2010/main" val="1576828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334277"/>
          </a:xfrm>
        </p:spPr>
        <p:txBody>
          <a:bodyPr>
            <a:noAutofit/>
          </a:bodyPr>
          <a:lstStyle/>
          <a:p>
            <a:pPr algn="ctr"/>
            <a:r>
              <a:rPr lang="en-GB" sz="3600" dirty="0">
                <a:latin typeface="Times New Roman" pitchFamily="18" charset="0"/>
                <a:cs typeface="Times New Roman" pitchFamily="18" charset="0"/>
              </a:rPr>
              <a:t>Research informed cause of complex problems</a:t>
            </a:r>
            <a:endParaRPr lang="en-US" sz="3600" dirty="0">
              <a:latin typeface="Times New Roman" pitchFamily="18" charset="0"/>
              <a:cs typeface="Times New Roman"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2573867" y="1896534"/>
            <a:ext cx="6129867" cy="4030134"/>
          </a:xfrm>
        </p:spPr>
        <p:txBody>
          <a:bodyPr>
            <a:normAutofit/>
          </a:bodyPr>
          <a:lstStyle/>
          <a:p>
            <a:pPr algn="just">
              <a:lnSpc>
                <a:spcPct val="170000"/>
              </a:lnSpc>
            </a:pPr>
            <a:r>
              <a:rPr lang="en-GB" sz="1800" dirty="0">
                <a:latin typeface="Times New Roman" pitchFamily="18" charset="0"/>
                <a:cs typeface="Times New Roman" pitchFamily="18" charset="0"/>
              </a:rPr>
              <a:t>There are several causes behind these problems one of the basic cause of this problem is the </a:t>
            </a:r>
            <a:r>
              <a:rPr lang="en-GB" sz="1800" b="1" dirty="0">
                <a:latin typeface="Times New Roman" pitchFamily="18" charset="0"/>
                <a:cs typeface="Times New Roman" pitchFamily="18" charset="0"/>
              </a:rPr>
              <a:t>scarcity of job </a:t>
            </a:r>
            <a:r>
              <a:rPr lang="en-GB" sz="1800" dirty="0">
                <a:latin typeface="Times New Roman" pitchFamily="18" charset="0"/>
                <a:cs typeface="Times New Roman" pitchFamily="18" charset="0"/>
              </a:rPr>
              <a:t>which is making the people forced to accept this condition as they are grateful to be working unemployed which can risk their livelihood and homes make the organisation to exploit the workers. Also due to the </a:t>
            </a:r>
            <a:r>
              <a:rPr lang="en-GB" sz="1800" b="1" dirty="0">
                <a:latin typeface="Times New Roman" pitchFamily="18" charset="0"/>
                <a:cs typeface="Times New Roman" pitchFamily="18" charset="0"/>
              </a:rPr>
              <a:t>economic recession </a:t>
            </a:r>
            <a:r>
              <a:rPr lang="en-GB" sz="1800" dirty="0">
                <a:latin typeface="Times New Roman" pitchFamily="18" charset="0"/>
                <a:cs typeface="Times New Roman" pitchFamily="18" charset="0"/>
              </a:rPr>
              <a:t>there is decrement in the rewards within the workplace which makes the people think that their work is less interesting and they worked very hard. </a:t>
            </a:r>
            <a:endParaRPr lang="en-US" sz="1800" dirty="0">
              <a:latin typeface="Times New Roman" pitchFamily="18" charset="0"/>
              <a:cs typeface="Times New Roman" pitchFamily="18" charset="0"/>
            </a:endParaRPr>
          </a:p>
          <a:p>
            <a:pPr algn="l">
              <a:lnSpc>
                <a:spcPct val="150000"/>
              </a:lnSpc>
            </a:pPr>
            <a:endParaRPr lang="en-IN" sz="1800" dirty="0">
              <a:solidFill>
                <a:schemeClr val="tx2"/>
              </a:solidFill>
              <a:latin typeface="Times New Roman" pitchFamily="18" charset="0"/>
              <a:cs typeface="Times New Roman" pitchFamily="18" charset="0"/>
            </a:endParaRPr>
          </a:p>
        </p:txBody>
      </p:sp>
    </p:spTree>
    <p:extLst>
      <p:ext uri="{BB962C8B-B14F-4D97-AF65-F5344CB8AC3E}">
        <p14:creationId xmlns:p14="http://schemas.microsoft.com/office/powerpoint/2010/main" val="1467215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334277"/>
          </a:xfrm>
        </p:spPr>
        <p:txBody>
          <a:bodyPr>
            <a:noAutofit/>
          </a:bodyPr>
          <a:lstStyle/>
          <a:p>
            <a:pPr algn="ctr"/>
            <a:r>
              <a:rPr lang="en-GB" sz="3600" dirty="0">
                <a:latin typeface="Times New Roman" pitchFamily="18" charset="0"/>
                <a:cs typeface="Times New Roman" pitchFamily="18" charset="0"/>
              </a:rPr>
              <a:t>Effect analysis of the complex problems</a:t>
            </a:r>
            <a:endParaRPr lang="en-US" sz="3600" dirty="0">
              <a:latin typeface="Times New Roman" pitchFamily="18" charset="0"/>
              <a:cs typeface="Times New Roman"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1998133" y="1794933"/>
            <a:ext cx="8415867" cy="3335868"/>
          </a:xfrm>
        </p:spPr>
        <p:txBody>
          <a:bodyPr>
            <a:normAutofit/>
          </a:bodyPr>
          <a:lstStyle/>
          <a:p>
            <a:pPr algn="just">
              <a:lnSpc>
                <a:spcPct val="150000"/>
              </a:lnSpc>
            </a:pPr>
            <a:r>
              <a:rPr lang="en-GB" sz="1800" dirty="0">
                <a:latin typeface="Times New Roman" pitchFamily="18" charset="0"/>
                <a:cs typeface="Times New Roman" pitchFamily="18" charset="0"/>
              </a:rPr>
              <a:t>The above complex problems has effect on both employees and on the performance of an organisation due to the long working as their employees faced the problems of fatigue, physical and mental health issues like stress, headache due to which there is higher level of staff turnover and sick leaves among employees which is the concern for the organisation as this is reducing the organisations for profitability and productivity. Due to the long working hours the employees does not have balance with their personal life and also impact their social life and health. </a:t>
            </a:r>
            <a:endParaRPr lang="en-US" sz="1800" dirty="0">
              <a:latin typeface="Times New Roman" pitchFamily="18" charset="0"/>
              <a:cs typeface="Times New Roman" pitchFamily="18" charset="0"/>
            </a:endParaRPr>
          </a:p>
          <a:p>
            <a:pPr algn="just">
              <a:lnSpc>
                <a:spcPct val="150000"/>
              </a:lnSpc>
            </a:pPr>
            <a:endParaRPr lang="en-IN" sz="1800" dirty="0">
              <a:latin typeface="Times New Roman" pitchFamily="18" charset="0"/>
              <a:cs typeface="Times New Roman" pitchFamily="18" charset="0"/>
            </a:endParaRPr>
          </a:p>
        </p:txBody>
      </p:sp>
    </p:spTree>
    <p:extLst>
      <p:ext uri="{BB962C8B-B14F-4D97-AF65-F5344CB8AC3E}">
        <p14:creationId xmlns:p14="http://schemas.microsoft.com/office/powerpoint/2010/main" val="2586892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334277"/>
          </a:xfrm>
        </p:spPr>
        <p:txBody>
          <a:bodyPr>
            <a:noAutofit/>
          </a:bodyPr>
          <a:lstStyle/>
          <a:p>
            <a:pPr algn="ctr"/>
            <a:r>
              <a:rPr lang="en-GB" sz="3600" dirty="0">
                <a:latin typeface="Times New Roman" pitchFamily="18" charset="0"/>
                <a:cs typeface="Times New Roman" pitchFamily="18" charset="0"/>
              </a:rPr>
              <a:t>Pestle analysis</a:t>
            </a:r>
            <a:endParaRPr lang="en-US" sz="3600" dirty="0">
              <a:latin typeface="Times New Roman" pitchFamily="18" charset="0"/>
              <a:cs typeface="Times New Roman"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1710267" y="1828799"/>
            <a:ext cx="8839200" cy="4690533"/>
          </a:xfrm>
        </p:spPr>
        <p:txBody>
          <a:bodyPr>
            <a:normAutofit fontScale="92500"/>
          </a:bodyPr>
          <a:lstStyle/>
          <a:p>
            <a:pPr algn="just">
              <a:lnSpc>
                <a:spcPct val="160000"/>
              </a:lnSpc>
            </a:pPr>
            <a:r>
              <a:rPr lang="en-GB" sz="1900" dirty="0">
                <a:latin typeface="Times New Roman" pitchFamily="18" charset="0"/>
                <a:cs typeface="Times New Roman" pitchFamily="18" charset="0"/>
              </a:rPr>
              <a:t>The pestle analysis is the analytical tool to determine the external environmental factors that affect the internal environment of an organisation. The macro environmental factors of UK have a major contribution to the complex problems faced by the employees within UK</a:t>
            </a:r>
            <a:r>
              <a:rPr lang="en-GB" sz="2000" dirty="0"/>
              <a:t>. </a:t>
            </a:r>
            <a:endParaRPr lang="en-US" sz="2000" dirty="0"/>
          </a:p>
          <a:p>
            <a:pPr algn="l">
              <a:lnSpc>
                <a:spcPct val="160000"/>
              </a:lnSpc>
            </a:pPr>
            <a:r>
              <a:rPr lang="en-US" sz="1800" dirty="0">
                <a:solidFill>
                  <a:schemeClr val="tx2"/>
                </a:solidFill>
                <a:latin typeface="Times New Roman" pitchFamily="18" charset="0"/>
                <a:cs typeface="Times New Roman" pitchFamily="18" charset="0"/>
              </a:rPr>
              <a:t>The external environment consist of  six factors</a:t>
            </a:r>
          </a:p>
          <a:p>
            <a:pPr algn="l">
              <a:lnSpc>
                <a:spcPct val="160000"/>
              </a:lnSpc>
              <a:buFont typeface="Arial" pitchFamily="34" charset="0"/>
              <a:buChar char="•"/>
            </a:pPr>
            <a:r>
              <a:rPr lang="en-US" sz="1800" dirty="0">
                <a:solidFill>
                  <a:schemeClr val="tx2"/>
                </a:solidFill>
                <a:latin typeface="Times New Roman" pitchFamily="18" charset="0"/>
                <a:cs typeface="Times New Roman" pitchFamily="18" charset="0"/>
              </a:rPr>
              <a:t>Political</a:t>
            </a:r>
          </a:p>
          <a:p>
            <a:pPr algn="l">
              <a:lnSpc>
                <a:spcPct val="160000"/>
              </a:lnSpc>
              <a:buFont typeface="Arial" pitchFamily="34" charset="0"/>
              <a:buChar char="•"/>
            </a:pPr>
            <a:r>
              <a:rPr lang="en-US" sz="1800" dirty="0">
                <a:solidFill>
                  <a:schemeClr val="tx2"/>
                </a:solidFill>
                <a:latin typeface="Times New Roman" pitchFamily="18" charset="0"/>
                <a:cs typeface="Times New Roman" pitchFamily="18" charset="0"/>
              </a:rPr>
              <a:t>Economic</a:t>
            </a:r>
          </a:p>
          <a:p>
            <a:pPr algn="l">
              <a:lnSpc>
                <a:spcPct val="160000"/>
              </a:lnSpc>
              <a:buFont typeface="Arial" pitchFamily="34" charset="0"/>
              <a:buChar char="•"/>
            </a:pPr>
            <a:r>
              <a:rPr lang="en-US" sz="1800" dirty="0">
                <a:solidFill>
                  <a:schemeClr val="tx2"/>
                </a:solidFill>
                <a:latin typeface="Times New Roman" pitchFamily="18" charset="0"/>
                <a:cs typeface="Times New Roman" pitchFamily="18" charset="0"/>
              </a:rPr>
              <a:t>Social</a:t>
            </a:r>
          </a:p>
          <a:p>
            <a:pPr algn="l">
              <a:lnSpc>
                <a:spcPct val="160000"/>
              </a:lnSpc>
              <a:buFont typeface="Arial" pitchFamily="34" charset="0"/>
              <a:buChar char="•"/>
            </a:pPr>
            <a:r>
              <a:rPr lang="en-US" sz="1800" dirty="0">
                <a:solidFill>
                  <a:schemeClr val="tx2"/>
                </a:solidFill>
                <a:latin typeface="Times New Roman" pitchFamily="18" charset="0"/>
                <a:cs typeface="Times New Roman" pitchFamily="18" charset="0"/>
              </a:rPr>
              <a:t>Technological</a:t>
            </a:r>
          </a:p>
          <a:p>
            <a:pPr algn="l">
              <a:lnSpc>
                <a:spcPct val="160000"/>
              </a:lnSpc>
              <a:buFont typeface="Arial" pitchFamily="34" charset="0"/>
              <a:buChar char="•"/>
            </a:pPr>
            <a:r>
              <a:rPr lang="en-US" sz="1800" dirty="0">
                <a:solidFill>
                  <a:schemeClr val="tx2"/>
                </a:solidFill>
                <a:latin typeface="Times New Roman" pitchFamily="18" charset="0"/>
                <a:cs typeface="Times New Roman" pitchFamily="18" charset="0"/>
              </a:rPr>
              <a:t>Legal </a:t>
            </a:r>
          </a:p>
          <a:p>
            <a:pPr algn="l">
              <a:lnSpc>
                <a:spcPct val="160000"/>
              </a:lnSpc>
              <a:buFont typeface="Arial" pitchFamily="34" charset="0"/>
              <a:buChar char="•"/>
            </a:pPr>
            <a:r>
              <a:rPr lang="en-US" sz="1800" dirty="0">
                <a:solidFill>
                  <a:schemeClr val="tx2"/>
                </a:solidFill>
                <a:latin typeface="Times New Roman" pitchFamily="18" charset="0"/>
                <a:cs typeface="Times New Roman" pitchFamily="18" charset="0"/>
              </a:rPr>
              <a:t>Environmental</a:t>
            </a:r>
          </a:p>
        </p:txBody>
      </p:sp>
      <p:pic>
        <p:nvPicPr>
          <p:cNvPr id="1026" name="Picture 2" descr="C:\Users\HP\Desktop\images.jpg"/>
          <p:cNvPicPr>
            <a:picLocks noChangeAspect="1" noChangeArrowheads="1"/>
          </p:cNvPicPr>
          <p:nvPr/>
        </p:nvPicPr>
        <p:blipFill>
          <a:blip r:embed="rId3"/>
          <a:srcRect/>
          <a:stretch>
            <a:fillRect/>
          </a:stretch>
        </p:blipFill>
        <p:spPr bwMode="auto">
          <a:xfrm>
            <a:off x="6604001" y="3192153"/>
            <a:ext cx="3539064" cy="3310246"/>
          </a:xfrm>
          <a:prstGeom prst="rect">
            <a:avLst/>
          </a:prstGeom>
          <a:noFill/>
        </p:spPr>
      </p:pic>
    </p:spTree>
    <p:extLst>
      <p:ext uri="{BB962C8B-B14F-4D97-AF65-F5344CB8AC3E}">
        <p14:creationId xmlns:p14="http://schemas.microsoft.com/office/powerpoint/2010/main" val="3625246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334277"/>
          </a:xfrm>
        </p:spPr>
        <p:txBody>
          <a:bodyPr>
            <a:noAutofit/>
          </a:bodyPr>
          <a:lstStyle/>
          <a:p>
            <a:pPr algn="ctr"/>
            <a:r>
              <a:rPr lang="en-GB" sz="3600" dirty="0">
                <a:latin typeface="Times New Roman" pitchFamily="18" charset="0"/>
                <a:cs typeface="Times New Roman" pitchFamily="18" charset="0"/>
              </a:rPr>
              <a:t>SWOT analysis</a:t>
            </a:r>
            <a:endParaRPr lang="en-US" sz="3600" dirty="0">
              <a:latin typeface="Times New Roman" pitchFamily="18" charset="0"/>
              <a:cs typeface="Times New Roman"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1710267" y="1828800"/>
            <a:ext cx="8839200" cy="2116668"/>
          </a:xfrm>
        </p:spPr>
        <p:txBody>
          <a:bodyPr>
            <a:normAutofit lnSpcReduction="10000"/>
          </a:bodyPr>
          <a:lstStyle/>
          <a:p>
            <a:pPr algn="just">
              <a:lnSpc>
                <a:spcPct val="150000"/>
              </a:lnSpc>
            </a:pPr>
            <a:r>
              <a:rPr lang="en-GB" sz="1800" dirty="0">
                <a:latin typeface="Times New Roman" pitchFamily="18" charset="0"/>
                <a:cs typeface="Times New Roman" pitchFamily="18" charset="0"/>
              </a:rPr>
              <a:t>The SWOT analysis of UK organisation will help the organisation in analysing their weaknesses to improve using the strengths and opportunities to mitigate the threats. The SWOT analysis of Unilever will help in analysing the key complex problems and their solutions</a:t>
            </a:r>
            <a:r>
              <a:rPr lang="en-GB" sz="1800" dirty="0"/>
              <a:t>. </a:t>
            </a:r>
          </a:p>
          <a:p>
            <a:pPr algn="just">
              <a:lnSpc>
                <a:spcPct val="150000"/>
              </a:lnSpc>
            </a:pPr>
            <a:endParaRPr lang="en-US" sz="1800" dirty="0"/>
          </a:p>
          <a:p>
            <a:r>
              <a:rPr lang="en-GB" sz="1800" dirty="0"/>
              <a:t> </a:t>
            </a:r>
            <a:endParaRPr lang="en-US" sz="1800" dirty="0"/>
          </a:p>
          <a:p>
            <a:pPr algn="just">
              <a:lnSpc>
                <a:spcPct val="160000"/>
              </a:lnSpc>
            </a:pPr>
            <a:endParaRPr lang="en-US" sz="1800" dirty="0">
              <a:solidFill>
                <a:schemeClr val="tx2"/>
              </a:solidFill>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srcRect/>
          <a:stretch>
            <a:fillRect/>
          </a:stretch>
        </p:blipFill>
        <p:spPr bwMode="auto">
          <a:xfrm>
            <a:off x="3412596" y="3453342"/>
            <a:ext cx="5853439" cy="3049058"/>
          </a:xfrm>
          <a:prstGeom prst="rect">
            <a:avLst/>
          </a:prstGeom>
          <a:noFill/>
          <a:ln w="9525">
            <a:noFill/>
            <a:miter lim="800000"/>
            <a:headEnd/>
            <a:tailEnd/>
          </a:ln>
          <a:effectLst/>
        </p:spPr>
      </p:pic>
    </p:spTree>
    <p:extLst>
      <p:ext uri="{BB962C8B-B14F-4D97-AF65-F5344CB8AC3E}">
        <p14:creationId xmlns:p14="http://schemas.microsoft.com/office/powerpoint/2010/main" val="3625246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334277"/>
          </a:xfrm>
        </p:spPr>
        <p:txBody>
          <a:bodyPr>
            <a:noAutofit/>
          </a:bodyPr>
          <a:lstStyle/>
          <a:p>
            <a:pPr algn="ctr"/>
            <a:r>
              <a:rPr lang="en-GB" sz="3600" dirty="0">
                <a:latin typeface="Times New Roman" pitchFamily="18" charset="0"/>
                <a:cs typeface="Times New Roman" pitchFamily="18" charset="0"/>
              </a:rPr>
              <a:t>Continue....</a:t>
            </a:r>
            <a:endParaRPr lang="en-US" sz="3600" dirty="0">
              <a:latin typeface="Times New Roman" pitchFamily="18" charset="0"/>
              <a:cs typeface="Times New Roman"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1710267" y="1828799"/>
            <a:ext cx="8839200" cy="4690533"/>
          </a:xfrm>
        </p:spPr>
        <p:txBody>
          <a:bodyPr>
            <a:normAutofit/>
          </a:bodyPr>
          <a:lstStyle/>
          <a:p>
            <a:r>
              <a:rPr lang="en-GB" sz="1800" dirty="0"/>
              <a:t> </a:t>
            </a:r>
            <a:endParaRPr lang="en-US" sz="1800" dirty="0"/>
          </a:p>
          <a:p>
            <a:pPr algn="just">
              <a:lnSpc>
                <a:spcPct val="160000"/>
              </a:lnSpc>
            </a:pPr>
            <a:endParaRPr lang="en-US" sz="1800" dirty="0">
              <a:solidFill>
                <a:schemeClr val="tx2"/>
              </a:solidFill>
              <a:latin typeface="Times New Roman" pitchFamily="18" charset="0"/>
              <a:cs typeface="Times New Roman" pitchFamily="18" charset="0"/>
            </a:endParaRPr>
          </a:p>
        </p:txBody>
      </p:sp>
      <p:graphicFrame>
        <p:nvGraphicFramePr>
          <p:cNvPr id="20" name="Table 19"/>
          <p:cNvGraphicFramePr>
            <a:graphicFrameLocks noGrp="1"/>
          </p:cNvGraphicFramePr>
          <p:nvPr/>
        </p:nvGraphicFramePr>
        <p:xfrm>
          <a:off x="2201333" y="1955799"/>
          <a:ext cx="8128000" cy="4024884"/>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val="20000"/>
                    </a:ext>
                  </a:extLst>
                </a:gridCol>
              </a:tblGrid>
              <a:tr h="370840">
                <a:tc>
                  <a:txBody>
                    <a:bodyPr/>
                    <a:lstStyle/>
                    <a:p>
                      <a:pPr marL="0" marR="0" algn="ctr">
                        <a:lnSpc>
                          <a:spcPct val="150000"/>
                        </a:lnSpc>
                        <a:spcBef>
                          <a:spcPts val="0"/>
                        </a:spcBef>
                        <a:spcAft>
                          <a:spcPts val="0"/>
                        </a:spcAft>
                      </a:pPr>
                      <a:r>
                        <a:rPr lang="en-GB" sz="1200" b="1" i="1" dirty="0">
                          <a:solidFill>
                            <a:srgbClr val="000000"/>
                          </a:solidFill>
                          <a:latin typeface="Times New Roman"/>
                          <a:ea typeface="Calibri"/>
                        </a:rPr>
                        <a:t>Strengths</a:t>
                      </a:r>
                      <a:endParaRPr lang="en-US" sz="1200" dirty="0">
                        <a:solidFill>
                          <a:srgbClr val="000000"/>
                        </a:solidFill>
                        <a:latin typeface="Times New Roman"/>
                        <a:ea typeface="Calibri"/>
                      </a:endParaRPr>
                    </a:p>
                  </a:txBody>
                  <a:tcPr marL="68580" marR="68580" marT="0" marB="0"/>
                </a:tc>
                <a:extLst>
                  <a:ext uri="{0D108BD9-81ED-4DB2-BD59-A6C34878D82A}">
                    <a16:rowId xmlns:a16="http://schemas.microsoft.com/office/drawing/2014/main" val="10000"/>
                  </a:ext>
                </a:extLst>
              </a:tr>
              <a:tr h="370840">
                <a:tc>
                  <a:txBody>
                    <a:bodyPr/>
                    <a:lstStyle/>
                    <a:p>
                      <a:pPr marL="342900" marR="0" lvl="0" indent="-342900" algn="just">
                        <a:lnSpc>
                          <a:spcPct val="150000"/>
                        </a:lnSpc>
                        <a:spcBef>
                          <a:spcPts val="0"/>
                        </a:spcBef>
                        <a:spcAft>
                          <a:spcPts val="0"/>
                        </a:spcAft>
                        <a:buFont typeface="Symbol"/>
                        <a:buChar char=""/>
                      </a:pPr>
                      <a:r>
                        <a:rPr lang="en-GB" sz="1800" dirty="0">
                          <a:solidFill>
                            <a:srgbClr val="000000"/>
                          </a:solidFill>
                          <a:latin typeface="Times New Roman"/>
                          <a:ea typeface="Calibri"/>
                        </a:rPr>
                        <a:t>Unilever highly comply with the employment laws such minimum wage act, equality act 2010 etc.  To benefit the employees with their legal rights which the strength of the company as they maintain healthy relations with the employees. This strength keeps the employees of the Unilever satisfied with their legal benefits and rights. </a:t>
                      </a:r>
                      <a:endParaRPr lang="en-US" sz="1800" dirty="0">
                        <a:solidFill>
                          <a:srgbClr val="000000"/>
                        </a:solidFill>
                        <a:latin typeface="Times New Roman"/>
                        <a:ea typeface="Calibri"/>
                      </a:endParaRPr>
                    </a:p>
                    <a:p>
                      <a:pPr marL="342900" marR="0" lvl="0" indent="-342900" algn="just">
                        <a:lnSpc>
                          <a:spcPct val="150000"/>
                        </a:lnSpc>
                        <a:spcBef>
                          <a:spcPts val="0"/>
                        </a:spcBef>
                        <a:spcAft>
                          <a:spcPts val="0"/>
                        </a:spcAft>
                        <a:buFont typeface="Symbol"/>
                        <a:buChar char=""/>
                      </a:pPr>
                      <a:r>
                        <a:rPr lang="en-GB" sz="1800" dirty="0">
                          <a:solidFill>
                            <a:srgbClr val="000000"/>
                          </a:solidFill>
                          <a:latin typeface="Times New Roman"/>
                          <a:ea typeface="Calibri"/>
                        </a:rPr>
                        <a:t>The good financial position of the Unilever is the biggest strength of the company as company does not have to cut off the employees due to financial difficulties and also the company keeps their employees feel secure about their job with this strength. </a:t>
                      </a:r>
                      <a:endParaRPr lang="en-US" sz="1800" dirty="0">
                        <a:solidFill>
                          <a:srgbClr val="000000"/>
                        </a:solidFill>
                        <a:latin typeface="Times New Roman"/>
                        <a:ea typeface="Calibri"/>
                      </a:endParaRPr>
                    </a:p>
                  </a:txBody>
                  <a:tcPr marL="68580" marR="68580"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6252468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334277"/>
          </a:xfrm>
        </p:spPr>
        <p:txBody>
          <a:bodyPr>
            <a:noAutofit/>
          </a:bodyPr>
          <a:lstStyle/>
          <a:p>
            <a:pPr algn="ctr"/>
            <a:r>
              <a:rPr lang="en-GB" sz="3600" dirty="0">
                <a:latin typeface="Times New Roman" pitchFamily="18" charset="0"/>
                <a:cs typeface="Times New Roman" pitchFamily="18" charset="0"/>
              </a:rPr>
              <a:t>Continue....</a:t>
            </a:r>
            <a:endParaRPr lang="en-US" sz="3600" dirty="0">
              <a:latin typeface="Times New Roman" pitchFamily="18" charset="0"/>
              <a:cs typeface="Times New Roman"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1710267" y="1828799"/>
            <a:ext cx="8839200" cy="4690533"/>
          </a:xfrm>
        </p:spPr>
        <p:txBody>
          <a:bodyPr>
            <a:normAutofit/>
          </a:bodyPr>
          <a:lstStyle/>
          <a:p>
            <a:r>
              <a:rPr lang="en-GB" sz="1800" dirty="0"/>
              <a:t> </a:t>
            </a:r>
            <a:endParaRPr lang="en-US" sz="1800" dirty="0"/>
          </a:p>
          <a:p>
            <a:pPr algn="just">
              <a:lnSpc>
                <a:spcPct val="160000"/>
              </a:lnSpc>
            </a:pPr>
            <a:endParaRPr lang="en-US" sz="1800" dirty="0">
              <a:solidFill>
                <a:schemeClr val="tx2"/>
              </a:solidFill>
              <a:latin typeface="Times New Roman" pitchFamily="18" charset="0"/>
              <a:cs typeface="Times New Roman" pitchFamily="18" charset="0"/>
            </a:endParaRPr>
          </a:p>
        </p:txBody>
      </p:sp>
      <p:graphicFrame>
        <p:nvGraphicFramePr>
          <p:cNvPr id="20" name="Table 19"/>
          <p:cNvGraphicFramePr>
            <a:graphicFrameLocks noGrp="1"/>
          </p:cNvGraphicFramePr>
          <p:nvPr/>
        </p:nvGraphicFramePr>
        <p:xfrm>
          <a:off x="2201333" y="1955798"/>
          <a:ext cx="8128000" cy="4495801"/>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val="20000"/>
                    </a:ext>
                  </a:extLst>
                </a:gridCol>
              </a:tblGrid>
              <a:tr h="604154">
                <a:tc>
                  <a:txBody>
                    <a:bodyPr/>
                    <a:lstStyle/>
                    <a:p>
                      <a:pPr marL="0" marR="0" algn="ctr">
                        <a:lnSpc>
                          <a:spcPct val="150000"/>
                        </a:lnSpc>
                        <a:spcBef>
                          <a:spcPts val="0"/>
                        </a:spcBef>
                        <a:spcAft>
                          <a:spcPts val="0"/>
                        </a:spcAft>
                      </a:pPr>
                      <a:r>
                        <a:rPr lang="en-GB" sz="1800" b="1" i="1" dirty="0">
                          <a:solidFill>
                            <a:srgbClr val="000000"/>
                          </a:solidFill>
                          <a:latin typeface="Times New Roman"/>
                          <a:ea typeface="Calibri"/>
                        </a:rPr>
                        <a:t>Weaknesses</a:t>
                      </a:r>
                      <a:endParaRPr lang="en-US" sz="1800" dirty="0">
                        <a:solidFill>
                          <a:srgbClr val="000000"/>
                        </a:solidFill>
                        <a:latin typeface="Times New Roman"/>
                        <a:ea typeface="Calibri"/>
                      </a:endParaRPr>
                    </a:p>
                  </a:txBody>
                  <a:tcPr marL="68580" marR="68580" marT="0" marB="0"/>
                </a:tc>
                <a:extLst>
                  <a:ext uri="{0D108BD9-81ED-4DB2-BD59-A6C34878D82A}">
                    <a16:rowId xmlns:a16="http://schemas.microsoft.com/office/drawing/2014/main" val="10000"/>
                  </a:ext>
                </a:extLst>
              </a:tr>
              <a:tr h="3891647">
                <a:tc>
                  <a:txBody>
                    <a:bodyPr/>
                    <a:lstStyle/>
                    <a:p>
                      <a:pPr marL="342900" marR="0" lvl="0" indent="-342900" algn="just">
                        <a:lnSpc>
                          <a:spcPct val="150000"/>
                        </a:lnSpc>
                        <a:spcBef>
                          <a:spcPts val="0"/>
                        </a:spcBef>
                        <a:spcAft>
                          <a:spcPts val="0"/>
                        </a:spcAft>
                        <a:buFont typeface="Symbol"/>
                        <a:buChar char=""/>
                      </a:pPr>
                      <a:r>
                        <a:rPr lang="en-GB" sz="1800" dirty="0">
                          <a:solidFill>
                            <a:srgbClr val="000000"/>
                          </a:solidFill>
                          <a:latin typeface="Times New Roman"/>
                          <a:ea typeface="Calibri"/>
                        </a:rPr>
                        <a:t>Unilever is the large company with multiple brands therefore company has workload that makes the employees of the organisation work for long hours which tends to make the employee feel burdened and thereby making them mentally and physically ill which is reflect in their absenteeism rate and high employee turnover which is poor for the companies productivity and profitability. </a:t>
                      </a:r>
                      <a:endParaRPr lang="en-US" sz="1800" dirty="0">
                        <a:solidFill>
                          <a:srgbClr val="000000"/>
                        </a:solidFill>
                        <a:latin typeface="Times New Roman"/>
                        <a:ea typeface="Calibri"/>
                      </a:endParaRPr>
                    </a:p>
                    <a:p>
                      <a:pPr marL="342900" marR="0" lvl="0" indent="-342900" algn="just">
                        <a:lnSpc>
                          <a:spcPct val="150000"/>
                        </a:lnSpc>
                        <a:spcBef>
                          <a:spcPts val="0"/>
                        </a:spcBef>
                        <a:spcAft>
                          <a:spcPts val="0"/>
                        </a:spcAft>
                        <a:buFont typeface="Symbol"/>
                        <a:buChar char=""/>
                      </a:pPr>
                      <a:r>
                        <a:rPr lang="en-GB" sz="1800" dirty="0">
                          <a:solidFill>
                            <a:srgbClr val="000000"/>
                          </a:solidFill>
                          <a:latin typeface="Times New Roman"/>
                          <a:ea typeface="Calibri"/>
                        </a:rPr>
                        <a:t>The another weakness the company holds is that it does not has compliance with technology therefore provide the employees does not get consistent training and development which keep the employees low in development with the current technological advancement and also make the employees bored with regular work. </a:t>
                      </a:r>
                      <a:endParaRPr lang="en-US" sz="1800" dirty="0">
                        <a:solidFill>
                          <a:srgbClr val="000000"/>
                        </a:solidFill>
                        <a:latin typeface="Times New Roman"/>
                        <a:ea typeface="Calibri"/>
                      </a:endParaRPr>
                    </a:p>
                  </a:txBody>
                  <a:tcPr marL="68580" marR="68580"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6252468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334277"/>
          </a:xfrm>
        </p:spPr>
        <p:txBody>
          <a:bodyPr>
            <a:noAutofit/>
          </a:bodyPr>
          <a:lstStyle/>
          <a:p>
            <a:pPr algn="ctr"/>
            <a:r>
              <a:rPr lang="en-GB" sz="3600" dirty="0">
                <a:latin typeface="Times New Roman" pitchFamily="18" charset="0"/>
                <a:cs typeface="Times New Roman" pitchFamily="18" charset="0"/>
              </a:rPr>
              <a:t>Continue....</a:t>
            </a:r>
            <a:endParaRPr lang="en-US" sz="3600" dirty="0">
              <a:latin typeface="Times New Roman" pitchFamily="18" charset="0"/>
              <a:cs typeface="Times New Roman"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1710267" y="1828799"/>
            <a:ext cx="8839200" cy="4690533"/>
          </a:xfrm>
        </p:spPr>
        <p:txBody>
          <a:bodyPr>
            <a:normAutofit/>
          </a:bodyPr>
          <a:lstStyle/>
          <a:p>
            <a:r>
              <a:rPr lang="en-GB" sz="1800" dirty="0"/>
              <a:t> </a:t>
            </a:r>
            <a:endParaRPr lang="en-US" sz="1800" dirty="0"/>
          </a:p>
          <a:p>
            <a:pPr algn="just">
              <a:lnSpc>
                <a:spcPct val="160000"/>
              </a:lnSpc>
            </a:pPr>
            <a:endParaRPr lang="en-US" sz="1800" dirty="0">
              <a:solidFill>
                <a:schemeClr val="tx2"/>
              </a:solidFill>
              <a:latin typeface="Times New Roman" pitchFamily="18" charset="0"/>
              <a:cs typeface="Times New Roman" pitchFamily="18" charset="0"/>
            </a:endParaRPr>
          </a:p>
        </p:txBody>
      </p:sp>
      <p:graphicFrame>
        <p:nvGraphicFramePr>
          <p:cNvPr id="20" name="Table 19"/>
          <p:cNvGraphicFramePr>
            <a:graphicFrameLocks noGrp="1"/>
          </p:cNvGraphicFramePr>
          <p:nvPr/>
        </p:nvGraphicFramePr>
        <p:xfrm>
          <a:off x="2201333" y="1642533"/>
          <a:ext cx="8128000" cy="4842934"/>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val="20000"/>
                    </a:ext>
                  </a:extLst>
                </a:gridCol>
              </a:tblGrid>
              <a:tr h="680179">
                <a:tc>
                  <a:txBody>
                    <a:bodyPr/>
                    <a:lstStyle/>
                    <a:p>
                      <a:pPr marL="0" marR="0" algn="ctr">
                        <a:lnSpc>
                          <a:spcPct val="150000"/>
                        </a:lnSpc>
                        <a:spcBef>
                          <a:spcPts val="0"/>
                        </a:spcBef>
                        <a:spcAft>
                          <a:spcPts val="0"/>
                        </a:spcAft>
                      </a:pPr>
                      <a:r>
                        <a:rPr lang="en-GB" sz="1800" b="1" i="1" dirty="0">
                          <a:solidFill>
                            <a:srgbClr val="000000"/>
                          </a:solidFill>
                          <a:latin typeface="Times New Roman"/>
                          <a:ea typeface="Calibri"/>
                        </a:rPr>
                        <a:t>Opportunities</a:t>
                      </a:r>
                      <a:endParaRPr lang="en-US" sz="1800" dirty="0">
                        <a:solidFill>
                          <a:srgbClr val="000000"/>
                        </a:solidFill>
                        <a:latin typeface="Times New Roman"/>
                        <a:ea typeface="Calibri"/>
                      </a:endParaRPr>
                    </a:p>
                  </a:txBody>
                  <a:tcPr marL="68580" marR="68580" marT="0" marB="0"/>
                </a:tc>
                <a:extLst>
                  <a:ext uri="{0D108BD9-81ED-4DB2-BD59-A6C34878D82A}">
                    <a16:rowId xmlns:a16="http://schemas.microsoft.com/office/drawing/2014/main" val="10000"/>
                  </a:ext>
                </a:extLst>
              </a:tr>
              <a:tr h="4162755">
                <a:tc>
                  <a:txBody>
                    <a:bodyPr/>
                    <a:lstStyle/>
                    <a:p>
                      <a:pPr marL="342900" marR="0" lvl="0" indent="-342900" algn="just">
                        <a:lnSpc>
                          <a:spcPct val="150000"/>
                        </a:lnSpc>
                        <a:spcBef>
                          <a:spcPts val="0"/>
                        </a:spcBef>
                        <a:spcAft>
                          <a:spcPts val="0"/>
                        </a:spcAft>
                        <a:buFont typeface="Symbol"/>
                        <a:buChar char=""/>
                      </a:pPr>
                      <a:r>
                        <a:rPr lang="en-GB" sz="1800" dirty="0">
                          <a:solidFill>
                            <a:srgbClr val="000000"/>
                          </a:solidFill>
                          <a:latin typeface="Times New Roman"/>
                          <a:ea typeface="Calibri"/>
                        </a:rPr>
                        <a:t>Unilever is the financially strong company which is opportunity for the company to expand its business by opening online store using the e- commerce technology this will provide the employees variety of work and also help them in using their technical skills which will give an employee more satisfaction and also increase the organisation productivity and profitability. </a:t>
                      </a:r>
                      <a:endParaRPr lang="en-US" sz="1800" dirty="0">
                        <a:solidFill>
                          <a:srgbClr val="000000"/>
                        </a:solidFill>
                        <a:latin typeface="Times New Roman"/>
                        <a:ea typeface="Calibri"/>
                      </a:endParaRPr>
                    </a:p>
                    <a:p>
                      <a:pPr marL="342900" marR="0" lvl="0" indent="-342900" algn="just">
                        <a:lnSpc>
                          <a:spcPct val="150000"/>
                        </a:lnSpc>
                        <a:spcBef>
                          <a:spcPts val="0"/>
                        </a:spcBef>
                        <a:spcAft>
                          <a:spcPts val="0"/>
                        </a:spcAft>
                        <a:buFont typeface="Symbol"/>
                        <a:buChar char=""/>
                      </a:pPr>
                      <a:r>
                        <a:rPr lang="en-GB" sz="1800" dirty="0">
                          <a:solidFill>
                            <a:srgbClr val="000000"/>
                          </a:solidFill>
                          <a:latin typeface="Times New Roman"/>
                          <a:ea typeface="Calibri"/>
                        </a:rPr>
                        <a:t>The company comply with legal laws of employment which is opportunity for the organisation to adopt more laws related to working hours, contractual agreement for the employees, pension law etc. as all of these will increase the trust of the employees and increase their satisfaction for the job and motivate them to work hard.</a:t>
                      </a:r>
                      <a:endParaRPr lang="en-US" sz="1800" dirty="0">
                        <a:solidFill>
                          <a:srgbClr val="000000"/>
                        </a:solidFill>
                        <a:latin typeface="Times New Roman"/>
                        <a:ea typeface="Calibri"/>
                      </a:endParaRPr>
                    </a:p>
                  </a:txBody>
                  <a:tcPr marL="68580" marR="68580"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625246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334277"/>
          </a:xfrm>
        </p:spPr>
        <p:txBody>
          <a:bodyPr>
            <a:noAutofit/>
          </a:bodyPr>
          <a:lstStyle/>
          <a:p>
            <a:pPr algn="ctr"/>
            <a:r>
              <a:rPr lang="en-GB" sz="3600" dirty="0">
                <a:latin typeface="Times New Roman" pitchFamily="18" charset="0"/>
                <a:cs typeface="Times New Roman" pitchFamily="18" charset="0"/>
              </a:rPr>
              <a:t>Continue....</a:t>
            </a:r>
            <a:endParaRPr lang="en-US" sz="3600" dirty="0">
              <a:latin typeface="Times New Roman" pitchFamily="18" charset="0"/>
              <a:cs typeface="Times New Roman"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1710267" y="1828799"/>
            <a:ext cx="8839200" cy="4690533"/>
          </a:xfrm>
        </p:spPr>
        <p:txBody>
          <a:bodyPr>
            <a:normAutofit/>
          </a:bodyPr>
          <a:lstStyle/>
          <a:p>
            <a:r>
              <a:rPr lang="en-GB" sz="1800" dirty="0"/>
              <a:t> </a:t>
            </a:r>
            <a:endParaRPr lang="en-US" sz="1800" dirty="0"/>
          </a:p>
          <a:p>
            <a:pPr algn="just">
              <a:lnSpc>
                <a:spcPct val="160000"/>
              </a:lnSpc>
            </a:pPr>
            <a:endParaRPr lang="en-US" sz="1800" dirty="0">
              <a:solidFill>
                <a:schemeClr val="tx2"/>
              </a:solidFill>
              <a:latin typeface="Times New Roman" pitchFamily="18" charset="0"/>
              <a:cs typeface="Times New Roman" pitchFamily="18" charset="0"/>
            </a:endParaRPr>
          </a:p>
        </p:txBody>
      </p:sp>
      <p:graphicFrame>
        <p:nvGraphicFramePr>
          <p:cNvPr id="20" name="Table 19"/>
          <p:cNvGraphicFramePr>
            <a:graphicFrameLocks noGrp="1"/>
          </p:cNvGraphicFramePr>
          <p:nvPr/>
        </p:nvGraphicFramePr>
        <p:xfrm>
          <a:off x="2201333" y="1744134"/>
          <a:ext cx="8128000" cy="4227914"/>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val="20000"/>
                    </a:ext>
                  </a:extLst>
                </a:gridCol>
              </a:tblGrid>
              <a:tr h="573870">
                <a:tc>
                  <a:txBody>
                    <a:bodyPr/>
                    <a:lstStyle/>
                    <a:p>
                      <a:pPr marL="0" marR="0" algn="ctr">
                        <a:lnSpc>
                          <a:spcPct val="150000"/>
                        </a:lnSpc>
                        <a:spcBef>
                          <a:spcPts val="0"/>
                        </a:spcBef>
                        <a:spcAft>
                          <a:spcPts val="0"/>
                        </a:spcAft>
                      </a:pPr>
                      <a:r>
                        <a:rPr lang="en-GB" sz="1800" b="1" i="1" dirty="0">
                          <a:solidFill>
                            <a:srgbClr val="000000"/>
                          </a:solidFill>
                          <a:latin typeface="Times New Roman"/>
                          <a:ea typeface="Calibri"/>
                        </a:rPr>
                        <a:t>Threats</a:t>
                      </a:r>
                      <a:endParaRPr lang="en-US" sz="1800" dirty="0">
                        <a:solidFill>
                          <a:srgbClr val="000000"/>
                        </a:solidFill>
                        <a:latin typeface="Times New Roman"/>
                        <a:ea typeface="Calibri"/>
                      </a:endParaRPr>
                    </a:p>
                  </a:txBody>
                  <a:tcPr marL="68580" marR="68580" marT="0" marB="0"/>
                </a:tc>
                <a:extLst>
                  <a:ext uri="{0D108BD9-81ED-4DB2-BD59-A6C34878D82A}">
                    <a16:rowId xmlns:a16="http://schemas.microsoft.com/office/drawing/2014/main" val="10000"/>
                  </a:ext>
                </a:extLst>
              </a:tr>
              <a:tr h="370840">
                <a:tc>
                  <a:txBody>
                    <a:bodyPr/>
                    <a:lstStyle/>
                    <a:p>
                      <a:pPr marL="342900" marR="0" lvl="0" indent="-342900" algn="just">
                        <a:lnSpc>
                          <a:spcPct val="150000"/>
                        </a:lnSpc>
                        <a:spcBef>
                          <a:spcPts val="0"/>
                        </a:spcBef>
                        <a:spcAft>
                          <a:spcPts val="0"/>
                        </a:spcAft>
                        <a:buFont typeface="Symbol"/>
                        <a:buChar char=""/>
                      </a:pPr>
                      <a:r>
                        <a:rPr lang="en-GB" sz="1800" dirty="0">
                          <a:solidFill>
                            <a:srgbClr val="000000"/>
                          </a:solidFill>
                          <a:latin typeface="Times New Roman"/>
                          <a:ea typeface="Calibri"/>
                        </a:rPr>
                        <a:t>In Unilever there is no good reward and appraisal system for the employees that discourages the employees to work hard and also employees does not work beyond their potential as they do not have a purpose. This factor is threat to organisations performance as employees are not fully utilized as per their capabilities thereby company losing its competitive advantage. </a:t>
                      </a:r>
                      <a:endParaRPr lang="en-US" sz="1800" dirty="0">
                        <a:solidFill>
                          <a:srgbClr val="000000"/>
                        </a:solidFill>
                        <a:latin typeface="Times New Roman"/>
                        <a:ea typeface="Calibri"/>
                      </a:endParaRPr>
                    </a:p>
                    <a:p>
                      <a:pPr marL="342900" marR="0" lvl="0" indent="-342900" algn="just">
                        <a:lnSpc>
                          <a:spcPct val="150000"/>
                        </a:lnSpc>
                        <a:spcBef>
                          <a:spcPts val="0"/>
                        </a:spcBef>
                        <a:spcAft>
                          <a:spcPts val="0"/>
                        </a:spcAft>
                        <a:buFont typeface="Symbol"/>
                        <a:buChar char=""/>
                      </a:pPr>
                      <a:r>
                        <a:rPr lang="en-GB" sz="1800" dirty="0">
                          <a:solidFill>
                            <a:srgbClr val="000000"/>
                          </a:solidFill>
                          <a:latin typeface="Times New Roman"/>
                          <a:ea typeface="Calibri"/>
                        </a:rPr>
                        <a:t>The Unilever also has threat of the low performance which is leading lower productivity and profitability as employees are dissatisfied with their job due to non paid extra work hours, low quality work which is making employee pressurizes switch jobs thereby company can lose its valuable asset. </a:t>
                      </a:r>
                      <a:endParaRPr lang="en-US" sz="1800" dirty="0">
                        <a:solidFill>
                          <a:srgbClr val="000000"/>
                        </a:solidFill>
                        <a:latin typeface="Times New Roman"/>
                        <a:ea typeface="Calibri"/>
                      </a:endParaRPr>
                    </a:p>
                  </a:txBody>
                  <a:tcPr marL="68580" marR="68580"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625246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334277"/>
          </a:xfrm>
        </p:spPr>
        <p:txBody>
          <a:bodyPr>
            <a:noAutofit/>
          </a:bodyPr>
          <a:lstStyle/>
          <a:p>
            <a:pPr algn="ctr"/>
            <a:r>
              <a:rPr lang="en-GB" sz="3600" dirty="0">
                <a:latin typeface="Times New Roman" pitchFamily="18" charset="0"/>
                <a:cs typeface="Times New Roman" pitchFamily="18" charset="0"/>
              </a:rPr>
              <a:t>Evaluation of alternative solutions</a:t>
            </a:r>
            <a:endParaRPr lang="en-US" sz="3600" dirty="0">
              <a:latin typeface="Times New Roman" pitchFamily="18" charset="0"/>
              <a:cs typeface="Times New Roman"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1676400" y="1828799"/>
            <a:ext cx="9160933" cy="2286001"/>
          </a:xfrm>
        </p:spPr>
        <p:txBody>
          <a:bodyPr>
            <a:normAutofit/>
          </a:bodyPr>
          <a:lstStyle/>
          <a:p>
            <a:pPr algn="just">
              <a:lnSpc>
                <a:spcPct val="170000"/>
              </a:lnSpc>
            </a:pPr>
            <a:r>
              <a:rPr lang="en-GB" sz="1900" dirty="0">
                <a:latin typeface="Times New Roman" pitchFamily="18" charset="0"/>
                <a:cs typeface="Times New Roman" pitchFamily="18" charset="0"/>
              </a:rPr>
              <a:t>In order to enhance the satisfaction level of the employees and improve working environment of the organisation it very important to find the best possible solutions to above complex problems that the employees of UK are facing within their organisation. </a:t>
            </a:r>
            <a:endParaRPr lang="en-US" sz="1900" dirty="0">
              <a:latin typeface="Times New Roman" pitchFamily="18" charset="0"/>
              <a:cs typeface="Times New Roman" pitchFamily="18" charset="0"/>
            </a:endParaRPr>
          </a:p>
          <a:p>
            <a:pPr algn="l">
              <a:lnSpc>
                <a:spcPct val="150000"/>
              </a:lnSpc>
            </a:pPr>
            <a:endParaRPr lang="en-US" sz="1800" dirty="0">
              <a:solidFill>
                <a:schemeClr val="tx2"/>
              </a:solidFill>
              <a:latin typeface="Times New Roman" pitchFamily="18" charset="0"/>
              <a:cs typeface="Times New Roman" pitchFamily="18" charset="0"/>
            </a:endParaRPr>
          </a:p>
        </p:txBody>
      </p:sp>
    </p:spTree>
    <p:extLst>
      <p:ext uri="{BB962C8B-B14F-4D97-AF65-F5344CB8AC3E}">
        <p14:creationId xmlns:p14="http://schemas.microsoft.com/office/powerpoint/2010/main" val="31640657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334277"/>
          </a:xfrm>
        </p:spPr>
        <p:txBody>
          <a:bodyPr>
            <a:noAutofit/>
          </a:bodyPr>
          <a:lstStyle/>
          <a:p>
            <a:pPr algn="ctr"/>
            <a:r>
              <a:rPr lang="en-GB" sz="3600" dirty="0">
                <a:latin typeface="Times New Roman" pitchFamily="18" charset="0"/>
                <a:cs typeface="Times New Roman" pitchFamily="18" charset="0"/>
              </a:rPr>
              <a:t>Evaluation of alternative solutions using PMI Decision making tool</a:t>
            </a:r>
            <a:endParaRPr lang="en-US" sz="3600" dirty="0">
              <a:latin typeface="Times New Roman" pitchFamily="18" charset="0"/>
              <a:cs typeface="Times New Roman" pitchFamily="18" charset="0"/>
            </a:endParaRPr>
          </a:p>
        </p:txBody>
      </p:sp>
      <p:graphicFrame>
        <p:nvGraphicFramePr>
          <p:cNvPr id="20" name="Table 19"/>
          <p:cNvGraphicFramePr>
            <a:graphicFrameLocks noGrp="1"/>
          </p:cNvGraphicFramePr>
          <p:nvPr/>
        </p:nvGraphicFramePr>
        <p:xfrm>
          <a:off x="1913466" y="1737360"/>
          <a:ext cx="8127999" cy="512064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0000"/>
                    </a:ext>
                  </a:extLst>
                </a:gridCol>
                <a:gridCol w="2709333">
                  <a:extLst>
                    <a:ext uri="{9D8B030D-6E8A-4147-A177-3AD203B41FA5}">
                      <a16:colId xmlns:a16="http://schemas.microsoft.com/office/drawing/2014/main" val="20001"/>
                    </a:ext>
                  </a:extLst>
                </a:gridCol>
                <a:gridCol w="2709333">
                  <a:extLst>
                    <a:ext uri="{9D8B030D-6E8A-4147-A177-3AD203B41FA5}">
                      <a16:colId xmlns:a16="http://schemas.microsoft.com/office/drawing/2014/main" val="20002"/>
                    </a:ext>
                  </a:extLst>
                </a:gridCol>
              </a:tblGrid>
              <a:tr h="335038">
                <a:tc>
                  <a:txBody>
                    <a:bodyPr/>
                    <a:lstStyle/>
                    <a:p>
                      <a:r>
                        <a:rPr lang="en-US" dirty="0"/>
                        <a:t>Plus</a:t>
                      </a:r>
                    </a:p>
                  </a:txBody>
                  <a:tcPr/>
                </a:tc>
                <a:tc>
                  <a:txBody>
                    <a:bodyPr/>
                    <a:lstStyle/>
                    <a:p>
                      <a:r>
                        <a:rPr lang="en-US" dirty="0"/>
                        <a:t>Minus</a:t>
                      </a:r>
                    </a:p>
                  </a:txBody>
                  <a:tcPr/>
                </a:tc>
                <a:tc>
                  <a:txBody>
                    <a:bodyPr/>
                    <a:lstStyle/>
                    <a:p>
                      <a:r>
                        <a:rPr lang="en-US" dirty="0"/>
                        <a:t>Interesting</a:t>
                      </a:r>
                    </a:p>
                  </a:txBody>
                  <a:tcPr/>
                </a:tc>
                <a:extLst>
                  <a:ext uri="{0D108BD9-81ED-4DB2-BD59-A6C34878D82A}">
                    <a16:rowId xmlns:a16="http://schemas.microsoft.com/office/drawing/2014/main" val="10000"/>
                  </a:ext>
                </a:extLst>
              </a:tr>
              <a:tr h="4314613">
                <a:tc>
                  <a: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800" dirty="0">
                          <a:latin typeface="Times New Roman" pitchFamily="18" charset="0"/>
                          <a:cs typeface="Times New Roman" pitchFamily="18" charset="0"/>
                        </a:rPr>
                        <a:t>There are plenty of solutions that can be done to improve the satisfaction of the employees but the foremost thing that employees are required to do is to address their issues.</a:t>
                      </a:r>
                    </a:p>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800" dirty="0">
                          <a:latin typeface="Times New Roman" pitchFamily="18" charset="0"/>
                          <a:cs typeface="Times New Roman" pitchFamily="18" charset="0"/>
                        </a:rPr>
                        <a:t>The employees should have internal shifting between different departments so that their work vary and make them learn new things. </a:t>
                      </a:r>
                      <a:endParaRPr lang="en-US" sz="1800"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GB" sz="1800"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US" sz="1800" dirty="0">
                        <a:latin typeface="Times New Roman" pitchFamily="18" charset="0"/>
                        <a:cs typeface="Times New Roman" pitchFamily="18" charset="0"/>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800" dirty="0">
                          <a:latin typeface="Times New Roman" pitchFamily="18" charset="0"/>
                          <a:cs typeface="Times New Roman" pitchFamily="18" charset="0"/>
                        </a:rPr>
                        <a:t>The organisation must provide the job security to employees by complying with contractual agreement.</a:t>
                      </a:r>
                      <a:endParaRPr lang="en-US" sz="1800" dirty="0">
                        <a:latin typeface="Times New Roman" pitchFamily="18" charset="0"/>
                        <a:cs typeface="Times New Roman" pitchFamily="18" charset="0"/>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800" dirty="0">
                          <a:latin typeface="Times New Roman" pitchFamily="18" charset="0"/>
                          <a:cs typeface="Times New Roman" pitchFamily="18" charset="0"/>
                        </a:rPr>
                        <a:t>To avoid long working hours the organisation should use technology to record the working hours of the employees per day as this increase the productivity and also employees will be paid for their working hours. </a:t>
                      </a:r>
                    </a:p>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800" dirty="0">
                          <a:latin typeface="Times New Roman" pitchFamily="18" charset="0"/>
                          <a:cs typeface="Times New Roman" pitchFamily="18" charset="0"/>
                        </a:rPr>
                        <a:t>There should be consistent training and development session to improve the quality of work of the employees and make the work more interesting. </a:t>
                      </a:r>
                      <a:endParaRPr lang="en-US" sz="1800"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US" sz="1800" dirty="0">
                        <a:latin typeface="Times New Roman" pitchFamily="18" charset="0"/>
                        <a:cs typeface="Times New Roman" pitchFamily="18" charset="0"/>
                      </a:endParaRPr>
                    </a:p>
                    <a:p>
                      <a:pPr>
                        <a:buFont typeface="Arial" pitchFamily="34" charset="0"/>
                        <a:buChar char="•"/>
                      </a:pPr>
                      <a:endParaRPr lang="en-US"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1640657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334277"/>
          </a:xfrm>
        </p:spPr>
        <p:txBody>
          <a:bodyPr>
            <a:noAutofit/>
          </a:bodyPr>
          <a:lstStyle/>
          <a:p>
            <a:pPr algn="ctr"/>
            <a:r>
              <a:rPr lang="en-GB" sz="3600" dirty="0">
                <a:latin typeface="Times New Roman" pitchFamily="18" charset="0"/>
                <a:cs typeface="Times New Roman" pitchFamily="18" charset="0"/>
              </a:rPr>
              <a:t>Evaluation of alternative solutions using PMI Decision making tool</a:t>
            </a:r>
            <a:endParaRPr lang="en-US" sz="3600" dirty="0">
              <a:latin typeface="Times New Roman" pitchFamily="18" charset="0"/>
              <a:cs typeface="Times New Roman" pitchFamily="18" charset="0"/>
            </a:endParaRPr>
          </a:p>
        </p:txBody>
      </p:sp>
      <p:graphicFrame>
        <p:nvGraphicFramePr>
          <p:cNvPr id="20" name="Table 19"/>
          <p:cNvGraphicFramePr>
            <a:graphicFrameLocks noGrp="1"/>
          </p:cNvGraphicFramePr>
          <p:nvPr/>
        </p:nvGraphicFramePr>
        <p:xfrm>
          <a:off x="1913466" y="1737360"/>
          <a:ext cx="8127999" cy="4680373"/>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0000"/>
                    </a:ext>
                  </a:extLst>
                </a:gridCol>
                <a:gridCol w="2709333">
                  <a:extLst>
                    <a:ext uri="{9D8B030D-6E8A-4147-A177-3AD203B41FA5}">
                      <a16:colId xmlns:a16="http://schemas.microsoft.com/office/drawing/2014/main" val="20001"/>
                    </a:ext>
                  </a:extLst>
                </a:gridCol>
                <a:gridCol w="2709333">
                  <a:extLst>
                    <a:ext uri="{9D8B030D-6E8A-4147-A177-3AD203B41FA5}">
                      <a16:colId xmlns:a16="http://schemas.microsoft.com/office/drawing/2014/main" val="20002"/>
                    </a:ext>
                  </a:extLst>
                </a:gridCol>
              </a:tblGrid>
              <a:tr h="335038">
                <a:tc>
                  <a:txBody>
                    <a:bodyPr/>
                    <a:lstStyle/>
                    <a:p>
                      <a:r>
                        <a:rPr lang="en-US" dirty="0"/>
                        <a:t>Plus</a:t>
                      </a:r>
                    </a:p>
                  </a:txBody>
                  <a:tcPr/>
                </a:tc>
                <a:tc>
                  <a:txBody>
                    <a:bodyPr/>
                    <a:lstStyle/>
                    <a:p>
                      <a:r>
                        <a:rPr lang="en-US" dirty="0"/>
                        <a:t>Minus</a:t>
                      </a:r>
                    </a:p>
                  </a:txBody>
                  <a:tcPr/>
                </a:tc>
                <a:tc>
                  <a:txBody>
                    <a:bodyPr/>
                    <a:lstStyle/>
                    <a:p>
                      <a:r>
                        <a:rPr lang="en-US" dirty="0"/>
                        <a:t>Interesting</a:t>
                      </a:r>
                    </a:p>
                  </a:txBody>
                  <a:tcPr/>
                </a:tc>
                <a:extLst>
                  <a:ext uri="{0D108BD9-81ED-4DB2-BD59-A6C34878D82A}">
                    <a16:rowId xmlns:a16="http://schemas.microsoft.com/office/drawing/2014/main" val="10000"/>
                  </a:ext>
                </a:extLst>
              </a:tr>
              <a:tr h="4314613">
                <a:tc>
                  <a:txBody>
                    <a:bodyPr/>
                    <a:lstStyle/>
                    <a:p>
                      <a:r>
                        <a:rPr lang="en-GB" sz="1800" dirty="0">
                          <a:latin typeface="Times New Roman" pitchFamily="18" charset="0"/>
                          <a:cs typeface="Times New Roman" pitchFamily="18" charset="0"/>
                        </a:rPr>
                        <a:t>It is also suggested that organisations should conduct stress management sessions which will create healthy and positive working environment. </a:t>
                      </a:r>
                      <a:endParaRPr lang="en-US" dirty="0"/>
                    </a:p>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GB" sz="1800"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US" sz="1800" dirty="0">
                        <a:latin typeface="Times New Roman" pitchFamily="18" charset="0"/>
                        <a:cs typeface="Times New Roman" pitchFamily="18" charset="0"/>
                      </a:endParaRPr>
                    </a:p>
                    <a:p>
                      <a:endParaRPr lang="en-US" dirty="0"/>
                    </a:p>
                  </a:txBody>
                  <a:tcPr/>
                </a:tc>
                <a:tc>
                  <a:txBody>
                    <a:bodyPr/>
                    <a:lstStyle/>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US" sz="1800" dirty="0">
                        <a:latin typeface="Times New Roman" pitchFamily="18" charset="0"/>
                        <a:cs typeface="Times New Roman" pitchFamily="18" charset="0"/>
                      </a:endParaRPr>
                    </a:p>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800" dirty="0">
                          <a:latin typeface="Times New Roman" pitchFamily="18" charset="0"/>
                          <a:cs typeface="Times New Roman" pitchFamily="18" charset="0"/>
                        </a:rPr>
                        <a:t>The organisations should adopt proper management and should change their previous traditional working practices of office and create flexibility for employees during working from home. </a:t>
                      </a:r>
                      <a:endParaRPr lang="en-US" sz="1800" dirty="0">
                        <a:latin typeface="Times New Roman" pitchFamily="18" charset="0"/>
                        <a:cs typeface="Times New Roman" pitchFamily="18" charset="0"/>
                      </a:endParaRPr>
                    </a:p>
                    <a:p>
                      <a:pPr>
                        <a:buFont typeface="Arial" pitchFamily="34" charset="0"/>
                        <a:buNone/>
                      </a:pPr>
                      <a:endParaRPr lang="en-US"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1640657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334277"/>
          </a:xfrm>
        </p:spPr>
        <p:txBody>
          <a:bodyPr>
            <a:noAutofit/>
          </a:bodyPr>
          <a:lstStyle/>
          <a:p>
            <a:pPr algn="ctr"/>
            <a:r>
              <a:rPr lang="en-GB" sz="3600" dirty="0">
                <a:latin typeface="Times New Roman" pitchFamily="18" charset="0"/>
                <a:cs typeface="Times New Roman" pitchFamily="18" charset="0"/>
              </a:rPr>
              <a:t>Best solution among alternatives using GRIT analysis</a:t>
            </a:r>
            <a:endParaRPr lang="en-US" sz="3600" dirty="0">
              <a:latin typeface="Times New Roman" pitchFamily="18" charset="0"/>
              <a:cs typeface="Times New Roman"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1422401" y="1828799"/>
            <a:ext cx="9279466" cy="3251201"/>
          </a:xfrm>
        </p:spPr>
        <p:txBody>
          <a:bodyPr>
            <a:normAutofit/>
          </a:bodyPr>
          <a:lstStyle/>
          <a:p>
            <a:pPr algn="just">
              <a:lnSpc>
                <a:spcPct val="150000"/>
              </a:lnSpc>
            </a:pPr>
            <a:r>
              <a:rPr lang="en-GB" sz="1800" dirty="0">
                <a:latin typeface="Times New Roman" pitchFamily="18" charset="0"/>
                <a:cs typeface="Times New Roman" pitchFamily="18" charset="0"/>
              </a:rPr>
              <a:t>By evaluating the above alternative solution the best solution for the above problems is to conduct the stress management programs in the organizations of UK as this can create a big difference thereby improving the well being of the employees and increasing the employee’s engagement within an organisation. Also to improve the satisfaction level of employees the employees must address their issues to the HR management of an organisation which will be effective for their work life balance and an effective work life balance will help the organisation in creating the productive and positive environment</a:t>
            </a:r>
            <a:r>
              <a:rPr lang="en-GB" sz="1800" dirty="0"/>
              <a:t>. </a:t>
            </a:r>
            <a:endParaRPr lang="en-US" sz="1800" dirty="0"/>
          </a:p>
        </p:txBody>
      </p:sp>
    </p:spTree>
    <p:extLst>
      <p:ext uri="{BB962C8B-B14F-4D97-AF65-F5344CB8AC3E}">
        <p14:creationId xmlns:p14="http://schemas.microsoft.com/office/powerpoint/2010/main" val="22664086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334277"/>
          </a:xfrm>
        </p:spPr>
        <p:txBody>
          <a:bodyPr>
            <a:noAutofit/>
          </a:bodyPr>
          <a:lstStyle/>
          <a:p>
            <a:pPr algn="ctr"/>
            <a:r>
              <a:rPr lang="en-GB" sz="3600" dirty="0">
                <a:latin typeface="Times New Roman" pitchFamily="18" charset="0"/>
                <a:cs typeface="Times New Roman" pitchFamily="18" charset="0"/>
              </a:rPr>
              <a:t>Best solution among alternatives using GRIT analysis</a:t>
            </a:r>
            <a:endParaRPr lang="en-US" sz="3600" dirty="0">
              <a:latin typeface="Times New Roman" pitchFamily="18" charset="0"/>
              <a:cs typeface="Times New Roman"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1422401" y="1828799"/>
            <a:ext cx="9279466" cy="3251201"/>
          </a:xfrm>
        </p:spPr>
        <p:txBody>
          <a:bodyPr>
            <a:normAutofit/>
          </a:bodyPr>
          <a:lstStyle/>
          <a:p>
            <a:pPr algn="just">
              <a:lnSpc>
                <a:spcPct val="150000"/>
              </a:lnSpc>
            </a:pPr>
            <a:r>
              <a:rPr lang="en-GB" sz="1800" dirty="0">
                <a:latin typeface="Times New Roman" pitchFamily="18" charset="0"/>
                <a:cs typeface="Times New Roman" pitchFamily="18" charset="0"/>
              </a:rPr>
              <a:t>By evaluating the above alternative solution the best solution for the above problems is to conduct the stress management programs in the organizations of UK as this can create a big difference thereby improving the well being of the employees and increasing the employee’s engagement within an organisation. Also to improve the satisfaction level of employees the employees must address their issues to the HR management of an organisation which will be effective for their work life balance and an effective work life balance will help the organisation in creating the productive and positive environment</a:t>
            </a:r>
            <a:r>
              <a:rPr lang="en-GB" sz="1800" dirty="0"/>
              <a:t>. </a:t>
            </a:r>
            <a:endParaRPr lang="en-US" sz="1800" dirty="0"/>
          </a:p>
        </p:txBody>
      </p:sp>
    </p:spTree>
    <p:extLst>
      <p:ext uri="{BB962C8B-B14F-4D97-AF65-F5344CB8AC3E}">
        <p14:creationId xmlns:p14="http://schemas.microsoft.com/office/powerpoint/2010/main" val="22664086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334277"/>
          </a:xfrm>
        </p:spPr>
        <p:txBody>
          <a:bodyPr>
            <a:noAutofit/>
          </a:bodyPr>
          <a:lstStyle/>
          <a:p>
            <a:pPr algn="ctr"/>
            <a:r>
              <a:rPr lang="en-US" sz="3600" b="1" dirty="0">
                <a:solidFill>
                  <a:schemeClr val="tx2"/>
                </a:solidFill>
                <a:latin typeface="Times New Roman" panose="02020603050405020304" pitchFamily="18" charset="0"/>
                <a:cs typeface="Times New Roman" panose="02020603050405020304" pitchFamily="18" charset="0"/>
              </a:rPr>
              <a:t>CONCLUSION</a:t>
            </a:r>
            <a:endParaRPr lang="en-IN" sz="3600" b="1" dirty="0">
              <a:solidFill>
                <a:schemeClr val="tx2"/>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1422401" y="1828800"/>
            <a:ext cx="9279466" cy="2929468"/>
          </a:xfrm>
        </p:spPr>
        <p:txBody>
          <a:bodyPr>
            <a:normAutofit/>
          </a:bodyPr>
          <a:lstStyle/>
          <a:p>
            <a:pPr algn="just">
              <a:lnSpc>
                <a:spcPct val="150000"/>
              </a:lnSpc>
            </a:pPr>
            <a:r>
              <a:rPr lang="en-GB" sz="1800" dirty="0">
                <a:latin typeface="Times New Roman" pitchFamily="18" charset="0"/>
                <a:cs typeface="Times New Roman" pitchFamily="18" charset="0"/>
              </a:rPr>
              <a:t>It is concluded from the study that the employees working in UK organisation are dissatisfied with the imbalance between their work life and personal life due to the long working hours. It is also concluded that Covid-19 has reduced the quality working and also the workers are having less flexibility and more work load in work from home situation. At last the presentation concludes that best solution to the problem is reduction of working hours and the extra work should be compulsory paid off. </a:t>
            </a:r>
            <a:endParaRPr lang="en-US" sz="1800" dirty="0">
              <a:latin typeface="Times New Roman" pitchFamily="18" charset="0"/>
              <a:cs typeface="Times New Roman" pitchFamily="18" charset="0"/>
            </a:endParaRPr>
          </a:p>
        </p:txBody>
      </p:sp>
    </p:spTree>
    <p:extLst>
      <p:ext uri="{BB962C8B-B14F-4D97-AF65-F5344CB8AC3E}">
        <p14:creationId xmlns:p14="http://schemas.microsoft.com/office/powerpoint/2010/main" val="22664086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133101"/>
          </a:xfrm>
        </p:spPr>
        <p:txBody>
          <a:bodyPr>
            <a:noAutofit/>
          </a:bodyPr>
          <a:lstStyle/>
          <a:p>
            <a:pPr algn="ctr"/>
            <a:r>
              <a:rPr lang="en-US" sz="3600" b="1" dirty="0">
                <a:latin typeface="Times New Roman" pitchFamily="18" charset="0"/>
                <a:cs typeface="Times New Roman" pitchFamily="18" charset="0"/>
              </a:rPr>
              <a:t>References</a:t>
            </a:r>
            <a:endParaRPr lang="en-IN" sz="3600" b="1" dirty="0">
              <a:latin typeface="Times New Roman" pitchFamily="18" charset="0"/>
              <a:cs typeface="Times New Roman"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1630917" y="1439333"/>
            <a:ext cx="8908666" cy="4893734"/>
          </a:xfrm>
        </p:spPr>
        <p:txBody>
          <a:bodyPr>
            <a:normAutofit fontScale="25000" lnSpcReduction="20000"/>
          </a:bodyPr>
          <a:lstStyle/>
          <a:p>
            <a:pPr algn="just">
              <a:lnSpc>
                <a:spcPct val="170000"/>
              </a:lnSpc>
            </a:pPr>
            <a:r>
              <a:rPr lang="en-GB" sz="7200" dirty="0">
                <a:latin typeface="Times New Roman" pitchFamily="18" charset="0"/>
                <a:cs typeface="Times New Roman" pitchFamily="18" charset="0"/>
              </a:rPr>
              <a:t>UK Workers Among The Most Dissatisfied In Europe</a:t>
            </a:r>
            <a:r>
              <a:rPr lang="en-GB" sz="7200" i="1" dirty="0">
                <a:latin typeface="Times New Roman" pitchFamily="18" charset="0"/>
                <a:cs typeface="Times New Roman" pitchFamily="18" charset="0"/>
              </a:rPr>
              <a:t>. </a:t>
            </a:r>
            <a:r>
              <a:rPr lang="en-GB" sz="7200" dirty="0">
                <a:latin typeface="Times New Roman" pitchFamily="18" charset="0"/>
                <a:cs typeface="Times New Roman" pitchFamily="18" charset="0"/>
              </a:rPr>
              <a:t>[online]</a:t>
            </a:r>
            <a:br>
              <a:rPr lang="en-GB" sz="7200" dirty="0">
                <a:latin typeface="Times New Roman" pitchFamily="18" charset="0"/>
                <a:cs typeface="Times New Roman" pitchFamily="18" charset="0"/>
              </a:rPr>
            </a:br>
            <a:r>
              <a:rPr lang="en-GB" sz="7200" dirty="0">
                <a:latin typeface="Times New Roman" pitchFamily="18" charset="0"/>
                <a:cs typeface="Times New Roman" pitchFamily="18" charset="0"/>
              </a:rPr>
              <a:t>Available at: &lt;https://unionsafety.eu/docs/HSNewsItems%2013/UKWorkersAmongTheMostDissatisfiedInEurope.html&gt;</a:t>
            </a:r>
          </a:p>
          <a:p>
            <a:pPr algn="just">
              <a:lnSpc>
                <a:spcPct val="170000"/>
              </a:lnSpc>
            </a:pPr>
            <a:r>
              <a:rPr lang="en-US" sz="7200" dirty="0">
                <a:latin typeface="Times New Roman" pitchFamily="18" charset="0"/>
                <a:cs typeface="Times New Roman" pitchFamily="18" charset="0"/>
              </a:rPr>
              <a:t>Work and wellbeing Hard work? Employment, work-life balance and wellbeing in a changing economy, </a:t>
            </a:r>
            <a:r>
              <a:rPr lang="en-GB" sz="7200" dirty="0">
                <a:latin typeface="Times New Roman" pitchFamily="18" charset="0"/>
                <a:cs typeface="Times New Roman" pitchFamily="18" charset="0"/>
              </a:rPr>
              <a:t>[online]</a:t>
            </a:r>
            <a:br>
              <a:rPr lang="en-GB" sz="7200" dirty="0">
                <a:latin typeface="Times New Roman" pitchFamily="18" charset="0"/>
                <a:cs typeface="Times New Roman" pitchFamily="18" charset="0"/>
              </a:rPr>
            </a:br>
            <a:r>
              <a:rPr lang="en-GB" sz="7200" dirty="0">
                <a:latin typeface="Times New Roman" pitchFamily="18" charset="0"/>
                <a:cs typeface="Times New Roman" pitchFamily="18" charset="0"/>
              </a:rPr>
              <a:t>Available at: &lt;</a:t>
            </a:r>
            <a:r>
              <a:rPr lang="en-IN" sz="7200" dirty="0">
                <a:latin typeface="Times New Roman" pitchFamily="18" charset="0"/>
                <a:cs typeface="Times New Roman" pitchFamily="18" charset="0"/>
                <a:hlinkClick r:id="rId3"/>
              </a:rPr>
              <a:t>https://www.bsa.natcen.ac.uk/media/1148/bsa29_work_and_wellbeing.pdf</a:t>
            </a:r>
            <a:r>
              <a:rPr lang="en-IN" sz="7200" dirty="0">
                <a:latin typeface="Times New Roman" pitchFamily="18" charset="0"/>
                <a:cs typeface="Times New Roman" pitchFamily="18" charset="0"/>
              </a:rPr>
              <a:t>&gt;</a:t>
            </a:r>
          </a:p>
          <a:p>
            <a:pPr algn="just">
              <a:lnSpc>
                <a:spcPct val="170000"/>
              </a:lnSpc>
            </a:pPr>
            <a:r>
              <a:rPr lang="en-US" sz="7200" dirty="0">
                <a:latin typeface="Times New Roman" pitchFamily="18" charset="0"/>
                <a:cs typeface="Times New Roman" pitchFamily="18" charset="0"/>
              </a:rPr>
              <a:t>PESTLE analysis</a:t>
            </a:r>
          </a:p>
          <a:p>
            <a:pPr algn="just">
              <a:lnSpc>
                <a:spcPct val="170000"/>
              </a:lnSpc>
            </a:pPr>
            <a:r>
              <a:rPr lang="en-GB" sz="7200" dirty="0">
                <a:latin typeface="Times New Roman" pitchFamily="18" charset="0"/>
                <a:cs typeface="Times New Roman" pitchFamily="18" charset="0"/>
              </a:rPr>
              <a:t>, 2021.[online]</a:t>
            </a:r>
            <a:br>
              <a:rPr lang="en-GB" sz="7200" dirty="0">
                <a:latin typeface="Times New Roman" pitchFamily="18" charset="0"/>
                <a:cs typeface="Times New Roman" pitchFamily="18" charset="0"/>
              </a:rPr>
            </a:br>
            <a:r>
              <a:rPr lang="en-GB" sz="7200" dirty="0">
                <a:latin typeface="Times New Roman" pitchFamily="18" charset="0"/>
                <a:cs typeface="Times New Roman" pitchFamily="18" charset="0"/>
              </a:rPr>
              <a:t>Available at: </a:t>
            </a:r>
            <a:r>
              <a:rPr lang="en-IN" sz="7200" dirty="0">
                <a:latin typeface="Times New Roman" pitchFamily="18" charset="0"/>
                <a:cs typeface="Times New Roman" pitchFamily="18" charset="0"/>
                <a:hlinkClick r:id="rId4"/>
              </a:rPr>
              <a:t>https://www.cipd.co.uk/knowledge/strategy/organisational-development/pestle-analysis-factsheet#gref</a:t>
            </a:r>
            <a:endParaRPr lang="en-IN" sz="7200" dirty="0">
              <a:latin typeface="Times New Roman" pitchFamily="18" charset="0"/>
              <a:cs typeface="Times New Roman" pitchFamily="18" charset="0"/>
            </a:endParaRPr>
          </a:p>
          <a:p>
            <a:pPr algn="just">
              <a:lnSpc>
                <a:spcPct val="110000"/>
              </a:lnSpc>
            </a:pPr>
            <a:endParaRPr lang="en-IN" sz="1900" dirty="0">
              <a:latin typeface="Times New Roman" pitchFamily="18" charset="0"/>
              <a:cs typeface="Times New Roman" pitchFamily="18" charset="0"/>
            </a:endParaRPr>
          </a:p>
          <a:p>
            <a:pPr algn="just"/>
            <a:endParaRPr lang="en-IN" sz="1800" dirty="0"/>
          </a:p>
          <a:p>
            <a:endParaRPr lang="en-US" sz="1800"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296012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133101"/>
          </a:xfrm>
        </p:spPr>
        <p:txBody>
          <a:bodyPr>
            <a:noAutofit/>
          </a:bodyPr>
          <a:lstStyle/>
          <a:p>
            <a:pPr algn="ctr"/>
            <a:r>
              <a:rPr lang="en-US" sz="3600" b="1" dirty="0">
                <a:latin typeface="Times New Roman" pitchFamily="18" charset="0"/>
                <a:cs typeface="Times New Roman" pitchFamily="18" charset="0"/>
              </a:rPr>
              <a:t>Continue…</a:t>
            </a:r>
            <a:endParaRPr lang="en-IN" sz="3600" b="1" dirty="0">
              <a:latin typeface="Times New Roman" pitchFamily="18" charset="0"/>
              <a:cs typeface="Times New Roman"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1219200" y="1439333"/>
            <a:ext cx="10583334" cy="3437467"/>
          </a:xfrm>
        </p:spPr>
        <p:txBody>
          <a:bodyPr>
            <a:normAutofit/>
          </a:bodyPr>
          <a:lstStyle/>
          <a:p>
            <a:pPr algn="just">
              <a:lnSpc>
                <a:spcPct val="120000"/>
              </a:lnSpc>
            </a:pPr>
            <a:r>
              <a:rPr lang="en-GB" sz="1900" dirty="0" err="1">
                <a:latin typeface="Times New Roman" pitchFamily="18" charset="0"/>
                <a:cs typeface="Times New Roman" pitchFamily="18" charset="0"/>
              </a:rPr>
              <a:t>Bains</a:t>
            </a:r>
            <a:r>
              <a:rPr lang="en-GB" sz="1900" dirty="0">
                <a:latin typeface="Times New Roman" pitchFamily="18" charset="0"/>
                <a:cs typeface="Times New Roman" pitchFamily="18" charset="0"/>
              </a:rPr>
              <a:t>, S. and </a:t>
            </a:r>
            <a:r>
              <a:rPr lang="en-GB" sz="1900" dirty="0" err="1">
                <a:latin typeface="Times New Roman" pitchFamily="18" charset="0"/>
                <a:cs typeface="Times New Roman" pitchFamily="18" charset="0"/>
              </a:rPr>
              <a:t>Chitrao</a:t>
            </a:r>
            <a:r>
              <a:rPr lang="en-GB" sz="1900" dirty="0">
                <a:latin typeface="Times New Roman" pitchFamily="18" charset="0"/>
                <a:cs typeface="Times New Roman" pitchFamily="18" charset="0"/>
              </a:rPr>
              <a:t>, P.V., 2020. Stress as a Factor of Employee Absenteeism at Workplace in IT Sector, India. </a:t>
            </a:r>
            <a:r>
              <a:rPr lang="en-US" sz="1900" i="1" dirty="0">
                <a:latin typeface="Times New Roman" pitchFamily="18" charset="0"/>
                <a:cs typeface="Times New Roman" pitchFamily="18" charset="0"/>
              </a:rPr>
              <a:t>International Journal of Modern Agriculture</a:t>
            </a:r>
            <a:r>
              <a:rPr lang="en-US" sz="1900" dirty="0">
                <a:latin typeface="Times New Roman" pitchFamily="18" charset="0"/>
                <a:cs typeface="Times New Roman" pitchFamily="18" charset="0"/>
              </a:rPr>
              <a:t>. 9(3). pp.1531-1548.</a:t>
            </a:r>
          </a:p>
          <a:p>
            <a:pPr algn="just">
              <a:lnSpc>
                <a:spcPct val="120000"/>
              </a:lnSpc>
            </a:pPr>
            <a:r>
              <a:rPr lang="en-GB" sz="1900" dirty="0">
                <a:latin typeface="Times New Roman" pitchFamily="18" charset="0"/>
                <a:cs typeface="Times New Roman" pitchFamily="18" charset="0"/>
              </a:rPr>
              <a:t>GRIGORE, O.M., 2020. Factors Contributing to Work-Related Absenteeism during the COVID-19 Pandemic. </a:t>
            </a:r>
            <a:r>
              <a:rPr lang="en-US" sz="1900" i="1" dirty="0">
                <a:latin typeface="Times New Roman" pitchFamily="18" charset="0"/>
                <a:cs typeface="Times New Roman" pitchFamily="18" charset="0"/>
              </a:rPr>
              <a:t>Management Dynamics in the Knowledge Economy</a:t>
            </a:r>
            <a:r>
              <a:rPr lang="en-US" sz="1900" dirty="0">
                <a:latin typeface="Times New Roman" pitchFamily="18" charset="0"/>
                <a:cs typeface="Times New Roman" pitchFamily="18" charset="0"/>
              </a:rPr>
              <a:t>. 8(4). p.401.</a:t>
            </a:r>
          </a:p>
          <a:p>
            <a:pPr algn="just">
              <a:lnSpc>
                <a:spcPct val="120000"/>
              </a:lnSpc>
            </a:pPr>
            <a:r>
              <a:rPr lang="en-GB" sz="1900" dirty="0" err="1">
                <a:latin typeface="Times New Roman" pitchFamily="18" charset="0"/>
                <a:cs typeface="Times New Roman" pitchFamily="18" charset="0"/>
              </a:rPr>
              <a:t>Longhurst</a:t>
            </a:r>
            <a:r>
              <a:rPr lang="en-GB" sz="1900" dirty="0">
                <a:latin typeface="Times New Roman" pitchFamily="18" charset="0"/>
                <a:cs typeface="Times New Roman" pitchFamily="18" charset="0"/>
              </a:rPr>
              <a:t>, G.J., Stone, D.M., </a:t>
            </a:r>
            <a:r>
              <a:rPr lang="en-GB" sz="1900" dirty="0" err="1">
                <a:latin typeface="Times New Roman" pitchFamily="18" charset="0"/>
                <a:cs typeface="Times New Roman" pitchFamily="18" charset="0"/>
              </a:rPr>
              <a:t>Dulohery</a:t>
            </a:r>
            <a:r>
              <a:rPr lang="en-GB" sz="1900" dirty="0">
                <a:latin typeface="Times New Roman" pitchFamily="18" charset="0"/>
                <a:cs typeface="Times New Roman" pitchFamily="18" charset="0"/>
              </a:rPr>
              <a:t>, K., Scully, D., Campbell, T. and Smith, C.F., 2020. Strength, weakness, opportunity, threat (SWOT) analysis of the adaptations to anatomical education in the United Kingdom and Republic of Ireland in response to the Covid‐19 pandemic. </a:t>
            </a:r>
            <a:r>
              <a:rPr lang="en-US" sz="1900" i="1" dirty="0">
                <a:latin typeface="Times New Roman" pitchFamily="18" charset="0"/>
                <a:cs typeface="Times New Roman" pitchFamily="18" charset="0"/>
              </a:rPr>
              <a:t>Anatomical sciences education</a:t>
            </a:r>
            <a:r>
              <a:rPr lang="en-US" sz="1900" dirty="0">
                <a:latin typeface="Times New Roman" pitchFamily="18" charset="0"/>
                <a:cs typeface="Times New Roman" pitchFamily="18" charset="0"/>
              </a:rPr>
              <a:t>. 13(3). pp.301-311.</a:t>
            </a:r>
          </a:p>
          <a:p>
            <a:pPr algn="just">
              <a:lnSpc>
                <a:spcPct val="110000"/>
              </a:lnSpc>
            </a:pPr>
            <a:endParaRPr lang="en-IN" sz="1900" dirty="0">
              <a:latin typeface="Times New Roman" pitchFamily="18" charset="0"/>
              <a:cs typeface="Times New Roman" pitchFamily="18" charset="0"/>
            </a:endParaRPr>
          </a:p>
          <a:p>
            <a:pPr algn="just"/>
            <a:endParaRPr lang="en-IN" sz="1800" dirty="0"/>
          </a:p>
          <a:p>
            <a:endParaRPr lang="en-US" sz="1800"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296012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15833" y="149289"/>
            <a:ext cx="9960334" cy="1133101"/>
          </a:xfrm>
        </p:spPr>
        <p:txBody>
          <a:bodyPr>
            <a:noAutofit/>
          </a:bodyPr>
          <a:lstStyle/>
          <a:p>
            <a:pPr algn="ctr"/>
            <a:r>
              <a:rPr lang="en-US" sz="3600" b="1" dirty="0">
                <a:latin typeface="Times New Roman" pitchFamily="18" charset="0"/>
                <a:cs typeface="Times New Roman" pitchFamily="18" charset="0"/>
              </a:rPr>
              <a:t>Continue…</a:t>
            </a:r>
            <a:endParaRPr lang="en-IN" sz="3600" b="1" dirty="0">
              <a:latin typeface="Times New Roman" pitchFamily="18" charset="0"/>
              <a:cs typeface="Times New Roman" pitchFamily="18" charset="0"/>
            </a:endParaRPr>
          </a:p>
        </p:txBody>
      </p:sp>
      <p:sp>
        <p:nvSpPr>
          <p:cNvPr id="3" name="Subtitle 2">
            <a:extLst>
              <a:ext uri="{FF2B5EF4-FFF2-40B4-BE49-F238E27FC236}">
                <a16:creationId xmlns:a16="http://schemas.microsoft.com/office/drawing/2014/main" id="{87EC3C0D-C89A-4DD0-8A8D-106657D6BA0D}"/>
              </a:ext>
            </a:extLst>
          </p:cNvPr>
          <p:cNvSpPr>
            <a:spLocks noGrp="1"/>
          </p:cNvSpPr>
          <p:nvPr>
            <p:ph type="subTitle" idx="1"/>
          </p:nvPr>
        </p:nvSpPr>
        <p:spPr>
          <a:xfrm>
            <a:off x="1693334" y="1439334"/>
            <a:ext cx="9008534" cy="3759200"/>
          </a:xfrm>
        </p:spPr>
        <p:txBody>
          <a:bodyPr>
            <a:normAutofit fontScale="77500" lnSpcReduction="20000"/>
          </a:bodyPr>
          <a:lstStyle/>
          <a:p>
            <a:pPr algn="just">
              <a:lnSpc>
                <a:spcPct val="170000"/>
              </a:lnSpc>
            </a:pPr>
            <a:r>
              <a:rPr lang="en-GB" sz="2900" dirty="0">
                <a:latin typeface="Times New Roman" pitchFamily="18" charset="0"/>
                <a:cs typeface="Times New Roman" pitchFamily="18" charset="0"/>
              </a:rPr>
              <a:t>Marsden, D., 2021. Patterns of organizational ownership and employee well‐being in Britain. </a:t>
            </a:r>
            <a:r>
              <a:rPr lang="en-US" sz="2900" i="1" dirty="0">
                <a:latin typeface="Times New Roman" pitchFamily="18" charset="0"/>
                <a:cs typeface="Times New Roman" pitchFamily="18" charset="0"/>
              </a:rPr>
              <a:t>British Journal of Industrial Relations</a:t>
            </a:r>
            <a:r>
              <a:rPr lang="en-US" sz="2900" dirty="0">
                <a:latin typeface="Times New Roman" pitchFamily="18" charset="0"/>
                <a:cs typeface="Times New Roman" pitchFamily="18" charset="0"/>
              </a:rPr>
              <a:t>.</a:t>
            </a:r>
          </a:p>
          <a:p>
            <a:pPr algn="just">
              <a:lnSpc>
                <a:spcPct val="170000"/>
              </a:lnSpc>
            </a:pPr>
            <a:r>
              <a:rPr lang="en-GB" sz="2900" dirty="0">
                <a:latin typeface="Times New Roman" pitchFamily="18" charset="0"/>
                <a:cs typeface="Times New Roman" pitchFamily="18" charset="0"/>
              </a:rPr>
              <a:t>Wheatley, D., 2020. Workplace location and the quality of work: The case of urban-based workers in the UK. </a:t>
            </a:r>
            <a:r>
              <a:rPr lang="en-US" sz="2900" i="1" dirty="0">
                <a:latin typeface="Times New Roman" pitchFamily="18" charset="0"/>
                <a:cs typeface="Times New Roman" pitchFamily="18" charset="0"/>
              </a:rPr>
              <a:t>Urban Studies</a:t>
            </a:r>
            <a:r>
              <a:rPr lang="en-US" sz="2900" dirty="0">
                <a:latin typeface="Times New Roman" pitchFamily="18" charset="0"/>
                <a:cs typeface="Times New Roman" pitchFamily="18" charset="0"/>
              </a:rPr>
              <a:t>, p.0042098020911887.</a:t>
            </a:r>
          </a:p>
          <a:p>
            <a:pPr algn="just">
              <a:lnSpc>
                <a:spcPct val="170000"/>
              </a:lnSpc>
            </a:pPr>
            <a:r>
              <a:rPr lang="en-GB" sz="2900" dirty="0" err="1">
                <a:latin typeface="Times New Roman" pitchFamily="18" charset="0"/>
                <a:cs typeface="Times New Roman" pitchFamily="18" charset="0"/>
              </a:rPr>
              <a:t>Zheng</a:t>
            </a:r>
            <a:r>
              <a:rPr lang="en-GB" sz="2900" dirty="0">
                <a:latin typeface="Times New Roman" pitchFamily="18" charset="0"/>
                <a:cs typeface="Times New Roman" pitchFamily="18" charset="0"/>
              </a:rPr>
              <a:t>, H., </a:t>
            </a:r>
            <a:r>
              <a:rPr lang="en-GB" sz="2900" dirty="0" err="1">
                <a:latin typeface="Times New Roman" pitchFamily="18" charset="0"/>
                <a:cs typeface="Times New Roman" pitchFamily="18" charset="0"/>
              </a:rPr>
              <a:t>Tarrence</a:t>
            </a:r>
            <a:r>
              <a:rPr lang="en-GB" sz="2900" dirty="0">
                <a:latin typeface="Times New Roman" pitchFamily="18" charset="0"/>
                <a:cs typeface="Times New Roman" pitchFamily="18" charset="0"/>
              </a:rPr>
              <a:t>, J., </a:t>
            </a:r>
            <a:r>
              <a:rPr lang="en-GB" sz="2900" dirty="0" err="1">
                <a:latin typeface="Times New Roman" pitchFamily="18" charset="0"/>
                <a:cs typeface="Times New Roman" pitchFamily="18" charset="0"/>
              </a:rPr>
              <a:t>Roscigno</a:t>
            </a:r>
            <a:r>
              <a:rPr lang="en-GB" sz="2900" dirty="0">
                <a:latin typeface="Times New Roman" pitchFamily="18" charset="0"/>
                <a:cs typeface="Times New Roman" pitchFamily="18" charset="0"/>
              </a:rPr>
              <a:t>, V. and </a:t>
            </a:r>
            <a:r>
              <a:rPr lang="en-GB" sz="2900" dirty="0" err="1">
                <a:latin typeface="Times New Roman" pitchFamily="18" charset="0"/>
                <a:cs typeface="Times New Roman" pitchFamily="18" charset="0"/>
              </a:rPr>
              <a:t>Schieman</a:t>
            </a:r>
            <a:r>
              <a:rPr lang="en-GB" sz="2900" dirty="0">
                <a:latin typeface="Times New Roman" pitchFamily="18" charset="0"/>
                <a:cs typeface="Times New Roman" pitchFamily="18" charset="0"/>
              </a:rPr>
              <a:t>, S., 2021. Workplace financial transparency and Job distress. </a:t>
            </a:r>
            <a:r>
              <a:rPr lang="en-US" sz="2900" i="1" dirty="0">
                <a:latin typeface="Times New Roman" pitchFamily="18" charset="0"/>
                <a:cs typeface="Times New Roman" pitchFamily="18" charset="0"/>
              </a:rPr>
              <a:t>Social Science Research</a:t>
            </a:r>
            <a:r>
              <a:rPr lang="en-US" sz="2900" dirty="0">
                <a:latin typeface="Times New Roman" pitchFamily="18" charset="0"/>
                <a:cs typeface="Times New Roman" pitchFamily="18" charset="0"/>
              </a:rPr>
              <a:t>. 95. p.102525.</a:t>
            </a:r>
          </a:p>
          <a:p>
            <a:pPr algn="just">
              <a:lnSpc>
                <a:spcPct val="110000"/>
              </a:lnSpc>
            </a:pPr>
            <a:endParaRPr lang="en-IN" sz="1900" dirty="0">
              <a:latin typeface="Times New Roman" pitchFamily="18" charset="0"/>
              <a:cs typeface="Times New Roman" pitchFamily="18" charset="0"/>
            </a:endParaRPr>
          </a:p>
          <a:p>
            <a:pPr algn="just"/>
            <a:endParaRPr lang="en-IN" sz="1800" dirty="0"/>
          </a:p>
          <a:p>
            <a:endParaRPr lang="en-US" sz="1800"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296012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F9A9D49-0CC3-48DC-B9AC-20D14533BC0B}"/>
              </a:ext>
            </a:extLst>
          </p:cNvPr>
          <p:cNvSpPr>
            <a:spLocks noGrp="1"/>
          </p:cNvSpPr>
          <p:nvPr>
            <p:ph type="ctrTitle"/>
          </p:nvPr>
        </p:nvSpPr>
        <p:spPr>
          <a:xfrm>
            <a:off x="1100067" y="1899261"/>
            <a:ext cx="9960334" cy="1133101"/>
          </a:xfrm>
        </p:spPr>
        <p:txBody>
          <a:bodyPr>
            <a:noAutofit/>
          </a:bodyPr>
          <a:lstStyle/>
          <a:p>
            <a:pPr algn="ctr"/>
            <a:r>
              <a:rPr lang="en-US" sz="3600" b="1" dirty="0">
                <a:latin typeface="Times New Roman" pitchFamily="18" charset="0"/>
                <a:cs typeface="Times New Roman" pitchFamily="18" charset="0"/>
              </a:rPr>
              <a:t>Thank You</a:t>
            </a:r>
            <a:endParaRPr lang="en-IN" sz="3600" b="1" dirty="0">
              <a:latin typeface="Times New Roman" pitchFamily="18" charset="0"/>
              <a:cs typeface="Times New Roman" pitchFamily="18" charset="0"/>
            </a:endParaRPr>
          </a:p>
        </p:txBody>
      </p:sp>
    </p:spTree>
    <p:extLst>
      <p:ext uri="{BB962C8B-B14F-4D97-AF65-F5344CB8AC3E}">
        <p14:creationId xmlns:p14="http://schemas.microsoft.com/office/powerpoint/2010/main" val="11296012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12" ma:contentTypeDescription="Create a new document." ma:contentTypeScope="" ma:versionID="b74eee02e021fd704d9afe469ccda74f">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72f47b3e59e63e557dec25b6f12f1d5e"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D5CD5E1-3D29-4CB9-BC03-FA3F020B6952}">
  <ds:schemaRefs>
    <ds:schemaRef ds:uri="http://schemas.microsoft.com/sharepoint/v3/contenttype/forms"/>
  </ds:schemaRefs>
</ds:datastoreItem>
</file>

<file path=customXml/itemProps2.xml><?xml version="1.0" encoding="utf-8"?>
<ds:datastoreItem xmlns:ds="http://schemas.openxmlformats.org/officeDocument/2006/customXml" ds:itemID="{126DC273-3C20-4E2B-87F9-8F8C72B2FC38}">
  <ds:schemaRefs>
    <ds:schemaRef ds:uri="http://purl.org/dc/terms/"/>
    <ds:schemaRef ds:uri="d6f7a6e2-a2bb-432a-b406-760b1b1769a2"/>
    <ds:schemaRef ds:uri="http://purl.org/dc/elements/1.1/"/>
    <ds:schemaRef ds:uri="http://schemas.openxmlformats.org/package/2006/metadata/core-properties"/>
    <ds:schemaRef ds:uri="http://purl.org/dc/dcmitype/"/>
    <ds:schemaRef ds:uri="http://schemas.microsoft.com/office/2006/documentManagement/types"/>
    <ds:schemaRef ds:uri="http://schemas.microsoft.com/office/2006/metadata/properties"/>
    <ds:schemaRef ds:uri="http://schemas.microsoft.com/office/infopath/2007/PartnerControls"/>
    <ds:schemaRef ds:uri="dd7bbc2b-1d05-4a2b-aef3-b6f0207d1649"/>
    <ds:schemaRef ds:uri="http://www.w3.org/XML/1998/namespace"/>
  </ds:schemaRefs>
</ds:datastoreItem>
</file>

<file path=customXml/itemProps3.xml><?xml version="1.0" encoding="utf-8"?>
<ds:datastoreItem xmlns:ds="http://schemas.openxmlformats.org/officeDocument/2006/customXml" ds:itemID="{062A79D0-59B1-4F0D-8641-949EB08E2F1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7bbc2b-1d05-4a2b-aef3-b6f0207d1649"/>
    <ds:schemaRef ds:uri="d6f7a6e2-a2bb-432a-b406-760b1b1769a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Flow</Template>
  <TotalTime>332</TotalTime>
  <Words>2621</Words>
  <Application>Microsoft Office PowerPoint</Application>
  <PresentationFormat>Widescreen</PresentationFormat>
  <Paragraphs>137</Paragraphs>
  <Slides>25</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Constantia</vt:lpstr>
      <vt:lpstr>Symbol</vt:lpstr>
      <vt:lpstr>Times New Roman</vt:lpstr>
      <vt:lpstr>Wingdings 2</vt:lpstr>
      <vt:lpstr>Flow</vt:lpstr>
      <vt:lpstr>Problem Solving and Decision Making Module code: BMSW 4004 by Mihayl Panchev student ID:2020323</vt:lpstr>
      <vt:lpstr>Table of Content</vt:lpstr>
      <vt:lpstr>INTRODUCTION</vt:lpstr>
      <vt:lpstr>Nature and impact of complex problems</vt:lpstr>
      <vt:lpstr>Continue…</vt:lpstr>
      <vt:lpstr>Continue…</vt:lpstr>
      <vt:lpstr>Fishbone Diagram</vt:lpstr>
      <vt:lpstr>Research informed cause of complex problems</vt:lpstr>
      <vt:lpstr>Effect analysis of the complex problems</vt:lpstr>
      <vt:lpstr>Pestle analysis</vt:lpstr>
      <vt:lpstr>SWOT analysis</vt:lpstr>
      <vt:lpstr>Continue....</vt:lpstr>
      <vt:lpstr>Continue....</vt:lpstr>
      <vt:lpstr>Continue....</vt:lpstr>
      <vt:lpstr>Continue....</vt:lpstr>
      <vt:lpstr>Evaluation of alternative solutions</vt:lpstr>
      <vt:lpstr>Evaluation of alternative solutions using PMI Decision making tool</vt:lpstr>
      <vt:lpstr>Evaluation of alternative solutions using PMI Decision making tool</vt:lpstr>
      <vt:lpstr>Best solution among alternatives using GRIT analysis</vt:lpstr>
      <vt:lpstr>Best solution among alternatives using GRIT analysis</vt:lpstr>
      <vt:lpstr>CONCLUSION</vt:lpstr>
      <vt:lpstr>References</vt:lpstr>
      <vt:lpstr>Continue…</vt:lpstr>
      <vt:lpstr>Continue…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 P</dc:creator>
  <cp:lastModifiedBy>silviya todorova</cp:lastModifiedBy>
  <cp:revision>127</cp:revision>
  <dcterms:created xsi:type="dcterms:W3CDTF">2021-04-19T20:07:20Z</dcterms:created>
  <dcterms:modified xsi:type="dcterms:W3CDTF">2022-04-12T08:52:44Z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