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2" r:id="rId1"/>
  </p:sldMasterIdLst>
  <p:notesMasterIdLst>
    <p:notesMasterId r:id="rId25"/>
  </p:notesMasterIdLst>
  <p:handoutMasterIdLst>
    <p:handoutMasterId r:id="rId26"/>
  </p:handoutMasterIdLst>
  <p:sldIdLst>
    <p:sldId id="256" r:id="rId2"/>
    <p:sldId id="277" r:id="rId3"/>
    <p:sldId id="269" r:id="rId4"/>
    <p:sldId id="260" r:id="rId5"/>
    <p:sldId id="273" r:id="rId6"/>
    <p:sldId id="263" r:id="rId7"/>
    <p:sldId id="278" r:id="rId8"/>
    <p:sldId id="279" r:id="rId9"/>
    <p:sldId id="280" r:id="rId10"/>
    <p:sldId id="292" r:id="rId11"/>
    <p:sldId id="284" r:id="rId12"/>
    <p:sldId id="275" r:id="rId13"/>
    <p:sldId id="282" r:id="rId14"/>
    <p:sldId id="283" r:id="rId15"/>
    <p:sldId id="285" r:id="rId16"/>
    <p:sldId id="286" r:id="rId17"/>
    <p:sldId id="287" r:id="rId18"/>
    <p:sldId id="288" r:id="rId19"/>
    <p:sldId id="289" r:id="rId20"/>
    <p:sldId id="290" r:id="rId21"/>
    <p:sldId id="291" r:id="rId22"/>
    <p:sldId id="264" r:id="rId23"/>
    <p:sldId id="276" r:id="rId24"/>
  </p:sldIdLst>
  <p:sldSz cx="9144000" cy="6858000" type="screen4x3"/>
  <p:notesSz cx="6797675" cy="9926638"/>
  <p:defaultTextStyle>
    <a:defPPr>
      <a:defRPr lang="en-GB"/>
    </a:defPPr>
    <a:lvl1pPr algn="l" rtl="0" fontAlgn="base">
      <a:spcBef>
        <a:spcPct val="0"/>
      </a:spcBef>
      <a:spcAft>
        <a:spcPct val="0"/>
      </a:spcAft>
      <a:defRPr kern="1200">
        <a:solidFill>
          <a:schemeClr val="tx1"/>
        </a:solidFill>
        <a:latin typeface="Verdana" pitchFamily="34" charset="0"/>
        <a:ea typeface="+mn-ea"/>
        <a:cs typeface="Arial" charset="0"/>
      </a:defRPr>
    </a:lvl1pPr>
    <a:lvl2pPr marL="457200" algn="l" rtl="0" fontAlgn="base">
      <a:spcBef>
        <a:spcPct val="0"/>
      </a:spcBef>
      <a:spcAft>
        <a:spcPct val="0"/>
      </a:spcAft>
      <a:defRPr kern="1200">
        <a:solidFill>
          <a:schemeClr val="tx1"/>
        </a:solidFill>
        <a:latin typeface="Verdana" pitchFamily="34" charset="0"/>
        <a:ea typeface="+mn-ea"/>
        <a:cs typeface="Arial" charset="0"/>
      </a:defRPr>
    </a:lvl2pPr>
    <a:lvl3pPr marL="914400" algn="l" rtl="0" fontAlgn="base">
      <a:spcBef>
        <a:spcPct val="0"/>
      </a:spcBef>
      <a:spcAft>
        <a:spcPct val="0"/>
      </a:spcAft>
      <a:defRPr kern="1200">
        <a:solidFill>
          <a:schemeClr val="tx1"/>
        </a:solidFill>
        <a:latin typeface="Verdana" pitchFamily="34" charset="0"/>
        <a:ea typeface="+mn-ea"/>
        <a:cs typeface="Arial" charset="0"/>
      </a:defRPr>
    </a:lvl3pPr>
    <a:lvl4pPr marL="1371600" algn="l" rtl="0" fontAlgn="base">
      <a:spcBef>
        <a:spcPct val="0"/>
      </a:spcBef>
      <a:spcAft>
        <a:spcPct val="0"/>
      </a:spcAft>
      <a:defRPr kern="1200">
        <a:solidFill>
          <a:schemeClr val="tx1"/>
        </a:solidFill>
        <a:latin typeface="Verdana" pitchFamily="34" charset="0"/>
        <a:ea typeface="+mn-ea"/>
        <a:cs typeface="Arial" charset="0"/>
      </a:defRPr>
    </a:lvl4pPr>
    <a:lvl5pPr marL="1828800" algn="l" rtl="0" fontAlgn="base">
      <a:spcBef>
        <a:spcPct val="0"/>
      </a:spcBef>
      <a:spcAft>
        <a:spcPct val="0"/>
      </a:spcAft>
      <a:defRPr kern="1200">
        <a:solidFill>
          <a:schemeClr val="tx1"/>
        </a:solidFill>
        <a:latin typeface="Verdana" pitchFamily="34" charset="0"/>
        <a:ea typeface="+mn-ea"/>
        <a:cs typeface="Arial" charset="0"/>
      </a:defRPr>
    </a:lvl5pPr>
    <a:lvl6pPr marL="2286000" algn="l" defTabSz="914400" rtl="0" eaLnBrk="1" latinLnBrk="0" hangingPunct="1">
      <a:defRPr kern="1200">
        <a:solidFill>
          <a:schemeClr val="tx1"/>
        </a:solidFill>
        <a:latin typeface="Verdana" pitchFamily="34" charset="0"/>
        <a:ea typeface="+mn-ea"/>
        <a:cs typeface="Arial" charset="0"/>
      </a:defRPr>
    </a:lvl6pPr>
    <a:lvl7pPr marL="2743200" algn="l" defTabSz="914400" rtl="0" eaLnBrk="1" latinLnBrk="0" hangingPunct="1">
      <a:defRPr kern="1200">
        <a:solidFill>
          <a:schemeClr val="tx1"/>
        </a:solidFill>
        <a:latin typeface="Verdana" pitchFamily="34" charset="0"/>
        <a:ea typeface="+mn-ea"/>
        <a:cs typeface="Arial" charset="0"/>
      </a:defRPr>
    </a:lvl7pPr>
    <a:lvl8pPr marL="3200400" algn="l" defTabSz="914400" rtl="0" eaLnBrk="1" latinLnBrk="0" hangingPunct="1">
      <a:defRPr kern="1200">
        <a:solidFill>
          <a:schemeClr val="tx1"/>
        </a:solidFill>
        <a:latin typeface="Verdana" pitchFamily="34" charset="0"/>
        <a:ea typeface="+mn-ea"/>
        <a:cs typeface="Arial" charset="0"/>
      </a:defRPr>
    </a:lvl8pPr>
    <a:lvl9pPr marL="3657600" algn="l" defTabSz="914400" rtl="0" eaLnBrk="1" latinLnBrk="0" hangingPunct="1">
      <a:defRPr kern="1200">
        <a:solidFill>
          <a:schemeClr val="tx1"/>
        </a:solidFill>
        <a:latin typeface="Verdana" pitchFamily="34"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outlineView">
  <p:normalViewPr showOutlineIcons="0">
    <p:restoredLeft sz="34615" autoAdjust="0"/>
    <p:restoredTop sz="86364" autoAdjust="0"/>
  </p:normalViewPr>
  <p:slideViewPr>
    <p:cSldViewPr>
      <p:cViewPr>
        <p:scale>
          <a:sx n="50" d="100"/>
          <a:sy n="50" d="100"/>
        </p:scale>
        <p:origin x="-1008" y="-1140"/>
      </p:cViewPr>
      <p:guideLst>
        <p:guide orient="horz" pos="2160"/>
        <p:guide pos="2880"/>
      </p:guideLst>
    </p:cSldViewPr>
  </p:slideViewPr>
  <p:outlineViewPr>
    <p:cViewPr>
      <p:scale>
        <a:sx n="33" d="100"/>
        <a:sy n="33" d="100"/>
      </p:scale>
      <p:origin x="42" y="11238"/>
    </p:cViewPr>
  </p:outlineViewPr>
  <p:notesTextViewPr>
    <p:cViewPr>
      <p:scale>
        <a:sx n="100" d="100"/>
        <a:sy n="100" d="100"/>
      </p:scale>
      <p:origin x="0" y="0"/>
    </p:cViewPr>
  </p:notesTextViewPr>
  <p:sorterViewPr>
    <p:cViewPr>
      <p:scale>
        <a:sx n="66" d="100"/>
        <a:sy n="66" d="100"/>
      </p:scale>
      <p:origin x="0" y="0"/>
    </p:cViewPr>
  </p:sorterViewPr>
  <p:notesViewPr>
    <p:cSldViewPr>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8130" name="Rectangle 2"/>
          <p:cNvSpPr>
            <a:spLocks noGrp="1" noChangeArrowheads="1"/>
          </p:cNvSpPr>
          <p:nvPr>
            <p:ph type="hdr" sz="quarter"/>
          </p:nvPr>
        </p:nvSpPr>
        <p:spPr bwMode="auto">
          <a:xfrm>
            <a:off x="0" y="0"/>
            <a:ext cx="2944958"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smtClean="0">
                <a:latin typeface="Arial" charset="0"/>
              </a:defRPr>
            </a:lvl1pPr>
          </a:lstStyle>
          <a:p>
            <a:pPr>
              <a:defRPr/>
            </a:pPr>
            <a:endParaRPr lang="en-GB" dirty="0"/>
          </a:p>
        </p:txBody>
      </p:sp>
      <p:sp>
        <p:nvSpPr>
          <p:cNvPr id="48131" name="Rectangle 3"/>
          <p:cNvSpPr>
            <a:spLocks noGrp="1" noChangeArrowheads="1"/>
          </p:cNvSpPr>
          <p:nvPr>
            <p:ph type="dt" sz="quarter" idx="1"/>
          </p:nvPr>
        </p:nvSpPr>
        <p:spPr bwMode="auto">
          <a:xfrm>
            <a:off x="3851098" y="0"/>
            <a:ext cx="2944958"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smtClean="0">
                <a:latin typeface="Arial" charset="0"/>
              </a:defRPr>
            </a:lvl1pPr>
          </a:lstStyle>
          <a:p>
            <a:pPr>
              <a:defRPr/>
            </a:pPr>
            <a:fld id="{0F5BB0BE-9763-4050-9CC3-75D773F1504C}" type="datetimeFigureOut">
              <a:rPr lang="en-GB"/>
              <a:pPr>
                <a:defRPr/>
              </a:pPr>
              <a:t>18/11/2011</a:t>
            </a:fld>
            <a:endParaRPr lang="en-GB" dirty="0"/>
          </a:p>
        </p:txBody>
      </p:sp>
      <p:sp>
        <p:nvSpPr>
          <p:cNvPr id="48132" name="Rectangle 4"/>
          <p:cNvSpPr>
            <a:spLocks noGrp="1" noChangeArrowheads="1"/>
          </p:cNvSpPr>
          <p:nvPr>
            <p:ph type="ftr" sz="quarter" idx="2"/>
          </p:nvPr>
        </p:nvSpPr>
        <p:spPr bwMode="auto">
          <a:xfrm>
            <a:off x="0" y="9428164"/>
            <a:ext cx="2944958"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smtClean="0">
                <a:latin typeface="Arial" charset="0"/>
              </a:defRPr>
            </a:lvl1pPr>
          </a:lstStyle>
          <a:p>
            <a:pPr>
              <a:defRPr/>
            </a:pPr>
            <a:endParaRPr lang="en-GB" dirty="0"/>
          </a:p>
        </p:txBody>
      </p:sp>
      <p:sp>
        <p:nvSpPr>
          <p:cNvPr id="48133" name="Rectangle 5"/>
          <p:cNvSpPr>
            <a:spLocks noGrp="1" noChangeArrowheads="1"/>
          </p:cNvSpPr>
          <p:nvPr>
            <p:ph type="sldNum" sz="quarter" idx="3"/>
          </p:nvPr>
        </p:nvSpPr>
        <p:spPr bwMode="auto">
          <a:xfrm>
            <a:off x="3851098" y="9428164"/>
            <a:ext cx="2944958"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0" hangingPunct="0">
              <a:defRPr sz="1200" smtClean="0">
                <a:latin typeface="Arial" charset="0"/>
              </a:defRPr>
            </a:lvl1pPr>
          </a:lstStyle>
          <a:p>
            <a:pPr>
              <a:defRPr/>
            </a:pPr>
            <a:fld id="{B5B3FB1A-26FB-470A-B058-2804A8F8A8FC}" type="slidenum">
              <a:rPr lang="en-GB"/>
              <a:pPr>
                <a:defRPr/>
              </a:pPr>
              <a:t>‹#›</a:t>
            </a:fld>
            <a:endParaRPr lang="en-GB" dirty="0"/>
          </a:p>
        </p:txBody>
      </p:sp>
    </p:spTree>
    <p:extLst>
      <p:ext uri="{BB962C8B-B14F-4D97-AF65-F5344CB8AC3E}">
        <p14:creationId xmlns:p14="http://schemas.microsoft.com/office/powerpoint/2010/main" val="23587610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9394" name="Rectangle 2"/>
          <p:cNvSpPr>
            <a:spLocks noGrp="1" noChangeArrowheads="1"/>
          </p:cNvSpPr>
          <p:nvPr>
            <p:ph type="hdr" sz="quarter"/>
          </p:nvPr>
        </p:nvSpPr>
        <p:spPr bwMode="auto">
          <a:xfrm>
            <a:off x="0" y="0"/>
            <a:ext cx="2944958"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smtClean="0">
                <a:latin typeface="Arial" charset="0"/>
              </a:defRPr>
            </a:lvl1pPr>
          </a:lstStyle>
          <a:p>
            <a:pPr>
              <a:defRPr/>
            </a:pPr>
            <a:endParaRPr lang="en-GB" dirty="0"/>
          </a:p>
        </p:txBody>
      </p:sp>
      <p:sp>
        <p:nvSpPr>
          <p:cNvPr id="59395" name="Rectangle 3"/>
          <p:cNvSpPr>
            <a:spLocks noGrp="1" noChangeArrowheads="1"/>
          </p:cNvSpPr>
          <p:nvPr>
            <p:ph type="dt" idx="1"/>
          </p:nvPr>
        </p:nvSpPr>
        <p:spPr bwMode="auto">
          <a:xfrm>
            <a:off x="3851098" y="0"/>
            <a:ext cx="2944958"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smtClean="0">
                <a:latin typeface="Arial" charset="0"/>
              </a:defRPr>
            </a:lvl1pPr>
          </a:lstStyle>
          <a:p>
            <a:pPr>
              <a:defRPr/>
            </a:pPr>
            <a:fld id="{05858008-FD67-4E6E-A5B2-2D723490D3C8}" type="datetimeFigureOut">
              <a:rPr lang="en-GB"/>
              <a:pPr>
                <a:defRPr/>
              </a:pPr>
              <a:t>18/11/2011</a:t>
            </a:fld>
            <a:endParaRPr lang="en-GB" dirty="0"/>
          </a:p>
        </p:txBody>
      </p:sp>
      <p:sp>
        <p:nvSpPr>
          <p:cNvPr id="5124" name="Rectangle 4"/>
          <p:cNvSpPr>
            <a:spLocks noGrp="1" noRot="1" noChangeAspect="1" noChangeArrowheads="1" noTextEdit="1"/>
          </p:cNvSpPr>
          <p:nvPr>
            <p:ph type="sldImg" idx="2"/>
          </p:nvPr>
        </p:nvSpPr>
        <p:spPr bwMode="auto">
          <a:xfrm>
            <a:off x="917575" y="744538"/>
            <a:ext cx="4962525" cy="3722687"/>
          </a:xfrm>
          <a:prstGeom prst="rect">
            <a:avLst/>
          </a:prstGeom>
          <a:noFill/>
          <a:ln w="9525">
            <a:solidFill>
              <a:srgbClr val="000000"/>
            </a:solidFill>
            <a:miter lim="800000"/>
            <a:headEnd/>
            <a:tailEnd/>
          </a:ln>
        </p:spPr>
      </p:sp>
      <p:sp>
        <p:nvSpPr>
          <p:cNvPr id="59397" name="Rectangle 5"/>
          <p:cNvSpPr>
            <a:spLocks noGrp="1" noChangeArrowheads="1"/>
          </p:cNvSpPr>
          <p:nvPr>
            <p:ph type="body" sz="quarter" idx="3"/>
          </p:nvPr>
        </p:nvSpPr>
        <p:spPr bwMode="auto">
          <a:xfrm>
            <a:off x="679606" y="4714876"/>
            <a:ext cx="5438464"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59398" name="Rectangle 6"/>
          <p:cNvSpPr>
            <a:spLocks noGrp="1" noChangeArrowheads="1"/>
          </p:cNvSpPr>
          <p:nvPr>
            <p:ph type="ftr" sz="quarter" idx="4"/>
          </p:nvPr>
        </p:nvSpPr>
        <p:spPr bwMode="auto">
          <a:xfrm>
            <a:off x="0" y="9428164"/>
            <a:ext cx="2944958"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smtClean="0">
                <a:latin typeface="Arial" charset="0"/>
              </a:defRPr>
            </a:lvl1pPr>
          </a:lstStyle>
          <a:p>
            <a:pPr>
              <a:defRPr/>
            </a:pPr>
            <a:endParaRPr lang="en-GB" dirty="0"/>
          </a:p>
        </p:txBody>
      </p:sp>
      <p:sp>
        <p:nvSpPr>
          <p:cNvPr id="59399" name="Rectangle 7"/>
          <p:cNvSpPr>
            <a:spLocks noGrp="1" noChangeArrowheads="1"/>
          </p:cNvSpPr>
          <p:nvPr>
            <p:ph type="sldNum" sz="quarter" idx="5"/>
          </p:nvPr>
        </p:nvSpPr>
        <p:spPr bwMode="auto">
          <a:xfrm>
            <a:off x="3851098" y="9428164"/>
            <a:ext cx="2944958"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0" hangingPunct="0">
              <a:defRPr sz="1200" smtClean="0">
                <a:latin typeface="Arial" charset="0"/>
              </a:defRPr>
            </a:lvl1pPr>
          </a:lstStyle>
          <a:p>
            <a:pPr>
              <a:defRPr/>
            </a:pPr>
            <a:fld id="{88E1C878-F27A-4492-9E93-F241953C5C67}" type="slidenum">
              <a:rPr lang="en-GB"/>
              <a:pPr>
                <a:defRPr/>
              </a:pPr>
              <a:t>‹#›</a:t>
            </a:fld>
            <a:endParaRPr lang="en-GB" dirty="0"/>
          </a:p>
        </p:txBody>
      </p:sp>
    </p:spTree>
    <p:extLst>
      <p:ext uri="{BB962C8B-B14F-4D97-AF65-F5344CB8AC3E}">
        <p14:creationId xmlns:p14="http://schemas.microsoft.com/office/powerpoint/2010/main" val="111763318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Calibri" pitchFamily="34" charset="0"/>
        <a:ea typeface="+mn-ea"/>
        <a:cs typeface="Arial" charset="0"/>
      </a:defRPr>
    </a:lvl1pPr>
    <a:lvl2pPr marL="457200" algn="l" rtl="0" eaLnBrk="0" fontAlgn="base" hangingPunct="0">
      <a:spcBef>
        <a:spcPct val="30000"/>
      </a:spcBef>
      <a:spcAft>
        <a:spcPct val="0"/>
      </a:spcAft>
      <a:defRPr sz="1200" kern="1200">
        <a:solidFill>
          <a:schemeClr val="tx1"/>
        </a:solidFill>
        <a:latin typeface="Calibri" pitchFamily="34" charset="0"/>
        <a:ea typeface="+mn-ea"/>
        <a:cs typeface="Arial" charset="0"/>
      </a:defRPr>
    </a:lvl2pPr>
    <a:lvl3pPr marL="914400" algn="l" rtl="0" eaLnBrk="0" fontAlgn="base" hangingPunct="0">
      <a:spcBef>
        <a:spcPct val="30000"/>
      </a:spcBef>
      <a:spcAft>
        <a:spcPct val="0"/>
      </a:spcAft>
      <a:defRPr sz="1200" kern="1200">
        <a:solidFill>
          <a:schemeClr val="tx1"/>
        </a:solidFill>
        <a:latin typeface="Calibri" pitchFamily="34" charset="0"/>
        <a:ea typeface="+mn-ea"/>
        <a:cs typeface="Arial" charset="0"/>
      </a:defRPr>
    </a:lvl3pPr>
    <a:lvl4pPr marL="1371600" algn="l" rtl="0" eaLnBrk="0" fontAlgn="base" hangingPunct="0">
      <a:spcBef>
        <a:spcPct val="30000"/>
      </a:spcBef>
      <a:spcAft>
        <a:spcPct val="0"/>
      </a:spcAft>
      <a:defRPr sz="1200" kern="1200">
        <a:solidFill>
          <a:schemeClr val="tx1"/>
        </a:solidFill>
        <a:latin typeface="Calibri" pitchFamily="34" charset="0"/>
        <a:ea typeface="+mn-ea"/>
        <a:cs typeface="Arial" charset="0"/>
      </a:defRPr>
    </a:lvl4pPr>
    <a:lvl5pPr marL="1828800" algn="l" rtl="0" eaLnBrk="0" fontAlgn="base" hangingPunct="0">
      <a:spcBef>
        <a:spcPct val="30000"/>
      </a:spcBef>
      <a:spcAft>
        <a:spcPct val="0"/>
      </a:spcAft>
      <a:defRPr sz="1200" kern="1200">
        <a:solidFill>
          <a:schemeClr val="tx1"/>
        </a:solidFill>
        <a:latin typeface="Calibri" pitchFamily="34"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88E1C878-F27A-4492-9E93-F241953C5C67}" type="slidenum">
              <a:rPr lang="en-GB" smtClean="0"/>
              <a:pPr>
                <a:defRPr/>
              </a:pPr>
              <a:t>1</a:t>
            </a:fld>
            <a:endParaRPr lang="en-GB" dirty="0"/>
          </a:p>
        </p:txBody>
      </p:sp>
    </p:spTree>
    <p:extLst>
      <p:ext uri="{BB962C8B-B14F-4D97-AF65-F5344CB8AC3E}">
        <p14:creationId xmlns:p14="http://schemas.microsoft.com/office/powerpoint/2010/main" val="15310262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Calibri" pitchFamily="34" charset="0"/>
                <a:ea typeface="+mn-ea"/>
                <a:cs typeface="Arial" charset="0"/>
              </a:rPr>
              <a:t>Do you become frustrated with a day that is unproductive?</a:t>
            </a:r>
          </a:p>
          <a:p>
            <a:r>
              <a:rPr lang="en-GB" sz="1200" kern="1200" dirty="0" smtClean="0">
                <a:solidFill>
                  <a:schemeClr val="tx1"/>
                </a:solidFill>
                <a:effectLst/>
                <a:latin typeface="Calibri" pitchFamily="34" charset="0"/>
                <a:ea typeface="+mn-ea"/>
                <a:cs typeface="Arial" charset="0"/>
              </a:rPr>
              <a:t> </a:t>
            </a:r>
          </a:p>
          <a:p>
            <a:r>
              <a:rPr lang="en-GB" sz="1200" kern="1200" dirty="0" smtClean="0">
                <a:solidFill>
                  <a:schemeClr val="tx1"/>
                </a:solidFill>
                <a:effectLst/>
                <a:latin typeface="Calibri" pitchFamily="34" charset="0"/>
                <a:ea typeface="+mn-ea"/>
                <a:cs typeface="Arial" charset="0"/>
              </a:rPr>
              <a:t>Would you like to get more done in a day?</a:t>
            </a:r>
          </a:p>
          <a:p>
            <a:r>
              <a:rPr lang="en-GB" sz="1200" kern="1200" dirty="0" smtClean="0">
                <a:solidFill>
                  <a:schemeClr val="tx1"/>
                </a:solidFill>
                <a:effectLst/>
                <a:latin typeface="Calibri" pitchFamily="34" charset="0"/>
                <a:ea typeface="+mn-ea"/>
                <a:cs typeface="Arial" charset="0"/>
              </a:rPr>
              <a:t> </a:t>
            </a:r>
          </a:p>
          <a:p>
            <a:r>
              <a:rPr lang="en-GB" sz="1200" kern="1200" dirty="0" smtClean="0">
                <a:solidFill>
                  <a:schemeClr val="tx1"/>
                </a:solidFill>
                <a:effectLst/>
                <a:latin typeface="Calibri" pitchFamily="34" charset="0"/>
                <a:ea typeface="+mn-ea"/>
                <a:cs typeface="Arial" charset="0"/>
              </a:rPr>
              <a:t>Most students fail because of poor time management</a:t>
            </a:r>
          </a:p>
          <a:p>
            <a:r>
              <a:rPr lang="en-GB" sz="1200" kern="1200" dirty="0" smtClean="0">
                <a:solidFill>
                  <a:schemeClr val="tx1"/>
                </a:solidFill>
                <a:effectLst/>
                <a:latin typeface="Calibri" pitchFamily="34" charset="0"/>
                <a:ea typeface="+mn-ea"/>
                <a:cs typeface="Arial" charset="0"/>
              </a:rPr>
              <a:t>That’s just a fact</a:t>
            </a:r>
          </a:p>
          <a:p>
            <a:endParaRPr lang="en-GB" dirty="0"/>
          </a:p>
        </p:txBody>
      </p:sp>
      <p:sp>
        <p:nvSpPr>
          <p:cNvPr id="4" name="Slide Number Placeholder 3"/>
          <p:cNvSpPr>
            <a:spLocks noGrp="1"/>
          </p:cNvSpPr>
          <p:nvPr>
            <p:ph type="sldNum" sz="quarter" idx="10"/>
          </p:nvPr>
        </p:nvSpPr>
        <p:spPr/>
        <p:txBody>
          <a:bodyPr/>
          <a:lstStyle/>
          <a:p>
            <a:pPr>
              <a:defRPr/>
            </a:pPr>
            <a:fld id="{88E1C878-F27A-4492-9E93-F241953C5C67}" type="slidenum">
              <a:rPr lang="en-GB" smtClean="0"/>
              <a:pPr>
                <a:defRPr/>
              </a:pPr>
              <a:t>2</a:t>
            </a:fld>
            <a:endParaRPr lang="en-GB" dirty="0"/>
          </a:p>
        </p:txBody>
      </p:sp>
    </p:spTree>
    <p:extLst>
      <p:ext uri="{BB962C8B-B14F-4D97-AF65-F5344CB8AC3E}">
        <p14:creationId xmlns:p14="http://schemas.microsoft.com/office/powerpoint/2010/main" val="15987118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effectLst/>
                <a:latin typeface="Calibri" pitchFamily="34" charset="0"/>
                <a:ea typeface="+mn-ea"/>
                <a:cs typeface="Arial" charset="0"/>
              </a:rPr>
              <a:t>In other words there wasn’t enough time.</a:t>
            </a:r>
          </a:p>
          <a:p>
            <a:r>
              <a:rPr lang="en-GB" sz="1200" kern="1200" dirty="0" smtClean="0">
                <a:solidFill>
                  <a:schemeClr val="tx1"/>
                </a:solidFill>
                <a:effectLst/>
                <a:latin typeface="Calibri" pitchFamily="34" charset="0"/>
                <a:ea typeface="+mn-ea"/>
                <a:cs typeface="Arial" charset="0"/>
              </a:rPr>
              <a:t> </a:t>
            </a:r>
          </a:p>
          <a:p>
            <a:r>
              <a:rPr lang="en-GB" sz="1200" kern="1200" dirty="0" smtClean="0">
                <a:solidFill>
                  <a:schemeClr val="tx1"/>
                </a:solidFill>
                <a:effectLst/>
                <a:latin typeface="Calibri" pitchFamily="34" charset="0"/>
                <a:ea typeface="+mn-ea"/>
                <a:cs typeface="Arial" charset="0"/>
              </a:rPr>
              <a:t>One thing we must realise is that time is our most precious possession.</a:t>
            </a:r>
          </a:p>
          <a:p>
            <a:r>
              <a:rPr lang="en-GB" sz="1200" kern="1200" dirty="0" smtClean="0">
                <a:solidFill>
                  <a:schemeClr val="tx1"/>
                </a:solidFill>
                <a:effectLst/>
                <a:latin typeface="Calibri" pitchFamily="34" charset="0"/>
                <a:ea typeface="+mn-ea"/>
                <a:cs typeface="Arial" charset="0"/>
              </a:rPr>
              <a:t>Everything else we have can be replaced, except for time</a:t>
            </a:r>
          </a:p>
          <a:p>
            <a:endParaRPr lang="en-GB" sz="1200" kern="1200" dirty="0" smtClean="0">
              <a:solidFill>
                <a:schemeClr val="tx1"/>
              </a:solidFill>
              <a:effectLst/>
              <a:latin typeface="Calibri" pitchFamily="34" charset="0"/>
              <a:ea typeface="+mn-ea"/>
              <a:cs typeface="Arial" charset="0"/>
            </a:endParaRPr>
          </a:p>
          <a:p>
            <a:endParaRPr lang="en-GB" sz="1200" kern="1200" dirty="0" smtClean="0">
              <a:solidFill>
                <a:schemeClr val="tx1"/>
              </a:solidFill>
              <a:effectLst/>
              <a:latin typeface="Calibri" pitchFamily="34" charset="0"/>
              <a:ea typeface="+mn-ea"/>
              <a:cs typeface="Arial" charset="0"/>
            </a:endParaRPr>
          </a:p>
          <a:p>
            <a:r>
              <a:rPr lang="en-GB" sz="1200" kern="1200" dirty="0" smtClean="0">
                <a:solidFill>
                  <a:schemeClr val="tx1"/>
                </a:solidFill>
                <a:effectLst/>
                <a:latin typeface="Calibri" pitchFamily="34" charset="0"/>
                <a:ea typeface="+mn-ea"/>
                <a:cs typeface="Arial" charset="0"/>
              </a:rPr>
              <a:t>If we have a house and it burns down, we can get another house.</a:t>
            </a:r>
          </a:p>
          <a:p>
            <a:r>
              <a:rPr lang="en-GB" sz="1200" kern="1200" dirty="0" smtClean="0">
                <a:solidFill>
                  <a:schemeClr val="tx1"/>
                </a:solidFill>
                <a:effectLst/>
                <a:latin typeface="Calibri" pitchFamily="34" charset="0"/>
                <a:ea typeface="+mn-ea"/>
                <a:cs typeface="Arial" charset="0"/>
              </a:rPr>
              <a:t>If we have a car and we have an accident, we can get another car.</a:t>
            </a:r>
          </a:p>
          <a:p>
            <a:r>
              <a:rPr lang="en-GB" sz="1200" kern="1200" dirty="0" smtClean="0">
                <a:solidFill>
                  <a:schemeClr val="tx1"/>
                </a:solidFill>
                <a:effectLst/>
                <a:latin typeface="Calibri" pitchFamily="34" charset="0"/>
                <a:ea typeface="+mn-ea"/>
                <a:cs typeface="Arial" charset="0"/>
              </a:rPr>
              <a:t>If we have a partner and we have problems, we can get another partner.</a:t>
            </a:r>
          </a:p>
          <a:p>
            <a:r>
              <a:rPr lang="en-GB" sz="1200" kern="1200" dirty="0" smtClean="0">
                <a:solidFill>
                  <a:schemeClr val="tx1"/>
                </a:solidFill>
                <a:effectLst/>
                <a:latin typeface="Calibri" pitchFamily="34" charset="0"/>
                <a:ea typeface="+mn-ea"/>
                <a:cs typeface="Arial" charset="0"/>
              </a:rPr>
              <a:t> </a:t>
            </a:r>
          </a:p>
          <a:p>
            <a:r>
              <a:rPr lang="en-GB" sz="1200" kern="1200" dirty="0" smtClean="0">
                <a:solidFill>
                  <a:schemeClr val="tx1"/>
                </a:solidFill>
                <a:effectLst/>
                <a:latin typeface="Calibri" pitchFamily="34" charset="0"/>
                <a:ea typeface="+mn-ea"/>
                <a:cs typeface="Arial" charset="0"/>
              </a:rPr>
              <a:t>But time cannot be replaced. We have to make the most of the time we are given, both in the semester and in our lives.</a:t>
            </a:r>
          </a:p>
          <a:p>
            <a:endParaRPr lang="en-GB" dirty="0"/>
          </a:p>
        </p:txBody>
      </p:sp>
      <p:sp>
        <p:nvSpPr>
          <p:cNvPr id="4" name="Slide Number Placeholder 3"/>
          <p:cNvSpPr>
            <a:spLocks noGrp="1"/>
          </p:cNvSpPr>
          <p:nvPr>
            <p:ph type="sldNum" sz="quarter" idx="10"/>
          </p:nvPr>
        </p:nvSpPr>
        <p:spPr/>
        <p:txBody>
          <a:bodyPr/>
          <a:lstStyle/>
          <a:p>
            <a:pPr>
              <a:defRPr/>
            </a:pPr>
            <a:fld id="{88E1C878-F27A-4492-9E93-F241953C5C67}" type="slidenum">
              <a:rPr lang="en-GB" smtClean="0"/>
              <a:pPr>
                <a:defRPr/>
              </a:pPr>
              <a:t>3</a:t>
            </a:fld>
            <a:endParaRPr lang="en-GB"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88E1C878-F27A-4492-9E93-F241953C5C67}" type="slidenum">
              <a:rPr lang="en-GB" smtClean="0"/>
              <a:pPr>
                <a:defRPr/>
              </a:pPr>
              <a:t>4</a:t>
            </a:fld>
            <a:endParaRPr lang="en-GB" dirty="0"/>
          </a:p>
        </p:txBody>
      </p:sp>
    </p:spTree>
    <p:extLst>
      <p:ext uri="{BB962C8B-B14F-4D97-AF65-F5344CB8AC3E}">
        <p14:creationId xmlns:p14="http://schemas.microsoft.com/office/powerpoint/2010/main" val="14150821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Calibri" pitchFamily="34" charset="0"/>
                <a:ea typeface="+mn-ea"/>
                <a:cs typeface="Arial" charset="0"/>
              </a:rPr>
              <a:t>If you are studying full time, never loose sight that being a student is your full time job! </a:t>
            </a:r>
            <a:r>
              <a:rPr lang="en-GB" sz="1200" kern="1200" dirty="0" smtClean="0">
                <a:solidFill>
                  <a:schemeClr val="tx1"/>
                </a:solidFill>
                <a:effectLst/>
                <a:latin typeface="Calibri" pitchFamily="34" charset="0"/>
                <a:ea typeface="+mn-ea"/>
                <a:cs typeface="Arial" charset="0"/>
                <a:sym typeface="Wingdings"/>
              </a:rPr>
              <a:t></a:t>
            </a:r>
            <a:endParaRPr lang="en-GB" sz="1200" kern="1200" dirty="0" smtClean="0">
              <a:solidFill>
                <a:schemeClr val="tx1"/>
              </a:solidFill>
              <a:effectLst/>
              <a:latin typeface="Calibri" pitchFamily="34" charset="0"/>
              <a:ea typeface="+mn-ea"/>
              <a:cs typeface="Arial" charset="0"/>
            </a:endParaRPr>
          </a:p>
          <a:p>
            <a:r>
              <a:rPr lang="en-GB" sz="1200" kern="1200" dirty="0" smtClean="0">
                <a:solidFill>
                  <a:schemeClr val="tx1"/>
                </a:solidFill>
                <a:effectLst/>
                <a:latin typeface="Calibri" pitchFamily="34" charset="0"/>
                <a:ea typeface="+mn-ea"/>
                <a:cs typeface="Arial" charset="0"/>
              </a:rPr>
              <a:t> </a:t>
            </a:r>
          </a:p>
          <a:p>
            <a:r>
              <a:rPr lang="en-GB" sz="1200" kern="1200" dirty="0" smtClean="0">
                <a:solidFill>
                  <a:schemeClr val="tx1"/>
                </a:solidFill>
                <a:effectLst/>
                <a:latin typeface="Calibri" pitchFamily="34" charset="0"/>
                <a:ea typeface="+mn-ea"/>
                <a:cs typeface="Arial" charset="0"/>
              </a:rPr>
              <a:t>And just as you would have to put in a certain amount of hours if you were employed, you have to put the same amount of effort when studying.</a:t>
            </a:r>
          </a:p>
          <a:p>
            <a:r>
              <a:rPr lang="en-GB" sz="1200" kern="1200" dirty="0" smtClean="0">
                <a:solidFill>
                  <a:schemeClr val="tx1"/>
                </a:solidFill>
                <a:effectLst/>
                <a:latin typeface="Calibri" pitchFamily="34" charset="0"/>
                <a:ea typeface="+mn-ea"/>
                <a:cs typeface="Arial" charset="0"/>
              </a:rPr>
              <a:t> </a:t>
            </a:r>
          </a:p>
          <a:p>
            <a:r>
              <a:rPr lang="en-GB" sz="1200" kern="1200" dirty="0" smtClean="0">
                <a:solidFill>
                  <a:schemeClr val="tx1"/>
                </a:solidFill>
                <a:effectLst/>
                <a:latin typeface="Calibri" pitchFamily="34" charset="0"/>
                <a:ea typeface="+mn-ea"/>
                <a:cs typeface="Arial" charset="0"/>
              </a:rPr>
              <a:t>9am to 5pm = 8 hours</a:t>
            </a:r>
          </a:p>
          <a:p>
            <a:r>
              <a:rPr lang="en-GB" sz="1200" kern="1200" dirty="0" smtClean="0">
                <a:solidFill>
                  <a:schemeClr val="tx1"/>
                </a:solidFill>
                <a:effectLst/>
                <a:latin typeface="Calibri" pitchFamily="34" charset="0"/>
                <a:ea typeface="+mn-ea"/>
                <a:cs typeface="Arial" charset="0"/>
              </a:rPr>
              <a:t>5 Days a Week = 40 hours</a:t>
            </a:r>
          </a:p>
          <a:p>
            <a:r>
              <a:rPr lang="en-GB" sz="1200" kern="1200" dirty="0" smtClean="0">
                <a:solidFill>
                  <a:schemeClr val="tx1"/>
                </a:solidFill>
                <a:effectLst/>
                <a:latin typeface="Calibri" pitchFamily="34" charset="0"/>
                <a:ea typeface="+mn-ea"/>
                <a:cs typeface="Arial" charset="0"/>
              </a:rPr>
              <a:t> </a:t>
            </a:r>
          </a:p>
          <a:p>
            <a:r>
              <a:rPr lang="en-GB" sz="1200" kern="1200" dirty="0" smtClean="0">
                <a:solidFill>
                  <a:schemeClr val="tx1"/>
                </a:solidFill>
                <a:effectLst/>
                <a:latin typeface="Calibri" pitchFamily="34" charset="0"/>
                <a:ea typeface="+mn-ea"/>
                <a:cs typeface="Arial" charset="0"/>
              </a:rPr>
              <a:t>Between 6 and 8 Modules = </a:t>
            </a:r>
            <a:br>
              <a:rPr lang="en-GB" sz="1200" kern="1200" dirty="0" smtClean="0">
                <a:solidFill>
                  <a:schemeClr val="tx1"/>
                </a:solidFill>
                <a:effectLst/>
                <a:latin typeface="Calibri" pitchFamily="34" charset="0"/>
                <a:ea typeface="+mn-ea"/>
                <a:cs typeface="Arial" charset="0"/>
              </a:rPr>
            </a:br>
            <a:r>
              <a:rPr lang="en-GB" sz="1200" kern="1200" dirty="0" smtClean="0">
                <a:solidFill>
                  <a:schemeClr val="tx1"/>
                </a:solidFill>
                <a:effectLst/>
                <a:latin typeface="Calibri" pitchFamily="34" charset="0"/>
                <a:ea typeface="+mn-ea"/>
                <a:cs typeface="Arial" charset="0"/>
              </a:rPr>
              <a:t>	5 and 6.6 per module</a:t>
            </a:r>
            <a:endParaRPr lang="en-GB" sz="1200" kern="1200" dirty="0">
              <a:solidFill>
                <a:schemeClr val="tx1"/>
              </a:solidFill>
              <a:effectLst/>
              <a:latin typeface="Calibri" pitchFamily="34" charset="0"/>
              <a:ea typeface="+mn-ea"/>
              <a:cs typeface="Arial" charset="0"/>
            </a:endParaRPr>
          </a:p>
        </p:txBody>
      </p:sp>
      <p:sp>
        <p:nvSpPr>
          <p:cNvPr id="4" name="Slide Number Placeholder 3"/>
          <p:cNvSpPr>
            <a:spLocks noGrp="1"/>
          </p:cNvSpPr>
          <p:nvPr>
            <p:ph type="sldNum" sz="quarter" idx="10"/>
          </p:nvPr>
        </p:nvSpPr>
        <p:spPr/>
        <p:txBody>
          <a:bodyPr/>
          <a:lstStyle/>
          <a:p>
            <a:pPr>
              <a:defRPr/>
            </a:pPr>
            <a:fld id="{88E1C878-F27A-4492-9E93-F241953C5C67}" type="slidenum">
              <a:rPr lang="en-GB" smtClean="0"/>
              <a:pPr>
                <a:defRPr/>
              </a:pPr>
              <a:t>5</a:t>
            </a:fld>
            <a:endParaRPr lang="en-GB" dirty="0"/>
          </a:p>
        </p:txBody>
      </p:sp>
    </p:spTree>
    <p:extLst>
      <p:ext uri="{BB962C8B-B14F-4D97-AF65-F5344CB8AC3E}">
        <p14:creationId xmlns:p14="http://schemas.microsoft.com/office/powerpoint/2010/main" val="25697408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Calibri" pitchFamily="34" charset="0"/>
                <a:ea typeface="+mn-ea"/>
                <a:cs typeface="Arial" charset="0"/>
              </a:rPr>
              <a:t>Interruptions - telephone, personal visitors</a:t>
            </a:r>
          </a:p>
          <a:p>
            <a:r>
              <a:rPr lang="en-GB" sz="1200" kern="1200" dirty="0" smtClean="0">
                <a:solidFill>
                  <a:schemeClr val="tx1"/>
                </a:solidFill>
                <a:effectLst/>
                <a:latin typeface="Calibri" pitchFamily="34" charset="0"/>
                <a:ea typeface="+mn-ea"/>
                <a:cs typeface="Arial" charset="0"/>
              </a:rPr>
              <a:t>Procrastination and indecision </a:t>
            </a:r>
          </a:p>
          <a:p>
            <a:r>
              <a:rPr lang="en-GB" sz="1200" kern="1200" dirty="0" smtClean="0">
                <a:solidFill>
                  <a:schemeClr val="tx1"/>
                </a:solidFill>
                <a:effectLst/>
                <a:latin typeface="Calibri" pitchFamily="34" charset="0"/>
                <a:ea typeface="+mn-ea"/>
                <a:cs typeface="Arial" charset="0"/>
              </a:rPr>
              <a:t>Acting with incomplete information </a:t>
            </a:r>
          </a:p>
          <a:p>
            <a:r>
              <a:rPr lang="en-GB" sz="1200" kern="1200" dirty="0" smtClean="0">
                <a:solidFill>
                  <a:schemeClr val="tx1"/>
                </a:solidFill>
                <a:effectLst/>
                <a:latin typeface="Calibri" pitchFamily="34" charset="0"/>
                <a:ea typeface="+mn-ea"/>
                <a:cs typeface="Arial" charset="0"/>
              </a:rPr>
              <a:t>Dealing with team members</a:t>
            </a:r>
          </a:p>
          <a:p>
            <a:r>
              <a:rPr lang="en-GB" sz="1200" kern="1200" dirty="0" smtClean="0">
                <a:solidFill>
                  <a:schemeClr val="tx1"/>
                </a:solidFill>
                <a:effectLst/>
                <a:latin typeface="Calibri" pitchFamily="34" charset="0"/>
                <a:ea typeface="+mn-ea"/>
                <a:cs typeface="Arial" charset="0"/>
              </a:rPr>
              <a:t>Inability to say "No" </a:t>
            </a:r>
          </a:p>
          <a:p>
            <a:r>
              <a:rPr lang="en-GB" sz="1200" kern="1200" dirty="0" smtClean="0">
                <a:solidFill>
                  <a:schemeClr val="tx1"/>
                </a:solidFill>
                <a:effectLst/>
                <a:latin typeface="Calibri" pitchFamily="34" charset="0"/>
                <a:ea typeface="+mn-ea"/>
                <a:cs typeface="Arial" charset="0"/>
              </a:rPr>
              <a:t>Inadequate knowledge </a:t>
            </a:r>
          </a:p>
          <a:p>
            <a:r>
              <a:rPr lang="en-GB" sz="1200" kern="1200" dirty="0" smtClean="0">
                <a:solidFill>
                  <a:schemeClr val="tx1"/>
                </a:solidFill>
                <a:effectLst/>
                <a:latin typeface="Calibri" pitchFamily="34" charset="0"/>
                <a:ea typeface="+mn-ea"/>
                <a:cs typeface="Arial" charset="0"/>
              </a:rPr>
              <a:t>Unclear objectives and priorities </a:t>
            </a:r>
          </a:p>
          <a:p>
            <a:r>
              <a:rPr lang="en-GB" sz="1200" kern="1200" dirty="0" smtClean="0">
                <a:solidFill>
                  <a:schemeClr val="tx1"/>
                </a:solidFill>
                <a:effectLst/>
                <a:latin typeface="Calibri" pitchFamily="34" charset="0"/>
                <a:ea typeface="+mn-ea"/>
                <a:cs typeface="Arial" charset="0"/>
              </a:rPr>
              <a:t>Lack of planning </a:t>
            </a:r>
          </a:p>
          <a:p>
            <a:r>
              <a:rPr lang="en-GB" sz="1200" kern="1200" dirty="0" smtClean="0">
                <a:solidFill>
                  <a:schemeClr val="tx1"/>
                </a:solidFill>
                <a:effectLst/>
                <a:latin typeface="Calibri" pitchFamily="34" charset="0"/>
                <a:ea typeface="+mn-ea"/>
                <a:cs typeface="Arial" charset="0"/>
              </a:rPr>
              <a:t>Stress and fatigue </a:t>
            </a:r>
          </a:p>
          <a:p>
            <a:r>
              <a:rPr lang="en-GB" sz="1200" kern="1200" dirty="0" smtClean="0">
                <a:solidFill>
                  <a:schemeClr val="tx1"/>
                </a:solidFill>
                <a:effectLst/>
                <a:latin typeface="Calibri" pitchFamily="34" charset="0"/>
                <a:ea typeface="+mn-ea"/>
                <a:cs typeface="Arial" charset="0"/>
              </a:rPr>
              <a:t>Desk management and personal disorganization.</a:t>
            </a:r>
            <a:endParaRPr lang="en-GB" sz="1200" kern="1200" dirty="0">
              <a:solidFill>
                <a:schemeClr val="tx1"/>
              </a:solidFill>
              <a:effectLst/>
              <a:latin typeface="Calibri" pitchFamily="34" charset="0"/>
              <a:ea typeface="+mn-ea"/>
              <a:cs typeface="Arial" charset="0"/>
            </a:endParaRPr>
          </a:p>
        </p:txBody>
      </p:sp>
      <p:sp>
        <p:nvSpPr>
          <p:cNvPr id="4" name="Slide Number Placeholder 3"/>
          <p:cNvSpPr>
            <a:spLocks noGrp="1"/>
          </p:cNvSpPr>
          <p:nvPr>
            <p:ph type="sldNum" sz="quarter" idx="10"/>
          </p:nvPr>
        </p:nvSpPr>
        <p:spPr/>
        <p:txBody>
          <a:bodyPr/>
          <a:lstStyle/>
          <a:p>
            <a:pPr>
              <a:defRPr/>
            </a:pPr>
            <a:fld id="{88E1C878-F27A-4492-9E93-F241953C5C67}" type="slidenum">
              <a:rPr lang="en-GB" smtClean="0"/>
              <a:pPr>
                <a:defRPr/>
              </a:pPr>
              <a:t>6</a:t>
            </a:fld>
            <a:endParaRPr lang="en-GB" dirty="0"/>
          </a:p>
        </p:txBody>
      </p:sp>
    </p:spTree>
    <p:extLst>
      <p:ext uri="{BB962C8B-B14F-4D97-AF65-F5344CB8AC3E}">
        <p14:creationId xmlns:p14="http://schemas.microsoft.com/office/powerpoint/2010/main" val="14053021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88E1C878-F27A-4492-9E93-F241953C5C67}" type="slidenum">
              <a:rPr lang="en-GB" smtClean="0"/>
              <a:pPr>
                <a:defRPr/>
              </a:pPr>
              <a:t>7</a:t>
            </a:fld>
            <a:endParaRPr lang="en-GB" dirty="0"/>
          </a:p>
        </p:txBody>
      </p:sp>
    </p:spTree>
    <p:extLst>
      <p:ext uri="{BB962C8B-B14F-4D97-AF65-F5344CB8AC3E}">
        <p14:creationId xmlns:p14="http://schemas.microsoft.com/office/powerpoint/2010/main" val="26514955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Calibri" pitchFamily="34" charset="0"/>
                <a:ea typeface="+mn-ea"/>
                <a:cs typeface="Arial" charset="0"/>
              </a:rPr>
              <a:t>Time Management is setting goals and organising time to achieve those goals.</a:t>
            </a:r>
          </a:p>
          <a:p>
            <a:r>
              <a:rPr lang="en-GB" sz="1200" kern="1200" dirty="0" smtClean="0">
                <a:solidFill>
                  <a:schemeClr val="tx1"/>
                </a:solidFill>
                <a:effectLst/>
                <a:latin typeface="Calibri" pitchFamily="34" charset="0"/>
                <a:ea typeface="+mn-ea"/>
                <a:cs typeface="Arial" charset="0"/>
              </a:rPr>
              <a:t> </a:t>
            </a:r>
          </a:p>
          <a:p>
            <a:r>
              <a:rPr lang="en-GB" sz="1200" kern="1200" dirty="0" smtClean="0">
                <a:solidFill>
                  <a:schemeClr val="tx1"/>
                </a:solidFill>
                <a:effectLst/>
                <a:latin typeface="Calibri" pitchFamily="34" charset="0"/>
                <a:ea typeface="+mn-ea"/>
                <a:cs typeface="Arial" charset="0"/>
                <a:sym typeface="Wingdings"/>
              </a:rPr>
              <a:t></a:t>
            </a:r>
            <a:r>
              <a:rPr lang="en-GB" sz="1200" kern="1200" dirty="0" smtClean="0">
                <a:solidFill>
                  <a:schemeClr val="tx1"/>
                </a:solidFill>
                <a:effectLst/>
                <a:latin typeface="Calibri" pitchFamily="34" charset="0"/>
                <a:ea typeface="+mn-ea"/>
                <a:cs typeface="Arial" charset="0"/>
              </a:rPr>
              <a:t>  Time management and goal setting as inter-related, without goals to work towards we don’t have to managed our time, and without managing our time we won’t achieve any goals.</a:t>
            </a:r>
          </a:p>
          <a:p>
            <a:r>
              <a:rPr lang="en-GB" sz="1200" kern="1200" dirty="0" smtClean="0">
                <a:solidFill>
                  <a:schemeClr val="tx1"/>
                </a:solidFill>
                <a:effectLst/>
                <a:latin typeface="Calibri" pitchFamily="34" charset="0"/>
                <a:ea typeface="+mn-ea"/>
                <a:cs typeface="Arial" charset="0"/>
              </a:rPr>
              <a:t> </a:t>
            </a:r>
          </a:p>
          <a:p>
            <a:r>
              <a:rPr lang="en-GB" sz="1200" kern="1200" dirty="0" smtClean="0">
                <a:solidFill>
                  <a:schemeClr val="tx1"/>
                </a:solidFill>
                <a:effectLst/>
                <a:latin typeface="Calibri" pitchFamily="34" charset="0"/>
                <a:ea typeface="+mn-ea"/>
                <a:cs typeface="Arial" charset="0"/>
              </a:rPr>
              <a:t>You have set yourself a goal, to get a degree or HND and the only way you are going to achieve that is to organise your time to complete everything that is asked of you.</a:t>
            </a:r>
          </a:p>
          <a:p>
            <a:endParaRPr lang="en-GB" dirty="0" smtClean="0"/>
          </a:p>
          <a:p>
            <a:r>
              <a:rPr lang="en-GB" dirty="0" smtClean="0"/>
              <a:t>Just as balance in your life is motivating, understanding your long term goals is very motivating. If you know what it is that you really want to achieve in five years or ten years time or maybe in the course of your life, this will really help you to stick to some of the things that you have set yourself to do, it gives you energy, it motivates you and you can carry them out whilst being satisfied with how you're using your time.</a:t>
            </a:r>
          </a:p>
          <a:p>
            <a:endParaRPr lang="en-GB" dirty="0" smtClean="0"/>
          </a:p>
          <a:p>
            <a:r>
              <a:rPr lang="en-GB" dirty="0" smtClean="0"/>
              <a:t> Most people don't like thinking about long term goals, so I'm going to get you to do an exercise which is to look at your five year goal perhaps, and ask yourself what is at least one thing I want to have achieved in five years time. So do that now - it doesn't matter if it's not the best thing that you could ever think of, just write something down that you think you would like to achieve within the next five years.</a:t>
            </a:r>
          </a:p>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t>8</a:t>
            </a:fld>
            <a:endParaRPr lang="en-GB"/>
          </a:p>
        </p:txBody>
      </p:sp>
    </p:spTree>
    <p:extLst>
      <p:ext uri="{BB962C8B-B14F-4D97-AF65-F5344CB8AC3E}">
        <p14:creationId xmlns:p14="http://schemas.microsoft.com/office/powerpoint/2010/main" val="8294795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r>
              <a:rPr lang="en-GB" dirty="0" smtClean="0"/>
              <a:t>Goal subtasks</a:t>
            </a:r>
          </a:p>
          <a:p>
            <a:endParaRPr lang="en-GB" dirty="0" smtClean="0"/>
          </a:p>
          <a:p>
            <a:r>
              <a:rPr lang="en-GB" dirty="0" smtClean="0"/>
              <a:t>Now the problem with thinking about doing things on a five year timescale is that it's very easy to put off, and what happens is you think, 'yes I will get to it eventually', but never start.</a:t>
            </a:r>
          </a:p>
          <a:p>
            <a:endParaRPr lang="en-GB" dirty="0" smtClean="0"/>
          </a:p>
          <a:p>
            <a:r>
              <a:rPr lang="en-GB" dirty="0" smtClean="0"/>
              <a:t> One of the techniques to ensure that you actually achieve your five year goal is to break it down into the smallest possible chunks; so take the thing that you have just written down and write down at least 20 activities that you would need to do to achieve that five year goal. The more activities you can think of the better, if you run out after just 10 go back and break them down into even smaller chunks. So do that now.</a:t>
            </a:r>
          </a:p>
          <a:p>
            <a:endParaRPr lang="en-GB" dirty="0" smtClean="0"/>
          </a:p>
          <a:p>
            <a:endParaRPr lang="en-GB" dirty="0" smtClean="0"/>
          </a:p>
          <a:p>
            <a:r>
              <a:rPr lang="en-GB" dirty="0" smtClean="0"/>
              <a:t>Goal subtasks II</a:t>
            </a:r>
          </a:p>
          <a:p>
            <a:endParaRPr lang="en-GB" dirty="0" smtClean="0"/>
          </a:p>
          <a:p>
            <a:r>
              <a:rPr lang="en-GB" dirty="0" smtClean="0"/>
              <a:t>So for instance, if your five year goal was to travel round the world, you might have put down a whole range of tasks. You'll be able to see inset a list of what some of those tasks might be. Identifying how much money it's going to cost you, planning your route, learn some languages, apply for visas, find someone to go with and so on. You could carry on thinking and I'm sure you'll have got to around 20 tasks if that's the sort of thing you were thinking about. </a:t>
            </a:r>
          </a:p>
          <a:p>
            <a:endParaRPr lang="en-GB" dirty="0" smtClean="0"/>
          </a:p>
          <a:p>
            <a:r>
              <a:rPr lang="en-GB" dirty="0" smtClean="0"/>
              <a:t>The next thing to do is to look at those tasks, and identify which ones you don't know what to do about. For example, how do I go about applying for a visa? From the list of around 20 tasks there will be several you'll be thinking, how do I start this? Where do I find the information? And who do I need to talk to? Those in turn become the sub-tasks, so from that 20 you may have made another 10 sub-tasks.</a:t>
            </a:r>
          </a:p>
          <a:p>
            <a:endParaRPr lang="en-GB" dirty="0" smtClean="0"/>
          </a:p>
          <a:p>
            <a:r>
              <a:rPr lang="en-GB" dirty="0" smtClean="0"/>
              <a:t> Once you've done that you can start to look at which of those tasks you can put into your diary right now, some of those things you could probably start tomorrow, if you don't know how to get a visa maybe you know someone who has been round the world and found a visa and you could email them, which means you can start your five year goal immediately.</a:t>
            </a:r>
          </a:p>
          <a:p>
            <a:endParaRPr lang="en-GB" dirty="0" smtClean="0"/>
          </a:p>
          <a:p>
            <a:r>
              <a:rPr lang="en-GB" dirty="0" smtClean="0"/>
              <a:t> Then you can look a your five year goal and identify which things you can do immediately, which things can be done over the next year or so and then the things you can really put off until years 2, 3 and 4. That way you can feel your making progress towards an important goal starting today or tomorrow and you can see what's achievable in the next year or so.</a:t>
            </a:r>
          </a:p>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t>9</a:t>
            </a:fld>
            <a:endParaRPr lang="en-GB"/>
          </a:p>
        </p:txBody>
      </p:sp>
    </p:spTree>
    <p:extLst>
      <p:ext uri="{BB962C8B-B14F-4D97-AF65-F5344CB8AC3E}">
        <p14:creationId xmlns:p14="http://schemas.microsoft.com/office/powerpoint/2010/main" val="34444484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Breaking tasks into sub tasks</a:t>
            </a:r>
          </a:p>
          <a:p>
            <a:endParaRPr lang="en-GB" dirty="0" smtClean="0"/>
          </a:p>
          <a:p>
            <a:r>
              <a:rPr lang="en-GB" dirty="0" smtClean="0"/>
              <a:t>Before we get into looking at diary planning, what I'd like you to do is practise breaking large tasks into small sub-tasks. This is pretty much the same as taking a long term goal and looking at how you can start it now.</a:t>
            </a:r>
          </a:p>
          <a:p>
            <a:endParaRPr lang="en-GB" dirty="0" smtClean="0"/>
          </a:p>
          <a:p>
            <a:r>
              <a:rPr lang="en-GB" dirty="0" smtClean="0"/>
              <a:t> The task I want you to think about is writing an essay. So again, think of at least twenty things that you would have to do to write an essay. Maybe you could choose one that you especially have to hand in over the next few weeks. So spend a few minutes now writing down the things that you have to do that would help you to write the essay. If you can only think of five go back and break those tasks down even further. If there are things you don't know how to do, or don't know where to start with, think about the things you could to get yourself started and write those down as well.</a:t>
            </a:r>
          </a:p>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t>10</a:t>
            </a:fld>
            <a:endParaRPr lang="en-GB"/>
          </a:p>
        </p:txBody>
      </p:sp>
    </p:spTree>
    <p:extLst>
      <p:ext uri="{BB962C8B-B14F-4D97-AF65-F5344CB8AC3E}">
        <p14:creationId xmlns:p14="http://schemas.microsoft.com/office/powerpoint/2010/main" val="24294993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Review your subtasks</a:t>
            </a:r>
          </a:p>
          <a:p>
            <a:endParaRPr lang="en-GB" dirty="0" smtClean="0"/>
          </a:p>
          <a:p>
            <a:r>
              <a:rPr lang="en-GB" dirty="0" smtClean="0"/>
              <a:t>You've probably thought of a list of around twenty tasks that you would need to do to write an essay. You can see a list of these on the video inset. However you might have thought about things like thinking about the question, deciding what it is that you have to do you're reading about, writing an outline plan, discussing your outline plan maybe you could discuss it with a tutor. Or maybe you could discuss with another student the types of things that might need to go into the essay. You would probably be thinking about doing the reading itself, making some notes and doing a first draft.</a:t>
            </a:r>
          </a:p>
          <a:p>
            <a:endParaRPr lang="en-GB" dirty="0" smtClean="0"/>
          </a:p>
          <a:p>
            <a:r>
              <a:rPr lang="en-GB" dirty="0" smtClean="0"/>
              <a:t> You may not have thought of this, but whether you want to re-write your first draft, you probably would want to put in there 'getting some feedback'. The other thing about drafts is that the longer you have between one draft and the next draft the better your writing is, the more critical you are about your own writing and the more you can raise the standard of your writing. </a:t>
            </a:r>
          </a:p>
          <a:p>
            <a:endParaRPr lang="en-GB" dirty="0" smtClean="0"/>
          </a:p>
          <a:p>
            <a:r>
              <a:rPr lang="en-GB" dirty="0" smtClean="0"/>
              <a:t>In your list of sub-tasks there should be things like getting feedback, leaving your writing for a couple of days and coming back to it and re-reading it, thinking critically about it, checking against the criteria, giving yourself some advice about how to get a few extra marks as though you were the assessor. There will be writing your 2nd and 3rd drafts and proof reading them which is different to reading them critically, printing it off, checking the print and handing it in.</a:t>
            </a:r>
          </a:p>
          <a:p>
            <a:endParaRPr lang="en-GB" dirty="0" smtClean="0"/>
          </a:p>
          <a:p>
            <a:r>
              <a:rPr lang="en-GB" dirty="0" smtClean="0"/>
              <a:t> When you've written down all of these tasks you can then see that having broken them down you don't have to do them all on Saturday afternoon and in fact if all you're doing at the moment is saying, 'I've got to write that essay, it'll have to be done at the weekend', the chances are you'll be leaving it until Sunday night before you do it. If you break the essay down into smaller tasks, you can start to schedule them in appropriate bits of time that you have.</a:t>
            </a:r>
          </a:p>
          <a:p>
            <a:endParaRPr lang="en-GB" dirty="0" smtClean="0"/>
          </a:p>
          <a:p>
            <a:r>
              <a:rPr lang="en-GB" dirty="0" smtClean="0"/>
              <a:t> This is where we come to ideas about planning, putting your tasks into a diary or chart. </a:t>
            </a:r>
          </a:p>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t>11</a:t>
            </a:fld>
            <a:endParaRPr lang="en-GB"/>
          </a:p>
        </p:txBody>
      </p:sp>
    </p:spTree>
    <p:extLst>
      <p:ext uri="{BB962C8B-B14F-4D97-AF65-F5344CB8AC3E}">
        <p14:creationId xmlns:p14="http://schemas.microsoft.com/office/powerpoint/2010/main" val="6298665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Work smart</a:t>
            </a:r>
          </a:p>
          <a:p>
            <a:r>
              <a:rPr lang="en-GB" dirty="0" smtClean="0"/>
              <a:t>So the important thing about having goals is to break them into short term goals, small chunks and tasks you can do. There is a way of talking about goals that's quite useful; we talk about having smart goals. Smart goals are specific, measured, action-oriented and realistic, with a timetable.</a:t>
            </a:r>
          </a:p>
          <a:p>
            <a:r>
              <a:rPr lang="en-GB" dirty="0" smtClean="0"/>
              <a:t>Let's just look at a way you can change vague goals to smart goals. </a:t>
            </a:r>
          </a:p>
          <a:p>
            <a:endParaRPr lang="en-GB" dirty="0"/>
          </a:p>
        </p:txBody>
      </p:sp>
      <p:sp>
        <p:nvSpPr>
          <p:cNvPr id="4" name="Slide Number Placeholder 3"/>
          <p:cNvSpPr>
            <a:spLocks noGrp="1"/>
          </p:cNvSpPr>
          <p:nvPr>
            <p:ph type="sldNum" sz="quarter" idx="10"/>
          </p:nvPr>
        </p:nvSpPr>
        <p:spPr/>
        <p:txBody>
          <a:bodyPr/>
          <a:lstStyle/>
          <a:p>
            <a:pPr>
              <a:defRPr/>
            </a:pPr>
            <a:fld id="{88E1C878-F27A-4492-9E93-F241953C5C67}" type="slidenum">
              <a:rPr lang="en-GB" smtClean="0"/>
              <a:pPr>
                <a:defRPr/>
              </a:pPr>
              <a:t>12</a:t>
            </a:fld>
            <a:endParaRPr lang="en-GB" dirty="0"/>
          </a:p>
        </p:txBody>
      </p:sp>
    </p:spTree>
    <p:extLst>
      <p:ext uri="{BB962C8B-B14F-4D97-AF65-F5344CB8AC3E}">
        <p14:creationId xmlns:p14="http://schemas.microsoft.com/office/powerpoint/2010/main" val="16547766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SMART objectives</a:t>
            </a:r>
          </a:p>
          <a:p>
            <a:r>
              <a:rPr lang="en-GB" dirty="0" smtClean="0"/>
              <a:t>A vague goal might be, 'I'm going to write an essay'. A smart goal would be, 'I'll complete the first section of my essay by this evening'. That's very specific.</a:t>
            </a:r>
          </a:p>
          <a:p>
            <a:r>
              <a:rPr lang="en-GB" dirty="0" smtClean="0"/>
              <a:t>It's achievable, you can say to yourself, 'I think I can do this because I've done my research, made notes and produced an outline plan'. So you have checked whether it's achievable.</a:t>
            </a:r>
          </a:p>
          <a:p>
            <a:r>
              <a:rPr lang="en-GB" dirty="0" smtClean="0"/>
              <a:t>It's measurable because for instance you can set yourself to produce the first three drafts pages by this evening.</a:t>
            </a:r>
          </a:p>
          <a:p>
            <a:r>
              <a:rPr lang="en-GB" dirty="0" smtClean="0"/>
              <a:t>It's realistic because you've probably checked that 3 pages is ok, that's the number of pages I could write in one evening. It's got a timetable that 'I'll finish that by 9 o'clock this evening' so rather than a vague goal of 'I'm going to write my essay this evening' you can turn that into a smart goal.</a:t>
            </a:r>
          </a:p>
          <a:p>
            <a:r>
              <a:rPr lang="en-GB" dirty="0" smtClean="0"/>
              <a:t>The interesting thing about the difference between vague goals and smart goals is that vague goals allow you to let yourself down. For example, 'I'm going to be the best read student on my course'. It's a nice idea as it sets your aim high but it's something that you can't measure whether you have achieved or not. 'I'm going to read the ten most important articles about the subject I'm studying by Christmas' is specific, realistic, achievable and measurable within a time limit. That's something you can check whether or not you are achieving that goal, and how you are progressing to it; something that you can alter your view about. In other words, if you've only read two articles by November and you can see that you're not going to read the next eight by December you can therefore reschedule.</a:t>
            </a:r>
          </a:p>
          <a:p>
            <a:r>
              <a:rPr lang="en-GB" dirty="0" smtClean="0"/>
              <a:t>So smart goals are </a:t>
            </a:r>
            <a:r>
              <a:rPr lang="en-GB" dirty="0" err="1" smtClean="0"/>
              <a:t>reschedulable</a:t>
            </a:r>
            <a:r>
              <a:rPr lang="en-GB" dirty="0" smtClean="0"/>
              <a:t> - you can check your progress and therefore they empower you, they make you feel as though you're really working towards something.</a:t>
            </a:r>
          </a:p>
          <a:p>
            <a:r>
              <a:rPr lang="en-GB" dirty="0" smtClean="0"/>
              <a:t>When we talked about satisfaction about the use of time, how you set your targets will help you feel satisfied or can lead you to feeling dissatisfied with your use of time. </a:t>
            </a:r>
          </a:p>
          <a:p>
            <a:r>
              <a:rPr lang="en-GB" b="1" dirty="0" smtClean="0"/>
              <a:t>Short term goals/tasks</a:t>
            </a:r>
          </a:p>
          <a:p>
            <a:r>
              <a:rPr lang="en-GB" dirty="0" smtClean="0"/>
              <a:t>So we've talked about long term goals and how to make goals smarter, inevitably on a day to day basis you have a number of short term tasks that you have to do. Sometimes they are set by other people. It might be that you have to hand your essay in by Friday, or it might be that you have to do a presentation and your group has to meet and discuss it.</a:t>
            </a:r>
          </a:p>
          <a:p>
            <a:r>
              <a:rPr lang="en-GB" dirty="0" smtClean="0"/>
              <a:t>You not only have long term goals that you've made into short term tasks by breaking them down, but you add into that mixture all your other short term goals and tasks. It's often useful to pause and think about how those two things balance.</a:t>
            </a:r>
          </a:p>
          <a:p>
            <a:r>
              <a:rPr lang="en-GB" dirty="0" smtClean="0"/>
              <a:t>Just stop now and write down a list of all the things you can think of that you need to do over the next two weeks, things that you've got deadlines for.</a:t>
            </a:r>
          </a:p>
          <a:p>
            <a:endParaRPr lang="en-GB" dirty="0" smtClean="0"/>
          </a:p>
          <a:p>
            <a:endParaRPr lang="en-GB" dirty="0"/>
          </a:p>
        </p:txBody>
      </p:sp>
      <p:sp>
        <p:nvSpPr>
          <p:cNvPr id="4" name="Slide Number Placeholder 3"/>
          <p:cNvSpPr>
            <a:spLocks noGrp="1"/>
          </p:cNvSpPr>
          <p:nvPr>
            <p:ph type="sldNum" sz="quarter" idx="10"/>
          </p:nvPr>
        </p:nvSpPr>
        <p:spPr/>
        <p:txBody>
          <a:bodyPr/>
          <a:lstStyle/>
          <a:p>
            <a:pPr>
              <a:defRPr/>
            </a:pPr>
            <a:fld id="{88E1C878-F27A-4492-9E93-F241953C5C67}" type="slidenum">
              <a:rPr lang="en-GB" smtClean="0"/>
              <a:pPr>
                <a:defRPr/>
              </a:pPr>
              <a:t>13</a:t>
            </a:fld>
            <a:endParaRPr lang="en-GB" dirty="0"/>
          </a:p>
        </p:txBody>
      </p:sp>
    </p:spTree>
    <p:extLst>
      <p:ext uri="{BB962C8B-B14F-4D97-AF65-F5344CB8AC3E}">
        <p14:creationId xmlns:p14="http://schemas.microsoft.com/office/powerpoint/2010/main" val="7402667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 we've talked about long term goals and how to make goals smarter, inevitably on a day to day basis you have a number of short term tasks that you have to do. Sometimes they are set by other people. It might be that you have to hand your essay in by Friday, or it might be that you have to do a presentation and your group has to meet and discuss it.</a:t>
            </a:r>
          </a:p>
          <a:p>
            <a:endParaRPr lang="en-GB" dirty="0" smtClean="0"/>
          </a:p>
          <a:p>
            <a:r>
              <a:rPr lang="en-GB" dirty="0" smtClean="0"/>
              <a:t> You not only have long term goals that you've made into short term tasks by breaking them down, but you add into that mixture all your other short term goals and tasks. It's often useful to pause and think about how those two things balance.</a:t>
            </a:r>
          </a:p>
          <a:p>
            <a:endParaRPr lang="en-GB" dirty="0" smtClean="0"/>
          </a:p>
          <a:p>
            <a:r>
              <a:rPr lang="en-GB" dirty="0" smtClean="0"/>
              <a:t> Just stop now and write down a list of all the things you can think of that you need to do over the next two weeks, things that you've got deadlines for.</a:t>
            </a:r>
          </a:p>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t>14</a:t>
            </a:fld>
            <a:endParaRPr lang="en-GB"/>
          </a:p>
        </p:txBody>
      </p:sp>
    </p:spTree>
    <p:extLst>
      <p:ext uri="{BB962C8B-B14F-4D97-AF65-F5344CB8AC3E}">
        <p14:creationId xmlns:p14="http://schemas.microsoft.com/office/powerpoint/2010/main" val="30664732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Term, weekly and daily plans</a:t>
            </a:r>
          </a:p>
          <a:p>
            <a:endParaRPr lang="en-GB" dirty="0" smtClean="0"/>
          </a:p>
          <a:p>
            <a:r>
              <a:rPr lang="en-GB" dirty="0" smtClean="0"/>
              <a:t>One of the crucial time management skills is to work backwards from deadlines, identify pressure points such as 'it's your friends birthday' or you 'have to go on a trip with the university', you're going to have to 'do all your washing because you've got nothing to wear to the party on Saturday night'. </a:t>
            </a:r>
          </a:p>
          <a:p>
            <a:endParaRPr lang="en-GB" dirty="0" smtClean="0"/>
          </a:p>
          <a:p>
            <a:r>
              <a:rPr lang="en-GB" dirty="0" smtClean="0"/>
              <a:t>Once you have got your sub-tasks, you can then organise them around the natural rhythm of your life and that's why it helps to break them down into small tasks. You could have say half an hour here and an hour there and you couldn't possibly have sat down to write your whole essay in that short piece of time. By knowing that you've got a small task like planning your essay you can do it in that half and hour and that will get you started. </a:t>
            </a:r>
          </a:p>
          <a:p>
            <a:endParaRPr lang="en-GB" dirty="0" smtClean="0"/>
          </a:p>
          <a:p>
            <a:r>
              <a:rPr lang="en-GB" dirty="0" smtClean="0"/>
              <a:t>It's important to be able to write down all the things that you are thinking about in terms of your tasks and managing your time, so even before you start thinking of using a diary or a planner having some paper around so that when you're on the bus travelling and thinking of things you must do you can write them down and even plan how you're going to do it and when you have a moment you can look in your diary to find the bits of time that you need for this.</a:t>
            </a:r>
          </a:p>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t>15</a:t>
            </a:fld>
            <a:endParaRPr lang="en-GB"/>
          </a:p>
        </p:txBody>
      </p:sp>
    </p:spTree>
    <p:extLst>
      <p:ext uri="{BB962C8B-B14F-4D97-AF65-F5344CB8AC3E}">
        <p14:creationId xmlns:p14="http://schemas.microsoft.com/office/powerpoint/2010/main" val="16983319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Take a look now at a computer diary. It's a page of my diary and you'll see in it a variety of features. You'll see that it's marked where my time is committed; when I've got meetings and I can do nothing else other than attend that meeting. You'll see that I've used a different colour scheme to show where I've planned to do certain bits of activity. The usefulness of my computer diary is that I can clearly see how much time I've got and I can estimate how long tasks are going to take, and I try to schedule difficult and longer tasks into my prime time which happens to be in the morning, and I try to schedule things like telephone conversations, meetings and so on into afternoons because they use my non prime time more effectively.</a:t>
            </a:r>
          </a:p>
          <a:p>
            <a:r>
              <a:rPr lang="en-GB" dirty="0" smtClean="0"/>
              <a:t>So have a look at that diary page and see some of the features of it.</a:t>
            </a:r>
          </a:p>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t>16</a:t>
            </a:fld>
            <a:endParaRPr lang="en-GB"/>
          </a:p>
        </p:txBody>
      </p:sp>
    </p:spTree>
    <p:extLst>
      <p:ext uri="{BB962C8B-B14F-4D97-AF65-F5344CB8AC3E}">
        <p14:creationId xmlns:p14="http://schemas.microsoft.com/office/powerpoint/2010/main" val="380357509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When you're putting your tasks into your diary an important thing to do is also to prioritise. It's one thing to plan according to your biorhythms and your prime time, but it's also important to check that the plan you've got for the day ensures that you are going to do your top priority tasks by the end of the day. So it's useful to indicate which ones those are. </a:t>
            </a:r>
          </a:p>
          <a:p>
            <a:endParaRPr lang="en-GB" dirty="0" smtClean="0"/>
          </a:p>
          <a:p>
            <a:r>
              <a:rPr lang="en-GB" dirty="0" smtClean="0"/>
              <a:t>So go back and check against your task. What are the priority tasks for today and mark them A. Those things that would be good if they were done today could be marked as B, and those things that would just wait if necessary because things have taken longer could be marked as C.</a:t>
            </a:r>
          </a:p>
          <a:p>
            <a:endParaRPr lang="en-GB" dirty="0" smtClean="0"/>
          </a:p>
          <a:p>
            <a:r>
              <a:rPr lang="en-GB" dirty="0" smtClean="0"/>
              <a:t>The important thing then is to review and reschedule all the jobs you haven't done because inevitably that'll happen. We always underestimate the amount of time we need to put in and we don't have enough foresight as to the events that are going to happen during the day that are going to take us away form our plan. The point about planning is not that you have a fixed plan that you stick to, but that you have a flexible plan that you reschedule and are in control of so that you always end up doing the priority things. So remember to be flexible and use a flexible planning system, using a pencil so you can rub it out and put elsewhere is a good idea. I used to use little clear post it notes that I could rip out of my diary and stick into different positions and I find using a computer diary is brilliant because I can just drag and drop tasks into new times. </a:t>
            </a:r>
          </a:p>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t>17</a:t>
            </a:fld>
            <a:endParaRPr lang="en-GB"/>
          </a:p>
        </p:txBody>
      </p:sp>
    </p:spTree>
    <p:extLst>
      <p:ext uri="{BB962C8B-B14F-4D97-AF65-F5344CB8AC3E}">
        <p14:creationId xmlns:p14="http://schemas.microsoft.com/office/powerpoint/2010/main" val="27245516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Planning and reviewing times</a:t>
            </a:r>
          </a:p>
          <a:p>
            <a:endParaRPr lang="en-GB" dirty="0" smtClean="0"/>
          </a:p>
          <a:p>
            <a:r>
              <a:rPr lang="en-GB" dirty="0" smtClean="0"/>
              <a:t>Now I come to a really important bit which is that planning and reviewing are almost the most important part of sticking to your plans and no matter what else you get right or wrong if you don't review your plan I can probably guarantee you won't stick to it and it will have been a waste of time to do. </a:t>
            </a:r>
          </a:p>
          <a:p>
            <a:endParaRPr lang="en-GB" dirty="0" smtClean="0"/>
          </a:p>
          <a:p>
            <a:r>
              <a:rPr lang="en-GB" dirty="0" smtClean="0"/>
              <a:t>So when I've asked students who do this sort of thing they say, 'Well, we plan at the weekend for the next week and then we might review at the end of the week when we've done it', which is fantastic. But the idea is that you can plan each day and often will need to re-plan each day no matter how good your planning is and how long you've been doing it, and then reschedule. Therefore you need to review probably the night before so that you know what you've got to get up for and that might help you to get out of bed. You want to review first thing in the morning what it is that you've got to do and what bits you should get started on. You could review at lunchtime to see how you are sticking to your plan for the day and then here is a really big tip, review at least an hour before the end of your day which in my case of a working day I try to review at about an hour before the time I think I'm going to go home because no matter what I can usually get my top priority thing done in that last hour or make an important phone call and renegotiate the deadline into a live line. </a:t>
            </a:r>
          </a:p>
          <a:p>
            <a:endParaRPr lang="en-GB" dirty="0" smtClean="0"/>
          </a:p>
          <a:p>
            <a:r>
              <a:rPr lang="en-GB" dirty="0" smtClean="0"/>
              <a:t>If you leave that until you're going home and you suddenly realise you haven't done it then you've probably let somebody else down. So it's really good to review before the end of a day.</a:t>
            </a:r>
          </a:p>
          <a:p>
            <a:endParaRPr lang="en-GB" dirty="0" smtClean="0"/>
          </a:p>
          <a:p>
            <a:r>
              <a:rPr lang="en-GB" dirty="0" smtClean="0"/>
              <a:t> You can review again in the course of the evening to know what it is that you've got to do the next day and prepare for it making sure you've got what you need for your committed time. Have you got your things to read on the bus? Have you got printed off that draft essay that you are going to talk to your flatmate about so they can give you some hint as to whether you have been reasonably clear in your writing? If you haven't printed it off then you can't talk to them about it, so keeping an eye on what it is that you are going to do at each part of the day and making sure that you are scheduling yourself and getting the resources ready is really helpful.</a:t>
            </a:r>
          </a:p>
          <a:p>
            <a:endParaRPr lang="en-GB" dirty="0" smtClean="0"/>
          </a:p>
          <a:p>
            <a:r>
              <a:rPr lang="en-GB" dirty="0" smtClean="0"/>
              <a:t> Planning and reviewing are fundamental strategies for time management and making sure that you ask yourself frequently, 'Why am I doing what I am doing right now?, how is this contributing to what I want to achieve?'. That will help you develop your sense of satisfaction with time.</a:t>
            </a:r>
          </a:p>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t>18</a:t>
            </a:fld>
            <a:endParaRPr lang="en-GB"/>
          </a:p>
        </p:txBody>
      </p:sp>
    </p:spTree>
    <p:extLst>
      <p:ext uri="{BB962C8B-B14F-4D97-AF65-F5344CB8AC3E}">
        <p14:creationId xmlns:p14="http://schemas.microsoft.com/office/powerpoint/2010/main" val="266829100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Procrastination</a:t>
            </a:r>
          </a:p>
          <a:p>
            <a:endParaRPr lang="en-GB" dirty="0" smtClean="0"/>
          </a:p>
          <a:p>
            <a:r>
              <a:rPr lang="en-GB" dirty="0" smtClean="0"/>
              <a:t>No matter how well you develop some of your time management strategies there is always one thing that you will still get caught out by and that is procrastination. We all procrastinate, we all get stuck, sometimes completely and sometimes on just one or two things. Procrastination is just putting things off, you know that you're procrastinating because something that has been on your to do list just keeps turning up on it for a week, two weeks, two months or six months and you still haven't done it. So another time management strategy is learning how to beat procrastination. We usually procrastinate because a task is particularly unpleasant or you think you're not good at it or you don't know how to do it, you think it's too big and there's no clear deadline or the deadline is very far off, that's a killer. Or maybe you're too tired or panicky. </a:t>
            </a:r>
          </a:p>
          <a:p>
            <a:endParaRPr lang="en-GB" dirty="0" smtClean="0"/>
          </a:p>
          <a:p>
            <a:r>
              <a:rPr lang="en-GB" dirty="0" smtClean="0"/>
              <a:t>So if you know why you're procrastinating, it might be possible for you to think of the right strategy to beat that particular reason for procrastinating.</a:t>
            </a:r>
          </a:p>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t>19</a:t>
            </a:fld>
            <a:endParaRPr lang="en-GB"/>
          </a:p>
        </p:txBody>
      </p:sp>
    </p:spTree>
    <p:extLst>
      <p:ext uri="{BB962C8B-B14F-4D97-AF65-F5344CB8AC3E}">
        <p14:creationId xmlns:p14="http://schemas.microsoft.com/office/powerpoint/2010/main" val="257101289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Cutting down procrastination</a:t>
            </a:r>
          </a:p>
          <a:p>
            <a:endParaRPr lang="en-GB" dirty="0" smtClean="0"/>
          </a:p>
          <a:p>
            <a:r>
              <a:rPr lang="en-GB" dirty="0" smtClean="0"/>
              <a:t>Okay so you might have thought of a few things that you've been procrastinating. I tend to procrastinate writing tasks, particularly the large writing tasks. One of the ways that I get around it is to first of all recognise that that's the sort of thing that I procrastinate, so when I realise that I have been procrastinating something for a week or so then it's time to get to sorting it out. </a:t>
            </a:r>
          </a:p>
          <a:p>
            <a:endParaRPr lang="en-GB" dirty="0" smtClean="0"/>
          </a:p>
          <a:p>
            <a:r>
              <a:rPr lang="en-GB" dirty="0" smtClean="0"/>
              <a:t>Here are some strategies:</a:t>
            </a:r>
          </a:p>
          <a:p>
            <a:endParaRPr lang="en-GB" dirty="0" smtClean="0"/>
          </a:p>
          <a:p>
            <a:r>
              <a:rPr lang="en-GB" dirty="0" smtClean="0"/>
              <a:t>Break large tasks into small chunks, which we talked about for doing your five year goal and in a certain sense the reason that we procrastinate things is the exact same reason that we don't start working on our five year goal as it seems very far away and you think 'I'll do it tomorrow'. But, if you break it into chunks, A - you can get some motivation because you can find something that you can start immediately and B - if you break it into chunks and realise how many things there are to do you also undermine yours brains tendency to say 'I've got plenty of time to do it, I'll start tomorrow'. So break things down into small chunks and if you do the easy tasks first, this is called the Swiss cheese technique. Imagine a large piece of indigestible cheese and you've bitten some holes into it so that of course it's now a lot less harder to digest. If you do the easy tasks first you get that momentum, you get going on the task and it'll not be far to go until you've finished it. </a:t>
            </a:r>
          </a:p>
          <a:p>
            <a:endParaRPr lang="en-GB" dirty="0" smtClean="0"/>
          </a:p>
          <a:p>
            <a:r>
              <a:rPr lang="en-GB" dirty="0" smtClean="0"/>
              <a:t>Some people actually do the hard tasks first, and they get their motivation because they've got the hard bit done and now the rest of it is all downhill from here.</a:t>
            </a:r>
          </a:p>
          <a:p>
            <a:endParaRPr lang="en-GB" dirty="0" smtClean="0"/>
          </a:p>
          <a:p>
            <a:r>
              <a:rPr lang="en-GB" dirty="0" smtClean="0"/>
              <a:t> It really depends on what motivates you and sometimes it's best to start with the easy tasks and sometimes it's best to start with the hard ones.</a:t>
            </a:r>
          </a:p>
          <a:p>
            <a:endParaRPr lang="en-GB" dirty="0" smtClean="0"/>
          </a:p>
          <a:p>
            <a:r>
              <a:rPr lang="en-GB" dirty="0" smtClean="0"/>
              <a:t> Don't forget to set deadlines and sub deadlines for the sub-tasks. One of the things about setting deadlines is that it's a good idea to make them public because if you are setting your own internal deadlines it's really easy to say, 'I'll do that tomorrow'. One way to make public deadlines is to tell people, either people you are living with, your mum or your lecturer that you will have written your first draft by so and so and you'll be showing it to them to get their feedback. </a:t>
            </a:r>
          </a:p>
          <a:p>
            <a:endParaRPr lang="en-GB" dirty="0" smtClean="0"/>
          </a:p>
          <a:p>
            <a:r>
              <a:rPr lang="en-GB" dirty="0" smtClean="0"/>
              <a:t>Another reason that we procrastinate is because we don't know how to do the job, so when you are breaking things down into chunks, say to yourself, 'actually I need to find out how I'm going to do that bit of it'. So don't forget to identify the resources. They could be both people, web based or paper based resources. Sometimes it's just talking to somebody that you need to do, so don't forget to ask for help.</a:t>
            </a:r>
          </a:p>
          <a:p>
            <a:endParaRPr lang="en-GB" dirty="0" smtClean="0"/>
          </a:p>
          <a:p>
            <a:r>
              <a:rPr lang="en-GB" dirty="0" smtClean="0"/>
              <a:t> Then there are issues of making the task more pleasant or overcoming it's unpleasantness. So don't forget that you can reward yourself for having done parts of the task or you can transform the unpleasant task into something better. So if writing an essay is boring then how about doing a really creative mind map of the outline of it. It seems like a distraction, but on the other hand what happens is, because the task is creative, you get quite interested in it and therefore you want to get it done. So you motivate yourself. </a:t>
            </a:r>
          </a:p>
          <a:p>
            <a:endParaRPr lang="en-GB" dirty="0" smtClean="0"/>
          </a:p>
          <a:p>
            <a:r>
              <a:rPr lang="en-GB" dirty="0" smtClean="0"/>
              <a:t>Knowing how to get started is also very important and there are these things called transitioned task strategies. That's a very highfalutin name for something very simple. I bet you've all made a cup of tea before you've started a task or drunken coffee or cleared your desk - that's a transitioned task. You start on a less traumatic part of the task before you get into the main thing itself. There are a variety of transitioned task strategies, but I tend to use a mind map or some creative thinking about the task beforehand. It's not half as horrible to plan out how you're going to do the task as it is to do it itself. Once you've planned it you can usually start.</a:t>
            </a:r>
          </a:p>
          <a:p>
            <a:endParaRPr lang="en-GB" dirty="0" smtClean="0"/>
          </a:p>
          <a:p>
            <a:r>
              <a:rPr lang="en-GB" dirty="0" smtClean="0"/>
              <a:t> So think about transition to task strategies.</a:t>
            </a:r>
          </a:p>
          <a:p>
            <a:endParaRPr lang="en-GB" dirty="0" smtClean="0"/>
          </a:p>
          <a:p>
            <a:r>
              <a:rPr lang="en-GB" dirty="0" smtClean="0"/>
              <a:t> If you don't know when the deadline is, don't forget to ask because quite often it is that you think there isn't a deadline doesn't mean that there actually isn't one. So don't forget to go check that out too.</a:t>
            </a:r>
          </a:p>
          <a:p>
            <a:endParaRPr lang="en-GB" dirty="0" smtClean="0"/>
          </a:p>
          <a:p>
            <a:r>
              <a:rPr lang="en-GB" dirty="0" smtClean="0"/>
              <a:t> And last of all, you can't get on with a task if you are tired and panicky. If you are tired or panicky make sure that you look at all the tasks on your list and decide which ones are you're absolute top priorities and get them done. If there are no top priorities then get some sleep.</a:t>
            </a:r>
          </a:p>
          <a:p>
            <a:endParaRPr lang="en-GB" dirty="0" smtClean="0"/>
          </a:p>
          <a:p>
            <a:r>
              <a:rPr lang="en-GB" dirty="0" smtClean="0"/>
              <a:t> Both of these things will help you to get rid of tasks in the long run.</a:t>
            </a:r>
          </a:p>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t>20</a:t>
            </a:fld>
            <a:endParaRPr lang="en-GB"/>
          </a:p>
        </p:txBody>
      </p:sp>
    </p:spTree>
    <p:extLst>
      <p:ext uri="{BB962C8B-B14F-4D97-AF65-F5344CB8AC3E}">
        <p14:creationId xmlns:p14="http://schemas.microsoft.com/office/powerpoint/2010/main" val="322300149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are a few other hints and tips that are worth mentioning on time management. Don't spend time spending time in regret. Things that haven't been done just haven't been done. Look forward and try to motivate yourself for the things that are still possible. </a:t>
            </a:r>
          </a:p>
          <a:p>
            <a:endParaRPr lang="en-GB" dirty="0" smtClean="0"/>
          </a:p>
          <a:p>
            <a:r>
              <a:rPr lang="en-GB" dirty="0" smtClean="0"/>
              <a:t>If you are overwhelmed and it's to do with your study, it's really important that you speak to your tutor to see what can be rescheduled or what can be managed or what can be got round.</a:t>
            </a:r>
          </a:p>
          <a:p>
            <a:endParaRPr lang="en-GB" dirty="0" smtClean="0"/>
          </a:p>
          <a:p>
            <a:r>
              <a:rPr lang="en-GB" dirty="0" smtClean="0"/>
              <a:t> Another strategy is to double up on committed time. If you do a lot of travelling it's possible that you'll be able to listen to some Skills Centre pod casts on the way and be able to think about different strategies for writing, reading and brushing up on a whole range of strategies to help you study better. But you can also revise whilst you are on the train, you can re-read a draft or make corrections, a whole range of things that we can now do because of the technology that's available to us in our committed time.</a:t>
            </a:r>
          </a:p>
          <a:p>
            <a:endParaRPr lang="en-GB" dirty="0" smtClean="0"/>
          </a:p>
          <a:p>
            <a:r>
              <a:rPr lang="en-GB" dirty="0" smtClean="0"/>
              <a:t> Another thing is not to waste time. We can get quite trapped into wasting our time by, for instance, searching for something that's not going to be found. A good strategy is to say to yourself, 'I'm going to give myself 15 minutes to find it, if I can't find that file or that object I'll think of a way of getting round without it or getting another one.' </a:t>
            </a:r>
          </a:p>
          <a:p>
            <a:endParaRPr lang="en-GB" dirty="0" smtClean="0"/>
          </a:p>
          <a:p>
            <a:r>
              <a:rPr lang="en-GB" dirty="0" smtClean="0"/>
              <a:t>A really important strategy to remember is the question, 'Is the best use of my time right now?'. Ask yourself that frequently, just stop and think and be mindful of how you are using your time. Small adjustments can make a big difference to how the day finishes overall.</a:t>
            </a:r>
          </a:p>
          <a:p>
            <a:endParaRPr lang="en-GB" dirty="0" smtClean="0"/>
          </a:p>
          <a:p>
            <a:r>
              <a:rPr lang="en-GB" dirty="0" smtClean="0"/>
              <a:t> One area which students often ask me about is, 'how do we cope with interruptions such as my friends going to the pub and I want to go with them?'. And what I tell them is to try and turn your interruptions into rewards wherever you can, I'll be with you in another hour and a half when I've just finished page 3 of the first draft of my essay. That way you get the best of both worlds.</a:t>
            </a:r>
          </a:p>
          <a:p>
            <a:endParaRPr lang="en-GB" dirty="0" smtClean="0"/>
          </a:p>
          <a:p>
            <a:r>
              <a:rPr lang="en-GB" dirty="0" smtClean="0"/>
              <a:t> One last thought, when you're seriously overwhelmed it's often a good idea to take decisions about things that have been hanging on in your mind. 'I don't know if I'm going to do the project on that issue or whether I should write that essay or that other one that seems to be a bit easier.' What's really important is to just to take the decision and go for it, because that way you can reduce your stress levels, stop your procrastinating and help you to achieve what you want to in the time that you've got available. </a:t>
            </a:r>
          </a:p>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t>21</a:t>
            </a:fld>
            <a:endParaRPr lang="en-GB"/>
          </a:p>
        </p:txBody>
      </p:sp>
    </p:spTree>
    <p:extLst>
      <p:ext uri="{BB962C8B-B14F-4D97-AF65-F5344CB8AC3E}">
        <p14:creationId xmlns:p14="http://schemas.microsoft.com/office/powerpoint/2010/main" val="112756204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dirty="0" smtClean="0"/>
              <a:t>There are some basic time management principles you can use to assist you in your time to study.</a:t>
            </a:r>
          </a:p>
          <a:p>
            <a:pPr marL="0" marR="0" indent="0" algn="l" defTabSz="914400" rtl="0" eaLnBrk="0" fontAlgn="base" latinLnBrk="0" hangingPunct="0">
              <a:lnSpc>
                <a:spcPct val="100000"/>
              </a:lnSpc>
              <a:spcBef>
                <a:spcPct val="30000"/>
              </a:spcBef>
              <a:spcAft>
                <a:spcPct val="0"/>
              </a:spcAft>
              <a:buClrTx/>
              <a:buSzTx/>
              <a:buFontTx/>
              <a:buNone/>
              <a:tabLst/>
              <a:defRPr/>
            </a:pPr>
            <a:endParaRPr lang="en-GB" dirty="0" smtClean="0"/>
          </a:p>
          <a:p>
            <a:r>
              <a:rPr lang="en-GB" dirty="0" smtClean="0"/>
              <a:t>Identify "Best Time" for Studying</a:t>
            </a:r>
          </a:p>
          <a:p>
            <a:r>
              <a:rPr lang="en-GB" dirty="0" smtClean="0"/>
              <a:t>Study Difficult Subjects First</a:t>
            </a:r>
          </a:p>
          <a:p>
            <a:r>
              <a:rPr lang="en-US" dirty="0" smtClean="0"/>
              <a:t>Make Sure the Surroundings are Conducive to Studying </a:t>
            </a:r>
          </a:p>
          <a:p>
            <a:r>
              <a:rPr lang="en-US" dirty="0" smtClean="0"/>
              <a:t>Make Room for Entertainment and Relaxation </a:t>
            </a:r>
          </a:p>
          <a:p>
            <a:r>
              <a:rPr lang="en-US" dirty="0" smtClean="0"/>
              <a:t>Make Sure you Have Time to Sleep and Eat Properly </a:t>
            </a:r>
          </a:p>
          <a:p>
            <a:r>
              <a:rPr lang="en-US" dirty="0" smtClean="0"/>
              <a:t>Always define your objectives as clearly as possible</a:t>
            </a:r>
          </a:p>
          <a:p>
            <a:r>
              <a:rPr lang="en-US" dirty="0" err="1" smtClean="0"/>
              <a:t>Analyse</a:t>
            </a:r>
            <a:r>
              <a:rPr lang="en-US" dirty="0" smtClean="0"/>
              <a:t> your use of time</a:t>
            </a:r>
          </a:p>
          <a:p>
            <a:r>
              <a:rPr lang="en-GB" dirty="0" smtClean="0"/>
              <a:t>Action plan</a:t>
            </a:r>
          </a:p>
          <a:p>
            <a:endParaRPr lang="en-GB" dirty="0" smtClean="0"/>
          </a:p>
          <a:p>
            <a:endParaRPr lang="en-GB" dirty="0" smtClean="0"/>
          </a:p>
          <a:p>
            <a:pPr marL="0" marR="0" indent="0" algn="l" defTabSz="914400" rtl="0" eaLnBrk="0" fontAlgn="base" latinLnBrk="0" hangingPunct="0">
              <a:lnSpc>
                <a:spcPct val="100000"/>
              </a:lnSpc>
              <a:spcBef>
                <a:spcPct val="30000"/>
              </a:spcBef>
              <a:spcAft>
                <a:spcPct val="0"/>
              </a:spcAft>
              <a:buClrTx/>
              <a:buSzTx/>
              <a:buFontTx/>
              <a:buNone/>
              <a:tabLst/>
              <a:defRPr/>
            </a:pPr>
            <a:endParaRPr lang="en-GB" dirty="0" smtClean="0"/>
          </a:p>
          <a:p>
            <a:endParaRPr lang="en-GB" dirty="0"/>
          </a:p>
        </p:txBody>
      </p:sp>
      <p:sp>
        <p:nvSpPr>
          <p:cNvPr id="4" name="Slide Number Placeholder 3"/>
          <p:cNvSpPr>
            <a:spLocks noGrp="1"/>
          </p:cNvSpPr>
          <p:nvPr>
            <p:ph type="sldNum" sz="quarter" idx="10"/>
          </p:nvPr>
        </p:nvSpPr>
        <p:spPr/>
        <p:txBody>
          <a:bodyPr/>
          <a:lstStyle/>
          <a:p>
            <a:pPr>
              <a:defRPr/>
            </a:pPr>
            <a:fld id="{88E1C878-F27A-4492-9E93-F241953C5C67}" type="slidenum">
              <a:rPr lang="en-GB" smtClean="0"/>
              <a:pPr>
                <a:defRPr/>
              </a:pPr>
              <a:t>22</a:t>
            </a:fld>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88E1C878-F27A-4492-9E93-F241953C5C67}" type="slidenum">
              <a:rPr lang="en-GB" smtClean="0"/>
              <a:pPr>
                <a:defRPr/>
              </a:pPr>
              <a:t>23</a:t>
            </a:fld>
            <a:endParaRPr lang="en-GB" dirty="0"/>
          </a:p>
        </p:txBody>
      </p:sp>
    </p:spTree>
    <p:extLst>
      <p:ext uri="{BB962C8B-B14F-4D97-AF65-F5344CB8AC3E}">
        <p14:creationId xmlns:p14="http://schemas.microsoft.com/office/powerpoint/2010/main" val="10351810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3222625" y="304800"/>
            <a:ext cx="11909425" cy="4724400"/>
            <a:chOff x="-2030" y="192"/>
            <a:chExt cx="7502" cy="2976"/>
          </a:xfrm>
        </p:grpSpPr>
        <p:sp>
          <p:nvSpPr>
            <p:cNvPr id="5" name="Line 3"/>
            <p:cNvSpPr>
              <a:spLocks noChangeShapeType="1"/>
            </p:cNvSpPr>
            <p:nvPr/>
          </p:nvSpPr>
          <p:spPr bwMode="auto">
            <a:xfrm>
              <a:off x="912" y="1584"/>
              <a:ext cx="4560" cy="0"/>
            </a:xfrm>
            <a:prstGeom prst="line">
              <a:avLst/>
            </a:prstGeom>
            <a:noFill/>
            <a:ln w="12700">
              <a:solidFill>
                <a:schemeClr val="tx1"/>
              </a:solidFill>
              <a:round/>
              <a:headEnd/>
              <a:tailEnd/>
            </a:ln>
            <a:effectLst/>
          </p:spPr>
          <p:txBody>
            <a:bodyPr/>
            <a:lstStyle/>
            <a:p>
              <a:pPr>
                <a:defRPr/>
              </a:pPr>
              <a:endParaRPr lang="en-GB" dirty="0"/>
            </a:p>
          </p:txBody>
        </p:sp>
        <p:sp>
          <p:nvSpPr>
            <p:cNvPr id="6" name="AutoShape 4"/>
            <p:cNvSpPr>
              <a:spLocks noChangeArrowheads="1"/>
            </p:cNvSpPr>
            <p:nvPr/>
          </p:nvSpPr>
          <p:spPr bwMode="auto">
            <a:xfrm>
              <a:off x="-1584" y="864"/>
              <a:ext cx="2304" cy="2304"/>
            </a:xfrm>
            <a:custGeom>
              <a:avLst/>
              <a:gdLst>
                <a:gd name="G0" fmla="+- 12083 0 0"/>
                <a:gd name="G1" fmla="+- -32000 0 0"/>
                <a:gd name="G2" fmla="+- 32000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44083" y="2368"/>
                </a:cxn>
                <a:cxn ang="0">
                  <a:pos x="64000" y="32000"/>
                </a:cxn>
                <a:cxn ang="0">
                  <a:pos x="44083" y="61631"/>
                </a:cxn>
                <a:cxn ang="0">
                  <a:pos x="44083" y="61631"/>
                </a:cxn>
                <a:cxn ang="0">
                  <a:pos x="44082" y="61631"/>
                </a:cxn>
                <a:cxn ang="0">
                  <a:pos x="44083" y="61632"/>
                </a:cxn>
                <a:cxn ang="0">
                  <a:pos x="44083" y="2368"/>
                </a:cxn>
                <a:cxn ang="0">
                  <a:pos x="44082" y="2368"/>
                </a:cxn>
                <a:cxn ang="0">
                  <a:pos x="44083" y="2368"/>
                </a:cxn>
              </a:cxnLst>
              <a:rect l="T13" t="T15" r="T17" b="T19"/>
              <a:pathLst>
                <a:path w="64000" h="64000">
                  <a:moveTo>
                    <a:pt x="44083" y="2368"/>
                  </a:moveTo>
                  <a:cubicBezTo>
                    <a:pt x="56127" y="7280"/>
                    <a:pt x="64000" y="18993"/>
                    <a:pt x="64000" y="32000"/>
                  </a:cubicBezTo>
                  <a:cubicBezTo>
                    <a:pt x="64000" y="45006"/>
                    <a:pt x="56127" y="56719"/>
                    <a:pt x="44083" y="61631"/>
                  </a:cubicBezTo>
                  <a:cubicBezTo>
                    <a:pt x="44082" y="61631"/>
                    <a:pt x="44082" y="61631"/>
                    <a:pt x="44082" y="61631"/>
                  </a:cubicBezTo>
                  <a:lnTo>
                    <a:pt x="44083" y="61632"/>
                  </a:lnTo>
                  <a:lnTo>
                    <a:pt x="44083" y="2368"/>
                  </a:lnTo>
                  <a:lnTo>
                    <a:pt x="44082" y="2368"/>
                  </a:lnTo>
                  <a:cubicBezTo>
                    <a:pt x="44082" y="2368"/>
                    <a:pt x="44082" y="2368"/>
                    <a:pt x="44083" y="2368"/>
                  </a:cubicBezTo>
                  <a:close/>
                </a:path>
              </a:pathLst>
            </a:custGeom>
            <a:solidFill>
              <a:schemeClr val="accent2"/>
            </a:solidFill>
            <a:ln w="9525">
              <a:noFill/>
              <a:miter lim="800000"/>
              <a:headEnd/>
              <a:tailEnd/>
            </a:ln>
          </p:spPr>
          <p:txBody>
            <a:bodyPr/>
            <a:lstStyle/>
            <a:p>
              <a:pPr>
                <a:defRPr/>
              </a:pPr>
              <a:endParaRPr lang="en-US" sz="2400" dirty="0">
                <a:latin typeface="Times New Roman" pitchFamily="18" charset="0"/>
              </a:endParaRPr>
            </a:p>
          </p:txBody>
        </p:sp>
        <p:sp>
          <p:nvSpPr>
            <p:cNvPr id="7" name="AutoShape 5"/>
            <p:cNvSpPr>
              <a:spLocks noChangeArrowheads="1"/>
            </p:cNvSpPr>
            <p:nvPr/>
          </p:nvSpPr>
          <p:spPr bwMode="auto">
            <a:xfrm>
              <a:off x="-2030" y="192"/>
              <a:ext cx="2544" cy="2544"/>
            </a:xfrm>
            <a:custGeom>
              <a:avLst/>
              <a:gdLst>
                <a:gd name="G0" fmla="+- 18994 0 0"/>
                <a:gd name="G1" fmla="+- -30013 0 0"/>
                <a:gd name="G2" fmla="+- 32000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50994" y="6246"/>
                </a:cxn>
                <a:cxn ang="0">
                  <a:pos x="64000" y="32000"/>
                </a:cxn>
                <a:cxn ang="0">
                  <a:pos x="50994" y="57753"/>
                </a:cxn>
                <a:cxn ang="0">
                  <a:pos x="50994" y="57753"/>
                </a:cxn>
                <a:cxn ang="0">
                  <a:pos x="50993" y="57753"/>
                </a:cxn>
                <a:cxn ang="0">
                  <a:pos x="50994" y="57754"/>
                </a:cxn>
                <a:cxn ang="0">
                  <a:pos x="50994" y="6246"/>
                </a:cxn>
                <a:cxn ang="0">
                  <a:pos x="50993" y="6246"/>
                </a:cxn>
                <a:cxn ang="0">
                  <a:pos x="50994" y="6246"/>
                </a:cxn>
              </a:cxnLst>
              <a:rect l="T13" t="T15" r="T17" b="T19"/>
              <a:pathLst>
                <a:path w="64000" h="64000">
                  <a:moveTo>
                    <a:pt x="50994" y="6246"/>
                  </a:moveTo>
                  <a:cubicBezTo>
                    <a:pt x="59172" y="12279"/>
                    <a:pt x="64000" y="21837"/>
                    <a:pt x="64000" y="32000"/>
                  </a:cubicBezTo>
                  <a:cubicBezTo>
                    <a:pt x="64000" y="42162"/>
                    <a:pt x="59172" y="51720"/>
                    <a:pt x="50994" y="57753"/>
                  </a:cubicBezTo>
                  <a:cubicBezTo>
                    <a:pt x="50993" y="57753"/>
                    <a:pt x="50993" y="57753"/>
                    <a:pt x="50993" y="57753"/>
                  </a:cubicBezTo>
                  <a:lnTo>
                    <a:pt x="50994" y="57754"/>
                  </a:lnTo>
                  <a:lnTo>
                    <a:pt x="50994" y="6246"/>
                  </a:lnTo>
                  <a:lnTo>
                    <a:pt x="50993" y="6246"/>
                  </a:lnTo>
                  <a:cubicBezTo>
                    <a:pt x="50993" y="6246"/>
                    <a:pt x="50993" y="6246"/>
                    <a:pt x="50994" y="6246"/>
                  </a:cubicBezTo>
                  <a:close/>
                </a:path>
              </a:pathLst>
            </a:custGeom>
            <a:solidFill>
              <a:schemeClr val="hlink"/>
            </a:solidFill>
            <a:ln w="9525">
              <a:noFill/>
              <a:miter lim="800000"/>
              <a:headEnd/>
              <a:tailEnd/>
            </a:ln>
          </p:spPr>
          <p:txBody>
            <a:bodyPr/>
            <a:lstStyle/>
            <a:p>
              <a:pPr>
                <a:defRPr/>
              </a:pPr>
              <a:endParaRPr lang="en-US" dirty="0">
                <a:latin typeface="Arial" charset="0"/>
              </a:endParaRPr>
            </a:p>
          </p:txBody>
        </p:sp>
      </p:grpSp>
      <p:sp>
        <p:nvSpPr>
          <p:cNvPr id="32774" name="Rectangle 6"/>
          <p:cNvSpPr>
            <a:spLocks noGrp="1" noChangeArrowheads="1"/>
          </p:cNvSpPr>
          <p:nvPr>
            <p:ph type="ctrTitle"/>
          </p:nvPr>
        </p:nvSpPr>
        <p:spPr>
          <a:xfrm>
            <a:off x="1443038" y="985838"/>
            <a:ext cx="7239000" cy="1444625"/>
          </a:xfrm>
        </p:spPr>
        <p:txBody>
          <a:bodyPr anchor="b"/>
          <a:lstStyle>
            <a:lvl1pPr>
              <a:defRPr sz="5400"/>
            </a:lvl1pPr>
          </a:lstStyle>
          <a:p>
            <a:r>
              <a:rPr lang="en-US" smtClean="0"/>
              <a:t>Click to edit Master title style</a:t>
            </a:r>
            <a:endParaRPr lang="en-GB"/>
          </a:p>
        </p:txBody>
      </p:sp>
      <p:sp>
        <p:nvSpPr>
          <p:cNvPr id="32775" name="Rectangle 7"/>
          <p:cNvSpPr>
            <a:spLocks noGrp="1" noChangeArrowheads="1"/>
          </p:cNvSpPr>
          <p:nvPr>
            <p:ph type="subTitle" idx="1"/>
          </p:nvPr>
        </p:nvSpPr>
        <p:spPr>
          <a:xfrm>
            <a:off x="1443038" y="3427413"/>
            <a:ext cx="7239000" cy="1752600"/>
          </a:xfrm>
        </p:spPr>
        <p:txBody>
          <a:bodyPr/>
          <a:lstStyle>
            <a:lvl1pPr marL="0" indent="0">
              <a:buFont typeface="Wingdings" pitchFamily="2" charset="2"/>
              <a:buNone/>
              <a:defRPr/>
            </a:lvl1pPr>
          </a:lstStyle>
          <a:p>
            <a:r>
              <a:rPr lang="en-US" smtClean="0"/>
              <a:t>Click to edit Master subtitle style</a:t>
            </a:r>
            <a:endParaRPr lang="en-GB"/>
          </a:p>
        </p:txBody>
      </p:sp>
      <p:sp>
        <p:nvSpPr>
          <p:cNvPr id="8" name="Rectangle 8"/>
          <p:cNvSpPr>
            <a:spLocks noGrp="1" noChangeArrowheads="1"/>
          </p:cNvSpPr>
          <p:nvPr>
            <p:ph type="dt" sz="half" idx="10"/>
          </p:nvPr>
        </p:nvSpPr>
        <p:spPr bwMode="auto">
          <a:xfrm>
            <a:off x="457200" y="6248400"/>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smtClean="0"/>
            </a:lvl1pPr>
          </a:lstStyle>
          <a:p>
            <a:pPr>
              <a:defRPr/>
            </a:pPr>
            <a:fld id="{09FE09F5-4675-42C9-8105-28B4BB92AF12}" type="datetimeFigureOut">
              <a:rPr lang="en-US"/>
              <a:pPr>
                <a:defRPr/>
              </a:pPr>
              <a:t>11/18/2011</a:t>
            </a:fld>
            <a:endParaRPr lang="en-GB" dirty="0"/>
          </a:p>
        </p:txBody>
      </p:sp>
      <p:sp>
        <p:nvSpPr>
          <p:cNvPr id="9" name="Rectangle 9"/>
          <p:cNvSpPr>
            <a:spLocks noGrp="1" noChangeArrowheads="1"/>
          </p:cNvSpPr>
          <p:nvPr>
            <p:ph type="ftr" sz="quarter" idx="11"/>
          </p:nvPr>
        </p:nvSpPr>
        <p:spPr bwMode="auto">
          <a:xfrm>
            <a:off x="3124200" y="6248400"/>
            <a:ext cx="2895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lgn="ctr">
              <a:defRPr sz="1200" smtClean="0"/>
            </a:lvl1pPr>
          </a:lstStyle>
          <a:p>
            <a:pPr>
              <a:defRPr/>
            </a:pPr>
            <a:endParaRPr lang="en-GB" dirty="0"/>
          </a:p>
        </p:txBody>
      </p:sp>
      <p:sp>
        <p:nvSpPr>
          <p:cNvPr id="10" name="Rectangle 10"/>
          <p:cNvSpPr>
            <a:spLocks noGrp="1" noChangeArrowheads="1"/>
          </p:cNvSpPr>
          <p:nvPr>
            <p:ph type="sldNum" sz="quarter" idx="12"/>
          </p:nvPr>
        </p:nvSpPr>
        <p:spPr bwMode="auto">
          <a:xfrm>
            <a:off x="6553200" y="6248400"/>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lgn="r">
              <a:defRPr sz="1200" smtClean="0"/>
            </a:lvl1pPr>
          </a:lstStyle>
          <a:p>
            <a:pPr>
              <a:defRPr/>
            </a:pPr>
            <a:fld id="{39DD830D-84AD-42C1-ABEC-F33FDC3F118C}" type="slidenum">
              <a:rPr lang="en-GB"/>
              <a:pPr>
                <a:defRPr/>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1370013" y="1052513"/>
            <a:ext cx="3579812" cy="56165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5102225" y="1052513"/>
            <a:ext cx="3581400" cy="56165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0"/>
            <a:ext cx="73152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1371600" y="1535113"/>
            <a:ext cx="3578400"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371600" y="2174874"/>
            <a:ext cx="3578400" cy="446883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5101200" y="1535113"/>
            <a:ext cx="3578400"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101200" y="2174874"/>
            <a:ext cx="3578400" cy="446883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smtClean="0"/>
              <a:t>Click icon to add picture</a:t>
            </a:r>
            <a:endParaRPr lang="en-GB"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6413" y="0"/>
            <a:ext cx="1827212" cy="666908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1370013" y="0"/>
            <a:ext cx="5334000" cy="666908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26" name="Group 11"/>
          <p:cNvGrpSpPr>
            <a:grpSpLocks/>
          </p:cNvGrpSpPr>
          <p:nvPr/>
        </p:nvGrpSpPr>
        <p:grpSpPr bwMode="auto">
          <a:xfrm>
            <a:off x="-3238500" y="-290513"/>
            <a:ext cx="11925300" cy="3810001"/>
            <a:chOff x="-2040" y="-183"/>
            <a:chExt cx="7512" cy="2400"/>
          </a:xfrm>
        </p:grpSpPr>
        <p:sp>
          <p:nvSpPr>
            <p:cNvPr id="31747" name="AutoShape 3"/>
            <p:cNvSpPr>
              <a:spLocks noChangeArrowheads="1"/>
            </p:cNvSpPr>
            <p:nvPr/>
          </p:nvSpPr>
          <p:spPr bwMode="auto">
            <a:xfrm>
              <a:off x="-2040" y="249"/>
              <a:ext cx="2592" cy="1968"/>
            </a:xfrm>
            <a:custGeom>
              <a:avLst/>
              <a:gdLst>
                <a:gd name="G0" fmla="+- 18296 0 0"/>
                <a:gd name="G1" fmla="+- -30880 0 0"/>
                <a:gd name="G2" fmla="+- 31512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50296" y="5746"/>
                </a:cxn>
                <a:cxn ang="0">
                  <a:pos x="64000" y="32000"/>
                </a:cxn>
                <a:cxn ang="0">
                  <a:pos x="50296" y="58253"/>
                </a:cxn>
                <a:cxn ang="0">
                  <a:pos x="50296" y="58253"/>
                </a:cxn>
                <a:cxn ang="0">
                  <a:pos x="50295" y="58253"/>
                </a:cxn>
                <a:cxn ang="0">
                  <a:pos x="50296" y="58254"/>
                </a:cxn>
                <a:cxn ang="0">
                  <a:pos x="50296" y="5746"/>
                </a:cxn>
                <a:cxn ang="0">
                  <a:pos x="50295" y="5746"/>
                </a:cxn>
                <a:cxn ang="0">
                  <a:pos x="50296" y="5746"/>
                </a:cxn>
              </a:cxnLst>
              <a:rect l="T13" t="T15" r="T17" b="T19"/>
              <a:pathLst>
                <a:path w="64000" h="64000">
                  <a:moveTo>
                    <a:pt x="50296" y="5746"/>
                  </a:moveTo>
                  <a:cubicBezTo>
                    <a:pt x="58882" y="11730"/>
                    <a:pt x="64000" y="21534"/>
                    <a:pt x="64000" y="32000"/>
                  </a:cubicBezTo>
                  <a:cubicBezTo>
                    <a:pt x="64000" y="42465"/>
                    <a:pt x="58882" y="52269"/>
                    <a:pt x="50296" y="58253"/>
                  </a:cubicBezTo>
                  <a:cubicBezTo>
                    <a:pt x="50296" y="58253"/>
                    <a:pt x="50296" y="58253"/>
                    <a:pt x="50295" y="58253"/>
                  </a:cubicBezTo>
                  <a:lnTo>
                    <a:pt x="50296" y="58254"/>
                  </a:lnTo>
                  <a:lnTo>
                    <a:pt x="50296" y="5746"/>
                  </a:lnTo>
                  <a:lnTo>
                    <a:pt x="50295" y="5746"/>
                  </a:lnTo>
                  <a:cubicBezTo>
                    <a:pt x="50296" y="5746"/>
                    <a:pt x="50296" y="5746"/>
                    <a:pt x="50296" y="5746"/>
                  </a:cubicBezTo>
                  <a:close/>
                </a:path>
              </a:pathLst>
            </a:custGeom>
            <a:solidFill>
              <a:schemeClr val="accent2"/>
            </a:solidFill>
            <a:ln w="9525">
              <a:noFill/>
              <a:miter lim="800000"/>
              <a:headEnd/>
              <a:tailEnd/>
            </a:ln>
          </p:spPr>
          <p:txBody>
            <a:bodyPr/>
            <a:lstStyle/>
            <a:p>
              <a:pPr>
                <a:defRPr/>
              </a:pPr>
              <a:endParaRPr lang="en-US" sz="2400" dirty="0">
                <a:latin typeface="Times New Roman" pitchFamily="18" charset="0"/>
              </a:endParaRPr>
            </a:p>
          </p:txBody>
        </p:sp>
        <p:sp>
          <p:nvSpPr>
            <p:cNvPr id="31748" name="AutoShape 4"/>
            <p:cNvSpPr>
              <a:spLocks noChangeArrowheads="1"/>
            </p:cNvSpPr>
            <p:nvPr/>
          </p:nvSpPr>
          <p:spPr bwMode="auto">
            <a:xfrm>
              <a:off x="-1528" y="-183"/>
              <a:ext cx="1949" cy="1987"/>
            </a:xfrm>
            <a:custGeom>
              <a:avLst/>
              <a:gdLst>
                <a:gd name="G0" fmla="+- 18077 0 0"/>
                <a:gd name="G1" fmla="+- -30880 0 0"/>
                <a:gd name="G2" fmla="+- 32000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50077" y="5595"/>
                </a:cxn>
                <a:cxn ang="0">
                  <a:pos x="64000" y="32000"/>
                </a:cxn>
                <a:cxn ang="0">
                  <a:pos x="50077" y="58404"/>
                </a:cxn>
                <a:cxn ang="0">
                  <a:pos x="50077" y="58404"/>
                </a:cxn>
                <a:cxn ang="0">
                  <a:pos x="50076" y="58404"/>
                </a:cxn>
                <a:cxn ang="0">
                  <a:pos x="50077" y="58405"/>
                </a:cxn>
                <a:cxn ang="0">
                  <a:pos x="50077" y="5595"/>
                </a:cxn>
                <a:cxn ang="0">
                  <a:pos x="50076" y="5595"/>
                </a:cxn>
                <a:cxn ang="0">
                  <a:pos x="50077" y="5595"/>
                </a:cxn>
              </a:cxnLst>
              <a:rect l="T13" t="T15" r="T17" b="T19"/>
              <a:pathLst>
                <a:path w="64000" h="64000">
                  <a:moveTo>
                    <a:pt x="50077" y="5595"/>
                  </a:moveTo>
                  <a:cubicBezTo>
                    <a:pt x="58790" y="11560"/>
                    <a:pt x="64000" y="21440"/>
                    <a:pt x="64000" y="32000"/>
                  </a:cubicBezTo>
                  <a:cubicBezTo>
                    <a:pt x="64000" y="42559"/>
                    <a:pt x="58790" y="52439"/>
                    <a:pt x="50077" y="58404"/>
                  </a:cubicBezTo>
                  <a:cubicBezTo>
                    <a:pt x="50077" y="58404"/>
                    <a:pt x="50077" y="58404"/>
                    <a:pt x="50076" y="58404"/>
                  </a:cubicBezTo>
                  <a:lnTo>
                    <a:pt x="50077" y="58405"/>
                  </a:lnTo>
                  <a:lnTo>
                    <a:pt x="50077" y="5595"/>
                  </a:lnTo>
                  <a:lnTo>
                    <a:pt x="50076" y="5595"/>
                  </a:lnTo>
                  <a:cubicBezTo>
                    <a:pt x="50077" y="5595"/>
                    <a:pt x="50077" y="5595"/>
                    <a:pt x="50077" y="5595"/>
                  </a:cubicBezTo>
                  <a:close/>
                </a:path>
              </a:pathLst>
            </a:custGeom>
            <a:solidFill>
              <a:schemeClr val="hlink"/>
            </a:solidFill>
            <a:ln w="9525">
              <a:noFill/>
              <a:miter lim="800000"/>
              <a:headEnd/>
              <a:tailEnd/>
            </a:ln>
          </p:spPr>
          <p:txBody>
            <a:bodyPr/>
            <a:lstStyle/>
            <a:p>
              <a:pPr>
                <a:defRPr/>
              </a:pPr>
              <a:endParaRPr lang="en-US" dirty="0">
                <a:latin typeface="Arial" charset="0"/>
              </a:endParaRPr>
            </a:p>
          </p:txBody>
        </p:sp>
        <p:sp>
          <p:nvSpPr>
            <p:cNvPr id="31749" name="Line 5"/>
            <p:cNvSpPr>
              <a:spLocks noChangeShapeType="1"/>
            </p:cNvSpPr>
            <p:nvPr/>
          </p:nvSpPr>
          <p:spPr bwMode="auto">
            <a:xfrm>
              <a:off x="864" y="465"/>
              <a:ext cx="4608" cy="0"/>
            </a:xfrm>
            <a:prstGeom prst="line">
              <a:avLst/>
            </a:prstGeom>
            <a:noFill/>
            <a:ln w="12700">
              <a:solidFill>
                <a:schemeClr val="tx1"/>
              </a:solidFill>
              <a:round/>
              <a:headEnd/>
              <a:tailEnd/>
            </a:ln>
            <a:effectLst/>
          </p:spPr>
          <p:txBody>
            <a:bodyPr/>
            <a:lstStyle/>
            <a:p>
              <a:pPr>
                <a:defRPr/>
              </a:pPr>
              <a:endParaRPr lang="en-GB" dirty="0"/>
            </a:p>
          </p:txBody>
        </p:sp>
      </p:grpSp>
      <p:sp>
        <p:nvSpPr>
          <p:cNvPr id="1027" name="Rectangle 6"/>
          <p:cNvSpPr>
            <a:spLocks noGrp="1" noChangeArrowheads="1"/>
          </p:cNvSpPr>
          <p:nvPr>
            <p:ph type="title"/>
          </p:nvPr>
        </p:nvSpPr>
        <p:spPr bwMode="auto">
          <a:xfrm>
            <a:off x="1370013" y="0"/>
            <a:ext cx="7313612" cy="1125538"/>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title style</a:t>
            </a:r>
            <a:endParaRPr lang="en-GB" smtClean="0"/>
          </a:p>
        </p:txBody>
      </p:sp>
      <p:sp>
        <p:nvSpPr>
          <p:cNvPr id="1028" name="Rectangle 7"/>
          <p:cNvSpPr>
            <a:spLocks noGrp="1" noChangeArrowheads="1"/>
          </p:cNvSpPr>
          <p:nvPr>
            <p:ph type="body" idx="1"/>
          </p:nvPr>
        </p:nvSpPr>
        <p:spPr bwMode="auto">
          <a:xfrm>
            <a:off x="1370013" y="1052513"/>
            <a:ext cx="7313612" cy="561657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smtClean="0"/>
          </a:p>
        </p:txBody>
      </p:sp>
    </p:spTree>
  </p:cSld>
  <p:clrMap bg1="lt1" tx1="dk1" bg2="lt2" tx2="dk2" accent1="accent1" accent2="accent2" accent3="accent3" accent4="accent4" accent5="accent5" accent6="accent6" hlink="hlink" folHlink="folHlink"/>
  <p:sldLayoutIdLst>
    <p:sldLayoutId id="2147483675" r:id="rId1"/>
    <p:sldLayoutId id="2147483665" r:id="rId2"/>
    <p:sldLayoutId id="2147483666" r:id="rId3"/>
    <p:sldLayoutId id="2147483667" r:id="rId4"/>
    <p:sldLayoutId id="2147483668" r:id="rId5"/>
    <p:sldLayoutId id="2147483669" r:id="rId6"/>
    <p:sldLayoutId id="2147483670" r:id="rId7"/>
    <p:sldLayoutId id="2147483671" r:id="rId8"/>
    <p:sldLayoutId id="2147483672" r:id="rId9"/>
    <p:sldLayoutId id="2147483673" r:id="rId10"/>
    <p:sldLayoutId id="2147483674" r:id="rId11"/>
  </p:sldLayoutIdLst>
  <p:txStyles>
    <p:titleStyle>
      <a:lvl1pPr algn="l" rtl="0" eaLnBrk="1" fontAlgn="base" hangingPunct="1">
        <a:spcBef>
          <a:spcPct val="0"/>
        </a:spcBef>
        <a:spcAft>
          <a:spcPct val="0"/>
        </a:spcAft>
        <a:defRPr sz="3600" b="1">
          <a:solidFill>
            <a:schemeClr val="tx2"/>
          </a:solidFill>
          <a:latin typeface="+mj-lt"/>
          <a:ea typeface="+mj-ea"/>
          <a:cs typeface="+mj-cs"/>
        </a:defRPr>
      </a:lvl1pPr>
      <a:lvl2pPr algn="l" rtl="0" eaLnBrk="1" fontAlgn="base" hangingPunct="1">
        <a:spcBef>
          <a:spcPct val="0"/>
        </a:spcBef>
        <a:spcAft>
          <a:spcPct val="0"/>
        </a:spcAft>
        <a:defRPr sz="3600" b="1">
          <a:solidFill>
            <a:schemeClr val="tx2"/>
          </a:solidFill>
          <a:latin typeface="Verdana" pitchFamily="34" charset="0"/>
          <a:cs typeface="Arial" charset="0"/>
        </a:defRPr>
      </a:lvl2pPr>
      <a:lvl3pPr algn="l" rtl="0" eaLnBrk="1" fontAlgn="base" hangingPunct="1">
        <a:spcBef>
          <a:spcPct val="0"/>
        </a:spcBef>
        <a:spcAft>
          <a:spcPct val="0"/>
        </a:spcAft>
        <a:defRPr sz="3600" b="1">
          <a:solidFill>
            <a:schemeClr val="tx2"/>
          </a:solidFill>
          <a:latin typeface="Verdana" pitchFamily="34" charset="0"/>
          <a:cs typeface="Arial" charset="0"/>
        </a:defRPr>
      </a:lvl3pPr>
      <a:lvl4pPr algn="l" rtl="0" eaLnBrk="1" fontAlgn="base" hangingPunct="1">
        <a:spcBef>
          <a:spcPct val="0"/>
        </a:spcBef>
        <a:spcAft>
          <a:spcPct val="0"/>
        </a:spcAft>
        <a:defRPr sz="3600" b="1">
          <a:solidFill>
            <a:schemeClr val="tx2"/>
          </a:solidFill>
          <a:latin typeface="Verdana" pitchFamily="34" charset="0"/>
          <a:cs typeface="Arial" charset="0"/>
        </a:defRPr>
      </a:lvl4pPr>
      <a:lvl5pPr algn="l" rtl="0" eaLnBrk="1" fontAlgn="base" hangingPunct="1">
        <a:spcBef>
          <a:spcPct val="0"/>
        </a:spcBef>
        <a:spcAft>
          <a:spcPct val="0"/>
        </a:spcAft>
        <a:defRPr sz="3600" b="1">
          <a:solidFill>
            <a:schemeClr val="tx2"/>
          </a:solidFill>
          <a:latin typeface="Verdana" pitchFamily="34" charset="0"/>
          <a:cs typeface="Arial" charset="0"/>
        </a:defRPr>
      </a:lvl5pPr>
      <a:lvl6pPr marL="457200" algn="l" rtl="0" eaLnBrk="1" fontAlgn="base" hangingPunct="1">
        <a:spcBef>
          <a:spcPct val="0"/>
        </a:spcBef>
        <a:spcAft>
          <a:spcPct val="0"/>
        </a:spcAft>
        <a:defRPr sz="3600" b="1">
          <a:solidFill>
            <a:schemeClr val="tx2"/>
          </a:solidFill>
          <a:latin typeface="Verdana" pitchFamily="34" charset="0"/>
          <a:cs typeface="Arial" charset="0"/>
        </a:defRPr>
      </a:lvl6pPr>
      <a:lvl7pPr marL="914400" algn="l" rtl="0" eaLnBrk="1" fontAlgn="base" hangingPunct="1">
        <a:spcBef>
          <a:spcPct val="0"/>
        </a:spcBef>
        <a:spcAft>
          <a:spcPct val="0"/>
        </a:spcAft>
        <a:defRPr sz="3600" b="1">
          <a:solidFill>
            <a:schemeClr val="tx2"/>
          </a:solidFill>
          <a:latin typeface="Verdana" pitchFamily="34" charset="0"/>
          <a:cs typeface="Arial" charset="0"/>
        </a:defRPr>
      </a:lvl7pPr>
      <a:lvl8pPr marL="1371600" algn="l" rtl="0" eaLnBrk="1" fontAlgn="base" hangingPunct="1">
        <a:spcBef>
          <a:spcPct val="0"/>
        </a:spcBef>
        <a:spcAft>
          <a:spcPct val="0"/>
        </a:spcAft>
        <a:defRPr sz="3600" b="1">
          <a:solidFill>
            <a:schemeClr val="tx2"/>
          </a:solidFill>
          <a:latin typeface="Verdana" pitchFamily="34" charset="0"/>
          <a:cs typeface="Arial" charset="0"/>
        </a:defRPr>
      </a:lvl8pPr>
      <a:lvl9pPr marL="1828800" algn="l" rtl="0" eaLnBrk="1" fontAlgn="base" hangingPunct="1">
        <a:spcBef>
          <a:spcPct val="0"/>
        </a:spcBef>
        <a:spcAft>
          <a:spcPct val="0"/>
        </a:spcAft>
        <a:defRPr sz="3600" b="1">
          <a:solidFill>
            <a:schemeClr val="tx2"/>
          </a:solidFill>
          <a:latin typeface="Verdana" pitchFamily="34" charset="0"/>
          <a:cs typeface="Arial" charset="0"/>
        </a:defRPr>
      </a:lvl9pPr>
    </p:titleStyle>
    <p:bodyStyle>
      <a:lvl1pPr marL="342900" indent="-342900" algn="l" rtl="0" eaLnBrk="1" fontAlgn="base" hangingPunct="1">
        <a:spcBef>
          <a:spcPct val="20000"/>
        </a:spcBef>
        <a:spcAft>
          <a:spcPct val="0"/>
        </a:spcAft>
        <a:buClr>
          <a:schemeClr val="tx2"/>
        </a:buClr>
        <a:buSzPct val="70000"/>
        <a:buFont typeface="Wingdings" pitchFamily="2" charset="2"/>
        <a:buChar char="¡"/>
        <a:defRPr sz="3000">
          <a:solidFill>
            <a:schemeClr val="tx1"/>
          </a:solidFill>
          <a:latin typeface="+mn-lt"/>
          <a:ea typeface="+mn-ea"/>
          <a:cs typeface="+mn-cs"/>
        </a:defRPr>
      </a:lvl1pPr>
      <a:lvl2pPr marL="742950" indent="-285750" algn="l" rtl="0" eaLnBrk="1" fontAlgn="base" hangingPunct="1">
        <a:spcBef>
          <a:spcPct val="20000"/>
        </a:spcBef>
        <a:spcAft>
          <a:spcPct val="0"/>
        </a:spcAft>
        <a:buClr>
          <a:schemeClr val="accent2"/>
        </a:buClr>
        <a:buSzPct val="70000"/>
        <a:buFont typeface="Wingdings" pitchFamily="2" charset="2"/>
        <a:buChar char="l"/>
        <a:defRPr sz="2500">
          <a:solidFill>
            <a:schemeClr val="tx1"/>
          </a:solidFill>
          <a:latin typeface="+mn-lt"/>
          <a:cs typeface="+mn-cs"/>
        </a:defRPr>
      </a:lvl2pPr>
      <a:lvl3pPr marL="1143000" indent="-228600" algn="l" rtl="0" eaLnBrk="1" fontAlgn="base" hangingPunct="1">
        <a:spcBef>
          <a:spcPct val="20000"/>
        </a:spcBef>
        <a:spcAft>
          <a:spcPct val="0"/>
        </a:spcAft>
        <a:buClr>
          <a:schemeClr val="tx2"/>
        </a:buClr>
        <a:buSzPct val="65000"/>
        <a:buFont typeface="Wingdings" pitchFamily="2" charset="2"/>
        <a:buChar char="¡"/>
        <a:defRPr sz="2200">
          <a:solidFill>
            <a:schemeClr val="tx1"/>
          </a:solidFill>
          <a:latin typeface="+mn-lt"/>
          <a:cs typeface="+mn-cs"/>
        </a:defRPr>
      </a:lvl3pPr>
      <a:lvl4pPr marL="1600200" indent="-228600" algn="l" rtl="0" eaLnBrk="1" fontAlgn="base" hangingPunct="1">
        <a:spcBef>
          <a:spcPct val="20000"/>
        </a:spcBef>
        <a:spcAft>
          <a:spcPct val="0"/>
        </a:spcAft>
        <a:buClr>
          <a:schemeClr val="accent2"/>
        </a:buClr>
        <a:buSzPct val="70000"/>
        <a:buFont typeface="Wingdings" pitchFamily="2" charset="2"/>
        <a:buChar char="l"/>
        <a:defRPr sz="1900">
          <a:solidFill>
            <a:schemeClr val="tx1"/>
          </a:solidFill>
          <a:latin typeface="+mn-lt"/>
          <a:cs typeface="+mn-cs"/>
        </a:defRPr>
      </a:lvl4pPr>
      <a:lvl5pPr marL="2057400" indent="-228600" algn="l" rtl="0" eaLnBrk="1" fontAlgn="base" hangingPunct="1">
        <a:spcBef>
          <a:spcPct val="20000"/>
        </a:spcBef>
        <a:spcAft>
          <a:spcPct val="0"/>
        </a:spcAft>
        <a:buClr>
          <a:schemeClr val="tx2"/>
        </a:buClr>
        <a:buSzPct val="60000"/>
        <a:buFont typeface="Wingdings" pitchFamily="2" charset="2"/>
        <a:buChar char="¡"/>
        <a:defRPr sz="1900">
          <a:solidFill>
            <a:schemeClr val="tx1"/>
          </a:solidFill>
          <a:latin typeface="+mn-lt"/>
          <a:cs typeface="+mn-cs"/>
        </a:defRPr>
      </a:lvl5pPr>
      <a:lvl6pPr marL="2514600" indent="-228600" algn="l" rtl="0" eaLnBrk="1" fontAlgn="base" hangingPunct="1">
        <a:spcBef>
          <a:spcPct val="20000"/>
        </a:spcBef>
        <a:spcAft>
          <a:spcPct val="0"/>
        </a:spcAft>
        <a:buClr>
          <a:schemeClr val="tx2"/>
        </a:buClr>
        <a:buSzPct val="60000"/>
        <a:buFont typeface="Wingdings" pitchFamily="2" charset="2"/>
        <a:buChar char="¡"/>
        <a:defRPr sz="1900">
          <a:solidFill>
            <a:schemeClr val="tx1"/>
          </a:solidFill>
          <a:latin typeface="+mn-lt"/>
          <a:cs typeface="+mn-cs"/>
        </a:defRPr>
      </a:lvl6pPr>
      <a:lvl7pPr marL="2971800" indent="-228600" algn="l" rtl="0" eaLnBrk="1" fontAlgn="base" hangingPunct="1">
        <a:spcBef>
          <a:spcPct val="20000"/>
        </a:spcBef>
        <a:spcAft>
          <a:spcPct val="0"/>
        </a:spcAft>
        <a:buClr>
          <a:schemeClr val="tx2"/>
        </a:buClr>
        <a:buSzPct val="60000"/>
        <a:buFont typeface="Wingdings" pitchFamily="2" charset="2"/>
        <a:buChar char="¡"/>
        <a:defRPr sz="1900">
          <a:solidFill>
            <a:schemeClr val="tx1"/>
          </a:solidFill>
          <a:latin typeface="+mn-lt"/>
          <a:cs typeface="+mn-cs"/>
        </a:defRPr>
      </a:lvl7pPr>
      <a:lvl8pPr marL="3429000" indent="-228600" algn="l" rtl="0" eaLnBrk="1" fontAlgn="base" hangingPunct="1">
        <a:spcBef>
          <a:spcPct val="20000"/>
        </a:spcBef>
        <a:spcAft>
          <a:spcPct val="0"/>
        </a:spcAft>
        <a:buClr>
          <a:schemeClr val="tx2"/>
        </a:buClr>
        <a:buSzPct val="60000"/>
        <a:buFont typeface="Wingdings" pitchFamily="2" charset="2"/>
        <a:buChar char="¡"/>
        <a:defRPr sz="1900">
          <a:solidFill>
            <a:schemeClr val="tx1"/>
          </a:solidFill>
          <a:latin typeface="+mn-lt"/>
          <a:cs typeface="+mn-cs"/>
        </a:defRPr>
      </a:lvl8pPr>
      <a:lvl9pPr marL="3886200" indent="-228600" algn="l" rtl="0" eaLnBrk="1" fontAlgn="base" hangingPunct="1">
        <a:spcBef>
          <a:spcPct val="20000"/>
        </a:spcBef>
        <a:spcAft>
          <a:spcPct val="0"/>
        </a:spcAft>
        <a:buClr>
          <a:schemeClr val="tx2"/>
        </a:buClr>
        <a:buSzPct val="60000"/>
        <a:buFont typeface="Wingdings" pitchFamily="2" charset="2"/>
        <a:buChar char="¡"/>
        <a:defRPr sz="19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p:txBody>
          <a:bodyPr/>
          <a:lstStyle/>
          <a:p>
            <a:r>
              <a:rPr lang="en-US" dirty="0" smtClean="0"/>
              <a:t>Time Management</a:t>
            </a:r>
          </a:p>
        </p:txBody>
      </p:sp>
      <p:sp>
        <p:nvSpPr>
          <p:cNvPr id="3075" name="Rectangle 3"/>
          <p:cNvSpPr>
            <a:spLocks noGrp="1" noChangeArrowheads="1"/>
          </p:cNvSpPr>
          <p:nvPr>
            <p:ph type="subTitle" idx="1"/>
          </p:nvPr>
        </p:nvSpPr>
        <p:spPr/>
        <p:txBody>
          <a:bodyPr/>
          <a:lstStyle/>
          <a:p>
            <a:pPr eaLnBrk="1" hangingPunct="1"/>
            <a:r>
              <a:rPr lang="en-GB" dirty="0" smtClean="0"/>
              <a:t>David Smith</a:t>
            </a:r>
            <a:endParaRPr lang="en-GB" dirty="0" smtClean="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0"/>
            <a:ext cx="8432105" cy="1125538"/>
          </a:xfrm>
        </p:spPr>
        <p:txBody>
          <a:bodyPr/>
          <a:lstStyle/>
          <a:p>
            <a:r>
              <a:rPr lang="en-GB" dirty="0" smtClean="0"/>
              <a:t>Take Away One or Two Ideas</a:t>
            </a:r>
            <a:endParaRPr lang="en-GB" dirty="0"/>
          </a:p>
        </p:txBody>
      </p:sp>
      <p:sp>
        <p:nvSpPr>
          <p:cNvPr id="3" name="Content Placeholder 2"/>
          <p:cNvSpPr>
            <a:spLocks noGrp="1"/>
          </p:cNvSpPr>
          <p:nvPr>
            <p:ph idx="1"/>
          </p:nvPr>
        </p:nvSpPr>
        <p:spPr>
          <a:xfrm>
            <a:off x="457200" y="2492896"/>
            <a:ext cx="8229600" cy="2448273"/>
          </a:xfrm>
        </p:spPr>
        <p:txBody>
          <a:bodyPr/>
          <a:lstStyle/>
          <a:p>
            <a:r>
              <a:rPr lang="en-GB" dirty="0" smtClean="0"/>
              <a:t>Small ideas can change the way you do things</a:t>
            </a:r>
          </a:p>
          <a:p>
            <a:r>
              <a:rPr lang="en-GB" dirty="0" smtClean="0"/>
              <a:t>Act on the things you hear that inspire you</a:t>
            </a:r>
            <a:endParaRPr lang="en-GB" dirty="0"/>
          </a:p>
        </p:txBody>
      </p:sp>
    </p:spTree>
    <p:extLst>
      <p:ext uri="{BB962C8B-B14F-4D97-AF65-F5344CB8AC3E}">
        <p14:creationId xmlns:p14="http://schemas.microsoft.com/office/powerpoint/2010/main" val="240452424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Not Enough Time</a:t>
            </a:r>
            <a:endParaRPr lang="en-GB" dirty="0"/>
          </a:p>
        </p:txBody>
      </p:sp>
      <p:sp>
        <p:nvSpPr>
          <p:cNvPr id="3" name="Content Placeholder 2"/>
          <p:cNvSpPr>
            <a:spLocks noGrp="1"/>
          </p:cNvSpPr>
          <p:nvPr>
            <p:ph idx="1"/>
          </p:nvPr>
        </p:nvSpPr>
        <p:spPr/>
        <p:txBody>
          <a:bodyPr/>
          <a:lstStyle/>
          <a:p>
            <a:r>
              <a:rPr lang="en-GB" dirty="0" smtClean="0"/>
              <a:t>Getting the assignments in on time</a:t>
            </a:r>
          </a:p>
          <a:p>
            <a:r>
              <a:rPr lang="en-GB" dirty="0" smtClean="0"/>
              <a:t>To much reading</a:t>
            </a:r>
          </a:p>
          <a:p>
            <a:r>
              <a:rPr lang="en-GB" dirty="0" smtClean="0"/>
              <a:t>Not enough time to prepare for exams</a:t>
            </a:r>
          </a:p>
          <a:p>
            <a:endParaRPr lang="en-GB" dirty="0" smtClean="0"/>
          </a:p>
          <a:p>
            <a:endParaRPr lang="en-GB" dirty="0" smtClean="0"/>
          </a:p>
          <a:p>
            <a:pPr>
              <a:buNone/>
            </a:pPr>
            <a:r>
              <a:rPr lang="en-GB" b="1" dirty="0" smtClean="0"/>
              <a:t>“One of the few things that cannot be recycled is time”</a:t>
            </a:r>
            <a:br>
              <a:rPr lang="en-GB" b="1" dirty="0" smtClean="0"/>
            </a:br>
            <a:r>
              <a:rPr lang="en-GB" sz="2400" dirty="0" smtClean="0"/>
              <a:t>Sean Covey</a:t>
            </a:r>
            <a:endParaRPr lang="en-GB" dirty="0" smtClean="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179512" y="0"/>
            <a:ext cx="8964488" cy="1125538"/>
          </a:xfrm>
        </p:spPr>
        <p:txBody>
          <a:bodyPr/>
          <a:lstStyle/>
          <a:p>
            <a:pPr marL="342900" lvl="1" indent="-342900"/>
            <a:r>
              <a:rPr lang="en-GB" sz="3200" dirty="0" smtClean="0"/>
              <a:t> Do </a:t>
            </a:r>
            <a:r>
              <a:rPr lang="en-GB" sz="3200" dirty="0"/>
              <a:t>you know how you use your time</a:t>
            </a:r>
            <a:r>
              <a:rPr lang="en-GB" sz="3200" dirty="0" smtClean="0"/>
              <a:t>?</a:t>
            </a:r>
            <a:endParaRPr lang="en-GB" sz="3200" dirty="0"/>
          </a:p>
        </p:txBody>
      </p:sp>
      <p:sp>
        <p:nvSpPr>
          <p:cNvPr id="12291" name="Rectangle 3"/>
          <p:cNvSpPr>
            <a:spLocks noGrp="1" noChangeArrowheads="1"/>
          </p:cNvSpPr>
          <p:nvPr>
            <p:ph type="body" idx="1"/>
          </p:nvPr>
        </p:nvSpPr>
        <p:spPr>
          <a:xfrm>
            <a:off x="1370013" y="1844824"/>
            <a:ext cx="7313612" cy="4824264"/>
          </a:xfrm>
        </p:spPr>
        <p:txBody>
          <a:bodyPr/>
          <a:lstStyle/>
          <a:p>
            <a:pPr marL="857250" lvl="2" indent="-457200"/>
            <a:r>
              <a:rPr lang="en-GB" sz="3200" dirty="0" smtClean="0">
                <a:latin typeface="+mj-lt"/>
              </a:rPr>
              <a:t>Log </a:t>
            </a:r>
            <a:r>
              <a:rPr lang="en-GB" sz="3200" dirty="0">
                <a:latin typeface="+mj-lt"/>
              </a:rPr>
              <a:t>your time </a:t>
            </a:r>
            <a:r>
              <a:rPr lang="en-GB" sz="3200" dirty="0" smtClean="0">
                <a:latin typeface="+mj-lt"/>
              </a:rPr>
              <a:t>usage.</a:t>
            </a:r>
          </a:p>
          <a:p>
            <a:pPr marL="857250" lvl="2" indent="-457200"/>
            <a:r>
              <a:rPr lang="en-GB" sz="3200" dirty="0" smtClean="0">
                <a:latin typeface="+mj-lt"/>
              </a:rPr>
              <a:t>Reflect </a:t>
            </a:r>
            <a:r>
              <a:rPr lang="en-GB" sz="3200" dirty="0">
                <a:latin typeface="+mj-lt"/>
              </a:rPr>
              <a:t>on your use of </a:t>
            </a:r>
            <a:r>
              <a:rPr lang="en-GB" sz="3200" dirty="0" smtClean="0">
                <a:latin typeface="+mj-lt"/>
              </a:rPr>
              <a:t>time</a:t>
            </a:r>
          </a:p>
          <a:p>
            <a:pPr marL="400050" lvl="2" indent="0">
              <a:buNone/>
            </a:pPr>
            <a:endParaRPr lang="en-GB" sz="3200" dirty="0">
              <a:latin typeface="+mj-lt"/>
            </a:endParaRPr>
          </a:p>
          <a:p>
            <a:pPr>
              <a:buNone/>
            </a:pPr>
            <a:r>
              <a:rPr lang="en-GB" dirty="0" smtClean="0"/>
              <a:t>Fill </a:t>
            </a:r>
            <a:r>
              <a:rPr lang="en-GB" dirty="0" smtClean="0"/>
              <a:t>in the table to summarise how you use your time in the average week.  </a:t>
            </a:r>
            <a:endParaRPr lang="en-GB"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Full Time Study</a:t>
            </a:r>
            <a:endParaRPr lang="en-GB" dirty="0"/>
          </a:p>
        </p:txBody>
      </p:sp>
      <p:graphicFrame>
        <p:nvGraphicFramePr>
          <p:cNvPr id="4" name="Content Placeholder 3"/>
          <p:cNvGraphicFramePr>
            <a:graphicFrameLocks noGrp="1"/>
          </p:cNvGraphicFramePr>
          <p:nvPr>
            <p:ph idx="1"/>
          </p:nvPr>
        </p:nvGraphicFramePr>
        <p:xfrm>
          <a:off x="1370013" y="2433424"/>
          <a:ext cx="7313612" cy="3657600"/>
        </p:xfrm>
        <a:graphic>
          <a:graphicData uri="http://schemas.openxmlformats.org/drawingml/2006/table">
            <a:tbl>
              <a:tblPr bandRow="1">
                <a:tableStyleId>{073A0DAA-6AF3-43AB-8588-CEC1D06C72B9}</a:tableStyleId>
              </a:tblPr>
              <a:tblGrid>
                <a:gridCol w="3273995"/>
                <a:gridCol w="4039617"/>
              </a:tblGrid>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3000" u="none" dirty="0" smtClean="0"/>
                        <a:t>9am to 5pm</a:t>
                      </a:r>
                      <a:endParaRPr lang="en-GB" sz="3000" u="none" dirty="0"/>
                    </a:p>
                  </a:txBody>
                  <a:tcPr/>
                </a:tc>
                <a:tc>
                  <a:txBody>
                    <a:bodyPr/>
                    <a:lstStyle/>
                    <a:p>
                      <a:r>
                        <a:rPr lang="en-GB" sz="3000" u="none" dirty="0" smtClean="0"/>
                        <a:t>8 hours per day</a:t>
                      </a:r>
                      <a:endParaRPr lang="en-GB" sz="3000" u="none" dirty="0"/>
                    </a:p>
                  </a:txBody>
                  <a:tcPr/>
                </a:tc>
              </a:tr>
              <a:tr h="370840">
                <a:tc>
                  <a:txBody>
                    <a:bodyPr/>
                    <a:lstStyle/>
                    <a:p>
                      <a:r>
                        <a:rPr lang="en-GB" sz="3000" u="none" dirty="0" smtClean="0"/>
                        <a:t>5 Days a Week</a:t>
                      </a:r>
                      <a:endParaRPr lang="en-GB" sz="3000" u="none" dirty="0"/>
                    </a:p>
                  </a:txBody>
                  <a:tcPr/>
                </a:tc>
                <a:tc>
                  <a:txBody>
                    <a:bodyPr/>
                    <a:lstStyle/>
                    <a:p>
                      <a:r>
                        <a:rPr lang="en-GB" sz="3000" u="none" dirty="0" smtClean="0"/>
                        <a:t>40 hours per week</a:t>
                      </a:r>
                      <a:endParaRPr lang="en-GB" sz="3000" u="none" dirty="0"/>
                    </a:p>
                  </a:txBody>
                  <a:tcPr/>
                </a:tc>
              </a:tr>
              <a:tr h="370840">
                <a:tc>
                  <a:txBody>
                    <a:bodyPr/>
                    <a:lstStyle/>
                    <a:p>
                      <a:r>
                        <a:rPr lang="en-GB" sz="3000" u="none" dirty="0" smtClean="0"/>
                        <a:t>Lunch hour </a:t>
                      </a:r>
                      <a:r>
                        <a:rPr lang="en-GB" sz="3000" u="none" dirty="0" smtClean="0">
                          <a:sym typeface="Wingdings" pitchFamily="2" charset="2"/>
                        </a:rPr>
                        <a:t></a:t>
                      </a:r>
                      <a:endParaRPr lang="en-GB" sz="3000" u="none" dirty="0"/>
                    </a:p>
                  </a:txBody>
                  <a:tcPr/>
                </a:tc>
                <a:tc>
                  <a:txBody>
                    <a:bodyPr/>
                    <a:lstStyle/>
                    <a:p>
                      <a:r>
                        <a:rPr lang="en-GB" sz="3000" u="none" dirty="0" smtClean="0"/>
                        <a:t>35 hours</a:t>
                      </a:r>
                      <a:r>
                        <a:rPr lang="en-GB" sz="3000" u="none" baseline="0" dirty="0" smtClean="0"/>
                        <a:t> per week</a:t>
                      </a:r>
                      <a:endParaRPr lang="en-GB" sz="3000" u="none" dirty="0"/>
                    </a:p>
                  </a:txBody>
                  <a:tcPr/>
                </a:tc>
              </a:tr>
              <a:tr h="370840">
                <a:tc gridSpan="2">
                  <a:txBody>
                    <a:bodyPr/>
                    <a:lstStyle/>
                    <a:p>
                      <a:endParaRPr lang="en-GB" sz="3000" u="none" dirty="0"/>
                    </a:p>
                  </a:txBody>
                  <a:tcPr/>
                </a:tc>
                <a:tc hMerge="1">
                  <a:txBody>
                    <a:bodyPr/>
                    <a:lstStyle/>
                    <a:p>
                      <a:endParaRPr lang="en-GB" sz="3000" u="none" dirty="0"/>
                    </a:p>
                  </a:txBody>
                  <a:tcPr/>
                </a:tc>
              </a:tr>
              <a:tr h="370840">
                <a:tc>
                  <a:txBody>
                    <a:bodyPr/>
                    <a:lstStyle/>
                    <a:p>
                      <a:r>
                        <a:rPr lang="en-GB" sz="3000" b="1" u="none" dirty="0" smtClean="0"/>
                        <a:t>6 to 8 Modules</a:t>
                      </a:r>
                      <a:r>
                        <a:rPr lang="en-GB" sz="3000" b="1" u="none" baseline="0" dirty="0" smtClean="0"/>
                        <a:t> per Stream</a:t>
                      </a:r>
                      <a:endParaRPr lang="en-GB" sz="3000" b="1" u="none" dirty="0"/>
                    </a:p>
                  </a:txBody>
                  <a:tcPr/>
                </a:tc>
                <a:tc>
                  <a:txBody>
                    <a:bodyPr/>
                    <a:lstStyle/>
                    <a:p>
                      <a:r>
                        <a:rPr lang="en-GB" sz="3000" b="1" u="none" dirty="0" smtClean="0"/>
                        <a:t>4½ to 6 Hours </a:t>
                      </a:r>
                    </a:p>
                    <a:p>
                      <a:r>
                        <a:rPr lang="en-GB" sz="3000" b="1" u="none" dirty="0" smtClean="0"/>
                        <a:t>per Module, per Week</a:t>
                      </a:r>
                      <a:endParaRPr lang="en-GB" sz="3000" b="1" u="none" dirty="0"/>
                    </a:p>
                  </a:txBody>
                  <a:tcPr/>
                </a:tc>
              </a:tr>
            </a:tbl>
          </a:graphicData>
        </a:graphic>
      </p:graphicFrame>
      <p:sp>
        <p:nvSpPr>
          <p:cNvPr id="5" name="Content Placeholder 2"/>
          <p:cNvSpPr txBox="1">
            <a:spLocks/>
          </p:cNvSpPr>
          <p:nvPr/>
        </p:nvSpPr>
        <p:spPr bwMode="auto">
          <a:xfrm>
            <a:off x="1370013" y="1052513"/>
            <a:ext cx="7313612" cy="864319"/>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342900" marR="0" lvl="0" indent="-342900" algn="l" defTabSz="914400" rtl="0" eaLnBrk="1" fontAlgn="base" latinLnBrk="0" hangingPunct="1">
              <a:lnSpc>
                <a:spcPct val="100000"/>
              </a:lnSpc>
              <a:spcBef>
                <a:spcPct val="20000"/>
              </a:spcBef>
              <a:spcAft>
                <a:spcPct val="0"/>
              </a:spcAft>
              <a:buClr>
                <a:schemeClr val="tx2"/>
              </a:buClr>
              <a:buSzPct val="70000"/>
              <a:buFont typeface="Wingdings" pitchFamily="2" charset="2"/>
              <a:buChar char="¡"/>
              <a:tabLst/>
              <a:defRPr/>
            </a:pPr>
            <a:r>
              <a:rPr kumimoji="0" lang="en-GB" sz="3000" b="0" i="0" u="none" strike="noStrike" kern="0" cap="none" spc="0" normalizeH="0" baseline="0" noProof="0" dirty="0" smtClean="0">
                <a:ln>
                  <a:noFill/>
                </a:ln>
                <a:solidFill>
                  <a:schemeClr val="tx1"/>
                </a:solidFill>
                <a:effectLst/>
                <a:uLnTx/>
                <a:uFillTx/>
                <a:latin typeface="+mn-lt"/>
                <a:ea typeface="+mn-ea"/>
                <a:cs typeface="+mn-cs"/>
              </a:rPr>
              <a:t>Full Time Job!</a:t>
            </a:r>
            <a:endParaRPr kumimoji="0" lang="en-GB" sz="3000" b="0" i="0" u="none" strike="noStrike" kern="0" cap="none" spc="0" normalizeH="0" baseline="0" noProof="0" dirty="0">
              <a:ln>
                <a:noFill/>
              </a:ln>
              <a:solidFill>
                <a:schemeClr val="tx1"/>
              </a:solidFill>
              <a:effectLst/>
              <a:uLnTx/>
              <a:uFillTx/>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6" name="Rectangle 4"/>
          <p:cNvSpPr>
            <a:spLocks noGrp="1" noChangeArrowheads="1"/>
          </p:cNvSpPr>
          <p:nvPr>
            <p:ph type="title"/>
          </p:nvPr>
        </p:nvSpPr>
        <p:spPr/>
        <p:txBody>
          <a:bodyPr/>
          <a:lstStyle/>
          <a:p>
            <a:r>
              <a:rPr lang="en-GB" dirty="0" smtClean="0"/>
              <a:t>Common Time Wasters</a:t>
            </a:r>
            <a:endParaRPr lang="en-GB" dirty="0"/>
          </a:p>
        </p:txBody>
      </p:sp>
      <p:sp>
        <p:nvSpPr>
          <p:cNvPr id="8197" name="Rectangle 5"/>
          <p:cNvSpPr>
            <a:spLocks noGrp="1" noChangeArrowheads="1"/>
          </p:cNvSpPr>
          <p:nvPr>
            <p:ph type="body" sz="half" idx="1"/>
          </p:nvPr>
        </p:nvSpPr>
        <p:spPr/>
        <p:txBody>
          <a:bodyPr/>
          <a:lstStyle/>
          <a:p>
            <a:r>
              <a:rPr lang="en-GB" dirty="0" smtClean="0"/>
              <a:t>Interruptions - telephone, personal visitors</a:t>
            </a:r>
          </a:p>
          <a:p>
            <a:r>
              <a:rPr lang="en-GB" dirty="0" smtClean="0"/>
              <a:t>Procrastination and indecision </a:t>
            </a:r>
          </a:p>
          <a:p>
            <a:r>
              <a:rPr lang="en-GB" dirty="0" smtClean="0"/>
              <a:t>Acting with incomplete information </a:t>
            </a:r>
          </a:p>
          <a:p>
            <a:r>
              <a:rPr lang="en-GB" dirty="0" smtClean="0"/>
              <a:t>Dealing with team members</a:t>
            </a:r>
          </a:p>
          <a:p>
            <a:r>
              <a:rPr lang="en-US" dirty="0" smtClean="0"/>
              <a:t>Inability to say "No" </a:t>
            </a:r>
          </a:p>
          <a:p>
            <a:endParaRPr lang="en-GB" dirty="0" smtClean="0"/>
          </a:p>
        </p:txBody>
      </p:sp>
      <p:sp>
        <p:nvSpPr>
          <p:cNvPr id="8198" name="Rectangle 6"/>
          <p:cNvSpPr>
            <a:spLocks noGrp="1" noChangeArrowheads="1"/>
          </p:cNvSpPr>
          <p:nvPr>
            <p:ph type="body" sz="half" idx="2"/>
          </p:nvPr>
        </p:nvSpPr>
        <p:spPr/>
        <p:txBody>
          <a:bodyPr/>
          <a:lstStyle/>
          <a:p>
            <a:r>
              <a:rPr lang="en-US" dirty="0" smtClean="0"/>
              <a:t>Inadequate knowledge </a:t>
            </a:r>
          </a:p>
          <a:p>
            <a:r>
              <a:rPr lang="en-US" dirty="0" smtClean="0"/>
              <a:t>Unclear objectives and priorities </a:t>
            </a:r>
          </a:p>
          <a:p>
            <a:r>
              <a:rPr lang="en-US" dirty="0" smtClean="0"/>
              <a:t>Lack of planning </a:t>
            </a:r>
          </a:p>
          <a:p>
            <a:r>
              <a:rPr lang="en-US" dirty="0" smtClean="0"/>
              <a:t>Stress and fatigue </a:t>
            </a:r>
          </a:p>
          <a:p>
            <a:r>
              <a:rPr lang="en-US" dirty="0" smtClean="0"/>
              <a:t>Desk management and personal disorganization.</a:t>
            </a:r>
            <a:endParaRPr lang="en-GB"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7">
                                            <p:txEl>
                                              <p:pRg st="0" end="0"/>
                                            </p:txEl>
                                          </p:spTgt>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grpId="0" nodeType="afterEffect">
                                  <p:stCondLst>
                                    <p:cond delay="300"/>
                                  </p:stCondLst>
                                  <p:childTnLst>
                                    <p:set>
                                      <p:cBhvr>
                                        <p:cTn id="9" dur="1" fill="hold">
                                          <p:stCondLst>
                                            <p:cond delay="0"/>
                                          </p:stCondLst>
                                        </p:cTn>
                                        <p:tgtEl>
                                          <p:spTgt spid="8197">
                                            <p:txEl>
                                              <p:pRg st="1" end="1"/>
                                            </p:txEl>
                                          </p:spTgt>
                                        </p:tgtEl>
                                        <p:attrNameLst>
                                          <p:attrName>style.visibility</p:attrName>
                                        </p:attrNameLst>
                                      </p:cBhvr>
                                      <p:to>
                                        <p:strVal val="visible"/>
                                      </p:to>
                                    </p:set>
                                  </p:childTnLst>
                                </p:cTn>
                              </p:par>
                            </p:childTnLst>
                          </p:cTn>
                        </p:par>
                        <p:par>
                          <p:cTn id="10" fill="hold">
                            <p:stCondLst>
                              <p:cond delay="300"/>
                            </p:stCondLst>
                            <p:childTnLst>
                              <p:par>
                                <p:cTn id="11" presetID="1" presetClass="entr" presetSubtype="0" fill="hold" grpId="0" nodeType="afterEffect">
                                  <p:stCondLst>
                                    <p:cond delay="300"/>
                                  </p:stCondLst>
                                  <p:childTnLst>
                                    <p:set>
                                      <p:cBhvr>
                                        <p:cTn id="12" dur="1" fill="hold">
                                          <p:stCondLst>
                                            <p:cond delay="0"/>
                                          </p:stCondLst>
                                        </p:cTn>
                                        <p:tgtEl>
                                          <p:spTgt spid="8197">
                                            <p:txEl>
                                              <p:pRg st="2" end="2"/>
                                            </p:txEl>
                                          </p:spTgt>
                                        </p:tgtEl>
                                        <p:attrNameLst>
                                          <p:attrName>style.visibility</p:attrName>
                                        </p:attrNameLst>
                                      </p:cBhvr>
                                      <p:to>
                                        <p:strVal val="visible"/>
                                      </p:to>
                                    </p:set>
                                  </p:childTnLst>
                                </p:cTn>
                              </p:par>
                            </p:childTnLst>
                          </p:cTn>
                        </p:par>
                        <p:par>
                          <p:cTn id="13" fill="hold">
                            <p:stCondLst>
                              <p:cond delay="600"/>
                            </p:stCondLst>
                            <p:childTnLst>
                              <p:par>
                                <p:cTn id="14" presetID="1" presetClass="entr" presetSubtype="0" fill="hold" grpId="0" nodeType="afterEffect">
                                  <p:stCondLst>
                                    <p:cond delay="300"/>
                                  </p:stCondLst>
                                  <p:childTnLst>
                                    <p:set>
                                      <p:cBhvr>
                                        <p:cTn id="15" dur="1" fill="hold">
                                          <p:stCondLst>
                                            <p:cond delay="0"/>
                                          </p:stCondLst>
                                        </p:cTn>
                                        <p:tgtEl>
                                          <p:spTgt spid="8197">
                                            <p:txEl>
                                              <p:pRg st="3" end="3"/>
                                            </p:txEl>
                                          </p:spTgt>
                                        </p:tgtEl>
                                        <p:attrNameLst>
                                          <p:attrName>style.visibility</p:attrName>
                                        </p:attrNameLst>
                                      </p:cBhvr>
                                      <p:to>
                                        <p:strVal val="visible"/>
                                      </p:to>
                                    </p:set>
                                  </p:childTnLst>
                                </p:cTn>
                              </p:par>
                            </p:childTnLst>
                          </p:cTn>
                        </p:par>
                        <p:par>
                          <p:cTn id="16" fill="hold">
                            <p:stCondLst>
                              <p:cond delay="900"/>
                            </p:stCondLst>
                            <p:childTnLst>
                              <p:par>
                                <p:cTn id="17" presetID="1" presetClass="entr" presetSubtype="0" fill="hold" grpId="0" nodeType="afterEffect">
                                  <p:stCondLst>
                                    <p:cond delay="300"/>
                                  </p:stCondLst>
                                  <p:childTnLst>
                                    <p:set>
                                      <p:cBhvr>
                                        <p:cTn id="18" dur="1" fill="hold">
                                          <p:stCondLst>
                                            <p:cond delay="0"/>
                                          </p:stCondLst>
                                        </p:cTn>
                                        <p:tgtEl>
                                          <p:spTgt spid="8197">
                                            <p:txEl>
                                              <p:pRg st="4" end="4"/>
                                            </p:txEl>
                                          </p:spTgt>
                                        </p:tgtEl>
                                        <p:attrNameLst>
                                          <p:attrName>style.visibility</p:attrName>
                                        </p:attrNameLst>
                                      </p:cBhvr>
                                      <p:to>
                                        <p:strVal val="visible"/>
                                      </p:to>
                                    </p:set>
                                  </p:childTnLst>
                                </p:cTn>
                              </p:par>
                            </p:childTnLst>
                          </p:cTn>
                        </p:par>
                        <p:par>
                          <p:cTn id="19" fill="hold">
                            <p:stCondLst>
                              <p:cond delay="1200"/>
                            </p:stCondLst>
                            <p:childTnLst>
                              <p:par>
                                <p:cTn id="20" presetID="1" presetClass="entr" presetSubtype="0" fill="hold" grpId="0" nodeType="afterEffect">
                                  <p:stCondLst>
                                    <p:cond delay="300"/>
                                  </p:stCondLst>
                                  <p:childTnLst>
                                    <p:set>
                                      <p:cBhvr>
                                        <p:cTn id="21" dur="1" fill="hold">
                                          <p:stCondLst>
                                            <p:cond delay="0"/>
                                          </p:stCondLst>
                                        </p:cTn>
                                        <p:tgtEl>
                                          <p:spTgt spid="8198">
                                            <p:txEl>
                                              <p:pRg st="0" end="0"/>
                                            </p:txEl>
                                          </p:spTgt>
                                        </p:tgtEl>
                                        <p:attrNameLst>
                                          <p:attrName>style.visibility</p:attrName>
                                        </p:attrNameLst>
                                      </p:cBhvr>
                                      <p:to>
                                        <p:strVal val="visible"/>
                                      </p:to>
                                    </p:set>
                                  </p:childTnLst>
                                </p:cTn>
                              </p:par>
                            </p:childTnLst>
                          </p:cTn>
                        </p:par>
                        <p:par>
                          <p:cTn id="22" fill="hold">
                            <p:stCondLst>
                              <p:cond delay="1500"/>
                            </p:stCondLst>
                            <p:childTnLst>
                              <p:par>
                                <p:cTn id="23" presetID="1" presetClass="entr" presetSubtype="0" fill="hold" grpId="0" nodeType="afterEffect">
                                  <p:stCondLst>
                                    <p:cond delay="300"/>
                                  </p:stCondLst>
                                  <p:childTnLst>
                                    <p:set>
                                      <p:cBhvr>
                                        <p:cTn id="24" dur="1" fill="hold">
                                          <p:stCondLst>
                                            <p:cond delay="0"/>
                                          </p:stCondLst>
                                        </p:cTn>
                                        <p:tgtEl>
                                          <p:spTgt spid="8198">
                                            <p:txEl>
                                              <p:pRg st="1" end="1"/>
                                            </p:txEl>
                                          </p:spTgt>
                                        </p:tgtEl>
                                        <p:attrNameLst>
                                          <p:attrName>style.visibility</p:attrName>
                                        </p:attrNameLst>
                                      </p:cBhvr>
                                      <p:to>
                                        <p:strVal val="visible"/>
                                      </p:to>
                                    </p:set>
                                  </p:childTnLst>
                                </p:cTn>
                              </p:par>
                            </p:childTnLst>
                          </p:cTn>
                        </p:par>
                        <p:par>
                          <p:cTn id="25" fill="hold">
                            <p:stCondLst>
                              <p:cond delay="1800"/>
                            </p:stCondLst>
                            <p:childTnLst>
                              <p:par>
                                <p:cTn id="26" presetID="1" presetClass="entr" presetSubtype="0" fill="hold" grpId="0" nodeType="afterEffect">
                                  <p:stCondLst>
                                    <p:cond delay="300"/>
                                  </p:stCondLst>
                                  <p:childTnLst>
                                    <p:set>
                                      <p:cBhvr>
                                        <p:cTn id="27" dur="1" fill="hold">
                                          <p:stCondLst>
                                            <p:cond delay="0"/>
                                          </p:stCondLst>
                                        </p:cTn>
                                        <p:tgtEl>
                                          <p:spTgt spid="8198">
                                            <p:txEl>
                                              <p:pRg st="2" end="2"/>
                                            </p:txEl>
                                          </p:spTgt>
                                        </p:tgtEl>
                                        <p:attrNameLst>
                                          <p:attrName>style.visibility</p:attrName>
                                        </p:attrNameLst>
                                      </p:cBhvr>
                                      <p:to>
                                        <p:strVal val="visible"/>
                                      </p:to>
                                    </p:set>
                                  </p:childTnLst>
                                </p:cTn>
                              </p:par>
                            </p:childTnLst>
                          </p:cTn>
                        </p:par>
                        <p:par>
                          <p:cTn id="28" fill="hold">
                            <p:stCondLst>
                              <p:cond delay="2100"/>
                            </p:stCondLst>
                            <p:childTnLst>
                              <p:par>
                                <p:cTn id="29" presetID="1" presetClass="entr" presetSubtype="0" fill="hold" grpId="0" nodeType="afterEffect">
                                  <p:stCondLst>
                                    <p:cond delay="300"/>
                                  </p:stCondLst>
                                  <p:childTnLst>
                                    <p:set>
                                      <p:cBhvr>
                                        <p:cTn id="30" dur="1" fill="hold">
                                          <p:stCondLst>
                                            <p:cond delay="0"/>
                                          </p:stCondLst>
                                        </p:cTn>
                                        <p:tgtEl>
                                          <p:spTgt spid="8198">
                                            <p:txEl>
                                              <p:pRg st="3" end="3"/>
                                            </p:txEl>
                                          </p:spTgt>
                                        </p:tgtEl>
                                        <p:attrNameLst>
                                          <p:attrName>style.visibility</p:attrName>
                                        </p:attrNameLst>
                                      </p:cBhvr>
                                      <p:to>
                                        <p:strVal val="visible"/>
                                      </p:to>
                                    </p:set>
                                  </p:childTnLst>
                                </p:cTn>
                              </p:par>
                            </p:childTnLst>
                          </p:cTn>
                        </p:par>
                        <p:par>
                          <p:cTn id="31" fill="hold">
                            <p:stCondLst>
                              <p:cond delay="2400"/>
                            </p:stCondLst>
                            <p:childTnLst>
                              <p:par>
                                <p:cTn id="32" presetID="1" presetClass="entr" presetSubtype="0" fill="hold" grpId="0" nodeType="afterEffect">
                                  <p:stCondLst>
                                    <p:cond delay="300"/>
                                  </p:stCondLst>
                                  <p:childTnLst>
                                    <p:set>
                                      <p:cBhvr>
                                        <p:cTn id="33" dur="1" fill="hold">
                                          <p:stCondLst>
                                            <p:cond delay="0"/>
                                          </p:stCondLst>
                                        </p:cTn>
                                        <p:tgtEl>
                                          <p:spTgt spid="819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7" grpId="0" uiExpand="1" build="p"/>
      <p:bldP spid="8198"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Achieving Balance</a:t>
            </a:r>
            <a:endParaRPr lang="en-GB" dirty="0"/>
          </a:p>
        </p:txBody>
      </p:sp>
      <p:sp>
        <p:nvSpPr>
          <p:cNvPr id="5" name="Content Placeholder 4"/>
          <p:cNvSpPr>
            <a:spLocks noGrp="1"/>
          </p:cNvSpPr>
          <p:nvPr>
            <p:ph idx="1"/>
          </p:nvPr>
        </p:nvSpPr>
        <p:spPr>
          <a:xfrm>
            <a:off x="1691679" y="1700808"/>
            <a:ext cx="5976665" cy="3960440"/>
          </a:xfrm>
        </p:spPr>
        <p:txBody>
          <a:bodyPr/>
          <a:lstStyle/>
          <a:p>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6830" y="1412776"/>
            <a:ext cx="7906658" cy="43974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399545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Having Goals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Having goals</a:t>
            </a:r>
          </a:p>
          <a:p>
            <a:r>
              <a:rPr lang="en-GB" dirty="0" smtClean="0"/>
              <a:t>Understand what motivates you - why are you here?</a:t>
            </a:r>
          </a:p>
          <a:p>
            <a:r>
              <a:rPr lang="en-GB" dirty="0" smtClean="0"/>
              <a:t>Long term goals</a:t>
            </a:r>
          </a:p>
          <a:p>
            <a:pPr lvl="1">
              <a:buFont typeface="Wingdings" pitchFamily="2" charset="2"/>
              <a:buChar char="Ø"/>
            </a:pPr>
            <a:r>
              <a:rPr lang="en-GB" dirty="0" smtClean="0"/>
              <a:t>Look 3-5 years ahead, what do you want to be doing?</a:t>
            </a:r>
          </a:p>
          <a:p>
            <a:pPr lvl="1">
              <a:buFont typeface="Wingdings" pitchFamily="2" charset="2"/>
              <a:buChar char="Ø"/>
            </a:pPr>
            <a:r>
              <a:rPr lang="en-GB" dirty="0" smtClean="0"/>
              <a:t>Look 1 year ahead what do you want to have achieved?</a:t>
            </a:r>
          </a:p>
          <a:p>
            <a:r>
              <a:rPr lang="en-GB" dirty="0" smtClean="0"/>
              <a:t>Write down at least one long term goal</a:t>
            </a:r>
          </a:p>
          <a:p>
            <a:r>
              <a:rPr lang="en-GB" dirty="0" smtClean="0"/>
              <a:t>Break down your goal into small chunks.</a:t>
            </a:r>
          </a:p>
          <a:p>
            <a:r>
              <a:rPr lang="en-GB" dirty="0" smtClean="0"/>
              <a:t>Can you identify any you can start on straight away?</a:t>
            </a:r>
          </a:p>
          <a:p>
            <a:endParaRPr lang="en-GB" dirty="0"/>
          </a:p>
        </p:txBody>
      </p:sp>
    </p:spTree>
    <p:extLst>
      <p:ext uri="{BB962C8B-B14F-4D97-AF65-F5344CB8AC3E}">
        <p14:creationId xmlns:p14="http://schemas.microsoft.com/office/powerpoint/2010/main" val="217812853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3595" y="692696"/>
            <a:ext cx="7200800" cy="540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0684277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Breaking tasks into sub tasks</a:t>
            </a:r>
            <a:r>
              <a:rPr lang="en-GB" dirty="0" smtClean="0"/>
              <a:t/>
            </a:r>
            <a:br>
              <a:rPr lang="en-GB" dirty="0" smtClean="0"/>
            </a:br>
            <a:endParaRPr lang="en-GB" dirty="0"/>
          </a:p>
        </p:txBody>
      </p:sp>
      <p:sp>
        <p:nvSpPr>
          <p:cNvPr id="3" name="Content Placeholder 2"/>
          <p:cNvSpPr>
            <a:spLocks noGrp="1"/>
          </p:cNvSpPr>
          <p:nvPr>
            <p:ph idx="1"/>
          </p:nvPr>
        </p:nvSpPr>
        <p:spPr>
          <a:xfrm>
            <a:off x="1331640" y="1844824"/>
            <a:ext cx="6635080" cy="2952329"/>
          </a:xfrm>
        </p:spPr>
        <p:txBody>
          <a:bodyPr>
            <a:normAutofit/>
          </a:bodyPr>
          <a:lstStyle/>
          <a:p>
            <a:pPr marL="0" indent="0">
              <a:buNone/>
            </a:pPr>
            <a:r>
              <a:rPr lang="en-GB" i="1" dirty="0" smtClean="0"/>
              <a:t>What are the subtasks which relate to writing an essay?</a:t>
            </a:r>
            <a:endParaRPr lang="en-GB" i="1" dirty="0"/>
          </a:p>
        </p:txBody>
      </p:sp>
    </p:spTree>
    <p:extLst>
      <p:ext uri="{BB962C8B-B14F-4D97-AF65-F5344CB8AC3E}">
        <p14:creationId xmlns:p14="http://schemas.microsoft.com/office/powerpoint/2010/main" val="382471482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03648" y="1268760"/>
            <a:ext cx="6912768" cy="49685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8594270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Setting Goals</a:t>
            </a:r>
            <a:endParaRPr lang="en-GB" dirty="0"/>
          </a:p>
        </p:txBody>
      </p:sp>
      <p:sp>
        <p:nvSpPr>
          <p:cNvPr id="6" name="Content Placeholder 5"/>
          <p:cNvSpPr>
            <a:spLocks noGrp="1"/>
          </p:cNvSpPr>
          <p:nvPr>
            <p:ph idx="1"/>
          </p:nvPr>
        </p:nvSpPr>
        <p:spPr/>
        <p:txBody>
          <a:bodyPr/>
          <a:lstStyle/>
          <a:p>
            <a:pPr>
              <a:buNone/>
            </a:pPr>
            <a:r>
              <a:rPr lang="en-GB" sz="4400" b="1" dirty="0" smtClean="0">
                <a:solidFill>
                  <a:srgbClr val="FF0000"/>
                </a:solidFill>
              </a:rPr>
              <a:t>S</a:t>
            </a:r>
            <a:r>
              <a:rPr lang="en-GB" dirty="0" smtClean="0"/>
              <a:t>pecific</a:t>
            </a:r>
          </a:p>
          <a:p>
            <a:pPr>
              <a:buNone/>
            </a:pPr>
            <a:r>
              <a:rPr lang="en-GB" sz="4400" b="1" dirty="0" smtClean="0">
                <a:solidFill>
                  <a:srgbClr val="FF0000"/>
                </a:solidFill>
              </a:rPr>
              <a:t>M</a:t>
            </a:r>
            <a:r>
              <a:rPr lang="en-GB" dirty="0" smtClean="0"/>
              <a:t>easurable</a:t>
            </a:r>
          </a:p>
          <a:p>
            <a:pPr>
              <a:buNone/>
            </a:pPr>
            <a:r>
              <a:rPr lang="en-GB" sz="4400" b="1" dirty="0" smtClean="0">
                <a:solidFill>
                  <a:srgbClr val="FF0000"/>
                </a:solidFill>
              </a:rPr>
              <a:t>A</a:t>
            </a:r>
            <a:r>
              <a:rPr lang="en-GB" dirty="0" smtClean="0"/>
              <a:t>ttainable</a:t>
            </a:r>
          </a:p>
          <a:p>
            <a:pPr>
              <a:buNone/>
            </a:pPr>
            <a:r>
              <a:rPr lang="en-GB" sz="4400" b="1" dirty="0" smtClean="0">
                <a:solidFill>
                  <a:srgbClr val="FF0000"/>
                </a:solidFill>
              </a:rPr>
              <a:t>R</a:t>
            </a:r>
            <a:r>
              <a:rPr lang="en-GB" dirty="0" smtClean="0"/>
              <a:t>ealistic</a:t>
            </a:r>
          </a:p>
          <a:p>
            <a:pPr>
              <a:buNone/>
            </a:pPr>
            <a:r>
              <a:rPr lang="en-GB" sz="4400" b="1" dirty="0" smtClean="0">
                <a:solidFill>
                  <a:srgbClr val="FF0000"/>
                </a:solidFill>
              </a:rPr>
              <a:t>T</a:t>
            </a:r>
            <a:r>
              <a:rPr lang="en-GB" dirty="0" smtClean="0"/>
              <a:t>ime-Limited</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iterate type="lt">
                                    <p:tmAbs val="0"/>
                                  </p:iterate>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iterate type="lt">
                                    <p:tmAbs val="0"/>
                                  </p:iterate>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iterate type="lt">
                                    <p:tmAbs val="0"/>
                                  </p:iterate>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iterate type="lt">
                                    <p:tmAbs val="0"/>
                                  </p:iterate>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iterate type="lt">
                                    <p:tmAbs val="0"/>
                                  </p:iterate>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Smart Goals</a:t>
            </a:r>
            <a:endParaRPr lang="en-GB" dirty="0"/>
          </a:p>
        </p:txBody>
      </p:sp>
      <p:sp>
        <p:nvSpPr>
          <p:cNvPr id="3" name="Content Placeholder 2"/>
          <p:cNvSpPr>
            <a:spLocks noGrp="1"/>
          </p:cNvSpPr>
          <p:nvPr>
            <p:ph idx="1"/>
          </p:nvPr>
        </p:nvSpPr>
        <p:spPr/>
        <p:txBody>
          <a:bodyPr/>
          <a:lstStyle/>
          <a:p>
            <a:endParaRPr lang="en-GB"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7172" y="1052735"/>
            <a:ext cx="7931292" cy="51099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1207803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Short term goals/tasks</a:t>
            </a:r>
            <a:br>
              <a:rPr lang="en-GB" dirty="0" smtClean="0"/>
            </a:br>
            <a:endParaRPr lang="en-GB" dirty="0"/>
          </a:p>
        </p:txBody>
      </p:sp>
      <p:sp>
        <p:nvSpPr>
          <p:cNvPr id="3" name="Content Placeholder 2"/>
          <p:cNvSpPr>
            <a:spLocks noGrp="1"/>
          </p:cNvSpPr>
          <p:nvPr>
            <p:ph idx="1"/>
          </p:nvPr>
        </p:nvSpPr>
        <p:spPr/>
        <p:txBody>
          <a:bodyPr>
            <a:normAutofit/>
          </a:bodyPr>
          <a:lstStyle/>
          <a:p>
            <a:r>
              <a:rPr lang="en-GB" dirty="0" smtClean="0"/>
              <a:t>Think of the things you need and want to do this semester.</a:t>
            </a:r>
          </a:p>
          <a:p>
            <a:r>
              <a:rPr lang="en-GB" dirty="0" smtClean="0"/>
              <a:t>What are your deadlines?</a:t>
            </a:r>
          </a:p>
          <a:p>
            <a:r>
              <a:rPr lang="en-GB" dirty="0" smtClean="0"/>
              <a:t>Do your short term tasks clash with or support your long term goals?</a:t>
            </a:r>
          </a:p>
          <a:p>
            <a:r>
              <a:rPr lang="en-GB" dirty="0" smtClean="0"/>
              <a:t>Do you need to prioritise?</a:t>
            </a:r>
          </a:p>
          <a:p>
            <a:endParaRPr lang="en-GB" dirty="0"/>
          </a:p>
        </p:txBody>
      </p:sp>
    </p:spTree>
    <p:extLst>
      <p:ext uri="{BB962C8B-B14F-4D97-AF65-F5344CB8AC3E}">
        <p14:creationId xmlns:p14="http://schemas.microsoft.com/office/powerpoint/2010/main" val="295464219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0"/>
            <a:ext cx="8460432" cy="1125538"/>
          </a:xfrm>
        </p:spPr>
        <p:txBody>
          <a:bodyPr>
            <a:normAutofit fontScale="90000"/>
          </a:bodyPr>
          <a:lstStyle/>
          <a:p>
            <a:r>
              <a:rPr lang="en-GB" dirty="0" smtClean="0"/>
              <a:t>Semester, week and daily planning</a:t>
            </a:r>
            <a:endParaRPr lang="en-GB" dirty="0"/>
          </a:p>
        </p:txBody>
      </p:sp>
      <p:sp>
        <p:nvSpPr>
          <p:cNvPr id="3" name="Content Placeholder 2"/>
          <p:cNvSpPr>
            <a:spLocks noGrp="1"/>
          </p:cNvSpPr>
          <p:nvPr>
            <p:ph idx="1"/>
          </p:nvPr>
        </p:nvSpPr>
        <p:spPr/>
        <p:txBody>
          <a:bodyPr>
            <a:normAutofit/>
          </a:bodyPr>
          <a:lstStyle/>
          <a:p>
            <a:r>
              <a:rPr lang="en-GB" dirty="0" smtClean="0"/>
              <a:t>Try putting your tasks and deadlines into a diary or wall chart</a:t>
            </a:r>
          </a:p>
          <a:p>
            <a:r>
              <a:rPr lang="en-GB" dirty="0" smtClean="0"/>
              <a:t>Work back from deadlines</a:t>
            </a:r>
          </a:p>
          <a:p>
            <a:r>
              <a:rPr lang="en-GB" dirty="0" smtClean="0"/>
              <a:t>Identify pressure points</a:t>
            </a:r>
          </a:p>
          <a:p>
            <a:r>
              <a:rPr lang="en-GB" dirty="0" smtClean="0"/>
              <a:t>Write a list of tasks for each week</a:t>
            </a:r>
          </a:p>
          <a:p>
            <a:r>
              <a:rPr lang="en-GB" dirty="0" smtClean="0"/>
              <a:t>Weekly lists will need revisiting each week and prioritising</a:t>
            </a:r>
          </a:p>
          <a:p>
            <a:r>
              <a:rPr lang="en-GB" dirty="0" smtClean="0"/>
              <a:t>Keep a notebook to write ideas and plans in</a:t>
            </a:r>
            <a:br>
              <a:rPr lang="en-GB" dirty="0" smtClean="0"/>
            </a:br>
            <a:endParaRPr lang="en-GB" dirty="0"/>
          </a:p>
        </p:txBody>
      </p:sp>
    </p:spTree>
    <p:extLst>
      <p:ext uri="{BB962C8B-B14F-4D97-AF65-F5344CB8AC3E}">
        <p14:creationId xmlns:p14="http://schemas.microsoft.com/office/powerpoint/2010/main" val="332464746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Biorhythms</a:t>
            </a:r>
            <a:endParaRPr lang="en-GB" dirty="0"/>
          </a:p>
        </p:txBody>
      </p:sp>
      <p:sp>
        <p:nvSpPr>
          <p:cNvPr id="3" name="Content Placeholder 2"/>
          <p:cNvSpPr>
            <a:spLocks noGrp="1"/>
          </p:cNvSpPr>
          <p:nvPr>
            <p:ph idx="1"/>
          </p:nvPr>
        </p:nvSpPr>
        <p:spPr/>
        <p:txBody>
          <a:bodyPr>
            <a:normAutofit/>
          </a:bodyPr>
          <a:lstStyle/>
          <a:p>
            <a:r>
              <a:rPr lang="en-GB" sz="3600" dirty="0" smtClean="0"/>
              <a:t>When do you work best?</a:t>
            </a:r>
          </a:p>
          <a:p>
            <a:r>
              <a:rPr lang="en-GB" sz="3600" dirty="0" smtClean="0"/>
              <a:t>Match task to time</a:t>
            </a:r>
          </a:p>
          <a:p>
            <a:pPr lvl="1"/>
            <a:r>
              <a:rPr lang="en-GB" sz="2400" dirty="0" smtClean="0"/>
              <a:t> Use prime time for difficult tasks</a:t>
            </a:r>
          </a:p>
          <a:p>
            <a:pPr lvl="1"/>
            <a:r>
              <a:rPr lang="en-GB" sz="2400" dirty="0" smtClean="0"/>
              <a:t> Use non-prime time for more routine tasks</a:t>
            </a:r>
          </a:p>
          <a:p>
            <a:r>
              <a:rPr lang="en-GB" sz="3600" dirty="0" smtClean="0"/>
              <a:t>Take breaks and refresh yourself</a:t>
            </a:r>
          </a:p>
          <a:p>
            <a:r>
              <a:rPr lang="en-GB" sz="3600" dirty="0" smtClean="0"/>
              <a:t>Take exercise</a:t>
            </a:r>
          </a:p>
          <a:p>
            <a:r>
              <a:rPr lang="en-GB" sz="3600" dirty="0" smtClean="0"/>
              <a:t>Eat regularly</a:t>
            </a:r>
          </a:p>
          <a:p>
            <a:endParaRPr lang="en-GB" dirty="0"/>
          </a:p>
        </p:txBody>
      </p:sp>
    </p:spTree>
    <p:extLst>
      <p:ext uri="{BB962C8B-B14F-4D97-AF65-F5344CB8AC3E}">
        <p14:creationId xmlns:p14="http://schemas.microsoft.com/office/powerpoint/2010/main" val="219650342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Prioritising</a:t>
            </a:r>
            <a:endParaRPr lang="en-GB" dirty="0"/>
          </a:p>
        </p:txBody>
      </p:sp>
      <p:sp>
        <p:nvSpPr>
          <p:cNvPr id="3" name="Content Placeholder 2"/>
          <p:cNvSpPr>
            <a:spLocks noGrp="1"/>
          </p:cNvSpPr>
          <p:nvPr>
            <p:ph idx="1"/>
          </p:nvPr>
        </p:nvSpPr>
        <p:spPr/>
        <p:txBody>
          <a:bodyPr>
            <a:normAutofit/>
          </a:bodyPr>
          <a:lstStyle/>
          <a:p>
            <a:r>
              <a:rPr lang="en-GB" dirty="0" smtClean="0"/>
              <a:t> Each day look at your plans and prioritise</a:t>
            </a:r>
          </a:p>
          <a:p>
            <a:r>
              <a:rPr lang="en-GB" dirty="0" smtClean="0"/>
              <a:t> A - those jobs it is critical to do today</a:t>
            </a:r>
          </a:p>
          <a:p>
            <a:r>
              <a:rPr lang="en-GB" dirty="0" smtClean="0"/>
              <a:t> B - those jobs would be good to do today</a:t>
            </a:r>
          </a:p>
          <a:p>
            <a:r>
              <a:rPr lang="en-GB" dirty="0" smtClean="0"/>
              <a:t> C - those which will wait</a:t>
            </a:r>
          </a:p>
          <a:p>
            <a:r>
              <a:rPr lang="en-GB" dirty="0" smtClean="0"/>
              <a:t> At the end of the day review and reschedule those jobs you have not done</a:t>
            </a:r>
          </a:p>
          <a:p>
            <a:r>
              <a:rPr lang="en-GB" dirty="0" smtClean="0"/>
              <a:t> Remember to be flexible</a:t>
            </a:r>
          </a:p>
          <a:p>
            <a:endParaRPr lang="en-GB" dirty="0"/>
          </a:p>
        </p:txBody>
      </p:sp>
    </p:spTree>
    <p:extLst>
      <p:ext uri="{BB962C8B-B14F-4D97-AF65-F5344CB8AC3E}">
        <p14:creationId xmlns:p14="http://schemas.microsoft.com/office/powerpoint/2010/main" val="310276940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0"/>
            <a:ext cx="8316416" cy="1125538"/>
          </a:xfrm>
        </p:spPr>
        <p:txBody>
          <a:bodyPr>
            <a:normAutofit/>
          </a:bodyPr>
          <a:lstStyle/>
          <a:p>
            <a:r>
              <a:rPr lang="en-GB" dirty="0" smtClean="0"/>
              <a:t>Planning and Reviewing Times</a:t>
            </a:r>
            <a:endParaRPr lang="en-GB" dirty="0"/>
          </a:p>
        </p:txBody>
      </p:sp>
      <p:sp>
        <p:nvSpPr>
          <p:cNvPr id="3" name="Content Placeholder 2"/>
          <p:cNvSpPr>
            <a:spLocks noGrp="1"/>
          </p:cNvSpPr>
          <p:nvPr>
            <p:ph idx="1"/>
          </p:nvPr>
        </p:nvSpPr>
        <p:spPr/>
        <p:txBody>
          <a:bodyPr>
            <a:normAutofit/>
          </a:bodyPr>
          <a:lstStyle/>
          <a:p>
            <a:endParaRPr lang="en-GB" dirty="0" smtClean="0"/>
          </a:p>
          <a:p>
            <a:r>
              <a:rPr lang="en-GB" dirty="0" smtClean="0"/>
              <a:t> Find a time to plan the week</a:t>
            </a:r>
          </a:p>
          <a:p>
            <a:r>
              <a:rPr lang="en-GB" dirty="0" smtClean="0"/>
              <a:t> Review and reschedule every few days</a:t>
            </a:r>
          </a:p>
          <a:p>
            <a:r>
              <a:rPr lang="en-GB" dirty="0" smtClean="0"/>
              <a:t> Even a spending a few seconds making a to do list every day will help</a:t>
            </a:r>
            <a:endParaRPr lang="en-GB" dirty="0"/>
          </a:p>
        </p:txBody>
      </p:sp>
    </p:spTree>
    <p:extLst>
      <p:ext uri="{BB962C8B-B14F-4D97-AF65-F5344CB8AC3E}">
        <p14:creationId xmlns:p14="http://schemas.microsoft.com/office/powerpoint/2010/main" val="13486251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dirty="0" smtClean="0"/>
              <a:t>Procrastination</a:t>
            </a:r>
            <a:endParaRPr lang="en-GB" dirty="0"/>
          </a:p>
        </p:txBody>
      </p:sp>
      <p:sp>
        <p:nvSpPr>
          <p:cNvPr id="5" name="Content Placeholder 4"/>
          <p:cNvSpPr>
            <a:spLocks noGrp="1"/>
          </p:cNvSpPr>
          <p:nvPr>
            <p:ph idx="1"/>
          </p:nvPr>
        </p:nvSpPr>
        <p:spPr/>
        <p:txBody>
          <a:bodyPr>
            <a:normAutofit fontScale="85000" lnSpcReduction="10000"/>
          </a:bodyPr>
          <a:lstStyle/>
          <a:p>
            <a:r>
              <a:rPr lang="en-GB" sz="3200" dirty="0" smtClean="0"/>
              <a:t>We all get stuck! Sometimes completely, sometimes just on one or two things</a:t>
            </a:r>
          </a:p>
          <a:p>
            <a:r>
              <a:rPr lang="en-GB" sz="3200" dirty="0" smtClean="0"/>
              <a:t>We all put things off (procrastinate)</a:t>
            </a:r>
          </a:p>
          <a:p>
            <a:r>
              <a:rPr lang="en-GB" sz="3200" dirty="0" smtClean="0"/>
              <a:t>We procrastinate because</a:t>
            </a:r>
          </a:p>
          <a:p>
            <a:r>
              <a:rPr lang="en-GB" sz="3200" dirty="0" smtClean="0"/>
              <a:t>A task is unpleasant</a:t>
            </a:r>
          </a:p>
          <a:p>
            <a:r>
              <a:rPr lang="en-GB" sz="3200" dirty="0" smtClean="0"/>
              <a:t>You think you are not good at it</a:t>
            </a:r>
          </a:p>
          <a:p>
            <a:r>
              <a:rPr lang="en-GB" sz="3200" dirty="0" smtClean="0"/>
              <a:t>You don't know how to do it</a:t>
            </a:r>
          </a:p>
          <a:p>
            <a:r>
              <a:rPr lang="en-GB" sz="3200" dirty="0" smtClean="0"/>
              <a:t>It seems too big</a:t>
            </a:r>
          </a:p>
          <a:p>
            <a:r>
              <a:rPr lang="en-GB" sz="3200" dirty="0" smtClean="0"/>
              <a:t>It has no clear deadline or the deadline is far off</a:t>
            </a:r>
          </a:p>
          <a:p>
            <a:r>
              <a:rPr lang="en-GB" sz="3200" dirty="0" smtClean="0"/>
              <a:t>You are too tired or you are panicking</a:t>
            </a:r>
          </a:p>
          <a:p>
            <a:endParaRPr lang="en-GB" dirty="0"/>
          </a:p>
        </p:txBody>
      </p:sp>
    </p:spTree>
    <p:extLst>
      <p:ext uri="{BB962C8B-B14F-4D97-AF65-F5344CB8AC3E}">
        <p14:creationId xmlns:p14="http://schemas.microsoft.com/office/powerpoint/2010/main" val="350298458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0"/>
            <a:ext cx="8892480" cy="1125538"/>
          </a:xfrm>
        </p:spPr>
        <p:txBody>
          <a:bodyPr/>
          <a:lstStyle/>
          <a:p>
            <a:r>
              <a:rPr lang="en-GB" dirty="0" smtClean="0"/>
              <a:t>Cutting down on procrastination</a:t>
            </a:r>
            <a:endParaRPr lang="en-GB" dirty="0"/>
          </a:p>
        </p:txBody>
      </p:sp>
      <p:sp>
        <p:nvSpPr>
          <p:cNvPr id="3" name="Content Placeholder 2"/>
          <p:cNvSpPr>
            <a:spLocks noGrp="1"/>
          </p:cNvSpPr>
          <p:nvPr>
            <p:ph idx="1"/>
          </p:nvPr>
        </p:nvSpPr>
        <p:spPr/>
        <p:txBody>
          <a:bodyPr>
            <a:noAutofit/>
          </a:bodyPr>
          <a:lstStyle/>
          <a:p>
            <a:r>
              <a:rPr lang="en-GB" sz="2400" dirty="0" smtClean="0"/>
              <a:t>Recognise </a:t>
            </a:r>
            <a:r>
              <a:rPr lang="en-GB" sz="2400" dirty="0"/>
              <a:t>you are procrastinating - review often</a:t>
            </a:r>
          </a:p>
          <a:p>
            <a:r>
              <a:rPr lang="en-GB" sz="2400" dirty="0"/>
              <a:t>Break tasks into small chunks</a:t>
            </a:r>
          </a:p>
          <a:p>
            <a:r>
              <a:rPr lang="en-GB" sz="2400" dirty="0"/>
              <a:t>Set deadlines</a:t>
            </a:r>
          </a:p>
          <a:p>
            <a:r>
              <a:rPr lang="en-GB" sz="2400" dirty="0" smtClean="0"/>
              <a:t>Do </a:t>
            </a:r>
            <a:r>
              <a:rPr lang="en-GB" sz="2400" dirty="0"/>
              <a:t>the hard tasks first </a:t>
            </a:r>
            <a:r>
              <a:rPr lang="en-GB" sz="2400" dirty="0" smtClean="0"/>
              <a:t>(can </a:t>
            </a:r>
            <a:r>
              <a:rPr lang="en-GB" sz="2400" dirty="0"/>
              <a:t>help motivation)</a:t>
            </a:r>
          </a:p>
          <a:p>
            <a:r>
              <a:rPr lang="en-GB" sz="2400" dirty="0" smtClean="0"/>
              <a:t>Get </a:t>
            </a:r>
            <a:r>
              <a:rPr lang="en-GB" sz="2400" dirty="0"/>
              <a:t>help</a:t>
            </a:r>
          </a:p>
          <a:p>
            <a:r>
              <a:rPr lang="en-GB" sz="2400" dirty="0"/>
              <a:t>Reward yourself</a:t>
            </a:r>
          </a:p>
          <a:p>
            <a:r>
              <a:rPr lang="en-GB" sz="2400" dirty="0"/>
              <a:t>Know how to get started</a:t>
            </a:r>
          </a:p>
          <a:p>
            <a:r>
              <a:rPr lang="en-GB" sz="2400" dirty="0"/>
              <a:t>Get some sleep</a:t>
            </a:r>
          </a:p>
        </p:txBody>
      </p:sp>
    </p:spTree>
    <p:extLst>
      <p:ext uri="{BB962C8B-B14F-4D97-AF65-F5344CB8AC3E}">
        <p14:creationId xmlns:p14="http://schemas.microsoft.com/office/powerpoint/2010/main" val="11365460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Other Tips</a:t>
            </a:r>
            <a:endParaRPr lang="en-GB" dirty="0"/>
          </a:p>
        </p:txBody>
      </p:sp>
      <p:sp>
        <p:nvSpPr>
          <p:cNvPr id="3" name="Content Placeholder 2"/>
          <p:cNvSpPr>
            <a:spLocks noGrp="1"/>
          </p:cNvSpPr>
          <p:nvPr>
            <p:ph idx="1"/>
          </p:nvPr>
        </p:nvSpPr>
        <p:spPr>
          <a:xfrm>
            <a:off x="1331640" y="692696"/>
            <a:ext cx="7313612" cy="5976392"/>
          </a:xfrm>
        </p:spPr>
        <p:txBody>
          <a:bodyPr>
            <a:noAutofit/>
          </a:bodyPr>
          <a:lstStyle/>
          <a:p>
            <a:r>
              <a:rPr lang="en-GB" sz="2300" dirty="0" smtClean="0"/>
              <a:t>Don't </a:t>
            </a:r>
            <a:r>
              <a:rPr lang="en-GB" sz="2300" dirty="0"/>
              <a:t>spend time in regret - look forward and get motivated</a:t>
            </a:r>
          </a:p>
          <a:p>
            <a:r>
              <a:rPr lang="en-GB" sz="2300" dirty="0"/>
              <a:t>If you are overwhelmed speak to your tutor to see what can be rescheduled</a:t>
            </a:r>
          </a:p>
          <a:p>
            <a:r>
              <a:rPr lang="en-GB" sz="2300" dirty="0"/>
              <a:t>Double up on committed time </a:t>
            </a:r>
          </a:p>
          <a:p>
            <a:r>
              <a:rPr lang="en-GB" sz="2300" dirty="0"/>
              <a:t>Finish things - get jobs off your lists</a:t>
            </a:r>
          </a:p>
          <a:p>
            <a:r>
              <a:rPr lang="en-GB" sz="2300" dirty="0"/>
              <a:t>When panicking prioritise and do one job at a time</a:t>
            </a:r>
          </a:p>
          <a:p>
            <a:r>
              <a:rPr lang="en-GB" sz="2300" dirty="0"/>
              <a:t>Don't waste time e.g. searching</a:t>
            </a:r>
          </a:p>
          <a:p>
            <a:r>
              <a:rPr lang="en-GB" sz="2300" dirty="0"/>
              <a:t>Ask yourself frequently 'Is this the best use of my time now?'</a:t>
            </a:r>
          </a:p>
          <a:p>
            <a:r>
              <a:rPr lang="en-GB" sz="2300" dirty="0"/>
              <a:t>Turn interruptions into rewards where you can</a:t>
            </a:r>
          </a:p>
          <a:p>
            <a:r>
              <a:rPr lang="en-GB" sz="2300" dirty="0"/>
              <a:t>Ask for help</a:t>
            </a:r>
          </a:p>
          <a:p>
            <a:r>
              <a:rPr lang="en-GB" sz="2300" dirty="0"/>
              <a:t>Make </a:t>
            </a:r>
            <a:r>
              <a:rPr lang="en-GB" sz="2300" dirty="0" smtClean="0"/>
              <a:t>decisions</a:t>
            </a:r>
          </a:p>
        </p:txBody>
      </p:sp>
    </p:spTree>
    <p:extLst>
      <p:ext uri="{BB962C8B-B14F-4D97-AF65-F5344CB8AC3E}">
        <p14:creationId xmlns:p14="http://schemas.microsoft.com/office/powerpoint/2010/main" val="98803085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dirty="0" smtClean="0"/>
              <a:t>Principles</a:t>
            </a:r>
            <a:endParaRPr lang="en-GB" dirty="0"/>
          </a:p>
        </p:txBody>
      </p:sp>
      <p:sp>
        <p:nvSpPr>
          <p:cNvPr id="10243" name="Rectangle 3"/>
          <p:cNvSpPr>
            <a:spLocks noGrp="1" noChangeArrowheads="1"/>
          </p:cNvSpPr>
          <p:nvPr>
            <p:ph type="body" idx="1"/>
          </p:nvPr>
        </p:nvSpPr>
        <p:spPr/>
        <p:txBody>
          <a:bodyPr/>
          <a:lstStyle/>
          <a:p>
            <a:r>
              <a:rPr lang="en-GB" dirty="0" smtClean="0"/>
              <a:t>Identify "Best Time" for Studying</a:t>
            </a:r>
          </a:p>
          <a:p>
            <a:r>
              <a:rPr lang="en-GB" dirty="0" smtClean="0"/>
              <a:t>Difficult Subjects First</a:t>
            </a:r>
          </a:p>
          <a:p>
            <a:r>
              <a:rPr lang="en-GB" dirty="0" smtClean="0"/>
              <a:t>Surroundings are suitable </a:t>
            </a:r>
          </a:p>
          <a:p>
            <a:r>
              <a:rPr lang="en-GB" dirty="0" smtClean="0"/>
              <a:t>Entertainment and Relaxation </a:t>
            </a:r>
          </a:p>
          <a:p>
            <a:r>
              <a:rPr lang="en-GB" dirty="0" smtClean="0"/>
              <a:t>Sleep and Eat Properly </a:t>
            </a:r>
          </a:p>
          <a:p>
            <a:r>
              <a:rPr lang="en-GB" dirty="0" smtClean="0"/>
              <a:t>Define your objectives as clearly as possible</a:t>
            </a:r>
          </a:p>
          <a:p>
            <a:r>
              <a:rPr lang="en-GB" dirty="0" smtClean="0"/>
              <a:t>Analyse your use of time</a:t>
            </a:r>
          </a:p>
          <a:p>
            <a:r>
              <a:rPr lang="en-GB" dirty="0" smtClean="0"/>
              <a:t>Action plan</a:t>
            </a:r>
            <a:endParaRPr lang="en-GB"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24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24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24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24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24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24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24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uiExpand="1"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Tutorial</a:t>
            </a:r>
            <a:endParaRPr lang="en-GB" dirty="0"/>
          </a:p>
        </p:txBody>
      </p:sp>
      <p:sp>
        <p:nvSpPr>
          <p:cNvPr id="3" name="Content Placeholder 2"/>
          <p:cNvSpPr>
            <a:spLocks noGrp="1"/>
          </p:cNvSpPr>
          <p:nvPr>
            <p:ph idx="1"/>
          </p:nvPr>
        </p:nvSpPr>
        <p:spPr/>
        <p:txBody>
          <a:bodyPr/>
          <a:lstStyle/>
          <a:p>
            <a:r>
              <a:rPr lang="en-GB" dirty="0" smtClean="0"/>
              <a:t>Actions Plans</a:t>
            </a:r>
          </a:p>
          <a:p>
            <a:endParaRPr lang="en-GB" dirty="0" smtClean="0"/>
          </a:p>
          <a:p>
            <a:r>
              <a:rPr lang="en-GB" dirty="0" smtClean="0"/>
              <a:t>Gantt </a:t>
            </a:r>
            <a:r>
              <a:rPr lang="en-GB" dirty="0" smtClean="0"/>
              <a:t>Charts</a:t>
            </a:r>
          </a:p>
          <a:p>
            <a:pPr marL="0" indent="0">
              <a:buNone/>
            </a:pPr>
            <a:endParaRPr lang="en-GB"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Powerpoint Template">
  <a:themeElements>
    <a:clrScheme name="Eclipse 4">
      <a:dk1>
        <a:srgbClr val="000000"/>
      </a:dk1>
      <a:lt1>
        <a:srgbClr val="64AAAE"/>
      </a:lt1>
      <a:dk2>
        <a:srgbClr val="FFFFCC"/>
      </a:dk2>
      <a:lt2>
        <a:srgbClr val="5F5F5F"/>
      </a:lt2>
      <a:accent1>
        <a:srgbClr val="B4B1DB"/>
      </a:accent1>
      <a:accent2>
        <a:srgbClr val="61C1D7"/>
      </a:accent2>
      <a:accent3>
        <a:srgbClr val="B8D2D3"/>
      </a:accent3>
      <a:accent4>
        <a:srgbClr val="000000"/>
      </a:accent4>
      <a:accent5>
        <a:srgbClr val="D6D5EA"/>
      </a:accent5>
      <a:accent6>
        <a:srgbClr val="57AFC3"/>
      </a:accent6>
      <a:hlink>
        <a:srgbClr val="257177"/>
      </a:hlink>
      <a:folHlink>
        <a:srgbClr val="CCCCCC"/>
      </a:folHlink>
    </a:clrScheme>
    <a:fontScheme name="Eclipse">
      <a:majorFont>
        <a:latin typeface="Verdana"/>
        <a:ea typeface=""/>
        <a:cs typeface="Arial"/>
      </a:majorFont>
      <a:minorFont>
        <a:latin typeface="Verdan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clipse 1">
        <a:dk1>
          <a:srgbClr val="000000"/>
        </a:dk1>
        <a:lt1>
          <a:srgbClr val="FFFFFF"/>
        </a:lt1>
        <a:dk2>
          <a:srgbClr val="006666"/>
        </a:dk2>
        <a:lt2>
          <a:srgbClr val="5F5F5F"/>
        </a:lt2>
        <a:accent1>
          <a:srgbClr val="33CCCC"/>
        </a:accent1>
        <a:accent2>
          <a:srgbClr val="99CCCC"/>
        </a:accent2>
        <a:accent3>
          <a:srgbClr val="FFFFFF"/>
        </a:accent3>
        <a:accent4>
          <a:srgbClr val="000000"/>
        </a:accent4>
        <a:accent5>
          <a:srgbClr val="ADE2E2"/>
        </a:accent5>
        <a:accent6>
          <a:srgbClr val="8AB9B9"/>
        </a:accent6>
        <a:hlink>
          <a:srgbClr val="006666"/>
        </a:hlink>
        <a:folHlink>
          <a:srgbClr val="B2B2B2"/>
        </a:folHlink>
      </a:clrScheme>
      <a:clrMap bg1="lt1" tx1="dk1" bg2="lt2" tx2="dk2" accent1="accent1" accent2="accent2" accent3="accent3" accent4="accent4" accent5="accent5" accent6="accent6" hlink="hlink" folHlink="folHlink"/>
    </a:extraClrScheme>
    <a:extraClrScheme>
      <a:clrScheme name="Eclipse 2">
        <a:dk1>
          <a:srgbClr val="000000"/>
        </a:dk1>
        <a:lt1>
          <a:srgbClr val="FFFFFF"/>
        </a:lt1>
        <a:dk2>
          <a:srgbClr val="333366"/>
        </a:dk2>
        <a:lt2>
          <a:srgbClr val="5F5F5F"/>
        </a:lt2>
        <a:accent1>
          <a:srgbClr val="CC99FF"/>
        </a:accent1>
        <a:accent2>
          <a:srgbClr val="99CCCC"/>
        </a:accent2>
        <a:accent3>
          <a:srgbClr val="FFFFFF"/>
        </a:accent3>
        <a:accent4>
          <a:srgbClr val="000000"/>
        </a:accent4>
        <a:accent5>
          <a:srgbClr val="E2CAFF"/>
        </a:accent5>
        <a:accent6>
          <a:srgbClr val="8AB9B9"/>
        </a:accent6>
        <a:hlink>
          <a:srgbClr val="666699"/>
        </a:hlink>
        <a:folHlink>
          <a:srgbClr val="660066"/>
        </a:folHlink>
      </a:clrScheme>
      <a:clrMap bg1="lt1" tx1="dk1" bg2="lt2" tx2="dk2" accent1="accent1" accent2="accent2" accent3="accent3" accent4="accent4" accent5="accent5" accent6="accent6" hlink="hlink" folHlink="folHlink"/>
    </a:extraClrScheme>
    <a:extraClrScheme>
      <a:clrScheme name="Eclipse 3">
        <a:dk1>
          <a:srgbClr val="000000"/>
        </a:dk1>
        <a:lt1>
          <a:srgbClr val="FFFFFF"/>
        </a:lt1>
        <a:dk2>
          <a:srgbClr val="0000CC"/>
        </a:dk2>
        <a:lt2>
          <a:srgbClr val="434343"/>
        </a:lt2>
        <a:accent1>
          <a:srgbClr val="99CC00"/>
        </a:accent1>
        <a:accent2>
          <a:srgbClr val="FFCC00"/>
        </a:accent2>
        <a:accent3>
          <a:srgbClr val="FFFFFF"/>
        </a:accent3>
        <a:accent4>
          <a:srgbClr val="000000"/>
        </a:accent4>
        <a:accent5>
          <a:srgbClr val="CAE2AA"/>
        </a:accent5>
        <a:accent6>
          <a:srgbClr val="E7B900"/>
        </a:accent6>
        <a:hlink>
          <a:srgbClr val="FF0000"/>
        </a:hlink>
        <a:folHlink>
          <a:srgbClr val="808080"/>
        </a:folHlink>
      </a:clrScheme>
      <a:clrMap bg1="lt1" tx1="dk1" bg2="lt2" tx2="dk2" accent1="accent1" accent2="accent2" accent3="accent3" accent4="accent4" accent5="accent5" accent6="accent6" hlink="hlink" folHlink="folHlink"/>
    </a:extraClrScheme>
    <a:extraClrScheme>
      <a:clrScheme name="Eclipse 4">
        <a:dk1>
          <a:srgbClr val="000000"/>
        </a:dk1>
        <a:lt1>
          <a:srgbClr val="64AAAE"/>
        </a:lt1>
        <a:dk2>
          <a:srgbClr val="FFFFCC"/>
        </a:dk2>
        <a:lt2>
          <a:srgbClr val="5F5F5F"/>
        </a:lt2>
        <a:accent1>
          <a:srgbClr val="B4B1DB"/>
        </a:accent1>
        <a:accent2>
          <a:srgbClr val="61C1D7"/>
        </a:accent2>
        <a:accent3>
          <a:srgbClr val="B8D2D3"/>
        </a:accent3>
        <a:accent4>
          <a:srgbClr val="000000"/>
        </a:accent4>
        <a:accent5>
          <a:srgbClr val="D6D5EA"/>
        </a:accent5>
        <a:accent6>
          <a:srgbClr val="57AFC3"/>
        </a:accent6>
        <a:hlink>
          <a:srgbClr val="257177"/>
        </a:hlink>
        <a:folHlink>
          <a:srgbClr val="CCCCCC"/>
        </a:folHlink>
      </a:clrScheme>
      <a:clrMap bg1="lt1" tx1="dk1" bg2="lt2" tx2="dk2" accent1="accent1" accent2="accent2" accent3="accent3" accent4="accent4" accent5="accent5" accent6="accent6" hlink="hlink" folHlink="folHlink"/>
    </a:extraClrScheme>
    <a:extraClrScheme>
      <a:clrScheme name="Eclipse 5">
        <a:dk1>
          <a:srgbClr val="5F5F5F"/>
        </a:dk1>
        <a:lt1>
          <a:srgbClr val="F8F8F8"/>
        </a:lt1>
        <a:dk2>
          <a:srgbClr val="2A285A"/>
        </a:dk2>
        <a:lt2>
          <a:srgbClr val="FFFFFF"/>
        </a:lt2>
        <a:accent1>
          <a:srgbClr val="999966"/>
        </a:accent1>
        <a:accent2>
          <a:srgbClr val="8C8B9D"/>
        </a:accent2>
        <a:accent3>
          <a:srgbClr val="ACACB5"/>
        </a:accent3>
        <a:accent4>
          <a:srgbClr val="D4D4D4"/>
        </a:accent4>
        <a:accent5>
          <a:srgbClr val="CACAB8"/>
        </a:accent5>
        <a:accent6>
          <a:srgbClr val="7E7D8E"/>
        </a:accent6>
        <a:hlink>
          <a:srgbClr val="465174"/>
        </a:hlink>
        <a:folHlink>
          <a:srgbClr val="C0C0C0"/>
        </a:folHlink>
      </a:clrScheme>
      <a:clrMap bg1="dk2" tx1="lt1" bg2="dk1" tx2="lt2" accent1="accent1" accent2="accent2" accent3="accent3" accent4="accent4" accent5="accent5" accent6="accent6" hlink="hlink" folHlink="folHlink"/>
    </a:extraClrScheme>
    <a:extraClrScheme>
      <a:clrScheme name="Eclipse 6">
        <a:dk1>
          <a:srgbClr val="434343"/>
        </a:dk1>
        <a:lt1>
          <a:srgbClr val="FFFFFF"/>
        </a:lt1>
        <a:dk2>
          <a:srgbClr val="360404"/>
        </a:dk2>
        <a:lt2>
          <a:srgbClr val="FFFFFF"/>
        </a:lt2>
        <a:accent1>
          <a:srgbClr val="669900"/>
        </a:accent1>
        <a:accent2>
          <a:srgbClr val="CC6600"/>
        </a:accent2>
        <a:accent3>
          <a:srgbClr val="AEAAAA"/>
        </a:accent3>
        <a:accent4>
          <a:srgbClr val="DADADA"/>
        </a:accent4>
        <a:accent5>
          <a:srgbClr val="B8CAAA"/>
        </a:accent5>
        <a:accent6>
          <a:srgbClr val="B95C00"/>
        </a:accent6>
        <a:hlink>
          <a:srgbClr val="CC3300"/>
        </a:hlink>
        <a:folHlink>
          <a:srgbClr val="808080"/>
        </a:folHlink>
      </a:clrScheme>
      <a:clrMap bg1="dk2" tx1="lt1" bg2="dk1" tx2="lt2" accent1="accent1" accent2="accent2" accent3="accent3" accent4="accent4" accent5="accent5" accent6="accent6" hlink="hlink" folHlink="folHlink"/>
    </a:extraClrScheme>
    <a:extraClrScheme>
      <a:clrScheme name="Eclipse 7">
        <a:dk1>
          <a:srgbClr val="434343"/>
        </a:dk1>
        <a:lt1>
          <a:srgbClr val="FFFFFF"/>
        </a:lt1>
        <a:dk2>
          <a:srgbClr val="000000"/>
        </a:dk2>
        <a:lt2>
          <a:srgbClr val="8285FE"/>
        </a:lt2>
        <a:accent1>
          <a:srgbClr val="669900"/>
        </a:accent1>
        <a:accent2>
          <a:srgbClr val="9900FF"/>
        </a:accent2>
        <a:accent3>
          <a:srgbClr val="AAAAAA"/>
        </a:accent3>
        <a:accent4>
          <a:srgbClr val="DADADA"/>
        </a:accent4>
        <a:accent5>
          <a:srgbClr val="B8CAAA"/>
        </a:accent5>
        <a:accent6>
          <a:srgbClr val="8A00E7"/>
        </a:accent6>
        <a:hlink>
          <a:srgbClr val="6600CC"/>
        </a:hlink>
        <a:folHlink>
          <a:srgbClr val="808080"/>
        </a:folHlink>
      </a:clrScheme>
      <a:clrMap bg1="dk2" tx1="lt1" bg2="dk1" tx2="lt2" accent1="accent1" accent2="accent2" accent3="accent3" accent4="accent4" accent5="accent5" accent6="accent6" hlink="hlink" folHlink="folHlink"/>
    </a:extraClrScheme>
    <a:extraClrScheme>
      <a:clrScheme name="Eclipse 8">
        <a:dk1>
          <a:srgbClr val="434343"/>
        </a:dk1>
        <a:lt1>
          <a:srgbClr val="FFFFFF"/>
        </a:lt1>
        <a:dk2>
          <a:srgbClr val="000000"/>
        </a:dk2>
        <a:lt2>
          <a:srgbClr val="0066FF"/>
        </a:lt2>
        <a:accent1>
          <a:srgbClr val="339966"/>
        </a:accent1>
        <a:accent2>
          <a:srgbClr val="FFCC00"/>
        </a:accent2>
        <a:accent3>
          <a:srgbClr val="AAAAAA"/>
        </a:accent3>
        <a:accent4>
          <a:srgbClr val="DADADA"/>
        </a:accent4>
        <a:accent5>
          <a:srgbClr val="ADCAB8"/>
        </a:accent5>
        <a:accent6>
          <a:srgbClr val="E7B900"/>
        </a:accent6>
        <a:hlink>
          <a:srgbClr val="CC0000"/>
        </a:hlink>
        <a:folHlink>
          <a:srgbClr val="808080"/>
        </a:folHlink>
      </a:clrScheme>
      <a:clrMap bg1="dk2" tx1="lt1" bg2="dk1" tx2="lt2" accent1="accent1" accent2="accent2" accent3="accent3" accent4="accent4" accent5="accent5" accent6="accent6" hlink="hlink" folHlink="folHlink"/>
    </a:extraClrScheme>
    <a:extraClrScheme>
      <a:clrScheme name="Eclipse 9">
        <a:dk1>
          <a:srgbClr val="333300"/>
        </a:dk1>
        <a:lt1>
          <a:srgbClr val="FFFFFF"/>
        </a:lt1>
        <a:dk2>
          <a:srgbClr val="669900"/>
        </a:dk2>
        <a:lt2>
          <a:srgbClr val="FFFFCC"/>
        </a:lt2>
        <a:accent1>
          <a:srgbClr val="CCCC00"/>
        </a:accent1>
        <a:accent2>
          <a:srgbClr val="99CC00"/>
        </a:accent2>
        <a:accent3>
          <a:srgbClr val="B8CAAA"/>
        </a:accent3>
        <a:accent4>
          <a:srgbClr val="DADADA"/>
        </a:accent4>
        <a:accent5>
          <a:srgbClr val="E2E2AA"/>
        </a:accent5>
        <a:accent6>
          <a:srgbClr val="8AB900"/>
        </a:accent6>
        <a:hlink>
          <a:srgbClr val="336600"/>
        </a:hlink>
        <a:folHlink>
          <a:srgbClr val="FFFF66"/>
        </a:folHlink>
      </a:clrScheme>
      <a:clrMap bg1="dk2" tx1="lt1" bg2="dk1" tx2="lt2" accent1="accent1" accent2="accent2" accent3="accent3" accent4="accent4" accent5="accent5" accent6="accent6" hlink="hlink" folHlink="folHlink"/>
    </a:extraClrScheme>
    <a:extraClrScheme>
      <a:clrScheme name="Eclipse 10">
        <a:dk1>
          <a:srgbClr val="333333"/>
        </a:dk1>
        <a:lt1>
          <a:srgbClr val="FFFFCC"/>
        </a:lt1>
        <a:dk2>
          <a:srgbClr val="660000"/>
        </a:dk2>
        <a:lt2>
          <a:srgbClr val="CCCCCC"/>
        </a:lt2>
        <a:accent1>
          <a:srgbClr val="FF6600"/>
        </a:accent1>
        <a:accent2>
          <a:srgbClr val="CC3300"/>
        </a:accent2>
        <a:accent3>
          <a:srgbClr val="B8AAAA"/>
        </a:accent3>
        <a:accent4>
          <a:srgbClr val="DADAAE"/>
        </a:accent4>
        <a:accent5>
          <a:srgbClr val="FFB8AA"/>
        </a:accent5>
        <a:accent6>
          <a:srgbClr val="B92D00"/>
        </a:accent6>
        <a:hlink>
          <a:srgbClr val="990000"/>
        </a:hlink>
        <a:folHlink>
          <a:srgbClr val="CC990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Powerpoint Template</Template>
  <TotalTime>5746</TotalTime>
  <Words>5631</Words>
  <Application>Microsoft Office PowerPoint</Application>
  <PresentationFormat>On-screen Show (4:3)</PresentationFormat>
  <Paragraphs>335</Paragraphs>
  <Slides>23</Slides>
  <Notes>23</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Powerpoint Template</vt:lpstr>
      <vt:lpstr>Time Management</vt:lpstr>
      <vt:lpstr>Take Away One or Two Ideas</vt:lpstr>
      <vt:lpstr>Not Enough Time</vt:lpstr>
      <vt:lpstr> Do you know how you use your time?</vt:lpstr>
      <vt:lpstr>Full Time Study</vt:lpstr>
      <vt:lpstr>Common Time Wasters</vt:lpstr>
      <vt:lpstr>Achieving Balance</vt:lpstr>
      <vt:lpstr>Having Goals</vt:lpstr>
      <vt:lpstr>PowerPoint Presentation</vt:lpstr>
      <vt:lpstr>Breaking tasks into sub tasks </vt:lpstr>
      <vt:lpstr>PowerPoint Presentation</vt:lpstr>
      <vt:lpstr>Setting Goals</vt:lpstr>
      <vt:lpstr>Smart Goals</vt:lpstr>
      <vt:lpstr>Short term goals/tasks </vt:lpstr>
      <vt:lpstr>Semester, week and daily planning</vt:lpstr>
      <vt:lpstr>Biorhythms</vt:lpstr>
      <vt:lpstr>Prioritising</vt:lpstr>
      <vt:lpstr>Planning and Reviewing Times</vt:lpstr>
      <vt:lpstr>Procrastination</vt:lpstr>
      <vt:lpstr>Cutting down on procrastination</vt:lpstr>
      <vt:lpstr>Other Tips</vt:lpstr>
      <vt:lpstr>Principles</vt:lpstr>
      <vt:lpstr>Tutorial</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Time Management</dc:title>
  <dc:creator>Graham Rees-Evans</dc:creator>
  <cp:lastModifiedBy>Smith, Dave</cp:lastModifiedBy>
  <cp:revision>34</cp:revision>
  <cp:lastPrinted>2011-11-21T14:27:51Z</cp:lastPrinted>
  <dcterms:created xsi:type="dcterms:W3CDTF">2010-11-22T22:48:12Z</dcterms:created>
  <dcterms:modified xsi:type="dcterms:W3CDTF">2011-11-22T08:55:17Z</dcterms:modified>
</cp:coreProperties>
</file>