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embeddedFontLst>
    <p:embeddedFont>
      <p:font typeface="Garamond" panose="02020404030301010803" pitchFamily="18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0" roundtripDataSignature="AMtx7mglyZ8P6R8zPaZaCvoFJgkEtelA8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oogle Shape;17;p13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8" name="Google Shape;18;p13" descr="HD-PanelTitleR1.png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" name="Google Shape;19;p13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20" name="Google Shape;20;p13" descr="HDRibbonTitle-UniformTrim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Google Shape;21;p13" descr="HDRibbonTitle-UniformTrim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" name="Google Shape;22;p13"/>
          <p:cNvSpPr txBox="1"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3"/>
          <p:cNvSpPr txBox="1"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420"/>
              </a:spcBef>
              <a:spcAft>
                <a:spcPts val="0"/>
              </a:spcAft>
              <a:buSzPts val="2415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23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207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84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61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4" name="Google Shape;24;p13"/>
          <p:cNvSpPr txBox="1">
            <a:spLocks noGrp="1"/>
          </p:cNvSpPr>
          <p:nvPr>
            <p:ph type="dt" idx="10"/>
          </p:nvPr>
        </p:nvSpPr>
        <p:spPr>
          <a:xfrm>
            <a:off x="7983232" y="5037663"/>
            <a:ext cx="89746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3"/>
          <p:cNvSpPr txBox="1">
            <a:spLocks noGrp="1"/>
          </p:cNvSpPr>
          <p:nvPr>
            <p:ph type="ftr" idx="11"/>
          </p:nvPr>
        </p:nvSpPr>
        <p:spPr>
          <a:xfrm>
            <a:off x="2692397" y="5037663"/>
            <a:ext cx="5214635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3"/>
          <p:cNvSpPr txBox="1">
            <a:spLocks noGrp="1"/>
          </p:cNvSpPr>
          <p:nvPr>
            <p:ph type="sldNum" idx="12"/>
          </p:nvPr>
        </p:nvSpPr>
        <p:spPr>
          <a:xfrm>
            <a:off x="8956900" y="5037663"/>
            <a:ext cx="55116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27" name="Google Shape;27;p13"/>
          <p:cNvCxnSpPr/>
          <p:nvPr/>
        </p:nvCxnSpPr>
        <p:spPr>
          <a:xfrm>
            <a:off x="2692399" y="3522131"/>
            <a:ext cx="681566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14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0" name="Google Shape;30;p14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4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4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14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4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5"/>
          <p:cNvSpPr txBox="1"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5"/>
          <p:cNvSpPr txBox="1"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480"/>
              </a:spcBef>
              <a:spcAft>
                <a:spcPts val="0"/>
              </a:spcAft>
              <a:buSzPts val="276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15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5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15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41" name="Google Shape;41;p15"/>
          <p:cNvCxnSpPr/>
          <p:nvPr/>
        </p:nvCxnSpPr>
        <p:spPr>
          <a:xfrm>
            <a:off x="2012723" y="3710585"/>
            <a:ext cx="8163380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Google Shape;43;p16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4" name="Google Shape;44;p16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6"/>
          <p:cNvSpPr txBox="1">
            <a:spLocks noGrp="1"/>
          </p:cNvSpPr>
          <p:nvPr>
            <p:ph type="body" idx="1"/>
          </p:nvPr>
        </p:nvSpPr>
        <p:spPr>
          <a:xfrm>
            <a:off x="1298448" y="2560320"/>
            <a:ext cx="4718304" cy="3310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16"/>
          <p:cNvSpPr txBox="1">
            <a:spLocks noGrp="1"/>
          </p:cNvSpPr>
          <p:nvPr>
            <p:ph type="body" idx="2"/>
          </p:nvPr>
        </p:nvSpPr>
        <p:spPr>
          <a:xfrm>
            <a:off x="6181344" y="2560320"/>
            <a:ext cx="4718304" cy="3310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47" name="Google Shape;47;p16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6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6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7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7"/>
          <p:cNvSpPr txBox="1"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672"/>
              </a:spcBef>
              <a:spcAft>
                <a:spcPts val="0"/>
              </a:spcAft>
              <a:buSzPts val="3220"/>
              <a:buNone/>
              <a:defRPr sz="28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840"/>
              <a:buNone/>
              <a:defRPr sz="1600" b="1"/>
            </a:lvl9pPr>
          </a:lstStyle>
          <a:p>
            <a:endParaRPr/>
          </a:p>
        </p:txBody>
      </p:sp>
      <p:sp>
        <p:nvSpPr>
          <p:cNvPr id="53" name="Google Shape;53;p17"/>
          <p:cNvSpPr txBox="1">
            <a:spLocks noGrp="1"/>
          </p:cNvSpPr>
          <p:nvPr>
            <p:ph type="body" idx="2"/>
          </p:nvPr>
        </p:nvSpPr>
        <p:spPr>
          <a:xfrm>
            <a:off x="1295400" y="3243262"/>
            <a:ext cx="4718304" cy="2632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54" name="Google Shape;54;p17"/>
          <p:cNvSpPr txBox="1">
            <a:spLocks noGrp="1"/>
          </p:cNvSpPr>
          <p:nvPr>
            <p:ph type="body" idx="3"/>
          </p:nvPr>
        </p:nvSpPr>
        <p:spPr>
          <a:xfrm>
            <a:off x="6180670" y="2658533"/>
            <a:ext cx="4718304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672"/>
              </a:spcBef>
              <a:spcAft>
                <a:spcPts val="0"/>
              </a:spcAft>
              <a:buSzPts val="3220"/>
              <a:buNone/>
              <a:defRPr sz="28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840"/>
              <a:buNone/>
              <a:defRPr sz="1600" b="1"/>
            </a:lvl9pPr>
          </a:lstStyle>
          <a:p>
            <a:endParaRPr/>
          </a:p>
        </p:txBody>
      </p:sp>
      <p:sp>
        <p:nvSpPr>
          <p:cNvPr id="55" name="Google Shape;55;p17"/>
          <p:cNvSpPr txBox="1">
            <a:spLocks noGrp="1"/>
          </p:cNvSpPr>
          <p:nvPr>
            <p:ph type="body" idx="4"/>
          </p:nvPr>
        </p:nvSpPr>
        <p:spPr>
          <a:xfrm>
            <a:off x="6180670" y="3243262"/>
            <a:ext cx="4718304" cy="2632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56" name="Google Shape;56;p17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7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7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59" name="Google Shape;59;p17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8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8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8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8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65" name="Google Shape;65;p18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9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9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9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0"/>
          <p:cNvSpPr txBox="1"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Garamond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0"/>
          <p:cNvSpPr txBox="1">
            <a:spLocks noGrp="1"/>
          </p:cNvSpPr>
          <p:nvPr>
            <p:ph type="body" idx="1"/>
          </p:nvPr>
        </p:nvSpPr>
        <p:spPr>
          <a:xfrm>
            <a:off x="5418668" y="982131"/>
            <a:ext cx="5469466" cy="4893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73" name="Google Shape;73;p20"/>
          <p:cNvSpPr txBox="1">
            <a:spLocks noGrp="1"/>
          </p:cNvSpPr>
          <p:nvPr>
            <p:ph type="body" idx="2"/>
          </p:nvPr>
        </p:nvSpPr>
        <p:spPr>
          <a:xfrm>
            <a:off x="1293811" y="3031065"/>
            <a:ext cx="3718455" cy="2438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320"/>
              </a:spcBef>
              <a:spcAft>
                <a:spcPts val="0"/>
              </a:spcAft>
              <a:buSzPts val="1840"/>
              <a:buNone/>
              <a:defRPr sz="16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74" name="Google Shape;74;p20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20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0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77" name="Google Shape;77;p20"/>
          <p:cNvCxnSpPr/>
          <p:nvPr/>
        </p:nvCxnSpPr>
        <p:spPr>
          <a:xfrm>
            <a:off x="1396169" y="2912533"/>
            <a:ext cx="35144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1"/>
          <p:cNvSpPr txBox="1"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aramond"/>
              <a:buNone/>
              <a:defRPr sz="28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1"/>
          <p:cNvSpPr>
            <a:spLocks noGrp="1"/>
          </p:cNvSpPr>
          <p:nvPr>
            <p:ph type="pic" idx="2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noFill/>
          <a:ln w="57150" cap="flat" cmpd="thickThin">
            <a:solidFill>
              <a:srgbClr val="7F7F7F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81" name="Google Shape;81;p21"/>
          <p:cNvSpPr txBox="1">
            <a:spLocks noGrp="1"/>
          </p:cNvSpPr>
          <p:nvPr>
            <p:ph type="body" idx="1"/>
          </p:nvPr>
        </p:nvSpPr>
        <p:spPr>
          <a:xfrm>
            <a:off x="1295399" y="3255432"/>
            <a:ext cx="6241816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2070"/>
              <a:buNone/>
              <a:defRPr sz="18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82" name="Google Shape;82;p21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1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1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2"/>
          <p:cNvSpPr txBox="1"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Garamond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2"/>
          <p:cNvSpPr>
            <a:spLocks noGrp="1"/>
          </p:cNvSpPr>
          <p:nvPr>
            <p:ph type="pic" idx="2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noFill/>
          <a:ln w="57150" cap="flat" cmpd="thickThin">
            <a:solidFill>
              <a:srgbClr val="7F7F7F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88" name="Google Shape;88;p22"/>
          <p:cNvSpPr txBox="1">
            <a:spLocks noGrp="1"/>
          </p:cNvSpPr>
          <p:nvPr>
            <p:ph type="body" idx="1"/>
          </p:nvPr>
        </p:nvSpPr>
        <p:spPr>
          <a:xfrm>
            <a:off x="1295401" y="5382153"/>
            <a:ext cx="9609666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280"/>
              </a:spcBef>
              <a:spcAft>
                <a:spcPts val="0"/>
              </a:spcAft>
              <a:buSzPts val="1610"/>
              <a:buNone/>
              <a:defRPr sz="14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89" name="Google Shape;89;p22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2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22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3"/>
          <p:cNvSpPr txBox="1"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Garamond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3"/>
          <p:cNvSpPr txBox="1"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5" name="Google Shape;95;p23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3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3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98" name="Google Shape;98;p23"/>
          <p:cNvCxnSpPr/>
          <p:nvPr/>
        </p:nvCxnSpPr>
        <p:spPr>
          <a:xfrm>
            <a:off x="1396169" y="4140199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4"/>
          <p:cNvSpPr txBox="1"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4"/>
          <p:cNvSpPr txBox="1">
            <a:spLocks noGrp="1"/>
          </p:cNvSpPr>
          <p:nvPr>
            <p:ph type="body" idx="1"/>
          </p:nvPr>
        </p:nvSpPr>
        <p:spPr>
          <a:xfrm>
            <a:off x="1674812" y="3352800"/>
            <a:ext cx="8839202" cy="58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r">
              <a:spcBef>
                <a:spcPts val="400"/>
              </a:spcBef>
              <a:spcAft>
                <a:spcPts val="0"/>
              </a:spcAft>
              <a:buSzPts val="2300"/>
              <a:buFont typeface="Garamond"/>
              <a:buNone/>
              <a:defRPr sz="20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Font typeface="Garamond"/>
              <a:buNone/>
              <a:defRPr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Font typeface="Garamond"/>
              <a:buNone/>
              <a:defRPr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Font typeface="Garamond"/>
              <a:buNone/>
              <a:defRPr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Font typeface="Garamond"/>
              <a:buNone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02" name="Google Shape;102;p24"/>
          <p:cNvSpPr txBox="1">
            <a:spLocks noGrp="1"/>
          </p:cNvSpPr>
          <p:nvPr>
            <p:ph type="body" idx="2"/>
          </p:nvPr>
        </p:nvSpPr>
        <p:spPr>
          <a:xfrm>
            <a:off x="1295401" y="4343399"/>
            <a:ext cx="9609666" cy="153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3" name="Google Shape;103;p24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4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4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6" name="Google Shape;106;p24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/>
          </a:p>
        </p:txBody>
      </p:sp>
      <p:sp>
        <p:nvSpPr>
          <p:cNvPr id="107" name="Google Shape;107;p2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/>
          </a:p>
        </p:txBody>
      </p:sp>
      <p:cxnSp>
        <p:nvCxnSpPr>
          <p:cNvPr id="108" name="Google Shape;108;p24"/>
          <p:cNvCxnSpPr/>
          <p:nvPr/>
        </p:nvCxnSpPr>
        <p:spPr>
          <a:xfrm>
            <a:off x="1396169" y="4140199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5"/>
          <p:cNvSpPr txBox="1"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Garamond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5"/>
          <p:cNvSpPr txBox="1"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25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25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25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6"/>
          <p:cNvSpPr txBox="1"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6"/>
          <p:cNvSpPr txBox="1">
            <a:spLocks noGrp="1"/>
          </p:cNvSpPr>
          <p:nvPr>
            <p:ph type="body" idx="1"/>
          </p:nvPr>
        </p:nvSpPr>
        <p:spPr>
          <a:xfrm>
            <a:off x="1295401" y="3639312"/>
            <a:ext cx="9609668" cy="886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276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26"/>
          <p:cNvSpPr txBox="1">
            <a:spLocks noGrp="1"/>
          </p:cNvSpPr>
          <p:nvPr>
            <p:ph type="body" idx="2"/>
          </p:nvPr>
        </p:nvSpPr>
        <p:spPr>
          <a:xfrm>
            <a:off x="1295401" y="4529667"/>
            <a:ext cx="9609668" cy="13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207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9" name="Google Shape;119;p26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26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26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22" name="Google Shape;122;p26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/>
          </a:p>
        </p:txBody>
      </p:sp>
      <p:sp>
        <p:nvSpPr>
          <p:cNvPr id="123" name="Google Shape;123;p26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/>
          </a:p>
        </p:txBody>
      </p:sp>
      <p:cxnSp>
        <p:nvCxnSpPr>
          <p:cNvPr id="124" name="Google Shape;124;p26"/>
          <p:cNvCxnSpPr/>
          <p:nvPr/>
        </p:nvCxnSpPr>
        <p:spPr>
          <a:xfrm>
            <a:off x="1396169" y="3429000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7"/>
          <p:cNvSpPr txBox="1"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27"/>
          <p:cNvSpPr txBox="1">
            <a:spLocks noGrp="1"/>
          </p:cNvSpPr>
          <p:nvPr>
            <p:ph type="body" idx="1"/>
          </p:nvPr>
        </p:nvSpPr>
        <p:spPr>
          <a:xfrm>
            <a:off x="1295401" y="3630168"/>
            <a:ext cx="9609668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3220"/>
              <a:buNone/>
              <a:defRPr sz="2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8" name="Google Shape;128;p27"/>
          <p:cNvSpPr txBox="1">
            <a:spLocks noGrp="1"/>
          </p:cNvSpPr>
          <p:nvPr>
            <p:ph type="body" idx="2"/>
          </p:nvPr>
        </p:nvSpPr>
        <p:spPr>
          <a:xfrm>
            <a:off x="1295400" y="4470399"/>
            <a:ext cx="9609670" cy="1405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207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27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27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27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132" name="Google Shape;132;p27"/>
          <p:cNvCxnSpPr/>
          <p:nvPr/>
        </p:nvCxnSpPr>
        <p:spPr>
          <a:xfrm>
            <a:off x="1396169" y="3429000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8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28"/>
          <p:cNvSpPr txBox="1">
            <a:spLocks noGrp="1"/>
          </p:cNvSpPr>
          <p:nvPr>
            <p:ph type="body" idx="1"/>
          </p:nvPr>
        </p:nvSpPr>
        <p:spPr>
          <a:xfrm rot="5400000">
            <a:off x="4436531" y="-584198"/>
            <a:ext cx="3318936" cy="9601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36" name="Google Shape;136;p28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28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28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139" name="Google Shape;139;p28"/>
          <p:cNvCxnSpPr/>
          <p:nvPr/>
        </p:nvCxnSpPr>
        <p:spPr>
          <a:xfrm>
            <a:off x="1396169" y="2421466"/>
            <a:ext cx="940729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9"/>
          <p:cNvSpPr txBox="1">
            <a:spLocks noGrp="1"/>
          </p:cNvSpPr>
          <p:nvPr>
            <p:ph type="title"/>
          </p:nvPr>
        </p:nvSpPr>
        <p:spPr>
          <a:xfrm rot="5400000">
            <a:off x="7497936" y="2483551"/>
            <a:ext cx="4893735" cy="1890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29"/>
          <p:cNvSpPr txBox="1">
            <a:spLocks noGrp="1"/>
          </p:cNvSpPr>
          <p:nvPr>
            <p:ph type="body" idx="1"/>
          </p:nvPr>
        </p:nvSpPr>
        <p:spPr>
          <a:xfrm rot="5400000">
            <a:off x="2565043" y="-287514"/>
            <a:ext cx="4893734" cy="7433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4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43" name="Google Shape;143;p29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29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29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cxnSp>
        <p:nvCxnSpPr>
          <p:cNvPr id="146" name="Google Shape;146;p29"/>
          <p:cNvCxnSpPr/>
          <p:nvPr/>
        </p:nvCxnSpPr>
        <p:spPr>
          <a:xfrm>
            <a:off x="8863890" y="990600"/>
            <a:ext cx="0" cy="487680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2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" name="Google Shape;7;p12" descr="HD-PanelContent.png"/>
            <p:cNvPicPr preferRelativeResize="0"/>
            <p:nvPr/>
          </p:nvPicPr>
          <p:blipFill rotWithShape="1">
            <a:blip r:embed="rId20">
              <a:alphaModFix/>
            </a:blip>
            <a:srcRect/>
            <a:stretch/>
          </p:blipFill>
          <p:spPr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Google Shape;8;p12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9" name="Google Shape;9;p12" descr="HDRibbonContent-UniformTrim.png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Google Shape;10;p12" descr="HDRibbonContent-UniformTrim.png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1" name="Google Shape;11;p12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12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386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  <a:defRPr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L="914400" marR="0" lvl="1" indent="-374650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300"/>
              <a:buFont typeface="Arial"/>
              <a:buChar char="•"/>
              <a:defRPr sz="20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L="1371600" marR="0" lvl="2" indent="-360044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7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L="1828800" marR="0" lvl="3" indent="-345439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L="2286000" marR="0" lvl="4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L="2743200" marR="0" lvl="5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L="3200400" marR="0" lvl="6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L="3657600" marR="0" lvl="7" indent="-330834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L="4114800" marR="0" lvl="8" indent="-330834" algn="l" rtl="0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4" name="Google Shape;14;p12"/>
          <p:cNvSpPr txBox="1">
            <a:spLocks noGrp="1"/>
          </p:cNvSpPr>
          <p:nvPr>
            <p:ph type="ftr" idx="11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5" name="Google Shape;15;p12"/>
          <p:cNvSpPr txBox="1">
            <a:spLocks noGrp="1"/>
          </p:cNvSpPr>
          <p:nvPr>
            <p:ph type="sldNum" idx="12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ECD7E-585C-F981-E670-AC5C75EEE2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600" dirty="0">
                <a:solidFill>
                  <a:schemeClr val="tx1"/>
                </a:solidFill>
              </a:rPr>
              <a:t> Course Name: Hospitality &amp; Guest Services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 the Hotel Industry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Course code: [BMIH4003] 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Lecturer: Kathryn Flynn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endParaRPr lang="en-US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76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"/>
          <p:cNvSpPr txBox="1"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</a:pPr>
            <a:r>
              <a:rPr lang="en-US"/>
              <a:t>Marriott International</a:t>
            </a:r>
            <a:endParaRPr/>
          </a:p>
        </p:txBody>
      </p:sp>
      <p:sp>
        <p:nvSpPr>
          <p:cNvPr id="152" name="Google Shape;152;p1"/>
          <p:cNvSpPr txBox="1"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15"/>
              <a:buNone/>
            </a:pPr>
            <a:r>
              <a:rPr lang="en-US"/>
              <a:t>Westin Hotels &amp; Resorts</a:t>
            </a:r>
            <a:endParaRPr/>
          </a:p>
        </p:txBody>
      </p:sp>
      <p:sp>
        <p:nvSpPr>
          <p:cNvPr id="153" name="Google Shape;153;p1"/>
          <p:cNvSpPr txBox="1"/>
          <p:nvPr/>
        </p:nvSpPr>
        <p:spPr>
          <a:xfrm>
            <a:off x="7147035" y="5550485"/>
            <a:ext cx="3532264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Presented By MD Abdul Haris 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/>
              <a:t>Table of content </a:t>
            </a:r>
            <a:endParaRPr/>
          </a:p>
        </p:txBody>
      </p:sp>
      <p:sp>
        <p:nvSpPr>
          <p:cNvPr id="159" name="Google Shape;159;p2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Introduction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Identify the Westin Hotels &amp; Resorts main consumers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Explain the need to consider the role and function of guest services in general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Discuss the importance of hospitality and how hotels meet/exceed guest expectations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Conclusion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Reference</a:t>
            </a:r>
            <a:br>
              <a:rPr lang="en-US"/>
            </a:b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3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65" name="Google Shape;165;p3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ct val="115000"/>
              <a:buChar char="•"/>
            </a:pPr>
            <a:r>
              <a:rPr lang="en-US" b="0" i="0">
                <a:solidFill>
                  <a:srgbClr val="343541"/>
                </a:solidFill>
                <a:latin typeface="Arial"/>
                <a:ea typeface="Arial"/>
                <a:cs typeface="Arial"/>
                <a:sym typeface="Arial"/>
              </a:rPr>
              <a:t>Westin Hotels &amp; Resorts: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Westin Hotels &amp; Resorts is a premium hotel brand within Marriott International's portfolio. It was founded in 1930 and currently operates over 200 hotels and resorts in over 60 countries around the world. 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The brand is known for its focus on wellness and renewal, offering guests comfortable and luxurious accommodations, rejuvenating spa experiences, healthy dining options, and state-of-the-art fitness facilities (Coon, 2005).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With its commitment to high-quality service and attention to detail, Westin Hotels &amp; Resorts provides travelers with a refreshed and revitalized stay every time.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4"/>
          <p:cNvSpPr txBox="1">
            <a:spLocks noGrp="1"/>
          </p:cNvSpPr>
          <p:nvPr>
            <p:ph type="title"/>
          </p:nvPr>
        </p:nvSpPr>
        <p:spPr>
          <a:xfrm>
            <a:off x="1078230" y="982132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/>
              <a:buNone/>
            </a:pPr>
            <a:r>
              <a:rPr lang="en-US"/>
              <a:t>Identify the Westin Hotels &amp; Resorts main consumers</a:t>
            </a:r>
            <a:endParaRPr/>
          </a:p>
        </p:txBody>
      </p:sp>
      <p:sp>
        <p:nvSpPr>
          <p:cNvPr id="171" name="Google Shape;171;p4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Westin Hotels &amp; Resorts is marketed towards business and leisure travelers who are seeking a premium hotel experience that prioritizes wellness and renewal. Its target consumers are typically: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Business travelers looking for comfortable and convenient accommodations, with amenities such as meeting facilities and high-speed internet. (Kim, Y. (2017).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Leisure travelers who are seeking a rejuvenating and revitalizing experience, with features such as spas, fitness centers, and healthy dining options.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5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Health-conscious consumers who value wellness as a key aspect of their travel experience.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Affluent travelers who are willing to pay a premium for high-quality accommodations, exceptional service, and attention to detail.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Couples and families who are looking for a premium hotel experience for their holidays and special occasions, with features such as spacious rooms, on-site dining, and family-friendly amenities.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6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/>
              <a:buNone/>
            </a:pPr>
            <a:r>
              <a:rPr lang="en-US"/>
              <a:t>Explain the need to consider the role and function of guest services in general</a:t>
            </a:r>
            <a:endParaRPr/>
          </a:p>
        </p:txBody>
      </p:sp>
      <p:sp>
        <p:nvSpPr>
          <p:cNvPr id="182" name="Google Shape;182;p6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ct val="115000"/>
              <a:buNone/>
            </a:pPr>
            <a:r>
              <a:rPr lang="en-US"/>
              <a:t>Guest Accommodations: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Spacious and comfortable rooms, with premium bedding, plush bathrobes, and signature bath amenities.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A range of room types to meet the needs of different travelers, including standard rooms, suites, and accessible rooms (Lee, 2018).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Latest technology and in-room amenities, such as high-speed internet, flat-screen TVs, and soundproof windows.</a:t>
            </a:r>
            <a:endParaRPr/>
          </a:p>
          <a:p>
            <a:pPr marL="0" lvl="0" indent="0" algn="l" rtl="0">
              <a:spcBef>
                <a:spcPts val="972"/>
              </a:spcBef>
              <a:spcAft>
                <a:spcPts val="0"/>
              </a:spcAft>
              <a:buSzPct val="115000"/>
              <a:buNone/>
            </a:pPr>
            <a:r>
              <a:rPr lang="en-US"/>
              <a:t>Dining: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A range of dining options, including on-site restaurants, bars, and room service.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Healthy and delicious menu options, inspired by the brand's focus on wellness and renewal.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7"/>
          <p:cNvSpPr txBox="1">
            <a:spLocks noGrp="1"/>
          </p:cNvSpPr>
          <p:nvPr>
            <p:ph type="body" idx="1"/>
          </p:nvPr>
        </p:nvSpPr>
        <p:spPr>
          <a:xfrm>
            <a:off x="838200" y="140271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2760"/>
              <a:buNone/>
            </a:pPr>
            <a:r>
              <a:rPr lang="en-US"/>
              <a:t>Wellness and Fitness: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State-of-the-art fitness centers, with the latest equipment and classes.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Rejuvenating spa experiences, including massages, facials, and body treatments.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Pool and outdoor recreation areas for guests to relax and unwind.</a:t>
            </a:r>
            <a:endParaRPr/>
          </a:p>
          <a:p>
            <a:pPr marL="0" lvl="0" indent="0" algn="l" rtl="0">
              <a:spcBef>
                <a:spcPts val="1080"/>
              </a:spcBef>
              <a:spcAft>
                <a:spcPts val="0"/>
              </a:spcAft>
              <a:buSzPts val="2760"/>
              <a:buNone/>
            </a:pPr>
            <a:r>
              <a:rPr lang="en-US"/>
              <a:t>Meeting and Event Facilities: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A range of flexible meeting spaces, including conference rooms, ballrooms, and boardrooms (Li, 2018)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The latest technology and services, including audiovisual equipment and on-site event planning support.</a:t>
            </a:r>
            <a:endParaRPr/>
          </a:p>
          <a:p>
            <a:pPr marL="285750" lvl="0" indent="-110490" algn="l" rtl="0">
              <a:spcBef>
                <a:spcPts val="1080"/>
              </a:spcBef>
              <a:spcAft>
                <a:spcPts val="0"/>
              </a:spcAft>
              <a:buSzPts val="2760"/>
              <a:buNone/>
            </a:pP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8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600"/>
              <a:buFont typeface="Garamond"/>
              <a:buNone/>
            </a:pPr>
            <a:r>
              <a:rPr lang="en-US" sz="3600"/>
              <a:t>Discuss the importance of hospitality and how hotels meet/exceed guest expectations</a:t>
            </a:r>
            <a:endParaRPr/>
          </a:p>
        </p:txBody>
      </p:sp>
      <p:sp>
        <p:nvSpPr>
          <p:cNvPr id="193" name="Google Shape;193;p8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ct val="115000"/>
              <a:buNone/>
            </a:pPr>
            <a:r>
              <a:rPr lang="en-US"/>
              <a:t>The Importance of Hospitality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Hospitality is a critical aspect of the hotel industry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Helps create a positive and memorable experience for guests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Enhances brand reputation and generates repeat business</a:t>
            </a:r>
            <a:endParaRPr/>
          </a:p>
          <a:p>
            <a:pPr marL="0" lvl="0" indent="0" algn="l" rtl="0">
              <a:spcBef>
                <a:spcPts val="972"/>
              </a:spcBef>
              <a:spcAft>
                <a:spcPts val="0"/>
              </a:spcAft>
              <a:buSzPct val="115000"/>
              <a:buNone/>
            </a:pPr>
            <a:r>
              <a:rPr lang="en-US"/>
              <a:t>Meeting Guest Expectations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Understanding guests' needs and preferences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Providing high-quality, attentive service (Phau,2008)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Offering a range of amenities and services that meet guests' needs</a:t>
            </a:r>
            <a:endParaRPr/>
          </a:p>
          <a:p>
            <a:pPr marL="285750" lvl="0" indent="-285750" algn="l" rtl="0">
              <a:spcBef>
                <a:spcPts val="972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Providing a safe and secure environment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9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/>
              <a:t>Exceeding Guest Expectations</a:t>
            </a:r>
            <a:endParaRPr/>
          </a:p>
        </p:txBody>
      </p:sp>
      <p:sp>
        <p:nvSpPr>
          <p:cNvPr id="199" name="Google Shape;199;p9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Going above and beyond what is expected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Providing personalized experiences for guests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Offering unexpected amenities and services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Providing exceptional customer service (Wang, 2016)</a:t>
            </a:r>
            <a:endParaRPr/>
          </a:p>
          <a:p>
            <a:pPr marL="285750" lvl="0" indent="-285750" algn="l" rtl="0">
              <a:spcBef>
                <a:spcPts val="1080"/>
              </a:spcBef>
              <a:spcAft>
                <a:spcPts val="0"/>
              </a:spcAft>
              <a:buSzPts val="2760"/>
              <a:buChar char="•"/>
            </a:pPr>
            <a:r>
              <a:rPr lang="en-US"/>
              <a:t>Anticipating guests' needs and addressing them proactively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10"/>
          <p:cNvSpPr txBox="1"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/>
              <a:t>Conclusion</a:t>
            </a:r>
            <a:endParaRPr/>
          </a:p>
        </p:txBody>
      </p:sp>
      <p:sp>
        <p:nvSpPr>
          <p:cNvPr id="205" name="Google Shape;205;p10"/>
          <p:cNvSpPr txBox="1"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Westin Hotels &amp; Resorts is a premium hotel brand that prioritizes wellness, comfort, and convenience for guests. With a range of guest accommodations, dining options, wellness and fitness facilities, meeting and event spaces, and additional services, the brand offers a comprehensive hotel experience designed to meet and exceed guests' expectations (Zeng, 2017)</a:t>
            </a:r>
            <a:endParaRPr/>
          </a:p>
          <a:p>
            <a:pPr marL="285750" lvl="0" indent="-285750" algn="l" rtl="0">
              <a:spcBef>
                <a:spcPts val="1044"/>
              </a:spcBef>
              <a:spcAft>
                <a:spcPts val="0"/>
              </a:spcAft>
              <a:buSzPct val="115000"/>
              <a:buChar char="•"/>
            </a:pPr>
            <a:r>
              <a:rPr lang="en-US"/>
              <a:t>The focus on hospitality, attentive service, and attention to detail help to create a positive and memorable experience for guests and reinforce the brand's reputation for providing exceptional service. Whether traveling for business or leisure, guests can count on Westin Hotels &amp; Resorts to deliver a refreshing and revitalizing stay.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11"/>
          <p:cNvSpPr txBox="1">
            <a:spLocks noGrp="1"/>
          </p:cNvSpPr>
          <p:nvPr>
            <p:ph type="title"/>
          </p:nvPr>
        </p:nvSpPr>
        <p:spPr>
          <a:xfrm>
            <a:off x="1295400" y="1286925"/>
            <a:ext cx="9601200" cy="8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/>
              <a:t>Reference</a:t>
            </a:r>
            <a:endParaRPr/>
          </a:p>
        </p:txBody>
      </p:sp>
      <p:sp>
        <p:nvSpPr>
          <p:cNvPr id="211" name="Google Shape;211;p11"/>
          <p:cNvSpPr txBox="1">
            <a:spLocks noGrp="1"/>
          </p:cNvSpPr>
          <p:nvPr>
            <p:ph type="body" idx="1"/>
          </p:nvPr>
        </p:nvSpPr>
        <p:spPr>
          <a:xfrm>
            <a:off x="1295400" y="2414125"/>
            <a:ext cx="9601200" cy="382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Coon, D. A. (2005).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strategic analysis of the Westin Bayshore Resort &amp; Marina and Starwood Hotels &amp; Resorts.</a:t>
            </a:r>
            <a:endParaRPr sz="800" i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Kim, Y. (2017). The role of hotel amenities and services in guest satisfaction and loyalty.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International Journal of Contemporary Hospitality Management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29(9), 1723-1741.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Lee, H. K. (2018). The impact of brand equity on customer satisfaction and loyalty in the hotel industry.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International Journal of Contemporary Hospitality Management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30(1), 176-195.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Li, L. (2018). A Study of the Effects of Hotel Brand Awareness on Customer Loyalty.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International Journal of Hospitality Management,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70, 1-8.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Phau, I., &amp; Law, R. (2008). Destination image, perceived value, satisfaction and behavioral intentions: An empirical examination in the hotel industry.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Tourism Management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29(1), 147-156.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Wang, D., &amp; Lu, L. (2016). The effect of hotel brand personality on customer satisfaction and loyalty.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International Journal of Hospitality Management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54, 47-57.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Xiao, H., &amp; Fan, W. (2015). Customer loyalty in the hotel industry: An examination of the roles of satisfaction and trust.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Tourism Management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46, 301-309.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Zeng, B., &amp; Lu, L. (2017). The role of perceived value in customer loyalty in the hotel industry. </a:t>
            </a:r>
            <a:r>
              <a:rPr lang="en-US" sz="8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International Journal of Hospitality Management</a:t>
            </a:r>
            <a:r>
              <a:rPr lang="en-US" sz="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59, 18-27.</a:t>
            </a:r>
            <a:endParaRPr sz="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lvl="0" indent="-202501" algn="l" rtl="0">
              <a:spcBef>
                <a:spcPts val="828"/>
              </a:spcBef>
              <a:spcAft>
                <a:spcPts val="0"/>
              </a:spcAft>
              <a:buSzPts val="2760"/>
              <a:buNone/>
            </a:pPr>
            <a:endParaRPr sz="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rganic">
  <a:themeElements>
    <a:clrScheme name="Organic">
      <a:dk1>
        <a:srgbClr val="000000"/>
      </a:dk1>
      <a:lt1>
        <a:srgbClr val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1041</Words>
  <Application>Microsoft Macintosh PowerPoint</Application>
  <PresentationFormat>Widescreen</PresentationFormat>
  <Paragraphs>73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Garamond</vt:lpstr>
      <vt:lpstr>Arial</vt:lpstr>
      <vt:lpstr>Organic</vt:lpstr>
      <vt:lpstr> Course Name: Hospitality &amp; Guest Services in the Hotel Industry Course code: [BMIH4003]  Lecturer: Kathryn Flynn  </vt:lpstr>
      <vt:lpstr>Marriott International</vt:lpstr>
      <vt:lpstr>Table of content </vt:lpstr>
      <vt:lpstr>Introduction</vt:lpstr>
      <vt:lpstr>Identify the Westin Hotels &amp; Resorts main consumers</vt:lpstr>
      <vt:lpstr>PowerPoint Presentation</vt:lpstr>
      <vt:lpstr>Explain the need to consider the role and function of guest services in general</vt:lpstr>
      <vt:lpstr>PowerPoint Presentation</vt:lpstr>
      <vt:lpstr>Discuss the importance of hospitality and how hotels meet/exceed guest expectations</vt:lpstr>
      <vt:lpstr>Exceeding Guest Expectations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Course Name: Hospitality &amp; Guest Services in the Hotel Industry Course code: [BMIH4003]  Lecturer: Kathryn Flynn  </dc:title>
  <dc:creator>Dilawar khan</dc:creator>
  <cp:lastModifiedBy>Md Abdul Haris (2133695)</cp:lastModifiedBy>
  <cp:revision>1</cp:revision>
  <dcterms:created xsi:type="dcterms:W3CDTF">2023-02-08T18:47:42Z</dcterms:created>
  <dcterms:modified xsi:type="dcterms:W3CDTF">2023-02-09T23:12:35Z</dcterms:modified>
</cp:coreProperties>
</file>