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24"/>
  </p:notesMasterIdLst>
  <p:handoutMasterIdLst>
    <p:handoutMasterId r:id="rId25"/>
  </p:handoutMasterIdLst>
  <p:sldIdLst>
    <p:sldId id="373" r:id="rId2"/>
    <p:sldId id="275" r:id="rId3"/>
    <p:sldId id="276" r:id="rId4"/>
    <p:sldId id="378" r:id="rId5"/>
    <p:sldId id="380" r:id="rId6"/>
    <p:sldId id="377" r:id="rId7"/>
    <p:sldId id="379" r:id="rId8"/>
    <p:sldId id="374" r:id="rId9"/>
    <p:sldId id="382" r:id="rId10"/>
    <p:sldId id="384" r:id="rId11"/>
    <p:sldId id="381" r:id="rId12"/>
    <p:sldId id="385" r:id="rId13"/>
    <p:sldId id="386" r:id="rId14"/>
    <p:sldId id="387" r:id="rId15"/>
    <p:sldId id="388" r:id="rId16"/>
    <p:sldId id="389" r:id="rId17"/>
    <p:sldId id="390" r:id="rId18"/>
    <p:sldId id="391" r:id="rId19"/>
    <p:sldId id="392" r:id="rId20"/>
    <p:sldId id="375" r:id="rId21"/>
    <p:sldId id="383" r:id="rId22"/>
    <p:sldId id="376" r:id="rId23"/>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D12078-7522-4625-9114-28EADD906767}" v="3" dt="2018-12-06T04:47:50.1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62167" autoAdjust="0"/>
  </p:normalViewPr>
  <p:slideViewPr>
    <p:cSldViewPr>
      <p:cViewPr varScale="1">
        <p:scale>
          <a:sx n="72" d="100"/>
          <a:sy n="72" d="100"/>
        </p:scale>
        <p:origin x="135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9072F37-1419-45AA-BD00-2B6A8D8C4B73}"/>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F22B1D7F-6B7F-4D2E-8AAB-5C23F614A5E7}"/>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07CBC75F-5193-4DD0-84ED-1FA679B30D6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21053E7E-6EA9-4F1E-9FBD-DE44F64B7BFA}"/>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6372DB9-F4BD-48C5-9ADB-8E0818024424}"/>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2DC3624D-4AEF-499F-ABC5-C4495CE76F40}"/>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id="{95380408-DCE3-4424-878D-D67ED8B00D4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1E95BB8E-399C-4A3E-A434-F0D4C444351A}"/>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80AB555E-486D-449E-98E1-C283F33FBEB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17AD08E7-009C-428E-80C5-DB7B8FFE3D2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DDF212-A034-4FCE-8104-2647C270597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B1CD3A0-050D-407A-AAC0-CD7E70A5B4C4}" type="datetimeFigureOut">
              <a:rPr lang="en-GB"/>
              <a:pPr>
                <a:defRPr/>
              </a:pPr>
              <a:t>06/12/2018</a:t>
            </a:fld>
            <a:endParaRPr lang="en-GB"/>
          </a:p>
        </p:txBody>
      </p:sp>
      <p:sp>
        <p:nvSpPr>
          <p:cNvPr id="5" name="Footer Placeholder 4">
            <a:extLst>
              <a:ext uri="{FF2B5EF4-FFF2-40B4-BE49-F238E27FC236}">
                <a16:creationId xmlns:a16="http://schemas.microsoft.com/office/drawing/2014/main" id="{585091C9-E838-4234-99E9-330143C4C6A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7E00D824-F0FD-41EE-8583-D3962CBDB892}"/>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13F41B2E-78C8-4B8A-B67B-37D9150BC61E}" type="slidenum">
              <a:rPr lang="en-GB" altLang="en-US"/>
              <a:pPr>
                <a:defRPr/>
              </a:pPr>
              <a:t>‹#›</a:t>
            </a:fld>
            <a:endParaRPr lang="en-GB" altLang="en-US"/>
          </a:p>
        </p:txBody>
      </p:sp>
    </p:spTree>
    <p:extLst>
      <p:ext uri="{BB962C8B-B14F-4D97-AF65-F5344CB8AC3E}">
        <p14:creationId xmlns:p14="http://schemas.microsoft.com/office/powerpoint/2010/main" val="1450013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2510E8-A2D3-4AE5-B23B-340F0AB80EF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6471B11-6530-4E78-BF06-EDF2C3B701EB}" type="datetimeFigureOut">
              <a:rPr lang="en-GB"/>
              <a:pPr>
                <a:defRPr/>
              </a:pPr>
              <a:t>06/12/2018</a:t>
            </a:fld>
            <a:endParaRPr lang="en-GB"/>
          </a:p>
        </p:txBody>
      </p:sp>
      <p:sp>
        <p:nvSpPr>
          <p:cNvPr id="5" name="Footer Placeholder 4">
            <a:extLst>
              <a:ext uri="{FF2B5EF4-FFF2-40B4-BE49-F238E27FC236}">
                <a16:creationId xmlns:a16="http://schemas.microsoft.com/office/drawing/2014/main" id="{E90DAE70-26F1-410F-93E3-6481D1CE580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1A4C6CE4-CB46-4728-A190-E80795F00CD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52D99E5-FDB3-4144-9A67-0DF7A1092C6B}" type="slidenum">
              <a:rPr lang="en-GB" altLang="en-US"/>
              <a:pPr>
                <a:defRPr/>
              </a:pPr>
              <a:t>‹#›</a:t>
            </a:fld>
            <a:endParaRPr lang="en-GB" altLang="en-US"/>
          </a:p>
        </p:txBody>
      </p:sp>
    </p:spTree>
    <p:extLst>
      <p:ext uri="{BB962C8B-B14F-4D97-AF65-F5344CB8AC3E}">
        <p14:creationId xmlns:p14="http://schemas.microsoft.com/office/powerpoint/2010/main" val="628747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3499C2D-99CD-4C37-9123-7F84EB35FE1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52F87C-49E7-4369-9718-BA29103876AA}" type="datetimeFigureOut">
              <a:rPr lang="en-GB"/>
              <a:pPr>
                <a:defRPr/>
              </a:pPr>
              <a:t>06/12/2018</a:t>
            </a:fld>
            <a:endParaRPr lang="en-GB"/>
          </a:p>
        </p:txBody>
      </p:sp>
      <p:sp>
        <p:nvSpPr>
          <p:cNvPr id="5" name="Slide Number Placeholder 5">
            <a:extLst>
              <a:ext uri="{FF2B5EF4-FFF2-40B4-BE49-F238E27FC236}">
                <a16:creationId xmlns:a16="http://schemas.microsoft.com/office/drawing/2014/main" id="{63A5592D-22C0-4A46-8A76-427C745D1AB9}"/>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2F322D5-937C-42E5-9CE2-7932E36E37DD}" type="slidenum">
              <a:rPr lang="en-GB" altLang="en-US"/>
              <a:pPr>
                <a:defRPr/>
              </a:pPr>
              <a:t>‹#›</a:t>
            </a:fld>
            <a:endParaRPr lang="en-GB" altLang="en-US"/>
          </a:p>
        </p:txBody>
      </p:sp>
    </p:spTree>
    <p:extLst>
      <p:ext uri="{BB962C8B-B14F-4D97-AF65-F5344CB8AC3E}">
        <p14:creationId xmlns:p14="http://schemas.microsoft.com/office/powerpoint/2010/main" val="365382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86D2ED-414C-4525-8CBD-A4A0AA9D8861}"/>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0D24051-A723-4CAB-AEA0-DF11D89AE46A}" type="datetimeFigureOut">
              <a:rPr lang="en-GB"/>
              <a:pPr>
                <a:defRPr/>
              </a:pPr>
              <a:t>06/12/2018</a:t>
            </a:fld>
            <a:endParaRPr lang="en-GB"/>
          </a:p>
        </p:txBody>
      </p:sp>
      <p:sp>
        <p:nvSpPr>
          <p:cNvPr id="6" name="Slide Number Placeholder 6">
            <a:extLst>
              <a:ext uri="{FF2B5EF4-FFF2-40B4-BE49-F238E27FC236}">
                <a16:creationId xmlns:a16="http://schemas.microsoft.com/office/drawing/2014/main" id="{7C3B2F61-2A76-4470-8B2C-95A72FF8BC5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27C47F5-54B8-43BC-84D2-347FC0508BA4}" type="slidenum">
              <a:rPr lang="en-GB" altLang="en-US"/>
              <a:pPr>
                <a:defRPr/>
              </a:pPr>
              <a:t>‹#›</a:t>
            </a:fld>
            <a:endParaRPr lang="en-GB" altLang="en-US"/>
          </a:p>
        </p:txBody>
      </p:sp>
    </p:spTree>
    <p:extLst>
      <p:ext uri="{BB962C8B-B14F-4D97-AF65-F5344CB8AC3E}">
        <p14:creationId xmlns:p14="http://schemas.microsoft.com/office/powerpoint/2010/main" val="325137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E0451E-B038-40B6-9294-393C732BA5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BF54716-E02E-45CC-8753-C8D9E8639E34}" type="datetimeFigureOut">
              <a:rPr lang="en-GB"/>
              <a:pPr>
                <a:defRPr/>
              </a:pPr>
              <a:t>06/12/2018</a:t>
            </a:fld>
            <a:endParaRPr lang="en-GB"/>
          </a:p>
        </p:txBody>
      </p:sp>
      <p:sp>
        <p:nvSpPr>
          <p:cNvPr id="8" name="Slide Number Placeholder 8">
            <a:extLst>
              <a:ext uri="{FF2B5EF4-FFF2-40B4-BE49-F238E27FC236}">
                <a16:creationId xmlns:a16="http://schemas.microsoft.com/office/drawing/2014/main" id="{5639E14C-9EBE-4B25-9DD1-DBE7AC97441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8D7AF9C-2D71-430D-977D-3B3B96653E91}" type="slidenum">
              <a:rPr lang="en-GB" altLang="en-US"/>
              <a:pPr>
                <a:defRPr/>
              </a:pPr>
              <a:t>‹#›</a:t>
            </a:fld>
            <a:endParaRPr lang="en-GB" altLang="en-US"/>
          </a:p>
        </p:txBody>
      </p:sp>
    </p:spTree>
    <p:extLst>
      <p:ext uri="{BB962C8B-B14F-4D97-AF65-F5344CB8AC3E}">
        <p14:creationId xmlns:p14="http://schemas.microsoft.com/office/powerpoint/2010/main" val="2521067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37858D-A28D-4EB6-9236-0E5AB7BDC48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356206E-1367-49D3-A94F-A86D930F3B89}" type="datetimeFigureOut">
              <a:rPr lang="en-GB"/>
              <a:pPr>
                <a:defRPr/>
              </a:pPr>
              <a:t>06/12/2018</a:t>
            </a:fld>
            <a:endParaRPr lang="en-GB"/>
          </a:p>
        </p:txBody>
      </p:sp>
      <p:sp>
        <p:nvSpPr>
          <p:cNvPr id="4" name="Slide Number Placeholder 4">
            <a:extLst>
              <a:ext uri="{FF2B5EF4-FFF2-40B4-BE49-F238E27FC236}">
                <a16:creationId xmlns:a16="http://schemas.microsoft.com/office/drawing/2014/main" id="{FAAA7030-3A0B-4776-B5FC-FB0B6211E5F6}"/>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0A6D740-4B7D-4B70-8CAA-893A0E623AB3}" type="slidenum">
              <a:rPr lang="en-GB" altLang="en-US"/>
              <a:pPr>
                <a:defRPr/>
              </a:pPr>
              <a:t>‹#›</a:t>
            </a:fld>
            <a:endParaRPr lang="en-GB" altLang="en-US"/>
          </a:p>
        </p:txBody>
      </p:sp>
    </p:spTree>
    <p:extLst>
      <p:ext uri="{BB962C8B-B14F-4D97-AF65-F5344CB8AC3E}">
        <p14:creationId xmlns:p14="http://schemas.microsoft.com/office/powerpoint/2010/main" val="2313196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07CE70-F282-4432-9CEE-46F03894BBE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7D3963C-D3F2-484B-A4AA-EDAAD6FE3749}" type="datetimeFigureOut">
              <a:rPr lang="en-GB"/>
              <a:pPr>
                <a:defRPr/>
              </a:pPr>
              <a:t>06/12/2018</a:t>
            </a:fld>
            <a:endParaRPr lang="en-GB"/>
          </a:p>
        </p:txBody>
      </p:sp>
      <p:sp>
        <p:nvSpPr>
          <p:cNvPr id="3" name="Slide Number Placeholder 3">
            <a:extLst>
              <a:ext uri="{FF2B5EF4-FFF2-40B4-BE49-F238E27FC236}">
                <a16:creationId xmlns:a16="http://schemas.microsoft.com/office/drawing/2014/main" id="{306AD081-C136-4EFE-BF81-42FC5C22FED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ACB9D4-1302-4357-B124-ADD26341CE76}" type="slidenum">
              <a:rPr lang="en-GB" altLang="en-US"/>
              <a:pPr>
                <a:defRPr/>
              </a:pPr>
              <a:t>‹#›</a:t>
            </a:fld>
            <a:endParaRPr lang="en-GB" altLang="en-US"/>
          </a:p>
        </p:txBody>
      </p:sp>
    </p:spTree>
    <p:extLst>
      <p:ext uri="{BB962C8B-B14F-4D97-AF65-F5344CB8AC3E}">
        <p14:creationId xmlns:p14="http://schemas.microsoft.com/office/powerpoint/2010/main" val="3676007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7241DA61-55E7-4F0B-AE23-ED57CA78A7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1A6ACE4-5E0B-4C81-A354-A16A032FDC27}" type="datetimeFigureOut">
              <a:rPr lang="en-GB"/>
              <a:pPr>
                <a:defRPr/>
              </a:pPr>
              <a:t>06/12/2018</a:t>
            </a:fld>
            <a:endParaRPr lang="en-GB"/>
          </a:p>
        </p:txBody>
      </p:sp>
      <p:sp>
        <p:nvSpPr>
          <p:cNvPr id="6" name="Slide Number Placeholder 6">
            <a:extLst>
              <a:ext uri="{FF2B5EF4-FFF2-40B4-BE49-F238E27FC236}">
                <a16:creationId xmlns:a16="http://schemas.microsoft.com/office/drawing/2014/main" id="{32C32175-DAEB-4E63-9FFC-2FC60FE8244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6CDB78-3C80-4992-87EB-C458FBE0294B}" type="slidenum">
              <a:rPr lang="en-GB" altLang="en-US"/>
              <a:pPr>
                <a:defRPr/>
              </a:pPr>
              <a:t>‹#›</a:t>
            </a:fld>
            <a:endParaRPr lang="en-GB" altLang="en-US"/>
          </a:p>
        </p:txBody>
      </p:sp>
    </p:spTree>
    <p:extLst>
      <p:ext uri="{BB962C8B-B14F-4D97-AF65-F5344CB8AC3E}">
        <p14:creationId xmlns:p14="http://schemas.microsoft.com/office/powerpoint/2010/main" val="892583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D54333B0-52AD-404D-9279-D2AAE8F4C3B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5A4779F-1DBE-42EB-82C7-CECF31C97C6D}" type="datetimeFigureOut">
              <a:rPr lang="en-GB"/>
              <a:pPr>
                <a:defRPr/>
              </a:pPr>
              <a:t>06/12/2018</a:t>
            </a:fld>
            <a:endParaRPr lang="en-GB"/>
          </a:p>
        </p:txBody>
      </p:sp>
      <p:sp>
        <p:nvSpPr>
          <p:cNvPr id="6" name="Slide Number Placeholder 6">
            <a:extLst>
              <a:ext uri="{FF2B5EF4-FFF2-40B4-BE49-F238E27FC236}">
                <a16:creationId xmlns:a16="http://schemas.microsoft.com/office/drawing/2014/main" id="{CCDDDD73-B40B-4E75-A7E3-4C6CB71AAC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DF4CE13-269E-4361-ACE6-3EDE570D43CC}" type="slidenum">
              <a:rPr lang="en-GB" altLang="en-US"/>
              <a:pPr>
                <a:defRPr/>
              </a:pPr>
              <a:t>‹#›</a:t>
            </a:fld>
            <a:endParaRPr lang="en-GB" altLang="en-US"/>
          </a:p>
        </p:txBody>
      </p:sp>
    </p:spTree>
    <p:extLst>
      <p:ext uri="{BB962C8B-B14F-4D97-AF65-F5344CB8AC3E}">
        <p14:creationId xmlns:p14="http://schemas.microsoft.com/office/powerpoint/2010/main" val="213048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DEEBA8-F54C-4F10-8BCD-35CEACE58CD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8862AC9-37A5-49EB-8D7B-9EB835A516B2}" type="datetimeFigureOut">
              <a:rPr lang="en-GB"/>
              <a:pPr>
                <a:defRPr/>
              </a:pPr>
              <a:t>06/12/2018</a:t>
            </a:fld>
            <a:endParaRPr lang="en-GB"/>
          </a:p>
        </p:txBody>
      </p:sp>
      <p:sp>
        <p:nvSpPr>
          <p:cNvPr id="5" name="Slide Number Placeholder 5">
            <a:extLst>
              <a:ext uri="{FF2B5EF4-FFF2-40B4-BE49-F238E27FC236}">
                <a16:creationId xmlns:a16="http://schemas.microsoft.com/office/drawing/2014/main" id="{EFDEA441-74B1-4B96-B42B-AF810931E3B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86F790B-CD64-4DC1-BFE8-286FAE9AB1CC}" type="slidenum">
              <a:rPr lang="en-GB" altLang="en-US"/>
              <a:pPr>
                <a:defRPr/>
              </a:pPr>
              <a:t>‹#›</a:t>
            </a:fld>
            <a:endParaRPr lang="en-GB" altLang="en-US"/>
          </a:p>
        </p:txBody>
      </p:sp>
    </p:spTree>
    <p:extLst>
      <p:ext uri="{BB962C8B-B14F-4D97-AF65-F5344CB8AC3E}">
        <p14:creationId xmlns:p14="http://schemas.microsoft.com/office/powerpoint/2010/main" val="2481459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C4939-8BBC-4EA0-AC25-AE5B6B2877F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2D51F-DAD0-4FEC-A0A7-42929DC8715A}" type="datetimeFigureOut">
              <a:rPr lang="en-GB"/>
              <a:pPr>
                <a:defRPr/>
              </a:pPr>
              <a:t>06/12/2018</a:t>
            </a:fld>
            <a:endParaRPr lang="en-GB"/>
          </a:p>
        </p:txBody>
      </p:sp>
      <p:sp>
        <p:nvSpPr>
          <p:cNvPr id="5" name="Slide Number Placeholder 5">
            <a:extLst>
              <a:ext uri="{FF2B5EF4-FFF2-40B4-BE49-F238E27FC236}">
                <a16:creationId xmlns:a16="http://schemas.microsoft.com/office/drawing/2014/main" id="{FE5AAA3F-E6DD-4926-B877-8602E54AC3C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60E00FE-BC3D-422D-815F-CFE0EE1BFBBE}" type="slidenum">
              <a:rPr lang="en-GB" altLang="en-US"/>
              <a:pPr>
                <a:defRPr/>
              </a:pPr>
              <a:t>‹#›</a:t>
            </a:fld>
            <a:endParaRPr lang="en-GB" altLang="en-US"/>
          </a:p>
        </p:txBody>
      </p:sp>
    </p:spTree>
    <p:extLst>
      <p:ext uri="{BB962C8B-B14F-4D97-AF65-F5344CB8AC3E}">
        <p14:creationId xmlns:p14="http://schemas.microsoft.com/office/powerpoint/2010/main" val="4061050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B8ABF5D-3A45-4B19-9AE8-6411E6F9AA4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8BAA386-5C71-4470-8566-48C68CE0CC3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781E546-42FA-495E-9A2C-B006CB5C361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5FD97A5F-F906-4591-B50A-05DD79084E12}" type="datetimeFigureOut">
              <a:rPr lang="en-GB"/>
              <a:pPr>
                <a:defRPr/>
              </a:pPr>
              <a:t>06/12/2018</a:t>
            </a:fld>
            <a:endParaRPr lang="en-GB" dirty="0"/>
          </a:p>
        </p:txBody>
      </p:sp>
      <p:sp>
        <p:nvSpPr>
          <p:cNvPr id="6" name="Slide Number Placeholder 5">
            <a:extLst>
              <a:ext uri="{FF2B5EF4-FFF2-40B4-BE49-F238E27FC236}">
                <a16:creationId xmlns:a16="http://schemas.microsoft.com/office/drawing/2014/main" id="{8B6F498A-F29A-4294-A065-5E761C5903D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ea typeface="MS PGothic" panose="020B0600070205080204" pitchFamily="34" charset="-128"/>
              </a:defRPr>
            </a:lvl1pPr>
          </a:lstStyle>
          <a:p>
            <a:pPr>
              <a:defRPr/>
            </a:pPr>
            <a:fld id="{721AEB27-0483-4D7F-BAA5-F2666D1A0B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23" r:id="rId1"/>
    <p:sldLayoutId id="2147484124" r:id="rId2"/>
    <p:sldLayoutId id="2147484125" r:id="rId3"/>
    <p:sldLayoutId id="2147484126" r:id="rId4"/>
    <p:sldLayoutId id="2147484127" r:id="rId5"/>
    <p:sldLayoutId id="2147484128" r:id="rId6"/>
    <p:sldLayoutId id="2147484129" r:id="rId7"/>
    <p:sldLayoutId id="2147484130" r:id="rId8"/>
    <p:sldLayoutId id="2147484131" r:id="rId9"/>
    <p:sldLayoutId id="2147484132" r:id="rId10"/>
    <p:sldLayoutId id="2147484133"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hyperlink" Target="http://www.waspi.org/Documents/702/WASPI%20Accord%20V4%20English.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id="{B3E1BD40-6C07-4E70-BE95-4CA4197CD6A3}"/>
              </a:ext>
            </a:extLst>
          </p:cNvPr>
          <p:cNvSpPr>
            <a:spLocks noGrp="1"/>
          </p:cNvSpPr>
          <p:nvPr>
            <p:ph type="ctrTitle"/>
          </p:nvPr>
        </p:nvSpPr>
        <p:spPr>
          <a:xfrm>
            <a:off x="684213" y="1989138"/>
            <a:ext cx="7772400" cy="1470025"/>
          </a:xfrm>
        </p:spPr>
        <p:txBody>
          <a:bodyPr/>
          <a:lstStyle/>
          <a:p>
            <a:br>
              <a:rPr lang="en-GB" altLang="en-US" dirty="0"/>
            </a:br>
            <a:endParaRPr lang="en-GB" altLang="en-US" dirty="0"/>
          </a:p>
        </p:txBody>
      </p:sp>
      <p:sp>
        <p:nvSpPr>
          <p:cNvPr id="6" name="Subtitle 5">
            <a:extLst>
              <a:ext uri="{FF2B5EF4-FFF2-40B4-BE49-F238E27FC236}">
                <a16:creationId xmlns:a16="http://schemas.microsoft.com/office/drawing/2014/main" id="{4F0D2B0C-3DDE-44A4-93F7-977EC61C5A1F}"/>
              </a:ext>
            </a:extLst>
          </p:cNvPr>
          <p:cNvSpPr>
            <a:spLocks noGrp="1"/>
          </p:cNvSpPr>
          <p:nvPr>
            <p:ph type="subTitle" idx="1"/>
          </p:nvPr>
        </p:nvSpPr>
        <p:spPr>
          <a:xfrm>
            <a:off x="1619672" y="1983458"/>
            <a:ext cx="6400800" cy="1752600"/>
          </a:xfrm>
        </p:spPr>
        <p:txBody>
          <a:bodyPr/>
          <a:lstStyle/>
          <a:p>
            <a:pPr>
              <a:defRPr/>
            </a:pPr>
            <a:r>
              <a:rPr lang="en-GB" dirty="0"/>
              <a:t>Recap session on Safeguarding and Data Protection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700808"/>
            <a:ext cx="3418401" cy="1143000"/>
          </a:xfrm>
        </p:spPr>
        <p:txBody>
          <a:bodyPr/>
          <a:lstStyle/>
          <a:p>
            <a:r>
              <a:rPr lang="en-GB" dirty="0"/>
              <a:t>Data Protection &amp; Data Sharing</a:t>
            </a:r>
          </a:p>
        </p:txBody>
      </p:sp>
      <p:sp>
        <p:nvSpPr>
          <p:cNvPr id="3" name="Content Placeholder 2"/>
          <p:cNvSpPr>
            <a:spLocks noGrp="1"/>
          </p:cNvSpPr>
          <p:nvPr>
            <p:ph idx="1"/>
          </p:nvPr>
        </p:nvSpPr>
        <p:spPr>
          <a:xfrm>
            <a:off x="3875601" y="208346"/>
            <a:ext cx="5016879" cy="6533022"/>
          </a:xfrm>
        </p:spPr>
        <p:txBody>
          <a:bodyPr>
            <a:normAutofit fontScale="62500" lnSpcReduction="20000"/>
          </a:bodyPr>
          <a:lstStyle/>
          <a:p>
            <a:pPr marL="0" indent="0">
              <a:buNone/>
            </a:pPr>
            <a:r>
              <a:rPr lang="en-GB" b="1" i="1" dirty="0"/>
              <a:t>Two key documents are The Data Protection Act (1998) and the Wales Accord on the Sharing of Personal Information (version 4 2013)</a:t>
            </a:r>
          </a:p>
          <a:p>
            <a:pPr marL="0" indent="0">
              <a:buNone/>
            </a:pPr>
            <a:r>
              <a:rPr lang="en-GB" dirty="0"/>
              <a:t>Under the Data Protection Act:</a:t>
            </a:r>
          </a:p>
          <a:p>
            <a:r>
              <a:rPr lang="en-GB" dirty="0"/>
              <a:t>Personal information must be legally processed</a:t>
            </a:r>
          </a:p>
          <a:p>
            <a:r>
              <a:rPr lang="en-GB" dirty="0"/>
              <a:t>Information must be processed for a specific purpose</a:t>
            </a:r>
          </a:p>
          <a:p>
            <a:r>
              <a:rPr lang="en-GB" dirty="0"/>
              <a:t>Information must be accurate and up to date</a:t>
            </a:r>
          </a:p>
          <a:p>
            <a:r>
              <a:rPr lang="en-GB" dirty="0"/>
              <a:t>Information must be processed in line with the rights of the individual</a:t>
            </a:r>
          </a:p>
          <a:p>
            <a:r>
              <a:rPr lang="en-GB" dirty="0"/>
              <a:t>Personal data not transferred to territory outside the European Economic Area unless that territory has specific protection in place</a:t>
            </a:r>
          </a:p>
          <a:p>
            <a:r>
              <a:rPr lang="en-GB" dirty="0"/>
              <a:t>Personal information not kept longer than necessary, and disposed of responsibly</a:t>
            </a:r>
          </a:p>
          <a:p>
            <a:r>
              <a:rPr lang="en-GB" dirty="0"/>
              <a:t>Personal information should be adequate, relevant and not excessive to the purpose of their collection</a:t>
            </a:r>
          </a:p>
          <a:p>
            <a:endParaRPr lang="en-GB" dirty="0"/>
          </a:p>
          <a:p>
            <a:endParaRPr lang="en-GB" dirty="0"/>
          </a:p>
        </p:txBody>
      </p:sp>
    </p:spTree>
    <p:extLst>
      <p:ext uri="{BB962C8B-B14F-4D97-AF65-F5344CB8AC3E}">
        <p14:creationId xmlns:p14="http://schemas.microsoft.com/office/powerpoint/2010/main" val="78553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91880" y="188640"/>
            <a:ext cx="5371660" cy="6552728"/>
          </a:xfrm>
        </p:spPr>
        <p:txBody>
          <a:bodyPr>
            <a:noAutofit/>
          </a:bodyPr>
          <a:lstStyle/>
          <a:p>
            <a:r>
              <a:rPr lang="en-GB" sz="2400" dirty="0"/>
              <a:t>Enables service-providing organisations directly concerned with the safeguarding, to share relevant, minimum and appropriate personal information between them in a lawful, safe and informed way.</a:t>
            </a:r>
          </a:p>
          <a:p>
            <a:endParaRPr lang="en-GB" sz="2400" dirty="0"/>
          </a:p>
          <a:p>
            <a:r>
              <a:rPr lang="en-GB" sz="2400" dirty="0"/>
              <a:t>Applies to all public sector organisations, third sector organisations and those (relevant) private organisations. In particular, it concerns those organisations that hold information about individuals and who may consider it appropriate or necessary to share that information with others. </a:t>
            </a:r>
          </a:p>
          <a:p>
            <a:endParaRPr lang="en-GB" sz="2400" dirty="0"/>
          </a:p>
          <a:p>
            <a:r>
              <a:rPr lang="en-GB" sz="2400" dirty="0"/>
              <a:t>All Welsh Local Authorities, Health Boards/Trusts, Police Forces, Fire Services, a large number of charities and voluntary sector organisations have signed up to the Accord. </a:t>
            </a:r>
          </a:p>
        </p:txBody>
      </p:sp>
      <p:pic>
        <p:nvPicPr>
          <p:cNvPr id="4" name="Picture 3">
            <a:hlinkClick r:id="rId2"/>
          </p:cNvPr>
          <p:cNvPicPr>
            <a:picLocks noChangeAspect="1"/>
          </p:cNvPicPr>
          <p:nvPr/>
        </p:nvPicPr>
        <p:blipFill>
          <a:blip r:embed="rId3"/>
          <a:stretch>
            <a:fillRect/>
          </a:stretch>
        </p:blipFill>
        <p:spPr>
          <a:xfrm>
            <a:off x="97412" y="1595327"/>
            <a:ext cx="3322234" cy="3739354"/>
          </a:xfrm>
          <a:prstGeom prst="rect">
            <a:avLst/>
          </a:prstGeom>
        </p:spPr>
      </p:pic>
      <p:sp>
        <p:nvSpPr>
          <p:cNvPr id="5" name="TextBox 4"/>
          <p:cNvSpPr txBox="1"/>
          <p:nvPr/>
        </p:nvSpPr>
        <p:spPr>
          <a:xfrm>
            <a:off x="2172890" y="4869160"/>
            <a:ext cx="591829" cy="369332"/>
          </a:xfrm>
          <a:prstGeom prst="rect">
            <a:avLst/>
          </a:prstGeom>
          <a:noFill/>
        </p:spPr>
        <p:txBody>
          <a:bodyPr wrap="none" rtlCol="0">
            <a:spAutoFit/>
          </a:bodyPr>
          <a:lstStyle/>
          <a:p>
            <a:r>
              <a:rPr lang="en-GB" dirty="0">
                <a:solidFill>
                  <a:srgbClr val="0070C0"/>
                </a:solidFill>
              </a:rPr>
              <a:t>Link</a:t>
            </a:r>
          </a:p>
        </p:txBody>
      </p:sp>
      <p:sp>
        <p:nvSpPr>
          <p:cNvPr id="7" name="TextBox 6"/>
          <p:cNvSpPr txBox="1"/>
          <p:nvPr/>
        </p:nvSpPr>
        <p:spPr>
          <a:xfrm>
            <a:off x="1590199" y="332656"/>
            <a:ext cx="1757212" cy="646331"/>
          </a:xfrm>
          <a:prstGeom prst="rect">
            <a:avLst/>
          </a:prstGeom>
          <a:noFill/>
        </p:spPr>
        <p:txBody>
          <a:bodyPr wrap="none" rtlCol="0">
            <a:spAutoFit/>
          </a:bodyPr>
          <a:lstStyle/>
          <a:p>
            <a:r>
              <a:rPr lang="en-GB" sz="3600" dirty="0">
                <a:latin typeface="+mj-lt"/>
              </a:rPr>
              <a:t>WASPI</a:t>
            </a:r>
          </a:p>
        </p:txBody>
      </p:sp>
    </p:spTree>
    <p:extLst>
      <p:ext uri="{BB962C8B-B14F-4D97-AF65-F5344CB8AC3E}">
        <p14:creationId xmlns:p14="http://schemas.microsoft.com/office/powerpoint/2010/main" val="3759695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EA19D-0FA7-4F0E-8BFF-77451895A98B}"/>
              </a:ext>
            </a:extLst>
          </p:cNvPr>
          <p:cNvSpPr>
            <a:spLocks noGrp="1"/>
          </p:cNvSpPr>
          <p:nvPr>
            <p:ph type="title"/>
          </p:nvPr>
        </p:nvSpPr>
        <p:spPr/>
        <p:txBody>
          <a:bodyPr/>
          <a:lstStyle/>
          <a:p>
            <a:r>
              <a:rPr lang="en-GB" dirty="0"/>
              <a:t>New DPA (2018) GDPR (2018)</a:t>
            </a:r>
          </a:p>
        </p:txBody>
      </p:sp>
      <p:sp>
        <p:nvSpPr>
          <p:cNvPr id="3" name="Content Placeholder 2">
            <a:extLst>
              <a:ext uri="{FF2B5EF4-FFF2-40B4-BE49-F238E27FC236}">
                <a16:creationId xmlns:a16="http://schemas.microsoft.com/office/drawing/2014/main" id="{86886B76-86D8-4A5D-BA67-8E9E690031EA}"/>
              </a:ext>
            </a:extLst>
          </p:cNvPr>
          <p:cNvSpPr>
            <a:spLocks noGrp="1"/>
          </p:cNvSpPr>
          <p:nvPr>
            <p:ph idx="1"/>
          </p:nvPr>
        </p:nvSpPr>
        <p:spPr/>
        <p:txBody>
          <a:bodyPr/>
          <a:lstStyle/>
          <a:p>
            <a:r>
              <a:rPr lang="en-GB" dirty="0"/>
              <a:t>The GDPR RU Directive</a:t>
            </a:r>
          </a:p>
          <a:p>
            <a:endParaRPr lang="en-GB" dirty="0"/>
          </a:p>
          <a:p>
            <a:pPr marL="0" indent="0">
              <a:buNone/>
            </a:pPr>
            <a:r>
              <a:rPr lang="en-GB" dirty="0"/>
              <a:t>forms part of the data protection regime in the UK, together with the new Data Protection Act 2018 (DPA 2018). The main provisions of this apply, like the GDPR, from 25 May 2018.</a:t>
            </a:r>
          </a:p>
        </p:txBody>
      </p:sp>
    </p:spTree>
    <p:extLst>
      <p:ext uri="{BB962C8B-B14F-4D97-AF65-F5344CB8AC3E}">
        <p14:creationId xmlns:p14="http://schemas.microsoft.com/office/powerpoint/2010/main" val="3861655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6465E-EC81-42E2-86AF-C9F60A639302}"/>
              </a:ext>
            </a:extLst>
          </p:cNvPr>
          <p:cNvSpPr>
            <a:spLocks noGrp="1"/>
          </p:cNvSpPr>
          <p:nvPr>
            <p:ph type="title"/>
          </p:nvPr>
        </p:nvSpPr>
        <p:spPr/>
        <p:txBody>
          <a:bodyPr/>
          <a:lstStyle/>
          <a:p>
            <a:r>
              <a:rPr lang="en-GB" dirty="0"/>
              <a:t>DPA (2018)</a:t>
            </a:r>
          </a:p>
        </p:txBody>
      </p:sp>
      <p:sp>
        <p:nvSpPr>
          <p:cNvPr id="3" name="Content Placeholder 2">
            <a:extLst>
              <a:ext uri="{FF2B5EF4-FFF2-40B4-BE49-F238E27FC236}">
                <a16:creationId xmlns:a16="http://schemas.microsoft.com/office/drawing/2014/main" id="{AF8B7E9E-D428-42FF-8B97-EF0A78B438CD}"/>
              </a:ext>
            </a:extLst>
          </p:cNvPr>
          <p:cNvSpPr>
            <a:spLocks noGrp="1"/>
          </p:cNvSpPr>
          <p:nvPr>
            <p:ph idx="1"/>
          </p:nvPr>
        </p:nvSpPr>
        <p:spPr/>
        <p:txBody>
          <a:bodyPr/>
          <a:lstStyle/>
          <a:p>
            <a:r>
              <a:rPr lang="en-GB" dirty="0"/>
              <a:t>Updated to modernise</a:t>
            </a:r>
          </a:p>
          <a:p>
            <a:r>
              <a:rPr lang="en-GB" dirty="0"/>
              <a:t>Still remains…</a:t>
            </a:r>
          </a:p>
          <a:p>
            <a:pPr marL="0" indent="0">
              <a:buNone/>
            </a:pPr>
            <a:endParaRPr lang="en-GB" dirty="0"/>
          </a:p>
          <a:p>
            <a:pPr marL="0" indent="0">
              <a:buNone/>
            </a:pPr>
            <a:r>
              <a:rPr lang="en-GB" dirty="0"/>
              <a:t>does not prevent, or limit, the sharing of information for the purposes of keeping children and young people safe.  </a:t>
            </a:r>
          </a:p>
        </p:txBody>
      </p:sp>
    </p:spTree>
    <p:extLst>
      <p:ext uri="{BB962C8B-B14F-4D97-AF65-F5344CB8AC3E}">
        <p14:creationId xmlns:p14="http://schemas.microsoft.com/office/powerpoint/2010/main" val="2080596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2D3A6AF-4167-4B19-9BFE-BEBD509ED743}"/>
              </a:ext>
            </a:extLst>
          </p:cNvPr>
          <p:cNvSpPr>
            <a:spLocks noGrp="1"/>
          </p:cNvSpPr>
          <p:nvPr>
            <p:ph idx="1"/>
          </p:nvPr>
        </p:nvSpPr>
        <p:spPr>
          <a:xfrm>
            <a:off x="457200" y="692696"/>
            <a:ext cx="8229600" cy="3917032"/>
          </a:xfrm>
        </p:spPr>
        <p:txBody>
          <a:bodyPr/>
          <a:lstStyle/>
          <a:p>
            <a:r>
              <a:rPr lang="en-GB" dirty="0"/>
              <a:t>Currently, local authorities have to share data with colleagues working in other public services, such as health and the police, if it is needed for child/adult protection purposes. How that is done and what needs to happen before it takes place is likely to change under the GDPR.</a:t>
            </a:r>
          </a:p>
          <a:p>
            <a:pPr marL="0" indent="0">
              <a:buNone/>
            </a:pPr>
            <a:endParaRPr lang="en-GB" dirty="0"/>
          </a:p>
        </p:txBody>
      </p:sp>
    </p:spTree>
    <p:extLst>
      <p:ext uri="{BB962C8B-B14F-4D97-AF65-F5344CB8AC3E}">
        <p14:creationId xmlns:p14="http://schemas.microsoft.com/office/powerpoint/2010/main" val="2101919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ABAA0E-FB60-48A3-A5BC-8863BCEABC70}"/>
              </a:ext>
            </a:extLst>
          </p:cNvPr>
          <p:cNvSpPr>
            <a:spLocks noGrp="1"/>
          </p:cNvSpPr>
          <p:nvPr>
            <p:ph idx="1"/>
          </p:nvPr>
        </p:nvSpPr>
        <p:spPr>
          <a:xfrm>
            <a:off x="457200" y="980728"/>
            <a:ext cx="8229600" cy="3917032"/>
          </a:xfrm>
        </p:spPr>
        <p:txBody>
          <a:bodyPr/>
          <a:lstStyle/>
          <a:p>
            <a:r>
              <a:rPr lang="en-GB" sz="2400" dirty="0"/>
              <a:t>The GDPR has direct effect across all EU member states and has already been passed. This means organisations will still have to comply with this regulation and we will still have to look to the GDPR for most legal obligations. However, the GDPR gives member states limited opportunities to make provisions for how it applies in their country. One element of the DPA 2018 is the details of these. It is therefore important the GDPR and the DPA 2018 are read side by side. </a:t>
            </a:r>
          </a:p>
        </p:txBody>
      </p:sp>
    </p:spTree>
    <p:extLst>
      <p:ext uri="{BB962C8B-B14F-4D97-AF65-F5344CB8AC3E}">
        <p14:creationId xmlns:p14="http://schemas.microsoft.com/office/powerpoint/2010/main" val="586820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77380-C24C-40CC-9CFA-E3C06F579B4F}"/>
              </a:ext>
            </a:extLst>
          </p:cNvPr>
          <p:cNvSpPr>
            <a:spLocks noGrp="1"/>
          </p:cNvSpPr>
          <p:nvPr>
            <p:ph type="title"/>
          </p:nvPr>
        </p:nvSpPr>
        <p:spPr/>
        <p:txBody>
          <a:bodyPr/>
          <a:lstStyle/>
          <a:p>
            <a:r>
              <a:rPr lang="en-GB" sz="2800" dirty="0"/>
              <a:t>However… new legislation – GDPR 2018</a:t>
            </a:r>
          </a:p>
        </p:txBody>
      </p:sp>
      <p:sp>
        <p:nvSpPr>
          <p:cNvPr id="3" name="Content Placeholder 2">
            <a:extLst>
              <a:ext uri="{FF2B5EF4-FFF2-40B4-BE49-F238E27FC236}">
                <a16:creationId xmlns:a16="http://schemas.microsoft.com/office/drawing/2014/main" id="{AC5F8CF9-17FB-49D4-8820-96FF30E2FF7C}"/>
              </a:ext>
            </a:extLst>
          </p:cNvPr>
          <p:cNvSpPr>
            <a:spLocks noGrp="1"/>
          </p:cNvSpPr>
          <p:nvPr>
            <p:ph idx="1"/>
          </p:nvPr>
        </p:nvSpPr>
        <p:spPr/>
        <p:txBody>
          <a:bodyPr/>
          <a:lstStyle/>
          <a:p>
            <a:r>
              <a:rPr lang="en-GB" sz="2400" dirty="0"/>
              <a:t>Children’s social care services hold a significant amount of personal data about the families and children they are involved with. This ranges from basic demographics to in-depth qualitative data, and sometimes stretches over decades.</a:t>
            </a:r>
          </a:p>
          <a:p>
            <a:pPr marL="0" indent="0">
              <a:buNone/>
            </a:pPr>
            <a:endParaRPr lang="en-GB" dirty="0"/>
          </a:p>
        </p:txBody>
      </p:sp>
    </p:spTree>
    <p:extLst>
      <p:ext uri="{BB962C8B-B14F-4D97-AF65-F5344CB8AC3E}">
        <p14:creationId xmlns:p14="http://schemas.microsoft.com/office/powerpoint/2010/main" val="119783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CFD76-6FB4-4AB6-BCFD-88AB29A3F1D5}"/>
              </a:ext>
            </a:extLst>
          </p:cNvPr>
          <p:cNvSpPr>
            <a:spLocks noGrp="1"/>
          </p:cNvSpPr>
          <p:nvPr>
            <p:ph type="title"/>
          </p:nvPr>
        </p:nvSpPr>
        <p:spPr/>
        <p:txBody>
          <a:bodyPr/>
          <a:lstStyle/>
          <a:p>
            <a:r>
              <a:rPr lang="en-GB" dirty="0"/>
              <a:t>GDPR (2018) DPA (2018)</a:t>
            </a:r>
          </a:p>
        </p:txBody>
      </p:sp>
      <p:sp>
        <p:nvSpPr>
          <p:cNvPr id="3" name="Content Placeholder 2">
            <a:extLst>
              <a:ext uri="{FF2B5EF4-FFF2-40B4-BE49-F238E27FC236}">
                <a16:creationId xmlns:a16="http://schemas.microsoft.com/office/drawing/2014/main" id="{893B1BEA-D5F5-4055-8FDE-2027333C5DB4}"/>
              </a:ext>
            </a:extLst>
          </p:cNvPr>
          <p:cNvSpPr>
            <a:spLocks noGrp="1"/>
          </p:cNvSpPr>
          <p:nvPr>
            <p:ph idx="1"/>
          </p:nvPr>
        </p:nvSpPr>
        <p:spPr/>
        <p:txBody>
          <a:bodyPr/>
          <a:lstStyle/>
          <a:p>
            <a:r>
              <a:rPr lang="en-GB" sz="2400" dirty="0"/>
              <a:t>When taking decisions about what information to share, you should consider how much information you need to release. </a:t>
            </a:r>
          </a:p>
          <a:p>
            <a:r>
              <a:rPr lang="en-GB" sz="2400" dirty="0"/>
              <a:t>Not sharing more data than is necessary to be of use is a key element of the GDPR and Data Protection Act 2018, and you should consider the impact of disclosing information on the information subject and any third parties. Information must be proportionate to the need and level of risk</a:t>
            </a:r>
          </a:p>
        </p:txBody>
      </p:sp>
    </p:spTree>
    <p:extLst>
      <p:ext uri="{BB962C8B-B14F-4D97-AF65-F5344CB8AC3E}">
        <p14:creationId xmlns:p14="http://schemas.microsoft.com/office/powerpoint/2010/main" val="301289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0A81E-2312-4BC5-B0B6-EB90A288A2C2}"/>
              </a:ext>
            </a:extLst>
          </p:cNvPr>
          <p:cNvSpPr>
            <a:spLocks noGrp="1"/>
          </p:cNvSpPr>
          <p:nvPr>
            <p:ph type="title"/>
          </p:nvPr>
        </p:nvSpPr>
        <p:spPr/>
        <p:txBody>
          <a:bodyPr/>
          <a:lstStyle/>
          <a:p>
            <a:r>
              <a:rPr lang="en-GB" dirty="0"/>
              <a:t>GDPR (2018) DPA (2018)</a:t>
            </a:r>
          </a:p>
        </p:txBody>
      </p:sp>
      <p:sp>
        <p:nvSpPr>
          <p:cNvPr id="3" name="Content Placeholder 2">
            <a:extLst>
              <a:ext uri="{FF2B5EF4-FFF2-40B4-BE49-F238E27FC236}">
                <a16:creationId xmlns:a16="http://schemas.microsoft.com/office/drawing/2014/main" id="{BF70AE6F-5227-4EAC-90AB-A221FBAA3ED2}"/>
              </a:ext>
            </a:extLst>
          </p:cNvPr>
          <p:cNvSpPr>
            <a:spLocks noGrp="1"/>
          </p:cNvSpPr>
          <p:nvPr>
            <p:ph idx="1"/>
          </p:nvPr>
        </p:nvSpPr>
        <p:spPr/>
        <p:txBody>
          <a:bodyPr/>
          <a:lstStyle/>
          <a:p>
            <a:r>
              <a:rPr lang="en-GB" dirty="0"/>
              <a:t>Relevant</a:t>
            </a:r>
          </a:p>
          <a:p>
            <a:r>
              <a:rPr lang="en-GB" dirty="0"/>
              <a:t>Adequate</a:t>
            </a:r>
          </a:p>
          <a:p>
            <a:r>
              <a:rPr lang="en-GB" dirty="0"/>
              <a:t>Accurate</a:t>
            </a:r>
          </a:p>
          <a:p>
            <a:r>
              <a:rPr lang="en-GB" dirty="0"/>
              <a:t>Timely</a:t>
            </a:r>
          </a:p>
          <a:p>
            <a:r>
              <a:rPr lang="en-GB" dirty="0"/>
              <a:t>Secure</a:t>
            </a:r>
          </a:p>
          <a:p>
            <a:r>
              <a:rPr lang="en-GB" dirty="0"/>
              <a:t>Record</a:t>
            </a:r>
          </a:p>
          <a:p>
            <a:pPr marL="0" indent="0" algn="r">
              <a:buNone/>
            </a:pPr>
            <a:r>
              <a:rPr lang="en-GB" dirty="0"/>
              <a:t>HM Government (2018)</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028281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1BA7B-18DC-4B55-91FB-8DF58D1678EE}"/>
              </a:ext>
            </a:extLst>
          </p:cNvPr>
          <p:cNvSpPr>
            <a:spLocks noGrp="1"/>
          </p:cNvSpPr>
          <p:nvPr>
            <p:ph type="title"/>
          </p:nvPr>
        </p:nvSpPr>
        <p:spPr/>
        <p:txBody>
          <a:bodyPr/>
          <a:lstStyle/>
          <a:p>
            <a:r>
              <a:rPr lang="en-GB" dirty="0"/>
              <a:t>Relevant</a:t>
            </a:r>
          </a:p>
        </p:txBody>
      </p:sp>
      <p:sp>
        <p:nvSpPr>
          <p:cNvPr id="3" name="Content Placeholder 2">
            <a:extLst>
              <a:ext uri="{FF2B5EF4-FFF2-40B4-BE49-F238E27FC236}">
                <a16:creationId xmlns:a16="http://schemas.microsoft.com/office/drawing/2014/main" id="{48391E62-D875-4C62-9A8D-AC5953050A0E}"/>
              </a:ext>
            </a:extLst>
          </p:cNvPr>
          <p:cNvSpPr>
            <a:spLocks noGrp="1"/>
          </p:cNvSpPr>
          <p:nvPr>
            <p:ph idx="1"/>
          </p:nvPr>
        </p:nvSpPr>
        <p:spPr/>
        <p:txBody>
          <a:bodyPr/>
          <a:lstStyle/>
          <a:p>
            <a:pPr marL="0" indent="0">
              <a:buNone/>
            </a:pPr>
            <a:r>
              <a:rPr lang="en-GB" dirty="0"/>
              <a:t>Only information that is relevant to the purposes should be shared with those who need it. This allows others to do their job effectively and make informed decisions..</a:t>
            </a:r>
          </a:p>
        </p:txBody>
      </p:sp>
    </p:spTree>
    <p:extLst>
      <p:ext uri="{BB962C8B-B14F-4D97-AF65-F5344CB8AC3E}">
        <p14:creationId xmlns:p14="http://schemas.microsoft.com/office/powerpoint/2010/main" val="303450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576A6-EA55-4EBC-B966-BD993CB3F9AF}"/>
              </a:ext>
            </a:extLst>
          </p:cNvPr>
          <p:cNvSpPr>
            <a:spLocks noGrp="1"/>
          </p:cNvSpPr>
          <p:nvPr>
            <p:ph type="title"/>
          </p:nvPr>
        </p:nvSpPr>
        <p:spPr/>
        <p:txBody>
          <a:bodyPr/>
          <a:lstStyle/>
          <a:p>
            <a:r>
              <a:rPr lang="en-GB" dirty="0"/>
              <a:t>Adequate</a:t>
            </a:r>
          </a:p>
        </p:txBody>
      </p:sp>
      <p:sp>
        <p:nvSpPr>
          <p:cNvPr id="3" name="Content Placeholder 2">
            <a:extLst>
              <a:ext uri="{FF2B5EF4-FFF2-40B4-BE49-F238E27FC236}">
                <a16:creationId xmlns:a16="http://schemas.microsoft.com/office/drawing/2014/main" id="{622914CF-429E-4882-8A7A-F015D7052158}"/>
              </a:ext>
            </a:extLst>
          </p:cNvPr>
          <p:cNvSpPr>
            <a:spLocks noGrp="1"/>
          </p:cNvSpPr>
          <p:nvPr>
            <p:ph idx="1"/>
          </p:nvPr>
        </p:nvSpPr>
        <p:spPr/>
        <p:txBody>
          <a:bodyPr/>
          <a:lstStyle/>
          <a:p>
            <a:r>
              <a:rPr lang="en-GB" dirty="0"/>
              <a:t>Information should be adequate for its purpose. Information should be of the right quality to ensure that it can be understood and relied upon.</a:t>
            </a:r>
          </a:p>
        </p:txBody>
      </p:sp>
    </p:spTree>
    <p:extLst>
      <p:ext uri="{BB962C8B-B14F-4D97-AF65-F5344CB8AC3E}">
        <p14:creationId xmlns:p14="http://schemas.microsoft.com/office/powerpoint/2010/main" val="4263848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C34BF-F690-462C-ABE1-5BC120B57A52}"/>
              </a:ext>
            </a:extLst>
          </p:cNvPr>
          <p:cNvSpPr>
            <a:spLocks noGrp="1"/>
          </p:cNvSpPr>
          <p:nvPr>
            <p:ph type="title"/>
          </p:nvPr>
        </p:nvSpPr>
        <p:spPr/>
        <p:txBody>
          <a:bodyPr/>
          <a:lstStyle/>
          <a:p>
            <a:r>
              <a:rPr lang="en-GB" dirty="0"/>
              <a:t>Accurate</a:t>
            </a:r>
          </a:p>
        </p:txBody>
      </p:sp>
      <p:sp>
        <p:nvSpPr>
          <p:cNvPr id="3" name="Content Placeholder 2">
            <a:extLst>
              <a:ext uri="{FF2B5EF4-FFF2-40B4-BE49-F238E27FC236}">
                <a16:creationId xmlns:a16="http://schemas.microsoft.com/office/drawing/2014/main" id="{237A2D8C-DD07-42AD-94BB-4B98152E765A}"/>
              </a:ext>
            </a:extLst>
          </p:cNvPr>
          <p:cNvSpPr>
            <a:spLocks noGrp="1"/>
          </p:cNvSpPr>
          <p:nvPr>
            <p:ph idx="1"/>
          </p:nvPr>
        </p:nvSpPr>
        <p:spPr/>
        <p:txBody>
          <a:bodyPr/>
          <a:lstStyle/>
          <a:p>
            <a:r>
              <a:rPr lang="en-GB" dirty="0"/>
              <a:t>Information should be accurate and up to date and should clearly distinguish between fact and opinion. If the information is historical then this should be explained.</a:t>
            </a:r>
          </a:p>
        </p:txBody>
      </p:sp>
    </p:spTree>
    <p:extLst>
      <p:ext uri="{BB962C8B-B14F-4D97-AF65-F5344CB8AC3E}">
        <p14:creationId xmlns:p14="http://schemas.microsoft.com/office/powerpoint/2010/main" val="2225427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18DE6-A9A6-4797-B0BA-1B3D22BBDBEE}"/>
              </a:ext>
            </a:extLst>
          </p:cNvPr>
          <p:cNvSpPr>
            <a:spLocks noGrp="1"/>
          </p:cNvSpPr>
          <p:nvPr>
            <p:ph type="title"/>
          </p:nvPr>
        </p:nvSpPr>
        <p:spPr/>
        <p:txBody>
          <a:bodyPr/>
          <a:lstStyle/>
          <a:p>
            <a:r>
              <a:rPr lang="en-GB" dirty="0" err="1"/>
              <a:t>Timeley</a:t>
            </a:r>
            <a:endParaRPr lang="en-GB" dirty="0"/>
          </a:p>
        </p:txBody>
      </p:sp>
      <p:sp>
        <p:nvSpPr>
          <p:cNvPr id="3" name="Content Placeholder 2">
            <a:extLst>
              <a:ext uri="{FF2B5EF4-FFF2-40B4-BE49-F238E27FC236}">
                <a16:creationId xmlns:a16="http://schemas.microsoft.com/office/drawing/2014/main" id="{52568927-E8B0-4ADA-A924-6447AB74EBC9}"/>
              </a:ext>
            </a:extLst>
          </p:cNvPr>
          <p:cNvSpPr>
            <a:spLocks noGrp="1"/>
          </p:cNvSpPr>
          <p:nvPr>
            <p:ph idx="1"/>
          </p:nvPr>
        </p:nvSpPr>
        <p:spPr/>
        <p:txBody>
          <a:bodyPr/>
          <a:lstStyle/>
          <a:p>
            <a:r>
              <a:rPr lang="en-GB" sz="2000" dirty="0"/>
              <a:t>Information should be shared in a timely fashion to reduce the risk of missed opportunities to offer support and protection to a child. Timeliness is key in emergency situations and it may not be appropriate to seek consent for information sharing if it could cause delays and therefore place a child or young person at increased risk of harm. Practitioners should ensure that sufficient information is shared, as well as consider the urgency with which to share it.</a:t>
            </a:r>
          </a:p>
        </p:txBody>
      </p:sp>
    </p:spTree>
    <p:extLst>
      <p:ext uri="{BB962C8B-B14F-4D97-AF65-F5344CB8AC3E}">
        <p14:creationId xmlns:p14="http://schemas.microsoft.com/office/powerpoint/2010/main" val="6827798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8EE89-BA77-4BA1-987A-33738A097105}"/>
              </a:ext>
            </a:extLst>
          </p:cNvPr>
          <p:cNvSpPr>
            <a:spLocks noGrp="1"/>
          </p:cNvSpPr>
          <p:nvPr>
            <p:ph type="title"/>
          </p:nvPr>
        </p:nvSpPr>
        <p:spPr/>
        <p:txBody>
          <a:bodyPr/>
          <a:lstStyle/>
          <a:p>
            <a:r>
              <a:rPr lang="en-GB" dirty="0"/>
              <a:t>Secure</a:t>
            </a:r>
          </a:p>
        </p:txBody>
      </p:sp>
      <p:sp>
        <p:nvSpPr>
          <p:cNvPr id="3" name="Content Placeholder 2">
            <a:extLst>
              <a:ext uri="{FF2B5EF4-FFF2-40B4-BE49-F238E27FC236}">
                <a16:creationId xmlns:a16="http://schemas.microsoft.com/office/drawing/2014/main" id="{3BE6E15D-FACF-421D-AF5F-256ADBBCE151}"/>
              </a:ext>
            </a:extLst>
          </p:cNvPr>
          <p:cNvSpPr>
            <a:spLocks noGrp="1"/>
          </p:cNvSpPr>
          <p:nvPr>
            <p:ph idx="1"/>
          </p:nvPr>
        </p:nvSpPr>
        <p:spPr/>
        <p:txBody>
          <a:bodyPr/>
          <a:lstStyle/>
          <a:p>
            <a:r>
              <a:rPr lang="en-GB" sz="2400" dirty="0"/>
              <a:t>Wherever possible, information should be shared in an appropriate, secure way. Practitioners must always follow their organisation’s policy on security for handling personal information.</a:t>
            </a:r>
          </a:p>
        </p:txBody>
      </p:sp>
    </p:spTree>
    <p:extLst>
      <p:ext uri="{BB962C8B-B14F-4D97-AF65-F5344CB8AC3E}">
        <p14:creationId xmlns:p14="http://schemas.microsoft.com/office/powerpoint/2010/main" val="10039800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671E4-6F81-4048-8B82-E0AB3FAEB00F}"/>
              </a:ext>
            </a:extLst>
          </p:cNvPr>
          <p:cNvSpPr>
            <a:spLocks noGrp="1"/>
          </p:cNvSpPr>
          <p:nvPr>
            <p:ph type="title"/>
          </p:nvPr>
        </p:nvSpPr>
        <p:spPr/>
        <p:txBody>
          <a:bodyPr/>
          <a:lstStyle/>
          <a:p>
            <a:r>
              <a:rPr lang="en-GB" dirty="0"/>
              <a:t>Record</a:t>
            </a:r>
          </a:p>
        </p:txBody>
      </p:sp>
      <p:sp>
        <p:nvSpPr>
          <p:cNvPr id="3" name="Content Placeholder 2">
            <a:extLst>
              <a:ext uri="{FF2B5EF4-FFF2-40B4-BE49-F238E27FC236}">
                <a16:creationId xmlns:a16="http://schemas.microsoft.com/office/drawing/2014/main" id="{D7ACF79F-61B3-4F16-9152-1D4AFE97D871}"/>
              </a:ext>
            </a:extLst>
          </p:cNvPr>
          <p:cNvSpPr>
            <a:spLocks noGrp="1"/>
          </p:cNvSpPr>
          <p:nvPr>
            <p:ph idx="1"/>
          </p:nvPr>
        </p:nvSpPr>
        <p:spPr/>
        <p:txBody>
          <a:bodyPr/>
          <a:lstStyle/>
          <a:p>
            <a:r>
              <a:rPr lang="en-GB" sz="2000" dirty="0"/>
              <a:t>Information sharing decisions should be recorded, whether or not the decision is taken to share. If the decision is to share, reasons should be cited including what information has been shared and with whom, in line with organisational procedures. </a:t>
            </a:r>
          </a:p>
          <a:p>
            <a:endParaRPr lang="en-GB" sz="2000" dirty="0"/>
          </a:p>
          <a:p>
            <a:endParaRPr lang="en-GB" sz="2000" dirty="0"/>
          </a:p>
          <a:p>
            <a:r>
              <a:rPr lang="en-GB" sz="2000" dirty="0"/>
              <a:t>If the decision is not to share, it is good practice to record the reasons for this decision and discuss them with the requester. In line with each organisation’s own retention policy, the information should not be kept any longer than is necessary. </a:t>
            </a:r>
          </a:p>
        </p:txBody>
      </p:sp>
    </p:spTree>
    <p:extLst>
      <p:ext uri="{BB962C8B-B14F-4D97-AF65-F5344CB8AC3E}">
        <p14:creationId xmlns:p14="http://schemas.microsoft.com/office/powerpoint/2010/main" val="42378595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7ED48-42F5-43D3-9655-E6DEA5CD11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89E7E9-1C00-41A9-AA92-08C4CAC7ABE3}"/>
              </a:ext>
            </a:extLst>
          </p:cNvPr>
          <p:cNvSpPr>
            <a:spLocks noGrp="1"/>
          </p:cNvSpPr>
          <p:nvPr>
            <p:ph idx="1"/>
          </p:nvPr>
        </p:nvSpPr>
        <p:spPr/>
        <p:txBody>
          <a:bodyPr/>
          <a:lstStyle/>
          <a:p>
            <a:r>
              <a:rPr lang="en-GB" dirty="0"/>
              <a:t>In some rare circumstances, this may be indefinitely, but if this is the case, there should be a review process scheduled at regular intervals to ensure data is not retained where it is unnecessary to do so.</a:t>
            </a:r>
          </a:p>
        </p:txBody>
      </p:sp>
    </p:spTree>
    <p:extLst>
      <p:ext uri="{BB962C8B-B14F-4D97-AF65-F5344CB8AC3E}">
        <p14:creationId xmlns:p14="http://schemas.microsoft.com/office/powerpoint/2010/main" val="3871427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7B2A6-C0A4-47A4-8A01-6425FB1DAD5E}"/>
              </a:ext>
            </a:extLst>
          </p:cNvPr>
          <p:cNvSpPr>
            <a:spLocks noGrp="1"/>
          </p:cNvSpPr>
          <p:nvPr>
            <p:ph type="title"/>
          </p:nvPr>
        </p:nvSpPr>
        <p:spPr/>
        <p:txBody>
          <a:bodyPr/>
          <a:lstStyle/>
          <a:p>
            <a:r>
              <a:rPr lang="en-GB" dirty="0"/>
              <a:t>Interestingly..</a:t>
            </a:r>
          </a:p>
        </p:txBody>
      </p:sp>
      <p:sp>
        <p:nvSpPr>
          <p:cNvPr id="3" name="Content Placeholder 2">
            <a:extLst>
              <a:ext uri="{FF2B5EF4-FFF2-40B4-BE49-F238E27FC236}">
                <a16:creationId xmlns:a16="http://schemas.microsoft.com/office/drawing/2014/main" id="{02F9E0A8-0387-4CD7-9557-C39631064B2E}"/>
              </a:ext>
            </a:extLst>
          </p:cNvPr>
          <p:cNvSpPr>
            <a:spLocks noGrp="1"/>
          </p:cNvSpPr>
          <p:nvPr>
            <p:ph idx="1"/>
          </p:nvPr>
        </p:nvSpPr>
        <p:spPr>
          <a:xfrm>
            <a:off x="457200" y="1196752"/>
            <a:ext cx="8229600" cy="3917032"/>
          </a:xfrm>
        </p:spPr>
        <p:txBody>
          <a:bodyPr/>
          <a:lstStyle/>
          <a:p>
            <a:pPr marL="0" indent="0">
              <a:buNone/>
            </a:pPr>
            <a:r>
              <a:rPr lang="en-GB" dirty="0"/>
              <a:t>Evidence from the Munro Review is clear that IT systems will not be fully effective unless individuals from organisations co-operate around meeting the needs of the individual child. Professional judgment is the most essential aspect of multi-agency work, which could be put at risk if organisations rely too heavily on IT systems</a:t>
            </a:r>
          </a:p>
          <a:p>
            <a:pPr marL="0" indent="0" algn="r">
              <a:buNone/>
            </a:pPr>
            <a:r>
              <a:rPr lang="en-GB" dirty="0"/>
              <a:t> HM Government (2018)</a:t>
            </a:r>
          </a:p>
        </p:txBody>
      </p:sp>
    </p:spTree>
    <p:extLst>
      <p:ext uri="{BB962C8B-B14F-4D97-AF65-F5344CB8AC3E}">
        <p14:creationId xmlns:p14="http://schemas.microsoft.com/office/powerpoint/2010/main" val="9385601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6E016-3854-4924-9DC2-DDFBC924CDCB}"/>
              </a:ext>
            </a:extLst>
          </p:cNvPr>
          <p:cNvSpPr>
            <a:spLocks noGrp="1"/>
          </p:cNvSpPr>
          <p:nvPr>
            <p:ph type="title"/>
          </p:nvPr>
        </p:nvSpPr>
        <p:spPr/>
        <p:txBody>
          <a:bodyPr/>
          <a:lstStyle/>
          <a:p>
            <a:r>
              <a:rPr lang="en-GB" dirty="0"/>
              <a:t>Munro Report (2011)</a:t>
            </a:r>
          </a:p>
        </p:txBody>
      </p:sp>
      <p:sp>
        <p:nvSpPr>
          <p:cNvPr id="3" name="Content Placeholder 2">
            <a:extLst>
              <a:ext uri="{FF2B5EF4-FFF2-40B4-BE49-F238E27FC236}">
                <a16:creationId xmlns:a16="http://schemas.microsoft.com/office/drawing/2014/main" id="{E872523D-C1FB-4339-A502-05339B5C2E47}"/>
              </a:ext>
            </a:extLst>
          </p:cNvPr>
          <p:cNvSpPr>
            <a:spLocks noGrp="1"/>
          </p:cNvSpPr>
          <p:nvPr>
            <p:ph idx="1"/>
          </p:nvPr>
        </p:nvSpPr>
        <p:spPr/>
        <p:txBody>
          <a:bodyPr/>
          <a:lstStyle/>
          <a:p>
            <a:r>
              <a:rPr lang="en-GB" dirty="0"/>
              <a:t>Let’s consider…</a:t>
            </a:r>
          </a:p>
          <a:p>
            <a:pPr marL="0" indent="0">
              <a:buNone/>
            </a:pPr>
            <a:endParaRPr lang="en-GB" dirty="0"/>
          </a:p>
        </p:txBody>
      </p:sp>
    </p:spTree>
    <p:extLst>
      <p:ext uri="{BB962C8B-B14F-4D97-AF65-F5344CB8AC3E}">
        <p14:creationId xmlns:p14="http://schemas.microsoft.com/office/powerpoint/2010/main" val="8306683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B788F-63ED-4BBC-B6A6-833CAFA0AC78}"/>
              </a:ext>
            </a:extLst>
          </p:cNvPr>
          <p:cNvSpPr>
            <a:spLocks noGrp="1"/>
          </p:cNvSpPr>
          <p:nvPr>
            <p:ph type="title"/>
          </p:nvPr>
        </p:nvSpPr>
        <p:spPr/>
        <p:txBody>
          <a:bodyPr/>
          <a:lstStyle/>
          <a:p>
            <a:r>
              <a:rPr lang="en-GB" dirty="0"/>
              <a:t>Main changes..</a:t>
            </a:r>
          </a:p>
        </p:txBody>
      </p:sp>
      <p:sp>
        <p:nvSpPr>
          <p:cNvPr id="3" name="Content Placeholder 2">
            <a:extLst>
              <a:ext uri="{FF2B5EF4-FFF2-40B4-BE49-F238E27FC236}">
                <a16:creationId xmlns:a16="http://schemas.microsoft.com/office/drawing/2014/main" id="{9E179C74-C5BB-4B2F-A114-EA74E1C68021}"/>
              </a:ext>
            </a:extLst>
          </p:cNvPr>
          <p:cNvSpPr>
            <a:spLocks noGrp="1"/>
          </p:cNvSpPr>
          <p:nvPr>
            <p:ph idx="1"/>
          </p:nvPr>
        </p:nvSpPr>
        <p:spPr/>
        <p:txBody>
          <a:bodyPr/>
          <a:lstStyle/>
          <a:p>
            <a:r>
              <a:rPr lang="en-GB" dirty="0"/>
              <a:t>Consent = under 16’s parental consent</a:t>
            </a:r>
          </a:p>
          <a:p>
            <a:endParaRPr lang="en-GB" dirty="0"/>
          </a:p>
        </p:txBody>
      </p:sp>
    </p:spTree>
    <p:extLst>
      <p:ext uri="{BB962C8B-B14F-4D97-AF65-F5344CB8AC3E}">
        <p14:creationId xmlns:p14="http://schemas.microsoft.com/office/powerpoint/2010/main" val="28595532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07CA0-23BF-40E6-BEB3-77D9B7415E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941AC6-39BA-4BF7-8452-B4E271E6F9F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49938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AD54A-6D02-45BE-BFB1-0E2BBC9A10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E3C4D85-02ED-45D2-B9E4-04FC2A2B813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167095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Future generations Well being 2015  -  Compatibility Mode" id="{A1EA09F6-33EA-407D-AFD6-B5282C78A133}" vid="{431667DE-7C0A-4F91-BF1D-B51BF50D1099}"/>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Template</Template>
  <TotalTime>177</TotalTime>
  <Words>944</Words>
  <Application>Microsoft Office PowerPoint</Application>
  <PresentationFormat>On-screen Show (4:3)</PresentationFormat>
  <Paragraphs>68</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Myriad Pro</vt:lpstr>
      <vt:lpstr>Times</vt:lpstr>
      <vt:lpstr>20140311PresentationUWTSDTemplate</vt:lpstr>
      <vt:lpstr> </vt:lpstr>
      <vt:lpstr>Data Protection &amp; Data Sharing</vt:lpstr>
      <vt:lpstr>PowerPoint Presentation</vt:lpstr>
      <vt:lpstr>New DPA (2018) GDPR (2018)</vt:lpstr>
      <vt:lpstr>DPA (2018)</vt:lpstr>
      <vt:lpstr>PowerPoint Presentation</vt:lpstr>
      <vt:lpstr>PowerPoint Presentation</vt:lpstr>
      <vt:lpstr>However… new legislation – GDPR 2018</vt:lpstr>
      <vt:lpstr>GDPR (2018) DPA (2018)</vt:lpstr>
      <vt:lpstr>GDPR (2018) DPA (2018)</vt:lpstr>
      <vt:lpstr>Relevant</vt:lpstr>
      <vt:lpstr>Adequate</vt:lpstr>
      <vt:lpstr>Accurate</vt:lpstr>
      <vt:lpstr>Timeley</vt:lpstr>
      <vt:lpstr>Secure</vt:lpstr>
      <vt:lpstr>Record</vt:lpstr>
      <vt:lpstr>PowerPoint Presentation</vt:lpstr>
      <vt:lpstr>Interestingly..</vt:lpstr>
      <vt:lpstr>Munro Report (2011)</vt:lpstr>
      <vt:lpstr>Main changes..</vt:lpstr>
      <vt:lpstr>PowerPoint Presentation</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Jessica Pitman (1503004)</dc:creator>
  <cp:keywords>templed, dempled, thempled, powerpoint, bwrdd, fwrdd, iaith, cymraeg, gymraeg, chymraeg, cyflwyniadau, gyflwyniadau, chyflwyniadau, delwedd, ddelwedd,</cp:keywords>
  <cp:lastModifiedBy>Jessica Pitman</cp:lastModifiedBy>
  <cp:revision>15</cp:revision>
  <dcterms:created xsi:type="dcterms:W3CDTF">2018-11-21T21:50:58Z</dcterms:created>
  <dcterms:modified xsi:type="dcterms:W3CDTF">2018-12-06T04:50:37Z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