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79" r:id="rId3"/>
    <p:sldId id="292" r:id="rId4"/>
    <p:sldId id="293" r:id="rId5"/>
    <p:sldId id="258" r:id="rId6"/>
    <p:sldId id="259" r:id="rId7"/>
    <p:sldId id="262" r:id="rId8"/>
    <p:sldId id="261" r:id="rId9"/>
    <p:sldId id="26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42CE02-46C2-47B9-9BBD-66F2156C973E}" type="datetimeFigureOut">
              <a:rPr lang="en-GB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80CD01-7FEE-4F1F-BAE6-E5DEE5CA6A12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8197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Presentation, 20minutes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80CD01-7FEE-4F1F-BAE6-E5DEE5CA6A12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7894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80CD01-7FEE-4F1F-BAE6-E5DEE5CA6A12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306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213A3-10E9-421F-81BE-56E0786AB515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08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2B50C-7EEE-46CD-BAF7-BBC4026D959A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835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211C4-AE09-4254-A5E3-6DA9B099C971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042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742C3-E082-4760-93B2-E209268DD00C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060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FC950-F824-48B9-B984-CAEE265865E5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875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3A0F-68E7-4D17-BB84-ED1BA4F6AC6B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396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7BC4F-EDA1-4BA2-BFF3-FE5B31CCB58B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007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AE694C-1394-4838-A564-7380835C2E77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158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84B19-1A00-4EDB-8425-E1827A377364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971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DABC0-2199-478F-BA77-33A651B6CB89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520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230C6-DF61-47F4-B8C5-1B70E884BF06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665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0076A27-8146-4F75-9851-A83577C6FD8A}" type="datetime2">
              <a:rPr lang="en-US" smtClean="0"/>
              <a:t>Monday, October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B9EAB3BA-07EE-4B64-A177-47C30D7758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82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0151" y="2920878"/>
            <a:ext cx="6292690" cy="2992576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  <a:cs typeface="Calibri Light"/>
              </a:rPr>
              <a:t>Assignment Guidance:</a:t>
            </a:r>
            <a:br>
              <a:rPr lang="en-GB" dirty="0">
                <a:solidFill>
                  <a:schemeClr val="bg1"/>
                </a:solidFill>
                <a:cs typeface="Calibri Light"/>
              </a:rPr>
            </a:br>
            <a:r>
              <a:rPr lang="en-GB" dirty="0">
                <a:solidFill>
                  <a:schemeClr val="bg1"/>
                </a:solidFill>
                <a:cs typeface="Calibri Light"/>
              </a:rPr>
              <a:t>Presentation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0151" y="1017038"/>
            <a:ext cx="5392495" cy="1248274"/>
          </a:xfrm>
        </p:spPr>
        <p:txBody>
          <a:bodyPr anchor="b">
            <a:norm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</a:rPr>
              <a:t>ECCS600: Reflective Practice in Counselling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60F5F2-B2C3-4382-8331-5CB4A4DACD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57" r="8496" b="-3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FCB3E-33BB-4563-A1AB-5B3ADA057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50984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Module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24DE3-6744-42E1-B12D-4849A39CE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3" y="1474124"/>
            <a:ext cx="11804071" cy="550856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Upon the successful completion of this module, the student should be able to: </a:t>
            </a:r>
            <a:endParaRPr lang="en-GB" sz="2000" b="1" dirty="0">
              <a:solidFill>
                <a:schemeClr val="accent4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self-reflective and reflexive practices within the context of counselling skills, drawing upon ethical and principal values within the counselling tradition.</a:t>
            </a:r>
            <a:endParaRPr lang="en-GB" sz="2000" dirty="0">
              <a:solidFill>
                <a:schemeClr val="accent4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demonstrate reflective/reflexive practices that contributes and supports professional practices and growth such as reflective/reflexive writing and personal development.</a:t>
            </a:r>
            <a:endParaRPr lang="en-GB" sz="2000" dirty="0">
              <a:solidFill>
                <a:schemeClr val="accent4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self-reflect as a reflective practitioner, drawing on an empirical methodology that contributes to understanding of the therapeutic relationship in counselling and psychotherapy.</a:t>
            </a:r>
            <a:endParaRPr lang="en-GB" sz="2000" dirty="0">
              <a:solidFill>
                <a:schemeClr val="accent4">
                  <a:lumMod val="75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0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Take responsibility for their own learning and skill development; including effective personal planning, self-reflection and project management skills</a:t>
            </a:r>
            <a:endParaRPr lang="en-GB" sz="2000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6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9DE9E-6C55-43E6-890A-BB5F77C3A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50088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Assessment Component 1 </a:t>
            </a:r>
            <a:br>
              <a:rPr lang="en-GB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Assessment </a:t>
            </a:r>
            <a:r>
              <a:rPr lang="en-GB" sz="3200" dirty="0">
                <a:solidFill>
                  <a:schemeClr val="accent4">
                    <a:lumMod val="75000"/>
                  </a:schemeClr>
                </a:solidFill>
              </a:rPr>
              <a:t>Weighting 50%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A90B2-C377-4910-9B76-3A0A0A98B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98" y="1644770"/>
            <a:ext cx="11033006" cy="4426348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solidFill>
                  <a:schemeClr val="accent4">
                    <a:lumMod val="75000"/>
                  </a:schemeClr>
                </a:solidFill>
              </a:rPr>
              <a:t>Assessment Task: Presentation: 20 minutes </a:t>
            </a:r>
          </a:p>
          <a:p>
            <a:r>
              <a:rPr lang="en-GB" sz="3400" dirty="0">
                <a:solidFill>
                  <a:schemeClr val="accent4">
                    <a:lumMod val="75000"/>
                  </a:schemeClr>
                </a:solidFill>
              </a:rPr>
              <a:t>Reflect upon your own personal story and consider the journey that you have taken to reach this point in your life. </a:t>
            </a:r>
          </a:p>
          <a:p>
            <a:r>
              <a:rPr lang="en-GB" sz="3400" dirty="0">
                <a:solidFill>
                  <a:schemeClr val="accent4">
                    <a:lumMod val="75000"/>
                  </a:schemeClr>
                </a:solidFill>
              </a:rPr>
              <a:t>In your presentation, critically reflect on a particular transition in your life and choose an image that resonates with your growing edge.  </a:t>
            </a:r>
          </a:p>
          <a:p>
            <a:r>
              <a:rPr lang="en-GB" sz="3400" dirty="0">
                <a:solidFill>
                  <a:schemeClr val="accent4">
                    <a:lumMod val="75000"/>
                  </a:schemeClr>
                </a:solidFill>
              </a:rPr>
              <a:t>Your growing edge is that area of your life where there's still a lot of room for improvement but you're pushing ahead and stretching the margins of that area every day.</a:t>
            </a:r>
          </a:p>
          <a:p>
            <a:r>
              <a:rPr lang="en-GB" sz="3400" dirty="0">
                <a:solidFill>
                  <a:schemeClr val="accent4">
                    <a:lumMod val="75000"/>
                  </a:schemeClr>
                </a:solidFill>
              </a:rPr>
              <a:t>Identify a reflective model that you can relate to and apply this to your own reflective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6644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C1D147-0C4A-4486-8AE6-AE692D969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270294"/>
            <a:ext cx="10240903" cy="874144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Additional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BE57D-5806-4AFE-A018-8A0D8C18C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1391729"/>
            <a:ext cx="10240903" cy="4673192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Aim to demonstrate self-awareness, reflectivity, and reflexivity within the presentation, 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Consider your own understanding and experience of reflective practice and how this relates to theory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Journal entries can be used as an example of your own understanding of reflective practice.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All sources and images should be referenced accurately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Submission Details: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Your presentation will be recorded on Power point (audio and visual)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Upload your recording to OneDrive (It is your responsibility to ensure that this link is shared with your tutor)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Submit the Power point slides and notes/transcript via TURNITIN 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Submission Date: 7th November 2023 no later than 23:59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12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3DBAF6-D397-42DF-88D0-D09F23F53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20-minute presentation plan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7EAC417-3036-47A6-ABE7-0DC61DA29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2103734"/>
              </p:ext>
            </p:extLst>
          </p:nvPr>
        </p:nvGraphicFramePr>
        <p:xfrm>
          <a:off x="1121434" y="2062715"/>
          <a:ext cx="9934771" cy="440895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266464">
                  <a:extLst>
                    <a:ext uri="{9D8B030D-6E8A-4147-A177-3AD203B41FA5}">
                      <a16:colId xmlns:a16="http://schemas.microsoft.com/office/drawing/2014/main" val="1286263194"/>
                    </a:ext>
                  </a:extLst>
                </a:gridCol>
                <a:gridCol w="7668307">
                  <a:extLst>
                    <a:ext uri="{9D8B030D-6E8A-4147-A177-3AD203B41FA5}">
                      <a16:colId xmlns:a16="http://schemas.microsoft.com/office/drawing/2014/main" val="1767151099"/>
                    </a:ext>
                  </a:extLst>
                </a:gridCol>
              </a:tblGrid>
              <a:tr h="387240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Time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Content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2169499408"/>
                  </a:ext>
                </a:extLst>
              </a:tr>
              <a:tr h="1443348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2mins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Introduction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Highlight the key points that you will be bringing into the presentation. 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In the introduction you are setting the scene for the viewer.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2566626059"/>
                  </a:ext>
                </a:extLst>
              </a:tr>
              <a:tr h="1971402">
                <a:tc>
                  <a:txBody>
                    <a:bodyPr/>
                    <a:lstStyle/>
                    <a:p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15mins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r>
                        <a:rPr lang="en-GB" sz="1700" b="1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Main Body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What is reflective practice and why it is important 5 mins Theory. </a:t>
                      </a:r>
                      <a:endParaRPr lang="en-GB" sz="17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Reflect on your personal story and consider the journey that you have taken to reach this point in your life. 5 minutes</a:t>
                      </a:r>
                    </a:p>
                    <a:p>
                      <a:pPr marL="285750" lvl="0" indent="-28575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Critically reflect on this personal journey and choose an image that reflects a significant transition in your life 5 mins </a:t>
                      </a:r>
                      <a:endParaRPr lang="en-GB" sz="17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Draw on own experience </a:t>
                      </a:r>
                      <a:endParaRPr lang="en-GB" sz="1700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700" b="0" u="none" strike="noStrike" noProof="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Support your discussion with relevant theory and research informed literature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1370388871"/>
                  </a:ext>
                </a:extLst>
              </a:tr>
              <a:tr h="3872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2-3minutes</a:t>
                      </a:r>
                    </a:p>
                  </a:txBody>
                  <a:tcPr marL="88009" marR="88009" marT="44005" marB="44005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700" b="1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Conclusion</a:t>
                      </a:r>
                      <a:r>
                        <a:rPr lang="en-GB" sz="1700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. Draw together the main points</a:t>
                      </a:r>
                    </a:p>
                  </a:txBody>
                  <a:tcPr marL="88009" marR="88009" marT="44005" marB="44005"/>
                </a:tc>
                <a:extLst>
                  <a:ext uri="{0D108BD9-81ED-4DB2-BD59-A6C34878D82A}">
                    <a16:rowId xmlns:a16="http://schemas.microsoft.com/office/drawing/2014/main" val="97303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6349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D98F8-E772-48F2-8D54-D7BF96FCB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Power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4400F-4E95-4C6F-B9BE-F21494727A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Presentation can be recorded on Power Point. You will need to record your presentation using the Power Point audio record button.  Guidance is available on Moodle.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Harvard Referencing: support your presentation with appropriate research informed sources.  Acknowledge and appropriately reference all sources including images.</a:t>
            </a:r>
          </a:p>
          <a:p>
            <a:pPr marL="0" indent="0">
              <a:buNone/>
            </a:pPr>
            <a:endParaRPr lang="en-GB" sz="2400" dirty="0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009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Submission Details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The recorded audio file is too big to submit Via Turnitin.  Therefore, upload the file to OneDrive  ( you have access to OneDrive through the Microsoft Office365 app that is available on Hwb. 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Click on the app and find OneDrive, upload your presentation.  It is your responsibility to ensure that the link is available to tutors. 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If you have any problems with this, please get back to me and I’ll talk you through the process.</a:t>
            </a:r>
          </a:p>
        </p:txBody>
      </p:sp>
    </p:spTree>
    <p:extLst>
      <p:ext uri="{BB962C8B-B14F-4D97-AF65-F5344CB8AC3E}">
        <p14:creationId xmlns:p14="http://schemas.microsoft.com/office/powerpoint/2010/main" val="2855141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EA949-B98B-4B9B-99E2-057304517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What to put into the presentation</a:t>
            </a:r>
            <a:endParaRPr lang="en-US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031C6-B95D-429A-BA05-D7B977A4FB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 lnSpcReduction="10000"/>
          </a:bodyPr>
          <a:lstStyle/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Don't over-fill your slides, the less cluttered the better.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Try not to speak directly from the slides, instead refer to images, or key points and talk around these.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Pexel.com and Pixabay.com are both good websites for providing copyright free images.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Customise your slides, make them relevant to your discussion</a:t>
            </a:r>
          </a:p>
          <a:p>
            <a:r>
              <a:rPr lang="en-GB" sz="2400" dirty="0">
                <a:solidFill>
                  <a:schemeClr val="accent4">
                    <a:lumMod val="75000"/>
                  </a:schemeClr>
                </a:solidFill>
              </a:rPr>
              <a:t>Be genuine, try to bring the real you into the slides, rather than reading directly from sheets.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1693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E8BB2-DB95-46FB-B7CE-B1A098CAB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51495747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RegularSeedRightStep">
      <a:dk1>
        <a:srgbClr val="000000"/>
      </a:dk1>
      <a:lt1>
        <a:srgbClr val="FFFFFF"/>
      </a:lt1>
      <a:dk2>
        <a:srgbClr val="3D3822"/>
      </a:dk2>
      <a:lt2>
        <a:srgbClr val="E2E6E8"/>
      </a:lt2>
      <a:accent1>
        <a:srgbClr val="E77529"/>
      </a:accent1>
      <a:accent2>
        <a:srgbClr val="BD9E15"/>
      </a:accent2>
      <a:accent3>
        <a:srgbClr val="8EAF1F"/>
      </a:accent3>
      <a:accent4>
        <a:srgbClr val="4EB914"/>
      </a:accent4>
      <a:accent5>
        <a:srgbClr val="21BC2C"/>
      </a:accent5>
      <a:accent6>
        <a:srgbClr val="14BA65"/>
      </a:accent6>
      <a:hlink>
        <a:srgbClr val="3E89BB"/>
      </a:hlink>
      <a:folHlink>
        <a:srgbClr val="828282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47</TotalTime>
  <Words>690</Words>
  <Application>Microsoft Office PowerPoint</Application>
  <PresentationFormat>Widescreen</PresentationFormat>
  <Paragraphs>57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Gill Sans Nova</vt:lpstr>
      <vt:lpstr>Symbol</vt:lpstr>
      <vt:lpstr>Times New Roman</vt:lpstr>
      <vt:lpstr>GradientRiseVTI</vt:lpstr>
      <vt:lpstr>Assignment Guidance: Presentation</vt:lpstr>
      <vt:lpstr>Module Learning Outcomes</vt:lpstr>
      <vt:lpstr>Assessment Component 1   Assessment Weighting 50%</vt:lpstr>
      <vt:lpstr>Additional Guidance</vt:lpstr>
      <vt:lpstr>20-minute presentation plan</vt:lpstr>
      <vt:lpstr>Power Point</vt:lpstr>
      <vt:lpstr>Submission Details</vt:lpstr>
      <vt:lpstr>What to put into the presentation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Guidance</dc:title>
  <dc:creator>Catherine Slade</dc:creator>
  <cp:lastModifiedBy>Andrea Williams</cp:lastModifiedBy>
  <cp:revision>149</cp:revision>
  <dcterms:created xsi:type="dcterms:W3CDTF">2020-10-08T12:50:53Z</dcterms:created>
  <dcterms:modified xsi:type="dcterms:W3CDTF">2023-10-23T14:36:56Z</dcterms:modified>
</cp:coreProperties>
</file>