
<file path=[Content_Types].xml><?xml version="1.0" encoding="utf-8"?>
<Types xmlns="http://schemas.openxmlformats.org/package/2006/content-types">
  <Default Extension="fntdata" ContentType="application/x-fontdata"/>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87" r:id="rId1"/>
  </p:sldMasterIdLst>
  <p:notesMasterIdLst>
    <p:notesMasterId r:id="rId75"/>
  </p:notesMasterIdLst>
  <p:sldIdLst>
    <p:sldId id="273" r:id="rId2"/>
    <p:sldId id="274" r:id="rId3"/>
    <p:sldId id="275" r:id="rId4"/>
    <p:sldId id="276" r:id="rId5"/>
    <p:sldId id="277" r:id="rId6"/>
    <p:sldId id="278" r:id="rId7"/>
    <p:sldId id="279" r:id="rId8"/>
    <p:sldId id="280" r:id="rId9"/>
    <p:sldId id="281" r:id="rId10"/>
    <p:sldId id="282" r:id="rId11"/>
    <p:sldId id="283" r:id="rId12"/>
    <p:sldId id="284" r:id="rId13"/>
    <p:sldId id="285" r:id="rId14"/>
    <p:sldId id="286" r:id="rId15"/>
    <p:sldId id="287" r:id="rId16"/>
    <p:sldId id="288" r:id="rId17"/>
    <p:sldId id="289" r:id="rId18"/>
    <p:sldId id="256" r:id="rId19"/>
    <p:sldId id="257" r:id="rId20"/>
    <p:sldId id="258" r:id="rId21"/>
    <p:sldId id="259" r:id="rId22"/>
    <p:sldId id="260" r:id="rId23"/>
    <p:sldId id="261" r:id="rId24"/>
    <p:sldId id="262" r:id="rId25"/>
    <p:sldId id="263" r:id="rId26"/>
    <p:sldId id="264" r:id="rId27"/>
    <p:sldId id="265" r:id="rId28"/>
    <p:sldId id="266" r:id="rId29"/>
    <p:sldId id="267" r:id="rId30"/>
    <p:sldId id="268" r:id="rId31"/>
    <p:sldId id="269" r:id="rId32"/>
    <p:sldId id="270" r:id="rId33"/>
    <p:sldId id="271" r:id="rId34"/>
    <p:sldId id="272" r:id="rId35"/>
    <p:sldId id="339" r:id="rId36"/>
    <p:sldId id="359" r:id="rId37"/>
    <p:sldId id="362" r:id="rId38"/>
    <p:sldId id="333" r:id="rId39"/>
    <p:sldId id="363" r:id="rId40"/>
    <p:sldId id="331" r:id="rId41"/>
    <p:sldId id="367" r:id="rId42"/>
    <p:sldId id="364" r:id="rId43"/>
    <p:sldId id="365" r:id="rId44"/>
    <p:sldId id="361" r:id="rId45"/>
    <p:sldId id="366" r:id="rId46"/>
    <p:sldId id="368" r:id="rId47"/>
    <p:sldId id="369" r:id="rId48"/>
    <p:sldId id="370" r:id="rId49"/>
    <p:sldId id="357" r:id="rId50"/>
    <p:sldId id="371" r:id="rId51"/>
    <p:sldId id="372" r:id="rId52"/>
    <p:sldId id="373" r:id="rId53"/>
    <p:sldId id="374" r:id="rId54"/>
    <p:sldId id="375" r:id="rId55"/>
    <p:sldId id="376" r:id="rId56"/>
    <p:sldId id="377" r:id="rId57"/>
    <p:sldId id="378" r:id="rId58"/>
    <p:sldId id="379" r:id="rId59"/>
    <p:sldId id="380" r:id="rId60"/>
    <p:sldId id="381" r:id="rId61"/>
    <p:sldId id="382" r:id="rId62"/>
    <p:sldId id="383" r:id="rId63"/>
    <p:sldId id="384" r:id="rId64"/>
    <p:sldId id="385" r:id="rId65"/>
    <p:sldId id="386" r:id="rId66"/>
    <p:sldId id="387" r:id="rId67"/>
    <p:sldId id="388" r:id="rId68"/>
    <p:sldId id="389" r:id="rId69"/>
    <p:sldId id="390" r:id="rId70"/>
    <p:sldId id="391" r:id="rId71"/>
    <p:sldId id="392" r:id="rId72"/>
    <p:sldId id="393" r:id="rId73"/>
    <p:sldId id="394" r:id="rId74"/>
  </p:sldIdLst>
  <p:sldSz cx="18288000" cy="10287000"/>
  <p:notesSz cx="6858000" cy="9144000"/>
  <p:embeddedFontLst>
    <p:embeddedFont>
      <p:font typeface="MiSans" panose="020B0604020202020204" charset="-122"/>
      <p:regular r:id="rId7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82" autoAdjust="0"/>
    <p:restoredTop sz="77951" autoAdjust="0"/>
  </p:normalViewPr>
  <p:slideViewPr>
    <p:cSldViewPr>
      <p:cViewPr varScale="1">
        <p:scale>
          <a:sx n="25" d="100"/>
          <a:sy n="25" d="100"/>
        </p:scale>
        <p:origin x="1572" y="2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1.fntdata"/><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5D0FF5-BF3C-4A0E-A54D-0E81E81AACA8}" type="datetimeFigureOut">
              <a:rPr lang="en-US" smtClean="0"/>
              <a:t>12/11/2025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FE2891-0A76-4A66-9D13-1ABC9B39A80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FE2891-0A76-4A66-9D13-1ABC9B39A80E}" type="slidenum">
              <a:rPr lang="en-US" smtClean="0"/>
              <a:t>18</a:t>
            </a:fld>
            <a:endParaRPr lang="en-US"/>
          </a:p>
        </p:txBody>
      </p:sp>
    </p:spTree>
    <p:extLst>
      <p:ext uri="{BB962C8B-B14F-4D97-AF65-F5344CB8AC3E}">
        <p14:creationId xmlns:p14="http://schemas.microsoft.com/office/powerpoint/2010/main" val="36857583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current presentation presents WorkWellVR and how it has designed its development and assessment based on the PRECEDE-PROCEED model. The framework will make sure that WorkWellVR is responding to the increasing threat of workplace stress in young adults aged 18 to 34 in the UK, and help to deliver the intervention in an evidence-based way and quantifiable improvements in wellbeing.</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this section, the importance of structured planning and the reason to choose PRECED-PROCEED will be explained. It describes the ways in which the model would be useful in the planning, implementation, and evaluation of WorkWellVR, so that the intervention is evidence-based and placed in a successful position.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Planning models are also strategic in their focus on interventions that cannot be made based on assumptions but on evidence that has been established. They are useful in finding out the actual issues, formulating specific solutions, and guaranteeing behaviour and wellbeing changes, which is essential in workplace-based wellbeing programs.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PRECEDE-PROCEED planning model is especially appropriate since it involves combining both systematic evaluation, intervention development and evaluation of outcomes. It makes WorkWellVR sensitive to actual determinants of stress and allows one to measure effects of improvement, which positively contributes to its adoption in workplace wellbeing frameworks.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Various external and internal factors that necessitate systematic evaluation shape stress at the workplace. PRECEDE-proceed allow a detailed assessment of behavioural, organisational motivations, and WorkWellVR is designed to attend to the causes of the issues rather than the manifestations. The model endorses employee results and organisational returns on investment that are measurable.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u="none" strike="noStrike" kern="1200" dirty="0">
                <a:solidFill>
                  <a:schemeClr val="tx1"/>
                </a:solidFill>
                <a:latin typeface="+mn-lt"/>
                <a:ea typeface="+mn-ea"/>
                <a:cs typeface="+mn-cs"/>
              </a:rPr>
              <a:t>PRECEDE involves social, epidemiological, behavioural, educational, and administrative evaluation to inform the design of specific interventions (</a:t>
            </a:r>
            <a:r>
              <a:rPr lang="en-GB" sz="1200" u="none" strike="noStrike" kern="1200" dirty="0" err="1">
                <a:solidFill>
                  <a:schemeClr val="tx1"/>
                </a:solidFill>
                <a:latin typeface="+mn-lt"/>
                <a:ea typeface="+mn-ea"/>
                <a:cs typeface="+mn-cs"/>
              </a:rPr>
              <a:t>Ghaffari</a:t>
            </a:r>
            <a:r>
              <a:rPr lang="en-GB" sz="1200" u="none" strike="noStrike" kern="1200" dirty="0">
                <a:solidFill>
                  <a:schemeClr val="tx1"/>
                </a:solidFill>
                <a:latin typeface="+mn-lt"/>
                <a:ea typeface="+mn-ea"/>
                <a:cs typeface="+mn-cs"/>
              </a:rPr>
              <a:t> </a:t>
            </a:r>
            <a:r>
              <a:rPr lang="en-GB" sz="1200" i="1" u="none" strike="noStrike" kern="1200" dirty="0">
                <a:solidFill>
                  <a:schemeClr val="tx1"/>
                </a:solidFill>
                <a:latin typeface="+mn-lt"/>
                <a:ea typeface="+mn-ea"/>
                <a:cs typeface="+mn-cs"/>
              </a:rPr>
              <a:t>et al.</a:t>
            </a:r>
            <a:r>
              <a:rPr lang="en-GB" sz="1200" u="none" strike="noStrike" kern="1200" dirty="0">
                <a:solidFill>
                  <a:schemeClr val="tx1"/>
                </a:solidFill>
                <a:latin typeface="+mn-lt"/>
                <a:ea typeface="+mn-ea"/>
                <a:cs typeface="+mn-cs"/>
              </a:rPr>
              <a:t>, 2021).</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It determines factors that affect stress experiences among different employment situations that affect young professionals.</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Inspiration is a direct influence on VR content creation that is based on real behavioural patterns and emotional requirements.</a:t>
            </a:r>
            <a:endParaRPr lang="en-US" sz="1200" u="none" strike="noStrike"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24</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PROCEED is a programme that concentrates on actual delivery and assessment, which improves the continual improvement of the programme. Credibility, managerial decision-making, and adoption are all under the evaluation of evidence, which helps to boost adoption in various workplace environments.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25</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social assessment determines the lived experiences and the outcomes of the workplace stress, such as loss of productivity, absenteeism and emotional tension. Knowledge of such effects would provide relevance and ensure that the VR content is aimed at significant well-being priorities.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26</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These stages combine epidemiological with behavioural wisdom to elaborate how stress emerges and intensifies among the young employees. The creation of resilient, emotionally regulated, and less damaging stress responses in the challenging workplace environment can be done through understanding coping patterns and burnout triggers. Thus, WorkWellVR can create modules that enhance resilience and mitigate burnout in nurses.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27</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step underlines the aspects that determine involvement, such as individual interest and organisational strength. Determining learning requirements and environmental facilitators will make WorkWellVR a viable and significant activity. The ability to sustain participation and allow long-term behavioural growth is required by means of reinforcement strategies and leadership support.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28</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Administrative and policy assessment will be used to determine the ability of the WorkWellVR to be safe and effective in real workplace settings. It analyses the capacity, preparation and synchronisation of resources departmentally. Effective governance, ethical adherence and privacy enshrinement instil trust and lead to successful implementation.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29</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Pilot testing is the first step to implement to check operational feasibility and the response to engagement. Training will aid in the comfortable use of the technology and empower the wellbeing leads to participate in the participation of the guides. Making it a habit allows the development of long-term coping habits, as it is integrated into routine schedules.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30</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measurement is based on how WorkWellVR can be evaluated in terms of participation, well-being improvement, and organisational outcome. It offers evidence of efficacy, obstacle recognition and assists programme modification.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31</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Studies show that VR-based interventions could reach a certain level of stress reduction and emotional resilience. With the help of systematic planning, the program becomes more reliable and sustainable. Evidence helps organisations to have confidence in assessing the return on investment, and this favours adoption in the long term.</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32</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this section, it was shown that well-laid-out planning enhanced the design, implementation of WorkWellVR, and its quantifiable results. The model enhances high correlation to wellbeing objectives and work priorities. This will be followed by a breakdown of delivery barriers, stakeholder involvement and ethical implications.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33</a:t>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34</a:t>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180584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349364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09815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6350008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187252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72006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50398597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5378437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391052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3359052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4001737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831831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39128823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0DF8D-44BB-FE54-CA29-768E5A0B0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A6DCA2-0500-1A15-E571-91120897780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14D8169-539C-727A-D339-2685F869693F}"/>
              </a:ext>
            </a:extLst>
          </p:cNvPr>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30555107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67874938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01807-F63F-49F3-1352-F11BE70BAD3C}"/>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GB"/>
          </a:p>
        </p:txBody>
      </p:sp>
      <p:sp>
        <p:nvSpPr>
          <p:cNvPr id="3" name="Subtitle 2">
            <a:extLst>
              <a:ext uri="{FF2B5EF4-FFF2-40B4-BE49-F238E27FC236}">
                <a16:creationId xmlns:a16="http://schemas.microsoft.com/office/drawing/2014/main" id="{75060451-8A92-DED6-FF3A-9FD3FBE0CE94}"/>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85FBE7-B597-8083-8D18-801B347842DA}"/>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a:extLst>
              <a:ext uri="{FF2B5EF4-FFF2-40B4-BE49-F238E27FC236}">
                <a16:creationId xmlns:a16="http://schemas.microsoft.com/office/drawing/2014/main" id="{2B68D619-3D87-3604-0A16-743360E05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8E3B86-EA60-1C4A-8C60-08F02C480F0A}"/>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6602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15A6-13CE-3FC9-8E1C-10206E0DD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3A647E-D51B-F40A-1A03-353CD92AF3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947A8A-F2FC-BCD3-E30E-8A2D4AFB4D5F}"/>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a:extLst>
              <a:ext uri="{FF2B5EF4-FFF2-40B4-BE49-F238E27FC236}">
                <a16:creationId xmlns:a16="http://schemas.microsoft.com/office/drawing/2014/main" id="{B6CA77B4-54AD-ACAB-B382-52F8266CAF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BA31E1-8548-5BBD-BEC5-0F69B2CD5A00}"/>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32389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832D7-3E72-2601-8855-5AD6B7FA24EA}"/>
              </a:ext>
            </a:extLst>
          </p:cNvPr>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47D3B-53A0-C1C6-4DE1-A6723BF619FA}"/>
              </a:ext>
            </a:extLst>
          </p:cNvPr>
          <p:cNvSpPr>
            <a:spLocks noGrp="1"/>
          </p:cNvSpPr>
          <p:nvPr>
            <p:ph type="body" idx="1"/>
          </p:nvPr>
        </p:nvSpPr>
        <p:spPr>
          <a:xfrm>
            <a:off x="1247775" y="6884195"/>
            <a:ext cx="15773400" cy="2250281"/>
          </a:xfrm>
        </p:spPr>
        <p:txBody>
          <a:bodyPr/>
          <a:lstStyle>
            <a:lvl1pPr marL="0" indent="0">
              <a:buNone/>
              <a:defRPr sz="3600">
                <a:solidFill>
                  <a:schemeClr val="tx1">
                    <a:tint val="82000"/>
                  </a:schemeClr>
                </a:solidFill>
              </a:defRPr>
            </a:lvl1pPr>
            <a:lvl2pPr marL="685800" indent="0">
              <a:buNone/>
              <a:defRPr sz="3000">
                <a:solidFill>
                  <a:schemeClr val="tx1">
                    <a:tint val="82000"/>
                  </a:schemeClr>
                </a:solidFill>
              </a:defRPr>
            </a:lvl2pPr>
            <a:lvl3pPr marL="1371600" indent="0">
              <a:buNone/>
              <a:defRPr sz="2700">
                <a:solidFill>
                  <a:schemeClr val="tx1">
                    <a:tint val="82000"/>
                  </a:schemeClr>
                </a:solidFill>
              </a:defRPr>
            </a:lvl3pPr>
            <a:lvl4pPr marL="2057400" indent="0">
              <a:buNone/>
              <a:defRPr sz="2400">
                <a:solidFill>
                  <a:schemeClr val="tx1">
                    <a:tint val="82000"/>
                  </a:schemeClr>
                </a:solidFill>
              </a:defRPr>
            </a:lvl4pPr>
            <a:lvl5pPr marL="2743200" indent="0">
              <a:buNone/>
              <a:defRPr sz="2400">
                <a:solidFill>
                  <a:schemeClr val="tx1">
                    <a:tint val="82000"/>
                  </a:schemeClr>
                </a:solidFill>
              </a:defRPr>
            </a:lvl5pPr>
            <a:lvl6pPr marL="3429000" indent="0">
              <a:buNone/>
              <a:defRPr sz="2400">
                <a:solidFill>
                  <a:schemeClr val="tx1">
                    <a:tint val="82000"/>
                  </a:schemeClr>
                </a:solidFill>
              </a:defRPr>
            </a:lvl6pPr>
            <a:lvl7pPr marL="4114800" indent="0">
              <a:buNone/>
              <a:defRPr sz="2400">
                <a:solidFill>
                  <a:schemeClr val="tx1">
                    <a:tint val="82000"/>
                  </a:schemeClr>
                </a:solidFill>
              </a:defRPr>
            </a:lvl7pPr>
            <a:lvl8pPr marL="4800600" indent="0">
              <a:buNone/>
              <a:defRPr sz="2400">
                <a:solidFill>
                  <a:schemeClr val="tx1">
                    <a:tint val="82000"/>
                  </a:schemeClr>
                </a:solidFill>
              </a:defRPr>
            </a:lvl8pPr>
            <a:lvl9pPr marL="5486400" indent="0">
              <a:buNone/>
              <a:defRPr sz="24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5EFE58-78EC-964F-9DBA-DEB23D02A0E6}"/>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a:extLst>
              <a:ext uri="{FF2B5EF4-FFF2-40B4-BE49-F238E27FC236}">
                <a16:creationId xmlns:a16="http://schemas.microsoft.com/office/drawing/2014/main" id="{59C4FAA6-96E3-F523-3DD2-48F904A408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D22CCA-ABDE-B6C1-1724-19847E917EB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2890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CCBDE-3711-CA08-8EF0-BC96585C8F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6E883D-9660-1DB9-7506-9A04027A5A73}"/>
              </a:ext>
            </a:extLst>
          </p:cNvPr>
          <p:cNvSpPr>
            <a:spLocks noGrp="1"/>
          </p:cNvSpPr>
          <p:nvPr>
            <p:ph sz="half" idx="1"/>
          </p:nvPr>
        </p:nvSpPr>
        <p:spPr>
          <a:xfrm>
            <a:off x="1257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E79A49-EABA-DF15-DBD8-6BF30362FCAB}"/>
              </a:ext>
            </a:extLst>
          </p:cNvPr>
          <p:cNvSpPr>
            <a:spLocks noGrp="1"/>
          </p:cNvSpPr>
          <p:nvPr>
            <p:ph sz="half" idx="2"/>
          </p:nvPr>
        </p:nvSpPr>
        <p:spPr>
          <a:xfrm>
            <a:off x="9258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2347B2-7410-F60D-BEA6-16FEE59C402E}"/>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6" name="Footer Placeholder 5">
            <a:extLst>
              <a:ext uri="{FF2B5EF4-FFF2-40B4-BE49-F238E27FC236}">
                <a16:creationId xmlns:a16="http://schemas.microsoft.com/office/drawing/2014/main" id="{566392D5-EB72-EEF4-C1A4-B021C38A85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75587D-B9DF-05BC-09AF-2289D41BEDC3}"/>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98386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33AFE-09E3-1A60-56D9-D42E87373A43}"/>
              </a:ext>
            </a:extLst>
          </p:cNvPr>
          <p:cNvSpPr>
            <a:spLocks noGrp="1"/>
          </p:cNvSpPr>
          <p:nvPr>
            <p:ph type="title"/>
          </p:nvPr>
        </p:nvSpPr>
        <p:spPr>
          <a:xfrm>
            <a:off x="1259682" y="547688"/>
            <a:ext cx="15773400" cy="198834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836A5-ACDE-6B9E-6A09-AE0E5998C83A}"/>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id="{4C8A29A2-A633-F2BB-76B3-F238AD4C4DB6}"/>
              </a:ext>
            </a:extLst>
          </p:cNvPr>
          <p:cNvSpPr>
            <a:spLocks noGrp="1"/>
          </p:cNvSpPr>
          <p:nvPr>
            <p:ph sz="half" idx="2"/>
          </p:nvPr>
        </p:nvSpPr>
        <p:spPr>
          <a:xfrm>
            <a:off x="1259683" y="3757613"/>
            <a:ext cx="7736681"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F9B5B6-307A-E21D-A408-7BB159933601}"/>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id="{221279E8-B80A-F51C-89D7-552D4D2C2EF4}"/>
              </a:ext>
            </a:extLst>
          </p:cNvPr>
          <p:cNvSpPr>
            <a:spLocks noGrp="1"/>
          </p:cNvSpPr>
          <p:nvPr>
            <p:ph sz="quarter" idx="4"/>
          </p:nvPr>
        </p:nvSpPr>
        <p:spPr>
          <a:xfrm>
            <a:off x="9258300" y="3757613"/>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AB8829-3387-40E3-083F-9D61617AB6E1}"/>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8" name="Footer Placeholder 7">
            <a:extLst>
              <a:ext uri="{FF2B5EF4-FFF2-40B4-BE49-F238E27FC236}">
                <a16:creationId xmlns:a16="http://schemas.microsoft.com/office/drawing/2014/main" id="{17EA8111-A49D-0F91-6EE8-768A9E3B26C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3123459-6B64-4E5C-4E30-FCA91CF5BD57}"/>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99967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185B-1FEB-89E7-FD60-A9AA6CDD91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37ABE2-DDC2-DA45-08A3-02E11DDC67A9}"/>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4" name="Footer Placeholder 3">
            <a:extLst>
              <a:ext uri="{FF2B5EF4-FFF2-40B4-BE49-F238E27FC236}">
                <a16:creationId xmlns:a16="http://schemas.microsoft.com/office/drawing/2014/main" id="{B26DD5B7-4606-77C1-CF2B-1DE9D998F9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13ACF0B-D21C-31CF-7C27-E157AC601F86}"/>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11609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A31331-FAE4-918B-F3F6-5DC63561E128}"/>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3" name="Footer Placeholder 2">
            <a:extLst>
              <a:ext uri="{FF2B5EF4-FFF2-40B4-BE49-F238E27FC236}">
                <a16:creationId xmlns:a16="http://schemas.microsoft.com/office/drawing/2014/main" id="{865540DB-6A31-BF9C-A7F8-EC8F841EE45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7A60BF-88BC-18C9-EF8C-D39FCF071E5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45148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8D246-5642-463C-982E-0A33A6AE6B5F}"/>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2D0451-4CCF-BD17-CB9C-4CBFB937E6FE}"/>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5701A2-E0D0-9BA0-F786-7483D57B4BE5}"/>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9C27613E-DD14-3D2D-9825-CE7D871EF419}"/>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6" name="Footer Placeholder 5">
            <a:extLst>
              <a:ext uri="{FF2B5EF4-FFF2-40B4-BE49-F238E27FC236}">
                <a16:creationId xmlns:a16="http://schemas.microsoft.com/office/drawing/2014/main" id="{8D7F11E2-5C5C-BBEB-8164-FEFB552F30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0ADA39-9CBA-A1CF-28B8-0402167CC375}"/>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25642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1F6AD-6227-937D-B37A-EBC97C322D4F}"/>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A81B1D-C4DE-CCE6-5DF4-D9615E94E758}"/>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a:extLst>
              <a:ext uri="{FF2B5EF4-FFF2-40B4-BE49-F238E27FC236}">
                <a16:creationId xmlns:a16="http://schemas.microsoft.com/office/drawing/2014/main" id="{0D14D6D6-275C-7BD2-E67E-94E6775A2483}"/>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3790F620-F147-D6EE-0F6D-99312FD6A13A}"/>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6" name="Footer Placeholder 5">
            <a:extLst>
              <a:ext uri="{FF2B5EF4-FFF2-40B4-BE49-F238E27FC236}">
                <a16:creationId xmlns:a16="http://schemas.microsoft.com/office/drawing/2014/main" id="{3806BBCE-04ED-2FF8-3465-C2DD3FBE82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9C3F34-07D2-B167-3EAF-F28B84F41B8E}"/>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28649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AE75-598D-C25C-12D7-3165AD33FC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4C01E4-91B9-1CB6-FE49-44560B666C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FCEB5-952F-4F96-E404-040691771451}"/>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a:extLst>
              <a:ext uri="{FF2B5EF4-FFF2-40B4-BE49-F238E27FC236}">
                <a16:creationId xmlns:a16="http://schemas.microsoft.com/office/drawing/2014/main" id="{FACE46C3-9687-814B-9474-678580577A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BB6175-A4D2-E7C6-111C-13FFF5B23FD9}"/>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05874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BEC232-FC33-20E1-B082-F17C2F7E8CD8}"/>
              </a:ext>
            </a:extLst>
          </p:cNvPr>
          <p:cNvSpPr>
            <a:spLocks noGrp="1"/>
          </p:cNvSpPr>
          <p:nvPr>
            <p:ph type="title" orient="vert"/>
          </p:nvPr>
        </p:nvSpPr>
        <p:spPr>
          <a:xfrm>
            <a:off x="13087350" y="547688"/>
            <a:ext cx="3943350" cy="871775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35B9F4-AA0F-76C8-48FB-D7AAB3005F1D}"/>
              </a:ext>
            </a:extLst>
          </p:cNvPr>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8FCCF-18C8-C12C-2843-377E899F16C6}"/>
              </a:ext>
            </a:extLst>
          </p:cNvPr>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a:extLst>
              <a:ext uri="{FF2B5EF4-FFF2-40B4-BE49-F238E27FC236}">
                <a16:creationId xmlns:a16="http://schemas.microsoft.com/office/drawing/2014/main" id="{6264D6E1-D612-E547-241B-247D590D75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56472B-0674-E1DA-6066-D851613C92F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1587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8872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7943850" cy="10315575"/>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sz="2700"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2250283" y="1759659"/>
            <a:ext cx="13787438" cy="8557158"/>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137160" tIns="68580" rIns="137160" bIns="68580" numCol="1" spcCol="0" rtlCol="0" fromWordArt="0" anchor="ctr" anchorCtr="0" forceAA="0" compatLnSpc="1">
            <a:prstTxWarp prst="textNoShape">
              <a:avLst/>
            </a:prstTxWarp>
            <a:noAutofit/>
          </a:bodyPr>
          <a:lstStyle/>
          <a:p>
            <a:pPr lvl="0"/>
            <a:endParaRPr lang="en-US" sz="2700"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4041644" y="0"/>
            <a:ext cx="10204713" cy="8094711"/>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137160" tIns="68580" rIns="137160" bIns="68580" numCol="1" spcCol="0" rtlCol="0" fromWordArt="0" anchor="ctr" anchorCtr="0" forceAA="0" compatLnSpc="1">
            <a:prstTxWarp prst="textNoShape">
              <a:avLst/>
            </a:prstTxWarp>
            <a:noAutofit/>
          </a:bodyPr>
          <a:lstStyle/>
          <a:p>
            <a:pPr lvl="0"/>
            <a:endParaRPr lang="en-US" sz="2700" dirty="0">
              <a:solidFill>
                <a:schemeClr val="tx1"/>
              </a:solidFill>
            </a:endParaRPr>
          </a:p>
        </p:txBody>
      </p:sp>
      <p:sp>
        <p:nvSpPr>
          <p:cNvPr id="2" name="Title 1"/>
          <p:cNvSpPr>
            <a:spLocks noGrp="1"/>
          </p:cNvSpPr>
          <p:nvPr>
            <p:ph type="ctrTitle" hasCustomPrompt="1"/>
          </p:nvPr>
        </p:nvSpPr>
        <p:spPr>
          <a:xfrm>
            <a:off x="4349686" y="1215341"/>
            <a:ext cx="9588632" cy="5746832"/>
          </a:xfrm>
        </p:spPr>
        <p:txBody>
          <a:bodyPr tIns="0" bIns="0" anchor="ctr" anchorCtr="0">
            <a:noAutofit/>
          </a:bodyPr>
          <a:lstStyle>
            <a:lvl1pPr algn="ctr">
              <a:lnSpc>
                <a:spcPct val="100000"/>
              </a:lnSpc>
              <a:defRPr sz="5400"/>
            </a:lvl1pPr>
          </a:lstStyle>
          <a:p>
            <a:r>
              <a:rPr lang="en-US" dirty="0"/>
              <a:t>Click to add title</a:t>
            </a:r>
          </a:p>
        </p:txBody>
      </p:sp>
    </p:spTree>
    <p:extLst>
      <p:ext uri="{BB962C8B-B14F-4D97-AF65-F5344CB8AC3E}">
        <p14:creationId xmlns:p14="http://schemas.microsoft.com/office/powerpoint/2010/main" val="220846408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36096" y="5086350"/>
            <a:ext cx="18324095" cy="520065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675"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665020" y="498764"/>
            <a:ext cx="16957964" cy="904009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14030325" y="0"/>
            <a:ext cx="4257675" cy="4286937"/>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sz="2700"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sz="2700"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sz="2700" dirty="0"/>
            </a:p>
          </p:txBody>
        </p:sp>
      </p:grpSp>
      <p:sp>
        <p:nvSpPr>
          <p:cNvPr id="2" name="Title 1"/>
          <p:cNvSpPr>
            <a:spLocks noGrp="1"/>
          </p:cNvSpPr>
          <p:nvPr userDrawn="1">
            <p:ph type="title" hasCustomPrompt="1"/>
          </p:nvPr>
        </p:nvSpPr>
        <p:spPr>
          <a:xfrm>
            <a:off x="8553662" y="1592435"/>
            <a:ext cx="8585379" cy="7108656"/>
          </a:xfrm>
        </p:spPr>
        <p:txBody>
          <a:bodyPr tIns="0" bIns="0" anchor="ctr">
            <a:noAutofit/>
          </a:bodyPr>
          <a:lstStyle>
            <a:lvl1pPr algn="l">
              <a:lnSpc>
                <a:spcPct val="100000"/>
              </a:lnSpc>
              <a:defRPr sz="54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665018" y="1"/>
            <a:ext cx="6517043" cy="9539288"/>
          </a:xfrm>
        </p:spPr>
        <p:txBody>
          <a:bodyPr>
            <a:normAutofit/>
          </a:bodyPr>
          <a:lstStyle>
            <a:lvl1pPr marL="0" indent="0">
              <a:buNone/>
              <a:defRPr sz="2700"/>
            </a:lvl1pPr>
          </a:lstStyle>
          <a:p>
            <a:pPr lvl="0"/>
            <a:r>
              <a:rPr lang="en-US" dirty="0"/>
              <a:t>Click to add picture</a:t>
            </a:r>
          </a:p>
        </p:txBody>
      </p:sp>
    </p:spTree>
    <p:extLst>
      <p:ext uri="{BB962C8B-B14F-4D97-AF65-F5344CB8AC3E}">
        <p14:creationId xmlns:p14="http://schemas.microsoft.com/office/powerpoint/2010/main" val="947055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36096" y="0"/>
            <a:ext cx="18324095" cy="52006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675"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665020" y="630740"/>
            <a:ext cx="16957964" cy="904009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1371601" y="1585912"/>
            <a:ext cx="15767441" cy="1519178"/>
          </a:xfrm>
        </p:spPr>
        <p:txBody>
          <a:bodyPr tIns="0" bIns="0"/>
          <a:lstStyle>
            <a:lvl1pPr algn="ctr">
              <a:lnSpc>
                <a:spcPct val="100000"/>
              </a:lnSpc>
              <a:defRPr sz="54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1371601" y="3474101"/>
            <a:ext cx="15767441" cy="5922836"/>
          </a:xfrm>
        </p:spPr>
        <p:txBody>
          <a:bodyPr lIns="91440" tIns="91440" rIns="91440" bIns="91440">
            <a:normAutofit/>
          </a:bodyPr>
          <a:lstStyle>
            <a:lvl1pPr>
              <a:spcBef>
                <a:spcPts val="1500"/>
              </a:spcBef>
              <a:defRPr sz="2700"/>
            </a:lvl1pPr>
            <a:lvl2pPr>
              <a:spcBef>
                <a:spcPts val="1500"/>
              </a:spcBef>
              <a:defRPr sz="2700"/>
            </a:lvl2pPr>
            <a:lvl3pPr>
              <a:spcBef>
                <a:spcPts val="1500"/>
              </a:spcBef>
              <a:defRPr sz="2700"/>
            </a:lvl3pPr>
            <a:lvl4pPr>
              <a:spcBef>
                <a:spcPts val="1500"/>
              </a:spcBef>
              <a:defRPr sz="2700"/>
            </a:lvl4pPr>
            <a:lvl5pPr>
              <a:spcBef>
                <a:spcPts val="1500"/>
              </a:spcBef>
              <a:defRPr sz="27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5537656" y="685799"/>
            <a:ext cx="1601384" cy="707234"/>
          </a:xfrm>
        </p:spPr>
        <p:txBody>
          <a:bodyPr/>
          <a:lstStyle>
            <a:lvl1pPr>
              <a:defRPr sz="24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2431594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PPTIST_MASTER">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4804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DB060B-4A6F-1997-2865-0AE4D7DC871B}"/>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2BFA72-220F-C6E1-B7A6-944693112E78}"/>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388625-1CAB-85D4-80AB-8D38EE4F269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fld id="{1D8BD707-D9CF-40AE-B4C6-C98DA3205C09}" type="datetimeFigureOut">
              <a:rPr lang="en-US" smtClean="0"/>
              <a:pPr/>
              <a:t>12/11/2025</a:t>
            </a:fld>
            <a:endParaRPr lang="en-US"/>
          </a:p>
        </p:txBody>
      </p:sp>
      <p:sp>
        <p:nvSpPr>
          <p:cNvPr id="5" name="Footer Placeholder 4">
            <a:extLst>
              <a:ext uri="{FF2B5EF4-FFF2-40B4-BE49-F238E27FC236}">
                <a16:creationId xmlns:a16="http://schemas.microsoft.com/office/drawing/2014/main" id="{C8976283-E481-B569-4CBE-606F5845791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7FADF44-2F58-FD80-817A-6223D93930DC}"/>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3056335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image" Target="../media/image24.sv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32.svg"/><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2.sv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hyperlink" Target="https://doi.org/10.3389/fpubh.2024.1264315" TargetMode="External"/><Relationship Id="rId13" Type="http://schemas.openxmlformats.org/officeDocument/2006/relationships/hyperlink" Target="https://doi.org/10.3390/curroncol31100445" TargetMode="External"/><Relationship Id="rId3" Type="http://schemas.openxmlformats.org/officeDocument/2006/relationships/hyperlink" Target="https://doi.org/10.3390/ijerph18073446" TargetMode="External"/><Relationship Id="rId7" Type="http://schemas.openxmlformats.org/officeDocument/2006/relationships/hyperlink" Target="https://doi.org/10.1186/s12889-021-11585-z" TargetMode="External"/><Relationship Id="rId12" Type="http://schemas.openxmlformats.org/officeDocument/2006/relationships/hyperlink" Target="https://doi.org/10.1186/s12961-021-00756-4" TargetMode="External"/><Relationship Id="rId2" Type="http://schemas.openxmlformats.org/officeDocument/2006/relationships/notesSlide" Target="../notesSlides/notesSlide34.xml"/><Relationship Id="rId16" Type="http://schemas.openxmlformats.org/officeDocument/2006/relationships/hyperlink" Target="https://doi.org/10.3390/healthcare11070978" TargetMode="External"/><Relationship Id="rId1" Type="http://schemas.openxmlformats.org/officeDocument/2006/relationships/slideLayout" Target="../slideLayouts/slideLayout7.xml"/><Relationship Id="rId6" Type="http://schemas.openxmlformats.org/officeDocument/2006/relationships/hyperlink" Target="about:blank" TargetMode="External"/><Relationship Id="rId11" Type="http://schemas.openxmlformats.org/officeDocument/2006/relationships/hyperlink" Target="https://doi.org/10.3390/educsci14040367" TargetMode="External"/><Relationship Id="rId5" Type="http://schemas.openxmlformats.org/officeDocument/2006/relationships/hyperlink" Target="https://www.ncbi.nlm.nih.gov/pmc/articles/PMC10426174/" TargetMode="External"/><Relationship Id="rId15" Type="http://schemas.openxmlformats.org/officeDocument/2006/relationships/hyperlink" Target="https://doi.org/10.1371/journal.pone.0272355" TargetMode="External"/><Relationship Id="rId10" Type="http://schemas.openxmlformats.org/officeDocument/2006/relationships/hyperlink" Target="https://doi.org/10.1186/s13643-022-02092-2" TargetMode="External"/><Relationship Id="rId4" Type="http://schemas.openxmlformats.org/officeDocument/2006/relationships/hyperlink" Target="https://doi.org/10.3390/su152014697" TargetMode="External"/><Relationship Id="rId9" Type="http://schemas.openxmlformats.org/officeDocument/2006/relationships/hyperlink" Target="https://doi.org/10.1108/xjm-09-2023-0196" TargetMode="External"/><Relationship Id="rId14" Type="http://schemas.openxmlformats.org/officeDocument/2006/relationships/hyperlink" Target="https://doi.org/10.3390/jcp4030024"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5.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3" Type="http://schemas.openxmlformats.org/officeDocument/2006/relationships/image" Target="../media/image39.jpg"/><Relationship Id="rId7" Type="http://schemas.openxmlformats.org/officeDocument/2006/relationships/image" Target="../media/image44.png"/><Relationship Id="rId2" Type="http://schemas.openxmlformats.org/officeDocument/2006/relationships/notesSlide" Target="../notesSlides/notesSlide56.xml"/><Relationship Id="rId1" Type="http://schemas.openxmlformats.org/officeDocument/2006/relationships/slideLayout" Target="../slideLayouts/slideLayout12.xml"/><Relationship Id="rId6" Type="http://schemas.openxmlformats.org/officeDocument/2006/relationships/image" Target="../media/image43.jpeg"/><Relationship Id="rId5" Type="http://schemas.openxmlformats.org/officeDocument/2006/relationships/image" Target="../media/image42.png"/><Relationship Id="rId4" Type="http://schemas.openxmlformats.org/officeDocument/2006/relationships/image" Target="../media/image41.png"/></Relationships>
</file>

<file path=ppt/slides/_rels/slide5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7.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8.xml"/><Relationship Id="rId1" Type="http://schemas.openxmlformats.org/officeDocument/2006/relationships/slideLayout" Target="../slideLayouts/slideLayout12.xml"/><Relationship Id="rId5" Type="http://schemas.openxmlformats.org/officeDocument/2006/relationships/image" Target="../media/image46.png"/><Relationship Id="rId4" Type="http://schemas.openxmlformats.org/officeDocument/2006/relationships/image" Target="../media/image45.png"/></Relationships>
</file>

<file path=ppt/slides/_rels/slide5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59.xml"/><Relationship Id="rId1" Type="http://schemas.openxmlformats.org/officeDocument/2006/relationships/slideLayout" Target="../slideLayouts/slideLayout12.xml"/><Relationship Id="rId4" Type="http://schemas.openxmlformats.org/officeDocument/2006/relationships/image" Target="../media/image47.png"/></Relationships>
</file>

<file path=ppt/slides/_rels/slide6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2.xml"/><Relationship Id="rId1" Type="http://schemas.openxmlformats.org/officeDocument/2006/relationships/slideLayout" Target="../slideLayouts/slideLayout12.xml"/><Relationship Id="rId6" Type="http://schemas.openxmlformats.org/officeDocument/2006/relationships/image" Target="../media/image41.png"/><Relationship Id="rId5" Type="http://schemas.openxmlformats.org/officeDocument/2006/relationships/image" Target="../media/image49.png"/><Relationship Id="rId4" Type="http://schemas.openxmlformats.org/officeDocument/2006/relationships/image" Target="../media/image48.jpeg"/></Relationships>
</file>

<file path=ppt/slides/_rels/slide6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3.xml"/><Relationship Id="rId1" Type="http://schemas.openxmlformats.org/officeDocument/2006/relationships/slideLayout" Target="../slideLayouts/slideLayout12.xml"/><Relationship Id="rId4" Type="http://schemas.openxmlformats.org/officeDocument/2006/relationships/image" Target="../media/image50.png"/></Relationships>
</file>

<file path=ppt/slides/_rels/slide6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5.xml"/><Relationship Id="rId1" Type="http://schemas.openxmlformats.org/officeDocument/2006/relationships/slideLayout" Target="../slideLayouts/slideLayout12.xml"/><Relationship Id="rId4" Type="http://schemas.openxmlformats.org/officeDocument/2006/relationships/image" Target="../media/image51.jpeg"/></Relationships>
</file>

<file path=ppt/slides/_rels/slide6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6.xml"/><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7.xml"/><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8.xml"/><Relationship Id="rId1" Type="http://schemas.openxmlformats.org/officeDocument/2006/relationships/slideLayout" Target="../slideLayouts/slideLayout12.xml"/><Relationship Id="rId4" Type="http://schemas.openxmlformats.org/officeDocument/2006/relationships/image" Target="../media/image52.png"/></Relationships>
</file>

<file path=ppt/slides/_rels/slide6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9.xml"/><Relationship Id="rId1" Type="http://schemas.openxmlformats.org/officeDocument/2006/relationships/slideLayout" Target="../slideLayouts/slideLayout16.xml"/><Relationship Id="rId4" Type="http://schemas.openxmlformats.org/officeDocument/2006/relationships/image" Target="../media/image45.png"/></Relationships>
</file>

<file path=ppt/slides/_rels/slide7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9.jpg"/><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hyperlink" Target="https://www.hse.gov.uk/" TargetMode="External"/><Relationship Id="rId2" Type="http://schemas.openxmlformats.org/officeDocument/2006/relationships/image" Target="../media/image39.jpg"/><Relationship Id="rId1" Type="http://schemas.openxmlformats.org/officeDocument/2006/relationships/slideLayout" Target="../slideLayouts/slideLayout7.xml"/><Relationship Id="rId6" Type="http://schemas.openxmlformats.org/officeDocument/2006/relationships/hyperlink" Target="https://cdh.brown.edu/" TargetMode="External"/><Relationship Id="rId5" Type="http://schemas.openxmlformats.org/officeDocument/2006/relationships/hyperlink" Target="https://www.england.nhs.uk/" TargetMode="External"/><Relationship Id="rId4" Type="http://schemas.openxmlformats.org/officeDocument/2006/relationships/hyperlink" Target="https://www.nhsemployers.org/publications/prevention-and-management-stress-work" TargetMode="External"/></Relationships>
</file>

<file path=ppt/slides/_rels/slide73.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9-28-15:22:02-d3ce46gs8jdo4os5dcpg.png"/>
          <p:cNvPicPr>
            <a:picLocks noChangeAspect="1"/>
          </p:cNvPicPr>
          <p:nvPr/>
        </p:nvPicPr>
        <p:blipFill>
          <a:blip r:embed="rId3"/>
          <a:srcRect l="3" r="3"/>
          <a:stretch/>
        </p:blipFill>
        <p:spPr>
          <a:xfrm>
            <a:off x="-62865" y="-2857"/>
            <a:ext cx="18350865" cy="10289858"/>
          </a:xfrm>
          <a:prstGeom prst="rect">
            <a:avLst/>
          </a:prstGeom>
        </p:spPr>
      </p:pic>
      <p:sp>
        <p:nvSpPr>
          <p:cNvPr id="3" name="Text 0"/>
          <p:cNvSpPr/>
          <p:nvPr/>
        </p:nvSpPr>
        <p:spPr>
          <a:xfrm>
            <a:off x="4263831" y="1874249"/>
            <a:ext cx="9759315" cy="3462486"/>
          </a:xfrm>
          <a:prstGeom prst="rect">
            <a:avLst/>
          </a:prstGeom>
          <a:noFill/>
          <a:ln/>
        </p:spPr>
        <p:txBody>
          <a:bodyPr wrap="square" lIns="137160" tIns="68580" rIns="137160" bIns="68580" rtlCol="0" anchor="t">
            <a:spAutoFit/>
          </a:bodyPr>
          <a:lstStyle/>
          <a:p>
            <a:pPr algn="ctr">
              <a:lnSpc>
                <a:spcPct val="100000"/>
              </a:lnSpc>
            </a:pPr>
            <a:r>
              <a:rPr lang="en-US" sz="7200" b="1" dirty="0">
                <a:solidFill>
                  <a:srgbClr val="FFFFFF"/>
                </a:solidFill>
                <a:latin typeface="Arial" panose="020B0604020202020204" pitchFamily="34" charset="0"/>
                <a:ea typeface="MiSans" pitchFamily="34" charset="-122"/>
                <a:cs typeface="Arial" panose="020B0604020202020204" pitchFamily="34" charset="0"/>
              </a:rPr>
              <a:t>WorkWellVR: VR Stress Relief for 18–34s</a:t>
            </a:r>
            <a:endParaRPr lang="en-US" sz="2400" dirty="0"/>
          </a:p>
        </p:txBody>
      </p:sp>
      <p:sp>
        <p:nvSpPr>
          <p:cNvPr id="5" name="Text 2"/>
          <p:cNvSpPr/>
          <p:nvPr/>
        </p:nvSpPr>
        <p:spPr>
          <a:xfrm>
            <a:off x="7390437" y="7026593"/>
            <a:ext cx="3506103" cy="754380"/>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Text 3"/>
          <p:cNvSpPr/>
          <p:nvPr/>
        </p:nvSpPr>
        <p:spPr>
          <a:xfrm>
            <a:off x="7334250" y="7104698"/>
            <a:ext cx="3619500" cy="507831"/>
          </a:xfrm>
          <a:prstGeom prst="rect">
            <a:avLst/>
          </a:prstGeom>
          <a:noFill/>
          <a:ln/>
        </p:spPr>
        <p:txBody>
          <a:bodyPr wrap="square" lIns="137160" tIns="68580" rIns="137160" bIns="68580" rtlCol="0" anchor="t">
            <a:spAutoFit/>
          </a:bodyPr>
          <a:lstStyle/>
          <a:p>
            <a:pPr algn="ctr">
              <a:lnSpc>
                <a:spcPct val="100000"/>
              </a:lnSpc>
            </a:pPr>
            <a:endParaRPr lang="en-US" sz="2400" dirty="0"/>
          </a:p>
        </p:txBody>
      </p:sp>
      <p:sp>
        <p:nvSpPr>
          <p:cNvPr id="8" name="Text 5"/>
          <p:cNvSpPr/>
          <p:nvPr/>
        </p:nvSpPr>
        <p:spPr>
          <a:xfrm>
            <a:off x="7390437" y="8081010"/>
            <a:ext cx="3506103" cy="754380"/>
          </a:xfrm>
          <a:prstGeom prst="rect">
            <a:avLst/>
          </a:prstGeom>
          <a:noFill/>
          <a:ln/>
        </p:spPr>
        <p:txBody>
          <a:bodyPr wrap="square" lIns="68580" tIns="137160" rIns="137160" bIns="68580" rtlCol="0" anchor="ctr"/>
          <a:lstStyle/>
          <a:p>
            <a:pPr>
              <a:lnSpc>
                <a:spcPct val="100000"/>
              </a:lnSpc>
            </a:pPr>
            <a:endParaRPr lang="en-US" sz="2400" dirty="0"/>
          </a:p>
        </p:txBody>
      </p:sp>
      <p:sp>
        <p:nvSpPr>
          <p:cNvPr id="9" name="Text 6"/>
          <p:cNvSpPr/>
          <p:nvPr/>
        </p:nvSpPr>
        <p:spPr>
          <a:xfrm>
            <a:off x="7334250" y="8159116"/>
            <a:ext cx="3619500" cy="507831"/>
          </a:xfrm>
          <a:prstGeom prst="rect">
            <a:avLst/>
          </a:prstGeom>
          <a:noFill/>
          <a:ln/>
        </p:spPr>
        <p:txBody>
          <a:bodyPr wrap="square" lIns="137160" tIns="68580" rIns="137160" bIns="68580" rtlCol="0" anchor="t">
            <a:spAutoFit/>
          </a:bodyPr>
          <a:lstStyle/>
          <a:p>
            <a:pPr algn="ctr">
              <a:lnSpc>
                <a:spcPct val="100000"/>
              </a:lnSpc>
            </a:pPr>
            <a:endParaRPr lang="en-US" sz="2400" dirty="0"/>
          </a:p>
        </p:txBody>
      </p:sp>
      <p:sp>
        <p:nvSpPr>
          <p:cNvPr id="4" name="TextBox 3">
            <a:extLst>
              <a:ext uri="{FF2B5EF4-FFF2-40B4-BE49-F238E27FC236}">
                <a16:creationId xmlns:a16="http://schemas.microsoft.com/office/drawing/2014/main" id="{B76550DD-BB7E-ACE0-617F-8D24D3168FE4}"/>
              </a:ext>
            </a:extLst>
          </p:cNvPr>
          <p:cNvSpPr txBox="1"/>
          <p:nvPr/>
        </p:nvSpPr>
        <p:spPr>
          <a:xfrm>
            <a:off x="5171022" y="5456601"/>
            <a:ext cx="7883091" cy="3249929"/>
          </a:xfrm>
          <a:prstGeom prst="rect">
            <a:avLst/>
          </a:prstGeom>
          <a:noFill/>
        </p:spPr>
        <p:txBody>
          <a:bodyPr wrap="square" rtlCol="0">
            <a:spAutoFit/>
          </a:bodyPr>
          <a:lstStyle/>
          <a:p>
            <a:pPr algn="ctr">
              <a:lnSpc>
                <a:spcPct val="140000"/>
              </a:lnSpc>
              <a:defRPr sz="1200" b="0" i="0">
                <a:solidFill>
                  <a:srgbClr val="6B7280"/>
                </a:solidFill>
                <a:latin typeface="Playfair Display"/>
              </a:defRPr>
            </a:pPr>
            <a:r>
              <a:rPr lang="en-GB" sz="3000" b="1" dirty="0">
                <a:solidFill>
                  <a:schemeClr val="bg1"/>
                </a:solidFill>
                <a:latin typeface="Arial" panose="020B0604020202020204" pitchFamily="34" charset="0"/>
                <a:cs typeface="Arial" panose="020B0604020202020204" pitchFamily="34" charset="0"/>
              </a:rPr>
              <a:t>Name: Mansiben Patel</a:t>
            </a:r>
          </a:p>
          <a:p>
            <a:pPr algn="ctr">
              <a:lnSpc>
                <a:spcPct val="140000"/>
              </a:lnSpc>
              <a:defRPr sz="1200" b="0" i="0">
                <a:solidFill>
                  <a:srgbClr val="6B7280"/>
                </a:solidFill>
                <a:latin typeface="Playfair Display"/>
              </a:defRPr>
            </a:pPr>
            <a:r>
              <a:rPr lang="en-GB" sz="3000" b="1" dirty="0">
                <a:solidFill>
                  <a:schemeClr val="bg1"/>
                </a:solidFill>
                <a:latin typeface="Arial" panose="020B0604020202020204" pitchFamily="34" charset="0"/>
                <a:cs typeface="Arial" panose="020B0604020202020204" pitchFamily="34" charset="0"/>
              </a:rPr>
              <a:t>Student No.: 2432131</a:t>
            </a:r>
          </a:p>
          <a:p>
            <a:pPr algn="ctr">
              <a:lnSpc>
                <a:spcPct val="140000"/>
              </a:lnSpc>
              <a:defRPr sz="1200" b="0" i="0">
                <a:solidFill>
                  <a:srgbClr val="6B7280"/>
                </a:solidFill>
                <a:latin typeface="Playfair Display"/>
              </a:defRPr>
            </a:pPr>
            <a:r>
              <a:rPr lang="en-GB" sz="3000" b="1" dirty="0">
                <a:solidFill>
                  <a:schemeClr val="bg1"/>
                </a:solidFill>
                <a:latin typeface="Arial" panose="020B0604020202020204" pitchFamily="34" charset="0"/>
                <a:cs typeface="Arial" panose="020B0604020202020204" pitchFamily="34" charset="0"/>
              </a:rPr>
              <a:t>Module: </a:t>
            </a:r>
            <a:r>
              <a:rPr lang="en-US" sz="3000" b="1" dirty="0">
                <a:solidFill>
                  <a:schemeClr val="bg1"/>
                </a:solidFill>
                <a:latin typeface="Arial" panose="020B0604020202020204" pitchFamily="34" charset="0"/>
                <a:cs typeface="Arial" panose="020B0604020202020204" pitchFamily="34" charset="0"/>
              </a:rPr>
              <a:t>Population Health and Digital Health Promotion (LCHS7009_LON)</a:t>
            </a:r>
          </a:p>
          <a:p>
            <a:pPr algn="ctr">
              <a:lnSpc>
                <a:spcPct val="140000"/>
              </a:lnSpc>
              <a:defRPr sz="1200" b="0" i="0">
                <a:solidFill>
                  <a:srgbClr val="6B7280"/>
                </a:solidFill>
                <a:latin typeface="Playfair Display"/>
              </a:defRPr>
            </a:pPr>
            <a:r>
              <a:rPr lang="en-GB" sz="3000" b="1" dirty="0">
                <a:solidFill>
                  <a:schemeClr val="bg1"/>
                </a:solidFill>
                <a:latin typeface="Arial" panose="020B0604020202020204" pitchFamily="34" charset="0"/>
                <a:cs typeface="Arial" panose="020B0604020202020204" pitchFamily="34" charset="0"/>
              </a:rPr>
              <a:t>Lecturer: Dr. Ping Wu</a:t>
            </a: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9-28-15:22:02-d3ce46gs8jdo4os5dcp0.png"/>
          <p:cNvPicPr>
            <a:picLocks noChangeAspect="1"/>
          </p:cNvPicPr>
          <p:nvPr/>
        </p:nvPicPr>
        <p:blipFill>
          <a:blip r:embed="rId3"/>
          <a:srcRect l="8" r="8"/>
          <a:stretch/>
        </p:blipFill>
        <p:spPr>
          <a:xfrm>
            <a:off x="-35243" y="-62865"/>
            <a:ext cx="18348960" cy="10374630"/>
          </a:xfrm>
          <a:prstGeom prst="rect">
            <a:avLst/>
          </a:prstGeom>
        </p:spPr>
      </p:pic>
      <p:sp>
        <p:nvSpPr>
          <p:cNvPr id="3" name="Shape 0"/>
          <p:cNvSpPr/>
          <p:nvPr/>
        </p:nvSpPr>
        <p:spPr>
          <a:xfrm>
            <a:off x="8447265" y="3144986"/>
            <a:ext cx="7859535" cy="30650"/>
          </a:xfrm>
          <a:prstGeom prst="line">
            <a:avLst/>
          </a:prstGeom>
          <a:noFill/>
          <a:ln w="12700">
            <a:solidFill>
              <a:srgbClr val="D3BDA6"/>
            </a:solidFill>
            <a:prstDash val="solid"/>
            <a:headEnd type="none"/>
            <a:tailEnd type="none"/>
          </a:ln>
        </p:spPr>
        <p:txBody>
          <a:bodyPr/>
          <a:lstStyle/>
          <a:p>
            <a:endParaRPr lang="en-GB" sz="2700"/>
          </a:p>
        </p:txBody>
      </p:sp>
      <p:sp>
        <p:nvSpPr>
          <p:cNvPr id="4" name="Shape 1"/>
          <p:cNvSpPr/>
          <p:nvPr/>
        </p:nvSpPr>
        <p:spPr>
          <a:xfrm>
            <a:off x="8447265" y="4805194"/>
            <a:ext cx="7859535" cy="30650"/>
          </a:xfrm>
          <a:prstGeom prst="line">
            <a:avLst/>
          </a:prstGeom>
          <a:noFill/>
          <a:ln w="12700">
            <a:solidFill>
              <a:srgbClr val="D3BDA6"/>
            </a:solidFill>
            <a:prstDash val="solid"/>
            <a:headEnd type="none"/>
            <a:tailEnd type="none"/>
          </a:ln>
        </p:spPr>
        <p:txBody>
          <a:bodyPr/>
          <a:lstStyle/>
          <a:p>
            <a:endParaRPr lang="en-GB" sz="2700"/>
          </a:p>
        </p:txBody>
      </p:sp>
      <p:sp>
        <p:nvSpPr>
          <p:cNvPr id="5" name="Shape 2"/>
          <p:cNvSpPr/>
          <p:nvPr/>
        </p:nvSpPr>
        <p:spPr>
          <a:xfrm>
            <a:off x="8447265" y="6465401"/>
            <a:ext cx="7859535" cy="30650"/>
          </a:xfrm>
          <a:prstGeom prst="line">
            <a:avLst/>
          </a:prstGeom>
          <a:noFill/>
          <a:ln w="12700">
            <a:solidFill>
              <a:srgbClr val="D3BDA6"/>
            </a:solidFill>
            <a:prstDash val="solid"/>
            <a:headEnd type="none"/>
            <a:tailEnd type="none"/>
          </a:ln>
        </p:spPr>
        <p:txBody>
          <a:bodyPr/>
          <a:lstStyle/>
          <a:p>
            <a:endParaRPr lang="en-GB" sz="2700"/>
          </a:p>
        </p:txBody>
      </p:sp>
      <p:sp>
        <p:nvSpPr>
          <p:cNvPr id="6" name="Shape 3"/>
          <p:cNvSpPr/>
          <p:nvPr/>
        </p:nvSpPr>
        <p:spPr>
          <a:xfrm>
            <a:off x="8470125" y="8125609"/>
            <a:ext cx="7859535" cy="30650"/>
          </a:xfrm>
          <a:prstGeom prst="line">
            <a:avLst/>
          </a:prstGeom>
          <a:noFill/>
          <a:ln w="12700">
            <a:solidFill>
              <a:srgbClr val="D3BDA6"/>
            </a:solidFill>
            <a:prstDash val="solid"/>
            <a:headEnd type="none"/>
            <a:tailEnd type="none"/>
          </a:ln>
        </p:spPr>
        <p:txBody>
          <a:bodyPr/>
          <a:lstStyle/>
          <a:p>
            <a:endParaRPr lang="en-GB" sz="2700"/>
          </a:p>
        </p:txBody>
      </p:sp>
      <p:sp>
        <p:nvSpPr>
          <p:cNvPr id="7" name="Text 4"/>
          <p:cNvSpPr/>
          <p:nvPr/>
        </p:nvSpPr>
        <p:spPr>
          <a:xfrm>
            <a:off x="2285048" y="4774883"/>
            <a:ext cx="4327208" cy="784830"/>
          </a:xfrm>
          <a:prstGeom prst="rect">
            <a:avLst/>
          </a:prstGeom>
          <a:noFill/>
          <a:ln/>
        </p:spPr>
        <p:txBody>
          <a:bodyPr wrap="square" lIns="137160" tIns="68580" rIns="137160" bIns="68580" rtlCol="0" anchor="t">
            <a:spAutoFit/>
          </a:bodyPr>
          <a:lstStyle/>
          <a:p>
            <a:pPr algn="ctr">
              <a:lnSpc>
                <a:spcPct val="100000"/>
              </a:lnSpc>
            </a:pPr>
            <a:r>
              <a:rPr lang="en-US" sz="4200" b="1" dirty="0">
                <a:solidFill>
                  <a:srgbClr val="FFFFFF">
                    <a:alpha val="55000"/>
                  </a:srgbClr>
                </a:solidFill>
                <a:latin typeface="Arial" panose="020B0604020202020204" pitchFamily="34" charset="0"/>
                <a:ea typeface="MiSans" pitchFamily="34" charset="-122"/>
                <a:cs typeface="Arial" panose="020B0604020202020204" pitchFamily="34" charset="0"/>
              </a:rPr>
              <a:t>CONTENTS</a:t>
            </a:r>
            <a:endParaRPr lang="en-US" sz="2400" dirty="0"/>
          </a:p>
        </p:txBody>
      </p:sp>
      <p:sp>
        <p:nvSpPr>
          <p:cNvPr id="8" name="Text 5"/>
          <p:cNvSpPr/>
          <p:nvPr/>
        </p:nvSpPr>
        <p:spPr>
          <a:xfrm>
            <a:off x="8355331" y="2237423"/>
            <a:ext cx="1035965" cy="680247"/>
          </a:xfrm>
          <a:prstGeom prst="rect">
            <a:avLst/>
          </a:prstGeom>
          <a:noFill/>
          <a:ln/>
        </p:spPr>
        <p:txBody>
          <a:bodyPr wrap="square" lIns="137160" tIns="68580" rIns="137160" bIns="68580" rtlCol="0" anchor="t"/>
          <a:lstStyle/>
          <a:p>
            <a:pPr>
              <a:lnSpc>
                <a:spcPct val="100000"/>
              </a:lnSpc>
            </a:pPr>
            <a:r>
              <a:rPr lang="en-US" sz="4200" b="1" dirty="0">
                <a:solidFill>
                  <a:srgbClr val="D3BDA6"/>
                </a:solidFill>
                <a:latin typeface="Arial" panose="020B0604020202020204" pitchFamily="34" charset="0"/>
                <a:ea typeface="MiSans" pitchFamily="34" charset="-122"/>
                <a:cs typeface="Arial" panose="020B0604020202020204" pitchFamily="34" charset="0"/>
              </a:rPr>
              <a:t>01</a:t>
            </a:r>
            <a:endParaRPr lang="en-US" sz="2400" dirty="0"/>
          </a:p>
        </p:txBody>
      </p:sp>
      <p:sp>
        <p:nvSpPr>
          <p:cNvPr id="9" name="Text 6"/>
          <p:cNvSpPr/>
          <p:nvPr/>
        </p:nvSpPr>
        <p:spPr>
          <a:xfrm>
            <a:off x="9417683" y="2312343"/>
            <a:ext cx="6552026"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1A1A1A"/>
                </a:solidFill>
                <a:latin typeface="Arial" panose="020B0604020202020204" pitchFamily="34" charset="0"/>
                <a:ea typeface="MiSans" pitchFamily="34" charset="-122"/>
                <a:cs typeface="Arial" panose="020B0604020202020204" pitchFamily="34" charset="0"/>
              </a:rPr>
              <a:t>Problem &amp; Target</a:t>
            </a:r>
            <a:endParaRPr lang="en-US" sz="2400" dirty="0"/>
          </a:p>
        </p:txBody>
      </p:sp>
      <p:sp>
        <p:nvSpPr>
          <p:cNvPr id="10" name="Text 7"/>
          <p:cNvSpPr/>
          <p:nvPr/>
        </p:nvSpPr>
        <p:spPr>
          <a:xfrm>
            <a:off x="8355331" y="3897630"/>
            <a:ext cx="1035965" cy="680247"/>
          </a:xfrm>
          <a:prstGeom prst="rect">
            <a:avLst/>
          </a:prstGeom>
          <a:noFill/>
          <a:ln/>
        </p:spPr>
        <p:txBody>
          <a:bodyPr wrap="square" lIns="137160" tIns="68580" rIns="137160" bIns="68580" rtlCol="0" anchor="t"/>
          <a:lstStyle/>
          <a:p>
            <a:pPr>
              <a:lnSpc>
                <a:spcPct val="100000"/>
              </a:lnSpc>
            </a:pPr>
            <a:r>
              <a:rPr lang="en-US" sz="4200" b="1" dirty="0">
                <a:solidFill>
                  <a:srgbClr val="D3BDA6"/>
                </a:solidFill>
                <a:latin typeface="Arial" panose="020B0604020202020204" pitchFamily="34" charset="0"/>
                <a:ea typeface="MiSans" pitchFamily="34" charset="-122"/>
                <a:cs typeface="Arial" panose="020B0604020202020204" pitchFamily="34" charset="0"/>
              </a:rPr>
              <a:t>02</a:t>
            </a:r>
            <a:endParaRPr lang="en-US" sz="2400" dirty="0"/>
          </a:p>
        </p:txBody>
      </p:sp>
      <p:sp>
        <p:nvSpPr>
          <p:cNvPr id="11" name="Text 8"/>
          <p:cNvSpPr/>
          <p:nvPr/>
        </p:nvSpPr>
        <p:spPr>
          <a:xfrm>
            <a:off x="9417683" y="3972551"/>
            <a:ext cx="6552026"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1A1A1A"/>
                </a:solidFill>
                <a:latin typeface="Arial" panose="020B0604020202020204" pitchFamily="34" charset="0"/>
                <a:ea typeface="MiSans" pitchFamily="34" charset="-122"/>
                <a:cs typeface="Arial" panose="020B0604020202020204" pitchFamily="34" charset="0"/>
              </a:rPr>
              <a:t>Intervention Design</a:t>
            </a:r>
            <a:endParaRPr lang="en-US" sz="2400" dirty="0"/>
          </a:p>
        </p:txBody>
      </p:sp>
      <p:sp>
        <p:nvSpPr>
          <p:cNvPr id="12" name="Text 9"/>
          <p:cNvSpPr/>
          <p:nvPr/>
        </p:nvSpPr>
        <p:spPr>
          <a:xfrm>
            <a:off x="8355331" y="5557838"/>
            <a:ext cx="1035965" cy="680247"/>
          </a:xfrm>
          <a:prstGeom prst="rect">
            <a:avLst/>
          </a:prstGeom>
          <a:noFill/>
          <a:ln/>
        </p:spPr>
        <p:txBody>
          <a:bodyPr wrap="square" lIns="137160" tIns="68580" rIns="137160" bIns="68580" rtlCol="0" anchor="t"/>
          <a:lstStyle/>
          <a:p>
            <a:pPr>
              <a:lnSpc>
                <a:spcPct val="100000"/>
              </a:lnSpc>
            </a:pPr>
            <a:r>
              <a:rPr lang="en-US" sz="4200" b="1" dirty="0">
                <a:solidFill>
                  <a:srgbClr val="D3BDA6"/>
                </a:solidFill>
                <a:latin typeface="Arial" panose="020B0604020202020204" pitchFamily="34" charset="0"/>
                <a:ea typeface="MiSans" pitchFamily="34" charset="-122"/>
                <a:cs typeface="Arial" panose="020B0604020202020204" pitchFamily="34" charset="0"/>
              </a:rPr>
              <a:t>03</a:t>
            </a:r>
            <a:endParaRPr lang="en-US" sz="2400" dirty="0"/>
          </a:p>
        </p:txBody>
      </p:sp>
      <p:sp>
        <p:nvSpPr>
          <p:cNvPr id="13" name="Text 10"/>
          <p:cNvSpPr/>
          <p:nvPr/>
        </p:nvSpPr>
        <p:spPr>
          <a:xfrm>
            <a:off x="9417683" y="5632758"/>
            <a:ext cx="6552026"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1A1A1A"/>
                </a:solidFill>
                <a:latin typeface="Arial" panose="020B0604020202020204" pitchFamily="34" charset="0"/>
                <a:ea typeface="MiSans" pitchFamily="34" charset="-122"/>
                <a:cs typeface="Arial" panose="020B0604020202020204" pitchFamily="34" charset="0"/>
              </a:rPr>
              <a:t>Theory &amp; Ethics</a:t>
            </a:r>
            <a:endParaRPr lang="en-US" sz="2400" dirty="0"/>
          </a:p>
        </p:txBody>
      </p:sp>
      <p:sp>
        <p:nvSpPr>
          <p:cNvPr id="14" name="Text 11"/>
          <p:cNvSpPr/>
          <p:nvPr/>
        </p:nvSpPr>
        <p:spPr>
          <a:xfrm>
            <a:off x="8378191" y="7218045"/>
            <a:ext cx="1035965" cy="680247"/>
          </a:xfrm>
          <a:prstGeom prst="rect">
            <a:avLst/>
          </a:prstGeom>
          <a:noFill/>
          <a:ln/>
        </p:spPr>
        <p:txBody>
          <a:bodyPr wrap="square" lIns="137160" tIns="68580" rIns="137160" bIns="68580" rtlCol="0" anchor="t"/>
          <a:lstStyle/>
          <a:p>
            <a:pPr>
              <a:lnSpc>
                <a:spcPct val="100000"/>
              </a:lnSpc>
            </a:pPr>
            <a:r>
              <a:rPr lang="en-US" sz="4200" b="1" dirty="0">
                <a:solidFill>
                  <a:srgbClr val="D3BDA6"/>
                </a:solidFill>
                <a:latin typeface="Arial" panose="020B0604020202020204" pitchFamily="34" charset="0"/>
                <a:ea typeface="MiSans" pitchFamily="34" charset="-122"/>
                <a:cs typeface="Arial" panose="020B0604020202020204" pitchFamily="34" charset="0"/>
              </a:rPr>
              <a:t>04</a:t>
            </a:r>
            <a:endParaRPr lang="en-US" sz="2400" dirty="0"/>
          </a:p>
        </p:txBody>
      </p:sp>
      <p:sp>
        <p:nvSpPr>
          <p:cNvPr id="15" name="Text 12"/>
          <p:cNvSpPr/>
          <p:nvPr/>
        </p:nvSpPr>
        <p:spPr>
          <a:xfrm>
            <a:off x="9440543" y="7292966"/>
            <a:ext cx="6552026"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1A1A1A"/>
                </a:solidFill>
                <a:latin typeface="Arial" panose="020B0604020202020204" pitchFamily="34" charset="0"/>
                <a:ea typeface="MiSans" pitchFamily="34" charset="-122"/>
                <a:cs typeface="Arial" panose="020B0604020202020204" pitchFamily="34" charset="0"/>
              </a:rPr>
              <a:t>Impact &amp; Next Steps</a:t>
            </a:r>
            <a:endParaRPr lang="en-US" sz="24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9-28-15:22:03-d3ce46os8jdo4os5dcsg.png"/>
          <p:cNvPicPr>
            <a:picLocks noChangeAspect="1"/>
          </p:cNvPicPr>
          <p:nvPr/>
        </p:nvPicPr>
        <p:blipFill>
          <a:blip r:embed="rId3"/>
          <a:srcRect l="5" r="5"/>
          <a:stretch/>
        </p:blipFill>
        <p:spPr>
          <a:xfrm>
            <a:off x="-14288" y="-33338"/>
            <a:ext cx="18322290" cy="10365105"/>
          </a:xfrm>
          <a:prstGeom prst="rect">
            <a:avLst/>
          </a:prstGeom>
        </p:spPr>
      </p:pic>
      <p:sp>
        <p:nvSpPr>
          <p:cNvPr id="3" name="Shape 0"/>
          <p:cNvSpPr/>
          <p:nvPr/>
        </p:nvSpPr>
        <p:spPr>
          <a:xfrm>
            <a:off x="7758113" y="2996565"/>
            <a:ext cx="1483043" cy="1141095"/>
          </a:xfrm>
          <a:prstGeom prst="rect">
            <a:avLst/>
          </a:prstGeom>
          <a:solidFill>
            <a:srgbClr val="FFFFFF"/>
          </a:solidFill>
          <a:ln/>
        </p:spPr>
        <p:txBody>
          <a:bodyPr/>
          <a:lstStyle/>
          <a:p>
            <a:endParaRPr lang="en-GB" sz="2700"/>
          </a:p>
        </p:txBody>
      </p:sp>
      <p:sp>
        <p:nvSpPr>
          <p:cNvPr id="4" name="Text 1"/>
          <p:cNvSpPr/>
          <p:nvPr/>
        </p:nvSpPr>
        <p:spPr>
          <a:xfrm>
            <a:off x="7758113" y="2996565"/>
            <a:ext cx="1483043" cy="1141095"/>
          </a:xfrm>
          <a:prstGeom prst="rect">
            <a:avLst/>
          </a:prstGeom>
          <a:noFill/>
          <a:ln/>
        </p:spPr>
        <p:txBody>
          <a:bodyPr wrap="square" lIns="68580" tIns="137160" rIns="137160" bIns="68580" rtlCol="0" anchor="ctr"/>
          <a:lstStyle/>
          <a:p>
            <a:pPr>
              <a:lnSpc>
                <a:spcPct val="100000"/>
              </a:lnSpc>
            </a:pPr>
            <a:endParaRPr lang="en-US" sz="2400" dirty="0"/>
          </a:p>
        </p:txBody>
      </p:sp>
      <p:sp>
        <p:nvSpPr>
          <p:cNvPr id="5" name="Text 2"/>
          <p:cNvSpPr/>
          <p:nvPr/>
        </p:nvSpPr>
        <p:spPr>
          <a:xfrm>
            <a:off x="7638098" y="4424363"/>
            <a:ext cx="10480358" cy="1523048"/>
          </a:xfrm>
          <a:prstGeom prst="rect">
            <a:avLst/>
          </a:prstGeom>
          <a:noFill/>
          <a:ln/>
        </p:spPr>
        <p:txBody>
          <a:bodyPr wrap="square" lIns="137160" tIns="68580" rIns="137160" bIns="68580" rtlCol="0" anchor="t"/>
          <a:lstStyle/>
          <a:p>
            <a:pPr>
              <a:lnSpc>
                <a:spcPct val="100000"/>
              </a:lnSpc>
            </a:pPr>
            <a:r>
              <a:rPr lang="en-US" sz="6000" b="1" dirty="0">
                <a:solidFill>
                  <a:srgbClr val="212931"/>
                </a:solidFill>
                <a:latin typeface="Arial" panose="020B0604020202020204" pitchFamily="34" charset="0"/>
                <a:ea typeface="MiSans" pitchFamily="34" charset="-122"/>
                <a:cs typeface="Arial" panose="020B0604020202020204" pitchFamily="34" charset="0"/>
              </a:rPr>
              <a:t>Problem &amp; Target</a:t>
            </a:r>
            <a:endParaRPr lang="en-US" sz="2400" dirty="0"/>
          </a:p>
        </p:txBody>
      </p:sp>
      <p:sp>
        <p:nvSpPr>
          <p:cNvPr id="6" name="Text 3"/>
          <p:cNvSpPr/>
          <p:nvPr/>
        </p:nvSpPr>
        <p:spPr>
          <a:xfrm>
            <a:off x="381000" y="3129916"/>
            <a:ext cx="4692015" cy="1294448"/>
          </a:xfrm>
          <a:prstGeom prst="rect">
            <a:avLst/>
          </a:prstGeom>
          <a:noFill/>
          <a:ln/>
        </p:spPr>
        <p:txBody>
          <a:bodyPr wrap="square" lIns="137160" tIns="68580" rIns="137160" bIns="68580" rtlCol="0" anchor="t"/>
          <a:lstStyle/>
          <a:p>
            <a:pPr>
              <a:lnSpc>
                <a:spcPct val="100000"/>
              </a:lnSpc>
            </a:pPr>
            <a:r>
              <a:rPr lang="en-US" sz="24900" b="1" dirty="0">
                <a:solidFill>
                  <a:srgbClr val="FFFFFF"/>
                </a:solidFill>
                <a:latin typeface="Arial" panose="020B0604020202020204" pitchFamily="34" charset="0"/>
                <a:ea typeface="MiSans" pitchFamily="34" charset="-122"/>
                <a:cs typeface="Arial" panose="020B0604020202020204" pitchFamily="34" charset="0"/>
              </a:rPr>
              <a:t>01</a:t>
            </a:r>
            <a:endParaRPr lang="en-US" sz="240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sp>
        <p:nvSpPr>
          <p:cNvPr id="4" name="Shape 2"/>
          <p:cNvSpPr/>
          <p:nvPr/>
        </p:nvSpPr>
        <p:spPr>
          <a:xfrm>
            <a:off x="6998018" y="2190750"/>
            <a:ext cx="1080000" cy="1080000"/>
          </a:xfrm>
          <a:prstGeom prst="roundRect">
            <a:avLst>
              <a:gd name="adj" fmla="val 16667"/>
            </a:avLst>
          </a:prstGeom>
          <a:solidFill>
            <a:srgbClr val="D3BDA6"/>
          </a:solidFill>
          <a:ln w="12700">
            <a:solidFill>
              <a:srgbClr val="FFFFFF"/>
            </a:solidFill>
            <a:prstDash val="solid"/>
          </a:ln>
        </p:spPr>
        <p:txBody>
          <a:bodyPr/>
          <a:lstStyle/>
          <a:p>
            <a:endParaRPr lang="en-GB" sz="2700"/>
          </a:p>
        </p:txBody>
      </p:sp>
      <p:sp>
        <p:nvSpPr>
          <p:cNvPr id="5" name="Text 3"/>
          <p:cNvSpPr/>
          <p:nvPr/>
        </p:nvSpPr>
        <p:spPr>
          <a:xfrm>
            <a:off x="6998018" y="2190750"/>
            <a:ext cx="1080000" cy="1080000"/>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Shape 4"/>
          <p:cNvSpPr/>
          <p:nvPr/>
        </p:nvSpPr>
        <p:spPr>
          <a:xfrm>
            <a:off x="6982778" y="4412933"/>
            <a:ext cx="1080000" cy="1080000"/>
          </a:xfrm>
          <a:prstGeom prst="roundRect">
            <a:avLst>
              <a:gd name="adj" fmla="val 16667"/>
            </a:avLst>
          </a:prstGeom>
          <a:solidFill>
            <a:srgbClr val="D3BDA6"/>
          </a:solidFill>
          <a:ln/>
        </p:spPr>
        <p:txBody>
          <a:bodyPr/>
          <a:lstStyle/>
          <a:p>
            <a:endParaRPr lang="en-GB" sz="2700"/>
          </a:p>
        </p:txBody>
      </p:sp>
      <p:sp>
        <p:nvSpPr>
          <p:cNvPr id="7" name="Text 5"/>
          <p:cNvSpPr/>
          <p:nvPr/>
        </p:nvSpPr>
        <p:spPr>
          <a:xfrm>
            <a:off x="6982778" y="4412933"/>
            <a:ext cx="1080000" cy="1080000"/>
          </a:xfrm>
          <a:prstGeom prst="rect">
            <a:avLst/>
          </a:prstGeom>
          <a:noFill/>
          <a:ln/>
        </p:spPr>
        <p:txBody>
          <a:bodyPr wrap="square" lIns="68580" tIns="137160" rIns="137160" bIns="68580" rtlCol="0" anchor="ctr"/>
          <a:lstStyle/>
          <a:p>
            <a:pPr>
              <a:lnSpc>
                <a:spcPct val="100000"/>
              </a:lnSpc>
            </a:pPr>
            <a:endParaRPr lang="en-US" sz="2400" dirty="0"/>
          </a:p>
        </p:txBody>
      </p:sp>
      <p:sp>
        <p:nvSpPr>
          <p:cNvPr id="8" name="Shape 6"/>
          <p:cNvSpPr/>
          <p:nvPr/>
        </p:nvSpPr>
        <p:spPr>
          <a:xfrm>
            <a:off x="6966585" y="6774180"/>
            <a:ext cx="1080000" cy="1080000"/>
          </a:xfrm>
          <a:prstGeom prst="roundRect">
            <a:avLst>
              <a:gd name="adj" fmla="val 16667"/>
            </a:avLst>
          </a:prstGeom>
          <a:solidFill>
            <a:srgbClr val="D3BDA6"/>
          </a:solidFill>
          <a:ln/>
        </p:spPr>
        <p:txBody>
          <a:bodyPr/>
          <a:lstStyle/>
          <a:p>
            <a:endParaRPr lang="en-GB" sz="2700"/>
          </a:p>
        </p:txBody>
      </p:sp>
      <p:sp>
        <p:nvSpPr>
          <p:cNvPr id="9" name="Text 7"/>
          <p:cNvSpPr/>
          <p:nvPr/>
        </p:nvSpPr>
        <p:spPr>
          <a:xfrm>
            <a:off x="6966585" y="6774180"/>
            <a:ext cx="1080000" cy="1080000"/>
          </a:xfrm>
          <a:prstGeom prst="rect">
            <a:avLst/>
          </a:prstGeom>
          <a:noFill/>
          <a:ln/>
        </p:spPr>
        <p:txBody>
          <a:bodyPr wrap="square" lIns="68580" tIns="137160" rIns="137160" bIns="68580" rtlCol="0" anchor="ctr"/>
          <a:lstStyle/>
          <a:p>
            <a:pPr>
              <a:lnSpc>
                <a:spcPct val="100000"/>
              </a:lnSpc>
            </a:pPr>
            <a:endParaRPr lang="en-US" sz="2400" dirty="0"/>
          </a:p>
        </p:txBody>
      </p:sp>
      <p:pic>
        <p:nvPicPr>
          <p:cNvPr id="10" name="Image 0" descr="https://kimi-img.moonshot.cn/pub/slides/slides_tmpl/image/25-09-28-15:22:13-d3ce498s8jdo4os5ddd0.png"/>
          <p:cNvPicPr>
            <a:picLocks noChangeAspect="1"/>
          </p:cNvPicPr>
          <p:nvPr/>
        </p:nvPicPr>
        <p:blipFill>
          <a:blip r:embed="rId3"/>
          <a:stretch>
            <a:fillRect/>
          </a:stretch>
        </p:blipFill>
        <p:spPr>
          <a:xfrm>
            <a:off x="7209473" y="2401253"/>
            <a:ext cx="658178" cy="658178"/>
          </a:xfrm>
          <a:prstGeom prst="rect">
            <a:avLst/>
          </a:prstGeom>
        </p:spPr>
      </p:pic>
      <p:pic>
        <p:nvPicPr>
          <p:cNvPr id="11" name="Image 1" descr="https://kimi-img.moonshot.cn/pub/slides/slides_tmpl/image/25-09-28-15:22:14-d3ce49gs8jdo4os5dddg.png"/>
          <p:cNvPicPr>
            <a:picLocks noChangeAspect="1"/>
          </p:cNvPicPr>
          <p:nvPr/>
        </p:nvPicPr>
        <p:blipFill>
          <a:blip r:embed="rId4"/>
          <a:stretch>
            <a:fillRect/>
          </a:stretch>
        </p:blipFill>
        <p:spPr>
          <a:xfrm>
            <a:off x="7237096" y="4662488"/>
            <a:ext cx="576263" cy="576263"/>
          </a:xfrm>
          <a:prstGeom prst="rect">
            <a:avLst/>
          </a:prstGeom>
        </p:spPr>
      </p:pic>
      <p:pic>
        <p:nvPicPr>
          <p:cNvPr id="12" name="Image 2" descr="https://kimi-img.moonshot.cn/pub/slides/slides_tmpl/image/25-09-28-15:22:14-d3ce49gs8jdo4os5dde0.png"/>
          <p:cNvPicPr>
            <a:picLocks noChangeAspect="1"/>
          </p:cNvPicPr>
          <p:nvPr/>
        </p:nvPicPr>
        <p:blipFill>
          <a:blip r:embed="rId5"/>
          <a:stretch>
            <a:fillRect/>
          </a:stretch>
        </p:blipFill>
        <p:spPr>
          <a:xfrm>
            <a:off x="7192328" y="7023736"/>
            <a:ext cx="576263" cy="576263"/>
          </a:xfrm>
          <a:prstGeom prst="rect">
            <a:avLst/>
          </a:prstGeom>
        </p:spPr>
      </p:pic>
      <p:sp>
        <p:nvSpPr>
          <p:cNvPr id="13" name="Text 8"/>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WorkWellVR: VR Stress Relief for 18–34s</a:t>
            </a:r>
            <a:endParaRPr lang="en-US" sz="2400" dirty="0"/>
          </a:p>
        </p:txBody>
      </p:sp>
      <p:sp>
        <p:nvSpPr>
          <p:cNvPr id="14" name="Shape 9"/>
          <p:cNvSpPr/>
          <p:nvPr/>
        </p:nvSpPr>
        <p:spPr>
          <a:xfrm>
            <a:off x="1638762" y="3280275"/>
            <a:ext cx="4585062" cy="4425315"/>
          </a:xfrm>
          <a:prstGeom prst="rect">
            <a:avLst/>
          </a:prstGeom>
          <a:gradFill flip="none" rotWithShape="1">
            <a:gsLst>
              <a:gs pos="0">
                <a:srgbClr val="F4F4F4"/>
              </a:gs>
              <a:gs pos="80000">
                <a:srgbClr val="FFFFFF"/>
              </a:gs>
              <a:gs pos="100000">
                <a:srgbClr val="FFFFFF"/>
              </a:gs>
            </a:gsLst>
            <a:lin ang="2700000" scaled="1"/>
          </a:gradFill>
          <a:ln w="6350">
            <a:solidFill>
              <a:srgbClr val="F4F4F4"/>
            </a:solidFill>
            <a:prstDash val="solid"/>
          </a:ln>
          <a:effectLst>
            <a:outerShdw blurRad="279400" dist="71842" dir="2700000" algn="bl" rotWithShape="0">
              <a:srgbClr val="000000">
                <a:alpha val="10196"/>
              </a:srgbClr>
            </a:outerShdw>
          </a:effectLst>
        </p:spPr>
        <p:txBody>
          <a:bodyPr/>
          <a:lstStyle/>
          <a:p>
            <a:endParaRPr lang="en-GB" sz="2700"/>
          </a:p>
        </p:txBody>
      </p:sp>
      <p:sp>
        <p:nvSpPr>
          <p:cNvPr id="15" name="Text 10"/>
          <p:cNvSpPr/>
          <p:nvPr/>
        </p:nvSpPr>
        <p:spPr>
          <a:xfrm>
            <a:off x="1704296" y="2034540"/>
            <a:ext cx="4585062" cy="4425315"/>
          </a:xfrm>
          <a:prstGeom prst="rect">
            <a:avLst/>
          </a:prstGeom>
          <a:noFill/>
          <a:ln/>
        </p:spPr>
        <p:txBody>
          <a:bodyPr wrap="square" lIns="68580" tIns="137160" rIns="137160" bIns="68580" rtlCol="0" anchor="ctr"/>
          <a:lstStyle/>
          <a:p>
            <a:pPr>
              <a:lnSpc>
                <a:spcPct val="100000"/>
              </a:lnSpc>
            </a:pPr>
            <a:endParaRPr lang="en-US" sz="2400" dirty="0"/>
          </a:p>
        </p:txBody>
      </p:sp>
      <p:pic>
        <p:nvPicPr>
          <p:cNvPr id="16" name="Image 3" descr="https://kimi-img.moonshot.cn/pub/slides/slides_tmpl/image/25-09-28-15:22:16-d3ce4a0s8jdo4os5ddgg.png"/>
          <p:cNvPicPr>
            <a:picLocks noChangeAspect="1"/>
          </p:cNvPicPr>
          <p:nvPr/>
        </p:nvPicPr>
        <p:blipFill>
          <a:blip r:embed="rId6"/>
          <a:srcRect t="81" b="81"/>
          <a:stretch/>
        </p:blipFill>
        <p:spPr>
          <a:xfrm>
            <a:off x="2033042" y="3436646"/>
            <a:ext cx="4020573" cy="3879753"/>
          </a:xfrm>
          <a:prstGeom prst="rect">
            <a:avLst/>
          </a:prstGeom>
        </p:spPr>
      </p:pic>
      <p:pic>
        <p:nvPicPr>
          <p:cNvPr id="17" name="Image 4" descr="https://kimi-img.moonshot.cn/pub/slides/slides_tmpl/image/25-09-28-15:22:15-d3ce49os8jdo4os5ddeg.png"/>
          <p:cNvPicPr>
            <a:picLocks noChangeAspect="1"/>
          </p:cNvPicPr>
          <p:nvPr/>
        </p:nvPicPr>
        <p:blipFill>
          <a:blip r:embed="rId7"/>
          <a:srcRect t="33727"/>
          <a:stretch/>
        </p:blipFill>
        <p:spPr>
          <a:xfrm rot="16200000">
            <a:off x="389888" y="3028077"/>
            <a:ext cx="1258340" cy="2526885"/>
          </a:xfrm>
          <a:prstGeom prst="rect">
            <a:avLst/>
          </a:prstGeom>
        </p:spPr>
      </p:pic>
      <p:sp>
        <p:nvSpPr>
          <p:cNvPr id="18" name="Shape 11"/>
          <p:cNvSpPr/>
          <p:nvPr/>
        </p:nvSpPr>
        <p:spPr>
          <a:xfrm>
            <a:off x="8566785" y="2488883"/>
            <a:ext cx="0" cy="6750000"/>
          </a:xfrm>
          <a:prstGeom prst="line">
            <a:avLst/>
          </a:prstGeom>
          <a:noFill/>
          <a:ln w="12700">
            <a:solidFill>
              <a:srgbClr val="D3BDA6"/>
            </a:solidFill>
            <a:prstDash val="dash"/>
            <a:headEnd type="none"/>
            <a:tailEnd type="none"/>
          </a:ln>
        </p:spPr>
        <p:txBody>
          <a:bodyPr/>
          <a:lstStyle/>
          <a:p>
            <a:endParaRPr lang="en-GB" sz="2700"/>
          </a:p>
        </p:txBody>
      </p:sp>
      <p:sp>
        <p:nvSpPr>
          <p:cNvPr id="19" name="Shape 12"/>
          <p:cNvSpPr/>
          <p:nvPr/>
        </p:nvSpPr>
        <p:spPr>
          <a:xfrm>
            <a:off x="8453438" y="2447925"/>
            <a:ext cx="270000" cy="270000"/>
          </a:xfrm>
          <a:prstGeom prst="ellipse">
            <a:avLst/>
          </a:prstGeom>
          <a:solidFill>
            <a:srgbClr val="D3BDA6"/>
          </a:solidFill>
          <a:ln/>
        </p:spPr>
        <p:txBody>
          <a:bodyPr/>
          <a:lstStyle/>
          <a:p>
            <a:endParaRPr lang="en-GB" sz="2700"/>
          </a:p>
        </p:txBody>
      </p:sp>
      <p:sp>
        <p:nvSpPr>
          <p:cNvPr id="20" name="Text 13"/>
          <p:cNvSpPr/>
          <p:nvPr/>
        </p:nvSpPr>
        <p:spPr>
          <a:xfrm>
            <a:off x="8453438" y="2447925"/>
            <a:ext cx="270000" cy="270000"/>
          </a:xfrm>
          <a:prstGeom prst="rect">
            <a:avLst/>
          </a:prstGeom>
          <a:noFill/>
          <a:ln/>
        </p:spPr>
        <p:txBody>
          <a:bodyPr wrap="square" lIns="68580" tIns="137160" rIns="137160" bIns="68580" rtlCol="0" anchor="ctr"/>
          <a:lstStyle/>
          <a:p>
            <a:pPr>
              <a:lnSpc>
                <a:spcPct val="100000"/>
              </a:lnSpc>
            </a:pPr>
            <a:endParaRPr lang="en-US" sz="2400" dirty="0"/>
          </a:p>
        </p:txBody>
      </p:sp>
      <p:sp>
        <p:nvSpPr>
          <p:cNvPr id="21" name="Shape 14"/>
          <p:cNvSpPr/>
          <p:nvPr/>
        </p:nvSpPr>
        <p:spPr>
          <a:xfrm>
            <a:off x="8432483" y="4891088"/>
            <a:ext cx="270000" cy="270000"/>
          </a:xfrm>
          <a:prstGeom prst="ellipse">
            <a:avLst/>
          </a:prstGeom>
          <a:solidFill>
            <a:srgbClr val="D3BDA6"/>
          </a:solidFill>
          <a:ln/>
        </p:spPr>
        <p:txBody>
          <a:bodyPr/>
          <a:lstStyle/>
          <a:p>
            <a:endParaRPr lang="en-GB" sz="2700"/>
          </a:p>
        </p:txBody>
      </p:sp>
      <p:sp>
        <p:nvSpPr>
          <p:cNvPr id="22" name="Text 15"/>
          <p:cNvSpPr/>
          <p:nvPr/>
        </p:nvSpPr>
        <p:spPr>
          <a:xfrm>
            <a:off x="8432483" y="4891088"/>
            <a:ext cx="270000" cy="270000"/>
          </a:xfrm>
          <a:prstGeom prst="rect">
            <a:avLst/>
          </a:prstGeom>
          <a:noFill/>
          <a:ln/>
        </p:spPr>
        <p:txBody>
          <a:bodyPr wrap="square" lIns="68580" tIns="137160" rIns="137160" bIns="68580" rtlCol="0" anchor="ctr"/>
          <a:lstStyle/>
          <a:p>
            <a:pPr>
              <a:lnSpc>
                <a:spcPct val="100000"/>
              </a:lnSpc>
            </a:pPr>
            <a:endParaRPr lang="en-US" sz="2400" dirty="0"/>
          </a:p>
        </p:txBody>
      </p:sp>
      <p:sp>
        <p:nvSpPr>
          <p:cNvPr id="23" name="Shape 16"/>
          <p:cNvSpPr/>
          <p:nvPr/>
        </p:nvSpPr>
        <p:spPr>
          <a:xfrm>
            <a:off x="8416290" y="7251383"/>
            <a:ext cx="270000" cy="270000"/>
          </a:xfrm>
          <a:prstGeom prst="ellipse">
            <a:avLst/>
          </a:prstGeom>
          <a:solidFill>
            <a:srgbClr val="D3BDA6"/>
          </a:solidFill>
          <a:ln/>
        </p:spPr>
        <p:txBody>
          <a:bodyPr/>
          <a:lstStyle/>
          <a:p>
            <a:endParaRPr lang="en-GB" sz="2700"/>
          </a:p>
        </p:txBody>
      </p:sp>
      <p:sp>
        <p:nvSpPr>
          <p:cNvPr id="24" name="Text 17"/>
          <p:cNvSpPr/>
          <p:nvPr/>
        </p:nvSpPr>
        <p:spPr>
          <a:xfrm>
            <a:off x="8416290" y="7251383"/>
            <a:ext cx="270000" cy="270000"/>
          </a:xfrm>
          <a:prstGeom prst="rect">
            <a:avLst/>
          </a:prstGeom>
          <a:noFill/>
          <a:ln/>
        </p:spPr>
        <p:txBody>
          <a:bodyPr wrap="square" lIns="68580" tIns="137160" rIns="137160" bIns="68580" rtlCol="0" anchor="ctr"/>
          <a:lstStyle/>
          <a:p>
            <a:pPr>
              <a:lnSpc>
                <a:spcPct val="100000"/>
              </a:lnSpc>
            </a:pPr>
            <a:endParaRPr lang="en-US" sz="2400" dirty="0"/>
          </a:p>
        </p:txBody>
      </p:sp>
      <p:sp>
        <p:nvSpPr>
          <p:cNvPr id="25" name="Shape 18"/>
          <p:cNvSpPr/>
          <p:nvPr/>
        </p:nvSpPr>
        <p:spPr>
          <a:xfrm rot="5400000">
            <a:off x="8000048" y="2658428"/>
            <a:ext cx="269558" cy="143828"/>
          </a:xfrm>
          <a:prstGeom prst="triangle">
            <a:avLst>
              <a:gd name="adj" fmla="val 50000"/>
            </a:avLst>
          </a:prstGeom>
          <a:solidFill>
            <a:srgbClr val="D3BDA6"/>
          </a:solidFill>
          <a:ln/>
        </p:spPr>
        <p:txBody>
          <a:bodyPr/>
          <a:lstStyle/>
          <a:p>
            <a:endParaRPr lang="en-GB" sz="2700"/>
          </a:p>
        </p:txBody>
      </p:sp>
      <p:sp>
        <p:nvSpPr>
          <p:cNvPr id="26" name="Text 19"/>
          <p:cNvSpPr/>
          <p:nvPr/>
        </p:nvSpPr>
        <p:spPr>
          <a:xfrm rot="5400000">
            <a:off x="8000048" y="2658428"/>
            <a:ext cx="269558" cy="143828"/>
          </a:xfrm>
          <a:prstGeom prst="rect">
            <a:avLst/>
          </a:prstGeom>
          <a:noFill/>
          <a:ln/>
        </p:spPr>
        <p:txBody>
          <a:bodyPr wrap="square" lIns="68580" tIns="137160" rIns="137160" bIns="68580" rtlCol="0" anchor="ctr"/>
          <a:lstStyle/>
          <a:p>
            <a:pPr>
              <a:lnSpc>
                <a:spcPct val="100000"/>
              </a:lnSpc>
            </a:pPr>
            <a:endParaRPr lang="en-US" sz="2400" dirty="0"/>
          </a:p>
        </p:txBody>
      </p:sp>
      <p:sp>
        <p:nvSpPr>
          <p:cNvPr id="27" name="Shape 20"/>
          <p:cNvSpPr/>
          <p:nvPr/>
        </p:nvSpPr>
        <p:spPr>
          <a:xfrm rot="5400000">
            <a:off x="7984808" y="4881563"/>
            <a:ext cx="269558" cy="143828"/>
          </a:xfrm>
          <a:prstGeom prst="triangle">
            <a:avLst>
              <a:gd name="adj" fmla="val 50000"/>
            </a:avLst>
          </a:prstGeom>
          <a:solidFill>
            <a:srgbClr val="D3BDA6"/>
          </a:solidFill>
          <a:ln/>
        </p:spPr>
        <p:txBody>
          <a:bodyPr/>
          <a:lstStyle/>
          <a:p>
            <a:endParaRPr lang="en-GB" sz="2700"/>
          </a:p>
        </p:txBody>
      </p:sp>
      <p:sp>
        <p:nvSpPr>
          <p:cNvPr id="28" name="Text 21"/>
          <p:cNvSpPr/>
          <p:nvPr/>
        </p:nvSpPr>
        <p:spPr>
          <a:xfrm rot="5400000">
            <a:off x="7984808" y="4881563"/>
            <a:ext cx="269558" cy="143828"/>
          </a:xfrm>
          <a:prstGeom prst="rect">
            <a:avLst/>
          </a:prstGeom>
          <a:noFill/>
          <a:ln/>
        </p:spPr>
        <p:txBody>
          <a:bodyPr wrap="square" lIns="68580" tIns="137160" rIns="137160" bIns="68580" rtlCol="0" anchor="ctr"/>
          <a:lstStyle/>
          <a:p>
            <a:pPr>
              <a:lnSpc>
                <a:spcPct val="100000"/>
              </a:lnSpc>
            </a:pPr>
            <a:endParaRPr lang="en-US" sz="2400" dirty="0"/>
          </a:p>
        </p:txBody>
      </p:sp>
      <p:sp>
        <p:nvSpPr>
          <p:cNvPr id="29" name="Shape 22"/>
          <p:cNvSpPr/>
          <p:nvPr/>
        </p:nvSpPr>
        <p:spPr>
          <a:xfrm rot="5400000">
            <a:off x="7968616" y="7241858"/>
            <a:ext cx="269558" cy="143828"/>
          </a:xfrm>
          <a:prstGeom prst="triangle">
            <a:avLst>
              <a:gd name="adj" fmla="val 50000"/>
            </a:avLst>
          </a:prstGeom>
          <a:solidFill>
            <a:srgbClr val="D3BDA6"/>
          </a:solidFill>
          <a:ln/>
        </p:spPr>
        <p:txBody>
          <a:bodyPr/>
          <a:lstStyle/>
          <a:p>
            <a:endParaRPr lang="en-GB" sz="2700"/>
          </a:p>
        </p:txBody>
      </p:sp>
      <p:sp>
        <p:nvSpPr>
          <p:cNvPr id="30" name="Text 23"/>
          <p:cNvSpPr/>
          <p:nvPr/>
        </p:nvSpPr>
        <p:spPr>
          <a:xfrm rot="5400000">
            <a:off x="7968616" y="7241858"/>
            <a:ext cx="269558" cy="143828"/>
          </a:xfrm>
          <a:prstGeom prst="rect">
            <a:avLst/>
          </a:prstGeom>
          <a:noFill/>
          <a:ln/>
        </p:spPr>
        <p:txBody>
          <a:bodyPr wrap="square" lIns="68580" tIns="137160" rIns="137160" bIns="68580" rtlCol="0" anchor="ctr"/>
          <a:lstStyle/>
          <a:p>
            <a:pPr>
              <a:lnSpc>
                <a:spcPct val="100000"/>
              </a:lnSpc>
            </a:pPr>
            <a:endParaRPr lang="en-US" sz="2400" dirty="0"/>
          </a:p>
        </p:txBody>
      </p:sp>
      <p:pic>
        <p:nvPicPr>
          <p:cNvPr id="31" name="Image 5" descr="https://kimi-img.moonshot.cn/pub/slides/slides_tmpl/image/25-09-28-15:22:15-d3ce49os8jdo4os5ddfg.png"/>
          <p:cNvPicPr>
            <a:picLocks noChangeAspect="1"/>
          </p:cNvPicPr>
          <p:nvPr/>
        </p:nvPicPr>
        <p:blipFill>
          <a:blip r:embed="rId8"/>
          <a:stretch>
            <a:fillRect/>
          </a:stretch>
        </p:blipFill>
        <p:spPr>
          <a:xfrm>
            <a:off x="0" y="5897880"/>
            <a:ext cx="1042035" cy="4389120"/>
          </a:xfrm>
          <a:prstGeom prst="rect">
            <a:avLst/>
          </a:prstGeom>
        </p:spPr>
      </p:pic>
      <p:sp>
        <p:nvSpPr>
          <p:cNvPr id="32" name="Text 24"/>
          <p:cNvSpPr/>
          <p:nvPr/>
        </p:nvSpPr>
        <p:spPr>
          <a:xfrm>
            <a:off x="9181148" y="2282191"/>
            <a:ext cx="8057198"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DBB479"/>
                </a:solidFill>
                <a:latin typeface="Arial" panose="020B0604020202020204" pitchFamily="34" charset="0"/>
                <a:ea typeface="MiSans" pitchFamily="34" charset="-122"/>
                <a:cs typeface="Arial" panose="020B0604020202020204" pitchFamily="34" charset="0"/>
              </a:rPr>
              <a:t>Introduction to WorkWellVR</a:t>
            </a:r>
            <a:endParaRPr lang="en-US" sz="2400" dirty="0"/>
          </a:p>
        </p:txBody>
      </p:sp>
      <p:sp>
        <p:nvSpPr>
          <p:cNvPr id="33" name="Text 25"/>
          <p:cNvSpPr/>
          <p:nvPr/>
        </p:nvSpPr>
        <p:spPr>
          <a:xfrm>
            <a:off x="9181148" y="2770823"/>
            <a:ext cx="8057198" cy="1362809"/>
          </a:xfrm>
          <a:prstGeom prst="rect">
            <a:avLst/>
          </a:prstGeom>
          <a:noFill/>
          <a:ln/>
        </p:spPr>
        <p:txBody>
          <a:bodyPr wrap="square" lIns="137160" tIns="68580" rIns="137160" bIns="68580" rtlCol="0" anchor="t">
            <a:spAutoFit/>
          </a:bodyPr>
          <a:lstStyle/>
          <a:p>
            <a:pPr>
              <a:lnSpc>
                <a:spcPct val="130000"/>
              </a:lnSpc>
            </a:pPr>
            <a:r>
              <a:rPr lang="en-US" sz="2100" dirty="0">
                <a:solidFill>
                  <a:srgbClr val="2C3741"/>
                </a:solidFill>
                <a:latin typeface="Arial" panose="020B0604020202020204" pitchFamily="34" charset="0"/>
                <a:ea typeface="MiSans" pitchFamily="34" charset="-122"/>
                <a:cs typeface="Arial" panose="020B0604020202020204" pitchFamily="34" charset="0"/>
              </a:rPr>
              <a:t>WorkWellVR is a cutting-edge digital VR intervention designed specifically to tackle the growing issue of workplace stress among UK adults aged 18–34. </a:t>
            </a:r>
            <a:endParaRPr lang="en-US" sz="2400" dirty="0"/>
          </a:p>
        </p:txBody>
      </p:sp>
      <p:sp>
        <p:nvSpPr>
          <p:cNvPr id="34" name="Text 26"/>
          <p:cNvSpPr/>
          <p:nvPr/>
        </p:nvSpPr>
        <p:spPr>
          <a:xfrm>
            <a:off x="701040" y="6891338"/>
            <a:ext cx="6198870" cy="507831"/>
          </a:xfrm>
          <a:prstGeom prst="rect">
            <a:avLst/>
          </a:prstGeom>
          <a:noFill/>
          <a:ln/>
        </p:spPr>
        <p:txBody>
          <a:bodyPr wrap="square" lIns="137160" tIns="68580" rIns="137160" bIns="68580" rtlCol="0" anchor="t">
            <a:spAutoFit/>
          </a:bodyPr>
          <a:lstStyle/>
          <a:p>
            <a:pPr>
              <a:lnSpc>
                <a:spcPct val="100000"/>
              </a:lnSpc>
            </a:pPr>
            <a:endParaRPr lang="en-US" sz="2400" dirty="0"/>
          </a:p>
        </p:txBody>
      </p:sp>
      <p:sp>
        <p:nvSpPr>
          <p:cNvPr id="35" name="Text 27"/>
          <p:cNvSpPr/>
          <p:nvPr/>
        </p:nvSpPr>
        <p:spPr>
          <a:xfrm>
            <a:off x="701040" y="7412355"/>
            <a:ext cx="6198870" cy="579839"/>
          </a:xfrm>
          <a:prstGeom prst="rect">
            <a:avLst/>
          </a:prstGeom>
          <a:noFill/>
          <a:ln/>
        </p:spPr>
        <p:txBody>
          <a:bodyPr wrap="square" lIns="137160" tIns="68580" rIns="137160" bIns="68580" rtlCol="0" anchor="t">
            <a:spAutoFit/>
          </a:bodyPr>
          <a:lstStyle/>
          <a:p>
            <a:pPr>
              <a:lnSpc>
                <a:spcPct val="130000"/>
              </a:lnSpc>
            </a:pPr>
            <a:endParaRPr lang="en-US" sz="2400" dirty="0"/>
          </a:p>
        </p:txBody>
      </p:sp>
      <p:sp>
        <p:nvSpPr>
          <p:cNvPr id="36" name="Text 28"/>
          <p:cNvSpPr/>
          <p:nvPr/>
        </p:nvSpPr>
        <p:spPr>
          <a:xfrm>
            <a:off x="9181148" y="4709161"/>
            <a:ext cx="8057198"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DBB479"/>
                </a:solidFill>
                <a:latin typeface="Arial" panose="020B0604020202020204" pitchFamily="34" charset="0"/>
                <a:ea typeface="MiSans" pitchFamily="34" charset="-122"/>
                <a:cs typeface="Arial" panose="020B0604020202020204" pitchFamily="34" charset="0"/>
              </a:rPr>
              <a:t>Target Group</a:t>
            </a:r>
            <a:endParaRPr lang="en-US" sz="2400" dirty="0"/>
          </a:p>
        </p:txBody>
      </p:sp>
      <p:sp>
        <p:nvSpPr>
          <p:cNvPr id="37" name="Text 29"/>
          <p:cNvSpPr/>
          <p:nvPr/>
        </p:nvSpPr>
        <p:spPr>
          <a:xfrm>
            <a:off x="9181148" y="5197793"/>
            <a:ext cx="8057198" cy="1782924"/>
          </a:xfrm>
          <a:prstGeom prst="rect">
            <a:avLst/>
          </a:prstGeom>
          <a:noFill/>
          <a:ln/>
        </p:spPr>
        <p:txBody>
          <a:bodyPr wrap="square" lIns="137160" tIns="68580" rIns="137160" bIns="68580" rtlCol="0" anchor="t">
            <a:spAutoFit/>
          </a:bodyPr>
          <a:lstStyle/>
          <a:p>
            <a:pPr>
              <a:lnSpc>
                <a:spcPct val="130000"/>
              </a:lnSpc>
            </a:pPr>
            <a:r>
              <a:rPr lang="en-US" sz="2100" dirty="0">
                <a:solidFill>
                  <a:srgbClr val="2C3741"/>
                </a:solidFill>
                <a:latin typeface="Arial" panose="020B0604020202020204" pitchFamily="34" charset="0"/>
                <a:ea typeface="MiSans" pitchFamily="34" charset="-122"/>
                <a:cs typeface="Arial" panose="020B0604020202020204" pitchFamily="34" charset="0"/>
              </a:rPr>
              <a:t>The intervention targets young adults aged 18–34, a demographic facing significant workplace stress. This age group is particularly vulnerable to stress-related issues, making them a priority for our intervention efforts.</a:t>
            </a:r>
            <a:endParaRPr lang="en-US" sz="2400" dirty="0"/>
          </a:p>
        </p:txBody>
      </p:sp>
      <p:sp>
        <p:nvSpPr>
          <p:cNvPr id="38" name="Text 30"/>
          <p:cNvSpPr/>
          <p:nvPr/>
        </p:nvSpPr>
        <p:spPr>
          <a:xfrm>
            <a:off x="9181148" y="7136131"/>
            <a:ext cx="8057198"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DBB479"/>
                </a:solidFill>
                <a:latin typeface="Arial" panose="020B0604020202020204" pitchFamily="34" charset="0"/>
                <a:ea typeface="MiSans" pitchFamily="34" charset="-122"/>
                <a:cs typeface="Arial" panose="020B0604020202020204" pitchFamily="34" charset="0"/>
              </a:rPr>
              <a:t>Public Health Problem</a:t>
            </a:r>
            <a:endParaRPr lang="en-US" sz="2400" dirty="0"/>
          </a:p>
        </p:txBody>
      </p:sp>
      <p:sp>
        <p:nvSpPr>
          <p:cNvPr id="39" name="Text 31"/>
          <p:cNvSpPr/>
          <p:nvPr/>
        </p:nvSpPr>
        <p:spPr>
          <a:xfrm>
            <a:off x="9181148" y="7624763"/>
            <a:ext cx="8057198" cy="2195345"/>
          </a:xfrm>
          <a:prstGeom prst="rect">
            <a:avLst/>
          </a:prstGeom>
          <a:noFill/>
          <a:ln/>
        </p:spPr>
        <p:txBody>
          <a:bodyPr wrap="square" lIns="137160" tIns="68580" rIns="137160" bIns="68580" rtlCol="0" anchor="t">
            <a:spAutoFit/>
          </a:bodyPr>
          <a:lstStyle/>
          <a:p>
            <a:pPr>
              <a:lnSpc>
                <a:spcPct val="130000"/>
              </a:lnSpc>
            </a:pPr>
            <a:r>
              <a:rPr lang="en-US" sz="2100" dirty="0">
                <a:solidFill>
                  <a:srgbClr val="2C3741"/>
                </a:solidFill>
                <a:latin typeface="Arial" panose="020B0604020202020204" pitchFamily="34" charset="0"/>
                <a:ea typeface="MiSans" pitchFamily="34" charset="-122"/>
                <a:cs typeface="Arial" panose="020B0604020202020204" pitchFamily="34" charset="0"/>
              </a:rPr>
              <a:t>Workplace stress is a growing public health concern, with young adults reporting the highest levels of stress </a:t>
            </a:r>
            <a:r>
              <a:rPr lang="en-GB" sz="2100" dirty="0">
                <a:solidFill>
                  <a:srgbClr val="2C3741"/>
                </a:solidFill>
                <a:latin typeface="Arial" panose="020B0604020202020204" pitchFamily="34" charset="0"/>
                <a:cs typeface="Arial" panose="020B0604020202020204" pitchFamily="34" charset="0"/>
              </a:rPr>
              <a:t>(HSE, 2023).</a:t>
            </a:r>
            <a:r>
              <a:rPr lang="en-US" sz="2100" dirty="0">
                <a:solidFill>
                  <a:srgbClr val="2C3741"/>
                </a:solidFill>
                <a:latin typeface="Arial" panose="020B0604020202020204" pitchFamily="34" charset="0"/>
                <a:ea typeface="MiSans" pitchFamily="34" charset="-122"/>
                <a:cs typeface="Arial" panose="020B0604020202020204" pitchFamily="34" charset="0"/>
              </a:rPr>
              <a:t> This stress contributes to anxiety, depression, and burnout, highlighting the urgent need for effective interventions </a:t>
            </a:r>
            <a:r>
              <a:rPr lang="en-GB" sz="2100" dirty="0">
                <a:solidFill>
                  <a:srgbClr val="2C3741"/>
                </a:solidFill>
                <a:latin typeface="Arial" panose="020B0604020202020204" pitchFamily="34" charset="0"/>
                <a:cs typeface="Arial" panose="020B0604020202020204" pitchFamily="34" charset="0"/>
              </a:rPr>
              <a:t>(CIPD, 2023)</a:t>
            </a:r>
            <a:endParaRPr lang="en-US" sz="2100" dirty="0">
              <a:solidFill>
                <a:srgbClr val="2C374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pic>
        <p:nvPicPr>
          <p:cNvPr id="4" name="Image 0" descr="https://kimi-img.moonshot.cn/pub/slides/slides_tmpl/image/25-09-28-15:22:10-d3ce48gs8jdo4os5dd8g.png"/>
          <p:cNvPicPr>
            <a:picLocks noChangeAspect="1"/>
          </p:cNvPicPr>
          <p:nvPr/>
        </p:nvPicPr>
        <p:blipFill>
          <a:blip r:embed="rId3"/>
          <a:srcRect l="45" r="45"/>
          <a:stretch/>
        </p:blipFill>
        <p:spPr>
          <a:xfrm>
            <a:off x="15728633" y="8186738"/>
            <a:ext cx="2600325" cy="2100263"/>
          </a:xfrm>
          <a:prstGeom prst="rect">
            <a:avLst/>
          </a:prstGeom>
        </p:spPr>
      </p:pic>
      <p:sp>
        <p:nvSpPr>
          <p:cNvPr id="5" name="Shape 2"/>
          <p:cNvSpPr/>
          <p:nvPr/>
        </p:nvSpPr>
        <p:spPr>
          <a:xfrm>
            <a:off x="711518" y="4372928"/>
            <a:ext cx="13138785" cy="2690813"/>
          </a:xfrm>
          <a:prstGeom prst="rect">
            <a:avLst/>
          </a:prstGeom>
          <a:solidFill>
            <a:srgbClr val="D3BDA6"/>
          </a:solidFill>
          <a:ln/>
        </p:spPr>
        <p:txBody>
          <a:bodyPr/>
          <a:lstStyle/>
          <a:p>
            <a:endParaRPr lang="en-GB" sz="2700"/>
          </a:p>
        </p:txBody>
      </p:sp>
      <p:sp>
        <p:nvSpPr>
          <p:cNvPr id="6" name="Text 3"/>
          <p:cNvSpPr/>
          <p:nvPr/>
        </p:nvSpPr>
        <p:spPr>
          <a:xfrm>
            <a:off x="711518" y="4372928"/>
            <a:ext cx="13138785" cy="2690813"/>
          </a:xfrm>
          <a:prstGeom prst="rect">
            <a:avLst/>
          </a:prstGeom>
          <a:noFill/>
          <a:ln/>
        </p:spPr>
        <p:txBody>
          <a:bodyPr wrap="square" lIns="68580" tIns="137160" rIns="137160" bIns="68580" rtlCol="0" anchor="ctr"/>
          <a:lstStyle/>
          <a:p>
            <a:pPr>
              <a:lnSpc>
                <a:spcPct val="100000"/>
              </a:lnSpc>
            </a:pPr>
            <a:endParaRPr lang="en-US" sz="2400" dirty="0"/>
          </a:p>
        </p:txBody>
      </p:sp>
      <p:sp>
        <p:nvSpPr>
          <p:cNvPr id="7" name="Text 4"/>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Workplace Stress: A Growing Public Health Crisis</a:t>
            </a:r>
            <a:endParaRPr lang="en-US" sz="2400" dirty="0"/>
          </a:p>
        </p:txBody>
      </p:sp>
      <p:sp>
        <p:nvSpPr>
          <p:cNvPr id="8" name="Shape 5"/>
          <p:cNvSpPr/>
          <p:nvPr/>
        </p:nvSpPr>
        <p:spPr>
          <a:xfrm rot="7680000">
            <a:off x="12843250" y="5011613"/>
            <a:ext cx="5720378" cy="2889050"/>
          </a:xfrm>
          <a:custGeom>
            <a:avLst/>
            <a:gdLst/>
            <a:ahLst/>
            <a:cxnLst/>
            <a:rect l="l" t="t" r="r" b="b"/>
            <a:pathLst>
              <a:path w="3813585" h="1926033">
                <a:moveTo>
                  <a:pt x="98" y="1926033"/>
                </a:moveTo>
                <a:cubicBezTo>
                  <a:pt x="-10456" y="872487"/>
                  <a:pt x="835156" y="10225"/>
                  <a:pt x="1888054" y="90"/>
                </a:cubicBezTo>
                <a:cubicBezTo>
                  <a:pt x="2940953" y="-10045"/>
                  <a:pt x="3803452" y="835327"/>
                  <a:pt x="3813585" y="1888453"/>
                </a:cubicBezTo>
              </a:path>
            </a:pathLst>
          </a:custGeom>
          <a:solidFill>
            <a:srgbClr val="000000">
              <a:alpha val="0"/>
            </a:srgbClr>
          </a:solidFill>
          <a:ln w="9525">
            <a:solidFill>
              <a:srgbClr val="EDE5DC"/>
            </a:solidFill>
            <a:prstDash val="solid"/>
          </a:ln>
        </p:spPr>
        <p:txBody>
          <a:bodyPr/>
          <a:lstStyle/>
          <a:p>
            <a:endParaRPr lang="en-GB" sz="2700"/>
          </a:p>
        </p:txBody>
      </p:sp>
      <p:sp>
        <p:nvSpPr>
          <p:cNvPr id="9" name="Text 6"/>
          <p:cNvSpPr/>
          <p:nvPr/>
        </p:nvSpPr>
        <p:spPr>
          <a:xfrm rot="7680000">
            <a:off x="12843250" y="5011613"/>
            <a:ext cx="5720378" cy="2889050"/>
          </a:xfrm>
          <a:prstGeom prst="rect">
            <a:avLst/>
          </a:prstGeom>
          <a:noFill/>
          <a:ln/>
        </p:spPr>
        <p:txBody>
          <a:bodyPr wrap="square" lIns="68580" tIns="137160" rIns="137160" bIns="68580" rtlCol="0" anchor="ctr"/>
          <a:lstStyle/>
          <a:p>
            <a:pPr>
              <a:lnSpc>
                <a:spcPct val="100000"/>
              </a:lnSpc>
            </a:pPr>
            <a:endParaRPr lang="en-US" sz="2400" dirty="0"/>
          </a:p>
        </p:txBody>
      </p:sp>
      <p:sp>
        <p:nvSpPr>
          <p:cNvPr id="10" name="Shape 7"/>
          <p:cNvSpPr/>
          <p:nvPr/>
        </p:nvSpPr>
        <p:spPr>
          <a:xfrm rot="20400000">
            <a:off x="12646056" y="7675893"/>
            <a:ext cx="303234" cy="303303"/>
          </a:xfrm>
          <a:prstGeom prst="ellipse">
            <a:avLst/>
          </a:prstGeom>
          <a:solidFill>
            <a:srgbClr val="D3BDA6"/>
          </a:solidFill>
          <a:ln/>
        </p:spPr>
        <p:txBody>
          <a:bodyPr/>
          <a:lstStyle/>
          <a:p>
            <a:endParaRPr lang="en-GB" sz="2700"/>
          </a:p>
        </p:txBody>
      </p:sp>
      <p:sp>
        <p:nvSpPr>
          <p:cNvPr id="11" name="Text 8"/>
          <p:cNvSpPr/>
          <p:nvPr/>
        </p:nvSpPr>
        <p:spPr>
          <a:xfrm rot="20400000">
            <a:off x="12646056" y="7675893"/>
            <a:ext cx="303234" cy="303303"/>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9"/>
          <p:cNvSpPr/>
          <p:nvPr/>
        </p:nvSpPr>
        <p:spPr>
          <a:xfrm rot="20400000">
            <a:off x="16255079" y="3223841"/>
            <a:ext cx="210729" cy="210777"/>
          </a:xfrm>
          <a:prstGeom prst="ellipse">
            <a:avLst/>
          </a:prstGeom>
          <a:solidFill>
            <a:srgbClr val="E4D7CA"/>
          </a:solidFill>
          <a:ln/>
        </p:spPr>
        <p:txBody>
          <a:bodyPr/>
          <a:lstStyle/>
          <a:p>
            <a:endParaRPr lang="en-GB" sz="2700"/>
          </a:p>
        </p:txBody>
      </p:sp>
      <p:sp>
        <p:nvSpPr>
          <p:cNvPr id="13" name="Text 10"/>
          <p:cNvSpPr/>
          <p:nvPr/>
        </p:nvSpPr>
        <p:spPr>
          <a:xfrm rot="20400000">
            <a:off x="16255079" y="3223841"/>
            <a:ext cx="210729" cy="210777"/>
          </a:xfrm>
          <a:prstGeom prst="rect">
            <a:avLst/>
          </a:prstGeom>
          <a:noFill/>
          <a:ln/>
        </p:spPr>
        <p:txBody>
          <a:bodyPr wrap="square" lIns="68580" tIns="137160" rIns="137160" bIns="68580" rtlCol="0" anchor="ctr"/>
          <a:lstStyle/>
          <a:p>
            <a:pPr>
              <a:lnSpc>
                <a:spcPct val="100000"/>
              </a:lnSpc>
            </a:pPr>
            <a:endParaRPr lang="en-US" sz="2400" dirty="0"/>
          </a:p>
        </p:txBody>
      </p:sp>
      <p:pic>
        <p:nvPicPr>
          <p:cNvPr id="14" name="Image 1" descr="https://kimi-img.moonshot.cn/pub/slides/slides_tmpl/image/25-09-28-15:22:12-d3ce490s8jdo4os5ddb0.png"/>
          <p:cNvPicPr>
            <a:picLocks noChangeAspect="1"/>
          </p:cNvPicPr>
          <p:nvPr/>
        </p:nvPicPr>
        <p:blipFill>
          <a:blip r:embed="rId4"/>
          <a:srcRect l="17" r="17"/>
          <a:stretch/>
        </p:blipFill>
        <p:spPr>
          <a:xfrm>
            <a:off x="12044102" y="3004939"/>
            <a:ext cx="5181596" cy="5182328"/>
          </a:xfrm>
          <a:prstGeom prst="rect">
            <a:avLst/>
          </a:prstGeom>
        </p:spPr>
      </p:pic>
      <p:sp>
        <p:nvSpPr>
          <p:cNvPr id="15" name="Shape 11"/>
          <p:cNvSpPr/>
          <p:nvPr/>
        </p:nvSpPr>
        <p:spPr>
          <a:xfrm>
            <a:off x="11737709" y="3132669"/>
            <a:ext cx="701228" cy="701388"/>
          </a:xfrm>
          <a:prstGeom prst="ellipse">
            <a:avLst/>
          </a:prstGeom>
          <a:solidFill>
            <a:srgbClr val="EDE5DC"/>
          </a:solidFill>
          <a:ln/>
        </p:spPr>
        <p:txBody>
          <a:bodyPr/>
          <a:lstStyle/>
          <a:p>
            <a:endParaRPr lang="en-GB" sz="2700"/>
          </a:p>
        </p:txBody>
      </p:sp>
      <p:sp>
        <p:nvSpPr>
          <p:cNvPr id="16" name="Text 12"/>
          <p:cNvSpPr/>
          <p:nvPr/>
        </p:nvSpPr>
        <p:spPr>
          <a:xfrm>
            <a:off x="11737709" y="3132669"/>
            <a:ext cx="701228" cy="701388"/>
          </a:xfrm>
          <a:prstGeom prst="rect">
            <a:avLst/>
          </a:prstGeom>
          <a:noFill/>
          <a:ln/>
        </p:spPr>
        <p:txBody>
          <a:bodyPr wrap="square" lIns="68580" tIns="137160" rIns="137160" bIns="68580" rtlCol="0" anchor="ctr"/>
          <a:lstStyle/>
          <a:p>
            <a:pPr>
              <a:lnSpc>
                <a:spcPct val="100000"/>
              </a:lnSpc>
            </a:pPr>
            <a:endParaRPr lang="en-US" sz="2400" dirty="0"/>
          </a:p>
        </p:txBody>
      </p:sp>
      <p:sp>
        <p:nvSpPr>
          <p:cNvPr id="17" name="Shape 13"/>
          <p:cNvSpPr/>
          <p:nvPr/>
        </p:nvSpPr>
        <p:spPr>
          <a:xfrm>
            <a:off x="11297750" y="2257966"/>
            <a:ext cx="6672947" cy="6674018"/>
          </a:xfrm>
          <a:prstGeom prst="ellipse">
            <a:avLst/>
          </a:prstGeom>
          <a:solidFill>
            <a:srgbClr val="000000">
              <a:alpha val="0"/>
            </a:srgbClr>
          </a:solidFill>
          <a:ln w="9525">
            <a:solidFill>
              <a:srgbClr val="EDE5DC"/>
            </a:solidFill>
            <a:prstDash val="solid"/>
          </a:ln>
        </p:spPr>
        <p:txBody>
          <a:bodyPr/>
          <a:lstStyle/>
          <a:p>
            <a:endParaRPr lang="en-GB" sz="2700"/>
          </a:p>
        </p:txBody>
      </p:sp>
      <p:sp>
        <p:nvSpPr>
          <p:cNvPr id="18" name="Text 14"/>
          <p:cNvSpPr/>
          <p:nvPr/>
        </p:nvSpPr>
        <p:spPr>
          <a:xfrm>
            <a:off x="11297750" y="2257966"/>
            <a:ext cx="6672947" cy="6674018"/>
          </a:xfrm>
          <a:prstGeom prst="rect">
            <a:avLst/>
          </a:prstGeom>
          <a:noFill/>
          <a:ln/>
        </p:spPr>
        <p:txBody>
          <a:bodyPr wrap="square" lIns="68580" tIns="137160" rIns="137160" bIns="68580" rtlCol="0" anchor="ctr"/>
          <a:lstStyle/>
          <a:p>
            <a:pPr>
              <a:lnSpc>
                <a:spcPct val="100000"/>
              </a:lnSpc>
            </a:pPr>
            <a:endParaRPr lang="en-US" sz="2400" dirty="0"/>
          </a:p>
        </p:txBody>
      </p:sp>
      <p:sp>
        <p:nvSpPr>
          <p:cNvPr id="19" name="Shape 15"/>
          <p:cNvSpPr/>
          <p:nvPr/>
        </p:nvSpPr>
        <p:spPr>
          <a:xfrm>
            <a:off x="16895841" y="7875387"/>
            <a:ext cx="210729" cy="210777"/>
          </a:xfrm>
          <a:prstGeom prst="ellipse">
            <a:avLst/>
          </a:prstGeom>
          <a:solidFill>
            <a:srgbClr val="E4D7CA"/>
          </a:solidFill>
          <a:ln/>
        </p:spPr>
        <p:txBody>
          <a:bodyPr/>
          <a:lstStyle/>
          <a:p>
            <a:endParaRPr lang="en-GB" sz="2700"/>
          </a:p>
        </p:txBody>
      </p:sp>
      <p:sp>
        <p:nvSpPr>
          <p:cNvPr id="20" name="Text 16"/>
          <p:cNvSpPr/>
          <p:nvPr/>
        </p:nvSpPr>
        <p:spPr>
          <a:xfrm>
            <a:off x="16895841" y="7875387"/>
            <a:ext cx="210729" cy="210777"/>
          </a:xfrm>
          <a:prstGeom prst="rect">
            <a:avLst/>
          </a:prstGeom>
          <a:noFill/>
          <a:ln/>
        </p:spPr>
        <p:txBody>
          <a:bodyPr wrap="square" lIns="68580" tIns="137160" rIns="137160" bIns="68580" rtlCol="0" anchor="ctr"/>
          <a:lstStyle/>
          <a:p>
            <a:pPr>
              <a:lnSpc>
                <a:spcPct val="100000"/>
              </a:lnSpc>
            </a:pPr>
            <a:endParaRPr lang="en-US" sz="2400" dirty="0"/>
          </a:p>
        </p:txBody>
      </p:sp>
      <p:sp>
        <p:nvSpPr>
          <p:cNvPr id="21" name="Text 17"/>
          <p:cNvSpPr/>
          <p:nvPr/>
        </p:nvSpPr>
        <p:spPr>
          <a:xfrm>
            <a:off x="1001078" y="2241233"/>
            <a:ext cx="10233000"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2C3741"/>
                </a:solidFill>
                <a:latin typeface="Arial" panose="020B0604020202020204" pitchFamily="34" charset="0"/>
                <a:ea typeface="MiSans" pitchFamily="34" charset="-122"/>
                <a:cs typeface="Arial" panose="020B0604020202020204" pitchFamily="34" charset="0"/>
              </a:rPr>
              <a:t>Global Rise in Workplace Stress</a:t>
            </a:r>
            <a:endParaRPr lang="en-US" sz="2400" dirty="0"/>
          </a:p>
        </p:txBody>
      </p:sp>
      <p:sp>
        <p:nvSpPr>
          <p:cNvPr id="22" name="Text 18"/>
          <p:cNvSpPr/>
          <p:nvPr/>
        </p:nvSpPr>
        <p:spPr>
          <a:xfrm>
            <a:off x="1001078" y="2698433"/>
            <a:ext cx="10345103" cy="1540550"/>
          </a:xfrm>
          <a:prstGeom prst="rect">
            <a:avLst/>
          </a:prstGeom>
          <a:noFill/>
          <a:ln/>
        </p:spPr>
        <p:txBody>
          <a:bodyPr wrap="square" lIns="137160" tIns="68580" rIns="137160" bIns="68580" rtlCol="0" anchor="t">
            <a:spAutoFit/>
          </a:bodyPr>
          <a:lstStyle/>
          <a:p>
            <a:pPr>
              <a:lnSpc>
                <a:spcPct val="150000"/>
              </a:lnSpc>
            </a:pPr>
            <a:r>
              <a:rPr lang="en-US" sz="2100" dirty="0">
                <a:solidFill>
                  <a:srgbClr val="2C3741"/>
                </a:solidFill>
                <a:latin typeface="Arial" panose="020B0604020202020204" pitchFamily="34" charset="0"/>
                <a:ea typeface="MiSans" pitchFamily="34" charset="-122"/>
                <a:cs typeface="Arial" panose="020B0604020202020204" pitchFamily="34" charset="0"/>
              </a:rPr>
              <a:t>Workplace stress is on the rise globally, with significant impacts on mental health. Young adults in the UK are particularly affected, reporting the highest levels of stress compared to other age groups.</a:t>
            </a:r>
            <a:endParaRPr lang="en-US" sz="2400" dirty="0"/>
          </a:p>
        </p:txBody>
      </p:sp>
      <p:sp>
        <p:nvSpPr>
          <p:cNvPr id="23" name="Text 19"/>
          <p:cNvSpPr/>
          <p:nvPr/>
        </p:nvSpPr>
        <p:spPr>
          <a:xfrm>
            <a:off x="1001078" y="4608196"/>
            <a:ext cx="10233000"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FFFFFF"/>
                </a:solidFill>
                <a:latin typeface="Arial" panose="020B0604020202020204" pitchFamily="34" charset="0"/>
                <a:ea typeface="MiSans" pitchFamily="34" charset="-122"/>
                <a:cs typeface="Arial" panose="020B0604020202020204" pitchFamily="34" charset="0"/>
              </a:rPr>
              <a:t>Impact on Mental Health</a:t>
            </a:r>
            <a:endParaRPr lang="en-US" sz="2400" dirty="0"/>
          </a:p>
        </p:txBody>
      </p:sp>
      <p:sp>
        <p:nvSpPr>
          <p:cNvPr id="24" name="Text 20"/>
          <p:cNvSpPr/>
          <p:nvPr/>
        </p:nvSpPr>
        <p:spPr>
          <a:xfrm>
            <a:off x="1001078" y="5153025"/>
            <a:ext cx="10345103" cy="1540550"/>
          </a:xfrm>
          <a:prstGeom prst="rect">
            <a:avLst/>
          </a:prstGeom>
          <a:noFill/>
          <a:ln/>
        </p:spPr>
        <p:txBody>
          <a:bodyPr wrap="square" lIns="137160" tIns="68580" rIns="137160" bIns="68580" rtlCol="0" anchor="t">
            <a:spAutoFit/>
          </a:bodyPr>
          <a:lstStyle/>
          <a:p>
            <a:pPr>
              <a:lnSpc>
                <a:spcPct val="150000"/>
              </a:lnSpc>
            </a:pPr>
            <a:r>
              <a:rPr lang="en-US" sz="2100" dirty="0">
                <a:solidFill>
                  <a:srgbClr val="FFFFFF"/>
                </a:solidFill>
                <a:latin typeface="Arial" panose="020B0604020202020204" pitchFamily="34" charset="0"/>
                <a:ea typeface="MiSans" pitchFamily="34" charset="-122"/>
                <a:cs typeface="Arial" panose="020B0604020202020204" pitchFamily="34" charset="0"/>
              </a:rPr>
              <a:t>High levels of workplace stress contribute to anxiety, depression, and burnout. These conditions not only affect individual well-being but also have broader societal and economic consequences.</a:t>
            </a:r>
            <a:endParaRPr lang="en-US" sz="2400" dirty="0"/>
          </a:p>
        </p:txBody>
      </p:sp>
      <p:sp>
        <p:nvSpPr>
          <p:cNvPr id="25" name="Text 21"/>
          <p:cNvSpPr/>
          <p:nvPr/>
        </p:nvSpPr>
        <p:spPr>
          <a:xfrm>
            <a:off x="1001078" y="7266623"/>
            <a:ext cx="10233000"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2C3741"/>
                </a:solidFill>
                <a:latin typeface="Arial" panose="020B0604020202020204" pitchFamily="34" charset="0"/>
                <a:ea typeface="MiSans" pitchFamily="34" charset="-122"/>
                <a:cs typeface="Arial" panose="020B0604020202020204" pitchFamily="34" charset="0"/>
              </a:rPr>
              <a:t>Sickness Absence</a:t>
            </a:r>
            <a:endParaRPr lang="en-US" sz="2400" dirty="0"/>
          </a:p>
        </p:txBody>
      </p:sp>
      <p:sp>
        <p:nvSpPr>
          <p:cNvPr id="26" name="Text 22"/>
          <p:cNvSpPr/>
          <p:nvPr/>
        </p:nvSpPr>
        <p:spPr>
          <a:xfrm>
            <a:off x="1001078" y="7773353"/>
            <a:ext cx="10345103" cy="1540550"/>
          </a:xfrm>
          <a:prstGeom prst="rect">
            <a:avLst/>
          </a:prstGeom>
          <a:noFill/>
          <a:ln/>
        </p:spPr>
        <p:txBody>
          <a:bodyPr wrap="square" lIns="137160" tIns="68580" rIns="137160" bIns="68580" rtlCol="0" anchor="t">
            <a:spAutoFit/>
          </a:bodyPr>
          <a:lstStyle/>
          <a:p>
            <a:pPr>
              <a:lnSpc>
                <a:spcPct val="150000"/>
              </a:lnSpc>
            </a:pPr>
            <a:r>
              <a:rPr lang="en-US" sz="2100" dirty="0">
                <a:solidFill>
                  <a:srgbClr val="2C3741"/>
                </a:solidFill>
                <a:latin typeface="Arial" panose="020B0604020202020204" pitchFamily="34" charset="0"/>
                <a:ea typeface="MiSans" pitchFamily="34" charset="-122"/>
                <a:cs typeface="Arial" panose="020B0604020202020204" pitchFamily="34" charset="0"/>
              </a:rPr>
              <a:t>According to HSE 2023, workplace stress is a major cause of sickness absence. Addressing this issue is crucial for improving productivity and reducing the burden on healthcare systems.</a:t>
            </a:r>
            <a:endParaRPr lang="en-US" sz="240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sp>
        <p:nvSpPr>
          <p:cNvPr id="4" name="Shape 2"/>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5" name="Text 3"/>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Shape 4"/>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7" name="Text 5"/>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8" name="Shape 6"/>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9" name="Text 7"/>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0" name="Shape 8"/>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11" name="Text 9"/>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10"/>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13" name="Text 11"/>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4" name="Shape 12"/>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15" name="Text 13"/>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Text 14"/>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Why Focus on 18–34-Year-Olds?</a:t>
            </a:r>
            <a:endParaRPr lang="en-US" sz="2400" dirty="0"/>
          </a:p>
        </p:txBody>
      </p:sp>
      <p:sp>
        <p:nvSpPr>
          <p:cNvPr id="17" name="Shape 15"/>
          <p:cNvSpPr/>
          <p:nvPr/>
        </p:nvSpPr>
        <p:spPr>
          <a:xfrm>
            <a:off x="-24765" y="9859328"/>
            <a:ext cx="18331815" cy="427673"/>
          </a:xfrm>
          <a:prstGeom prst="rect">
            <a:avLst/>
          </a:prstGeom>
          <a:gradFill flip="none" rotWithShape="1">
            <a:gsLst>
              <a:gs pos="0">
                <a:srgbClr val="D3BDA6"/>
              </a:gs>
              <a:gs pos="100000">
                <a:srgbClr val="BFA492"/>
              </a:gs>
            </a:gsLst>
            <a:lin ang="2700000" scaled="1"/>
          </a:gradFill>
          <a:ln/>
        </p:spPr>
        <p:txBody>
          <a:bodyPr/>
          <a:lstStyle/>
          <a:p>
            <a:endParaRPr lang="en-GB" sz="2700"/>
          </a:p>
        </p:txBody>
      </p:sp>
      <p:sp>
        <p:nvSpPr>
          <p:cNvPr id="18" name="Text 16"/>
          <p:cNvSpPr/>
          <p:nvPr/>
        </p:nvSpPr>
        <p:spPr>
          <a:xfrm>
            <a:off x="-24765" y="9859328"/>
            <a:ext cx="18331815" cy="427673"/>
          </a:xfrm>
          <a:prstGeom prst="rect">
            <a:avLst/>
          </a:prstGeom>
          <a:noFill/>
          <a:ln/>
        </p:spPr>
        <p:txBody>
          <a:bodyPr wrap="square" lIns="68580" tIns="137160" rIns="137160" bIns="68580" rtlCol="0" anchor="ctr"/>
          <a:lstStyle/>
          <a:p>
            <a:pPr>
              <a:lnSpc>
                <a:spcPct val="100000"/>
              </a:lnSpc>
            </a:pPr>
            <a:endParaRPr lang="en-US" sz="2400" dirty="0"/>
          </a:p>
        </p:txBody>
      </p:sp>
      <p:sp>
        <p:nvSpPr>
          <p:cNvPr id="19" name="Shape 17"/>
          <p:cNvSpPr/>
          <p:nvPr/>
        </p:nvSpPr>
        <p:spPr>
          <a:xfrm>
            <a:off x="1002983" y="2300288"/>
            <a:ext cx="4531043" cy="6376035"/>
          </a:xfrm>
          <a:prstGeom prst="roundRect">
            <a:avLst>
              <a:gd name="adj" fmla="val 3466"/>
            </a:avLst>
          </a:prstGeom>
          <a:gradFill flip="none" rotWithShape="1">
            <a:gsLst>
              <a:gs pos="0">
                <a:srgbClr val="D3BDA6"/>
              </a:gs>
              <a:gs pos="100000">
                <a:srgbClr val="BFA492"/>
              </a:gs>
            </a:gsLst>
            <a:lin ang="2700000" scaled="1"/>
          </a:gradFill>
          <a:ln w="19050">
            <a:solidFill>
              <a:srgbClr val="D3BDA6"/>
            </a:solidFill>
            <a:prstDash val="solid"/>
          </a:ln>
        </p:spPr>
        <p:txBody>
          <a:bodyPr/>
          <a:lstStyle/>
          <a:p>
            <a:endParaRPr lang="en-GB" sz="2700"/>
          </a:p>
        </p:txBody>
      </p:sp>
      <p:sp>
        <p:nvSpPr>
          <p:cNvPr id="20" name="Text 18"/>
          <p:cNvSpPr/>
          <p:nvPr/>
        </p:nvSpPr>
        <p:spPr>
          <a:xfrm>
            <a:off x="1002983" y="2300288"/>
            <a:ext cx="4531043" cy="6376035"/>
          </a:xfrm>
          <a:prstGeom prst="rect">
            <a:avLst/>
          </a:prstGeom>
          <a:noFill/>
          <a:ln/>
        </p:spPr>
        <p:txBody>
          <a:bodyPr wrap="square" lIns="68580" tIns="137160" rIns="137160" bIns="68580" rtlCol="0" anchor="ctr"/>
          <a:lstStyle/>
          <a:p>
            <a:pPr>
              <a:lnSpc>
                <a:spcPct val="100000"/>
              </a:lnSpc>
            </a:pPr>
            <a:endParaRPr lang="en-US" sz="2400" dirty="0"/>
          </a:p>
        </p:txBody>
      </p:sp>
      <p:pic>
        <p:nvPicPr>
          <p:cNvPr id="21" name="Image 0" descr="https://kimi-img.moonshot.cn/pub/slides/slides_tmpl/image/25-09-28-15:22:08-d3ce480s8jdo4os5dd2g.png"/>
          <p:cNvPicPr>
            <a:picLocks noChangeAspect="1"/>
          </p:cNvPicPr>
          <p:nvPr/>
        </p:nvPicPr>
        <p:blipFill>
          <a:blip r:embed="rId3"/>
          <a:srcRect t="139" b="139"/>
          <a:stretch/>
        </p:blipFill>
        <p:spPr>
          <a:xfrm>
            <a:off x="5895976" y="5157788"/>
            <a:ext cx="11408093" cy="3429000"/>
          </a:xfrm>
          <a:prstGeom prst="rect">
            <a:avLst/>
          </a:prstGeom>
        </p:spPr>
      </p:pic>
      <p:sp>
        <p:nvSpPr>
          <p:cNvPr id="22" name="Text 19"/>
          <p:cNvSpPr/>
          <p:nvPr/>
        </p:nvSpPr>
        <p:spPr>
          <a:xfrm>
            <a:off x="1163003" y="2763203"/>
            <a:ext cx="4211955"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Arial" panose="020B0604020202020204" pitchFamily="34" charset="0"/>
                <a:ea typeface="MiSans" pitchFamily="34" charset="-122"/>
                <a:cs typeface="Arial" panose="020B0604020202020204" pitchFamily="34" charset="0"/>
              </a:rPr>
              <a:t>Unique Challenges</a:t>
            </a:r>
            <a:endParaRPr lang="en-US" sz="2400" dirty="0"/>
          </a:p>
        </p:txBody>
      </p:sp>
      <p:sp>
        <p:nvSpPr>
          <p:cNvPr id="23" name="Text 20"/>
          <p:cNvSpPr/>
          <p:nvPr/>
        </p:nvSpPr>
        <p:spPr>
          <a:xfrm>
            <a:off x="1163003" y="3921443"/>
            <a:ext cx="4211955" cy="3929537"/>
          </a:xfrm>
          <a:prstGeom prst="rect">
            <a:avLst/>
          </a:prstGeom>
          <a:noFill/>
          <a:ln/>
        </p:spPr>
        <p:txBody>
          <a:bodyPr wrap="square" lIns="137160" tIns="68580" rIns="137160" bIns="68580" rtlCol="0" anchor="t">
            <a:spAutoFit/>
          </a:bodyPr>
          <a:lstStyle/>
          <a:p>
            <a:pPr>
              <a:lnSpc>
                <a:spcPct val="130000"/>
              </a:lnSpc>
            </a:pPr>
            <a:r>
              <a:rPr lang="en-US" sz="2400" dirty="0">
                <a:solidFill>
                  <a:srgbClr val="FFFFFF"/>
                </a:solidFill>
                <a:latin typeface="Arial" panose="020B0604020202020204" pitchFamily="34" charset="0"/>
                <a:ea typeface="MiSans" pitchFamily="34" charset="-122"/>
                <a:cs typeface="Arial" panose="020B0604020202020204" pitchFamily="34" charset="0"/>
              </a:rPr>
              <a:t>Generation Z and millennials face unique challenges in the workplace, including rapid job transitions and high expectations. These factors contribute to higher stress </a:t>
            </a:r>
            <a:r>
              <a:rPr lang="en-US" sz="2400" dirty="0">
                <a:solidFill>
                  <a:schemeClr val="bg1"/>
                </a:solidFill>
                <a:latin typeface="Arial" panose="020B0604020202020204" pitchFamily="34" charset="0"/>
                <a:ea typeface="MiSans" pitchFamily="34" charset="-122"/>
                <a:cs typeface="Arial" panose="020B0604020202020204" pitchFamily="34" charset="0"/>
              </a:rPr>
              <a:t>levels and burnout rates </a:t>
            </a:r>
            <a:r>
              <a:rPr lang="en-GB" sz="2400" dirty="0">
                <a:solidFill>
                  <a:schemeClr val="bg1"/>
                </a:solidFill>
                <a:latin typeface="Arial" panose="020B0604020202020204" pitchFamily="34" charset="0"/>
                <a:cs typeface="Arial" panose="020B0604020202020204" pitchFamily="34" charset="0"/>
              </a:rPr>
              <a:t>(Gallup, 2022).</a:t>
            </a:r>
            <a:endParaRPr lang="en-US" sz="2400" dirty="0">
              <a:solidFill>
                <a:schemeClr val="bg1"/>
              </a:solidFill>
              <a:latin typeface="Arial" panose="020B0604020202020204" pitchFamily="34" charset="0"/>
              <a:cs typeface="Arial" panose="020B0604020202020204" pitchFamily="34" charset="0"/>
            </a:endParaRPr>
          </a:p>
        </p:txBody>
      </p:sp>
      <p:sp>
        <p:nvSpPr>
          <p:cNvPr id="24" name="Text 21"/>
          <p:cNvSpPr/>
          <p:nvPr/>
        </p:nvSpPr>
        <p:spPr>
          <a:xfrm>
            <a:off x="5757863" y="2482216"/>
            <a:ext cx="11572875" cy="692497"/>
          </a:xfrm>
          <a:prstGeom prst="rect">
            <a:avLst/>
          </a:prstGeom>
          <a:noFill/>
          <a:ln/>
        </p:spPr>
        <p:txBody>
          <a:bodyPr wrap="square" lIns="137160" tIns="68580" rIns="137160" bIns="68580" rtlCol="0" anchor="t">
            <a:spAutoFit/>
          </a:bodyPr>
          <a:lstStyle/>
          <a:p>
            <a:pPr>
              <a:lnSpc>
                <a:spcPct val="100000"/>
              </a:lnSpc>
            </a:pPr>
            <a:r>
              <a:rPr lang="en-US" sz="3600" b="1" dirty="0">
                <a:solidFill>
                  <a:srgbClr val="000000"/>
                </a:solidFill>
                <a:latin typeface="Arial" panose="020B0604020202020204" pitchFamily="34" charset="0"/>
                <a:ea typeface="MiSans" pitchFamily="34" charset="-122"/>
                <a:cs typeface="Arial" panose="020B0604020202020204" pitchFamily="34" charset="0"/>
              </a:rPr>
              <a:t>Digital Literacy</a:t>
            </a:r>
            <a:endParaRPr lang="en-US" sz="2400" dirty="0"/>
          </a:p>
        </p:txBody>
      </p:sp>
      <p:sp>
        <p:nvSpPr>
          <p:cNvPr id="25" name="Text 22"/>
          <p:cNvSpPr/>
          <p:nvPr/>
        </p:nvSpPr>
        <p:spPr>
          <a:xfrm>
            <a:off x="5757863" y="3183255"/>
            <a:ext cx="11572875" cy="1537729"/>
          </a:xfrm>
          <a:prstGeom prst="rect">
            <a:avLst/>
          </a:prstGeom>
          <a:noFill/>
          <a:ln/>
        </p:spPr>
        <p:txBody>
          <a:bodyPr wrap="square" lIns="137160" tIns="68580" rIns="137160" bIns="68580" rtlCol="0" anchor="t">
            <a:spAutoFit/>
          </a:bodyPr>
          <a:lstStyle/>
          <a:p>
            <a:pPr>
              <a:lnSpc>
                <a:spcPct val="130000"/>
              </a:lnSpc>
            </a:pPr>
            <a:r>
              <a:rPr lang="en-US" sz="2400" dirty="0">
                <a:solidFill>
                  <a:srgbClr val="000000"/>
                </a:solidFill>
                <a:latin typeface="Arial" panose="020B0604020202020204" pitchFamily="34" charset="0"/>
                <a:ea typeface="MiSans" pitchFamily="34" charset="-122"/>
                <a:cs typeface="Arial" panose="020B0604020202020204" pitchFamily="34" charset="0"/>
              </a:rPr>
              <a:t>Young adults have high digital literacy, making them ideal candidates for a VR-based intervention. Their familiarity with technology ensures better engagement and adoption of digital health solutions.</a:t>
            </a:r>
            <a:endParaRPr lang="en-US" sz="2400"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sp>
        <p:nvSpPr>
          <p:cNvPr id="4" name="Shape 2"/>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5" name="Text 3"/>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Shape 4"/>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7" name="Text 5"/>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8" name="Shape 6"/>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9" name="Text 7"/>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0" name="Shape 8"/>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11" name="Text 9"/>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10"/>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13" name="Text 11"/>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4" name="Shape 12"/>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15" name="Text 13"/>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Text 14"/>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Cost of Ignoring Stress in Young Workers</a:t>
            </a:r>
            <a:endParaRPr lang="en-US" sz="2400" dirty="0"/>
          </a:p>
        </p:txBody>
      </p:sp>
      <p:sp>
        <p:nvSpPr>
          <p:cNvPr id="17" name="Shape 15"/>
          <p:cNvSpPr/>
          <p:nvPr/>
        </p:nvSpPr>
        <p:spPr>
          <a:xfrm>
            <a:off x="-24765" y="7116128"/>
            <a:ext cx="18331815" cy="3170873"/>
          </a:xfrm>
          <a:prstGeom prst="rect">
            <a:avLst/>
          </a:prstGeom>
          <a:gradFill flip="none" rotWithShape="1">
            <a:gsLst>
              <a:gs pos="0">
                <a:srgbClr val="D3BDA6"/>
              </a:gs>
              <a:gs pos="100000">
                <a:srgbClr val="BFA492"/>
              </a:gs>
            </a:gsLst>
            <a:lin ang="2700000" scaled="1"/>
          </a:gradFill>
          <a:ln/>
        </p:spPr>
        <p:txBody>
          <a:bodyPr/>
          <a:lstStyle/>
          <a:p>
            <a:endParaRPr lang="en-GB" sz="2700"/>
          </a:p>
        </p:txBody>
      </p:sp>
      <p:sp>
        <p:nvSpPr>
          <p:cNvPr id="18" name="Text 16"/>
          <p:cNvSpPr/>
          <p:nvPr/>
        </p:nvSpPr>
        <p:spPr>
          <a:xfrm>
            <a:off x="-24765" y="7116128"/>
            <a:ext cx="18331815" cy="3170873"/>
          </a:xfrm>
          <a:prstGeom prst="rect">
            <a:avLst/>
          </a:prstGeom>
          <a:noFill/>
          <a:ln/>
        </p:spPr>
        <p:txBody>
          <a:bodyPr wrap="square" lIns="68580" tIns="137160" rIns="137160" bIns="68580" rtlCol="0" anchor="ctr"/>
          <a:lstStyle/>
          <a:p>
            <a:pPr>
              <a:lnSpc>
                <a:spcPct val="100000"/>
              </a:lnSpc>
            </a:pPr>
            <a:endParaRPr lang="en-US" sz="2400" dirty="0"/>
          </a:p>
        </p:txBody>
      </p:sp>
      <p:sp>
        <p:nvSpPr>
          <p:cNvPr id="19" name="Shape 17"/>
          <p:cNvSpPr/>
          <p:nvPr/>
        </p:nvSpPr>
        <p:spPr>
          <a:xfrm>
            <a:off x="2434590" y="2414588"/>
            <a:ext cx="13418820" cy="1005840"/>
          </a:xfrm>
          <a:prstGeom prst="round2SameRect">
            <a:avLst>
              <a:gd name="adj1" fmla="val 16667"/>
              <a:gd name="adj2" fmla="val 0"/>
            </a:avLst>
          </a:prstGeom>
          <a:solidFill>
            <a:srgbClr val="D3BDA6"/>
          </a:solidFill>
          <a:ln/>
        </p:spPr>
        <p:txBody>
          <a:bodyPr/>
          <a:lstStyle/>
          <a:p>
            <a:endParaRPr lang="en-GB" sz="2700"/>
          </a:p>
        </p:txBody>
      </p:sp>
      <p:sp>
        <p:nvSpPr>
          <p:cNvPr id="20" name="Text 18"/>
          <p:cNvSpPr/>
          <p:nvPr/>
        </p:nvSpPr>
        <p:spPr>
          <a:xfrm>
            <a:off x="2434590" y="2414588"/>
            <a:ext cx="13418820" cy="1005840"/>
          </a:xfrm>
          <a:prstGeom prst="rect">
            <a:avLst/>
          </a:prstGeom>
          <a:noFill/>
          <a:ln/>
        </p:spPr>
        <p:txBody>
          <a:bodyPr wrap="square" lIns="68580" tIns="137160" rIns="137160" bIns="68580" rtlCol="0" anchor="ctr"/>
          <a:lstStyle/>
          <a:p>
            <a:pPr>
              <a:lnSpc>
                <a:spcPct val="100000"/>
              </a:lnSpc>
            </a:pPr>
            <a:endParaRPr lang="en-US" sz="2400" dirty="0"/>
          </a:p>
        </p:txBody>
      </p:sp>
      <p:sp>
        <p:nvSpPr>
          <p:cNvPr id="21" name="Shape 19"/>
          <p:cNvSpPr/>
          <p:nvPr/>
        </p:nvSpPr>
        <p:spPr>
          <a:xfrm>
            <a:off x="2434590" y="3633788"/>
            <a:ext cx="13418820" cy="5280660"/>
          </a:xfrm>
          <a:prstGeom prst="round2SameRect">
            <a:avLst>
              <a:gd name="adj1" fmla="val 0"/>
              <a:gd name="adj2" fmla="val 0"/>
            </a:avLst>
          </a:prstGeom>
          <a:solidFill>
            <a:srgbClr val="FFFFFF"/>
          </a:solidFill>
          <a:ln w="19050">
            <a:solidFill>
              <a:srgbClr val="D3BDA6"/>
            </a:solidFill>
            <a:prstDash val="solid"/>
          </a:ln>
        </p:spPr>
        <p:txBody>
          <a:bodyPr/>
          <a:lstStyle/>
          <a:p>
            <a:endParaRPr lang="en-GB" sz="2700"/>
          </a:p>
        </p:txBody>
      </p:sp>
      <p:sp>
        <p:nvSpPr>
          <p:cNvPr id="22" name="Text 20"/>
          <p:cNvSpPr/>
          <p:nvPr/>
        </p:nvSpPr>
        <p:spPr>
          <a:xfrm>
            <a:off x="2434590" y="3633788"/>
            <a:ext cx="13418820" cy="5280660"/>
          </a:xfrm>
          <a:prstGeom prst="rect">
            <a:avLst/>
          </a:prstGeom>
          <a:noFill/>
          <a:ln/>
        </p:spPr>
        <p:txBody>
          <a:bodyPr wrap="square" lIns="68580" tIns="137160" rIns="137160" bIns="68580" rtlCol="0" anchor="ctr"/>
          <a:lstStyle/>
          <a:p>
            <a:pPr>
              <a:lnSpc>
                <a:spcPct val="100000"/>
              </a:lnSpc>
            </a:pPr>
            <a:endParaRPr lang="en-US" sz="2400" dirty="0"/>
          </a:p>
        </p:txBody>
      </p:sp>
      <p:pic>
        <p:nvPicPr>
          <p:cNvPr id="23" name="Image 0" descr="https://kimi-img.moonshot.cn/pub/slides/slides_tmpl/image/25-09-28-15:22:05-d3ce478s8jdo4os5dcug.png"/>
          <p:cNvPicPr>
            <a:picLocks noChangeAspect="1"/>
          </p:cNvPicPr>
          <p:nvPr/>
        </p:nvPicPr>
        <p:blipFill>
          <a:blip r:embed="rId3"/>
          <a:srcRect t="230" b="230"/>
          <a:stretch/>
        </p:blipFill>
        <p:spPr>
          <a:xfrm>
            <a:off x="3084196" y="3930968"/>
            <a:ext cx="12274868" cy="2057400"/>
          </a:xfrm>
          <a:prstGeom prst="rect">
            <a:avLst/>
          </a:prstGeom>
        </p:spPr>
      </p:pic>
      <p:sp>
        <p:nvSpPr>
          <p:cNvPr id="24" name="Text 21"/>
          <p:cNvSpPr/>
          <p:nvPr/>
        </p:nvSpPr>
        <p:spPr>
          <a:xfrm>
            <a:off x="2975135" y="2587943"/>
            <a:ext cx="12337733" cy="692497"/>
          </a:xfrm>
          <a:prstGeom prst="rect">
            <a:avLst/>
          </a:prstGeom>
          <a:noFill/>
          <a:ln/>
        </p:spPr>
        <p:txBody>
          <a:bodyPr wrap="square" lIns="137160" tIns="68580" rIns="137160" bIns="68580" rtlCol="0" anchor="t">
            <a:spAutoFit/>
          </a:bodyPr>
          <a:lstStyle/>
          <a:p>
            <a:pPr>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Long-term Consequences</a:t>
            </a:r>
            <a:endParaRPr lang="en-US" sz="2400" dirty="0"/>
          </a:p>
        </p:txBody>
      </p:sp>
      <p:sp>
        <p:nvSpPr>
          <p:cNvPr id="25" name="Text 22"/>
          <p:cNvSpPr/>
          <p:nvPr/>
        </p:nvSpPr>
        <p:spPr>
          <a:xfrm>
            <a:off x="2975135" y="6215063"/>
            <a:ext cx="12337733" cy="1702710"/>
          </a:xfrm>
          <a:prstGeom prst="rect">
            <a:avLst/>
          </a:prstGeom>
          <a:noFill/>
          <a:ln/>
        </p:spPr>
        <p:txBody>
          <a:bodyPr wrap="square" lIns="137160" tIns="68580" rIns="137160" bIns="68580" rtlCol="0" anchor="t">
            <a:spAutoFit/>
          </a:bodyPr>
          <a:lstStyle/>
          <a:p>
            <a:pPr>
              <a:lnSpc>
                <a:spcPct val="130000"/>
              </a:lnSpc>
            </a:pPr>
            <a:r>
              <a:rPr lang="en-US" sz="2700" dirty="0">
                <a:solidFill>
                  <a:srgbClr val="000000"/>
                </a:solidFill>
                <a:latin typeface="Arial" panose="020B0604020202020204" pitchFamily="34" charset="0"/>
                <a:ea typeface="MiSans" pitchFamily="34" charset="-122"/>
                <a:cs typeface="Arial" panose="020B0604020202020204" pitchFamily="34" charset="0"/>
              </a:rPr>
              <a:t>Untreated workplace stress in young adults can lead to long-term mental health issues, decreased productivity, and increased turnover. Addressing this early is crucial for both individual well-being and organizational success </a:t>
            </a:r>
            <a:r>
              <a:rPr lang="en-GB" sz="2700" dirty="0">
                <a:latin typeface="Arial" panose="020B0604020202020204" pitchFamily="34" charset="0"/>
                <a:cs typeface="Arial" panose="020B0604020202020204" pitchFamily="34" charset="0"/>
              </a:rPr>
              <a:t>(WHO, 2022).</a:t>
            </a:r>
            <a:endParaRPr lang="en-US" sz="2700" dirty="0">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9-28-15:22:03-d3ce46os8jdo4os5dcsg.png"/>
          <p:cNvPicPr>
            <a:picLocks noChangeAspect="1"/>
          </p:cNvPicPr>
          <p:nvPr/>
        </p:nvPicPr>
        <p:blipFill>
          <a:blip r:embed="rId3"/>
          <a:srcRect l="5" r="5"/>
          <a:stretch/>
        </p:blipFill>
        <p:spPr>
          <a:xfrm>
            <a:off x="-14288" y="-33338"/>
            <a:ext cx="18322290" cy="10365105"/>
          </a:xfrm>
          <a:prstGeom prst="rect">
            <a:avLst/>
          </a:prstGeom>
        </p:spPr>
      </p:pic>
      <p:sp>
        <p:nvSpPr>
          <p:cNvPr id="3" name="Shape 0"/>
          <p:cNvSpPr/>
          <p:nvPr/>
        </p:nvSpPr>
        <p:spPr>
          <a:xfrm>
            <a:off x="7758113" y="2996565"/>
            <a:ext cx="1483043" cy="1141095"/>
          </a:xfrm>
          <a:prstGeom prst="rect">
            <a:avLst/>
          </a:prstGeom>
          <a:solidFill>
            <a:srgbClr val="FFFFFF"/>
          </a:solidFill>
          <a:ln/>
        </p:spPr>
        <p:txBody>
          <a:bodyPr/>
          <a:lstStyle/>
          <a:p>
            <a:endParaRPr lang="en-GB" sz="2700"/>
          </a:p>
        </p:txBody>
      </p:sp>
      <p:sp>
        <p:nvSpPr>
          <p:cNvPr id="4" name="Text 1"/>
          <p:cNvSpPr/>
          <p:nvPr/>
        </p:nvSpPr>
        <p:spPr>
          <a:xfrm>
            <a:off x="7758113" y="2996565"/>
            <a:ext cx="1483043" cy="1141095"/>
          </a:xfrm>
          <a:prstGeom prst="rect">
            <a:avLst/>
          </a:prstGeom>
          <a:noFill/>
          <a:ln/>
        </p:spPr>
        <p:txBody>
          <a:bodyPr wrap="square" lIns="68580" tIns="137160" rIns="137160" bIns="68580" rtlCol="0" anchor="ctr"/>
          <a:lstStyle/>
          <a:p>
            <a:pPr>
              <a:lnSpc>
                <a:spcPct val="100000"/>
              </a:lnSpc>
            </a:pPr>
            <a:endParaRPr lang="en-US" sz="2400" dirty="0"/>
          </a:p>
        </p:txBody>
      </p:sp>
      <p:sp>
        <p:nvSpPr>
          <p:cNvPr id="5" name="Text 2"/>
          <p:cNvSpPr/>
          <p:nvPr/>
        </p:nvSpPr>
        <p:spPr>
          <a:xfrm>
            <a:off x="7638098" y="4424363"/>
            <a:ext cx="10480358" cy="1523048"/>
          </a:xfrm>
          <a:prstGeom prst="rect">
            <a:avLst/>
          </a:prstGeom>
          <a:noFill/>
          <a:ln/>
        </p:spPr>
        <p:txBody>
          <a:bodyPr wrap="square" lIns="137160" tIns="68580" rIns="137160" bIns="68580" rtlCol="0" anchor="t"/>
          <a:lstStyle/>
          <a:p>
            <a:pPr>
              <a:lnSpc>
                <a:spcPct val="100000"/>
              </a:lnSpc>
            </a:pPr>
            <a:r>
              <a:rPr lang="en-US" sz="6000" b="1" dirty="0">
                <a:solidFill>
                  <a:srgbClr val="212931"/>
                </a:solidFill>
                <a:latin typeface="Arial" panose="020B0604020202020204" pitchFamily="34" charset="0"/>
                <a:ea typeface="MiSans" pitchFamily="34" charset="-122"/>
                <a:cs typeface="Arial" panose="020B0604020202020204" pitchFamily="34" charset="0"/>
              </a:rPr>
              <a:t>Intervention Design</a:t>
            </a:r>
            <a:endParaRPr lang="en-US" sz="2400" dirty="0"/>
          </a:p>
        </p:txBody>
      </p:sp>
      <p:sp>
        <p:nvSpPr>
          <p:cNvPr id="6" name="Text 3"/>
          <p:cNvSpPr/>
          <p:nvPr/>
        </p:nvSpPr>
        <p:spPr>
          <a:xfrm>
            <a:off x="381000" y="3129916"/>
            <a:ext cx="4692015" cy="1294448"/>
          </a:xfrm>
          <a:prstGeom prst="rect">
            <a:avLst/>
          </a:prstGeom>
          <a:noFill/>
          <a:ln/>
        </p:spPr>
        <p:txBody>
          <a:bodyPr wrap="square" lIns="137160" tIns="68580" rIns="137160" bIns="68580" rtlCol="0" anchor="t"/>
          <a:lstStyle/>
          <a:p>
            <a:pPr>
              <a:lnSpc>
                <a:spcPct val="100000"/>
              </a:lnSpc>
            </a:pPr>
            <a:r>
              <a:rPr lang="en-US" sz="24900" b="1" dirty="0">
                <a:solidFill>
                  <a:srgbClr val="FFFFFF"/>
                </a:solidFill>
                <a:latin typeface="Arial" panose="020B0604020202020204" pitchFamily="34" charset="0"/>
                <a:ea typeface="MiSans" pitchFamily="34" charset="-122"/>
                <a:cs typeface="Arial" panose="020B0604020202020204" pitchFamily="34" charset="0"/>
              </a:rPr>
              <a:t>02</a:t>
            </a:r>
            <a:endParaRPr lang="en-US" sz="24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pic>
        <p:nvPicPr>
          <p:cNvPr id="4" name="Image 0" descr="https://kimi-img.moonshot.cn/pub/slides/slides_tmpl/image/25-09-28-15:22:09-d3ce488s8jdo4os5dd4g.png"/>
          <p:cNvPicPr>
            <a:picLocks noChangeAspect="1"/>
          </p:cNvPicPr>
          <p:nvPr/>
        </p:nvPicPr>
        <p:blipFill>
          <a:blip r:embed="rId3"/>
          <a:srcRect t="15" b="15"/>
          <a:stretch/>
        </p:blipFill>
        <p:spPr>
          <a:xfrm>
            <a:off x="15151418" y="0"/>
            <a:ext cx="3167063" cy="1824990"/>
          </a:xfrm>
          <a:prstGeom prst="rect">
            <a:avLst/>
          </a:prstGeom>
        </p:spPr>
      </p:pic>
      <p:sp>
        <p:nvSpPr>
          <p:cNvPr id="5" name="Shape 2"/>
          <p:cNvSpPr/>
          <p:nvPr/>
        </p:nvSpPr>
        <p:spPr>
          <a:xfrm>
            <a:off x="628650" y="8024813"/>
            <a:ext cx="17329785" cy="49530"/>
          </a:xfrm>
          <a:prstGeom prst="line">
            <a:avLst/>
          </a:prstGeom>
          <a:noFill/>
          <a:ln w="19050">
            <a:solidFill>
              <a:srgbClr val="865F24"/>
            </a:solidFill>
            <a:prstDash val="solid"/>
            <a:headEnd type="none"/>
            <a:tailEnd type="none"/>
          </a:ln>
        </p:spPr>
        <p:txBody>
          <a:bodyPr/>
          <a:lstStyle/>
          <a:p>
            <a:endParaRPr lang="en-GB" sz="2700"/>
          </a:p>
        </p:txBody>
      </p:sp>
      <p:sp>
        <p:nvSpPr>
          <p:cNvPr id="6" name="Text 3"/>
          <p:cNvSpPr/>
          <p:nvPr/>
        </p:nvSpPr>
        <p:spPr>
          <a:xfrm>
            <a:off x="1001078" y="786765"/>
            <a:ext cx="9408795" cy="877163"/>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WorkWellVR Aim &amp; Objectives</a:t>
            </a:r>
            <a:endParaRPr lang="en-US" sz="2400" dirty="0"/>
          </a:p>
        </p:txBody>
      </p:sp>
      <p:sp>
        <p:nvSpPr>
          <p:cNvPr id="7" name="Shape 4"/>
          <p:cNvSpPr/>
          <p:nvPr/>
        </p:nvSpPr>
        <p:spPr>
          <a:xfrm>
            <a:off x="6532246" y="3036571"/>
            <a:ext cx="5253038" cy="4129088"/>
          </a:xfrm>
          <a:prstGeom prst="roundRect">
            <a:avLst>
              <a:gd name="adj" fmla="val 8836"/>
            </a:avLst>
          </a:prstGeom>
          <a:solidFill>
            <a:srgbClr val="D3BDA6"/>
          </a:solidFill>
          <a:ln/>
        </p:spPr>
        <p:txBody>
          <a:bodyPr/>
          <a:lstStyle/>
          <a:p>
            <a:endParaRPr lang="en-GB" sz="2700"/>
          </a:p>
        </p:txBody>
      </p:sp>
      <p:sp>
        <p:nvSpPr>
          <p:cNvPr id="8" name="Text 5"/>
          <p:cNvSpPr/>
          <p:nvPr/>
        </p:nvSpPr>
        <p:spPr>
          <a:xfrm>
            <a:off x="6532246" y="3036571"/>
            <a:ext cx="5253038" cy="4129088"/>
          </a:xfrm>
          <a:prstGeom prst="rect">
            <a:avLst/>
          </a:prstGeom>
          <a:noFill/>
          <a:ln/>
        </p:spPr>
        <p:txBody>
          <a:bodyPr wrap="square" lIns="68580" tIns="137160" rIns="137160" bIns="68580" rtlCol="0" anchor="ctr"/>
          <a:lstStyle/>
          <a:p>
            <a:pPr>
              <a:lnSpc>
                <a:spcPct val="100000"/>
              </a:lnSpc>
            </a:pPr>
            <a:endParaRPr lang="en-US" sz="2400" dirty="0"/>
          </a:p>
        </p:txBody>
      </p:sp>
      <p:sp>
        <p:nvSpPr>
          <p:cNvPr id="9" name="Shape 6"/>
          <p:cNvSpPr/>
          <p:nvPr/>
        </p:nvSpPr>
        <p:spPr>
          <a:xfrm rot="8100000">
            <a:off x="8929688" y="6868478"/>
            <a:ext cx="442913" cy="442913"/>
          </a:xfrm>
          <a:prstGeom prst="ellipse">
            <a:avLst/>
          </a:prstGeom>
          <a:solidFill>
            <a:srgbClr val="F2F2F2"/>
          </a:solidFill>
          <a:ln/>
        </p:spPr>
        <p:txBody>
          <a:bodyPr/>
          <a:lstStyle/>
          <a:p>
            <a:endParaRPr lang="en-GB" sz="2700"/>
          </a:p>
        </p:txBody>
      </p:sp>
      <p:sp>
        <p:nvSpPr>
          <p:cNvPr id="10" name="Text 7"/>
          <p:cNvSpPr/>
          <p:nvPr/>
        </p:nvSpPr>
        <p:spPr>
          <a:xfrm rot="8100000">
            <a:off x="8929688" y="6868478"/>
            <a:ext cx="442913" cy="442913"/>
          </a:xfrm>
          <a:prstGeom prst="rect">
            <a:avLst/>
          </a:prstGeom>
          <a:noFill/>
          <a:ln/>
        </p:spPr>
        <p:txBody>
          <a:bodyPr wrap="square" lIns="68580" tIns="137160" rIns="137160" bIns="68580" rtlCol="0" anchor="ctr"/>
          <a:lstStyle/>
          <a:p>
            <a:pPr>
              <a:lnSpc>
                <a:spcPct val="140000"/>
              </a:lnSpc>
            </a:pPr>
            <a:endParaRPr lang="en-US" sz="2400" dirty="0"/>
          </a:p>
        </p:txBody>
      </p:sp>
      <p:sp>
        <p:nvSpPr>
          <p:cNvPr id="11" name="Shape 8"/>
          <p:cNvSpPr/>
          <p:nvPr/>
        </p:nvSpPr>
        <p:spPr>
          <a:xfrm>
            <a:off x="9071610" y="7937183"/>
            <a:ext cx="173355" cy="173355"/>
          </a:xfrm>
          <a:prstGeom prst="ellipse">
            <a:avLst/>
          </a:prstGeom>
          <a:solidFill>
            <a:srgbClr val="F2F2F2"/>
          </a:solidFill>
          <a:ln w="38100">
            <a:solidFill>
              <a:srgbClr val="808080"/>
            </a:solidFill>
            <a:prstDash val="solid"/>
          </a:ln>
        </p:spPr>
        <p:txBody>
          <a:bodyPr/>
          <a:lstStyle/>
          <a:p>
            <a:endParaRPr lang="en-GB" sz="2700"/>
          </a:p>
        </p:txBody>
      </p:sp>
      <p:sp>
        <p:nvSpPr>
          <p:cNvPr id="12" name="Text 9"/>
          <p:cNvSpPr/>
          <p:nvPr/>
        </p:nvSpPr>
        <p:spPr>
          <a:xfrm>
            <a:off x="9071610" y="7937183"/>
            <a:ext cx="173355" cy="173355"/>
          </a:xfrm>
          <a:prstGeom prst="rect">
            <a:avLst/>
          </a:prstGeom>
          <a:noFill/>
          <a:ln/>
        </p:spPr>
        <p:txBody>
          <a:bodyPr wrap="square" lIns="68580" tIns="137160" rIns="137160" bIns="68580" rtlCol="0" anchor="ctr"/>
          <a:lstStyle/>
          <a:p>
            <a:pPr>
              <a:lnSpc>
                <a:spcPct val="140000"/>
              </a:lnSpc>
            </a:pPr>
            <a:endParaRPr lang="en-US" sz="2400" dirty="0"/>
          </a:p>
        </p:txBody>
      </p:sp>
      <p:pic>
        <p:nvPicPr>
          <p:cNvPr id="13" name="Image 1" descr="https://kimi-img.moonshot.cn/pub/slides/slides_tmpl/image/25-09-28-15:22:09-d3ce488s8jdo4os5dd5g.png"/>
          <p:cNvPicPr>
            <a:picLocks noChangeAspect="1"/>
          </p:cNvPicPr>
          <p:nvPr/>
        </p:nvPicPr>
        <p:blipFill>
          <a:blip r:embed="rId4"/>
          <a:srcRect/>
          <a:stretch/>
        </p:blipFill>
        <p:spPr>
          <a:xfrm>
            <a:off x="8697191" y="6671054"/>
            <a:ext cx="914400" cy="1295400"/>
          </a:xfrm>
          <a:prstGeom prst="rect">
            <a:avLst/>
          </a:prstGeom>
        </p:spPr>
      </p:pic>
      <p:sp>
        <p:nvSpPr>
          <p:cNvPr id="14" name="Shape 10"/>
          <p:cNvSpPr/>
          <p:nvPr/>
        </p:nvSpPr>
        <p:spPr>
          <a:xfrm>
            <a:off x="825818" y="3044191"/>
            <a:ext cx="5253038" cy="4129088"/>
          </a:xfrm>
          <a:prstGeom prst="roundRect">
            <a:avLst>
              <a:gd name="adj" fmla="val 8836"/>
            </a:avLst>
          </a:prstGeom>
          <a:solidFill>
            <a:srgbClr val="D3BDA6"/>
          </a:solidFill>
          <a:ln/>
        </p:spPr>
        <p:txBody>
          <a:bodyPr/>
          <a:lstStyle/>
          <a:p>
            <a:endParaRPr lang="en-GB" sz="2700"/>
          </a:p>
        </p:txBody>
      </p:sp>
      <p:sp>
        <p:nvSpPr>
          <p:cNvPr id="15" name="Text 11"/>
          <p:cNvSpPr/>
          <p:nvPr/>
        </p:nvSpPr>
        <p:spPr>
          <a:xfrm>
            <a:off x="825818" y="3044191"/>
            <a:ext cx="5253038" cy="4129088"/>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Shape 12"/>
          <p:cNvSpPr/>
          <p:nvPr/>
        </p:nvSpPr>
        <p:spPr>
          <a:xfrm rot="8100000">
            <a:off x="3223261" y="6876098"/>
            <a:ext cx="442913" cy="442913"/>
          </a:xfrm>
          <a:prstGeom prst="ellipse">
            <a:avLst/>
          </a:prstGeom>
          <a:solidFill>
            <a:srgbClr val="F2F2F2"/>
          </a:solidFill>
          <a:ln/>
        </p:spPr>
        <p:txBody>
          <a:bodyPr/>
          <a:lstStyle/>
          <a:p>
            <a:endParaRPr lang="en-GB" sz="2700"/>
          </a:p>
        </p:txBody>
      </p:sp>
      <p:sp>
        <p:nvSpPr>
          <p:cNvPr id="17" name="Text 13"/>
          <p:cNvSpPr/>
          <p:nvPr/>
        </p:nvSpPr>
        <p:spPr>
          <a:xfrm rot="8100000">
            <a:off x="3223261" y="6876098"/>
            <a:ext cx="442913" cy="442913"/>
          </a:xfrm>
          <a:prstGeom prst="rect">
            <a:avLst/>
          </a:prstGeom>
          <a:noFill/>
          <a:ln/>
        </p:spPr>
        <p:txBody>
          <a:bodyPr wrap="square" lIns="68580" tIns="137160" rIns="137160" bIns="68580" rtlCol="0" anchor="ctr"/>
          <a:lstStyle/>
          <a:p>
            <a:pPr>
              <a:lnSpc>
                <a:spcPct val="140000"/>
              </a:lnSpc>
            </a:pPr>
            <a:endParaRPr lang="en-US" sz="2400" dirty="0"/>
          </a:p>
        </p:txBody>
      </p:sp>
      <p:sp>
        <p:nvSpPr>
          <p:cNvPr id="18" name="Shape 14"/>
          <p:cNvSpPr/>
          <p:nvPr/>
        </p:nvSpPr>
        <p:spPr>
          <a:xfrm>
            <a:off x="3365183" y="7944803"/>
            <a:ext cx="173355" cy="173355"/>
          </a:xfrm>
          <a:prstGeom prst="ellipse">
            <a:avLst/>
          </a:prstGeom>
          <a:solidFill>
            <a:srgbClr val="F2F2F2"/>
          </a:solidFill>
          <a:ln w="38100">
            <a:solidFill>
              <a:srgbClr val="808080"/>
            </a:solidFill>
            <a:prstDash val="solid"/>
          </a:ln>
        </p:spPr>
        <p:txBody>
          <a:bodyPr/>
          <a:lstStyle/>
          <a:p>
            <a:endParaRPr lang="en-GB" sz="2700"/>
          </a:p>
        </p:txBody>
      </p:sp>
      <p:sp>
        <p:nvSpPr>
          <p:cNvPr id="19" name="Text 15"/>
          <p:cNvSpPr/>
          <p:nvPr/>
        </p:nvSpPr>
        <p:spPr>
          <a:xfrm>
            <a:off x="3365183" y="7944803"/>
            <a:ext cx="173355" cy="173355"/>
          </a:xfrm>
          <a:prstGeom prst="rect">
            <a:avLst/>
          </a:prstGeom>
          <a:noFill/>
          <a:ln/>
        </p:spPr>
        <p:txBody>
          <a:bodyPr wrap="square" lIns="68580" tIns="137160" rIns="137160" bIns="68580" rtlCol="0" anchor="ctr"/>
          <a:lstStyle/>
          <a:p>
            <a:pPr>
              <a:lnSpc>
                <a:spcPct val="140000"/>
              </a:lnSpc>
            </a:pPr>
            <a:endParaRPr lang="en-US" sz="2400" dirty="0"/>
          </a:p>
        </p:txBody>
      </p:sp>
      <p:sp>
        <p:nvSpPr>
          <p:cNvPr id="20" name="Shape 16"/>
          <p:cNvSpPr/>
          <p:nvPr/>
        </p:nvSpPr>
        <p:spPr>
          <a:xfrm>
            <a:off x="12223433" y="3036571"/>
            <a:ext cx="5253038" cy="4129088"/>
          </a:xfrm>
          <a:prstGeom prst="roundRect">
            <a:avLst>
              <a:gd name="adj" fmla="val 8836"/>
            </a:avLst>
          </a:prstGeom>
          <a:solidFill>
            <a:srgbClr val="D3BDA6"/>
          </a:solidFill>
          <a:ln/>
        </p:spPr>
        <p:txBody>
          <a:bodyPr/>
          <a:lstStyle/>
          <a:p>
            <a:endParaRPr lang="en-GB" sz="2700"/>
          </a:p>
        </p:txBody>
      </p:sp>
      <p:sp>
        <p:nvSpPr>
          <p:cNvPr id="21" name="Text 17"/>
          <p:cNvSpPr/>
          <p:nvPr/>
        </p:nvSpPr>
        <p:spPr>
          <a:xfrm>
            <a:off x="12223433" y="3036571"/>
            <a:ext cx="5253038" cy="4129088"/>
          </a:xfrm>
          <a:prstGeom prst="rect">
            <a:avLst/>
          </a:prstGeom>
          <a:noFill/>
          <a:ln/>
        </p:spPr>
        <p:txBody>
          <a:bodyPr wrap="square" lIns="68580" tIns="137160" rIns="137160" bIns="68580" rtlCol="0" anchor="ctr"/>
          <a:lstStyle/>
          <a:p>
            <a:pPr>
              <a:lnSpc>
                <a:spcPct val="100000"/>
              </a:lnSpc>
            </a:pPr>
            <a:endParaRPr lang="en-US" sz="2400" dirty="0"/>
          </a:p>
        </p:txBody>
      </p:sp>
      <p:sp>
        <p:nvSpPr>
          <p:cNvPr id="22" name="Shape 18"/>
          <p:cNvSpPr/>
          <p:nvPr/>
        </p:nvSpPr>
        <p:spPr>
          <a:xfrm rot="8100000">
            <a:off x="14620876" y="6868478"/>
            <a:ext cx="442913" cy="442913"/>
          </a:xfrm>
          <a:prstGeom prst="ellipse">
            <a:avLst/>
          </a:prstGeom>
          <a:solidFill>
            <a:srgbClr val="F2F2F2"/>
          </a:solidFill>
          <a:ln/>
        </p:spPr>
        <p:txBody>
          <a:bodyPr/>
          <a:lstStyle/>
          <a:p>
            <a:endParaRPr lang="en-GB" sz="2700"/>
          </a:p>
        </p:txBody>
      </p:sp>
      <p:sp>
        <p:nvSpPr>
          <p:cNvPr id="23" name="Text 19"/>
          <p:cNvSpPr/>
          <p:nvPr/>
        </p:nvSpPr>
        <p:spPr>
          <a:xfrm rot="8100000">
            <a:off x="14620876" y="6868478"/>
            <a:ext cx="442913" cy="442913"/>
          </a:xfrm>
          <a:prstGeom prst="rect">
            <a:avLst/>
          </a:prstGeom>
          <a:noFill/>
          <a:ln/>
        </p:spPr>
        <p:txBody>
          <a:bodyPr wrap="square" lIns="68580" tIns="137160" rIns="137160" bIns="68580" rtlCol="0" anchor="ctr"/>
          <a:lstStyle/>
          <a:p>
            <a:pPr>
              <a:lnSpc>
                <a:spcPct val="140000"/>
              </a:lnSpc>
            </a:pPr>
            <a:endParaRPr lang="en-US" sz="2400" dirty="0"/>
          </a:p>
        </p:txBody>
      </p:sp>
      <p:sp>
        <p:nvSpPr>
          <p:cNvPr id="24" name="Shape 20"/>
          <p:cNvSpPr/>
          <p:nvPr/>
        </p:nvSpPr>
        <p:spPr>
          <a:xfrm>
            <a:off x="14762798" y="7937183"/>
            <a:ext cx="173355" cy="173355"/>
          </a:xfrm>
          <a:prstGeom prst="ellipse">
            <a:avLst/>
          </a:prstGeom>
          <a:solidFill>
            <a:srgbClr val="F2F2F2"/>
          </a:solidFill>
          <a:ln w="38100">
            <a:solidFill>
              <a:srgbClr val="808080"/>
            </a:solidFill>
            <a:prstDash val="solid"/>
          </a:ln>
        </p:spPr>
        <p:txBody>
          <a:bodyPr/>
          <a:lstStyle/>
          <a:p>
            <a:endParaRPr lang="en-GB" sz="2700"/>
          </a:p>
        </p:txBody>
      </p:sp>
      <p:sp>
        <p:nvSpPr>
          <p:cNvPr id="25" name="Text 21"/>
          <p:cNvSpPr/>
          <p:nvPr/>
        </p:nvSpPr>
        <p:spPr>
          <a:xfrm>
            <a:off x="14762798" y="7937183"/>
            <a:ext cx="173355" cy="173355"/>
          </a:xfrm>
          <a:prstGeom prst="rect">
            <a:avLst/>
          </a:prstGeom>
          <a:noFill/>
          <a:ln/>
        </p:spPr>
        <p:txBody>
          <a:bodyPr wrap="square" lIns="68580" tIns="137160" rIns="137160" bIns="68580" rtlCol="0" anchor="ctr"/>
          <a:lstStyle/>
          <a:p>
            <a:pPr>
              <a:lnSpc>
                <a:spcPct val="140000"/>
              </a:lnSpc>
            </a:pPr>
            <a:endParaRPr lang="en-US" sz="2400" dirty="0"/>
          </a:p>
        </p:txBody>
      </p:sp>
      <p:pic>
        <p:nvPicPr>
          <p:cNvPr id="26" name="Image 2" descr="https://kimi-img.moonshot.cn/pub/slides/slides_tmpl/image/25-09-28-15:22:09-d3ce488s8jdo4os5dd5g.png"/>
          <p:cNvPicPr>
            <a:picLocks noChangeAspect="1"/>
          </p:cNvPicPr>
          <p:nvPr/>
        </p:nvPicPr>
        <p:blipFill>
          <a:blip r:embed="rId4"/>
          <a:srcRect/>
          <a:stretch/>
        </p:blipFill>
        <p:spPr>
          <a:xfrm>
            <a:off x="2997906" y="6671054"/>
            <a:ext cx="914400" cy="1295400"/>
          </a:xfrm>
          <a:prstGeom prst="rect">
            <a:avLst/>
          </a:prstGeom>
        </p:spPr>
      </p:pic>
      <p:pic>
        <p:nvPicPr>
          <p:cNvPr id="27" name="Image 3" descr="https://kimi-img.moonshot.cn/pub/slides/slides_tmpl/image/25-09-28-15:22:09-d3ce488s8jdo4os5dd5g.png"/>
          <p:cNvPicPr>
            <a:picLocks noChangeAspect="1"/>
          </p:cNvPicPr>
          <p:nvPr/>
        </p:nvPicPr>
        <p:blipFill>
          <a:blip r:embed="rId4"/>
          <a:srcRect/>
          <a:stretch/>
        </p:blipFill>
        <p:spPr>
          <a:xfrm>
            <a:off x="14396475" y="6671054"/>
            <a:ext cx="914400" cy="1295400"/>
          </a:xfrm>
          <a:prstGeom prst="rect">
            <a:avLst/>
          </a:prstGeom>
        </p:spPr>
      </p:pic>
      <p:sp>
        <p:nvSpPr>
          <p:cNvPr id="28" name="Text 22"/>
          <p:cNvSpPr/>
          <p:nvPr/>
        </p:nvSpPr>
        <p:spPr>
          <a:xfrm>
            <a:off x="1638763" y="8319838"/>
            <a:ext cx="5896928"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2C3741"/>
                </a:solidFill>
                <a:latin typeface="Arial" panose="020B0604020202020204" pitchFamily="34" charset="0"/>
                <a:ea typeface="MiSans" pitchFamily="34" charset="-122"/>
                <a:cs typeface="Arial" panose="020B0604020202020204" pitchFamily="34" charset="0"/>
              </a:rPr>
              <a:t>Aim of WorkWellVR</a:t>
            </a:r>
            <a:endParaRPr lang="en-US" sz="2400" dirty="0"/>
          </a:p>
        </p:txBody>
      </p:sp>
      <p:sp>
        <p:nvSpPr>
          <p:cNvPr id="29" name="Shape 23"/>
          <p:cNvSpPr/>
          <p:nvPr/>
        </p:nvSpPr>
        <p:spPr>
          <a:xfrm>
            <a:off x="825818" y="3041333"/>
            <a:ext cx="5151120" cy="4119563"/>
          </a:xfrm>
          <a:prstGeom prst="roundRect">
            <a:avLst>
              <a:gd name="adj" fmla="val 8805"/>
            </a:avLst>
          </a:prstGeom>
          <a:solidFill>
            <a:srgbClr val="000000">
              <a:alpha val="0"/>
            </a:srgbClr>
          </a:solidFill>
          <a:ln/>
        </p:spPr>
        <p:txBody>
          <a:bodyPr/>
          <a:lstStyle/>
          <a:p>
            <a:endParaRPr lang="en-GB" sz="2700"/>
          </a:p>
        </p:txBody>
      </p:sp>
      <p:sp>
        <p:nvSpPr>
          <p:cNvPr id="30" name="Text 24"/>
          <p:cNvSpPr/>
          <p:nvPr/>
        </p:nvSpPr>
        <p:spPr>
          <a:xfrm>
            <a:off x="978695" y="2997869"/>
            <a:ext cx="5151120" cy="4119563"/>
          </a:xfrm>
          <a:prstGeom prst="rect">
            <a:avLst/>
          </a:prstGeom>
          <a:noFill/>
          <a:ln/>
        </p:spPr>
        <p:txBody>
          <a:bodyPr wrap="square" lIns="68580" tIns="137160" rIns="137160" bIns="68580" rtlCol="0" anchor="ctr"/>
          <a:lstStyle/>
          <a:p>
            <a:pPr>
              <a:lnSpc>
                <a:spcPct val="130000"/>
              </a:lnSpc>
            </a:pPr>
            <a:r>
              <a:rPr lang="en-US" sz="2400" dirty="0">
                <a:solidFill>
                  <a:srgbClr val="FFFFFF"/>
                </a:solidFill>
                <a:latin typeface="Arial" panose="020B0604020202020204" pitchFamily="34" charset="0"/>
                <a:ea typeface="MiSans" pitchFamily="34" charset="-122"/>
                <a:cs typeface="Arial" panose="020B0604020202020204" pitchFamily="34" charset="0"/>
              </a:rPr>
              <a:t>The primary aim of WorkWellVR is to reduce workplace stress and promote mental well-being among adults aged 18–34 through immersive VR relaxation, mindfulness, and stress-management training </a:t>
            </a:r>
            <a:r>
              <a:rPr lang="en-GB" sz="2400" dirty="0">
                <a:solidFill>
                  <a:schemeClr val="bg1"/>
                </a:solidFill>
                <a:latin typeface="Arial" panose="020B0604020202020204" pitchFamily="34" charset="0"/>
                <a:cs typeface="Arial" panose="020B0604020202020204" pitchFamily="34" charset="0"/>
              </a:rPr>
              <a:t>(Riva et al., 2021)</a:t>
            </a:r>
            <a:endParaRPr lang="en-US" sz="2400" dirty="0">
              <a:solidFill>
                <a:schemeClr val="bg1"/>
              </a:solidFill>
              <a:latin typeface="Arial" panose="020B0604020202020204" pitchFamily="34" charset="0"/>
              <a:cs typeface="Arial" panose="020B0604020202020204" pitchFamily="34" charset="0"/>
            </a:endParaRPr>
          </a:p>
        </p:txBody>
      </p:sp>
      <p:sp>
        <p:nvSpPr>
          <p:cNvPr id="31" name="Text 25"/>
          <p:cNvSpPr/>
          <p:nvPr/>
        </p:nvSpPr>
        <p:spPr>
          <a:xfrm>
            <a:off x="8077100" y="8311021"/>
            <a:ext cx="5896928"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2C3741"/>
                </a:solidFill>
                <a:latin typeface="Arial" panose="020B0604020202020204" pitchFamily="34" charset="0"/>
                <a:ea typeface="MiSans" pitchFamily="34" charset="-122"/>
                <a:cs typeface="Arial" panose="020B0604020202020204" pitchFamily="34" charset="0"/>
              </a:rPr>
              <a:t>Objectives</a:t>
            </a:r>
            <a:endParaRPr lang="en-US" sz="2400" dirty="0"/>
          </a:p>
        </p:txBody>
      </p:sp>
      <p:sp>
        <p:nvSpPr>
          <p:cNvPr id="32" name="Shape 26"/>
          <p:cNvSpPr/>
          <p:nvPr/>
        </p:nvSpPr>
        <p:spPr>
          <a:xfrm>
            <a:off x="6998970" y="2865121"/>
            <a:ext cx="5151120" cy="4119563"/>
          </a:xfrm>
          <a:prstGeom prst="roundRect">
            <a:avLst>
              <a:gd name="adj" fmla="val 8805"/>
            </a:avLst>
          </a:prstGeom>
          <a:solidFill>
            <a:srgbClr val="000000">
              <a:alpha val="0"/>
            </a:srgbClr>
          </a:solidFill>
          <a:ln/>
        </p:spPr>
        <p:txBody>
          <a:bodyPr/>
          <a:lstStyle/>
          <a:p>
            <a:endParaRPr lang="en-GB" sz="2700"/>
          </a:p>
        </p:txBody>
      </p:sp>
      <p:sp>
        <p:nvSpPr>
          <p:cNvPr id="33" name="Text 27"/>
          <p:cNvSpPr/>
          <p:nvPr/>
        </p:nvSpPr>
        <p:spPr>
          <a:xfrm>
            <a:off x="6766832" y="2768918"/>
            <a:ext cx="5151120" cy="4119563"/>
          </a:xfrm>
          <a:prstGeom prst="rect">
            <a:avLst/>
          </a:prstGeom>
          <a:noFill/>
          <a:ln/>
        </p:spPr>
        <p:txBody>
          <a:bodyPr wrap="square" lIns="68580" tIns="137160" rIns="137160" bIns="68580" rtlCol="0" anchor="ctr"/>
          <a:lstStyle/>
          <a:p>
            <a:pPr>
              <a:lnSpc>
                <a:spcPct val="130000"/>
              </a:lnSpc>
            </a:pPr>
            <a:r>
              <a:rPr lang="en-US" sz="2400" dirty="0">
                <a:solidFill>
                  <a:schemeClr val="bg1"/>
                </a:solidFill>
                <a:latin typeface="Arial" panose="020B0604020202020204" pitchFamily="34" charset="0"/>
                <a:ea typeface="MiSans" pitchFamily="34" charset="-122"/>
                <a:cs typeface="Arial" panose="020B0604020202020204" pitchFamily="34" charset="0"/>
              </a:rPr>
              <a:t>Our objectives include improving emotional regulation, increasing awareness of stress triggers, promoting healthy coping strategies, and reducing burnout symptoms through daily VR micro-breaks </a:t>
            </a:r>
            <a:r>
              <a:rPr lang="en-GB" sz="2400" dirty="0">
                <a:solidFill>
                  <a:schemeClr val="bg1"/>
                </a:solidFill>
                <a:latin typeface="Arial" panose="020B0604020202020204" pitchFamily="34" charset="0"/>
                <a:cs typeface="Arial" panose="020B0604020202020204" pitchFamily="34" charset="0"/>
              </a:rPr>
              <a:t>(Wiederhold et al., 2018)</a:t>
            </a:r>
            <a:endParaRPr lang="en-US" sz="2400" dirty="0">
              <a:solidFill>
                <a:schemeClr val="bg1"/>
              </a:solidFill>
              <a:latin typeface="Arial" panose="020B0604020202020204" pitchFamily="34" charset="0"/>
              <a:cs typeface="Arial" panose="020B0604020202020204" pitchFamily="34" charset="0"/>
            </a:endParaRPr>
          </a:p>
        </p:txBody>
      </p:sp>
      <p:sp>
        <p:nvSpPr>
          <p:cNvPr id="34" name="Text 28"/>
          <p:cNvSpPr/>
          <p:nvPr/>
        </p:nvSpPr>
        <p:spPr>
          <a:xfrm>
            <a:off x="13031956" y="8341996"/>
            <a:ext cx="5896928"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2C3741"/>
                </a:solidFill>
                <a:latin typeface="Arial" panose="020B0604020202020204" pitchFamily="34" charset="0"/>
                <a:ea typeface="MiSans" pitchFamily="34" charset="-122"/>
                <a:cs typeface="Arial" panose="020B0604020202020204" pitchFamily="34" charset="0"/>
              </a:rPr>
              <a:t>Innovative Approach</a:t>
            </a:r>
            <a:endParaRPr lang="en-US" sz="2400" dirty="0"/>
          </a:p>
        </p:txBody>
      </p:sp>
      <p:sp>
        <p:nvSpPr>
          <p:cNvPr id="35" name="Shape 29"/>
          <p:cNvSpPr/>
          <p:nvPr/>
        </p:nvSpPr>
        <p:spPr>
          <a:xfrm>
            <a:off x="12429173" y="3033713"/>
            <a:ext cx="5151120" cy="4119563"/>
          </a:xfrm>
          <a:prstGeom prst="roundRect">
            <a:avLst>
              <a:gd name="adj" fmla="val 8805"/>
            </a:avLst>
          </a:prstGeom>
          <a:solidFill>
            <a:srgbClr val="000000">
              <a:alpha val="0"/>
            </a:srgbClr>
          </a:solidFill>
          <a:ln/>
        </p:spPr>
        <p:txBody>
          <a:bodyPr/>
          <a:lstStyle/>
          <a:p>
            <a:endParaRPr lang="en-GB" sz="2700"/>
          </a:p>
        </p:txBody>
      </p:sp>
      <p:sp>
        <p:nvSpPr>
          <p:cNvPr id="36" name="Text 30"/>
          <p:cNvSpPr/>
          <p:nvPr/>
        </p:nvSpPr>
        <p:spPr>
          <a:xfrm>
            <a:off x="12575858" y="2989898"/>
            <a:ext cx="5151120" cy="4119563"/>
          </a:xfrm>
          <a:prstGeom prst="rect">
            <a:avLst/>
          </a:prstGeom>
          <a:noFill/>
          <a:ln/>
        </p:spPr>
        <p:txBody>
          <a:bodyPr wrap="square" lIns="68580" tIns="137160" rIns="137160" bIns="68580" rtlCol="0" anchor="ctr"/>
          <a:lstStyle/>
          <a:p>
            <a:pPr>
              <a:lnSpc>
                <a:spcPct val="130000"/>
              </a:lnSpc>
            </a:pPr>
            <a:r>
              <a:rPr lang="en-US" sz="2400" dirty="0">
                <a:solidFill>
                  <a:schemeClr val="bg1"/>
                </a:solidFill>
                <a:latin typeface="Arial" panose="020B0604020202020204" pitchFamily="34" charset="0"/>
                <a:ea typeface="MiSans" pitchFamily="34" charset="-122"/>
                <a:cs typeface="Arial" panose="020B0604020202020204" pitchFamily="34" charset="0"/>
              </a:rPr>
              <a:t>By leveraging VR technology, WorkWellVR offers a novel and engaging approach to stress management, making it easier for young adults to integrate mental health practices into their daily routines </a:t>
            </a:r>
            <a:r>
              <a:rPr lang="en-GB" sz="2400" dirty="0">
                <a:solidFill>
                  <a:schemeClr val="bg1"/>
                </a:solidFill>
                <a:latin typeface="Arial" panose="020B0604020202020204" pitchFamily="34" charset="0"/>
                <a:cs typeface="Arial" panose="020B0604020202020204" pitchFamily="34" charset="0"/>
              </a:rPr>
              <a:t>(Bailey et al., 2020)</a:t>
            </a:r>
            <a:endParaRPr lang="en-US" sz="2400"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sp>
        <p:nvSpPr>
          <p:cNvPr id="4" name="Shape 2"/>
          <p:cNvSpPr/>
          <p:nvPr/>
        </p:nvSpPr>
        <p:spPr>
          <a:xfrm>
            <a:off x="0" y="8113098"/>
            <a:ext cx="18288000" cy="2173902"/>
          </a:xfrm>
          <a:prstGeom prst="rect">
            <a:avLst/>
          </a:prstGeom>
          <a:solidFill>
            <a:srgbClr val="D3BDA6"/>
          </a:solidFill>
          <a:ln/>
        </p:spPr>
        <p:txBody>
          <a:bodyPr/>
          <a:lstStyle/>
          <a:p>
            <a:endParaRPr lang="en-GB" sz="2700"/>
          </a:p>
        </p:txBody>
      </p:sp>
      <p:sp>
        <p:nvSpPr>
          <p:cNvPr id="5" name="Text 3"/>
          <p:cNvSpPr/>
          <p:nvPr/>
        </p:nvSpPr>
        <p:spPr>
          <a:xfrm>
            <a:off x="0" y="8113098"/>
            <a:ext cx="18288000" cy="2173902"/>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Text 4"/>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Inside WorkWellVR: Core Components</a:t>
            </a:r>
            <a:endParaRPr lang="en-US" sz="2400" dirty="0"/>
          </a:p>
        </p:txBody>
      </p:sp>
      <p:sp>
        <p:nvSpPr>
          <p:cNvPr id="7" name="Shape 5"/>
          <p:cNvSpPr/>
          <p:nvPr/>
        </p:nvSpPr>
        <p:spPr>
          <a:xfrm>
            <a:off x="16345244" y="7875917"/>
            <a:ext cx="900095" cy="255576"/>
          </a:xfrm>
          <a:custGeom>
            <a:avLst/>
            <a:gdLst/>
            <a:ahLst/>
            <a:cxnLst/>
            <a:rect l="l" t="t" r="r" b="b"/>
            <a:pathLst>
              <a:path w="600063" h="170384">
                <a:moveTo>
                  <a:pt x="564775" y="170384"/>
                </a:moveTo>
                <a:lnTo>
                  <a:pt x="0" y="0"/>
                </a:lnTo>
                <a:lnTo>
                  <a:pt x="600063" y="57425"/>
                </a:lnTo>
                <a:close/>
              </a:path>
            </a:pathLst>
          </a:custGeom>
          <a:solidFill>
            <a:srgbClr val="000000">
              <a:alpha val="25882"/>
            </a:srgbClr>
          </a:solidFill>
          <a:ln/>
        </p:spPr>
        <p:txBody>
          <a:bodyPr/>
          <a:lstStyle/>
          <a:p>
            <a:endParaRPr lang="en-GB" sz="2700"/>
          </a:p>
        </p:txBody>
      </p:sp>
      <p:sp>
        <p:nvSpPr>
          <p:cNvPr id="8" name="Text 6"/>
          <p:cNvSpPr/>
          <p:nvPr/>
        </p:nvSpPr>
        <p:spPr>
          <a:xfrm>
            <a:off x="16345244" y="7875917"/>
            <a:ext cx="900095" cy="255576"/>
          </a:xfrm>
          <a:prstGeom prst="rect">
            <a:avLst/>
          </a:prstGeom>
          <a:noFill/>
          <a:ln/>
        </p:spPr>
        <p:txBody>
          <a:bodyPr wrap="square" lIns="68580" tIns="137160" rIns="137160" bIns="68580" rtlCol="0" anchor="ctr"/>
          <a:lstStyle/>
          <a:p>
            <a:pPr>
              <a:lnSpc>
                <a:spcPct val="100000"/>
              </a:lnSpc>
            </a:pPr>
            <a:endParaRPr lang="en-US" sz="2400" dirty="0"/>
          </a:p>
        </p:txBody>
      </p:sp>
      <p:sp>
        <p:nvSpPr>
          <p:cNvPr id="9" name="Shape 7"/>
          <p:cNvSpPr/>
          <p:nvPr/>
        </p:nvSpPr>
        <p:spPr>
          <a:xfrm>
            <a:off x="13090208" y="6598035"/>
            <a:ext cx="1345529" cy="939243"/>
          </a:xfrm>
          <a:custGeom>
            <a:avLst/>
            <a:gdLst/>
            <a:ahLst/>
            <a:cxnLst/>
            <a:rect l="l" t="t" r="r" b="b"/>
            <a:pathLst>
              <a:path w="897019" h="626162">
                <a:moveTo>
                  <a:pt x="143299" y="0"/>
                </a:moveTo>
                <a:cubicBezTo>
                  <a:pt x="96900" y="165530"/>
                  <a:pt x="50502" y="331037"/>
                  <a:pt x="4102" y="496567"/>
                </a:cubicBezTo>
                <a:cubicBezTo>
                  <a:pt x="3501" y="497681"/>
                  <a:pt x="-4763" y="513744"/>
                  <a:pt x="4014" y="529272"/>
                </a:cubicBezTo>
                <a:cubicBezTo>
                  <a:pt x="10407" y="540590"/>
                  <a:pt x="21544" y="544065"/>
                  <a:pt x="23994" y="544756"/>
                </a:cubicBezTo>
                <a:cubicBezTo>
                  <a:pt x="314995" y="571891"/>
                  <a:pt x="606018" y="599026"/>
                  <a:pt x="897019" y="626162"/>
                </a:cubicBezTo>
                <a:cubicBezTo>
                  <a:pt x="645778" y="417456"/>
                  <a:pt x="394539" y="208728"/>
                  <a:pt x="143299" y="0"/>
                </a:cubicBezTo>
                <a:close/>
              </a:path>
            </a:pathLst>
          </a:custGeom>
          <a:solidFill>
            <a:srgbClr val="000000">
              <a:alpha val="25882"/>
            </a:srgbClr>
          </a:solidFill>
          <a:ln/>
        </p:spPr>
        <p:txBody>
          <a:bodyPr/>
          <a:lstStyle/>
          <a:p>
            <a:endParaRPr lang="en-GB" sz="2700"/>
          </a:p>
        </p:txBody>
      </p:sp>
      <p:sp>
        <p:nvSpPr>
          <p:cNvPr id="10" name="Text 8"/>
          <p:cNvSpPr/>
          <p:nvPr/>
        </p:nvSpPr>
        <p:spPr>
          <a:xfrm>
            <a:off x="13090208" y="6598035"/>
            <a:ext cx="1345529" cy="939243"/>
          </a:xfrm>
          <a:prstGeom prst="rect">
            <a:avLst/>
          </a:prstGeom>
          <a:noFill/>
          <a:ln/>
        </p:spPr>
        <p:txBody>
          <a:bodyPr wrap="square" lIns="68580" tIns="137160" rIns="137160" bIns="68580" rtlCol="0" anchor="ctr"/>
          <a:lstStyle/>
          <a:p>
            <a:pPr>
              <a:lnSpc>
                <a:spcPct val="100000"/>
              </a:lnSpc>
            </a:pPr>
            <a:endParaRPr lang="en-US" sz="2400" dirty="0"/>
          </a:p>
        </p:txBody>
      </p:sp>
      <p:sp>
        <p:nvSpPr>
          <p:cNvPr id="11" name="Shape 9"/>
          <p:cNvSpPr/>
          <p:nvPr/>
        </p:nvSpPr>
        <p:spPr>
          <a:xfrm>
            <a:off x="13628278" y="2840356"/>
            <a:ext cx="363446" cy="1946285"/>
          </a:xfrm>
          <a:custGeom>
            <a:avLst/>
            <a:gdLst/>
            <a:ahLst/>
            <a:cxnLst/>
            <a:rect l="l" t="t" r="r" b="b"/>
            <a:pathLst>
              <a:path w="242297" h="1297523">
                <a:moveTo>
                  <a:pt x="242297" y="0"/>
                </a:moveTo>
                <a:cubicBezTo>
                  <a:pt x="217912" y="8489"/>
                  <a:pt x="193348" y="31193"/>
                  <a:pt x="176217" y="44137"/>
                </a:cubicBezTo>
                <a:cubicBezTo>
                  <a:pt x="163823" y="89768"/>
                  <a:pt x="151430" y="135398"/>
                  <a:pt x="139037" y="181029"/>
                </a:cubicBezTo>
                <a:cubicBezTo>
                  <a:pt x="131228" y="228998"/>
                  <a:pt x="119592" y="303282"/>
                  <a:pt x="107198" y="394697"/>
                </a:cubicBezTo>
                <a:cubicBezTo>
                  <a:pt x="94159" y="490883"/>
                  <a:pt x="90355" y="531655"/>
                  <a:pt x="77095" y="640117"/>
                </a:cubicBezTo>
                <a:cubicBezTo>
                  <a:pt x="56179" y="811319"/>
                  <a:pt x="50751" y="824532"/>
                  <a:pt x="34531" y="963072"/>
                </a:cubicBezTo>
                <a:cubicBezTo>
                  <a:pt x="21026" y="1078528"/>
                  <a:pt x="-6452" y="1296208"/>
                  <a:pt x="1379" y="1297523"/>
                </a:cubicBezTo>
                <a:cubicBezTo>
                  <a:pt x="10057" y="1298993"/>
                  <a:pt x="58873" y="1015275"/>
                  <a:pt x="242297" y="0"/>
                </a:cubicBezTo>
                <a:close/>
              </a:path>
            </a:pathLst>
          </a:custGeom>
          <a:solidFill>
            <a:srgbClr val="000000">
              <a:alpha val="25882"/>
            </a:srgbClr>
          </a:solidFill>
          <a:ln/>
        </p:spPr>
        <p:txBody>
          <a:bodyPr/>
          <a:lstStyle/>
          <a:p>
            <a:endParaRPr lang="en-GB" sz="2700"/>
          </a:p>
        </p:txBody>
      </p:sp>
      <p:sp>
        <p:nvSpPr>
          <p:cNvPr id="12" name="Text 10"/>
          <p:cNvSpPr/>
          <p:nvPr/>
        </p:nvSpPr>
        <p:spPr>
          <a:xfrm>
            <a:off x="13628278" y="2840356"/>
            <a:ext cx="363446" cy="1946285"/>
          </a:xfrm>
          <a:prstGeom prst="rect">
            <a:avLst/>
          </a:prstGeom>
          <a:noFill/>
          <a:ln/>
        </p:spPr>
        <p:txBody>
          <a:bodyPr wrap="square" lIns="68580" tIns="137160" rIns="137160" bIns="68580" rtlCol="0" anchor="ctr"/>
          <a:lstStyle/>
          <a:p>
            <a:pPr>
              <a:lnSpc>
                <a:spcPct val="100000"/>
              </a:lnSpc>
            </a:pPr>
            <a:endParaRPr lang="en-US" sz="2400" dirty="0"/>
          </a:p>
        </p:txBody>
      </p:sp>
      <p:sp>
        <p:nvSpPr>
          <p:cNvPr id="13" name="Shape 11"/>
          <p:cNvSpPr/>
          <p:nvPr/>
        </p:nvSpPr>
        <p:spPr>
          <a:xfrm>
            <a:off x="13175390" y="2841421"/>
            <a:ext cx="4924968" cy="5201687"/>
          </a:xfrm>
          <a:custGeom>
            <a:avLst/>
            <a:gdLst/>
            <a:ahLst/>
            <a:cxnLst/>
            <a:rect l="l" t="t" r="r" b="b"/>
            <a:pathLst>
              <a:path w="3283312" h="3467791">
                <a:moveTo>
                  <a:pt x="541948" y="0"/>
                </a:moveTo>
                <a:lnTo>
                  <a:pt x="3283312" y="486670"/>
                </a:lnTo>
                <a:lnTo>
                  <a:pt x="2753583" y="3440474"/>
                </a:lnTo>
                <a:lnTo>
                  <a:pt x="2752864" y="3440474"/>
                </a:lnTo>
                <a:lnTo>
                  <a:pt x="2751427" y="3446225"/>
                </a:lnTo>
                <a:lnTo>
                  <a:pt x="2749270" y="3445506"/>
                </a:lnTo>
                <a:lnTo>
                  <a:pt x="2748552" y="3451976"/>
                </a:lnTo>
                <a:lnTo>
                  <a:pt x="2747833" y="3451976"/>
                </a:lnTo>
                <a:lnTo>
                  <a:pt x="2746395" y="3457726"/>
                </a:lnTo>
                <a:lnTo>
                  <a:pt x="2744958" y="3457726"/>
                </a:lnTo>
                <a:lnTo>
                  <a:pt x="2744239" y="3462759"/>
                </a:lnTo>
                <a:lnTo>
                  <a:pt x="2742083" y="3462040"/>
                </a:lnTo>
                <a:lnTo>
                  <a:pt x="2740645" y="3467791"/>
                </a:lnTo>
                <a:lnTo>
                  <a:pt x="0" y="2981121"/>
                </a:lnTo>
                <a:lnTo>
                  <a:pt x="531885" y="17253"/>
                </a:lnTo>
                <a:lnTo>
                  <a:pt x="533323" y="17253"/>
                </a:lnTo>
                <a:lnTo>
                  <a:pt x="534041" y="14377"/>
                </a:lnTo>
                <a:lnTo>
                  <a:pt x="535479" y="14377"/>
                </a:lnTo>
                <a:lnTo>
                  <a:pt x="536198" y="10783"/>
                </a:lnTo>
                <a:lnTo>
                  <a:pt x="536916" y="10783"/>
                </a:lnTo>
                <a:lnTo>
                  <a:pt x="537635" y="7189"/>
                </a:lnTo>
                <a:lnTo>
                  <a:pt x="539791" y="7189"/>
                </a:lnTo>
                <a:lnTo>
                  <a:pt x="540510" y="3594"/>
                </a:lnTo>
                <a:lnTo>
                  <a:pt x="541229" y="3594"/>
                </a:lnTo>
                <a:lnTo>
                  <a:pt x="541948" y="0"/>
                </a:lnTo>
                <a:close/>
              </a:path>
            </a:pathLst>
          </a:custGeom>
          <a:gradFill flip="none" rotWithShape="1">
            <a:gsLst>
              <a:gs pos="0">
                <a:srgbClr val="FFFFFF"/>
              </a:gs>
              <a:gs pos="25000">
                <a:srgbClr val="FBFBFB"/>
              </a:gs>
              <a:gs pos="51000">
                <a:srgbClr val="EFEFEF"/>
              </a:gs>
              <a:gs pos="76000">
                <a:srgbClr val="EAEAEA"/>
              </a:gs>
              <a:gs pos="100000">
                <a:srgbClr val="DEDEDE"/>
              </a:gs>
            </a:gsLst>
            <a:lin ang="2940000" scaled="1"/>
          </a:gradFill>
          <a:ln w="6350">
            <a:solidFill>
              <a:srgbClr val="EAEAEA"/>
            </a:solidFill>
            <a:prstDash val="solid"/>
          </a:ln>
        </p:spPr>
        <p:txBody>
          <a:bodyPr/>
          <a:lstStyle/>
          <a:p>
            <a:endParaRPr lang="en-GB" sz="2700"/>
          </a:p>
        </p:txBody>
      </p:sp>
      <p:sp>
        <p:nvSpPr>
          <p:cNvPr id="14" name="Text 12"/>
          <p:cNvSpPr/>
          <p:nvPr/>
        </p:nvSpPr>
        <p:spPr>
          <a:xfrm>
            <a:off x="13175390" y="2841421"/>
            <a:ext cx="4924968" cy="5201687"/>
          </a:xfrm>
          <a:prstGeom prst="rect">
            <a:avLst/>
          </a:prstGeom>
          <a:noFill/>
          <a:ln/>
        </p:spPr>
        <p:txBody>
          <a:bodyPr wrap="square" lIns="68580" tIns="137160" rIns="137160" bIns="68580" rtlCol="0" anchor="ctr"/>
          <a:lstStyle/>
          <a:p>
            <a:pPr>
              <a:lnSpc>
                <a:spcPct val="100000"/>
              </a:lnSpc>
            </a:pPr>
            <a:endParaRPr lang="en-US" sz="2400" dirty="0"/>
          </a:p>
        </p:txBody>
      </p:sp>
      <p:pic>
        <p:nvPicPr>
          <p:cNvPr id="15" name="Image 0" descr="https://kimi-img.moonshot.cn/pub/slides/slides_tmpl/image/25-09-28-15:22:12-d3ce490s8jdo4os5ddc0.png"/>
          <p:cNvPicPr>
            <a:picLocks noChangeAspect="1"/>
          </p:cNvPicPr>
          <p:nvPr/>
        </p:nvPicPr>
        <p:blipFill>
          <a:blip r:embed="rId3"/>
          <a:srcRect l="33" t="5" r="33" b="-5"/>
          <a:stretch/>
        </p:blipFill>
        <p:spPr>
          <a:xfrm>
            <a:off x="13666964" y="3150951"/>
            <a:ext cx="4123898" cy="3752355"/>
          </a:xfrm>
          <a:prstGeom prst="rect">
            <a:avLst/>
          </a:prstGeom>
        </p:spPr>
      </p:pic>
      <p:sp>
        <p:nvSpPr>
          <p:cNvPr id="16" name="Shape 13"/>
          <p:cNvSpPr/>
          <p:nvPr/>
        </p:nvSpPr>
        <p:spPr>
          <a:xfrm>
            <a:off x="4887278" y="2543175"/>
            <a:ext cx="0" cy="4860000"/>
          </a:xfrm>
          <a:prstGeom prst="straightConnector1">
            <a:avLst/>
          </a:prstGeom>
          <a:noFill/>
          <a:ln w="28575">
            <a:solidFill>
              <a:srgbClr val="7E5F3E"/>
            </a:solidFill>
            <a:prstDash val="sysDot"/>
            <a:headEnd type="none"/>
            <a:tailEnd type="none"/>
          </a:ln>
        </p:spPr>
        <p:txBody>
          <a:bodyPr/>
          <a:lstStyle/>
          <a:p>
            <a:endParaRPr lang="en-GB" sz="2700"/>
          </a:p>
        </p:txBody>
      </p:sp>
      <p:sp>
        <p:nvSpPr>
          <p:cNvPr id="17" name="Shape 14"/>
          <p:cNvSpPr/>
          <p:nvPr/>
        </p:nvSpPr>
        <p:spPr>
          <a:xfrm>
            <a:off x="9181148" y="2543175"/>
            <a:ext cx="0" cy="4860000"/>
          </a:xfrm>
          <a:prstGeom prst="straightConnector1">
            <a:avLst/>
          </a:prstGeom>
          <a:noFill/>
          <a:ln w="28575">
            <a:solidFill>
              <a:srgbClr val="7E5F3E"/>
            </a:solidFill>
            <a:prstDash val="sysDot"/>
            <a:headEnd type="none"/>
            <a:tailEnd type="none"/>
          </a:ln>
        </p:spPr>
        <p:txBody>
          <a:bodyPr/>
          <a:lstStyle/>
          <a:p>
            <a:endParaRPr lang="en-GB" sz="2700"/>
          </a:p>
        </p:txBody>
      </p:sp>
      <p:sp>
        <p:nvSpPr>
          <p:cNvPr id="18" name="Text 15"/>
          <p:cNvSpPr/>
          <p:nvPr/>
        </p:nvSpPr>
        <p:spPr>
          <a:xfrm>
            <a:off x="885826" y="2415540"/>
            <a:ext cx="3807143" cy="969496"/>
          </a:xfrm>
          <a:prstGeom prst="rect">
            <a:avLst/>
          </a:prstGeom>
          <a:noFill/>
          <a:ln/>
        </p:spPr>
        <p:txBody>
          <a:bodyPr wrap="square" lIns="137160" tIns="68580" rIns="137160" bIns="68580" rtlCol="0" anchor="t">
            <a:spAutoFit/>
          </a:bodyPr>
          <a:lstStyle/>
          <a:p>
            <a:pPr>
              <a:lnSpc>
                <a:spcPct val="100000"/>
              </a:lnSpc>
            </a:pPr>
            <a:r>
              <a:rPr lang="en-US" sz="2700" b="1" dirty="0">
                <a:solidFill>
                  <a:srgbClr val="DBB479"/>
                </a:solidFill>
                <a:latin typeface="Arial" panose="020B0604020202020204" pitchFamily="34" charset="0"/>
                <a:ea typeface="MiSans" pitchFamily="34" charset="-122"/>
                <a:cs typeface="Arial" panose="020B0604020202020204" pitchFamily="34" charset="0"/>
              </a:rPr>
              <a:t>Immersive VR Environments</a:t>
            </a:r>
            <a:endParaRPr lang="en-US" sz="2400" dirty="0"/>
          </a:p>
        </p:txBody>
      </p:sp>
      <p:sp>
        <p:nvSpPr>
          <p:cNvPr id="19" name="Text 16"/>
          <p:cNvSpPr/>
          <p:nvPr/>
        </p:nvSpPr>
        <p:spPr>
          <a:xfrm>
            <a:off x="885826" y="3680461"/>
            <a:ext cx="3807143" cy="3043269"/>
          </a:xfrm>
          <a:prstGeom prst="rect">
            <a:avLst/>
          </a:prstGeom>
          <a:noFill/>
          <a:ln/>
        </p:spPr>
        <p:txBody>
          <a:bodyPr wrap="square" lIns="137160" tIns="68580" rIns="137160" bIns="68580" rtlCol="0" anchor="t">
            <a:spAutoFit/>
          </a:bodyPr>
          <a:lstStyle/>
          <a:p>
            <a:pPr>
              <a:lnSpc>
                <a:spcPct val="130000"/>
              </a:lnSpc>
            </a:pPr>
            <a:r>
              <a:rPr lang="en-US" sz="2100" dirty="0">
                <a:solidFill>
                  <a:srgbClr val="2C3741"/>
                </a:solidFill>
                <a:latin typeface="Arial" panose="020B0604020202020204" pitchFamily="34" charset="0"/>
                <a:ea typeface="MiSans" pitchFamily="34" charset="-122"/>
                <a:cs typeface="Arial" panose="020B0604020202020204" pitchFamily="34" charset="0"/>
              </a:rPr>
              <a:t>WorkWellVR includes VR deep-relaxation environments such as nature scenes, oceans, and space. These immersive experiences help users quickly relax and reduce stress levels.</a:t>
            </a:r>
            <a:endParaRPr lang="en-US" sz="2400" dirty="0"/>
          </a:p>
        </p:txBody>
      </p:sp>
      <p:sp>
        <p:nvSpPr>
          <p:cNvPr id="20" name="Text 17"/>
          <p:cNvSpPr/>
          <p:nvPr/>
        </p:nvSpPr>
        <p:spPr>
          <a:xfrm>
            <a:off x="5210176" y="2415540"/>
            <a:ext cx="3807143" cy="969496"/>
          </a:xfrm>
          <a:prstGeom prst="rect">
            <a:avLst/>
          </a:prstGeom>
          <a:noFill/>
          <a:ln/>
        </p:spPr>
        <p:txBody>
          <a:bodyPr wrap="square" lIns="137160" tIns="68580" rIns="137160" bIns="68580" rtlCol="0" anchor="t">
            <a:spAutoFit/>
          </a:bodyPr>
          <a:lstStyle/>
          <a:p>
            <a:pPr>
              <a:lnSpc>
                <a:spcPct val="100000"/>
              </a:lnSpc>
            </a:pPr>
            <a:r>
              <a:rPr lang="en-US" sz="2700" b="1" dirty="0">
                <a:solidFill>
                  <a:srgbClr val="DBB479"/>
                </a:solidFill>
                <a:latin typeface="Arial" panose="020B0604020202020204" pitchFamily="34" charset="0"/>
                <a:ea typeface="MiSans" pitchFamily="34" charset="-122"/>
                <a:cs typeface="Arial" panose="020B0604020202020204" pitchFamily="34" charset="0"/>
              </a:rPr>
              <a:t>Guided Breathing &amp; Mindfulness</a:t>
            </a:r>
            <a:endParaRPr lang="en-US" sz="2400" dirty="0"/>
          </a:p>
        </p:txBody>
      </p:sp>
      <p:sp>
        <p:nvSpPr>
          <p:cNvPr id="21" name="Text 18"/>
          <p:cNvSpPr/>
          <p:nvPr/>
        </p:nvSpPr>
        <p:spPr>
          <a:xfrm>
            <a:off x="5210176" y="3680461"/>
            <a:ext cx="3807143" cy="3043269"/>
          </a:xfrm>
          <a:prstGeom prst="rect">
            <a:avLst/>
          </a:prstGeom>
          <a:noFill/>
          <a:ln/>
        </p:spPr>
        <p:txBody>
          <a:bodyPr wrap="square" lIns="137160" tIns="68580" rIns="137160" bIns="68580" rtlCol="0" anchor="t">
            <a:spAutoFit/>
          </a:bodyPr>
          <a:lstStyle/>
          <a:p>
            <a:pPr>
              <a:lnSpc>
                <a:spcPct val="130000"/>
              </a:lnSpc>
            </a:pPr>
            <a:r>
              <a:rPr lang="en-US" sz="2100" dirty="0">
                <a:solidFill>
                  <a:srgbClr val="2C3741"/>
                </a:solidFill>
                <a:latin typeface="Arial" panose="020B0604020202020204" pitchFamily="34" charset="0"/>
                <a:ea typeface="MiSans" pitchFamily="34" charset="-122"/>
                <a:cs typeface="Arial" panose="020B0604020202020204" pitchFamily="34" charset="0"/>
              </a:rPr>
              <a:t>The intervention features guided VR breathing exercises and mindfulness sessions, helping users develop essential stress-management skills and improve emotional regulation.</a:t>
            </a:r>
            <a:endParaRPr lang="en-US" sz="2400" dirty="0"/>
          </a:p>
        </p:txBody>
      </p:sp>
      <p:sp>
        <p:nvSpPr>
          <p:cNvPr id="22" name="Text 19"/>
          <p:cNvSpPr/>
          <p:nvPr/>
        </p:nvSpPr>
        <p:spPr>
          <a:xfrm>
            <a:off x="9344026" y="2415540"/>
            <a:ext cx="3807143" cy="969496"/>
          </a:xfrm>
          <a:prstGeom prst="rect">
            <a:avLst/>
          </a:prstGeom>
          <a:noFill/>
          <a:ln/>
        </p:spPr>
        <p:txBody>
          <a:bodyPr wrap="square" lIns="137160" tIns="68580" rIns="137160" bIns="68580" rtlCol="0" anchor="t">
            <a:spAutoFit/>
          </a:bodyPr>
          <a:lstStyle/>
          <a:p>
            <a:pPr>
              <a:lnSpc>
                <a:spcPct val="100000"/>
              </a:lnSpc>
            </a:pPr>
            <a:r>
              <a:rPr lang="en-US" sz="2700" b="1" dirty="0">
                <a:solidFill>
                  <a:srgbClr val="DBB479"/>
                </a:solidFill>
                <a:latin typeface="Arial" panose="020B0604020202020204" pitchFamily="34" charset="0"/>
                <a:ea typeface="MiSans" pitchFamily="34" charset="-122"/>
                <a:cs typeface="Arial" panose="020B0604020202020204" pitchFamily="34" charset="0"/>
              </a:rPr>
              <a:t>Stress-Management Micro-Lessons</a:t>
            </a:r>
            <a:endParaRPr lang="en-US" sz="2400" dirty="0"/>
          </a:p>
        </p:txBody>
      </p:sp>
      <p:sp>
        <p:nvSpPr>
          <p:cNvPr id="23" name="Text 20"/>
          <p:cNvSpPr/>
          <p:nvPr/>
        </p:nvSpPr>
        <p:spPr>
          <a:xfrm>
            <a:off x="9344026" y="3680460"/>
            <a:ext cx="3807143" cy="3043269"/>
          </a:xfrm>
          <a:prstGeom prst="rect">
            <a:avLst/>
          </a:prstGeom>
          <a:noFill/>
          <a:ln/>
        </p:spPr>
        <p:txBody>
          <a:bodyPr wrap="square" lIns="137160" tIns="68580" rIns="137160" bIns="68580" rtlCol="0" anchor="t">
            <a:spAutoFit/>
          </a:bodyPr>
          <a:lstStyle/>
          <a:p>
            <a:pPr>
              <a:lnSpc>
                <a:spcPct val="130000"/>
              </a:lnSpc>
            </a:pPr>
            <a:r>
              <a:rPr lang="en-US" sz="2100" dirty="0">
                <a:solidFill>
                  <a:srgbClr val="2C3741"/>
                </a:solidFill>
                <a:latin typeface="Arial" panose="020B0604020202020204" pitchFamily="34" charset="0"/>
                <a:ea typeface="MiSans" pitchFamily="34" charset="-122"/>
                <a:cs typeface="Arial" panose="020B0604020202020204" pitchFamily="34" charset="0"/>
              </a:rPr>
              <a:t>Short, focused micro-lessons on stress management provide users with practical strategies to handle workplace stress effectively, enhancing their overall resilience.</a:t>
            </a:r>
            <a:endParaRPr lang="en-US" sz="2400" dirty="0"/>
          </a:p>
        </p:txBody>
      </p:sp>
      <p:sp>
        <p:nvSpPr>
          <p:cNvPr id="24" name="Text 21"/>
          <p:cNvSpPr/>
          <p:nvPr/>
        </p:nvSpPr>
        <p:spPr>
          <a:xfrm>
            <a:off x="786765" y="8382001"/>
            <a:ext cx="16167600"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FFFFFF"/>
                </a:solidFill>
                <a:latin typeface="Arial" panose="020B0604020202020204" pitchFamily="34" charset="0"/>
                <a:ea typeface="MiSans" pitchFamily="34" charset="-122"/>
                <a:cs typeface="Arial" panose="020B0604020202020204" pitchFamily="34" charset="0"/>
              </a:rPr>
              <a:t>AI-Guided Emotional Support</a:t>
            </a:r>
            <a:endParaRPr lang="en-US" sz="2400" dirty="0"/>
          </a:p>
        </p:txBody>
      </p:sp>
      <p:sp>
        <p:nvSpPr>
          <p:cNvPr id="25" name="Text 22"/>
          <p:cNvSpPr/>
          <p:nvPr/>
        </p:nvSpPr>
        <p:spPr>
          <a:xfrm>
            <a:off x="786765" y="8934451"/>
            <a:ext cx="16165830" cy="942694"/>
          </a:xfrm>
          <a:prstGeom prst="rect">
            <a:avLst/>
          </a:prstGeom>
          <a:noFill/>
          <a:ln/>
        </p:spPr>
        <p:txBody>
          <a:bodyPr wrap="square" lIns="137160" tIns="68580" rIns="137160" bIns="68580" rtlCol="0" anchor="t">
            <a:spAutoFit/>
          </a:bodyPr>
          <a:lstStyle/>
          <a:p>
            <a:pPr>
              <a:lnSpc>
                <a:spcPct val="130000"/>
              </a:lnSpc>
            </a:pPr>
            <a:r>
              <a:rPr lang="en-US" sz="2100" dirty="0">
                <a:solidFill>
                  <a:srgbClr val="FFFFFF"/>
                </a:solidFill>
                <a:latin typeface="Arial" panose="020B0604020202020204" pitchFamily="34" charset="0"/>
                <a:ea typeface="MiSans" pitchFamily="34" charset="-122"/>
                <a:cs typeface="Arial" panose="020B0604020202020204" pitchFamily="34" charset="0"/>
              </a:rPr>
              <a:t>An AI-guided therapist offers personalized emotional support, ensuring users receive tailored advice and encouragement during their VR sessions.</a:t>
            </a:r>
            <a:endParaRPr lang="en-US" sz="2400" dirty="0"/>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sp>
        <p:nvSpPr>
          <p:cNvPr id="4" name="Shape 2"/>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5" name="Text 3"/>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Shape 4"/>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7" name="Text 5"/>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8" name="Shape 6"/>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9" name="Text 7"/>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0" name="Shape 8"/>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11" name="Text 9"/>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10"/>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13" name="Text 11"/>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4" name="Shape 12"/>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15" name="Text 13"/>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Text 14"/>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Digital Health Tech: Why VR Works</a:t>
            </a:r>
            <a:endParaRPr lang="en-US" sz="2400" dirty="0"/>
          </a:p>
        </p:txBody>
      </p:sp>
      <p:sp>
        <p:nvSpPr>
          <p:cNvPr id="17" name="Shape 15"/>
          <p:cNvSpPr/>
          <p:nvPr/>
        </p:nvSpPr>
        <p:spPr>
          <a:xfrm>
            <a:off x="-24765" y="9859328"/>
            <a:ext cx="18331815" cy="427673"/>
          </a:xfrm>
          <a:prstGeom prst="rect">
            <a:avLst/>
          </a:prstGeom>
          <a:gradFill flip="none" rotWithShape="1">
            <a:gsLst>
              <a:gs pos="0">
                <a:srgbClr val="D3BDA6"/>
              </a:gs>
              <a:gs pos="100000">
                <a:srgbClr val="BFA492"/>
              </a:gs>
            </a:gsLst>
            <a:lin ang="2700000" scaled="1"/>
          </a:gradFill>
          <a:ln/>
        </p:spPr>
        <p:txBody>
          <a:bodyPr/>
          <a:lstStyle/>
          <a:p>
            <a:endParaRPr lang="en-GB" sz="2700"/>
          </a:p>
        </p:txBody>
      </p:sp>
      <p:sp>
        <p:nvSpPr>
          <p:cNvPr id="18" name="Text 16"/>
          <p:cNvSpPr/>
          <p:nvPr/>
        </p:nvSpPr>
        <p:spPr>
          <a:xfrm>
            <a:off x="-24765" y="9859328"/>
            <a:ext cx="18331815" cy="427673"/>
          </a:xfrm>
          <a:prstGeom prst="rect">
            <a:avLst/>
          </a:prstGeom>
          <a:noFill/>
          <a:ln/>
        </p:spPr>
        <p:txBody>
          <a:bodyPr wrap="square" lIns="68580" tIns="137160" rIns="137160" bIns="68580" rtlCol="0" anchor="ctr"/>
          <a:lstStyle/>
          <a:p>
            <a:pPr>
              <a:lnSpc>
                <a:spcPct val="100000"/>
              </a:lnSpc>
            </a:pPr>
            <a:endParaRPr lang="en-US" sz="2400" dirty="0"/>
          </a:p>
        </p:txBody>
      </p:sp>
      <p:pic>
        <p:nvPicPr>
          <p:cNvPr id="19" name="Image 0" descr="https://kimi-img.moonshot.cn/pub/slides/slides_tmpl/image/25-09-28-15:22:08-d3ce480s8jdo4os5dd30.png"/>
          <p:cNvPicPr>
            <a:picLocks noChangeAspect="1"/>
          </p:cNvPicPr>
          <p:nvPr/>
        </p:nvPicPr>
        <p:blipFill>
          <a:blip r:embed="rId3"/>
          <a:srcRect t="137" b="137"/>
          <a:stretch/>
        </p:blipFill>
        <p:spPr>
          <a:xfrm>
            <a:off x="1241585" y="2276476"/>
            <a:ext cx="15804833" cy="3109913"/>
          </a:xfrm>
          <a:prstGeom prst="rect">
            <a:avLst/>
          </a:prstGeom>
        </p:spPr>
      </p:pic>
      <p:sp>
        <p:nvSpPr>
          <p:cNvPr id="20" name="Shape 17"/>
          <p:cNvSpPr/>
          <p:nvPr/>
        </p:nvSpPr>
        <p:spPr>
          <a:xfrm>
            <a:off x="1240155" y="5622608"/>
            <a:ext cx="7498080" cy="3726180"/>
          </a:xfrm>
          <a:prstGeom prst="roundRect">
            <a:avLst>
              <a:gd name="adj" fmla="val 6850"/>
            </a:avLst>
          </a:prstGeom>
          <a:solidFill>
            <a:srgbClr val="000000">
              <a:alpha val="0"/>
            </a:srgbClr>
          </a:solidFill>
          <a:ln w="19050">
            <a:solidFill>
              <a:srgbClr val="D3BDA6"/>
            </a:solidFill>
            <a:prstDash val="solid"/>
          </a:ln>
        </p:spPr>
        <p:txBody>
          <a:bodyPr/>
          <a:lstStyle/>
          <a:p>
            <a:endParaRPr lang="en-GB" sz="2700"/>
          </a:p>
        </p:txBody>
      </p:sp>
      <p:sp>
        <p:nvSpPr>
          <p:cNvPr id="21" name="Text 18"/>
          <p:cNvSpPr/>
          <p:nvPr/>
        </p:nvSpPr>
        <p:spPr>
          <a:xfrm>
            <a:off x="1240155" y="5622608"/>
            <a:ext cx="7498080" cy="3726180"/>
          </a:xfrm>
          <a:prstGeom prst="rect">
            <a:avLst/>
          </a:prstGeom>
          <a:noFill/>
          <a:ln/>
        </p:spPr>
        <p:txBody>
          <a:bodyPr wrap="square" lIns="68580" tIns="137160" rIns="137160" bIns="68580" rtlCol="0" anchor="ctr"/>
          <a:lstStyle/>
          <a:p>
            <a:pPr>
              <a:lnSpc>
                <a:spcPct val="100000"/>
              </a:lnSpc>
            </a:pPr>
            <a:endParaRPr lang="en-US" sz="2400" dirty="0"/>
          </a:p>
        </p:txBody>
      </p:sp>
      <p:sp>
        <p:nvSpPr>
          <p:cNvPr id="22" name="Shape 19"/>
          <p:cNvSpPr/>
          <p:nvPr/>
        </p:nvSpPr>
        <p:spPr>
          <a:xfrm rot="8100000" flipH="1" flipV="1">
            <a:off x="1563053" y="5876926"/>
            <a:ext cx="610553" cy="549593"/>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23" name="Text 20"/>
          <p:cNvSpPr/>
          <p:nvPr/>
        </p:nvSpPr>
        <p:spPr>
          <a:xfrm rot="8100000">
            <a:off x="1563053" y="5876926"/>
            <a:ext cx="610553" cy="549593"/>
          </a:xfrm>
          <a:prstGeom prst="rect">
            <a:avLst/>
          </a:prstGeom>
          <a:noFill/>
          <a:ln/>
        </p:spPr>
        <p:txBody>
          <a:bodyPr wrap="square" lIns="68580" tIns="137160" rIns="137160" bIns="68580" rtlCol="0" anchor="ctr"/>
          <a:lstStyle/>
          <a:p>
            <a:pPr>
              <a:lnSpc>
                <a:spcPct val="100000"/>
              </a:lnSpc>
            </a:pPr>
            <a:endParaRPr lang="en-US" sz="2400" dirty="0"/>
          </a:p>
        </p:txBody>
      </p:sp>
      <p:sp>
        <p:nvSpPr>
          <p:cNvPr id="24" name="Shape 21"/>
          <p:cNvSpPr/>
          <p:nvPr/>
        </p:nvSpPr>
        <p:spPr>
          <a:xfrm>
            <a:off x="9500235" y="5622608"/>
            <a:ext cx="7498080" cy="3726180"/>
          </a:xfrm>
          <a:prstGeom prst="roundRect">
            <a:avLst>
              <a:gd name="adj" fmla="val 6850"/>
            </a:avLst>
          </a:prstGeom>
          <a:solidFill>
            <a:srgbClr val="000000">
              <a:alpha val="0"/>
            </a:srgbClr>
          </a:solidFill>
          <a:ln w="19050">
            <a:solidFill>
              <a:srgbClr val="D3BDA6"/>
            </a:solidFill>
            <a:prstDash val="solid"/>
          </a:ln>
        </p:spPr>
        <p:txBody>
          <a:bodyPr/>
          <a:lstStyle/>
          <a:p>
            <a:endParaRPr lang="en-GB" sz="2700"/>
          </a:p>
        </p:txBody>
      </p:sp>
      <p:sp>
        <p:nvSpPr>
          <p:cNvPr id="25" name="Text 22"/>
          <p:cNvSpPr/>
          <p:nvPr/>
        </p:nvSpPr>
        <p:spPr>
          <a:xfrm>
            <a:off x="9500235" y="5622608"/>
            <a:ext cx="7498080" cy="3726180"/>
          </a:xfrm>
          <a:prstGeom prst="rect">
            <a:avLst/>
          </a:prstGeom>
          <a:noFill/>
          <a:ln/>
        </p:spPr>
        <p:txBody>
          <a:bodyPr wrap="square" lIns="68580" tIns="137160" rIns="137160" bIns="68580" rtlCol="0" anchor="ctr"/>
          <a:lstStyle/>
          <a:p>
            <a:pPr>
              <a:lnSpc>
                <a:spcPct val="100000"/>
              </a:lnSpc>
            </a:pPr>
            <a:endParaRPr lang="en-US" sz="2400" dirty="0"/>
          </a:p>
        </p:txBody>
      </p:sp>
      <p:sp>
        <p:nvSpPr>
          <p:cNvPr id="26" name="Shape 23"/>
          <p:cNvSpPr/>
          <p:nvPr/>
        </p:nvSpPr>
        <p:spPr>
          <a:xfrm rot="8100000" flipH="1" flipV="1">
            <a:off x="9823133" y="5876926"/>
            <a:ext cx="610553" cy="549593"/>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27" name="Text 24"/>
          <p:cNvSpPr/>
          <p:nvPr/>
        </p:nvSpPr>
        <p:spPr>
          <a:xfrm rot="8100000">
            <a:off x="9823133" y="5876926"/>
            <a:ext cx="610553" cy="549593"/>
          </a:xfrm>
          <a:prstGeom prst="rect">
            <a:avLst/>
          </a:prstGeom>
          <a:noFill/>
          <a:ln/>
        </p:spPr>
        <p:txBody>
          <a:bodyPr wrap="square" lIns="68580" tIns="137160" rIns="137160" bIns="68580" rtlCol="0" anchor="ctr"/>
          <a:lstStyle/>
          <a:p>
            <a:pPr>
              <a:lnSpc>
                <a:spcPct val="100000"/>
              </a:lnSpc>
            </a:pPr>
            <a:endParaRPr lang="en-US" sz="2400" dirty="0"/>
          </a:p>
        </p:txBody>
      </p:sp>
      <p:sp>
        <p:nvSpPr>
          <p:cNvPr id="28" name="Text 25"/>
          <p:cNvSpPr/>
          <p:nvPr/>
        </p:nvSpPr>
        <p:spPr>
          <a:xfrm>
            <a:off x="1743076" y="6022658"/>
            <a:ext cx="6575108"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000000"/>
                </a:solidFill>
                <a:latin typeface="Arial" panose="020B0604020202020204" pitchFamily="34" charset="0"/>
                <a:ea typeface="MiSans" pitchFamily="34" charset="-122"/>
                <a:cs typeface="Arial" panose="020B0604020202020204" pitchFamily="34" charset="0"/>
              </a:rPr>
              <a:t>High Immersion</a:t>
            </a:r>
            <a:endParaRPr lang="en-US" sz="2400" dirty="0"/>
          </a:p>
        </p:txBody>
      </p:sp>
      <p:sp>
        <p:nvSpPr>
          <p:cNvPr id="29" name="Text 26"/>
          <p:cNvSpPr/>
          <p:nvPr/>
        </p:nvSpPr>
        <p:spPr>
          <a:xfrm>
            <a:off x="1743076" y="6643688"/>
            <a:ext cx="6572927" cy="1782924"/>
          </a:xfrm>
          <a:prstGeom prst="rect">
            <a:avLst/>
          </a:prstGeom>
          <a:noFill/>
          <a:ln/>
        </p:spPr>
        <p:txBody>
          <a:bodyPr wrap="square" lIns="137160" tIns="68580" rIns="137160" bIns="68580" rtlCol="0" anchor="t">
            <a:spAutoFit/>
          </a:bodyPr>
          <a:lstStyle/>
          <a:p>
            <a:pPr>
              <a:lnSpc>
                <a:spcPct val="130000"/>
              </a:lnSpc>
            </a:pPr>
            <a:r>
              <a:rPr lang="en-US" sz="2100" dirty="0">
                <a:solidFill>
                  <a:srgbClr val="000000"/>
                </a:solidFill>
                <a:latin typeface="Arial" panose="020B0604020202020204" pitchFamily="34" charset="0"/>
                <a:ea typeface="MiSans" pitchFamily="34" charset="-122"/>
                <a:cs typeface="Arial" panose="020B0604020202020204" pitchFamily="34" charset="0"/>
              </a:rPr>
              <a:t>VR’s highly immersive nature effectively reduces real-world distractions, allowing users to fully engage in relaxation and mindfulness exercises, leading to significant stress reduction.</a:t>
            </a:r>
            <a:endParaRPr lang="en-US" sz="2400" dirty="0"/>
          </a:p>
        </p:txBody>
      </p:sp>
      <p:sp>
        <p:nvSpPr>
          <p:cNvPr id="30" name="Text 27"/>
          <p:cNvSpPr/>
          <p:nvPr/>
        </p:nvSpPr>
        <p:spPr>
          <a:xfrm>
            <a:off x="10003156" y="6022658"/>
            <a:ext cx="6575108"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000000"/>
                </a:solidFill>
                <a:latin typeface="Arial" panose="020B0604020202020204" pitchFamily="34" charset="0"/>
                <a:ea typeface="MiSans" pitchFamily="34" charset="-122"/>
                <a:cs typeface="Arial" panose="020B0604020202020204" pitchFamily="34" charset="0"/>
              </a:rPr>
              <a:t>Engagement &amp; Effectiveness</a:t>
            </a:r>
            <a:endParaRPr lang="en-US" sz="2400" dirty="0"/>
          </a:p>
        </p:txBody>
      </p:sp>
      <p:sp>
        <p:nvSpPr>
          <p:cNvPr id="31" name="Text 28"/>
          <p:cNvSpPr/>
          <p:nvPr/>
        </p:nvSpPr>
        <p:spPr>
          <a:xfrm>
            <a:off x="10003156" y="6643688"/>
            <a:ext cx="6572927" cy="1782924"/>
          </a:xfrm>
          <a:prstGeom prst="rect">
            <a:avLst/>
          </a:prstGeom>
          <a:noFill/>
          <a:ln/>
        </p:spPr>
        <p:txBody>
          <a:bodyPr wrap="square" lIns="137160" tIns="68580" rIns="137160" bIns="68580" rtlCol="0" anchor="t">
            <a:spAutoFit/>
          </a:bodyPr>
          <a:lstStyle/>
          <a:p>
            <a:pPr>
              <a:lnSpc>
                <a:spcPct val="130000"/>
              </a:lnSpc>
            </a:pPr>
            <a:r>
              <a:rPr lang="en-US" sz="2100" dirty="0">
                <a:solidFill>
                  <a:srgbClr val="000000"/>
                </a:solidFill>
                <a:latin typeface="Arial" panose="020B0604020202020204" pitchFamily="34" charset="0"/>
                <a:ea typeface="MiSans" pitchFamily="34" charset="-122"/>
                <a:cs typeface="Arial" panose="020B0604020202020204" pitchFamily="34" charset="0"/>
              </a:rPr>
              <a:t>Proven to decrease stress and anxiety, VR is an engaging and effective tool for young adults. It supports behavioral change theory, making it an ideal choice for digital health interventions.</a:t>
            </a:r>
            <a:endParaRPr lang="en-US" sz="24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9-28-15:22:03-d3ce46os8jdo4os5dcsg.png"/>
          <p:cNvPicPr>
            <a:picLocks noChangeAspect="1"/>
          </p:cNvPicPr>
          <p:nvPr/>
        </p:nvPicPr>
        <p:blipFill>
          <a:blip r:embed="rId3"/>
          <a:srcRect l="5" r="5"/>
          <a:stretch/>
        </p:blipFill>
        <p:spPr>
          <a:xfrm>
            <a:off x="-14288" y="-33338"/>
            <a:ext cx="18322290" cy="10365105"/>
          </a:xfrm>
          <a:prstGeom prst="rect">
            <a:avLst/>
          </a:prstGeom>
        </p:spPr>
      </p:pic>
      <p:sp>
        <p:nvSpPr>
          <p:cNvPr id="3" name="Shape 0"/>
          <p:cNvSpPr/>
          <p:nvPr/>
        </p:nvSpPr>
        <p:spPr>
          <a:xfrm>
            <a:off x="7758113" y="2996565"/>
            <a:ext cx="1483043" cy="1141095"/>
          </a:xfrm>
          <a:prstGeom prst="rect">
            <a:avLst/>
          </a:prstGeom>
          <a:solidFill>
            <a:srgbClr val="FFFFFF"/>
          </a:solidFill>
          <a:ln/>
        </p:spPr>
        <p:txBody>
          <a:bodyPr/>
          <a:lstStyle/>
          <a:p>
            <a:endParaRPr lang="en-GB" sz="2700"/>
          </a:p>
        </p:txBody>
      </p:sp>
      <p:sp>
        <p:nvSpPr>
          <p:cNvPr id="4" name="Text 1"/>
          <p:cNvSpPr/>
          <p:nvPr/>
        </p:nvSpPr>
        <p:spPr>
          <a:xfrm>
            <a:off x="7758113" y="2996565"/>
            <a:ext cx="1483043" cy="1141095"/>
          </a:xfrm>
          <a:prstGeom prst="rect">
            <a:avLst/>
          </a:prstGeom>
          <a:noFill/>
          <a:ln/>
        </p:spPr>
        <p:txBody>
          <a:bodyPr wrap="square" lIns="68580" tIns="137160" rIns="137160" bIns="68580" rtlCol="0" anchor="ctr"/>
          <a:lstStyle/>
          <a:p>
            <a:pPr>
              <a:lnSpc>
                <a:spcPct val="100000"/>
              </a:lnSpc>
            </a:pPr>
            <a:endParaRPr lang="en-US" sz="2400" dirty="0"/>
          </a:p>
        </p:txBody>
      </p:sp>
      <p:sp>
        <p:nvSpPr>
          <p:cNvPr id="5" name="Text 2"/>
          <p:cNvSpPr/>
          <p:nvPr/>
        </p:nvSpPr>
        <p:spPr>
          <a:xfrm>
            <a:off x="7638098" y="4424363"/>
            <a:ext cx="10480358" cy="1523048"/>
          </a:xfrm>
          <a:prstGeom prst="rect">
            <a:avLst/>
          </a:prstGeom>
          <a:noFill/>
          <a:ln/>
        </p:spPr>
        <p:txBody>
          <a:bodyPr wrap="square" lIns="137160" tIns="68580" rIns="137160" bIns="68580" rtlCol="0" anchor="t"/>
          <a:lstStyle/>
          <a:p>
            <a:pPr>
              <a:lnSpc>
                <a:spcPct val="100000"/>
              </a:lnSpc>
            </a:pPr>
            <a:r>
              <a:rPr lang="en-US" sz="6000" b="1" dirty="0">
                <a:solidFill>
                  <a:srgbClr val="212931"/>
                </a:solidFill>
                <a:latin typeface="Arial" panose="020B0604020202020204" pitchFamily="34" charset="0"/>
                <a:ea typeface="MiSans" pitchFamily="34" charset="-122"/>
                <a:cs typeface="Arial" panose="020B0604020202020204" pitchFamily="34" charset="0"/>
              </a:rPr>
              <a:t>Theory &amp; Ethics</a:t>
            </a:r>
            <a:endParaRPr lang="en-US" sz="2400" dirty="0"/>
          </a:p>
        </p:txBody>
      </p:sp>
      <p:sp>
        <p:nvSpPr>
          <p:cNvPr id="6" name="Text 3"/>
          <p:cNvSpPr/>
          <p:nvPr/>
        </p:nvSpPr>
        <p:spPr>
          <a:xfrm>
            <a:off x="381000" y="3129916"/>
            <a:ext cx="4692015" cy="1294448"/>
          </a:xfrm>
          <a:prstGeom prst="rect">
            <a:avLst/>
          </a:prstGeom>
          <a:noFill/>
          <a:ln/>
        </p:spPr>
        <p:txBody>
          <a:bodyPr wrap="square" lIns="137160" tIns="68580" rIns="137160" bIns="68580" rtlCol="0" anchor="t"/>
          <a:lstStyle/>
          <a:p>
            <a:pPr>
              <a:lnSpc>
                <a:spcPct val="100000"/>
              </a:lnSpc>
            </a:pPr>
            <a:r>
              <a:rPr lang="en-US" sz="24900" b="1" dirty="0">
                <a:solidFill>
                  <a:srgbClr val="FFFFFF"/>
                </a:solidFill>
                <a:latin typeface="Arial" panose="020B0604020202020204" pitchFamily="34" charset="0"/>
                <a:ea typeface="MiSans" pitchFamily="34" charset="-122"/>
                <a:cs typeface="Arial" panose="020B0604020202020204" pitchFamily="34" charset="0"/>
              </a:rPr>
              <a:t>03</a:t>
            </a:r>
            <a:endParaRPr lang="en-US" sz="2400" dirty="0"/>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sp>
        <p:nvSpPr>
          <p:cNvPr id="4" name="Shape 2"/>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5" name="Text 3"/>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Shape 4"/>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7" name="Text 5"/>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8" name="Shape 6"/>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9" name="Text 7"/>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0" name="Shape 8"/>
          <p:cNvSpPr/>
          <p:nvPr/>
        </p:nvSpPr>
        <p:spPr>
          <a:xfrm>
            <a:off x="11313795" y="-38100"/>
            <a:ext cx="6993255" cy="10325100"/>
          </a:xfrm>
          <a:prstGeom prst="rect">
            <a:avLst/>
          </a:prstGeom>
          <a:gradFill flip="none" rotWithShape="1">
            <a:gsLst>
              <a:gs pos="0">
                <a:srgbClr val="D3BDA6"/>
              </a:gs>
              <a:gs pos="100000">
                <a:srgbClr val="BFA492"/>
              </a:gs>
            </a:gsLst>
            <a:lin ang="2700000" scaled="1"/>
          </a:gradFill>
          <a:ln/>
        </p:spPr>
        <p:txBody>
          <a:bodyPr/>
          <a:lstStyle/>
          <a:p>
            <a:endParaRPr lang="en-GB" sz="2700"/>
          </a:p>
        </p:txBody>
      </p:sp>
      <p:sp>
        <p:nvSpPr>
          <p:cNvPr id="11" name="Text 9"/>
          <p:cNvSpPr/>
          <p:nvPr/>
        </p:nvSpPr>
        <p:spPr>
          <a:xfrm>
            <a:off x="11313795" y="-38100"/>
            <a:ext cx="6993255" cy="10325100"/>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10"/>
          <p:cNvSpPr/>
          <p:nvPr/>
        </p:nvSpPr>
        <p:spPr>
          <a:xfrm>
            <a:off x="17184053" y="888208"/>
            <a:ext cx="526733" cy="65723"/>
          </a:xfrm>
          <a:prstGeom prst="roundRect">
            <a:avLst>
              <a:gd name="adj" fmla="val 50000"/>
            </a:avLst>
          </a:prstGeom>
          <a:solidFill>
            <a:srgbClr val="FFFFFF"/>
          </a:solidFill>
          <a:ln/>
        </p:spPr>
        <p:txBody>
          <a:bodyPr/>
          <a:lstStyle/>
          <a:p>
            <a:endParaRPr lang="en-GB" sz="2700"/>
          </a:p>
        </p:txBody>
      </p:sp>
      <p:sp>
        <p:nvSpPr>
          <p:cNvPr id="13" name="Text 11"/>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4" name="Shape 12"/>
          <p:cNvSpPr/>
          <p:nvPr/>
        </p:nvSpPr>
        <p:spPr>
          <a:xfrm>
            <a:off x="17184053" y="1068230"/>
            <a:ext cx="526733" cy="65723"/>
          </a:xfrm>
          <a:prstGeom prst="roundRect">
            <a:avLst>
              <a:gd name="adj" fmla="val 50000"/>
            </a:avLst>
          </a:prstGeom>
          <a:solidFill>
            <a:srgbClr val="FFFFFF"/>
          </a:solidFill>
          <a:ln/>
        </p:spPr>
        <p:txBody>
          <a:bodyPr/>
          <a:lstStyle/>
          <a:p>
            <a:endParaRPr lang="en-GB" sz="2700"/>
          </a:p>
        </p:txBody>
      </p:sp>
      <p:sp>
        <p:nvSpPr>
          <p:cNvPr id="15" name="Text 13"/>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Shape 14"/>
          <p:cNvSpPr/>
          <p:nvPr/>
        </p:nvSpPr>
        <p:spPr>
          <a:xfrm>
            <a:off x="17184053" y="1248253"/>
            <a:ext cx="526733" cy="65723"/>
          </a:xfrm>
          <a:prstGeom prst="roundRect">
            <a:avLst>
              <a:gd name="adj" fmla="val 50000"/>
            </a:avLst>
          </a:prstGeom>
          <a:solidFill>
            <a:srgbClr val="FFFFFF"/>
          </a:solidFill>
          <a:ln/>
        </p:spPr>
        <p:txBody>
          <a:bodyPr/>
          <a:lstStyle/>
          <a:p>
            <a:endParaRPr lang="en-GB" sz="2700"/>
          </a:p>
        </p:txBody>
      </p:sp>
      <p:sp>
        <p:nvSpPr>
          <p:cNvPr id="17" name="Text 15"/>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8" name="Text 16"/>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COM-B Model Driving Behaviour Change</a:t>
            </a:r>
            <a:endParaRPr lang="en-US" sz="2400" dirty="0"/>
          </a:p>
        </p:txBody>
      </p:sp>
      <p:sp>
        <p:nvSpPr>
          <p:cNvPr id="20" name="Text 17"/>
          <p:cNvSpPr/>
          <p:nvPr/>
        </p:nvSpPr>
        <p:spPr>
          <a:xfrm>
            <a:off x="11897678" y="2457450"/>
            <a:ext cx="5641658" cy="935355"/>
          </a:xfrm>
          <a:prstGeom prst="rect">
            <a:avLst/>
          </a:prstGeom>
          <a:noFill/>
          <a:ln/>
        </p:spPr>
        <p:txBody>
          <a:bodyPr wrap="square" lIns="137160" tIns="68580" rIns="137160" bIns="68580" rtlCol="0" anchor="t"/>
          <a:lstStyle/>
          <a:p>
            <a:pPr>
              <a:lnSpc>
                <a:spcPct val="100000"/>
              </a:lnSpc>
            </a:pPr>
            <a:r>
              <a:rPr lang="en-US" sz="3600" b="1" dirty="0">
                <a:solidFill>
                  <a:srgbClr val="FFFFFF"/>
                </a:solidFill>
                <a:latin typeface="Arial" panose="020B0604020202020204" pitchFamily="34" charset="0"/>
                <a:ea typeface="MiSans" pitchFamily="34" charset="-122"/>
                <a:cs typeface="Arial" panose="020B0604020202020204" pitchFamily="34" charset="0"/>
              </a:rPr>
              <a:t>COM-B Model</a:t>
            </a:r>
            <a:endParaRPr lang="en-US" sz="2400" dirty="0"/>
          </a:p>
        </p:txBody>
      </p:sp>
      <p:sp>
        <p:nvSpPr>
          <p:cNvPr id="21" name="Text 18"/>
          <p:cNvSpPr/>
          <p:nvPr/>
        </p:nvSpPr>
        <p:spPr>
          <a:xfrm>
            <a:off x="11897678" y="3657600"/>
            <a:ext cx="5641658" cy="4686300"/>
          </a:xfrm>
          <a:prstGeom prst="rect">
            <a:avLst/>
          </a:prstGeom>
          <a:noFill/>
          <a:ln/>
        </p:spPr>
        <p:txBody>
          <a:bodyPr wrap="square" lIns="137160" tIns="68580" rIns="137160" bIns="68580" rtlCol="0" anchor="t"/>
          <a:lstStyle/>
          <a:p>
            <a:pPr>
              <a:lnSpc>
                <a:spcPct val="130000"/>
              </a:lnSpc>
            </a:pPr>
            <a:r>
              <a:rPr lang="en-US" sz="2700" dirty="0">
                <a:solidFill>
                  <a:srgbClr val="FFFFFF"/>
                </a:solidFill>
                <a:latin typeface="Arial" panose="020B0604020202020204" pitchFamily="34" charset="0"/>
                <a:ea typeface="MiSans" pitchFamily="34" charset="-122"/>
                <a:cs typeface="Arial" panose="020B0604020202020204" pitchFamily="34" charset="0"/>
              </a:rPr>
              <a:t>The COM-B model frames WorkWellVR’s approach, focusing on capability, opportunity, and motivation. This model ensures that users develop the skills, have the opportunity, and are motivated to manage stress effectively </a:t>
            </a:r>
            <a:r>
              <a:rPr lang="en-GB" sz="2700" dirty="0">
                <a:solidFill>
                  <a:schemeClr val="bg1"/>
                </a:solidFill>
                <a:latin typeface="Arial" panose="020B0604020202020204" pitchFamily="34" charset="0"/>
                <a:cs typeface="Arial" panose="020B0604020202020204" pitchFamily="34" charset="0"/>
              </a:rPr>
              <a:t>(Michie, van Stralen &amp; West, 2011).</a:t>
            </a:r>
            <a:endParaRPr lang="en-US" sz="2700" dirty="0">
              <a:solidFill>
                <a:schemeClr val="bg1"/>
              </a:solidFill>
              <a:latin typeface="Arial" panose="020B0604020202020204" pitchFamily="34" charset="0"/>
              <a:cs typeface="Arial" panose="020B0604020202020204" pitchFamily="34" charset="0"/>
            </a:endParaRPr>
          </a:p>
        </p:txBody>
      </p:sp>
      <p:pic>
        <p:nvPicPr>
          <p:cNvPr id="23" name="Picture 22" descr="A diagram of a company&#10;&#10;AI-generated content may be incorrect.">
            <a:extLst>
              <a:ext uri="{FF2B5EF4-FFF2-40B4-BE49-F238E27FC236}">
                <a16:creationId xmlns:a16="http://schemas.microsoft.com/office/drawing/2014/main" id="{A368944B-8FEB-E051-CFF8-96244593816B}"/>
              </a:ext>
            </a:extLst>
          </p:cNvPr>
          <p:cNvPicPr>
            <a:picLocks noChangeAspect="1"/>
          </p:cNvPicPr>
          <p:nvPr/>
        </p:nvPicPr>
        <p:blipFill>
          <a:blip r:embed="rId3"/>
          <a:stretch>
            <a:fillRect/>
          </a:stretch>
        </p:blipFill>
        <p:spPr>
          <a:xfrm>
            <a:off x="1001078" y="3037788"/>
            <a:ext cx="9397011" cy="5925924"/>
          </a:xfrm>
          <a:prstGeom prst="rect">
            <a:avLst/>
          </a:prstGeom>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pic>
        <p:nvPicPr>
          <p:cNvPr id="4" name="Image 0" descr="https://kimi-img.moonshot.cn/pub/slides/slides_tmpl/image/25-09-28-15:22:09-d3ce488s8jdo4os5dd50.jpg"/>
          <p:cNvPicPr>
            <a:picLocks noChangeAspect="1"/>
          </p:cNvPicPr>
          <p:nvPr/>
        </p:nvPicPr>
        <p:blipFill>
          <a:blip r:embed="rId3"/>
          <a:srcRect t="3344" b="3344"/>
          <a:stretch/>
        </p:blipFill>
        <p:spPr>
          <a:xfrm>
            <a:off x="8716328" y="2471738"/>
            <a:ext cx="9526905" cy="3658553"/>
          </a:xfrm>
          <a:prstGeom prst="rect">
            <a:avLst/>
          </a:prstGeom>
        </p:spPr>
      </p:pic>
      <p:sp>
        <p:nvSpPr>
          <p:cNvPr id="5" name="Shape 2"/>
          <p:cNvSpPr/>
          <p:nvPr/>
        </p:nvSpPr>
        <p:spPr>
          <a:xfrm>
            <a:off x="0" y="2423160"/>
            <a:ext cx="8748000" cy="3659505"/>
          </a:xfrm>
          <a:prstGeom prst="rect">
            <a:avLst/>
          </a:prstGeom>
          <a:solidFill>
            <a:srgbClr val="D3BDA6"/>
          </a:solidFill>
          <a:ln/>
        </p:spPr>
        <p:txBody>
          <a:bodyPr/>
          <a:lstStyle/>
          <a:p>
            <a:endParaRPr lang="en-GB" sz="2700"/>
          </a:p>
        </p:txBody>
      </p:sp>
      <p:sp>
        <p:nvSpPr>
          <p:cNvPr id="6" name="Text 3"/>
          <p:cNvSpPr/>
          <p:nvPr/>
        </p:nvSpPr>
        <p:spPr>
          <a:xfrm>
            <a:off x="0" y="2423160"/>
            <a:ext cx="8748000" cy="3659505"/>
          </a:xfrm>
          <a:prstGeom prst="rect">
            <a:avLst/>
          </a:prstGeom>
          <a:noFill/>
          <a:ln/>
        </p:spPr>
        <p:txBody>
          <a:bodyPr wrap="square" lIns="68580" tIns="137160" rIns="137160" bIns="68580" rtlCol="0" anchor="ctr"/>
          <a:lstStyle/>
          <a:p>
            <a:pPr>
              <a:lnSpc>
                <a:spcPct val="100000"/>
              </a:lnSpc>
            </a:pPr>
            <a:endParaRPr lang="en-US" sz="2400" dirty="0"/>
          </a:p>
        </p:txBody>
      </p:sp>
      <p:sp>
        <p:nvSpPr>
          <p:cNvPr id="7" name="Text 4"/>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Stakeholders, Barriers &amp; Ethical Safeguards</a:t>
            </a:r>
            <a:endParaRPr lang="en-US" sz="2400" dirty="0"/>
          </a:p>
        </p:txBody>
      </p:sp>
      <p:sp>
        <p:nvSpPr>
          <p:cNvPr id="8" name="Text 5"/>
          <p:cNvSpPr/>
          <p:nvPr/>
        </p:nvSpPr>
        <p:spPr>
          <a:xfrm>
            <a:off x="944881" y="3026093"/>
            <a:ext cx="6973022"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Arial" panose="020B0604020202020204" pitchFamily="34" charset="0"/>
                <a:ea typeface="MiSans" pitchFamily="34" charset="-122"/>
                <a:cs typeface="Arial" panose="020B0604020202020204" pitchFamily="34" charset="0"/>
              </a:rPr>
              <a:t>Key Stakeholders</a:t>
            </a:r>
            <a:endParaRPr lang="en-US" sz="2400" dirty="0"/>
          </a:p>
        </p:txBody>
      </p:sp>
      <p:sp>
        <p:nvSpPr>
          <p:cNvPr id="9" name="Text 6"/>
          <p:cNvSpPr/>
          <p:nvPr/>
        </p:nvSpPr>
        <p:spPr>
          <a:xfrm>
            <a:off x="944881" y="3596641"/>
            <a:ext cx="7220903" cy="1782924"/>
          </a:xfrm>
          <a:prstGeom prst="rect">
            <a:avLst/>
          </a:prstGeom>
          <a:noFill/>
          <a:ln/>
        </p:spPr>
        <p:txBody>
          <a:bodyPr wrap="square" lIns="137160" tIns="68580" rIns="137160" bIns="68580" rtlCol="0" anchor="t">
            <a:spAutoFit/>
          </a:bodyPr>
          <a:lstStyle/>
          <a:p>
            <a:pPr>
              <a:lnSpc>
                <a:spcPct val="130000"/>
              </a:lnSpc>
            </a:pPr>
            <a:r>
              <a:rPr lang="en-US" sz="2100" dirty="0">
                <a:solidFill>
                  <a:srgbClr val="FFFFFF"/>
                </a:solidFill>
                <a:latin typeface="Arial" panose="020B0604020202020204" pitchFamily="34" charset="0"/>
                <a:ea typeface="MiSans" pitchFamily="34" charset="-122"/>
                <a:cs typeface="Arial" panose="020B0604020202020204" pitchFamily="34" charset="0"/>
              </a:rPr>
              <a:t>Key stakeholders include employers, NHS mental health services, app developers, and occupational health teams. Their collaboration is crucial for the success of the intervention.</a:t>
            </a:r>
            <a:endParaRPr lang="en-US" sz="2400" dirty="0"/>
          </a:p>
        </p:txBody>
      </p:sp>
      <p:sp>
        <p:nvSpPr>
          <p:cNvPr id="10" name="Text 7"/>
          <p:cNvSpPr/>
          <p:nvPr/>
        </p:nvSpPr>
        <p:spPr>
          <a:xfrm>
            <a:off x="944880" y="6475096"/>
            <a:ext cx="7325238"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2C3741"/>
                </a:solidFill>
                <a:latin typeface="Arial" panose="020B0604020202020204" pitchFamily="34" charset="0"/>
                <a:ea typeface="MiSans" pitchFamily="34" charset="-122"/>
                <a:cs typeface="Arial" panose="020B0604020202020204" pitchFamily="34" charset="0"/>
              </a:rPr>
              <a:t>Potential Barriers</a:t>
            </a:r>
            <a:endParaRPr lang="en-US" sz="2400" dirty="0"/>
          </a:p>
        </p:txBody>
      </p:sp>
      <p:sp>
        <p:nvSpPr>
          <p:cNvPr id="11" name="Text 8"/>
          <p:cNvSpPr/>
          <p:nvPr/>
        </p:nvSpPr>
        <p:spPr>
          <a:xfrm>
            <a:off x="944881" y="6924675"/>
            <a:ext cx="7325678" cy="1782924"/>
          </a:xfrm>
          <a:prstGeom prst="rect">
            <a:avLst/>
          </a:prstGeom>
          <a:noFill/>
          <a:ln/>
        </p:spPr>
        <p:txBody>
          <a:bodyPr wrap="square" lIns="137160" tIns="68580" rIns="137160" bIns="68580" rtlCol="0" anchor="t">
            <a:spAutoFit/>
          </a:bodyPr>
          <a:lstStyle/>
          <a:p>
            <a:pPr>
              <a:lnSpc>
                <a:spcPct val="130000"/>
              </a:lnSpc>
            </a:pPr>
            <a:r>
              <a:rPr lang="en-US" sz="2100" dirty="0">
                <a:solidFill>
                  <a:srgbClr val="2C3741"/>
                </a:solidFill>
                <a:latin typeface="Arial" panose="020B0604020202020204" pitchFamily="34" charset="0"/>
                <a:ea typeface="MiSans" pitchFamily="34" charset="-122"/>
                <a:cs typeface="Arial" panose="020B0604020202020204" pitchFamily="34" charset="0"/>
              </a:rPr>
              <a:t>Barriers to implementation include the cost of VR equipment, potential motion sickness, digital access inequality, and ensuring high user engagement. Addressing these challenges is essential for widespread adoption.</a:t>
            </a:r>
            <a:endParaRPr lang="en-US" sz="2400" dirty="0"/>
          </a:p>
        </p:txBody>
      </p:sp>
      <p:sp>
        <p:nvSpPr>
          <p:cNvPr id="12" name="Text 9"/>
          <p:cNvSpPr/>
          <p:nvPr/>
        </p:nvSpPr>
        <p:spPr>
          <a:xfrm>
            <a:off x="9287828" y="6475096"/>
            <a:ext cx="7325238" cy="553998"/>
          </a:xfrm>
          <a:prstGeom prst="rect">
            <a:avLst/>
          </a:prstGeom>
          <a:noFill/>
          <a:ln/>
        </p:spPr>
        <p:txBody>
          <a:bodyPr wrap="square" lIns="137160" tIns="68580" rIns="137160" bIns="68580" rtlCol="0" anchor="t">
            <a:spAutoFit/>
          </a:bodyPr>
          <a:lstStyle/>
          <a:p>
            <a:pPr>
              <a:lnSpc>
                <a:spcPct val="100000"/>
              </a:lnSpc>
            </a:pPr>
            <a:r>
              <a:rPr lang="en-US" sz="2700" b="1" dirty="0">
                <a:solidFill>
                  <a:srgbClr val="2C3741"/>
                </a:solidFill>
                <a:latin typeface="Arial" panose="020B0604020202020204" pitchFamily="34" charset="0"/>
                <a:ea typeface="MiSans" pitchFamily="34" charset="-122"/>
                <a:cs typeface="Arial" panose="020B0604020202020204" pitchFamily="34" charset="0"/>
              </a:rPr>
              <a:t>Ethical Considerations</a:t>
            </a:r>
            <a:endParaRPr lang="en-US" sz="2400" dirty="0"/>
          </a:p>
        </p:txBody>
      </p:sp>
      <p:sp>
        <p:nvSpPr>
          <p:cNvPr id="13" name="Text 10"/>
          <p:cNvSpPr/>
          <p:nvPr/>
        </p:nvSpPr>
        <p:spPr>
          <a:xfrm>
            <a:off x="9287828" y="6924676"/>
            <a:ext cx="7325678" cy="1782924"/>
          </a:xfrm>
          <a:prstGeom prst="rect">
            <a:avLst/>
          </a:prstGeom>
          <a:noFill/>
          <a:ln/>
        </p:spPr>
        <p:txBody>
          <a:bodyPr wrap="square" lIns="137160" tIns="68580" rIns="137160" bIns="68580" rtlCol="0" anchor="t">
            <a:spAutoFit/>
          </a:bodyPr>
          <a:lstStyle/>
          <a:p>
            <a:pPr>
              <a:lnSpc>
                <a:spcPct val="130000"/>
              </a:lnSpc>
            </a:pPr>
            <a:r>
              <a:rPr lang="en-US" sz="2100" dirty="0">
                <a:solidFill>
                  <a:srgbClr val="2C3741"/>
                </a:solidFill>
                <a:latin typeface="Arial" panose="020B0604020202020204" pitchFamily="34" charset="0"/>
                <a:ea typeface="MiSans" pitchFamily="34" charset="-122"/>
                <a:cs typeface="Arial" panose="020B0604020202020204" pitchFamily="34" charset="0"/>
              </a:rPr>
              <a:t>Ethical issues such as GDPR compliance, handling sensitive mental health data, and obtaining consent for biometric data are prioritized to ensure user privacy and data security.</a:t>
            </a:r>
            <a:endParaRPr lang="en-US" sz="2400" dirty="0"/>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9-28-15:22:03-d3ce46os8jdo4os5dcsg.png"/>
          <p:cNvPicPr>
            <a:picLocks noChangeAspect="1"/>
          </p:cNvPicPr>
          <p:nvPr/>
        </p:nvPicPr>
        <p:blipFill>
          <a:blip r:embed="rId3"/>
          <a:srcRect l="5" r="5"/>
          <a:stretch/>
        </p:blipFill>
        <p:spPr>
          <a:xfrm>
            <a:off x="-14288" y="-33338"/>
            <a:ext cx="18322290" cy="10365105"/>
          </a:xfrm>
          <a:prstGeom prst="rect">
            <a:avLst/>
          </a:prstGeom>
        </p:spPr>
      </p:pic>
      <p:sp>
        <p:nvSpPr>
          <p:cNvPr id="3" name="Shape 0"/>
          <p:cNvSpPr/>
          <p:nvPr/>
        </p:nvSpPr>
        <p:spPr>
          <a:xfrm>
            <a:off x="7758113" y="2996565"/>
            <a:ext cx="1483043" cy="1141095"/>
          </a:xfrm>
          <a:prstGeom prst="rect">
            <a:avLst/>
          </a:prstGeom>
          <a:solidFill>
            <a:srgbClr val="FFFFFF"/>
          </a:solidFill>
          <a:ln/>
        </p:spPr>
        <p:txBody>
          <a:bodyPr/>
          <a:lstStyle/>
          <a:p>
            <a:endParaRPr lang="en-GB" sz="2700"/>
          </a:p>
        </p:txBody>
      </p:sp>
      <p:sp>
        <p:nvSpPr>
          <p:cNvPr id="4" name="Text 1"/>
          <p:cNvSpPr/>
          <p:nvPr/>
        </p:nvSpPr>
        <p:spPr>
          <a:xfrm>
            <a:off x="7758113" y="2996565"/>
            <a:ext cx="1483043" cy="1141095"/>
          </a:xfrm>
          <a:prstGeom prst="rect">
            <a:avLst/>
          </a:prstGeom>
          <a:noFill/>
          <a:ln/>
        </p:spPr>
        <p:txBody>
          <a:bodyPr wrap="square" lIns="68580" tIns="137160" rIns="137160" bIns="68580" rtlCol="0" anchor="ctr"/>
          <a:lstStyle/>
          <a:p>
            <a:pPr>
              <a:lnSpc>
                <a:spcPct val="100000"/>
              </a:lnSpc>
            </a:pPr>
            <a:endParaRPr lang="en-US" sz="2400" dirty="0"/>
          </a:p>
        </p:txBody>
      </p:sp>
      <p:sp>
        <p:nvSpPr>
          <p:cNvPr id="5" name="Text 2"/>
          <p:cNvSpPr/>
          <p:nvPr/>
        </p:nvSpPr>
        <p:spPr>
          <a:xfrm>
            <a:off x="7638098" y="4424363"/>
            <a:ext cx="10480358" cy="1523048"/>
          </a:xfrm>
          <a:prstGeom prst="rect">
            <a:avLst/>
          </a:prstGeom>
          <a:noFill/>
          <a:ln/>
        </p:spPr>
        <p:txBody>
          <a:bodyPr wrap="square" lIns="137160" tIns="68580" rIns="137160" bIns="68580" rtlCol="0" anchor="t"/>
          <a:lstStyle/>
          <a:p>
            <a:pPr>
              <a:lnSpc>
                <a:spcPct val="100000"/>
              </a:lnSpc>
            </a:pPr>
            <a:r>
              <a:rPr lang="en-US" sz="6000" b="1" dirty="0">
                <a:solidFill>
                  <a:srgbClr val="212931"/>
                </a:solidFill>
                <a:latin typeface="Arial" panose="020B0604020202020204" pitchFamily="34" charset="0"/>
                <a:ea typeface="MiSans" pitchFamily="34" charset="-122"/>
                <a:cs typeface="Arial" panose="020B0604020202020204" pitchFamily="34" charset="0"/>
              </a:rPr>
              <a:t>Impact &amp; Next Steps</a:t>
            </a:r>
            <a:endParaRPr lang="en-US" sz="2400" dirty="0"/>
          </a:p>
        </p:txBody>
      </p:sp>
      <p:sp>
        <p:nvSpPr>
          <p:cNvPr id="6" name="Text 3"/>
          <p:cNvSpPr/>
          <p:nvPr/>
        </p:nvSpPr>
        <p:spPr>
          <a:xfrm>
            <a:off x="381000" y="3129916"/>
            <a:ext cx="4692015" cy="1294448"/>
          </a:xfrm>
          <a:prstGeom prst="rect">
            <a:avLst/>
          </a:prstGeom>
          <a:noFill/>
          <a:ln/>
        </p:spPr>
        <p:txBody>
          <a:bodyPr wrap="square" lIns="137160" tIns="68580" rIns="137160" bIns="68580" rtlCol="0" anchor="t"/>
          <a:lstStyle/>
          <a:p>
            <a:pPr>
              <a:lnSpc>
                <a:spcPct val="100000"/>
              </a:lnSpc>
            </a:pPr>
            <a:r>
              <a:rPr lang="en-US" sz="24900" b="1" dirty="0">
                <a:solidFill>
                  <a:srgbClr val="FFFFFF"/>
                </a:solidFill>
                <a:latin typeface="Arial" panose="020B0604020202020204" pitchFamily="34" charset="0"/>
                <a:ea typeface="MiSans" pitchFamily="34" charset="-122"/>
                <a:cs typeface="Arial" panose="020B0604020202020204" pitchFamily="34" charset="0"/>
              </a:rPr>
              <a:t>04</a:t>
            </a:r>
            <a:endParaRPr lang="en-US" sz="2400" dirty="0"/>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rot="8100000" flipH="1" flipV="1">
            <a:off x="686753" y="473393"/>
            <a:ext cx="788670" cy="788670"/>
          </a:xfrm>
          <a:prstGeom prst="ellipse">
            <a:avLst/>
          </a:prstGeom>
          <a:gradFill flip="none" rotWithShape="1">
            <a:gsLst>
              <a:gs pos="0">
                <a:srgbClr val="D3BDA6">
                  <a:alpha val="0"/>
                </a:srgbClr>
              </a:gs>
              <a:gs pos="100000">
                <a:srgbClr val="B48E67">
                  <a:alpha val="67000"/>
                </a:srgbClr>
              </a:gs>
            </a:gsLst>
            <a:lin ang="16200000" scaled="1"/>
          </a:gradFill>
          <a:ln/>
        </p:spPr>
        <p:txBody>
          <a:bodyPr/>
          <a:lstStyle/>
          <a:p>
            <a:endParaRPr lang="en-GB" sz="2700"/>
          </a:p>
        </p:txBody>
      </p:sp>
      <p:sp>
        <p:nvSpPr>
          <p:cNvPr id="3" name="Text 1"/>
          <p:cNvSpPr/>
          <p:nvPr/>
        </p:nvSpPr>
        <p:spPr>
          <a:xfrm rot="8100000">
            <a:off x="686753" y="473393"/>
            <a:ext cx="788670" cy="788670"/>
          </a:xfrm>
          <a:prstGeom prst="rect">
            <a:avLst/>
          </a:prstGeom>
          <a:noFill/>
          <a:ln/>
        </p:spPr>
        <p:txBody>
          <a:bodyPr wrap="square" lIns="68580" tIns="137160" rIns="137160" bIns="68580" rtlCol="0" anchor="ctr"/>
          <a:lstStyle/>
          <a:p>
            <a:pPr>
              <a:lnSpc>
                <a:spcPct val="100000"/>
              </a:lnSpc>
            </a:pPr>
            <a:endParaRPr lang="en-US" sz="2400" dirty="0"/>
          </a:p>
        </p:txBody>
      </p:sp>
      <p:sp>
        <p:nvSpPr>
          <p:cNvPr id="4" name="Shape 2"/>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5" name="Text 3"/>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Shape 4"/>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7" name="Text 5"/>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8" name="Shape 6"/>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9" name="Text 7"/>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0" name="Shape 8"/>
          <p:cNvSpPr/>
          <p:nvPr/>
        </p:nvSpPr>
        <p:spPr>
          <a:xfrm>
            <a:off x="17184053" y="888208"/>
            <a:ext cx="526733" cy="65723"/>
          </a:xfrm>
          <a:prstGeom prst="roundRect">
            <a:avLst>
              <a:gd name="adj" fmla="val 50000"/>
            </a:avLst>
          </a:prstGeom>
          <a:solidFill>
            <a:srgbClr val="D3BDA6"/>
          </a:solidFill>
          <a:ln/>
        </p:spPr>
        <p:txBody>
          <a:bodyPr/>
          <a:lstStyle/>
          <a:p>
            <a:endParaRPr lang="en-GB" sz="2700"/>
          </a:p>
        </p:txBody>
      </p:sp>
      <p:sp>
        <p:nvSpPr>
          <p:cNvPr id="11" name="Text 9"/>
          <p:cNvSpPr/>
          <p:nvPr/>
        </p:nvSpPr>
        <p:spPr>
          <a:xfrm>
            <a:off x="17184053" y="888208"/>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10"/>
          <p:cNvSpPr/>
          <p:nvPr/>
        </p:nvSpPr>
        <p:spPr>
          <a:xfrm>
            <a:off x="17184053" y="1068230"/>
            <a:ext cx="526733" cy="65723"/>
          </a:xfrm>
          <a:prstGeom prst="roundRect">
            <a:avLst>
              <a:gd name="adj" fmla="val 50000"/>
            </a:avLst>
          </a:prstGeom>
          <a:solidFill>
            <a:srgbClr val="D3BDA6"/>
          </a:solidFill>
          <a:ln/>
        </p:spPr>
        <p:txBody>
          <a:bodyPr/>
          <a:lstStyle/>
          <a:p>
            <a:endParaRPr lang="en-GB" sz="2700"/>
          </a:p>
        </p:txBody>
      </p:sp>
      <p:sp>
        <p:nvSpPr>
          <p:cNvPr id="13" name="Text 11"/>
          <p:cNvSpPr/>
          <p:nvPr/>
        </p:nvSpPr>
        <p:spPr>
          <a:xfrm>
            <a:off x="17184053" y="1068230"/>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4" name="Shape 12"/>
          <p:cNvSpPr/>
          <p:nvPr/>
        </p:nvSpPr>
        <p:spPr>
          <a:xfrm>
            <a:off x="17184053" y="1248253"/>
            <a:ext cx="526733" cy="65723"/>
          </a:xfrm>
          <a:prstGeom prst="roundRect">
            <a:avLst>
              <a:gd name="adj" fmla="val 50000"/>
            </a:avLst>
          </a:prstGeom>
          <a:solidFill>
            <a:srgbClr val="D3BDA6"/>
          </a:solidFill>
          <a:ln/>
        </p:spPr>
        <p:txBody>
          <a:bodyPr/>
          <a:lstStyle/>
          <a:p>
            <a:endParaRPr lang="en-GB" sz="2700"/>
          </a:p>
        </p:txBody>
      </p:sp>
      <p:sp>
        <p:nvSpPr>
          <p:cNvPr id="15" name="Text 13"/>
          <p:cNvSpPr/>
          <p:nvPr/>
        </p:nvSpPr>
        <p:spPr>
          <a:xfrm>
            <a:off x="17184053" y="1248253"/>
            <a:ext cx="526733" cy="65723"/>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Text 14"/>
          <p:cNvSpPr/>
          <p:nvPr/>
        </p:nvSpPr>
        <p:spPr>
          <a:xfrm>
            <a:off x="1001078" y="786765"/>
            <a:ext cx="9408795" cy="1615827"/>
          </a:xfrm>
          <a:prstGeom prst="rect">
            <a:avLst/>
          </a:prstGeom>
          <a:noFill/>
          <a:ln/>
        </p:spPr>
        <p:txBody>
          <a:bodyPr wrap="square" lIns="137160" tIns="68580" rIns="137160" bIns="68580" rtlCol="0" anchor="t">
            <a:spAutoFit/>
          </a:bodyPr>
          <a:lstStyle/>
          <a:p>
            <a:pPr>
              <a:lnSpc>
                <a:spcPct val="100000"/>
              </a:lnSpc>
            </a:pPr>
            <a:r>
              <a:rPr lang="en-US" sz="4800" b="1" dirty="0">
                <a:solidFill>
                  <a:srgbClr val="2B2F36"/>
                </a:solidFill>
                <a:latin typeface="Arial" panose="020B0604020202020204" pitchFamily="34" charset="0"/>
                <a:ea typeface="MiSans" pitchFamily="34" charset="-122"/>
                <a:cs typeface="Arial" panose="020B0604020202020204" pitchFamily="34" charset="0"/>
              </a:rPr>
              <a:t>Expected Benefits &amp; Wider Implications</a:t>
            </a:r>
            <a:endParaRPr lang="en-US" sz="2400" dirty="0"/>
          </a:p>
        </p:txBody>
      </p:sp>
      <p:sp>
        <p:nvSpPr>
          <p:cNvPr id="17" name="Shape 15"/>
          <p:cNvSpPr/>
          <p:nvPr/>
        </p:nvSpPr>
        <p:spPr>
          <a:xfrm>
            <a:off x="-24765" y="9859328"/>
            <a:ext cx="18331815" cy="427673"/>
          </a:xfrm>
          <a:prstGeom prst="rect">
            <a:avLst/>
          </a:prstGeom>
          <a:gradFill flip="none" rotWithShape="1">
            <a:gsLst>
              <a:gs pos="0">
                <a:srgbClr val="D3BDA6"/>
              </a:gs>
              <a:gs pos="100000">
                <a:srgbClr val="BFA492"/>
              </a:gs>
            </a:gsLst>
            <a:lin ang="2700000" scaled="1"/>
          </a:gradFill>
          <a:ln/>
        </p:spPr>
        <p:txBody>
          <a:bodyPr/>
          <a:lstStyle/>
          <a:p>
            <a:endParaRPr lang="en-GB" sz="2700"/>
          </a:p>
        </p:txBody>
      </p:sp>
      <p:sp>
        <p:nvSpPr>
          <p:cNvPr id="18" name="Text 16"/>
          <p:cNvSpPr/>
          <p:nvPr/>
        </p:nvSpPr>
        <p:spPr>
          <a:xfrm>
            <a:off x="-24765" y="9859328"/>
            <a:ext cx="18331815" cy="427673"/>
          </a:xfrm>
          <a:prstGeom prst="rect">
            <a:avLst/>
          </a:prstGeom>
          <a:noFill/>
          <a:ln/>
        </p:spPr>
        <p:txBody>
          <a:bodyPr wrap="square" lIns="68580" tIns="137160" rIns="137160" bIns="68580" rtlCol="0" anchor="ctr"/>
          <a:lstStyle/>
          <a:p>
            <a:pPr>
              <a:lnSpc>
                <a:spcPct val="100000"/>
              </a:lnSpc>
            </a:pPr>
            <a:endParaRPr lang="en-US" sz="2400" dirty="0"/>
          </a:p>
        </p:txBody>
      </p:sp>
      <p:sp>
        <p:nvSpPr>
          <p:cNvPr id="19" name="Shape 17"/>
          <p:cNvSpPr/>
          <p:nvPr/>
        </p:nvSpPr>
        <p:spPr>
          <a:xfrm>
            <a:off x="1148240" y="2636520"/>
            <a:ext cx="4531043" cy="6376035"/>
          </a:xfrm>
          <a:prstGeom prst="roundRect">
            <a:avLst>
              <a:gd name="adj" fmla="val 3466"/>
            </a:avLst>
          </a:prstGeom>
          <a:gradFill flip="none" rotWithShape="1">
            <a:gsLst>
              <a:gs pos="0">
                <a:srgbClr val="D3BDA6"/>
              </a:gs>
              <a:gs pos="100000">
                <a:srgbClr val="BFA492"/>
              </a:gs>
            </a:gsLst>
            <a:lin ang="2700000" scaled="1"/>
          </a:gradFill>
          <a:ln w="19050">
            <a:solidFill>
              <a:srgbClr val="D3BDA6"/>
            </a:solidFill>
            <a:prstDash val="solid"/>
          </a:ln>
        </p:spPr>
        <p:txBody>
          <a:bodyPr/>
          <a:lstStyle/>
          <a:p>
            <a:endParaRPr lang="en-GB" sz="2700"/>
          </a:p>
        </p:txBody>
      </p:sp>
      <p:sp>
        <p:nvSpPr>
          <p:cNvPr id="20" name="Text 18"/>
          <p:cNvSpPr/>
          <p:nvPr/>
        </p:nvSpPr>
        <p:spPr>
          <a:xfrm>
            <a:off x="1148240" y="2636520"/>
            <a:ext cx="4531043" cy="6376035"/>
          </a:xfrm>
          <a:prstGeom prst="rect">
            <a:avLst/>
          </a:prstGeom>
          <a:noFill/>
          <a:ln/>
        </p:spPr>
        <p:txBody>
          <a:bodyPr wrap="square" lIns="68580" tIns="137160" rIns="137160" bIns="68580" rtlCol="0" anchor="ctr"/>
          <a:lstStyle/>
          <a:p>
            <a:pPr>
              <a:lnSpc>
                <a:spcPct val="100000"/>
              </a:lnSpc>
            </a:pPr>
            <a:endParaRPr lang="en-US" sz="2400" dirty="0"/>
          </a:p>
        </p:txBody>
      </p:sp>
      <p:sp>
        <p:nvSpPr>
          <p:cNvPr id="21" name="Shape 19"/>
          <p:cNvSpPr/>
          <p:nvPr/>
        </p:nvSpPr>
        <p:spPr>
          <a:xfrm>
            <a:off x="12609673" y="2636520"/>
            <a:ext cx="4531043" cy="6376035"/>
          </a:xfrm>
          <a:prstGeom prst="roundRect">
            <a:avLst>
              <a:gd name="adj" fmla="val 3466"/>
            </a:avLst>
          </a:prstGeom>
          <a:gradFill flip="none" rotWithShape="1">
            <a:gsLst>
              <a:gs pos="0">
                <a:srgbClr val="D3BDA6"/>
              </a:gs>
              <a:gs pos="100000">
                <a:srgbClr val="BFA492"/>
              </a:gs>
            </a:gsLst>
            <a:lin ang="2700000" scaled="1"/>
          </a:gradFill>
          <a:ln w="19050">
            <a:solidFill>
              <a:srgbClr val="D3BDA6"/>
            </a:solidFill>
            <a:prstDash val="solid"/>
          </a:ln>
        </p:spPr>
        <p:txBody>
          <a:bodyPr/>
          <a:lstStyle/>
          <a:p>
            <a:endParaRPr lang="en-GB" sz="2700"/>
          </a:p>
        </p:txBody>
      </p:sp>
      <p:sp>
        <p:nvSpPr>
          <p:cNvPr id="22" name="Text 20"/>
          <p:cNvSpPr/>
          <p:nvPr/>
        </p:nvSpPr>
        <p:spPr>
          <a:xfrm>
            <a:off x="12609673" y="2636520"/>
            <a:ext cx="4531043" cy="6376035"/>
          </a:xfrm>
          <a:prstGeom prst="rect">
            <a:avLst/>
          </a:prstGeom>
          <a:noFill/>
          <a:ln/>
        </p:spPr>
        <p:txBody>
          <a:bodyPr wrap="square" lIns="68580" tIns="137160" rIns="137160" bIns="68580" rtlCol="0" anchor="ctr"/>
          <a:lstStyle/>
          <a:p>
            <a:pPr>
              <a:lnSpc>
                <a:spcPct val="100000"/>
              </a:lnSpc>
            </a:pPr>
            <a:endParaRPr lang="en-US" sz="2400" dirty="0"/>
          </a:p>
        </p:txBody>
      </p:sp>
      <p:pic>
        <p:nvPicPr>
          <p:cNvPr id="23" name="Image 0" descr="https://kimi-img.moonshot.cn/pub/slides/slides_tmpl/image/25-09-28-15:22:07-d3ce47os8jdo4os5dd10.png"/>
          <p:cNvPicPr>
            <a:picLocks noChangeAspect="1"/>
          </p:cNvPicPr>
          <p:nvPr/>
        </p:nvPicPr>
        <p:blipFill>
          <a:blip r:embed="rId3"/>
          <a:srcRect l="16" r="16"/>
          <a:stretch/>
        </p:blipFill>
        <p:spPr>
          <a:xfrm>
            <a:off x="6136483" y="2140268"/>
            <a:ext cx="6015038" cy="7368540"/>
          </a:xfrm>
          <a:prstGeom prst="roundRect">
            <a:avLst>
              <a:gd name="adj" fmla="val 6367"/>
            </a:avLst>
          </a:prstGeom>
        </p:spPr>
      </p:pic>
      <p:sp>
        <p:nvSpPr>
          <p:cNvPr id="24" name="Text 21"/>
          <p:cNvSpPr/>
          <p:nvPr/>
        </p:nvSpPr>
        <p:spPr>
          <a:xfrm>
            <a:off x="1308260" y="3099436"/>
            <a:ext cx="4211955" cy="1061829"/>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Arial" panose="020B0604020202020204" pitchFamily="34" charset="0"/>
                <a:ea typeface="MiSans" pitchFamily="34" charset="-122"/>
                <a:cs typeface="Arial" panose="020B0604020202020204" pitchFamily="34" charset="0"/>
              </a:rPr>
              <a:t>Benefits for Young Adults</a:t>
            </a:r>
            <a:endParaRPr lang="en-US" sz="2400" dirty="0"/>
          </a:p>
        </p:txBody>
      </p:sp>
      <p:sp>
        <p:nvSpPr>
          <p:cNvPr id="25" name="Text 22"/>
          <p:cNvSpPr/>
          <p:nvPr/>
        </p:nvSpPr>
        <p:spPr>
          <a:xfrm>
            <a:off x="1308260" y="4257676"/>
            <a:ext cx="4211955" cy="3458254"/>
          </a:xfrm>
          <a:prstGeom prst="rect">
            <a:avLst/>
          </a:prstGeom>
          <a:noFill/>
          <a:ln/>
        </p:spPr>
        <p:txBody>
          <a:bodyPr wrap="square" lIns="137160" tIns="68580" rIns="137160" bIns="68580" rtlCol="0" anchor="t">
            <a:spAutoFit/>
          </a:bodyPr>
          <a:lstStyle/>
          <a:p>
            <a:pPr>
              <a:lnSpc>
                <a:spcPct val="130000"/>
              </a:lnSpc>
            </a:pPr>
            <a:r>
              <a:rPr lang="en-US" sz="2400" dirty="0">
                <a:solidFill>
                  <a:srgbClr val="FFFFFF"/>
                </a:solidFill>
                <a:latin typeface="Arial" panose="020B0604020202020204" pitchFamily="34" charset="0"/>
                <a:ea typeface="MiSans" pitchFamily="34" charset="-122"/>
                <a:cs typeface="Arial" panose="020B0604020202020204" pitchFamily="34" charset="0"/>
              </a:rPr>
              <a:t>WorkWellVR aims to reduce stress levels, improve emotional regulation, enhance productivity, and lower burnout risk among young adults, contributing to their overall well-being.</a:t>
            </a:r>
            <a:endParaRPr lang="en-US" sz="2400" dirty="0"/>
          </a:p>
        </p:txBody>
      </p:sp>
      <p:sp>
        <p:nvSpPr>
          <p:cNvPr id="26" name="Text 23"/>
          <p:cNvSpPr/>
          <p:nvPr/>
        </p:nvSpPr>
        <p:spPr>
          <a:xfrm>
            <a:off x="12769692" y="3099435"/>
            <a:ext cx="4211955" cy="1061829"/>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Arial" panose="020B0604020202020204" pitchFamily="34" charset="0"/>
                <a:ea typeface="MiSans" pitchFamily="34" charset="-122"/>
                <a:cs typeface="Arial" panose="020B0604020202020204" pitchFamily="34" charset="0"/>
              </a:rPr>
              <a:t>Policy &amp; Research Implications</a:t>
            </a:r>
            <a:endParaRPr lang="en-US" sz="2400" dirty="0"/>
          </a:p>
        </p:txBody>
      </p:sp>
      <p:sp>
        <p:nvSpPr>
          <p:cNvPr id="27" name="Text 24"/>
          <p:cNvSpPr/>
          <p:nvPr/>
        </p:nvSpPr>
        <p:spPr>
          <a:xfrm>
            <a:off x="12769692" y="4257676"/>
            <a:ext cx="4211955" cy="4409669"/>
          </a:xfrm>
          <a:prstGeom prst="rect">
            <a:avLst/>
          </a:prstGeom>
          <a:noFill/>
          <a:ln/>
        </p:spPr>
        <p:txBody>
          <a:bodyPr wrap="square" lIns="137160" tIns="68580" rIns="137160" bIns="68580" rtlCol="0" anchor="t">
            <a:spAutoFit/>
          </a:bodyPr>
          <a:lstStyle/>
          <a:p>
            <a:pPr>
              <a:lnSpc>
                <a:spcPct val="130000"/>
              </a:lnSpc>
            </a:pPr>
            <a:r>
              <a:rPr lang="en-US" sz="2400" dirty="0">
                <a:solidFill>
                  <a:schemeClr val="bg1"/>
                </a:solidFill>
                <a:latin typeface="Arial" panose="020B0604020202020204" pitchFamily="34" charset="0"/>
                <a:ea typeface="MiSans" pitchFamily="34" charset="-122"/>
                <a:cs typeface="Arial" panose="020B0604020202020204" pitchFamily="34" charset="0"/>
              </a:rPr>
              <a:t>The intervention supports NHS mental health strategies, promotes digital well-being innovation, informs workplace mental health policies, and encourages future research in VR health promotion </a:t>
            </a:r>
            <a:r>
              <a:rPr lang="en-GB" sz="2400" dirty="0">
                <a:solidFill>
                  <a:schemeClr val="bg1"/>
                </a:solidFill>
                <a:latin typeface="Arial" panose="020B0604020202020204" pitchFamily="34" charset="0"/>
                <a:cs typeface="Arial" panose="020B0604020202020204" pitchFamily="34" charset="0"/>
              </a:rPr>
              <a:t>(NHS England, 2024)</a:t>
            </a:r>
            <a:endParaRPr lang="en-US" sz="2400"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Image 0" descr="https://kimi-img.moonshot.cn/pub/slides/slides_tmpl/image/25-09-28-15:22:02-d3ce46gs8jdo4os5dcpg.png"/>
          <p:cNvPicPr>
            <a:picLocks noChangeAspect="1"/>
          </p:cNvPicPr>
          <p:nvPr/>
        </p:nvPicPr>
        <p:blipFill>
          <a:blip r:embed="rId3"/>
          <a:srcRect l="3" r="3"/>
          <a:stretch/>
        </p:blipFill>
        <p:spPr>
          <a:xfrm>
            <a:off x="-23813" y="-6667"/>
            <a:ext cx="18350865" cy="10289858"/>
          </a:xfrm>
          <a:prstGeom prst="rect">
            <a:avLst/>
          </a:prstGeom>
        </p:spPr>
      </p:pic>
      <p:sp>
        <p:nvSpPr>
          <p:cNvPr id="4" name="Text 1"/>
          <p:cNvSpPr/>
          <p:nvPr/>
        </p:nvSpPr>
        <p:spPr>
          <a:xfrm>
            <a:off x="7390437" y="7026593"/>
            <a:ext cx="3506103" cy="754380"/>
          </a:xfrm>
          <a:prstGeom prst="rect">
            <a:avLst/>
          </a:prstGeom>
          <a:noFill/>
          <a:ln/>
        </p:spPr>
        <p:txBody>
          <a:bodyPr wrap="square" lIns="68580" tIns="137160" rIns="137160" bIns="68580" rtlCol="0" anchor="ctr"/>
          <a:lstStyle/>
          <a:p>
            <a:pPr>
              <a:lnSpc>
                <a:spcPct val="100000"/>
              </a:lnSpc>
            </a:pPr>
            <a:endParaRPr lang="en-US" sz="2400" dirty="0"/>
          </a:p>
        </p:txBody>
      </p:sp>
      <p:sp>
        <p:nvSpPr>
          <p:cNvPr id="5" name="Text 2"/>
          <p:cNvSpPr/>
          <p:nvPr/>
        </p:nvSpPr>
        <p:spPr>
          <a:xfrm>
            <a:off x="7334250" y="7104698"/>
            <a:ext cx="3619500" cy="507831"/>
          </a:xfrm>
          <a:prstGeom prst="rect">
            <a:avLst/>
          </a:prstGeom>
          <a:noFill/>
          <a:ln/>
        </p:spPr>
        <p:txBody>
          <a:bodyPr wrap="square" lIns="137160" tIns="68580" rIns="137160" bIns="68580" rtlCol="0" anchor="t">
            <a:spAutoFit/>
          </a:bodyPr>
          <a:lstStyle/>
          <a:p>
            <a:pPr algn="ctr">
              <a:lnSpc>
                <a:spcPct val="100000"/>
              </a:lnSpc>
            </a:pPr>
            <a:endParaRPr lang="en-US" sz="2400" dirty="0"/>
          </a:p>
        </p:txBody>
      </p:sp>
      <p:sp>
        <p:nvSpPr>
          <p:cNvPr id="7" name="Text 4"/>
          <p:cNvSpPr/>
          <p:nvPr/>
        </p:nvSpPr>
        <p:spPr>
          <a:xfrm>
            <a:off x="7390437" y="8081010"/>
            <a:ext cx="3506103" cy="754380"/>
          </a:xfrm>
          <a:prstGeom prst="rect">
            <a:avLst/>
          </a:prstGeom>
          <a:noFill/>
          <a:ln/>
        </p:spPr>
        <p:txBody>
          <a:bodyPr wrap="square" lIns="68580" tIns="137160" rIns="137160" bIns="68580" rtlCol="0" anchor="ctr"/>
          <a:lstStyle/>
          <a:p>
            <a:pPr>
              <a:lnSpc>
                <a:spcPct val="100000"/>
              </a:lnSpc>
            </a:pPr>
            <a:endParaRPr lang="en-US" sz="2400" dirty="0"/>
          </a:p>
        </p:txBody>
      </p:sp>
      <p:sp>
        <p:nvSpPr>
          <p:cNvPr id="8" name="Text 5"/>
          <p:cNvSpPr/>
          <p:nvPr/>
        </p:nvSpPr>
        <p:spPr>
          <a:xfrm>
            <a:off x="7334250" y="8159116"/>
            <a:ext cx="3619500" cy="507831"/>
          </a:xfrm>
          <a:prstGeom prst="rect">
            <a:avLst/>
          </a:prstGeom>
          <a:noFill/>
          <a:ln/>
        </p:spPr>
        <p:txBody>
          <a:bodyPr wrap="square" lIns="137160" tIns="68580" rIns="137160" bIns="68580" rtlCol="0" anchor="t">
            <a:spAutoFit/>
          </a:bodyPr>
          <a:lstStyle/>
          <a:p>
            <a:pPr algn="ctr">
              <a:lnSpc>
                <a:spcPct val="100000"/>
              </a:lnSpc>
            </a:pPr>
            <a:endParaRPr lang="en-US" sz="2400" dirty="0"/>
          </a:p>
        </p:txBody>
      </p:sp>
      <p:sp>
        <p:nvSpPr>
          <p:cNvPr id="9" name="Text 6"/>
          <p:cNvSpPr/>
          <p:nvPr/>
        </p:nvSpPr>
        <p:spPr>
          <a:xfrm>
            <a:off x="3830955" y="2831783"/>
            <a:ext cx="10591800" cy="4949190"/>
          </a:xfrm>
          <a:prstGeom prst="rect">
            <a:avLst/>
          </a:prstGeom>
          <a:noFill/>
          <a:ln/>
        </p:spPr>
        <p:txBody>
          <a:bodyPr wrap="square" lIns="137160" tIns="68580" rIns="137160" bIns="68580" rtlCol="0" anchor="t"/>
          <a:lstStyle/>
          <a:p>
            <a:pPr algn="ctr">
              <a:lnSpc>
                <a:spcPct val="100000"/>
              </a:lnSpc>
            </a:pPr>
            <a:r>
              <a:rPr lang="en-US" sz="14400" b="1" dirty="0">
                <a:solidFill>
                  <a:srgbClr val="FFFFFF"/>
                </a:solidFill>
                <a:latin typeface="Arial" panose="020B0604020202020204" pitchFamily="34" charset="0"/>
                <a:ea typeface="MiSans" pitchFamily="34" charset="-122"/>
                <a:cs typeface="Arial" panose="020B0604020202020204" pitchFamily="34" charset="0"/>
              </a:rPr>
              <a:t>THANK</a:t>
            </a:r>
            <a:endParaRPr lang="en-US" sz="2400" dirty="0"/>
          </a:p>
          <a:p>
            <a:pPr algn="ctr">
              <a:lnSpc>
                <a:spcPct val="100000"/>
              </a:lnSpc>
            </a:pPr>
            <a:r>
              <a:rPr lang="en-US" sz="14400" b="1" dirty="0">
                <a:solidFill>
                  <a:srgbClr val="FFFFFF"/>
                </a:solidFill>
                <a:latin typeface="Arial" panose="020B0604020202020204" pitchFamily="34" charset="0"/>
                <a:ea typeface="MiSans" pitchFamily="34" charset="-122"/>
                <a:cs typeface="Arial" panose="020B0604020202020204" pitchFamily="34" charset="0"/>
              </a:rPr>
              <a:t>YOU</a:t>
            </a:r>
            <a:endParaRPr lang="en-US" sz="2400" dirty="0"/>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grpSp>
        <p:nvGrpSpPr>
          <p:cNvPr id="2" name="Group 2"/>
          <p:cNvGrpSpPr/>
          <p:nvPr/>
        </p:nvGrpSpPr>
        <p:grpSpPr>
          <a:xfrm>
            <a:off x="533400" y="0"/>
            <a:ext cx="17464177" cy="10518507"/>
            <a:chOff x="0" y="-38100"/>
            <a:chExt cx="4599619" cy="2770306"/>
          </a:xfrm>
        </p:grpSpPr>
        <p:sp>
          <p:nvSpPr>
            <p:cNvPr id="3" name="Freeform 3"/>
            <p:cNvSpPr/>
            <p:nvPr/>
          </p:nvSpPr>
          <p:spPr>
            <a:xfrm>
              <a:off x="160553" y="32142"/>
              <a:ext cx="4174381" cy="2428365"/>
            </a:xfrm>
            <a:custGeom>
              <a:avLst/>
              <a:gdLst/>
              <a:ahLst/>
              <a:cxnLst/>
              <a:rect l="l" t="t" r="r" b="b"/>
              <a:pathLst>
                <a:path w="4599619" h="2732206">
                  <a:moveTo>
                    <a:pt x="44330" y="0"/>
                  </a:moveTo>
                  <a:lnTo>
                    <a:pt x="4555289" y="0"/>
                  </a:lnTo>
                  <a:cubicBezTo>
                    <a:pt x="4579772" y="0"/>
                    <a:pt x="4599619" y="19847"/>
                    <a:pt x="4599619" y="44330"/>
                  </a:cubicBezTo>
                  <a:lnTo>
                    <a:pt x="4599619" y="2687876"/>
                  </a:lnTo>
                  <a:cubicBezTo>
                    <a:pt x="4599619" y="2699633"/>
                    <a:pt x="4594948" y="2710909"/>
                    <a:pt x="4586635" y="2719222"/>
                  </a:cubicBezTo>
                  <a:cubicBezTo>
                    <a:pt x="4578321" y="2727536"/>
                    <a:pt x="4567046" y="2732206"/>
                    <a:pt x="4555289" y="2732206"/>
                  </a:cubicBezTo>
                  <a:lnTo>
                    <a:pt x="44330" y="2732206"/>
                  </a:lnTo>
                  <a:cubicBezTo>
                    <a:pt x="32573" y="2732206"/>
                    <a:pt x="21298" y="2727536"/>
                    <a:pt x="12984" y="2719222"/>
                  </a:cubicBezTo>
                  <a:cubicBezTo>
                    <a:pt x="4670" y="2710909"/>
                    <a:pt x="0" y="2699633"/>
                    <a:pt x="0" y="2687876"/>
                  </a:cubicBezTo>
                  <a:lnTo>
                    <a:pt x="0" y="44330"/>
                  </a:lnTo>
                  <a:cubicBezTo>
                    <a:pt x="0" y="32573"/>
                    <a:pt x="4670" y="21298"/>
                    <a:pt x="12984" y="12984"/>
                  </a:cubicBezTo>
                  <a:cubicBezTo>
                    <a:pt x="21298" y="4670"/>
                    <a:pt x="32573" y="0"/>
                    <a:pt x="44330" y="0"/>
                  </a:cubicBezTo>
                  <a:close/>
                </a:path>
              </a:pathLst>
            </a:custGeom>
            <a:solidFill>
              <a:srgbClr val="D6FF3F"/>
            </a:solidFill>
          </p:spPr>
          <p:txBody>
            <a:bodyPr/>
            <a:lstStyle/>
            <a:p>
              <a:endParaRPr lang="en-GB"/>
            </a:p>
          </p:txBody>
        </p:sp>
        <p:sp>
          <p:nvSpPr>
            <p:cNvPr id="4" name="TextBox 4"/>
            <p:cNvSpPr txBox="1"/>
            <p:nvPr/>
          </p:nvSpPr>
          <p:spPr>
            <a:xfrm>
              <a:off x="0" y="-38100"/>
              <a:ext cx="4599619" cy="2770306"/>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6481053" y="1056290"/>
            <a:ext cx="283746" cy="283746"/>
          </a:xfrm>
          <a:custGeom>
            <a:avLst/>
            <a:gdLst/>
            <a:ahLst/>
            <a:cxnLst/>
            <a:rect l="l" t="t" r="r" b="b"/>
            <a:pathLst>
              <a:path w="283746" h="283746">
                <a:moveTo>
                  <a:pt x="0" y="0"/>
                </a:moveTo>
                <a:lnTo>
                  <a:pt x="283747" y="0"/>
                </a:lnTo>
                <a:lnTo>
                  <a:pt x="283747" y="283746"/>
                </a:lnTo>
                <a:lnTo>
                  <a:pt x="0" y="283746"/>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9" name="Freeform 19"/>
          <p:cNvSpPr/>
          <p:nvPr/>
        </p:nvSpPr>
        <p:spPr>
          <a:xfrm>
            <a:off x="16132227" y="1056290"/>
            <a:ext cx="283746" cy="283746"/>
          </a:xfrm>
          <a:custGeom>
            <a:avLst/>
            <a:gdLst/>
            <a:ahLst/>
            <a:cxnLst/>
            <a:rect l="l" t="t" r="r" b="b"/>
            <a:pathLst>
              <a:path w="283746" h="283746">
                <a:moveTo>
                  <a:pt x="0" y="0"/>
                </a:moveTo>
                <a:lnTo>
                  <a:pt x="283746" y="0"/>
                </a:lnTo>
                <a:lnTo>
                  <a:pt x="283746" y="283746"/>
                </a:lnTo>
                <a:lnTo>
                  <a:pt x="0" y="283746"/>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5" name="Freeform 25"/>
          <p:cNvSpPr/>
          <p:nvPr/>
        </p:nvSpPr>
        <p:spPr>
          <a:xfrm>
            <a:off x="2528527" y="6084269"/>
            <a:ext cx="668096" cy="668096"/>
          </a:xfrm>
          <a:custGeom>
            <a:avLst/>
            <a:gdLst/>
            <a:ahLst/>
            <a:cxnLst/>
            <a:rect l="l" t="t" r="r" b="b"/>
            <a:pathLst>
              <a:path w="668096" h="668096">
                <a:moveTo>
                  <a:pt x="0" y="0"/>
                </a:moveTo>
                <a:lnTo>
                  <a:pt x="668096" y="0"/>
                </a:lnTo>
                <a:lnTo>
                  <a:pt x="668096" y="668097"/>
                </a:lnTo>
                <a:lnTo>
                  <a:pt x="0" y="668097"/>
                </a:lnTo>
                <a:lnTo>
                  <a:pt x="0" y="0"/>
                </a:lnTo>
                <a:close/>
              </a:path>
            </a:pathLst>
          </a:custGeom>
          <a:blipFill>
            <a:blip r:embed="rId5" cstate="print">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26" name="TextBox 26"/>
          <p:cNvSpPr txBox="1"/>
          <p:nvPr/>
        </p:nvSpPr>
        <p:spPr>
          <a:xfrm>
            <a:off x="2057400" y="3086100"/>
            <a:ext cx="14249400" cy="3693319"/>
          </a:xfrm>
          <a:prstGeom prst="rect">
            <a:avLst/>
          </a:prstGeom>
        </p:spPr>
        <p:txBody>
          <a:bodyPr wrap="square" lIns="0" tIns="0" rIns="0" bIns="0" rtlCol="0" anchor="t">
            <a:spAutoFit/>
          </a:bodyPr>
          <a:lstStyle/>
          <a:p>
            <a:pPr algn="ctr">
              <a:lnSpc>
                <a:spcPct val="150000"/>
              </a:lnSpc>
              <a:spcBef>
                <a:spcPct val="0"/>
              </a:spcBef>
            </a:pPr>
            <a:r>
              <a:rPr lang="en-GB" sz="4000" b="1" dirty="0">
                <a:latin typeface="Times New Roman" pitchFamily="18" charset="0"/>
                <a:cs typeface="Times New Roman" pitchFamily="18" charset="0"/>
              </a:rPr>
              <a:t>WorkWellVR targets adults aged 18–34, especially Gen Z and younger millennials, who are most affected by workplace stress in the UK</a:t>
            </a:r>
            <a:endParaRPr lang="en-US" sz="4000" dirty="0">
              <a:latin typeface="Times New Roman" pitchFamily="18" charset="0"/>
              <a:cs typeface="Times New Roman" pitchFamily="18" charset="0"/>
            </a:endParaRPr>
          </a:p>
          <a:p>
            <a:pPr marL="0" lvl="0" indent="0" algn="ctr">
              <a:lnSpc>
                <a:spcPct val="150000"/>
              </a:lnSpc>
              <a:spcBef>
                <a:spcPct val="0"/>
              </a:spcBef>
            </a:pPr>
            <a:r>
              <a:rPr lang="en-US" sz="4000" b="1" u="none" strike="noStrike" spc="-312" dirty="0">
                <a:solidFill>
                  <a:srgbClr val="171717"/>
                </a:solidFill>
                <a:latin typeface="Times New Roman" pitchFamily="18" charset="0"/>
                <a:ea typeface="Akzidenz-Grotesk Heavy"/>
                <a:cs typeface="Times New Roman" pitchFamily="18" charset="0"/>
                <a:sym typeface="Akzidenz-Grotesk Heavy"/>
              </a:rPr>
              <a:t>  </a:t>
            </a:r>
          </a:p>
        </p:txBody>
      </p:sp>
      <p:sp>
        <p:nvSpPr>
          <p:cNvPr id="27" name="TextBox 27"/>
          <p:cNvSpPr txBox="1"/>
          <p:nvPr/>
        </p:nvSpPr>
        <p:spPr>
          <a:xfrm>
            <a:off x="6172200" y="6362700"/>
            <a:ext cx="5915816" cy="738664"/>
          </a:xfrm>
          <a:prstGeom prst="rect">
            <a:avLst/>
          </a:prstGeom>
        </p:spPr>
        <p:txBody>
          <a:bodyPr lIns="0" tIns="0" rIns="0" bIns="0" rtlCol="0" anchor="t">
            <a:spAutoFit/>
          </a:bodyPr>
          <a:lstStyle/>
          <a:p>
            <a:pPr algn="ctr"/>
            <a:r>
              <a:rPr lang="en-GB" sz="2400" dirty="0">
                <a:latin typeface="Times New Roman" pitchFamily="18" charset="0"/>
                <a:cs typeface="Times New Roman" pitchFamily="18" charset="0"/>
              </a:rPr>
              <a:t>Student Name- Patel Jaymin</a:t>
            </a:r>
            <a:endParaRPr lang="en-US" sz="2400" dirty="0">
              <a:latin typeface="Times New Roman" pitchFamily="18" charset="0"/>
              <a:cs typeface="Times New Roman" pitchFamily="18" charset="0"/>
            </a:endParaRPr>
          </a:p>
          <a:p>
            <a:pPr algn="ctr"/>
            <a:r>
              <a:rPr lang="en-GB" sz="2400" dirty="0">
                <a:latin typeface="Times New Roman" pitchFamily="18" charset="0"/>
                <a:cs typeface="Times New Roman" pitchFamily="18" charset="0"/>
              </a:rPr>
              <a:t>Student ID- </a:t>
            </a:r>
            <a:r>
              <a:rPr lang="en-US" sz="2400" dirty="0">
                <a:solidFill>
                  <a:srgbClr val="171717"/>
                </a:solidFill>
                <a:latin typeface="Times New Roman" panose="02020603050405020304" pitchFamily="18" charset="0"/>
                <a:cs typeface="Times New Roman" panose="02020603050405020304" pitchFamily="18" charset="0"/>
                <a:sym typeface="Open Sauce"/>
              </a:rPr>
              <a:t>2432127</a:t>
            </a:r>
            <a:endParaRPr lang="en-US" sz="2400" dirty="0">
              <a:solidFill>
                <a:srgbClr val="171717"/>
              </a:solidFill>
              <a:latin typeface="Times New Roman" panose="02020603050405020304" pitchFamily="18" charset="0"/>
              <a:ea typeface="Open Sauce"/>
              <a:cs typeface="Times New Roman" panose="02020603050405020304" pitchFamily="18" charset="0"/>
              <a:sym typeface="Open Sauce"/>
            </a:endParaRPr>
          </a:p>
        </p:txBody>
      </p:sp>
      <p:pic>
        <p:nvPicPr>
          <p:cNvPr id="1026" name="Picture 2"/>
          <p:cNvPicPr>
            <a:picLocks noChangeAspect="1" noChangeArrowheads="1"/>
          </p:cNvPicPr>
          <p:nvPr/>
        </p:nvPicPr>
        <p:blipFill>
          <a:blip r:embed="rId7" cstate="print"/>
          <a:srcRect/>
          <a:stretch>
            <a:fillRect/>
          </a:stretch>
        </p:blipFill>
        <p:spPr bwMode="auto">
          <a:xfrm>
            <a:off x="7315200" y="1028700"/>
            <a:ext cx="3225625" cy="167640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11" name="Group 11"/>
          <p:cNvGrpSpPr/>
          <p:nvPr/>
        </p:nvGrpSpPr>
        <p:grpSpPr>
          <a:xfrm>
            <a:off x="-1600200" y="1569839"/>
            <a:ext cx="23398263" cy="1519966"/>
            <a:chOff x="0" y="-38100"/>
            <a:chExt cx="6162506" cy="400320"/>
          </a:xfrm>
        </p:grpSpPr>
        <p:sp>
          <p:nvSpPr>
            <p:cNvPr id="12" name="Freeform 12"/>
            <p:cNvSpPr/>
            <p:nvPr/>
          </p:nvSpPr>
          <p:spPr>
            <a:xfrm>
              <a:off x="421452" y="0"/>
              <a:ext cx="4816593" cy="362220"/>
            </a:xfrm>
            <a:custGeom>
              <a:avLst/>
              <a:gdLst/>
              <a:ahLst/>
              <a:cxnLst/>
              <a:rect l="l" t="t" r="r" b="b"/>
              <a:pathLst>
                <a:path w="6162506" h="362220">
                  <a:moveTo>
                    <a:pt x="0" y="0"/>
                  </a:moveTo>
                  <a:lnTo>
                    <a:pt x="6162506" y="0"/>
                  </a:lnTo>
                  <a:lnTo>
                    <a:pt x="6162506" y="362220"/>
                  </a:lnTo>
                  <a:lnTo>
                    <a:pt x="0" y="362220"/>
                  </a:lnTo>
                  <a:close/>
                </a:path>
              </a:pathLst>
            </a:custGeom>
            <a:solidFill>
              <a:srgbClr val="D6FF3F"/>
            </a:solidFill>
            <a:ln w="9525" cap="sq">
              <a:solidFill>
                <a:srgbClr val="EFEFEF"/>
              </a:solidFill>
              <a:prstDash val="solid"/>
              <a:miter/>
            </a:ln>
          </p:spPr>
          <p:txBody>
            <a:bodyPr/>
            <a:lstStyle/>
            <a:p>
              <a:endParaRPr lang="en-GB"/>
            </a:p>
          </p:txBody>
        </p:sp>
        <p:sp>
          <p:nvSpPr>
            <p:cNvPr id="13" name="TextBox 13"/>
            <p:cNvSpPr txBox="1"/>
            <p:nvPr/>
          </p:nvSpPr>
          <p:spPr>
            <a:xfrm>
              <a:off x="0" y="-38100"/>
              <a:ext cx="6162506" cy="40032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7" name="TextBox 17"/>
          <p:cNvSpPr txBox="1"/>
          <p:nvPr/>
        </p:nvSpPr>
        <p:spPr>
          <a:xfrm>
            <a:off x="1696423" y="1906320"/>
            <a:ext cx="10190147" cy="1775486"/>
          </a:xfrm>
          <a:prstGeom prst="rect">
            <a:avLst/>
          </a:prstGeom>
        </p:spPr>
        <p:txBody>
          <a:bodyPr lIns="0" tIns="0" rIns="0" bIns="0" rtlCol="0" anchor="t">
            <a:spAutoFit/>
          </a:bodyPr>
          <a:lstStyle/>
          <a:p>
            <a:pPr algn="just">
              <a:lnSpc>
                <a:spcPts val="6695"/>
              </a:lnSpc>
              <a:spcBef>
                <a:spcPct val="0"/>
              </a:spcBef>
            </a:pPr>
            <a:r>
              <a:rPr lang="en-GB" sz="4000" b="1" dirty="0">
                <a:latin typeface="Times New Roman" pitchFamily="18" charset="0"/>
                <a:cs typeface="Times New Roman" pitchFamily="18" charset="0"/>
              </a:rPr>
              <a:t>Introduction</a:t>
            </a:r>
            <a:endParaRPr lang="en-US" sz="4000" dirty="0">
              <a:latin typeface="Times New Roman" pitchFamily="18" charset="0"/>
              <a:cs typeface="Times New Roman" pitchFamily="18" charset="0"/>
            </a:endParaRPr>
          </a:p>
          <a:p>
            <a:pPr marL="0" lvl="0" indent="0" algn="just">
              <a:lnSpc>
                <a:spcPts val="6695"/>
              </a:lnSpc>
              <a:spcBef>
                <a:spcPct val="0"/>
              </a:spcBef>
            </a:pPr>
            <a:endParaRPr lang="en-US" sz="7785" b="1" dirty="0">
              <a:solidFill>
                <a:srgbClr val="292929"/>
              </a:solidFill>
              <a:latin typeface="Akzidenz-Grotesk Heavy"/>
              <a:ea typeface="Akzidenz-Grotesk Heavy"/>
              <a:cs typeface="Akzidenz-Grotesk Heavy"/>
              <a:sym typeface="Akzidenz-Grotesk Heavy"/>
            </a:endParaRPr>
          </a:p>
        </p:txBody>
      </p:sp>
      <p:sp>
        <p:nvSpPr>
          <p:cNvPr id="19" name="TextBox 19"/>
          <p:cNvSpPr txBox="1"/>
          <p:nvPr/>
        </p:nvSpPr>
        <p:spPr>
          <a:xfrm>
            <a:off x="1696423" y="3575950"/>
            <a:ext cx="14197979" cy="4040530"/>
          </a:xfrm>
          <a:prstGeom prst="rect">
            <a:avLst/>
          </a:prstGeom>
        </p:spPr>
        <p:txBody>
          <a:bodyPr lIns="0" tIns="0" rIns="0" bIns="0" rtlCol="0" anchor="t">
            <a:spAutoFit/>
          </a:bodyPr>
          <a:lstStyle/>
          <a:p>
            <a:pPr lvl="0" algn="just">
              <a:lnSpc>
                <a:spcPct val="150000"/>
              </a:lnSpc>
            </a:pPr>
            <a:r>
              <a:rPr lang="en-GB" sz="2400" dirty="0">
                <a:solidFill>
                  <a:schemeClr val="bg1"/>
                </a:solidFill>
                <a:latin typeface="Times New Roman" pitchFamily="18" charset="0"/>
                <a:cs typeface="Times New Roman" pitchFamily="18" charset="0"/>
              </a:rPr>
              <a:t>WorkWellVR provides high-quality VR-based stress-management classes that assist young professionals in the workplace who feel psychological tension.</a:t>
            </a:r>
            <a:endParaRPr lang="en-US" sz="2400" dirty="0">
              <a:solidFill>
                <a:schemeClr val="bg1"/>
              </a:solidFill>
              <a:latin typeface="Times New Roman" pitchFamily="18" charset="0"/>
              <a:cs typeface="Times New Roman" pitchFamily="18" charset="0"/>
            </a:endParaRPr>
          </a:p>
          <a:p>
            <a:pPr lvl="0" algn="just">
              <a:lnSpc>
                <a:spcPct val="150000"/>
              </a:lnSpc>
            </a:pPr>
            <a:r>
              <a:rPr lang="en-GB" sz="2400" dirty="0">
                <a:solidFill>
                  <a:schemeClr val="bg1"/>
                </a:solidFill>
                <a:latin typeface="Times New Roman" pitchFamily="18" charset="0"/>
                <a:cs typeface="Times New Roman" pitchFamily="18" charset="0"/>
              </a:rPr>
              <a:t>Stress-management classes strengthen emotional resilience using evidence-based methods of therapy implemented using digital technology with good engagement opportunities (Egger </a:t>
            </a:r>
            <a:r>
              <a:rPr lang="en-GB" sz="2400" i="1" dirty="0">
                <a:solidFill>
                  <a:schemeClr val="bg1"/>
                </a:solidFill>
                <a:latin typeface="Times New Roman" pitchFamily="18" charset="0"/>
                <a:cs typeface="Times New Roman" pitchFamily="18" charset="0"/>
              </a:rPr>
              <a:t>et al</a:t>
            </a:r>
            <a:r>
              <a:rPr lang="en-GB" sz="2400" dirty="0">
                <a:solidFill>
                  <a:schemeClr val="bg1"/>
                </a:solidFill>
                <a:latin typeface="Times New Roman" pitchFamily="18" charset="0"/>
                <a:cs typeface="Times New Roman" pitchFamily="18" charset="0"/>
              </a:rPr>
              <a:t>., 2023).</a:t>
            </a:r>
            <a:endParaRPr lang="en-US" sz="2400" dirty="0">
              <a:solidFill>
                <a:schemeClr val="bg1"/>
              </a:solidFill>
              <a:latin typeface="Times New Roman" pitchFamily="18" charset="0"/>
              <a:cs typeface="Times New Roman" pitchFamily="18" charset="0"/>
            </a:endParaRPr>
          </a:p>
          <a:p>
            <a:pPr lvl="0" algn="just">
              <a:lnSpc>
                <a:spcPct val="150000"/>
              </a:lnSpc>
            </a:pPr>
            <a:r>
              <a:rPr lang="en-GB" sz="2400" dirty="0">
                <a:solidFill>
                  <a:schemeClr val="bg1"/>
                </a:solidFill>
                <a:latin typeface="Times New Roman" pitchFamily="18" charset="0"/>
                <a:cs typeface="Times New Roman" pitchFamily="18" charset="0"/>
              </a:rPr>
              <a:t>The given presentation uses the PRECEDE-PROCEED model to organise development and implement, and assess the decisions.</a:t>
            </a:r>
            <a:endParaRPr lang="en-US" sz="2400" dirty="0">
              <a:solidFill>
                <a:schemeClr val="bg1"/>
              </a:solidFill>
              <a:latin typeface="Times New Roman" pitchFamily="18" charset="0"/>
              <a:cs typeface="Times New Roman" pitchFamily="18" charset="0"/>
            </a:endParaRPr>
          </a:p>
          <a:p>
            <a:pPr marL="0" lvl="0" indent="0" algn="just">
              <a:lnSpc>
                <a:spcPts val="6695"/>
              </a:lnSpc>
              <a:spcBef>
                <a:spcPct val="0"/>
              </a:spcBef>
            </a:pPr>
            <a:endParaRPr lang="en-US" sz="2400" b="1" dirty="0">
              <a:solidFill>
                <a:schemeClr val="bg1"/>
              </a:solidFill>
              <a:latin typeface="Times New Roman" pitchFamily="18" charset="0"/>
              <a:ea typeface="Akzidenz-Grotesk Heavy"/>
              <a:cs typeface="Times New Roman" pitchFamily="18" charset="0"/>
              <a:sym typeface="Akzidenz-Grotesk Heavy"/>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sp>
        <p:nvSpPr>
          <p:cNvPr id="13" name="TextBox 13"/>
          <p:cNvSpPr txBox="1"/>
          <p:nvPr/>
        </p:nvSpPr>
        <p:spPr>
          <a:xfrm>
            <a:off x="3429000" y="495300"/>
            <a:ext cx="9083913" cy="783163"/>
          </a:xfrm>
          <a:prstGeom prst="rect">
            <a:avLst/>
          </a:prstGeom>
        </p:spPr>
        <p:txBody>
          <a:bodyPr lIns="0" tIns="0" rIns="0" bIns="0" rtlCol="0" anchor="t">
            <a:spAutoFit/>
          </a:bodyPr>
          <a:lstStyle/>
          <a:p>
            <a:pPr lvl="0">
              <a:lnSpc>
                <a:spcPts val="6695"/>
              </a:lnSpc>
              <a:spcBef>
                <a:spcPct val="0"/>
              </a:spcBef>
            </a:pPr>
            <a:r>
              <a:rPr lang="en-GB" sz="4000" b="1" dirty="0">
                <a:solidFill>
                  <a:schemeClr val="bg1"/>
                </a:solidFill>
                <a:latin typeface="Times New Roman" pitchFamily="18" charset="0"/>
                <a:cs typeface="Times New Roman" pitchFamily="18" charset="0"/>
              </a:rPr>
              <a:t>Purpose</a:t>
            </a:r>
            <a:endParaRPr lang="en-US" sz="4000" b="1" dirty="0">
              <a:solidFill>
                <a:schemeClr val="bg1"/>
              </a:solidFill>
              <a:latin typeface="Times New Roman" pitchFamily="18" charset="0"/>
              <a:ea typeface="Akzidenz-Grotesk Heavy"/>
              <a:cs typeface="Times New Roman" pitchFamily="18" charset="0"/>
              <a:sym typeface="Akzidenz-Grotesk Heavy"/>
            </a:endParaRPr>
          </a:p>
        </p:txBody>
      </p:sp>
      <p:grpSp>
        <p:nvGrpSpPr>
          <p:cNvPr id="14" name="Group 14"/>
          <p:cNvGrpSpPr/>
          <p:nvPr/>
        </p:nvGrpSpPr>
        <p:grpSpPr>
          <a:xfrm>
            <a:off x="4419600" y="5448300"/>
            <a:ext cx="12954000" cy="4131068"/>
            <a:chOff x="0" y="0"/>
            <a:chExt cx="2323348" cy="812800"/>
          </a:xfrm>
        </p:grpSpPr>
        <p:sp>
          <p:nvSpPr>
            <p:cNvPr id="15" name="Freeform 15"/>
            <p:cNvSpPr/>
            <p:nvPr/>
          </p:nvSpPr>
          <p:spPr>
            <a:xfrm>
              <a:off x="0" y="0"/>
              <a:ext cx="2323348" cy="812800"/>
            </a:xfrm>
            <a:custGeom>
              <a:avLst/>
              <a:gdLst/>
              <a:ahLst/>
              <a:cxnLst/>
              <a:rect l="l" t="t" r="r" b="b"/>
              <a:pathLst>
                <a:path w="2323348" h="812800">
                  <a:moveTo>
                    <a:pt x="0" y="0"/>
                  </a:moveTo>
                  <a:lnTo>
                    <a:pt x="2323348" y="0"/>
                  </a:lnTo>
                  <a:lnTo>
                    <a:pt x="2323348" y="812800"/>
                  </a:lnTo>
                  <a:lnTo>
                    <a:pt x="0" y="812800"/>
                  </a:lnTo>
                  <a:close/>
                </a:path>
              </a:pathLst>
            </a:custGeom>
            <a:blipFill>
              <a:blip r:embed="rId3" cstate="print"/>
              <a:stretch>
                <a:fillRect t="-1066" b="-89496"/>
              </a:stretch>
            </a:blipFill>
          </p:spPr>
          <p:txBody>
            <a:bodyPr/>
            <a:lstStyle/>
            <a:p>
              <a:endParaRPr lang="en-GB"/>
            </a:p>
          </p:txBody>
        </p:sp>
      </p:grpSp>
      <p:grpSp>
        <p:nvGrpSpPr>
          <p:cNvPr id="16" name="Group 16"/>
          <p:cNvGrpSpPr/>
          <p:nvPr/>
        </p:nvGrpSpPr>
        <p:grpSpPr>
          <a:xfrm rot="-1010438">
            <a:off x="814625" y="2148125"/>
            <a:ext cx="4131068" cy="4131068"/>
            <a:chOff x="0" y="0"/>
            <a:chExt cx="812800" cy="812800"/>
          </a:xfrm>
        </p:grpSpPr>
        <p:sp>
          <p:nvSpPr>
            <p:cNvPr id="17" name="Freeform 17"/>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4" cstate="print"/>
              <a:stretch>
                <a:fillRect t="-25000" b="-25000"/>
              </a:stretch>
            </a:blipFill>
          </p:spPr>
          <p:txBody>
            <a:bodyPr/>
            <a:lstStyle/>
            <a:p>
              <a:endParaRPr lang="en-GB"/>
            </a:p>
          </p:txBody>
        </p:sp>
      </p:grpSp>
      <p:sp>
        <p:nvSpPr>
          <p:cNvPr id="18" name="TextBox 18"/>
          <p:cNvSpPr txBox="1"/>
          <p:nvPr/>
        </p:nvSpPr>
        <p:spPr>
          <a:xfrm>
            <a:off x="8077200" y="1181100"/>
            <a:ext cx="9029700" cy="4431983"/>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This plan shows the effectiveness of digital behavioural interventions with the help of structured health-promotion planning.</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It describes why the PRECEDE-PROCEED model applies to the systematic and professional design of the WorkWellVR.</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The PRECEDE-PROCEED model applies to the </a:t>
            </a:r>
            <a:r>
              <a:rPr lang="en-GB" sz="2400" dirty="0" err="1">
                <a:solidFill>
                  <a:schemeClr val="bg1"/>
                </a:solidFill>
                <a:latin typeface="Times New Roman" pitchFamily="18" charset="0"/>
                <a:cs typeface="Times New Roman" pitchFamily="18" charset="0"/>
              </a:rPr>
              <a:t>operationalisation</a:t>
            </a:r>
            <a:r>
              <a:rPr lang="en-GB" sz="2400" dirty="0">
                <a:solidFill>
                  <a:schemeClr val="bg1"/>
                </a:solidFill>
                <a:latin typeface="Times New Roman" pitchFamily="18" charset="0"/>
                <a:cs typeface="Times New Roman" pitchFamily="18" charset="0"/>
              </a:rPr>
              <a:t> of intervention delivery, evaluation, and continuous improvement in the real workplace settings (Kim </a:t>
            </a:r>
            <a:r>
              <a:rPr lang="en-GB" sz="2400" i="1" dirty="0">
                <a:solidFill>
                  <a:schemeClr val="bg1"/>
                </a:solidFill>
                <a:latin typeface="Times New Roman" pitchFamily="18" charset="0"/>
                <a:cs typeface="Times New Roman" pitchFamily="18" charset="0"/>
              </a:rPr>
              <a:t>et al</a:t>
            </a:r>
            <a:r>
              <a:rPr lang="en-GB" sz="2400" dirty="0">
                <a:solidFill>
                  <a:schemeClr val="bg1"/>
                </a:solidFill>
                <a:latin typeface="Times New Roman" pitchFamily="18" charset="0"/>
                <a:cs typeface="Times New Roman" pitchFamily="18" charset="0"/>
              </a:rPr>
              <a:t>., 2022).</a:t>
            </a:r>
            <a:endParaRPr lang="en-US" sz="2400" dirty="0">
              <a:solidFill>
                <a:schemeClr val="bg1"/>
              </a:solidFill>
              <a:latin typeface="Times New Roman" pitchFamily="18" charset="0"/>
              <a:cs typeface="Times New Roman" pitchFamily="18" charset="0"/>
            </a:endParaRPr>
          </a:p>
          <a:p>
            <a:pPr marL="0" lvl="0" indent="0" algn="just">
              <a:lnSpc>
                <a:spcPct val="150000"/>
              </a:lnSpc>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sp>
        <p:nvSpPr>
          <p:cNvPr id="13" name="TextBox 13"/>
          <p:cNvSpPr txBox="1"/>
          <p:nvPr/>
        </p:nvSpPr>
        <p:spPr>
          <a:xfrm>
            <a:off x="457200" y="800100"/>
            <a:ext cx="16528387" cy="1428276"/>
          </a:xfrm>
          <a:prstGeom prst="rect">
            <a:avLst/>
          </a:prstGeom>
        </p:spPr>
        <p:txBody>
          <a:bodyPr lIns="0" tIns="0" rIns="0" bIns="0" rtlCol="0" anchor="t">
            <a:spAutoFit/>
          </a:bodyPr>
          <a:lstStyle/>
          <a:p>
            <a:pPr lvl="0" algn="ctr">
              <a:lnSpc>
                <a:spcPts val="13563"/>
              </a:lnSpc>
              <a:spcBef>
                <a:spcPct val="0"/>
              </a:spcBef>
            </a:pPr>
            <a:r>
              <a:rPr lang="en-GB" sz="4000" b="1" dirty="0">
                <a:solidFill>
                  <a:schemeClr val="bg1"/>
                </a:solidFill>
                <a:latin typeface="Times New Roman" pitchFamily="18" charset="0"/>
                <a:cs typeface="Times New Roman" pitchFamily="18" charset="0"/>
              </a:rPr>
              <a:t>Rationale behind Planning Models</a:t>
            </a:r>
            <a:endParaRPr lang="en-US" sz="4000" b="1" spc="-346" dirty="0">
              <a:solidFill>
                <a:schemeClr val="bg1"/>
              </a:solidFill>
              <a:latin typeface="Times New Roman" pitchFamily="18" charset="0"/>
              <a:ea typeface="Akzidenz-Grotesk Heavy"/>
              <a:cs typeface="Times New Roman" pitchFamily="18" charset="0"/>
              <a:sym typeface="Akzidenz-Grotesk Heavy"/>
            </a:endParaRPr>
          </a:p>
        </p:txBody>
      </p:sp>
      <p:sp>
        <p:nvSpPr>
          <p:cNvPr id="17" name="TextBox 17"/>
          <p:cNvSpPr txBox="1"/>
          <p:nvPr/>
        </p:nvSpPr>
        <p:spPr>
          <a:xfrm>
            <a:off x="2514600" y="4076700"/>
            <a:ext cx="13792200"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Evidence-based decision-making Planner models aid in shaping behavioural and well-being outcomes by determining determinants (</a:t>
            </a:r>
            <a:r>
              <a:rPr lang="en-GB" sz="2400" dirty="0" err="1">
                <a:solidFill>
                  <a:schemeClr val="bg1"/>
                </a:solidFill>
                <a:latin typeface="Times New Roman" pitchFamily="18" charset="0"/>
                <a:cs typeface="Times New Roman" pitchFamily="18" charset="0"/>
              </a:rPr>
              <a:t>Jabali</a:t>
            </a:r>
            <a:r>
              <a:rPr lang="en-GB" sz="2400" dirty="0">
                <a:solidFill>
                  <a:schemeClr val="bg1"/>
                </a:solidFill>
                <a:latin typeface="Times New Roman" pitchFamily="18" charset="0"/>
                <a:cs typeface="Times New Roman" pitchFamily="18" charset="0"/>
              </a:rPr>
              <a:t> </a:t>
            </a:r>
            <a:r>
              <a:rPr lang="en-GB" sz="2400" i="1" dirty="0">
                <a:solidFill>
                  <a:schemeClr val="bg1"/>
                </a:solidFill>
                <a:latin typeface="Times New Roman" pitchFamily="18" charset="0"/>
                <a:cs typeface="Times New Roman" pitchFamily="18" charset="0"/>
              </a:rPr>
              <a:t>et al.</a:t>
            </a:r>
            <a:r>
              <a:rPr lang="en-GB" sz="2400" dirty="0">
                <a:solidFill>
                  <a:schemeClr val="bg1"/>
                </a:solidFill>
                <a:latin typeface="Times New Roman" pitchFamily="18" charset="0"/>
                <a:cs typeface="Times New Roman" pitchFamily="18" charset="0"/>
              </a:rPr>
              <a:t>, 2024).</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They facilitate the design of an intervention with consideration of evidence collected systematically instead of assumptions and untested hypotheses.</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They combine assessment procedures that warrant programmes to prove change and sustainability of the organisation in the long term.</a:t>
            </a:r>
            <a:endParaRPr lang="en-US" sz="2400" dirty="0">
              <a:solidFill>
                <a:schemeClr val="bg1"/>
              </a:solidFill>
              <a:latin typeface="Times New Roman" pitchFamily="18" charset="0"/>
              <a:cs typeface="Times New Roman" pitchFamily="18" charset="0"/>
            </a:endParaRPr>
          </a:p>
          <a:p>
            <a:pPr marL="0" lvl="0" indent="0"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545833"/>
            <a:chOff x="0" y="0"/>
            <a:chExt cx="4816593" cy="407133"/>
          </a:xfrm>
        </p:grpSpPr>
        <p:sp>
          <p:nvSpPr>
            <p:cNvPr id="3" name="Freeform 3"/>
            <p:cNvSpPr/>
            <p:nvPr/>
          </p:nvSpPr>
          <p:spPr>
            <a:xfrm>
              <a:off x="0" y="0"/>
              <a:ext cx="4816592" cy="407133"/>
            </a:xfrm>
            <a:custGeom>
              <a:avLst/>
              <a:gdLst/>
              <a:ahLst/>
              <a:cxnLst/>
              <a:rect l="l" t="t" r="r" b="b"/>
              <a:pathLst>
                <a:path w="4816592" h="407133">
                  <a:moveTo>
                    <a:pt x="0" y="0"/>
                  </a:moveTo>
                  <a:lnTo>
                    <a:pt x="4816592" y="0"/>
                  </a:lnTo>
                  <a:lnTo>
                    <a:pt x="4816592" y="407133"/>
                  </a:lnTo>
                  <a:lnTo>
                    <a:pt x="0" y="407133"/>
                  </a:lnTo>
                  <a:close/>
                </a:path>
              </a:pathLst>
            </a:custGeom>
            <a:solidFill>
              <a:srgbClr val="171717"/>
            </a:solidFill>
          </p:spPr>
          <p:txBody>
            <a:bodyPr/>
            <a:lstStyle/>
            <a:p>
              <a:endParaRPr lang="en-GB"/>
            </a:p>
          </p:txBody>
        </p:sp>
        <p:sp>
          <p:nvSpPr>
            <p:cNvPr id="4" name="TextBox 4"/>
            <p:cNvSpPr txBox="1"/>
            <p:nvPr/>
          </p:nvSpPr>
          <p:spPr>
            <a:xfrm>
              <a:off x="0" y="-38100"/>
              <a:ext cx="4816593" cy="445233"/>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9829800" y="2095500"/>
            <a:ext cx="340375" cy="340375"/>
          </a:xfrm>
          <a:custGeom>
            <a:avLst/>
            <a:gdLst/>
            <a:ahLst/>
            <a:cxnLst/>
            <a:rect l="l" t="t" r="r" b="b"/>
            <a:pathLst>
              <a:path w="340375" h="340375">
                <a:moveTo>
                  <a:pt x="0" y="0"/>
                </a:moveTo>
                <a:lnTo>
                  <a:pt x="340375" y="0"/>
                </a:lnTo>
                <a:lnTo>
                  <a:pt x="340375" y="340375"/>
                </a:lnTo>
                <a:lnTo>
                  <a:pt x="0" y="340375"/>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nvGrpSpPr>
          <p:cNvPr id="16" name="Group 16"/>
          <p:cNvGrpSpPr/>
          <p:nvPr/>
        </p:nvGrpSpPr>
        <p:grpSpPr>
          <a:xfrm>
            <a:off x="1524000" y="2400300"/>
            <a:ext cx="6591300" cy="6407989"/>
            <a:chOff x="0" y="0"/>
            <a:chExt cx="1644438" cy="1562429"/>
          </a:xfrm>
        </p:grpSpPr>
        <p:sp>
          <p:nvSpPr>
            <p:cNvPr id="17" name="Freeform 17"/>
            <p:cNvSpPr/>
            <p:nvPr/>
          </p:nvSpPr>
          <p:spPr>
            <a:xfrm>
              <a:off x="0" y="0"/>
              <a:ext cx="1644438" cy="1562429"/>
            </a:xfrm>
            <a:custGeom>
              <a:avLst/>
              <a:gdLst/>
              <a:ahLst/>
              <a:cxnLst/>
              <a:rect l="l" t="t" r="r" b="b"/>
              <a:pathLst>
                <a:path w="1644438" h="1562429">
                  <a:moveTo>
                    <a:pt x="0" y="0"/>
                  </a:moveTo>
                  <a:lnTo>
                    <a:pt x="1644438" y="0"/>
                  </a:lnTo>
                  <a:lnTo>
                    <a:pt x="1644438" y="1562429"/>
                  </a:lnTo>
                  <a:lnTo>
                    <a:pt x="0" y="1562429"/>
                  </a:lnTo>
                  <a:close/>
                </a:path>
              </a:pathLst>
            </a:custGeom>
            <a:blipFill>
              <a:blip r:embed="rId5" cstate="print"/>
              <a:stretch>
                <a:fillRect t="-28936" b="-28936"/>
              </a:stretch>
            </a:blipFill>
          </p:spPr>
          <p:txBody>
            <a:bodyPr/>
            <a:lstStyle/>
            <a:p>
              <a:endParaRPr lang="en-GB"/>
            </a:p>
          </p:txBody>
        </p:sp>
      </p:grpSp>
      <p:sp>
        <p:nvSpPr>
          <p:cNvPr id="20" name="TextBox 20"/>
          <p:cNvSpPr txBox="1"/>
          <p:nvPr/>
        </p:nvSpPr>
        <p:spPr>
          <a:xfrm>
            <a:off x="10287000" y="1714500"/>
            <a:ext cx="6927196" cy="779381"/>
          </a:xfrm>
          <a:prstGeom prst="rect">
            <a:avLst/>
          </a:prstGeom>
        </p:spPr>
        <p:txBody>
          <a:bodyPr lIns="0" tIns="0" rIns="0" bIns="0" rtlCol="0" anchor="t">
            <a:spAutoFit/>
          </a:bodyPr>
          <a:lstStyle/>
          <a:p>
            <a:pPr lvl="0">
              <a:lnSpc>
                <a:spcPts val="6695"/>
              </a:lnSpc>
              <a:spcBef>
                <a:spcPct val="0"/>
              </a:spcBef>
            </a:pPr>
            <a:r>
              <a:rPr lang="en-GB" sz="4000" b="1" dirty="0">
                <a:solidFill>
                  <a:schemeClr val="bg1"/>
                </a:solidFill>
                <a:latin typeface="Times New Roman" pitchFamily="18" charset="0"/>
                <a:cs typeface="Times New Roman" pitchFamily="18" charset="0"/>
              </a:rPr>
              <a:t>Selected Model</a:t>
            </a:r>
            <a:endParaRPr lang="en-US" sz="4000" b="1" spc="-280" dirty="0">
              <a:solidFill>
                <a:schemeClr val="bg1"/>
              </a:solidFill>
              <a:latin typeface="Times New Roman" pitchFamily="18" charset="0"/>
              <a:ea typeface="Akzidenz-Grotesk Bold"/>
              <a:cs typeface="Times New Roman" pitchFamily="18" charset="0"/>
              <a:sym typeface="Akzidenz-Grotesk Bold"/>
            </a:endParaRPr>
          </a:p>
        </p:txBody>
      </p:sp>
      <p:grpSp>
        <p:nvGrpSpPr>
          <p:cNvPr id="21" name="Group 21"/>
          <p:cNvGrpSpPr/>
          <p:nvPr/>
        </p:nvGrpSpPr>
        <p:grpSpPr>
          <a:xfrm>
            <a:off x="13792200" y="2019300"/>
            <a:ext cx="231692" cy="231692"/>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6FF3F"/>
            </a:solidFill>
          </p:spPr>
          <p:txBody>
            <a:bodyPr/>
            <a:lstStyle/>
            <a:p>
              <a:endParaRPr lang="en-GB"/>
            </a:p>
          </p:txBody>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10134600" y="4152900"/>
            <a:ext cx="6927196" cy="5473614"/>
          </a:xfrm>
          <a:prstGeom prst="rect">
            <a:avLst/>
          </a:prstGeom>
        </p:spPr>
        <p:txBody>
          <a:bodyPr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PRECEDE-PROCEED offer a multi-faceted approach, which involves assessment, intervention development and stringent evaluation processes (Shelley </a:t>
            </a:r>
            <a:r>
              <a:rPr lang="en-GB" sz="2400" i="1" dirty="0">
                <a:solidFill>
                  <a:schemeClr val="bg1"/>
                </a:solidFill>
                <a:latin typeface="Times New Roman" pitchFamily="18" charset="0"/>
                <a:cs typeface="Times New Roman" pitchFamily="18" charset="0"/>
              </a:rPr>
              <a:t>et al</a:t>
            </a:r>
            <a:r>
              <a:rPr lang="en-GB" sz="2400" dirty="0">
                <a:solidFill>
                  <a:schemeClr val="bg1"/>
                </a:solidFill>
                <a:latin typeface="Times New Roman" pitchFamily="18" charset="0"/>
                <a:cs typeface="Times New Roman" pitchFamily="18" charset="0"/>
              </a:rPr>
              <a:t>., 2022).</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It deals with behavioural, organisational and ecological aspects that determine stress patterns among young working adults.</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The effectiveness shown in advocating digital wellbeing interventions makes it applicable to WorkWellVR implementation and evaluation.</a:t>
            </a:r>
            <a:endParaRPr lang="en-US" sz="2400" dirty="0">
              <a:solidFill>
                <a:schemeClr val="bg1"/>
              </a:solidFill>
              <a:latin typeface="Times New Roman" pitchFamily="18" charset="0"/>
              <a:cs typeface="Times New Roman" pitchFamily="18" charset="0"/>
            </a:endParaRPr>
          </a:p>
          <a:p>
            <a:pPr marL="0" lvl="0" indent="0"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grpSp>
        <p:nvGrpSpPr>
          <p:cNvPr id="6" name="Group 6"/>
          <p:cNvGrpSpPr/>
          <p:nvPr/>
        </p:nvGrpSpPr>
        <p:grpSpPr>
          <a:xfrm>
            <a:off x="4013334" y="465388"/>
            <a:ext cx="7188066" cy="1553911"/>
            <a:chOff x="0" y="-83746"/>
            <a:chExt cx="9584089" cy="2071880"/>
          </a:xfrm>
        </p:grpSpPr>
        <p:grpSp>
          <p:nvGrpSpPr>
            <p:cNvPr id="7" name="Group 7"/>
            <p:cNvGrpSpPr/>
            <p:nvPr/>
          </p:nvGrpSpPr>
          <p:grpSpPr>
            <a:xfrm>
              <a:off x="0" y="-83746"/>
              <a:ext cx="9584089" cy="2071880"/>
              <a:chOff x="0" y="-38100"/>
              <a:chExt cx="4360276" cy="942601"/>
            </a:xfrm>
          </p:grpSpPr>
          <p:sp>
            <p:nvSpPr>
              <p:cNvPr id="8" name="Freeform 8"/>
              <p:cNvSpPr/>
              <p:nvPr/>
            </p:nvSpPr>
            <p:spPr>
              <a:xfrm>
                <a:off x="1124675" y="72490"/>
                <a:ext cx="3235601" cy="832011"/>
              </a:xfrm>
              <a:custGeom>
                <a:avLst/>
                <a:gdLst/>
                <a:ahLst/>
                <a:cxnLst/>
                <a:rect l="l" t="t" r="r" b="b"/>
                <a:pathLst>
                  <a:path w="1932203" h="406400">
                    <a:moveTo>
                      <a:pt x="1729003" y="0"/>
                    </a:moveTo>
                    <a:cubicBezTo>
                      <a:pt x="1841227" y="0"/>
                      <a:pt x="1932203" y="90976"/>
                      <a:pt x="1932203" y="203200"/>
                    </a:cubicBezTo>
                    <a:cubicBezTo>
                      <a:pt x="1932203" y="315424"/>
                      <a:pt x="1841227" y="406400"/>
                      <a:pt x="1729003" y="406400"/>
                    </a:cubicBezTo>
                    <a:lnTo>
                      <a:pt x="203200" y="406400"/>
                    </a:lnTo>
                    <a:cubicBezTo>
                      <a:pt x="90976" y="406400"/>
                      <a:pt x="0" y="315424"/>
                      <a:pt x="0" y="203200"/>
                    </a:cubicBezTo>
                    <a:cubicBezTo>
                      <a:pt x="0" y="90976"/>
                      <a:pt x="90976" y="0"/>
                      <a:pt x="203200" y="0"/>
                    </a:cubicBezTo>
                    <a:close/>
                  </a:path>
                </a:pathLst>
              </a:custGeom>
              <a:solidFill>
                <a:srgbClr val="000000">
                  <a:alpha val="0"/>
                </a:srgbClr>
              </a:solidFill>
              <a:ln w="19050" cap="sq">
                <a:solidFill>
                  <a:srgbClr val="D6FF3F"/>
                </a:solidFill>
                <a:prstDash val="solid"/>
                <a:miter/>
              </a:ln>
            </p:spPr>
            <p:txBody>
              <a:bodyPr/>
              <a:lstStyle/>
              <a:p>
                <a:endParaRPr lang="en-GB"/>
              </a:p>
            </p:txBody>
          </p:sp>
          <p:sp>
            <p:nvSpPr>
              <p:cNvPr id="9" name="TextBox 9"/>
              <p:cNvSpPr txBox="1"/>
              <p:nvPr/>
            </p:nvSpPr>
            <p:spPr>
              <a:xfrm>
                <a:off x="0" y="-38100"/>
                <a:ext cx="1932203" cy="444500"/>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4097688" y="464136"/>
              <a:ext cx="4017451" cy="1060118"/>
            </a:xfrm>
            <a:prstGeom prst="rect">
              <a:avLst/>
            </a:prstGeom>
          </p:spPr>
          <p:txBody>
            <a:bodyPr lIns="0" tIns="0" rIns="0" bIns="0" rtlCol="0" anchor="t">
              <a:spAutoFit/>
            </a:bodyPr>
            <a:lstStyle/>
            <a:p>
              <a:pPr algn="ctr">
                <a:lnSpc>
                  <a:spcPts val="3079"/>
                </a:lnSpc>
                <a:spcBef>
                  <a:spcPct val="0"/>
                </a:spcBef>
              </a:pPr>
              <a:r>
                <a:rPr lang="en-GB" sz="4000" b="1" dirty="0">
                  <a:solidFill>
                    <a:schemeClr val="bg1"/>
                  </a:solidFill>
                  <a:latin typeface="Times New Roman" pitchFamily="18" charset="0"/>
                  <a:cs typeface="Times New Roman" pitchFamily="18" charset="0"/>
                </a:rPr>
                <a:t>Rationale for Use</a:t>
              </a:r>
              <a:endParaRPr lang="en-US" sz="4000" dirty="0">
                <a:solidFill>
                  <a:schemeClr val="bg1"/>
                </a:solidFill>
                <a:latin typeface="Times New Roman" pitchFamily="18" charset="0"/>
                <a:ea typeface="Open Sauce"/>
                <a:cs typeface="Times New Roman" pitchFamily="18" charset="0"/>
                <a:sym typeface="Open Sauce"/>
              </a:endParaRPr>
            </a:p>
          </p:txBody>
        </p:sp>
      </p:grpSp>
      <p:grpSp>
        <p:nvGrpSpPr>
          <p:cNvPr id="15" name="Group 15"/>
          <p:cNvGrpSpPr/>
          <p:nvPr/>
        </p:nvGrpSpPr>
        <p:grpSpPr>
          <a:xfrm>
            <a:off x="0" y="2933700"/>
            <a:ext cx="8686800" cy="7010400"/>
            <a:chOff x="0" y="0"/>
            <a:chExt cx="1692544" cy="406400"/>
          </a:xfrm>
        </p:grpSpPr>
        <p:sp>
          <p:nvSpPr>
            <p:cNvPr id="16" name="Freeform 16"/>
            <p:cNvSpPr/>
            <p:nvPr/>
          </p:nvSpPr>
          <p:spPr>
            <a:xfrm>
              <a:off x="0" y="0"/>
              <a:ext cx="1692544" cy="406400"/>
            </a:xfrm>
            <a:custGeom>
              <a:avLst/>
              <a:gdLst/>
              <a:ahLst/>
              <a:cxnLst/>
              <a:rect l="l" t="t" r="r" b="b"/>
              <a:pathLst>
                <a:path w="1692544" h="406400">
                  <a:moveTo>
                    <a:pt x="1489344" y="0"/>
                  </a:moveTo>
                  <a:cubicBezTo>
                    <a:pt x="1601569" y="0"/>
                    <a:pt x="1692544" y="90976"/>
                    <a:pt x="1692544" y="203200"/>
                  </a:cubicBezTo>
                  <a:cubicBezTo>
                    <a:pt x="1692544" y="315424"/>
                    <a:pt x="1601569" y="406400"/>
                    <a:pt x="1489344" y="406400"/>
                  </a:cubicBezTo>
                  <a:lnTo>
                    <a:pt x="203200" y="406400"/>
                  </a:lnTo>
                  <a:cubicBezTo>
                    <a:pt x="90976" y="406400"/>
                    <a:pt x="0" y="315424"/>
                    <a:pt x="0" y="203200"/>
                  </a:cubicBezTo>
                  <a:cubicBezTo>
                    <a:pt x="0" y="90976"/>
                    <a:pt x="90976" y="0"/>
                    <a:pt x="203200" y="0"/>
                  </a:cubicBezTo>
                  <a:close/>
                </a:path>
              </a:pathLst>
            </a:custGeom>
            <a:solidFill>
              <a:srgbClr val="000000">
                <a:alpha val="0"/>
              </a:srgbClr>
            </a:solidFill>
            <a:ln w="19050" cap="sq">
              <a:solidFill>
                <a:srgbClr val="FFFFFF"/>
              </a:solidFill>
              <a:prstDash val="solid"/>
              <a:miter/>
            </a:ln>
          </p:spPr>
          <p:txBody>
            <a:bodyPr/>
            <a:lstStyle/>
            <a:p>
              <a:endParaRPr lang="en-GB"/>
            </a:p>
          </p:txBody>
        </p:sp>
        <p:sp>
          <p:nvSpPr>
            <p:cNvPr id="17" name="TextBox 17"/>
            <p:cNvSpPr txBox="1"/>
            <p:nvPr/>
          </p:nvSpPr>
          <p:spPr>
            <a:xfrm>
              <a:off x="0" y="-38100"/>
              <a:ext cx="1692544" cy="444500"/>
            </a:xfrm>
            <a:prstGeom prst="rect">
              <a:avLst/>
            </a:prstGeom>
          </p:spPr>
          <p:txBody>
            <a:bodyPr lIns="41176" tIns="41176" rIns="41176" bIns="41176" rtlCol="0" anchor="ctr"/>
            <a:lstStyle/>
            <a:p>
              <a:pPr algn="ctr">
                <a:lnSpc>
                  <a:spcPts val="2660"/>
                </a:lnSpc>
              </a:pPr>
              <a:endParaRPr/>
            </a:p>
          </p:txBody>
        </p:sp>
      </p:grpSp>
      <p:sp>
        <p:nvSpPr>
          <p:cNvPr id="18" name="TextBox 18"/>
          <p:cNvSpPr txBox="1"/>
          <p:nvPr/>
        </p:nvSpPr>
        <p:spPr>
          <a:xfrm>
            <a:off x="609600" y="3695700"/>
            <a:ext cx="7391400" cy="5539978"/>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Interdependent behavioural, structural, and cultural factors and their demand for multidimensional assessment schemes contribute to workplace stress (Kaur, 2024).</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PRECEDE- PROCEED allows space identification of particular behavioural factors influencing stress in the 18 to 34-year-old workforce.</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It guarantees that there is an evidence-based plan that can underpin quantifiable changes in wellbeing, productivity, and employee engagement outcomes.</a:t>
            </a:r>
            <a:endParaRPr lang="en-US" sz="2400" dirty="0">
              <a:solidFill>
                <a:schemeClr val="bg1"/>
              </a:solidFill>
              <a:latin typeface="Times New Roman" pitchFamily="18" charset="0"/>
              <a:cs typeface="Times New Roman" pitchFamily="18" charset="0"/>
            </a:endParaRPr>
          </a:p>
          <a:p>
            <a:pPr algn="just">
              <a:lnSpc>
                <a:spcPct val="150000"/>
              </a:lnSpc>
              <a:spcBef>
                <a:spcPct val="0"/>
              </a:spcBef>
            </a:pPr>
            <a:endParaRPr lang="en-US" sz="2400" dirty="0">
              <a:solidFill>
                <a:schemeClr val="bg1"/>
              </a:solidFill>
              <a:latin typeface="Times New Roman" pitchFamily="18" charset="0"/>
              <a:ea typeface="Open Sauce"/>
              <a:cs typeface="Times New Roman" pitchFamily="18" charset="0"/>
              <a:sym typeface="Open Sauce"/>
            </a:endParaRPr>
          </a:p>
        </p:txBody>
      </p:sp>
      <p:grpSp>
        <p:nvGrpSpPr>
          <p:cNvPr id="31" name="Group 31"/>
          <p:cNvGrpSpPr/>
          <p:nvPr/>
        </p:nvGrpSpPr>
        <p:grpSpPr>
          <a:xfrm>
            <a:off x="9906000" y="2933700"/>
            <a:ext cx="7429500" cy="6305910"/>
            <a:chOff x="0" y="0"/>
            <a:chExt cx="1322998" cy="1130537"/>
          </a:xfrm>
        </p:grpSpPr>
        <p:sp>
          <p:nvSpPr>
            <p:cNvPr id="32" name="Freeform 32"/>
            <p:cNvSpPr/>
            <p:nvPr/>
          </p:nvSpPr>
          <p:spPr>
            <a:xfrm>
              <a:off x="0" y="0"/>
              <a:ext cx="1322998" cy="1130537"/>
            </a:xfrm>
            <a:custGeom>
              <a:avLst/>
              <a:gdLst/>
              <a:ahLst/>
              <a:cxnLst/>
              <a:rect l="l" t="t" r="r" b="b"/>
              <a:pathLst>
                <a:path w="1322998" h="1130537">
                  <a:moveTo>
                    <a:pt x="67995" y="0"/>
                  </a:moveTo>
                  <a:lnTo>
                    <a:pt x="1255004" y="0"/>
                  </a:lnTo>
                  <a:cubicBezTo>
                    <a:pt x="1292556" y="0"/>
                    <a:pt x="1322998" y="30442"/>
                    <a:pt x="1322998" y="67995"/>
                  </a:cubicBezTo>
                  <a:lnTo>
                    <a:pt x="1322998" y="1062543"/>
                  </a:lnTo>
                  <a:cubicBezTo>
                    <a:pt x="1322998" y="1080576"/>
                    <a:pt x="1315835" y="1097871"/>
                    <a:pt x="1303083" y="1110622"/>
                  </a:cubicBezTo>
                  <a:cubicBezTo>
                    <a:pt x="1290332" y="1123374"/>
                    <a:pt x="1273037" y="1130537"/>
                    <a:pt x="1255004" y="1130537"/>
                  </a:cubicBezTo>
                  <a:lnTo>
                    <a:pt x="67995" y="1130537"/>
                  </a:lnTo>
                  <a:cubicBezTo>
                    <a:pt x="30442" y="1130537"/>
                    <a:pt x="0" y="1100095"/>
                    <a:pt x="0" y="1062543"/>
                  </a:cubicBezTo>
                  <a:lnTo>
                    <a:pt x="0" y="67995"/>
                  </a:lnTo>
                  <a:cubicBezTo>
                    <a:pt x="0" y="49961"/>
                    <a:pt x="7164" y="32667"/>
                    <a:pt x="19915" y="19915"/>
                  </a:cubicBezTo>
                  <a:cubicBezTo>
                    <a:pt x="32667" y="7164"/>
                    <a:pt x="49961" y="0"/>
                    <a:pt x="67995" y="0"/>
                  </a:cubicBezTo>
                  <a:close/>
                </a:path>
              </a:pathLst>
            </a:custGeom>
            <a:blipFill>
              <a:blip r:embed="rId3" cstate="print"/>
              <a:stretch>
                <a:fillRect t="-37767" b="-37767"/>
              </a:stretch>
            </a:blipFill>
          </p:spPr>
          <p:txBody>
            <a:bodyPr/>
            <a:lstStyle/>
            <a:p>
              <a:endParaRPr lang="en-GB"/>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D6FF3F"/>
        </a:solidFill>
        <a:effectLst/>
      </p:bgPr>
    </p:bg>
    <p:spTree>
      <p:nvGrpSpPr>
        <p:cNvPr id="1" name=""/>
        <p:cNvGrpSpPr/>
        <p:nvPr/>
      </p:nvGrpSpPr>
      <p:grpSpPr>
        <a:xfrm>
          <a:off x="0" y="0"/>
          <a:ext cx="0" cy="0"/>
          <a:chOff x="0" y="0"/>
          <a:chExt cx="0" cy="0"/>
        </a:xfrm>
      </p:grpSpPr>
      <p:sp>
        <p:nvSpPr>
          <p:cNvPr id="13" name="TextBox 13"/>
          <p:cNvSpPr txBox="1"/>
          <p:nvPr/>
        </p:nvSpPr>
        <p:spPr>
          <a:xfrm>
            <a:off x="6629400" y="876300"/>
            <a:ext cx="7949462" cy="764633"/>
          </a:xfrm>
          <a:prstGeom prst="rect">
            <a:avLst/>
          </a:prstGeom>
        </p:spPr>
        <p:txBody>
          <a:bodyPr lIns="0" tIns="0" rIns="0" bIns="0" rtlCol="0" anchor="t">
            <a:spAutoFit/>
          </a:bodyPr>
          <a:lstStyle/>
          <a:p>
            <a:pPr lvl="0" algn="just">
              <a:lnSpc>
                <a:spcPts val="6695"/>
              </a:lnSpc>
              <a:spcBef>
                <a:spcPct val="0"/>
              </a:spcBef>
            </a:pPr>
            <a:r>
              <a:rPr lang="en-GB" sz="4000" b="1" dirty="0">
                <a:latin typeface="Times New Roman" pitchFamily="18" charset="0"/>
                <a:cs typeface="Times New Roman" pitchFamily="18" charset="0"/>
              </a:rPr>
              <a:t>PRECEDE Overview</a:t>
            </a:r>
            <a:endParaRPr lang="en-US" sz="4000" b="1" spc="-280" dirty="0">
              <a:solidFill>
                <a:srgbClr val="292929"/>
              </a:solidFill>
              <a:latin typeface="Times New Roman" pitchFamily="18" charset="0"/>
              <a:ea typeface="Akzidenz-Grotesk Bold"/>
              <a:cs typeface="Times New Roman" pitchFamily="18" charset="0"/>
              <a:sym typeface="Akzidenz-Grotesk Bold"/>
            </a:endParaRPr>
          </a:p>
        </p:txBody>
      </p:sp>
      <p:sp>
        <p:nvSpPr>
          <p:cNvPr id="16" name="TextBox 16"/>
          <p:cNvSpPr txBox="1"/>
          <p:nvPr/>
        </p:nvSpPr>
        <p:spPr>
          <a:xfrm>
            <a:off x="3352800" y="3086100"/>
            <a:ext cx="11201400"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latin typeface="Times New Roman" pitchFamily="18" charset="0"/>
                <a:cs typeface="Times New Roman" pitchFamily="18" charset="0"/>
              </a:rPr>
              <a:t>PRECEDE involves social, epidemiological, behavioural, educational, and administrative evaluation to inform the design of specific interventions (</a:t>
            </a:r>
            <a:r>
              <a:rPr lang="en-GB" sz="2400" dirty="0" err="1">
                <a:latin typeface="Times New Roman" pitchFamily="18" charset="0"/>
                <a:cs typeface="Times New Roman" pitchFamily="18" charset="0"/>
              </a:rPr>
              <a:t>Ghaffari</a:t>
            </a:r>
            <a:r>
              <a:rPr lang="en-GB" sz="2400" dirty="0">
                <a:latin typeface="Times New Roman" pitchFamily="18" charset="0"/>
                <a:cs typeface="Times New Roman" pitchFamily="18" charset="0"/>
              </a:rPr>
              <a:t> </a:t>
            </a:r>
            <a:r>
              <a:rPr lang="en-GB" sz="2400" i="1" dirty="0">
                <a:latin typeface="Times New Roman" pitchFamily="18" charset="0"/>
                <a:cs typeface="Times New Roman" pitchFamily="18" charset="0"/>
              </a:rPr>
              <a:t>et al.</a:t>
            </a:r>
            <a:r>
              <a:rPr lang="en-GB" sz="2400" dirty="0">
                <a:latin typeface="Times New Roman" pitchFamily="18" charset="0"/>
                <a:cs typeface="Times New Roman" pitchFamily="18" charset="0"/>
              </a:rPr>
              <a:t>, 2021).</a:t>
            </a:r>
            <a:endParaRPr lang="en-US" sz="2400" dirty="0">
              <a:latin typeface="Times New Roman" pitchFamily="18" charset="0"/>
              <a:cs typeface="Times New Roman" pitchFamily="18" charset="0"/>
            </a:endParaRPr>
          </a:p>
          <a:p>
            <a:pPr lvl="0" algn="just">
              <a:lnSpc>
                <a:spcPct val="150000"/>
              </a:lnSpc>
              <a:buFont typeface="Arial" pitchFamily="34" charset="0"/>
              <a:buChar char="•"/>
            </a:pPr>
            <a:r>
              <a:rPr lang="en-GB" sz="2400" dirty="0">
                <a:latin typeface="Times New Roman" pitchFamily="18" charset="0"/>
                <a:cs typeface="Times New Roman" pitchFamily="18" charset="0"/>
              </a:rPr>
              <a:t>It determines factors that affect stress experiences among different employment situations that affect young professionals.</a:t>
            </a:r>
            <a:endParaRPr lang="en-US" sz="2400" dirty="0">
              <a:latin typeface="Times New Roman" pitchFamily="18" charset="0"/>
              <a:cs typeface="Times New Roman" pitchFamily="18" charset="0"/>
            </a:endParaRPr>
          </a:p>
          <a:p>
            <a:pPr lvl="0" algn="just">
              <a:lnSpc>
                <a:spcPct val="150000"/>
              </a:lnSpc>
              <a:buFont typeface="Arial" pitchFamily="34" charset="0"/>
              <a:buChar char="•"/>
            </a:pPr>
            <a:r>
              <a:rPr lang="en-GB" sz="2400" dirty="0">
                <a:latin typeface="Times New Roman" pitchFamily="18" charset="0"/>
                <a:cs typeface="Times New Roman" pitchFamily="18" charset="0"/>
              </a:rPr>
              <a:t>Inspiration is a direct influence on VR content creation that is based on real behavioural patterns and emotional requirements.</a:t>
            </a:r>
            <a:endParaRPr lang="en-US" sz="2400" dirty="0">
              <a:latin typeface="Times New Roman" pitchFamily="18" charset="0"/>
              <a:cs typeface="Times New Roman" pitchFamily="18" charset="0"/>
            </a:endParaRPr>
          </a:p>
          <a:p>
            <a:pPr marL="0" lvl="0" indent="0" algn="just">
              <a:lnSpc>
                <a:spcPct val="150000"/>
              </a:lnSpc>
              <a:buFont typeface="Arial" pitchFamily="34" charset="0"/>
              <a:buChar char="•"/>
            </a:pPr>
            <a:endParaRPr lang="en-US" sz="2400" dirty="0">
              <a:solidFill>
                <a:srgbClr val="292929"/>
              </a:solidFill>
              <a:latin typeface="Times New Roman" pitchFamily="18" charset="0"/>
              <a:ea typeface="Open Sauce"/>
              <a:cs typeface="Times New Roman" pitchFamily="18" charset="0"/>
              <a:sym typeface="Open Sauce"/>
            </a:endParaRPr>
          </a:p>
        </p:txBody>
      </p:sp>
      <p:grpSp>
        <p:nvGrpSpPr>
          <p:cNvPr id="17" name="Group 17"/>
          <p:cNvGrpSpPr/>
          <p:nvPr/>
        </p:nvGrpSpPr>
        <p:grpSpPr>
          <a:xfrm>
            <a:off x="1388397" y="4496389"/>
            <a:ext cx="1344522" cy="1344522"/>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2929"/>
            </a:solidFill>
            <a:ln cap="sq">
              <a:noFill/>
              <a:prstDash val="solid"/>
              <a:miter/>
            </a:ln>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Freeform 20"/>
          <p:cNvSpPr/>
          <p:nvPr/>
        </p:nvSpPr>
        <p:spPr>
          <a:xfrm>
            <a:off x="1726610" y="4834601"/>
            <a:ext cx="668096" cy="668096"/>
          </a:xfrm>
          <a:custGeom>
            <a:avLst/>
            <a:gdLst/>
            <a:ahLst/>
            <a:cxnLst/>
            <a:rect l="l" t="t" r="r" b="b"/>
            <a:pathLst>
              <a:path w="668096" h="668096">
                <a:moveTo>
                  <a:pt x="0" y="0"/>
                </a:moveTo>
                <a:lnTo>
                  <a:pt x="668096" y="0"/>
                </a:lnTo>
                <a:lnTo>
                  <a:pt x="668096" y="668096"/>
                </a:lnTo>
                <a:lnTo>
                  <a:pt x="0" y="668096"/>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sp>
        <p:nvSpPr>
          <p:cNvPr id="19" name="TextBox 19"/>
          <p:cNvSpPr txBox="1"/>
          <p:nvPr/>
        </p:nvSpPr>
        <p:spPr>
          <a:xfrm>
            <a:off x="4267200" y="1257300"/>
            <a:ext cx="8073814" cy="1360950"/>
          </a:xfrm>
          <a:prstGeom prst="rect">
            <a:avLst/>
          </a:prstGeom>
        </p:spPr>
        <p:txBody>
          <a:bodyPr lIns="0" tIns="0" rIns="0" bIns="0" rtlCol="0" anchor="t">
            <a:spAutoFit/>
          </a:bodyPr>
          <a:lstStyle/>
          <a:p>
            <a:pPr lvl="0" algn="ctr">
              <a:lnSpc>
                <a:spcPts val="12893"/>
              </a:lnSpc>
              <a:spcBef>
                <a:spcPct val="0"/>
              </a:spcBef>
            </a:pPr>
            <a:r>
              <a:rPr lang="en-GB" sz="4000" b="1" dirty="0">
                <a:solidFill>
                  <a:schemeClr val="bg1"/>
                </a:solidFill>
                <a:latin typeface="Times New Roman" pitchFamily="18" charset="0"/>
                <a:cs typeface="Times New Roman" pitchFamily="18" charset="0"/>
              </a:rPr>
              <a:t>PROCEED Overview</a:t>
            </a:r>
            <a:endParaRPr lang="en-US" sz="4000" b="1" spc="-539" dirty="0">
              <a:solidFill>
                <a:schemeClr val="bg1"/>
              </a:solidFill>
              <a:latin typeface="Times New Roman" pitchFamily="18" charset="0"/>
              <a:ea typeface="Akzidenz-Grotesk Bold"/>
              <a:cs typeface="Times New Roman" pitchFamily="18" charset="0"/>
              <a:sym typeface="Akzidenz-Grotesk Bold"/>
            </a:endParaRPr>
          </a:p>
        </p:txBody>
      </p:sp>
      <p:sp>
        <p:nvSpPr>
          <p:cNvPr id="20481" name="Rectangle 1"/>
          <p:cNvSpPr>
            <a:spLocks noChangeArrowheads="1"/>
          </p:cNvSpPr>
          <p:nvPr/>
        </p:nvSpPr>
        <p:spPr bwMode="auto">
          <a:xfrm>
            <a:off x="2209800" y="4165484"/>
            <a:ext cx="12725399" cy="334995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Char char="•"/>
              <a:tabLst/>
            </a:pPr>
            <a:r>
              <a:rPr kumimoji="0" lang="en-GB" sz="2400"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PROCEED Model offers systematised implementation in the form of systematic process, impact, and outcome evaluation processes (</a:t>
            </a:r>
            <a:r>
              <a:rPr kumimoji="0" lang="en-GB" sz="2400" b="0" i="0" u="none" strike="noStrike" cap="none" normalizeH="0" baseline="0" dirty="0" err="1">
                <a:ln>
                  <a:noFill/>
                </a:ln>
                <a:solidFill>
                  <a:schemeClr val="bg1"/>
                </a:solidFill>
                <a:effectLst/>
                <a:latin typeface="Times New Roman" pitchFamily="18" charset="0"/>
                <a:ea typeface="Times New Roman" pitchFamily="18" charset="0"/>
                <a:cs typeface="Times New Roman" pitchFamily="18" charset="0"/>
              </a:rPr>
              <a:t>Odelli</a:t>
            </a:r>
            <a:r>
              <a:rPr kumimoji="0" lang="en-GB" sz="2400"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a:t>
            </a:r>
            <a:r>
              <a:rPr kumimoji="0" lang="en-GB" sz="2400" b="0" i="1"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et al</a:t>
            </a:r>
            <a:r>
              <a:rPr kumimoji="0" lang="en-GB" sz="2400"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 2024).</a:t>
            </a:r>
            <a:endParaRPr kumimoji="0" lang="en-US" sz="2400" b="0" i="0" u="none" strike="noStrike" cap="none" normalizeH="0" baseline="0" dirty="0">
              <a:ln>
                <a:noFill/>
              </a:ln>
              <a:solidFill>
                <a:schemeClr val="bg1"/>
              </a:solidFill>
              <a:effectLst/>
              <a:latin typeface="Times New Roman" pitchFamily="18" charset="0"/>
              <a:cs typeface="Times New Roman" pitchFamily="18"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2400"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It guarantees that the quality of WorkWellVR, the level of engagement is constantly checked and improved, as well as alignment with the organisation.</a:t>
            </a:r>
            <a:endParaRPr kumimoji="0" lang="en-US" sz="2400" b="0" i="0" u="none" strike="noStrike" cap="none" normalizeH="0" baseline="0" dirty="0">
              <a:ln>
                <a:noFill/>
              </a:ln>
              <a:solidFill>
                <a:schemeClr val="bg1"/>
              </a:solidFill>
              <a:effectLst/>
              <a:latin typeface="Times New Roman" pitchFamily="18" charset="0"/>
              <a:cs typeface="Times New Roman" pitchFamily="18"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2400" b="0" i="0" u="none" strike="noStrike" cap="none" normalizeH="0" baseline="0" dirty="0">
                <a:ln>
                  <a:noFill/>
                </a:ln>
                <a:solidFill>
                  <a:schemeClr val="bg1"/>
                </a:solidFill>
                <a:effectLst/>
                <a:latin typeface="Times New Roman" pitchFamily="18" charset="0"/>
                <a:ea typeface="Times New Roman" pitchFamily="18" charset="0"/>
                <a:cs typeface="Times New Roman" pitchFamily="18" charset="0"/>
              </a:rPr>
              <a:t>Decisions made using data are beneficial in refining and adopting in the long run in diverse workplace contexts.</a:t>
            </a:r>
            <a:endParaRPr kumimoji="0" lang="en-GB" sz="2400" b="0" i="0" u="none" strike="noStrike" cap="none" normalizeH="0" baseline="0" dirty="0">
              <a:ln>
                <a:noFill/>
              </a:ln>
              <a:solidFill>
                <a:schemeClr val="bg1"/>
              </a:solidFill>
              <a:effectLst/>
              <a:latin typeface="Times New Roman" pitchFamily="18" charset="0"/>
              <a:cs typeface="Times New Roman" pitchFamily="18"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sp>
        <p:nvSpPr>
          <p:cNvPr id="4" name="TextBox 4"/>
          <p:cNvSpPr txBox="1"/>
          <p:nvPr/>
        </p:nvSpPr>
        <p:spPr>
          <a:xfrm>
            <a:off x="1028700" y="465389"/>
            <a:ext cx="3183389" cy="732774"/>
          </a:xfrm>
          <a:prstGeom prst="rect">
            <a:avLst/>
          </a:prstGeom>
        </p:spPr>
        <p:txBody>
          <a:bodyPr lIns="50800" tIns="50800" rIns="50800" bIns="50800" rtlCol="0" anchor="ctr"/>
          <a:lstStyle/>
          <a:p>
            <a:pPr algn="ctr">
              <a:lnSpc>
                <a:spcPts val="2659"/>
              </a:lnSpc>
            </a:pPr>
            <a:endParaRPr/>
          </a:p>
        </p:txBody>
      </p:sp>
      <p:grpSp>
        <p:nvGrpSpPr>
          <p:cNvPr id="6" name="Group 6"/>
          <p:cNvGrpSpPr/>
          <p:nvPr/>
        </p:nvGrpSpPr>
        <p:grpSpPr>
          <a:xfrm>
            <a:off x="4419600" y="723900"/>
            <a:ext cx="6934201" cy="2727365"/>
            <a:chOff x="0" y="-2743198"/>
            <a:chExt cx="9245602" cy="3636484"/>
          </a:xfrm>
        </p:grpSpPr>
        <p:grpSp>
          <p:nvGrpSpPr>
            <p:cNvPr id="7" name="Group 7"/>
            <p:cNvGrpSpPr/>
            <p:nvPr/>
          </p:nvGrpSpPr>
          <p:grpSpPr>
            <a:xfrm>
              <a:off x="0" y="-2743198"/>
              <a:ext cx="9245602" cy="3636484"/>
              <a:chOff x="0" y="-1248016"/>
              <a:chExt cx="4206281" cy="1654416"/>
            </a:xfrm>
          </p:grpSpPr>
          <p:sp>
            <p:nvSpPr>
              <p:cNvPr id="8" name="Freeform 8"/>
              <p:cNvSpPr/>
              <p:nvPr/>
            </p:nvSpPr>
            <p:spPr>
              <a:xfrm>
                <a:off x="739566" y="-1248016"/>
                <a:ext cx="3466715" cy="1248016"/>
              </a:xfrm>
              <a:custGeom>
                <a:avLst/>
                <a:gdLst/>
                <a:ahLst/>
                <a:cxnLst/>
                <a:rect l="l" t="t" r="r" b="b"/>
                <a:pathLst>
                  <a:path w="1932203" h="406400">
                    <a:moveTo>
                      <a:pt x="1729003" y="0"/>
                    </a:moveTo>
                    <a:cubicBezTo>
                      <a:pt x="1841227" y="0"/>
                      <a:pt x="1932203" y="90976"/>
                      <a:pt x="1932203" y="203200"/>
                    </a:cubicBezTo>
                    <a:cubicBezTo>
                      <a:pt x="1932203" y="315424"/>
                      <a:pt x="1841227" y="406400"/>
                      <a:pt x="1729003" y="406400"/>
                    </a:cubicBezTo>
                    <a:lnTo>
                      <a:pt x="203200" y="406400"/>
                    </a:lnTo>
                    <a:cubicBezTo>
                      <a:pt x="90976" y="406400"/>
                      <a:pt x="0" y="315424"/>
                      <a:pt x="0" y="203200"/>
                    </a:cubicBezTo>
                    <a:cubicBezTo>
                      <a:pt x="0" y="90976"/>
                      <a:pt x="90976" y="0"/>
                      <a:pt x="203200" y="0"/>
                    </a:cubicBezTo>
                    <a:close/>
                  </a:path>
                </a:pathLst>
              </a:custGeom>
              <a:solidFill>
                <a:srgbClr val="000000">
                  <a:alpha val="0"/>
                </a:srgbClr>
              </a:solidFill>
              <a:ln w="19050" cap="sq">
                <a:solidFill>
                  <a:srgbClr val="D6FF3F"/>
                </a:solidFill>
                <a:prstDash val="solid"/>
                <a:miter/>
              </a:ln>
            </p:spPr>
            <p:txBody>
              <a:bodyPr/>
              <a:lstStyle/>
              <a:p>
                <a:endParaRPr lang="en-GB"/>
              </a:p>
            </p:txBody>
          </p:sp>
          <p:sp>
            <p:nvSpPr>
              <p:cNvPr id="9" name="TextBox 9"/>
              <p:cNvSpPr txBox="1"/>
              <p:nvPr/>
            </p:nvSpPr>
            <p:spPr>
              <a:xfrm>
                <a:off x="0" y="-38100"/>
                <a:ext cx="1932203" cy="444500"/>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235200" y="-1930398"/>
              <a:ext cx="6692390" cy="1060118"/>
            </a:xfrm>
            <a:prstGeom prst="rect">
              <a:avLst/>
            </a:prstGeom>
          </p:spPr>
          <p:txBody>
            <a:bodyPr wrap="square" lIns="0" tIns="0" rIns="0" bIns="0" rtlCol="0" anchor="t">
              <a:spAutoFit/>
            </a:bodyPr>
            <a:lstStyle/>
            <a:p>
              <a:pPr algn="ctr">
                <a:lnSpc>
                  <a:spcPts val="3079"/>
                </a:lnSpc>
                <a:spcBef>
                  <a:spcPct val="0"/>
                </a:spcBef>
              </a:pPr>
              <a:r>
                <a:rPr lang="en-GB" sz="4000" b="1" dirty="0">
                  <a:solidFill>
                    <a:schemeClr val="bg1"/>
                  </a:solidFill>
                  <a:latin typeface="Times New Roman" pitchFamily="18" charset="0"/>
                  <a:cs typeface="Times New Roman" pitchFamily="18" charset="0"/>
                </a:rPr>
                <a:t>Phase 1 of Social Assessments</a:t>
              </a:r>
              <a:endParaRPr lang="en-US" sz="4000" dirty="0">
                <a:solidFill>
                  <a:schemeClr val="bg1"/>
                </a:solidFill>
                <a:latin typeface="Times New Roman" pitchFamily="18" charset="0"/>
                <a:ea typeface="Open Sauce"/>
                <a:cs typeface="Times New Roman" pitchFamily="18" charset="0"/>
                <a:sym typeface="Open Sauce"/>
              </a:endParaRPr>
            </a:p>
          </p:txBody>
        </p:sp>
      </p:grpSp>
      <p:grpSp>
        <p:nvGrpSpPr>
          <p:cNvPr id="15" name="Group 15"/>
          <p:cNvGrpSpPr/>
          <p:nvPr/>
        </p:nvGrpSpPr>
        <p:grpSpPr>
          <a:xfrm rot="-1010438">
            <a:off x="11245196" y="4292303"/>
            <a:ext cx="4332008" cy="4625904"/>
            <a:chOff x="0" y="0"/>
            <a:chExt cx="812800" cy="812800"/>
          </a:xfrm>
        </p:grpSpPr>
        <p:sp>
          <p:nvSpPr>
            <p:cNvPr id="16" name="Freeform 16"/>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3" cstate="print"/>
              <a:stretch>
                <a:fillRect t="-25000" b="-25000"/>
              </a:stretch>
            </a:blipFill>
          </p:spPr>
          <p:txBody>
            <a:bodyPr/>
            <a:lstStyle/>
            <a:p>
              <a:endParaRPr lang="en-GB"/>
            </a:p>
          </p:txBody>
        </p:sp>
      </p:grpSp>
      <p:sp>
        <p:nvSpPr>
          <p:cNvPr id="21" name="Freeform 21"/>
          <p:cNvSpPr/>
          <p:nvPr/>
        </p:nvSpPr>
        <p:spPr>
          <a:xfrm>
            <a:off x="8305800" y="8115300"/>
            <a:ext cx="1639896" cy="1639896"/>
          </a:xfrm>
          <a:custGeom>
            <a:avLst/>
            <a:gdLst/>
            <a:ahLst/>
            <a:cxnLst/>
            <a:rect l="l" t="t" r="r" b="b"/>
            <a:pathLst>
              <a:path w="1639896" h="1639896">
                <a:moveTo>
                  <a:pt x="0" y="0"/>
                </a:moveTo>
                <a:lnTo>
                  <a:pt x="1639896" y="0"/>
                </a:lnTo>
                <a:lnTo>
                  <a:pt x="1639896" y="1639896"/>
                </a:lnTo>
                <a:lnTo>
                  <a:pt x="0" y="1639896"/>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TextBox 23"/>
          <p:cNvSpPr txBox="1"/>
          <p:nvPr/>
        </p:nvSpPr>
        <p:spPr>
          <a:xfrm>
            <a:off x="990600" y="3924300"/>
            <a:ext cx="8686800" cy="4385624"/>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This step will involve the study of the effects of stress on the well-being, performance and performance of the young workers in the UK.</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The information is gathered through the feedback of the workforce, wellbeing surveys and national mental-health research reports (</a:t>
            </a:r>
            <a:r>
              <a:rPr lang="en-GB" sz="2400" dirty="0" err="1">
                <a:solidFill>
                  <a:schemeClr val="bg1"/>
                </a:solidFill>
                <a:latin typeface="Times New Roman" pitchFamily="18" charset="0"/>
                <a:cs typeface="Times New Roman" pitchFamily="18" charset="0"/>
              </a:rPr>
              <a:t>Coppens</a:t>
            </a:r>
            <a:r>
              <a:rPr lang="en-GB" sz="2400" dirty="0">
                <a:solidFill>
                  <a:schemeClr val="bg1"/>
                </a:solidFill>
                <a:latin typeface="Times New Roman" pitchFamily="18" charset="0"/>
                <a:cs typeface="Times New Roman" pitchFamily="18" charset="0"/>
              </a:rPr>
              <a:t> </a:t>
            </a:r>
            <a:r>
              <a:rPr lang="en-GB" sz="2400" i="1" dirty="0">
                <a:solidFill>
                  <a:schemeClr val="bg1"/>
                </a:solidFill>
                <a:latin typeface="Times New Roman" pitchFamily="18" charset="0"/>
                <a:cs typeface="Times New Roman" pitchFamily="18" charset="0"/>
              </a:rPr>
              <a:t>et al</a:t>
            </a:r>
            <a:r>
              <a:rPr lang="en-GB" sz="2400" dirty="0">
                <a:solidFill>
                  <a:schemeClr val="bg1"/>
                </a:solidFill>
                <a:latin typeface="Times New Roman" pitchFamily="18" charset="0"/>
                <a:cs typeface="Times New Roman" pitchFamily="18" charset="0"/>
              </a:rPr>
              <a:t>., 2023).</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Findings rank high in psychological needs to guide the choice of focus and delivery strategy of VR modules.</a:t>
            </a:r>
            <a:endParaRPr lang="en-US" sz="2400" dirty="0">
              <a:solidFill>
                <a:schemeClr val="bg1"/>
              </a:solidFill>
              <a:latin typeface="Times New Roman" pitchFamily="18" charset="0"/>
              <a:cs typeface="Times New Roman" pitchFamily="18" charset="0"/>
            </a:endParaRPr>
          </a:p>
          <a:p>
            <a:pPr algn="just">
              <a:lnSpc>
                <a:spcPct val="150000"/>
              </a:lnSpc>
              <a:spcBef>
                <a:spcPct val="0"/>
              </a:spcBef>
            </a:pPr>
            <a:endParaRPr lang="en-US" sz="2199" dirty="0">
              <a:solidFill>
                <a:schemeClr val="bg1"/>
              </a:solidFill>
              <a:latin typeface="Times New Roman" pitchFamily="18" charset="0"/>
              <a:ea typeface="Open Sauce"/>
              <a:cs typeface="Times New Roman" pitchFamily="18" charset="0"/>
              <a:sym typeface="Open Sauce"/>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sp>
        <p:nvSpPr>
          <p:cNvPr id="13" name="TextBox 13"/>
          <p:cNvSpPr txBox="1"/>
          <p:nvPr/>
        </p:nvSpPr>
        <p:spPr>
          <a:xfrm>
            <a:off x="533400" y="876300"/>
            <a:ext cx="16528387" cy="1225592"/>
          </a:xfrm>
          <a:prstGeom prst="rect">
            <a:avLst/>
          </a:prstGeom>
        </p:spPr>
        <p:txBody>
          <a:bodyPr lIns="0" tIns="0" rIns="0" bIns="0" rtlCol="0" anchor="t">
            <a:spAutoFit/>
          </a:bodyPr>
          <a:lstStyle/>
          <a:p>
            <a:pPr lvl="0" algn="ctr">
              <a:lnSpc>
                <a:spcPts val="11328"/>
              </a:lnSpc>
              <a:spcBef>
                <a:spcPct val="0"/>
              </a:spcBef>
            </a:pPr>
            <a:r>
              <a:rPr lang="en-GB" sz="4000" b="1" dirty="0">
                <a:solidFill>
                  <a:schemeClr val="bg1"/>
                </a:solidFill>
                <a:latin typeface="Times New Roman" pitchFamily="18" charset="0"/>
                <a:cs typeface="Times New Roman" pitchFamily="18" charset="0"/>
              </a:rPr>
              <a:t>Phase 2 and 3- Epidemiological and Behavioural</a:t>
            </a:r>
            <a:endParaRPr lang="en-US" sz="4000" b="1" spc="-289" dirty="0">
              <a:solidFill>
                <a:schemeClr val="bg1"/>
              </a:solidFill>
              <a:latin typeface="Times New Roman" pitchFamily="18" charset="0"/>
              <a:ea typeface="Akzidenz-Grotesk Heavy"/>
              <a:cs typeface="Times New Roman" pitchFamily="18" charset="0"/>
              <a:sym typeface="Akzidenz-Grotesk Heavy"/>
            </a:endParaRPr>
          </a:p>
        </p:txBody>
      </p:sp>
      <p:grpSp>
        <p:nvGrpSpPr>
          <p:cNvPr id="14" name="Group 14"/>
          <p:cNvGrpSpPr/>
          <p:nvPr/>
        </p:nvGrpSpPr>
        <p:grpSpPr>
          <a:xfrm>
            <a:off x="8763000" y="9334500"/>
            <a:ext cx="231692" cy="23169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6FF3F"/>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4038600" y="3162300"/>
            <a:ext cx="10439400"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The reviews of epidemiological analysis assessed authentic national data on prevalence rates of stress, frequency rates of burnout and work absence.</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Behavioural assessment observes avoidance, emotional exhaustion and disrupted sleep patterns as the coping responses (</a:t>
            </a:r>
            <a:r>
              <a:rPr lang="en-GB" sz="2400" dirty="0" err="1">
                <a:solidFill>
                  <a:schemeClr val="bg1"/>
                </a:solidFill>
                <a:latin typeface="Times New Roman" pitchFamily="18" charset="0"/>
                <a:cs typeface="Times New Roman" pitchFamily="18" charset="0"/>
              </a:rPr>
              <a:t>Almen</a:t>
            </a:r>
            <a:r>
              <a:rPr lang="en-GB" sz="2400" dirty="0">
                <a:solidFill>
                  <a:schemeClr val="bg1"/>
                </a:solidFill>
                <a:latin typeface="Times New Roman" pitchFamily="18" charset="0"/>
                <a:cs typeface="Times New Roman" pitchFamily="18" charset="0"/>
              </a:rPr>
              <a:t>, 2021).</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Results inform the VR programme characteristics that facilitate the adoption of emotional regulation, resilience, and healthier coping behaviour.</a:t>
            </a:r>
            <a:endParaRPr lang="en-US" sz="2400" dirty="0">
              <a:solidFill>
                <a:schemeClr val="bg1"/>
              </a:solidFill>
              <a:latin typeface="Times New Roman" pitchFamily="18" charset="0"/>
              <a:cs typeface="Times New Roman" pitchFamily="18" charset="0"/>
            </a:endParaRPr>
          </a:p>
          <a:p>
            <a:pPr marL="0" lvl="0" indent="0" algn="just">
              <a:lnSpc>
                <a:spcPct val="150000"/>
              </a:lnSpc>
              <a:spcBef>
                <a:spcPct val="0"/>
              </a:spcBef>
              <a:buFont typeface="Arial" pitchFamily="34" charset="0"/>
              <a:buChar char="•"/>
            </a:pPr>
            <a:endParaRPr lang="en-US" sz="2400" u="none" strike="noStrike" dirty="0">
              <a:solidFill>
                <a:schemeClr val="bg1"/>
              </a:solidFill>
              <a:latin typeface="Times New Roman" pitchFamily="18" charset="0"/>
              <a:ea typeface="Open Sauce"/>
              <a:cs typeface="Times New Roman" pitchFamily="18" charset="0"/>
              <a:sym typeface="Open Sauce"/>
            </a:endParaRPr>
          </a:p>
        </p:txBody>
      </p:sp>
      <p:sp>
        <p:nvSpPr>
          <p:cNvPr id="34" name="Freeform 34"/>
          <p:cNvSpPr/>
          <p:nvPr/>
        </p:nvSpPr>
        <p:spPr>
          <a:xfrm>
            <a:off x="7924800" y="7200900"/>
            <a:ext cx="1859135" cy="1859135"/>
          </a:xfrm>
          <a:custGeom>
            <a:avLst/>
            <a:gdLst/>
            <a:ahLst/>
            <a:cxnLst/>
            <a:rect l="l" t="t" r="r" b="b"/>
            <a:pathLst>
              <a:path w="1859135" h="1859135">
                <a:moveTo>
                  <a:pt x="0" y="0"/>
                </a:moveTo>
                <a:lnTo>
                  <a:pt x="1859134" y="0"/>
                </a:lnTo>
                <a:lnTo>
                  <a:pt x="1859134" y="1859135"/>
                </a:lnTo>
                <a:lnTo>
                  <a:pt x="0" y="1859135"/>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grpSp>
        <p:nvGrpSpPr>
          <p:cNvPr id="6" name="Group 6"/>
          <p:cNvGrpSpPr/>
          <p:nvPr/>
        </p:nvGrpSpPr>
        <p:grpSpPr>
          <a:xfrm>
            <a:off x="4038600" y="495300"/>
            <a:ext cx="8915400" cy="2133600"/>
            <a:chOff x="-3048000" y="-304799"/>
            <a:chExt cx="11887201" cy="2844798"/>
          </a:xfrm>
        </p:grpSpPr>
        <p:grpSp>
          <p:nvGrpSpPr>
            <p:cNvPr id="7" name="Group 7"/>
            <p:cNvGrpSpPr/>
            <p:nvPr/>
          </p:nvGrpSpPr>
          <p:grpSpPr>
            <a:xfrm>
              <a:off x="-3048000" y="-304799"/>
              <a:ext cx="11887201" cy="2844798"/>
              <a:chOff x="-1386686" y="-138668"/>
              <a:chExt cx="5408076" cy="1294239"/>
            </a:xfrm>
          </p:grpSpPr>
          <p:sp>
            <p:nvSpPr>
              <p:cNvPr id="8" name="Freeform 8"/>
              <p:cNvSpPr/>
              <p:nvPr/>
            </p:nvSpPr>
            <p:spPr>
              <a:xfrm>
                <a:off x="-1386686" y="-138668"/>
                <a:ext cx="5408076" cy="1294239"/>
              </a:xfrm>
              <a:custGeom>
                <a:avLst/>
                <a:gdLst/>
                <a:ahLst/>
                <a:cxnLst/>
                <a:rect l="l" t="t" r="r" b="b"/>
                <a:pathLst>
                  <a:path w="1932203" h="406400">
                    <a:moveTo>
                      <a:pt x="1729003" y="0"/>
                    </a:moveTo>
                    <a:cubicBezTo>
                      <a:pt x="1841227" y="0"/>
                      <a:pt x="1932203" y="90976"/>
                      <a:pt x="1932203" y="203200"/>
                    </a:cubicBezTo>
                    <a:cubicBezTo>
                      <a:pt x="1932203" y="315424"/>
                      <a:pt x="1841227" y="406400"/>
                      <a:pt x="1729003" y="406400"/>
                    </a:cubicBezTo>
                    <a:lnTo>
                      <a:pt x="203200" y="406400"/>
                    </a:lnTo>
                    <a:cubicBezTo>
                      <a:pt x="90976" y="406400"/>
                      <a:pt x="0" y="315424"/>
                      <a:pt x="0" y="203200"/>
                    </a:cubicBezTo>
                    <a:cubicBezTo>
                      <a:pt x="0" y="90976"/>
                      <a:pt x="90976" y="0"/>
                      <a:pt x="203200" y="0"/>
                    </a:cubicBezTo>
                    <a:close/>
                  </a:path>
                </a:pathLst>
              </a:custGeom>
              <a:solidFill>
                <a:srgbClr val="000000">
                  <a:alpha val="0"/>
                </a:srgbClr>
              </a:solidFill>
              <a:ln w="19050" cap="sq">
                <a:solidFill>
                  <a:srgbClr val="D6FF3F"/>
                </a:solidFill>
                <a:prstDash val="solid"/>
                <a:miter/>
              </a:ln>
            </p:spPr>
            <p:txBody>
              <a:bodyPr/>
              <a:lstStyle/>
              <a:p>
                <a:endParaRPr lang="en-GB"/>
              </a:p>
            </p:txBody>
          </p:sp>
          <p:sp>
            <p:nvSpPr>
              <p:cNvPr id="9" name="TextBox 9"/>
              <p:cNvSpPr txBox="1"/>
              <p:nvPr/>
            </p:nvSpPr>
            <p:spPr>
              <a:xfrm>
                <a:off x="0" y="-38100"/>
                <a:ext cx="1932203" cy="444500"/>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235200" y="185447"/>
              <a:ext cx="10058400" cy="1590177"/>
            </a:xfrm>
            <a:prstGeom prst="rect">
              <a:avLst/>
            </a:prstGeom>
          </p:spPr>
          <p:txBody>
            <a:bodyPr wrap="square" lIns="0" tIns="0" rIns="0" bIns="0" rtlCol="0" anchor="t">
              <a:spAutoFit/>
            </a:bodyPr>
            <a:lstStyle/>
            <a:p>
              <a:pPr algn="ctr">
                <a:lnSpc>
                  <a:spcPts val="3079"/>
                </a:lnSpc>
                <a:spcBef>
                  <a:spcPct val="0"/>
                </a:spcBef>
              </a:pPr>
              <a:r>
                <a:rPr lang="en-GB" sz="4000" b="1" dirty="0">
                  <a:solidFill>
                    <a:schemeClr val="bg1"/>
                  </a:solidFill>
                  <a:latin typeface="Times New Roman" pitchFamily="18" charset="0"/>
                  <a:cs typeface="Times New Roman" pitchFamily="18" charset="0"/>
                </a:rPr>
                <a:t>Phase 4: Educational and Ecological Implementation</a:t>
              </a:r>
              <a:r>
                <a:rPr lang="en-GB" sz="4000" dirty="0">
                  <a:solidFill>
                    <a:schemeClr val="bg1"/>
                  </a:solidFill>
                  <a:latin typeface="Times New Roman" pitchFamily="18" charset="0"/>
                  <a:cs typeface="Times New Roman" pitchFamily="18" charset="0"/>
                </a:rPr>
                <a:t> </a:t>
              </a:r>
              <a:endParaRPr lang="en-US" sz="4000" dirty="0">
                <a:solidFill>
                  <a:schemeClr val="bg1"/>
                </a:solidFill>
                <a:latin typeface="Times New Roman" pitchFamily="18" charset="0"/>
                <a:cs typeface="Times New Roman" pitchFamily="18" charset="0"/>
              </a:endParaRPr>
            </a:p>
            <a:p>
              <a:pPr algn="ctr">
                <a:lnSpc>
                  <a:spcPts val="3079"/>
                </a:lnSpc>
                <a:spcBef>
                  <a:spcPct val="0"/>
                </a:spcBef>
              </a:pPr>
              <a:endParaRPr lang="en-US" sz="4000" dirty="0">
                <a:solidFill>
                  <a:schemeClr val="bg1"/>
                </a:solidFill>
                <a:latin typeface="Times New Roman" pitchFamily="18" charset="0"/>
                <a:ea typeface="Open Sauce"/>
                <a:cs typeface="Times New Roman" pitchFamily="18" charset="0"/>
                <a:sym typeface="Open Sauce"/>
              </a:endParaRPr>
            </a:p>
          </p:txBody>
        </p:sp>
      </p:grpSp>
      <p:grpSp>
        <p:nvGrpSpPr>
          <p:cNvPr id="13" name="Group 13"/>
          <p:cNvGrpSpPr/>
          <p:nvPr/>
        </p:nvGrpSpPr>
        <p:grpSpPr>
          <a:xfrm rot="-10800000">
            <a:off x="2971800" y="2781299"/>
            <a:ext cx="11811000" cy="6400799"/>
            <a:chOff x="0" y="0"/>
            <a:chExt cx="1322875" cy="1068849"/>
          </a:xfrm>
        </p:grpSpPr>
        <p:sp>
          <p:nvSpPr>
            <p:cNvPr id="14" name="Freeform 14"/>
            <p:cNvSpPr/>
            <p:nvPr/>
          </p:nvSpPr>
          <p:spPr>
            <a:xfrm>
              <a:off x="0" y="0"/>
              <a:ext cx="1322875" cy="1048476"/>
            </a:xfrm>
            <a:custGeom>
              <a:avLst/>
              <a:gdLst/>
              <a:ahLst/>
              <a:cxnLst/>
              <a:rect l="l" t="t" r="r" b="b"/>
              <a:pathLst>
                <a:path w="1322875" h="1048476">
                  <a:moveTo>
                    <a:pt x="1276634" y="0"/>
                  </a:moveTo>
                  <a:lnTo>
                    <a:pt x="46241" y="0"/>
                  </a:lnTo>
                  <a:cubicBezTo>
                    <a:pt x="20703" y="0"/>
                    <a:pt x="0" y="20703"/>
                    <a:pt x="0" y="46241"/>
                  </a:cubicBezTo>
                  <a:lnTo>
                    <a:pt x="0" y="834648"/>
                  </a:lnTo>
                  <a:cubicBezTo>
                    <a:pt x="0" y="860186"/>
                    <a:pt x="20703" y="880889"/>
                    <a:pt x="46241" y="880889"/>
                  </a:cubicBezTo>
                  <a:lnTo>
                    <a:pt x="111239" y="880889"/>
                  </a:lnTo>
                  <a:cubicBezTo>
                    <a:pt x="136777" y="880889"/>
                    <a:pt x="157480" y="901592"/>
                    <a:pt x="157480" y="927130"/>
                  </a:cubicBezTo>
                  <a:lnTo>
                    <a:pt x="157480" y="1022608"/>
                  </a:lnTo>
                  <a:cubicBezTo>
                    <a:pt x="157480" y="1031975"/>
                    <a:pt x="162544" y="1040611"/>
                    <a:pt x="170719" y="1045183"/>
                  </a:cubicBezTo>
                  <a:cubicBezTo>
                    <a:pt x="178893" y="1049756"/>
                    <a:pt x="188902" y="1049553"/>
                    <a:pt x="196884" y="1044651"/>
                  </a:cubicBezTo>
                  <a:lnTo>
                    <a:pt x="424146" y="905087"/>
                  </a:lnTo>
                  <a:cubicBezTo>
                    <a:pt x="449911" y="889265"/>
                    <a:pt x="479555" y="880889"/>
                    <a:pt x="509791" y="880889"/>
                  </a:cubicBezTo>
                  <a:lnTo>
                    <a:pt x="1276634" y="880889"/>
                  </a:lnTo>
                  <a:cubicBezTo>
                    <a:pt x="1302172" y="880889"/>
                    <a:pt x="1322875" y="860186"/>
                    <a:pt x="1322875" y="834648"/>
                  </a:cubicBezTo>
                  <a:lnTo>
                    <a:pt x="1322875" y="46241"/>
                  </a:lnTo>
                  <a:cubicBezTo>
                    <a:pt x="1322875" y="33977"/>
                    <a:pt x="1318003" y="22215"/>
                    <a:pt x="1309331" y="13544"/>
                  </a:cubicBezTo>
                  <a:cubicBezTo>
                    <a:pt x="1300659" y="4872"/>
                    <a:pt x="1288898" y="0"/>
                    <a:pt x="1276634" y="0"/>
                  </a:cubicBezTo>
                  <a:close/>
                </a:path>
              </a:pathLst>
            </a:custGeom>
            <a:solidFill>
              <a:srgbClr val="D6FF3F"/>
            </a:solidFill>
            <a:ln cap="rnd">
              <a:noFill/>
              <a:prstDash val="solid"/>
              <a:round/>
            </a:ln>
          </p:spPr>
          <p:txBody>
            <a:bodyPr/>
            <a:lstStyle/>
            <a:p>
              <a:endParaRPr lang="en-GB"/>
            </a:p>
          </p:txBody>
        </p:sp>
        <p:sp>
          <p:nvSpPr>
            <p:cNvPr id="15" name="TextBox 15"/>
            <p:cNvSpPr txBox="1"/>
            <p:nvPr/>
          </p:nvSpPr>
          <p:spPr>
            <a:xfrm>
              <a:off x="0" y="-38100"/>
              <a:ext cx="1322875" cy="91644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9" name="TextBox 29"/>
          <p:cNvSpPr txBox="1"/>
          <p:nvPr/>
        </p:nvSpPr>
        <p:spPr>
          <a:xfrm>
            <a:off x="3429000" y="4305300"/>
            <a:ext cx="9220200" cy="4431983"/>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latin typeface="Times New Roman" pitchFamily="18" charset="0"/>
                <a:cs typeface="Times New Roman" pitchFamily="18" charset="0"/>
              </a:rPr>
              <a:t>This step analyses knowledge, beliefs, motivation and technology preparedness that affect participation and change of behaviour.</a:t>
            </a:r>
            <a:endParaRPr lang="en-US" sz="2400" dirty="0">
              <a:latin typeface="Times New Roman" pitchFamily="18" charset="0"/>
              <a:cs typeface="Times New Roman" pitchFamily="18" charset="0"/>
            </a:endParaRPr>
          </a:p>
          <a:p>
            <a:pPr lvl="0" algn="just">
              <a:lnSpc>
                <a:spcPct val="150000"/>
              </a:lnSpc>
              <a:buFont typeface="Arial" pitchFamily="34" charset="0"/>
              <a:buChar char="•"/>
            </a:pPr>
            <a:r>
              <a:rPr lang="en-GB" sz="2400" dirty="0">
                <a:latin typeface="Times New Roman" pitchFamily="18" charset="0"/>
                <a:cs typeface="Times New Roman" pitchFamily="18" charset="0"/>
              </a:rPr>
              <a:t>Facilitating factors encompass the availability of technology at the workplace, the support provided by the management, and the availability of well-being programmes (</a:t>
            </a:r>
            <a:r>
              <a:rPr lang="en-GB" sz="2400" dirty="0" err="1">
                <a:latin typeface="Times New Roman" pitchFamily="18" charset="0"/>
                <a:cs typeface="Times New Roman" pitchFamily="18" charset="0"/>
              </a:rPr>
              <a:t>Shiri</a:t>
            </a:r>
            <a:r>
              <a:rPr lang="en-GB" sz="2400" dirty="0">
                <a:latin typeface="Times New Roman" pitchFamily="18" charset="0"/>
                <a:cs typeface="Times New Roman" pitchFamily="18" charset="0"/>
              </a:rPr>
              <a:t> and </a:t>
            </a:r>
            <a:r>
              <a:rPr lang="en-GB" sz="2400" dirty="0" err="1">
                <a:latin typeface="Times New Roman" pitchFamily="18" charset="0"/>
                <a:cs typeface="Times New Roman" pitchFamily="18" charset="0"/>
              </a:rPr>
              <a:t>Bergbom</a:t>
            </a:r>
            <a:r>
              <a:rPr lang="en-GB" sz="2400" dirty="0">
                <a:latin typeface="Times New Roman" pitchFamily="18" charset="0"/>
                <a:cs typeface="Times New Roman" pitchFamily="18" charset="0"/>
              </a:rPr>
              <a:t>, 2023).</a:t>
            </a:r>
            <a:endParaRPr lang="en-US" sz="2400" dirty="0">
              <a:latin typeface="Times New Roman" pitchFamily="18" charset="0"/>
              <a:cs typeface="Times New Roman" pitchFamily="18" charset="0"/>
            </a:endParaRPr>
          </a:p>
          <a:p>
            <a:pPr lvl="0" algn="just">
              <a:lnSpc>
                <a:spcPct val="150000"/>
              </a:lnSpc>
              <a:buFont typeface="Arial" pitchFamily="34" charset="0"/>
              <a:buChar char="•"/>
            </a:pPr>
            <a:r>
              <a:rPr lang="en-GB" sz="2400" dirty="0">
                <a:latin typeface="Times New Roman" pitchFamily="18" charset="0"/>
                <a:cs typeface="Times New Roman" pitchFamily="18" charset="0"/>
              </a:rPr>
              <a:t>The reinforcing influences are peer support, recognition incentives, and periodical performance feedback.</a:t>
            </a:r>
            <a:endParaRPr lang="en-US" sz="2400" dirty="0">
              <a:latin typeface="Times New Roman" pitchFamily="18" charset="0"/>
              <a:cs typeface="Times New Roman" pitchFamily="18" charset="0"/>
            </a:endParaRPr>
          </a:p>
          <a:p>
            <a:pPr marL="0" lvl="0" indent="0" algn="just">
              <a:lnSpc>
                <a:spcPct val="150000"/>
              </a:lnSpc>
              <a:spcBef>
                <a:spcPct val="0"/>
              </a:spcBef>
              <a:buFont typeface="Arial" pitchFamily="34" charset="0"/>
              <a:buChar char="•"/>
            </a:pPr>
            <a:endParaRPr lang="en-US" sz="2400" dirty="0">
              <a:solidFill>
                <a:srgbClr val="292929"/>
              </a:solidFill>
              <a:latin typeface="Times New Roman" pitchFamily="18" charset="0"/>
              <a:ea typeface="Open Sauce"/>
              <a:cs typeface="Times New Roman" pitchFamily="18" charset="0"/>
              <a:sym typeface="Open Sauce"/>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sp>
        <p:nvSpPr>
          <p:cNvPr id="17" name="TextBox 17"/>
          <p:cNvSpPr txBox="1"/>
          <p:nvPr/>
        </p:nvSpPr>
        <p:spPr>
          <a:xfrm>
            <a:off x="533400" y="723900"/>
            <a:ext cx="16443168" cy="1750800"/>
          </a:xfrm>
          <a:prstGeom prst="rect">
            <a:avLst/>
          </a:prstGeom>
        </p:spPr>
        <p:txBody>
          <a:bodyPr lIns="0" tIns="0" rIns="0" bIns="0" rtlCol="0" anchor="t">
            <a:spAutoFit/>
          </a:bodyPr>
          <a:lstStyle/>
          <a:p>
            <a:pPr lvl="0" algn="ctr">
              <a:lnSpc>
                <a:spcPts val="16848"/>
              </a:lnSpc>
              <a:spcBef>
                <a:spcPct val="0"/>
              </a:spcBef>
            </a:pPr>
            <a:r>
              <a:rPr lang="en-GB" sz="4000" b="1" dirty="0">
                <a:solidFill>
                  <a:schemeClr val="bg1"/>
                </a:solidFill>
                <a:latin typeface="Times New Roman" pitchFamily="18" charset="0"/>
                <a:cs typeface="Times New Roman" pitchFamily="18" charset="0"/>
              </a:rPr>
              <a:t>Phase 5: Administrative Policy Aspects</a:t>
            </a:r>
            <a:endParaRPr lang="en-US" sz="4000" b="1" spc="-705" dirty="0">
              <a:solidFill>
                <a:schemeClr val="bg1"/>
              </a:solidFill>
              <a:latin typeface="Times New Roman" pitchFamily="18" charset="0"/>
              <a:ea typeface="Akzidenz-Grotesk Bold"/>
              <a:cs typeface="Times New Roman" pitchFamily="18" charset="0"/>
              <a:sym typeface="Akzidenz-Grotesk Bold"/>
            </a:endParaRPr>
          </a:p>
        </p:txBody>
      </p:sp>
      <p:sp>
        <p:nvSpPr>
          <p:cNvPr id="21" name="TextBox 21"/>
          <p:cNvSpPr txBox="1"/>
          <p:nvPr/>
        </p:nvSpPr>
        <p:spPr>
          <a:xfrm>
            <a:off x="4114800" y="4610100"/>
            <a:ext cx="10363200" cy="3811621"/>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In this step, funding needs, the ability of infrastructure, resource distribution, and organisational preparedness are checked.</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It must be a collaboration of HR leaders, IT specialists, wellbeing partners, and occupational health professionals that will help with safe delivery.</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Ethical compliance guarantees confidentiality and protection of data, as well as open data management (</a:t>
            </a:r>
            <a:r>
              <a:rPr lang="en-GB" sz="2400" dirty="0" err="1">
                <a:solidFill>
                  <a:schemeClr val="bg1"/>
                </a:solidFill>
                <a:latin typeface="Times New Roman" pitchFamily="18" charset="0"/>
                <a:cs typeface="Times New Roman" pitchFamily="18" charset="0"/>
              </a:rPr>
              <a:t>Pina</a:t>
            </a:r>
            <a:r>
              <a:rPr lang="en-GB" sz="2400" dirty="0">
                <a:solidFill>
                  <a:schemeClr val="bg1"/>
                </a:solidFill>
                <a:latin typeface="Times New Roman" pitchFamily="18" charset="0"/>
                <a:cs typeface="Times New Roman" pitchFamily="18" charset="0"/>
              </a:rPr>
              <a:t> </a:t>
            </a:r>
            <a:r>
              <a:rPr lang="en-GB" sz="2400" i="1" dirty="0">
                <a:solidFill>
                  <a:schemeClr val="bg1"/>
                </a:solidFill>
                <a:latin typeface="Times New Roman" pitchFamily="18" charset="0"/>
                <a:cs typeface="Times New Roman" pitchFamily="18" charset="0"/>
              </a:rPr>
              <a:t>et al</a:t>
            </a:r>
            <a:r>
              <a:rPr lang="en-GB" sz="2400" dirty="0">
                <a:solidFill>
                  <a:schemeClr val="bg1"/>
                </a:solidFill>
                <a:latin typeface="Times New Roman" pitchFamily="18" charset="0"/>
                <a:cs typeface="Times New Roman" pitchFamily="18" charset="0"/>
              </a:rPr>
              <a:t>., 2024).</a:t>
            </a:r>
            <a:endParaRPr lang="en-US" sz="2400" dirty="0">
              <a:solidFill>
                <a:schemeClr val="bg1"/>
              </a:solidFill>
              <a:latin typeface="Times New Roman" pitchFamily="18" charset="0"/>
              <a:cs typeface="Times New Roman" pitchFamily="18" charset="0"/>
            </a:endParaRPr>
          </a:p>
          <a:p>
            <a:pPr marL="0" lvl="1" indent="0" algn="just">
              <a:lnSpc>
                <a:spcPct val="150000"/>
              </a:lnSpc>
              <a:spcBef>
                <a:spcPct val="0"/>
              </a:spcBef>
              <a:buFont typeface="Arial" pitchFamily="34" charset="0"/>
              <a:buChar char="•"/>
            </a:pPr>
            <a:endParaRPr lang="en-US" sz="2400" b="1" u="none" strike="noStrike" spc="-139" dirty="0">
              <a:solidFill>
                <a:schemeClr val="bg1"/>
              </a:solidFill>
              <a:latin typeface="Times New Roman" pitchFamily="18" charset="0"/>
              <a:ea typeface="Open Sauce Bold"/>
              <a:cs typeface="Times New Roman" pitchFamily="18" charset="0"/>
              <a:sym typeface="Open Sauce Bold"/>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1" y="1790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txBody>
            <a:bodyPr/>
            <a:lstStyle/>
            <a:p>
              <a:endParaRPr lang="en-GB"/>
            </a:p>
          </p:txBody>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886200" y="4533900"/>
            <a:ext cx="9906000"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WorkWellVR is implemented in the first place in the form of controlled pilot projects in the chosen workplaces.</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Training helps the employees and wellbeing practitioners use the system successfully and in a comfortable way (</a:t>
            </a:r>
            <a:r>
              <a:rPr lang="en-GB" sz="2400" dirty="0" err="1">
                <a:solidFill>
                  <a:schemeClr val="bg1"/>
                </a:solidFill>
                <a:latin typeface="Times New Roman" pitchFamily="18" charset="0"/>
                <a:cs typeface="Times New Roman" pitchFamily="18" charset="0"/>
              </a:rPr>
              <a:t>LeBan</a:t>
            </a:r>
            <a:r>
              <a:rPr lang="en-GB" sz="2400" dirty="0">
                <a:solidFill>
                  <a:schemeClr val="bg1"/>
                </a:solidFill>
                <a:latin typeface="Times New Roman" pitchFamily="18" charset="0"/>
                <a:cs typeface="Times New Roman" pitchFamily="18" charset="0"/>
              </a:rPr>
              <a:t> </a:t>
            </a:r>
            <a:r>
              <a:rPr lang="en-GB" sz="2400" i="1" dirty="0">
                <a:solidFill>
                  <a:schemeClr val="bg1"/>
                </a:solidFill>
                <a:latin typeface="Times New Roman" pitchFamily="18" charset="0"/>
                <a:cs typeface="Times New Roman" pitchFamily="18" charset="0"/>
              </a:rPr>
              <a:t>et al</a:t>
            </a:r>
            <a:r>
              <a:rPr lang="en-GB" sz="2400" dirty="0">
                <a:solidFill>
                  <a:schemeClr val="bg1"/>
                </a:solidFill>
                <a:latin typeface="Times New Roman" pitchFamily="18" charset="0"/>
                <a:cs typeface="Times New Roman" pitchFamily="18" charset="0"/>
              </a:rPr>
              <a:t>., 2021).</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VR sessions are incorporated into wellbeing schedules, and participants regularly develop a habit.</a:t>
            </a:r>
            <a:endParaRPr lang="en-US" sz="2400" dirty="0">
              <a:solidFill>
                <a:schemeClr val="bg1"/>
              </a:solidFill>
              <a:latin typeface="Times New Roman" pitchFamily="18" charset="0"/>
              <a:cs typeface="Times New Roman" pitchFamily="18" charset="0"/>
            </a:endParaRPr>
          </a:p>
          <a:p>
            <a:pPr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6858000" y="2019300"/>
            <a:ext cx="5104281" cy="905056"/>
          </a:xfrm>
          <a:prstGeom prst="rect">
            <a:avLst/>
          </a:prstGeom>
        </p:spPr>
        <p:txBody>
          <a:bodyPr wrap="none">
            <a:spAutoFit/>
          </a:bodyPr>
          <a:lstStyle/>
          <a:p>
            <a:pPr algn="ctr">
              <a:lnSpc>
                <a:spcPct val="150000"/>
              </a:lnSpc>
            </a:pPr>
            <a:r>
              <a:rPr lang="en-GB" sz="4000" b="1" dirty="0">
                <a:latin typeface="Times New Roman" pitchFamily="18" charset="0"/>
                <a:cs typeface="Times New Roman" pitchFamily="18" charset="0"/>
              </a:rPr>
              <a:t>Implementation Phase</a:t>
            </a:r>
            <a:endParaRPr lang="en-US" sz="4000" dirty="0">
              <a:latin typeface="Times New Roman" pitchFamily="18" charset="0"/>
              <a:cs typeface="Times New Roman"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1" y="1790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txBody>
            <a:bodyPr/>
            <a:lstStyle/>
            <a:p>
              <a:endParaRPr lang="en-GB"/>
            </a:p>
          </p:txBody>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886200" y="4533900"/>
            <a:ext cx="9906000" cy="4365619"/>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Process evaluation measures adoption rates such as the number of sessions used, completion rates and engagement experience (</a:t>
            </a:r>
            <a:r>
              <a:rPr lang="en-GB" sz="2400" dirty="0" err="1">
                <a:solidFill>
                  <a:schemeClr val="bg1"/>
                </a:solidFill>
                <a:latin typeface="Times New Roman" pitchFamily="18" charset="0"/>
                <a:cs typeface="Times New Roman" pitchFamily="18" charset="0"/>
              </a:rPr>
              <a:t>Lampropoulos</a:t>
            </a:r>
            <a:r>
              <a:rPr lang="en-GB" sz="2400" dirty="0">
                <a:solidFill>
                  <a:schemeClr val="bg1"/>
                </a:solidFill>
                <a:latin typeface="Times New Roman" pitchFamily="18" charset="0"/>
                <a:cs typeface="Times New Roman" pitchFamily="18" charset="0"/>
              </a:rPr>
              <a:t> and </a:t>
            </a:r>
            <a:r>
              <a:rPr lang="en-GB" sz="2400" dirty="0" err="1">
                <a:solidFill>
                  <a:schemeClr val="bg1"/>
                </a:solidFill>
                <a:latin typeface="Times New Roman" pitchFamily="18" charset="0"/>
                <a:cs typeface="Times New Roman" pitchFamily="18" charset="0"/>
              </a:rPr>
              <a:t>Sidiropoulos</a:t>
            </a:r>
            <a:r>
              <a:rPr lang="en-GB" sz="2400" dirty="0">
                <a:solidFill>
                  <a:schemeClr val="bg1"/>
                </a:solidFill>
                <a:latin typeface="Times New Roman" pitchFamily="18" charset="0"/>
                <a:cs typeface="Times New Roman" pitchFamily="18" charset="0"/>
              </a:rPr>
              <a:t>, 2024).</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Impact evaluation determines the level of psychological well-being by examining the scale of psychological stress tools.</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Outcome evaluation is a measure of productivity and stress-related absence reduction.</a:t>
            </a:r>
            <a:endParaRPr lang="en-US" sz="2400" dirty="0">
              <a:solidFill>
                <a:schemeClr val="bg1"/>
              </a:solidFill>
              <a:latin typeface="Times New Roman" pitchFamily="18" charset="0"/>
              <a:cs typeface="Times New Roman" pitchFamily="18" charset="0"/>
            </a:endParaRPr>
          </a:p>
          <a:p>
            <a:pPr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8479405" y="2019300"/>
            <a:ext cx="2579552" cy="1828386"/>
          </a:xfrm>
          <a:prstGeom prst="rect">
            <a:avLst/>
          </a:prstGeom>
        </p:spPr>
        <p:txBody>
          <a:bodyPr wrap="none">
            <a:spAutoFit/>
          </a:bodyPr>
          <a:lstStyle/>
          <a:p>
            <a:pPr algn="ctr">
              <a:lnSpc>
                <a:spcPct val="150000"/>
              </a:lnSpc>
            </a:pPr>
            <a:r>
              <a:rPr lang="en-GB" sz="4000" b="1" dirty="0">
                <a:latin typeface="Times New Roman" pitchFamily="18" charset="0"/>
                <a:cs typeface="Times New Roman" pitchFamily="18" charset="0"/>
              </a:rPr>
              <a:t>Evaluation</a:t>
            </a:r>
            <a:endParaRPr lang="en-US" sz="4000" dirty="0">
              <a:latin typeface="Times New Roman" pitchFamily="18" charset="0"/>
              <a:cs typeface="Times New Roman" pitchFamily="18" charset="0"/>
            </a:endParaRPr>
          </a:p>
          <a:p>
            <a:pPr algn="ctr">
              <a:lnSpc>
                <a:spcPct val="150000"/>
              </a:lnSpc>
            </a:pPr>
            <a:endParaRPr lang="en-US" sz="4000" dirty="0">
              <a:latin typeface="Times New Roman" pitchFamily="18" charset="0"/>
              <a:cs typeface="Times New Roman" pitchFamily="18"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1" y="1790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txBody>
            <a:bodyPr/>
            <a:lstStyle/>
            <a:p>
              <a:endParaRPr lang="en-GB"/>
            </a:p>
          </p:txBody>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886200" y="4533900"/>
            <a:ext cx="9906000" cy="4365619"/>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It has been proven through research that VR wellbeing training proves to be highly effective in increasing stress tolerance and emotional regulation outcomes.</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Organised planning provides a sustainable adoption in favour of constant change beyond the effect of novelty (</a:t>
            </a:r>
            <a:r>
              <a:rPr lang="en-GB" sz="2400" dirty="0" err="1">
                <a:solidFill>
                  <a:schemeClr val="bg1"/>
                </a:solidFill>
                <a:latin typeface="Times New Roman" pitchFamily="18" charset="0"/>
                <a:cs typeface="Times New Roman" pitchFamily="18" charset="0"/>
              </a:rPr>
              <a:t>Alojail</a:t>
            </a:r>
            <a:r>
              <a:rPr lang="en-GB" sz="2400" dirty="0">
                <a:solidFill>
                  <a:schemeClr val="bg1"/>
                </a:solidFill>
                <a:latin typeface="Times New Roman" pitchFamily="18" charset="0"/>
                <a:cs typeface="Times New Roman" pitchFamily="18" charset="0"/>
              </a:rPr>
              <a:t> and Bhatia, 2023).</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Design based on evaluation enhances economic efficiency and strategic reasoning behind the investment in employee well-being.</a:t>
            </a:r>
            <a:endParaRPr lang="en-US" sz="2400" dirty="0">
              <a:solidFill>
                <a:schemeClr val="bg1"/>
              </a:solidFill>
              <a:latin typeface="Times New Roman" pitchFamily="18" charset="0"/>
              <a:cs typeface="Times New Roman" pitchFamily="18" charset="0"/>
            </a:endParaRPr>
          </a:p>
          <a:p>
            <a:pPr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7131280" y="2019300"/>
            <a:ext cx="5275804" cy="905056"/>
          </a:xfrm>
          <a:prstGeom prst="rect">
            <a:avLst/>
          </a:prstGeom>
        </p:spPr>
        <p:txBody>
          <a:bodyPr wrap="none">
            <a:spAutoFit/>
          </a:bodyPr>
          <a:lstStyle/>
          <a:p>
            <a:pPr algn="ctr">
              <a:lnSpc>
                <a:spcPct val="150000"/>
              </a:lnSpc>
            </a:pPr>
            <a:r>
              <a:rPr lang="en-GB" sz="4000" b="1" dirty="0">
                <a:latin typeface="Times New Roman" pitchFamily="18" charset="0"/>
                <a:cs typeface="Times New Roman" pitchFamily="18" charset="0"/>
              </a:rPr>
              <a:t>Evidential Justification</a:t>
            </a:r>
            <a:endParaRPr lang="en-US" sz="4000" dirty="0">
              <a:latin typeface="Times New Roman" pitchFamily="18" charset="0"/>
              <a:cs typeface="Times New Roman" pitchFamily="18"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1" y="1790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txBody>
            <a:bodyPr/>
            <a:lstStyle/>
            <a:p>
              <a:endParaRPr lang="en-GB"/>
            </a:p>
          </p:txBody>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886200" y="4533900"/>
            <a:ext cx="9906000" cy="3811621"/>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The WorkWellVR delivery was structured, implemented, and evaluated using the PRECEDE-PROCEED model.</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The model reinforced focused behavioural changes and quantifiable organisational well-being change.</a:t>
            </a:r>
            <a:endParaRPr lang="en-US" sz="2400" dirty="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a:solidFill>
                  <a:schemeClr val="bg1"/>
                </a:solidFill>
                <a:latin typeface="Times New Roman" pitchFamily="18" charset="0"/>
                <a:cs typeface="Times New Roman" pitchFamily="18" charset="0"/>
              </a:rPr>
              <a:t>Different hurdles, stakeholder roles, and ethics advising delivery will be looked at.</a:t>
            </a:r>
            <a:endParaRPr lang="en-US" sz="2400" dirty="0">
              <a:solidFill>
                <a:schemeClr val="bg1"/>
              </a:solidFill>
              <a:latin typeface="Times New Roman" pitchFamily="18" charset="0"/>
              <a:cs typeface="Times New Roman" pitchFamily="18" charset="0"/>
            </a:endParaRPr>
          </a:p>
          <a:p>
            <a:pPr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6772817" y="2019300"/>
            <a:ext cx="5992731" cy="905056"/>
          </a:xfrm>
          <a:prstGeom prst="rect">
            <a:avLst/>
          </a:prstGeom>
        </p:spPr>
        <p:txBody>
          <a:bodyPr wrap="none">
            <a:spAutoFit/>
          </a:bodyPr>
          <a:lstStyle/>
          <a:p>
            <a:pPr algn="ctr">
              <a:lnSpc>
                <a:spcPct val="150000"/>
              </a:lnSpc>
            </a:pPr>
            <a:r>
              <a:rPr lang="en-GB" sz="4000" b="1" dirty="0">
                <a:latin typeface="Times New Roman" pitchFamily="18" charset="0"/>
                <a:cs typeface="Times New Roman" pitchFamily="18" charset="0"/>
              </a:rPr>
              <a:t>Transition and Conclusion</a:t>
            </a:r>
            <a:endParaRPr lang="en-US" sz="4000" dirty="0">
              <a:latin typeface="Times New Roman" pitchFamily="18" charset="0"/>
              <a:cs typeface="Times New Roman" pitchFamily="18"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0" y="1028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txBody>
            <a:bodyPr/>
            <a:lstStyle/>
            <a:p>
              <a:endParaRPr lang="en-GB"/>
            </a:p>
          </p:txBody>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1752600" y="3543300"/>
            <a:ext cx="14935200" cy="6247864"/>
          </a:xfrm>
          <a:prstGeom prst="rect">
            <a:avLst/>
          </a:prstGeom>
        </p:spPr>
        <p:txBody>
          <a:bodyPr wrap="square" lIns="0" tIns="0" rIns="0" bIns="0" rtlCol="0" anchor="t">
            <a:spAutoFit/>
          </a:bodyPr>
          <a:lstStyle/>
          <a:p>
            <a:pPr algn="just">
              <a:buFont typeface="Arial" pitchFamily="34" charset="0"/>
              <a:buChar char="•"/>
            </a:pPr>
            <a:r>
              <a:rPr lang="en-GB" sz="1400" dirty="0" err="1">
                <a:solidFill>
                  <a:schemeClr val="bg1"/>
                </a:solidFill>
                <a:latin typeface="Times New Roman" pitchFamily="18" charset="0"/>
                <a:cs typeface="Times New Roman" pitchFamily="18" charset="0"/>
              </a:rPr>
              <a:t>Almén</a:t>
            </a:r>
            <a:r>
              <a:rPr lang="en-GB" sz="1400" dirty="0">
                <a:solidFill>
                  <a:schemeClr val="bg1"/>
                </a:solidFill>
                <a:latin typeface="Times New Roman" pitchFamily="18" charset="0"/>
                <a:cs typeface="Times New Roman" pitchFamily="18" charset="0"/>
              </a:rPr>
              <a:t>, N. (2021). A Cognitive </a:t>
            </a:r>
            <a:r>
              <a:rPr lang="en-GB" sz="1400" dirty="0" err="1">
                <a:solidFill>
                  <a:schemeClr val="bg1"/>
                </a:solidFill>
                <a:latin typeface="Times New Roman" pitchFamily="18" charset="0"/>
                <a:cs typeface="Times New Roman" pitchFamily="18" charset="0"/>
              </a:rPr>
              <a:t>Behavioral</a:t>
            </a:r>
            <a:r>
              <a:rPr lang="en-GB" sz="1400" dirty="0">
                <a:solidFill>
                  <a:schemeClr val="bg1"/>
                </a:solidFill>
                <a:latin typeface="Times New Roman" pitchFamily="18" charset="0"/>
                <a:cs typeface="Times New Roman" pitchFamily="18" charset="0"/>
              </a:rPr>
              <a:t> Model Proposing That Clinical Burnout May Maintain Itself. International Journal of Environmental Research and Public Health, 18(7), p.3446.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3"/>
              </a:rPr>
              <a:t>https</a:t>
            </a:r>
            <a:r>
              <a:rPr lang="en-GB" sz="1400" dirty="0">
                <a:solidFill>
                  <a:schemeClr val="bg1"/>
                </a:solidFill>
                <a:latin typeface="Times New Roman" pitchFamily="18" charset="0"/>
                <a:cs typeface="Times New Roman" pitchFamily="18" charset="0"/>
                <a:hlinkClick r:id="rId3"/>
              </a:rPr>
              <a:t>://doi.org/10.3390/ijerph18073446</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err="1">
                <a:solidFill>
                  <a:schemeClr val="bg1"/>
                </a:solidFill>
                <a:latin typeface="Times New Roman" pitchFamily="18" charset="0"/>
                <a:cs typeface="Times New Roman" pitchFamily="18" charset="0"/>
              </a:rPr>
              <a:t>Alojail</a:t>
            </a:r>
            <a:r>
              <a:rPr lang="en-GB" sz="1400" dirty="0">
                <a:solidFill>
                  <a:schemeClr val="bg1"/>
                </a:solidFill>
                <a:latin typeface="Times New Roman" pitchFamily="18" charset="0"/>
                <a:cs typeface="Times New Roman" pitchFamily="18" charset="0"/>
              </a:rPr>
              <a:t>, M. and Bhatia, S. (2023). Impact of Digital Transformation toward Sustainable Development. Sustainability, 15(20), pp.14697–14697.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4"/>
              </a:rPr>
              <a:t>https</a:t>
            </a:r>
            <a:r>
              <a:rPr lang="en-GB" sz="1400" dirty="0">
                <a:solidFill>
                  <a:schemeClr val="bg1"/>
                </a:solidFill>
                <a:latin typeface="Times New Roman" pitchFamily="18" charset="0"/>
                <a:cs typeface="Times New Roman" pitchFamily="18" charset="0"/>
                <a:hlinkClick r:id="rId4"/>
              </a:rPr>
              <a:t>://doi.org/10.3390/su152014697</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Coppens, E., Hogg, B., Greiner, B.A., Paterson, C., Winter, L. de , Mathieu, S., Cresswell-Smith, J., </a:t>
            </a:r>
            <a:r>
              <a:rPr lang="en-GB" sz="1400" dirty="0" err="1">
                <a:solidFill>
                  <a:schemeClr val="bg1"/>
                </a:solidFill>
                <a:latin typeface="Times New Roman" pitchFamily="18" charset="0"/>
                <a:cs typeface="Times New Roman" pitchFamily="18" charset="0"/>
              </a:rPr>
              <a:t>Aust</a:t>
            </a:r>
            <a:r>
              <a:rPr lang="en-GB" sz="1400" dirty="0">
                <a:solidFill>
                  <a:schemeClr val="bg1"/>
                </a:solidFill>
                <a:latin typeface="Times New Roman" pitchFamily="18" charset="0"/>
                <a:cs typeface="Times New Roman" pitchFamily="18" charset="0"/>
              </a:rPr>
              <a:t>, B., Leduc, C., </a:t>
            </a:r>
            <a:r>
              <a:rPr lang="en-GB" sz="1400" dirty="0" err="1">
                <a:solidFill>
                  <a:schemeClr val="bg1"/>
                </a:solidFill>
                <a:latin typeface="Times New Roman" pitchFamily="18" charset="0"/>
                <a:cs typeface="Times New Roman" pitchFamily="18" charset="0"/>
              </a:rPr>
              <a:t>Audenhove</a:t>
            </a:r>
            <a:r>
              <a:rPr lang="en-GB" sz="1400" dirty="0">
                <a:solidFill>
                  <a:schemeClr val="bg1"/>
                </a:solidFill>
                <a:latin typeface="Times New Roman" pitchFamily="18" charset="0"/>
                <a:cs typeface="Times New Roman" pitchFamily="18" charset="0"/>
              </a:rPr>
              <a:t>, C.V., </a:t>
            </a:r>
            <a:r>
              <a:rPr lang="en-GB" sz="1400" dirty="0" err="1">
                <a:solidFill>
                  <a:schemeClr val="bg1"/>
                </a:solidFill>
                <a:latin typeface="Times New Roman" pitchFamily="18" charset="0"/>
                <a:cs typeface="Times New Roman" pitchFamily="18" charset="0"/>
              </a:rPr>
              <a:t>Pashoja</a:t>
            </a:r>
            <a:r>
              <a:rPr lang="en-GB" sz="1400" dirty="0">
                <a:solidFill>
                  <a:schemeClr val="bg1"/>
                </a:solidFill>
                <a:latin typeface="Times New Roman" pitchFamily="18" charset="0"/>
                <a:cs typeface="Times New Roman" pitchFamily="18" charset="0"/>
              </a:rPr>
              <a:t>, A.C., Kim, D., Reich, H., Fanaj, N., Dushaj, A., Thomson, K., O’Connor, C., Moreno-</a:t>
            </a:r>
            <a:r>
              <a:rPr lang="en-GB" sz="1400" dirty="0" err="1">
                <a:solidFill>
                  <a:schemeClr val="bg1"/>
                </a:solidFill>
                <a:latin typeface="Times New Roman" pitchFamily="18" charset="0"/>
                <a:cs typeface="Times New Roman" pitchFamily="18" charset="0"/>
              </a:rPr>
              <a:t>Alcázar</a:t>
            </a:r>
            <a:r>
              <a:rPr lang="en-GB" sz="1400" dirty="0">
                <a:solidFill>
                  <a:schemeClr val="bg1"/>
                </a:solidFill>
                <a:latin typeface="Times New Roman" pitchFamily="18" charset="0"/>
                <a:cs typeface="Times New Roman" pitchFamily="18" charset="0"/>
              </a:rPr>
              <a:t>, A., Amann, B.L. and Arensman, E. (2023). Promoting employee wellbeing and preventing non-clinical mental health problems in the workplace: a preparatory consultation survey. Journal of Occupational Medicine and Toxicology, 18(1). Available at: </a:t>
            </a:r>
            <a:r>
              <a:rPr lang="en-GB" sz="1400" dirty="0">
                <a:solidFill>
                  <a:schemeClr val="bg1"/>
                </a:solidFill>
                <a:latin typeface="Times New Roman" pitchFamily="18" charset="0"/>
                <a:cs typeface="Times New Roman" pitchFamily="18" charset="0"/>
                <a:hlinkClick r:id="rId5"/>
              </a:rPr>
              <a:t>https://www.ncbi.nlm.nih.gov/pmc/articles/PMC10426174/</a:t>
            </a:r>
            <a:r>
              <a:rPr lang="en-GB" sz="1400" dirty="0">
                <a:solidFill>
                  <a:schemeClr val="bg1"/>
                </a:solidFill>
                <a:latin typeface="Times New Roman" pitchFamily="18" charset="0"/>
                <a:cs typeface="Times New Roman" pitchFamily="18" charset="0"/>
              </a:rPr>
              <a:t>.</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Egger, S.M., Frey, S., Sauerzopf, L. and </a:t>
            </a:r>
            <a:r>
              <a:rPr lang="en-GB" sz="1400" dirty="0" err="1">
                <a:solidFill>
                  <a:schemeClr val="bg1"/>
                </a:solidFill>
                <a:latin typeface="Times New Roman" pitchFamily="18" charset="0"/>
                <a:cs typeface="Times New Roman" pitchFamily="18" charset="0"/>
              </a:rPr>
              <a:t>Meidert</a:t>
            </a:r>
            <a:r>
              <a:rPr lang="en-GB" sz="1400" dirty="0">
                <a:solidFill>
                  <a:schemeClr val="bg1"/>
                </a:solidFill>
                <a:latin typeface="Times New Roman" pitchFamily="18" charset="0"/>
                <a:cs typeface="Times New Roman" pitchFamily="18" charset="0"/>
              </a:rPr>
              <a:t>, U., (2023). A literature review to identify effective web-and app-based mHealth interventions for stress management at work. Workplace Health &amp; Safety, 71(10), pp.452-463.</a:t>
            </a:r>
            <a:r>
              <a:rPr lang="en-GB" sz="1400" dirty="0">
                <a:solidFill>
                  <a:schemeClr val="bg1"/>
                </a:solidFill>
                <a:latin typeface="Times New Roman" pitchFamily="18" charset="0"/>
                <a:cs typeface="Times New Roman" pitchFamily="18" charset="0"/>
                <a:hlinkClick r:id="rId6"/>
              </a:rPr>
              <a:t> https://doi:10.1177/21650799231170872</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Ghaffari, M., </a:t>
            </a:r>
            <a:r>
              <a:rPr lang="en-GB" sz="1400" dirty="0" err="1">
                <a:solidFill>
                  <a:schemeClr val="bg1"/>
                </a:solidFill>
                <a:latin typeface="Times New Roman" pitchFamily="18" charset="0"/>
                <a:cs typeface="Times New Roman" pitchFamily="18" charset="0"/>
              </a:rPr>
              <a:t>Rakhshanderou</a:t>
            </a:r>
            <a:r>
              <a:rPr lang="en-GB" sz="1400" dirty="0">
                <a:solidFill>
                  <a:schemeClr val="bg1"/>
                </a:solidFill>
                <a:latin typeface="Times New Roman" pitchFamily="18" charset="0"/>
                <a:cs typeface="Times New Roman" pitchFamily="18" charset="0"/>
              </a:rPr>
              <a:t>, S., Asadpour, M., </a:t>
            </a:r>
            <a:r>
              <a:rPr lang="en-GB" sz="1400" dirty="0" err="1">
                <a:solidFill>
                  <a:schemeClr val="bg1"/>
                </a:solidFill>
                <a:latin typeface="Times New Roman" pitchFamily="18" charset="0"/>
                <a:cs typeface="Times New Roman" pitchFamily="18" charset="0"/>
              </a:rPr>
              <a:t>Nasirzadeh</a:t>
            </a:r>
            <a:r>
              <a:rPr lang="en-GB" sz="1400" dirty="0">
                <a:solidFill>
                  <a:schemeClr val="bg1"/>
                </a:solidFill>
                <a:latin typeface="Times New Roman" pitchFamily="18" charset="0"/>
                <a:cs typeface="Times New Roman" pitchFamily="18" charset="0"/>
              </a:rPr>
              <a:t>, M. and Mazar, L. (2021). Design, implementation, and evaluation of a PRECEDE-PROCEED model-based intervention for oral and dental health among primary school students of </a:t>
            </a:r>
            <a:r>
              <a:rPr lang="en-GB" sz="1400" dirty="0" err="1">
                <a:solidFill>
                  <a:schemeClr val="bg1"/>
                </a:solidFill>
                <a:latin typeface="Times New Roman" pitchFamily="18" charset="0"/>
                <a:cs typeface="Times New Roman" pitchFamily="18" charset="0"/>
              </a:rPr>
              <a:t>Rafsanjan</a:t>
            </a:r>
            <a:r>
              <a:rPr lang="en-GB" sz="1400" dirty="0">
                <a:solidFill>
                  <a:schemeClr val="bg1"/>
                </a:solidFill>
                <a:latin typeface="Times New Roman" pitchFamily="18" charset="0"/>
                <a:cs typeface="Times New Roman" pitchFamily="18" charset="0"/>
              </a:rPr>
              <a:t> city: a mixed method study. BMC Public Health, 21(1).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7"/>
              </a:rPr>
              <a:t>https</a:t>
            </a:r>
            <a:r>
              <a:rPr lang="en-GB" sz="1400" dirty="0">
                <a:solidFill>
                  <a:schemeClr val="bg1"/>
                </a:solidFill>
                <a:latin typeface="Times New Roman" pitchFamily="18" charset="0"/>
                <a:cs typeface="Times New Roman" pitchFamily="18" charset="0"/>
                <a:hlinkClick r:id="rId7"/>
              </a:rPr>
              <a:t>://doi.org/10.1186/s12889-021-11585-z</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Jabali, S.H., Yazdani, S., </a:t>
            </a:r>
            <a:r>
              <a:rPr lang="en-GB" sz="1400" dirty="0" err="1">
                <a:solidFill>
                  <a:schemeClr val="bg1"/>
                </a:solidFill>
                <a:latin typeface="Times New Roman" pitchFamily="18" charset="0"/>
                <a:cs typeface="Times New Roman" pitchFamily="18" charset="0"/>
              </a:rPr>
              <a:t>Pourasghari</a:t>
            </a:r>
            <a:r>
              <a:rPr lang="en-GB" sz="1400" dirty="0">
                <a:solidFill>
                  <a:schemeClr val="bg1"/>
                </a:solidFill>
                <a:latin typeface="Times New Roman" pitchFamily="18" charset="0"/>
                <a:cs typeface="Times New Roman" pitchFamily="18" charset="0"/>
              </a:rPr>
              <a:t>, H. and Maleki, M. (2024). From bench to policy: a critical analysis of models for evidence-informed policymaking in healthcare. Frontiers in public health, 12.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8"/>
              </a:rPr>
              <a:t>https</a:t>
            </a:r>
            <a:r>
              <a:rPr lang="en-GB" sz="1400" dirty="0">
                <a:solidFill>
                  <a:schemeClr val="bg1"/>
                </a:solidFill>
                <a:latin typeface="Times New Roman" pitchFamily="18" charset="0"/>
                <a:cs typeface="Times New Roman" pitchFamily="18" charset="0"/>
                <a:hlinkClick r:id="rId8"/>
              </a:rPr>
              <a:t>://doi.org/10.3389/fpubh.2024.1264315</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Kaur, R. (2024). Influences of work stressors and family support: the mediating role of job performance. Vilakshan – XIMB Journal of Management, 22(1).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9"/>
              </a:rPr>
              <a:t>https</a:t>
            </a:r>
            <a:r>
              <a:rPr lang="en-GB" sz="1400" dirty="0">
                <a:solidFill>
                  <a:schemeClr val="bg1"/>
                </a:solidFill>
                <a:latin typeface="Times New Roman" pitchFamily="18" charset="0"/>
                <a:cs typeface="Times New Roman" pitchFamily="18" charset="0"/>
                <a:hlinkClick r:id="rId9"/>
              </a:rPr>
              <a:t>://doi.org/10.1108/xjm-09-2023-0196</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Kim, J., Jang, J., Kim, B. and Lee, K.H. (2022). Effect of the PRECEDE-PROCEED model on health programs: A systematic review and meta-analysis. Systematic Reviews, 11(1).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10"/>
              </a:rPr>
              <a:t>https</a:t>
            </a:r>
            <a:r>
              <a:rPr lang="en-GB" sz="1400" dirty="0">
                <a:solidFill>
                  <a:schemeClr val="bg1"/>
                </a:solidFill>
                <a:latin typeface="Times New Roman" pitchFamily="18" charset="0"/>
                <a:cs typeface="Times New Roman" pitchFamily="18" charset="0"/>
                <a:hlinkClick r:id="rId10"/>
              </a:rPr>
              <a:t>://doi.org/10.1186/s13643-022-02092-2</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Lampropoulos, G. and Sidiropoulos, A. (2024). Impact of Gamification on Students’ Learning Outcomes and Academic Performance: A Longitudinal Study Comparing Online, Traditional, and Gamified Learning. Education sciences (Basel), 14(4), pp.367–367.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11"/>
              </a:rPr>
              <a:t>https</a:t>
            </a:r>
            <a:r>
              <a:rPr lang="en-GB" sz="1400" dirty="0">
                <a:solidFill>
                  <a:schemeClr val="bg1"/>
                </a:solidFill>
                <a:latin typeface="Times New Roman" pitchFamily="18" charset="0"/>
                <a:cs typeface="Times New Roman" pitchFamily="18" charset="0"/>
                <a:hlinkClick r:id="rId11"/>
              </a:rPr>
              <a:t>://doi.org/10.3390/educsci14040367</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err="1">
                <a:solidFill>
                  <a:schemeClr val="bg1"/>
                </a:solidFill>
                <a:latin typeface="Times New Roman" pitchFamily="18" charset="0"/>
                <a:cs typeface="Times New Roman" pitchFamily="18" charset="0"/>
              </a:rPr>
              <a:t>LeBan</a:t>
            </a:r>
            <a:r>
              <a:rPr lang="en-GB" sz="1400" dirty="0">
                <a:solidFill>
                  <a:schemeClr val="bg1"/>
                </a:solidFill>
                <a:latin typeface="Times New Roman" pitchFamily="18" charset="0"/>
                <a:cs typeface="Times New Roman" pitchFamily="18" charset="0"/>
              </a:rPr>
              <a:t>, K., Kok, M. and Perry, H.B. (2021). Community health workers at the dawn of a new era: 9. CHWs’ relationships with the health system and communities. Health Research Policy and Systems, 19(S3).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12"/>
              </a:rPr>
              <a:t>https</a:t>
            </a:r>
            <a:r>
              <a:rPr lang="en-GB" sz="1400" dirty="0">
                <a:solidFill>
                  <a:schemeClr val="bg1"/>
                </a:solidFill>
                <a:latin typeface="Times New Roman" pitchFamily="18" charset="0"/>
                <a:cs typeface="Times New Roman" pitchFamily="18" charset="0"/>
                <a:hlinkClick r:id="rId12"/>
              </a:rPr>
              <a:t>://doi.org/10.1186/s12961-021-00756-4</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err="1">
                <a:solidFill>
                  <a:schemeClr val="bg1"/>
                </a:solidFill>
                <a:latin typeface="Times New Roman" pitchFamily="18" charset="0"/>
                <a:cs typeface="Times New Roman" pitchFamily="18" charset="0"/>
              </a:rPr>
              <a:t>Odelli</a:t>
            </a:r>
            <a:r>
              <a:rPr lang="en-GB" sz="1400" dirty="0">
                <a:solidFill>
                  <a:schemeClr val="bg1"/>
                </a:solidFill>
                <a:latin typeface="Times New Roman" pitchFamily="18" charset="0"/>
                <a:cs typeface="Times New Roman" pitchFamily="18" charset="0"/>
              </a:rPr>
              <a:t>, S., </a:t>
            </a:r>
            <a:r>
              <a:rPr lang="en-GB" sz="1400" dirty="0" err="1">
                <a:solidFill>
                  <a:schemeClr val="bg1"/>
                </a:solidFill>
                <a:latin typeface="Times New Roman" pitchFamily="18" charset="0"/>
                <a:cs typeface="Times New Roman" pitchFamily="18" charset="0"/>
              </a:rPr>
              <a:t>Zeduri</a:t>
            </a:r>
            <a:r>
              <a:rPr lang="en-GB" sz="1400" dirty="0">
                <a:solidFill>
                  <a:schemeClr val="bg1"/>
                </a:solidFill>
                <a:latin typeface="Times New Roman" pitchFamily="18" charset="0"/>
                <a:cs typeface="Times New Roman" pitchFamily="18" charset="0"/>
              </a:rPr>
              <a:t>, M., </a:t>
            </a:r>
            <a:r>
              <a:rPr lang="en-GB" sz="1400" dirty="0" err="1">
                <a:solidFill>
                  <a:schemeClr val="bg1"/>
                </a:solidFill>
                <a:latin typeface="Times New Roman" pitchFamily="18" charset="0"/>
                <a:cs typeface="Times New Roman" pitchFamily="18" charset="0"/>
              </a:rPr>
              <a:t>Schivardi</a:t>
            </a:r>
            <a:r>
              <a:rPr lang="en-GB" sz="1400" dirty="0">
                <a:solidFill>
                  <a:schemeClr val="bg1"/>
                </a:solidFill>
                <a:latin typeface="Times New Roman" pitchFamily="18" charset="0"/>
                <a:cs typeface="Times New Roman" pitchFamily="18" charset="0"/>
              </a:rPr>
              <a:t>, M.R., Archi, D., Coppola, L., Russo, R.G., </a:t>
            </a:r>
            <a:r>
              <a:rPr lang="en-GB" sz="1400" dirty="0" err="1">
                <a:solidFill>
                  <a:schemeClr val="bg1"/>
                </a:solidFill>
                <a:latin typeface="Times New Roman" pitchFamily="18" charset="0"/>
                <a:cs typeface="Times New Roman" pitchFamily="18" charset="0"/>
              </a:rPr>
              <a:t>Moscheni</a:t>
            </a:r>
            <a:r>
              <a:rPr lang="en-GB" sz="1400" dirty="0">
                <a:solidFill>
                  <a:schemeClr val="bg1"/>
                </a:solidFill>
                <a:latin typeface="Times New Roman" pitchFamily="18" charset="0"/>
                <a:cs typeface="Times New Roman" pitchFamily="18" charset="0"/>
              </a:rPr>
              <a:t>, M., </a:t>
            </a:r>
            <a:r>
              <a:rPr lang="en-GB" sz="1400" dirty="0" err="1">
                <a:solidFill>
                  <a:schemeClr val="bg1"/>
                </a:solidFill>
                <a:latin typeface="Times New Roman" pitchFamily="18" charset="0"/>
                <a:cs typeface="Times New Roman" pitchFamily="18" charset="0"/>
              </a:rPr>
              <a:t>Tettamanzi</a:t>
            </a:r>
            <a:r>
              <a:rPr lang="en-GB" sz="1400" dirty="0">
                <a:solidFill>
                  <a:schemeClr val="bg1"/>
                </a:solidFill>
                <a:latin typeface="Times New Roman" pitchFamily="18" charset="0"/>
                <a:cs typeface="Times New Roman" pitchFamily="18" charset="0"/>
              </a:rPr>
              <a:t>, E., </a:t>
            </a:r>
            <a:r>
              <a:rPr lang="en-GB" sz="1400" dirty="0" err="1">
                <a:solidFill>
                  <a:schemeClr val="bg1"/>
                </a:solidFill>
                <a:latin typeface="Times New Roman" pitchFamily="18" charset="0"/>
                <a:cs typeface="Times New Roman" pitchFamily="18" charset="0"/>
              </a:rPr>
              <a:t>Terragni</a:t>
            </a:r>
            <a:r>
              <a:rPr lang="en-GB" sz="1400" dirty="0">
                <a:solidFill>
                  <a:schemeClr val="bg1"/>
                </a:solidFill>
                <a:latin typeface="Times New Roman" pitchFamily="18" charset="0"/>
                <a:cs typeface="Times New Roman" pitchFamily="18" charset="0"/>
              </a:rPr>
              <a:t>, F., Viscardi, M., Vitale, V., Odone, A., </a:t>
            </a:r>
            <a:r>
              <a:rPr lang="en-GB" sz="1400" dirty="0" err="1">
                <a:solidFill>
                  <a:schemeClr val="bg1"/>
                </a:solidFill>
                <a:latin typeface="Times New Roman" pitchFamily="18" charset="0"/>
                <a:cs typeface="Times New Roman" pitchFamily="18" charset="0"/>
              </a:rPr>
              <a:t>Cereda</a:t>
            </a:r>
            <a:r>
              <a:rPr lang="en-GB" sz="1400" dirty="0">
                <a:solidFill>
                  <a:schemeClr val="bg1"/>
                </a:solidFill>
                <a:latin typeface="Times New Roman" pitchFamily="18" charset="0"/>
                <a:cs typeface="Times New Roman" pitchFamily="18" charset="0"/>
              </a:rPr>
              <a:t>, D. and Deandrea, S. (2024). Impact of PRECEDE–PROCEED Model Audits in Cancer Screening Programs in Lombardy Region: Supporting Equity and Quality Improvement. Current Oncology, 31(10), pp.5960–5973.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13"/>
              </a:rPr>
              <a:t>https</a:t>
            </a:r>
            <a:r>
              <a:rPr lang="en-GB" sz="1400" dirty="0">
                <a:solidFill>
                  <a:schemeClr val="bg1"/>
                </a:solidFill>
                <a:latin typeface="Times New Roman" pitchFamily="18" charset="0"/>
                <a:cs typeface="Times New Roman" pitchFamily="18" charset="0"/>
                <a:hlinkClick r:id="rId13"/>
              </a:rPr>
              <a:t>://doi.org/10.3390/curroncol31100445</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Pina, E., Ramos, J., Jorge, H., Váz, P., Silva, J., </a:t>
            </a:r>
            <a:r>
              <a:rPr lang="en-GB" sz="1400" dirty="0" err="1">
                <a:solidFill>
                  <a:schemeClr val="bg1"/>
                </a:solidFill>
                <a:latin typeface="Times New Roman" pitchFamily="18" charset="0"/>
                <a:cs typeface="Times New Roman" pitchFamily="18" charset="0"/>
              </a:rPr>
              <a:t>Wanzeller</a:t>
            </a:r>
            <a:r>
              <a:rPr lang="en-GB" sz="1400" dirty="0">
                <a:solidFill>
                  <a:schemeClr val="bg1"/>
                </a:solidFill>
                <a:latin typeface="Times New Roman" pitchFamily="18" charset="0"/>
                <a:cs typeface="Times New Roman" pitchFamily="18" charset="0"/>
              </a:rPr>
              <a:t>, C., Abbasi, M. and Martins, P. (2024). Data Privacy and Ethical Considerations in Database Management. Journal of Cybersecurity and Privacy, 4(3), pp.494–517.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14"/>
              </a:rPr>
              <a:t>https</a:t>
            </a:r>
            <a:r>
              <a:rPr lang="en-GB" sz="1400" dirty="0">
                <a:solidFill>
                  <a:schemeClr val="bg1"/>
                </a:solidFill>
                <a:latin typeface="Times New Roman" pitchFamily="18" charset="0"/>
                <a:cs typeface="Times New Roman" pitchFamily="18" charset="0"/>
                <a:hlinkClick r:id="rId14"/>
              </a:rPr>
              <a:t>://doi.org/10.3390/jcp4030024</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Shelley, J., Dawson, E.A., Boddy, L.M., Stewart, C.E., Frost, F., Nazareth, D., Walshaw, M.J. and Knowles, Z.R. (2022). Developing an ecological approach to physical activity promotion in adults with Cystic fibrosis. PLOS ONE, 17(8), p.e0272355.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15"/>
              </a:rPr>
              <a:t>https</a:t>
            </a:r>
            <a:r>
              <a:rPr lang="en-GB" sz="1400" dirty="0">
                <a:solidFill>
                  <a:schemeClr val="bg1"/>
                </a:solidFill>
                <a:latin typeface="Times New Roman" pitchFamily="18" charset="0"/>
                <a:cs typeface="Times New Roman" pitchFamily="18" charset="0"/>
                <a:hlinkClick r:id="rId15"/>
              </a:rPr>
              <a:t>://doi.org/10.1371/journal.pone.0272355</a:t>
            </a:r>
            <a:r>
              <a:rPr lang="en-GB" sz="1400" dirty="0">
                <a:solidFill>
                  <a:schemeClr val="bg1"/>
                </a:solidFill>
                <a:latin typeface="Times New Roman" pitchFamily="18" charset="0"/>
                <a:cs typeface="Times New Roman" pitchFamily="18" charset="0"/>
              </a:rPr>
              <a:t>. </a:t>
            </a:r>
            <a:endParaRPr lang="en-US" sz="1400" dirty="0">
              <a:solidFill>
                <a:schemeClr val="bg1"/>
              </a:solidFill>
              <a:latin typeface="Times New Roman" pitchFamily="18" charset="0"/>
              <a:cs typeface="Times New Roman" pitchFamily="18" charset="0"/>
            </a:endParaRPr>
          </a:p>
          <a:p>
            <a:pPr algn="just">
              <a:buFont typeface="Arial" pitchFamily="34" charset="0"/>
              <a:buChar char="•"/>
            </a:pPr>
            <a:r>
              <a:rPr lang="en-GB" sz="1400" dirty="0">
                <a:solidFill>
                  <a:schemeClr val="bg1"/>
                </a:solidFill>
                <a:latin typeface="Times New Roman" pitchFamily="18" charset="0"/>
                <a:cs typeface="Times New Roman" pitchFamily="18" charset="0"/>
              </a:rPr>
              <a:t>Shiri, R. and </a:t>
            </a:r>
            <a:r>
              <a:rPr lang="en-GB" sz="1400" dirty="0" err="1">
                <a:solidFill>
                  <a:schemeClr val="bg1"/>
                </a:solidFill>
                <a:latin typeface="Times New Roman" pitchFamily="18" charset="0"/>
                <a:cs typeface="Times New Roman" pitchFamily="18" charset="0"/>
              </a:rPr>
              <a:t>Bergbom</a:t>
            </a:r>
            <a:r>
              <a:rPr lang="en-GB" sz="1400" dirty="0">
                <a:solidFill>
                  <a:schemeClr val="bg1"/>
                </a:solidFill>
                <a:latin typeface="Times New Roman" pitchFamily="18" charset="0"/>
                <a:cs typeface="Times New Roman" pitchFamily="18" charset="0"/>
              </a:rPr>
              <a:t>, B. (2023). Work Ability and Well-Being Management and Its Barriers and Facilitators in Multinational Organizations: A Scoping Review. Healthcare, 11(7), p.978. </a:t>
            </a:r>
            <a:r>
              <a:rPr lang="en-GB" sz="1400" dirty="0" err="1">
                <a:solidFill>
                  <a:schemeClr val="bg1"/>
                </a:solidFill>
                <a:latin typeface="Times New Roman" pitchFamily="18" charset="0"/>
                <a:cs typeface="Times New Roman" pitchFamily="18" charset="0"/>
              </a:rPr>
              <a:t>doi:</a:t>
            </a:r>
            <a:r>
              <a:rPr lang="en-GB" sz="1400" dirty="0" err="1">
                <a:solidFill>
                  <a:schemeClr val="bg1"/>
                </a:solidFill>
                <a:latin typeface="Times New Roman" pitchFamily="18" charset="0"/>
                <a:cs typeface="Times New Roman" pitchFamily="18" charset="0"/>
                <a:hlinkClick r:id="rId16"/>
              </a:rPr>
              <a:t>https</a:t>
            </a:r>
            <a:r>
              <a:rPr lang="en-GB" sz="1400" dirty="0">
                <a:solidFill>
                  <a:schemeClr val="bg1"/>
                </a:solidFill>
                <a:latin typeface="Times New Roman" pitchFamily="18" charset="0"/>
                <a:cs typeface="Times New Roman" pitchFamily="18" charset="0"/>
                <a:hlinkClick r:id="rId16"/>
              </a:rPr>
              <a:t>://doi.org/10.3390/healthcare11070978</a:t>
            </a:r>
            <a:r>
              <a:rPr lang="en-GB" sz="1400" dirty="0">
                <a:solidFill>
                  <a:schemeClr val="bg1"/>
                </a:solidFill>
                <a:latin typeface="Times New Roman" pitchFamily="18" charset="0"/>
                <a:cs typeface="Times New Roman" pitchFamily="18" charset="0"/>
              </a:rPr>
              <a:t>.</a:t>
            </a:r>
            <a:endParaRPr lang="en-US" sz="1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7924800" y="1181100"/>
            <a:ext cx="2568652" cy="905056"/>
          </a:xfrm>
          <a:prstGeom prst="rect">
            <a:avLst/>
          </a:prstGeom>
        </p:spPr>
        <p:txBody>
          <a:bodyPr wrap="none">
            <a:spAutoFit/>
          </a:bodyPr>
          <a:lstStyle/>
          <a:p>
            <a:pPr algn="ctr">
              <a:lnSpc>
                <a:spcPct val="150000"/>
              </a:lnSpc>
            </a:pPr>
            <a:r>
              <a:rPr lang="en-GB" sz="4000" b="1" dirty="0">
                <a:latin typeface="Times New Roman" pitchFamily="18" charset="0"/>
                <a:cs typeface="Times New Roman" pitchFamily="18" charset="0"/>
              </a:rPr>
              <a:t>References</a:t>
            </a:r>
            <a:endParaRPr lang="en-US" sz="4000" dirty="0">
              <a:latin typeface="Times New Roman" pitchFamily="18" charset="0"/>
              <a:cs typeface="Times New Roman"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EEBC2D-F2D3-4ED9-8E11-BA1F2CF112C6}"/>
              </a:ext>
            </a:extLst>
          </p:cNvPr>
          <p:cNvSpPr txBox="1"/>
          <p:nvPr/>
        </p:nvSpPr>
        <p:spPr>
          <a:xfrm>
            <a:off x="4216412" y="2258142"/>
            <a:ext cx="9855177" cy="1754326"/>
          </a:xfrm>
          <a:prstGeom prst="rect">
            <a:avLst/>
          </a:prstGeom>
          <a:noFill/>
        </p:spPr>
        <p:txBody>
          <a:bodyPr wrap="square" rtlCol="0">
            <a:spAutoFit/>
          </a:bodyPr>
          <a:lstStyle/>
          <a:p>
            <a:pPr algn="ctr"/>
            <a:r>
              <a:rPr lang="en-US" sz="3600" b="1" dirty="0">
                <a:solidFill>
                  <a:srgbClr val="404040"/>
                </a:solidFill>
                <a:latin typeface="Arial" panose="020B0604020202020204" pitchFamily="34" charset="0"/>
                <a:cs typeface="Arial" panose="020B0604020202020204" pitchFamily="34" charset="0"/>
              </a:rPr>
              <a:t>Group Member 3: </a:t>
            </a:r>
            <a:r>
              <a:rPr lang="en-US" sz="3600" b="1" dirty="0" err="1">
                <a:solidFill>
                  <a:srgbClr val="404040"/>
                </a:solidFill>
                <a:latin typeface="Arial" panose="020B0604020202020204" pitchFamily="34" charset="0"/>
                <a:cs typeface="Arial" panose="020B0604020202020204" pitchFamily="34" charset="0"/>
              </a:rPr>
              <a:t>WorkWellVR</a:t>
            </a:r>
            <a:r>
              <a:rPr lang="en-US" sz="3600" b="1" dirty="0">
                <a:solidFill>
                  <a:srgbClr val="404040"/>
                </a:solidFill>
                <a:latin typeface="Arial" panose="020B0604020202020204" pitchFamily="34" charset="0"/>
                <a:cs typeface="Arial" panose="020B0604020202020204" pitchFamily="34" charset="0"/>
              </a:rPr>
              <a:t>: Digital Health Promotion for Workplace Stress Reduction in the UK</a:t>
            </a:r>
            <a:endParaRPr lang="en-US" sz="36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2AE3DA4-5EB8-4580-A319-65885C22F36B}"/>
              </a:ext>
            </a:extLst>
          </p:cNvPr>
          <p:cNvSpPr txBox="1"/>
          <p:nvPr/>
        </p:nvSpPr>
        <p:spPr>
          <a:xfrm>
            <a:off x="2336266" y="8961080"/>
            <a:ext cx="4750334" cy="1077218"/>
          </a:xfrm>
          <a:prstGeom prst="rect">
            <a:avLst/>
          </a:prstGeom>
          <a:noFill/>
        </p:spPr>
        <p:txBody>
          <a:bodyPr wrap="square" rtlCol="0">
            <a:spAutoFit/>
          </a:bodyPr>
          <a:lstStyle/>
          <a:p>
            <a:r>
              <a:rPr lang="en-US" sz="3200" dirty="0"/>
              <a:t>Name: </a:t>
            </a:r>
            <a:r>
              <a:rPr lang="en-US" sz="3200" dirty="0" err="1"/>
              <a:t>Hefzur</a:t>
            </a:r>
            <a:r>
              <a:rPr lang="en-US" sz="3200" dirty="0"/>
              <a:t> Rahman</a:t>
            </a:r>
          </a:p>
          <a:p>
            <a:r>
              <a:rPr lang="en-US" sz="3200" dirty="0"/>
              <a:t>ID: 2431586</a:t>
            </a:r>
            <a:endParaRPr lang="en-GB" sz="3200" dirty="0"/>
          </a:p>
        </p:txBody>
      </p:sp>
    </p:spTree>
    <p:extLst>
      <p:ext uri="{BB962C8B-B14F-4D97-AF65-F5344CB8AC3E}">
        <p14:creationId xmlns:p14="http://schemas.microsoft.com/office/powerpoint/2010/main" val="11321428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005444-82D8-2F70-BDFA-361A9CDAD22C}"/>
              </a:ext>
            </a:extLst>
          </p:cNvPr>
          <p:cNvSpPr>
            <a:spLocks noGrp="1"/>
          </p:cNvSpPr>
          <p:nvPr>
            <p:ph type="title"/>
          </p:nvPr>
        </p:nvSpPr>
        <p:spPr>
          <a:xfrm>
            <a:off x="3094075" y="672497"/>
            <a:ext cx="9845750" cy="1103133"/>
          </a:xfrm>
        </p:spPr>
        <p:txBody>
          <a:bodyPr/>
          <a:lstStyle/>
          <a:p>
            <a:r>
              <a:rPr lang="en-US" altLang="ko-KR" sz="3600" dirty="0">
                <a:latin typeface="Arial" panose="020B0604020202020204" pitchFamily="34" charset="0"/>
                <a:cs typeface="Arial" panose="020B0604020202020204" pitchFamily="34" charset="0"/>
              </a:rPr>
              <a:t>Stakeholders Facilitating Implementation and Delivery</a:t>
            </a:r>
            <a:endParaRPr lang="ko-KR" altLang="en-US" sz="3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028102-7865-EDD3-4830-BAD3557278CE}"/>
              </a:ext>
            </a:extLst>
          </p:cNvPr>
          <p:cNvSpPr txBox="1"/>
          <p:nvPr/>
        </p:nvSpPr>
        <p:spPr>
          <a:xfrm>
            <a:off x="790443" y="1775630"/>
            <a:ext cx="10416273" cy="7635167"/>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Corporate Leadership and Human Resources:</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Chief Executives and Board-level leaders establish organizational commitment to mental health.</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HR Directors and Wellness Managers manage program implementation, employee communication, and occupational health integration (Berardi et al., 2024).</a:t>
            </a:r>
          </a:p>
          <a:p>
            <a:pPr algn="just">
              <a:lnSpc>
                <a:spcPct val="150000"/>
              </a:lnSpc>
            </a:pPr>
            <a:r>
              <a:rPr lang="en-US" sz="3000" b="1" dirty="0">
                <a:latin typeface="Times New Roman" panose="02020603050405020304" pitchFamily="18" charset="0"/>
                <a:cs typeface="Times New Roman" panose="02020603050405020304" pitchFamily="18" charset="0"/>
              </a:rPr>
              <a:t>Occupational Health Professionals:</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Occupational health doctors assess stress risk under the Management of Health and Safety at Work Regulations 1999 to identify at-risk populations for intervention (</a:t>
            </a:r>
            <a:r>
              <a:rPr lang="en-US" sz="2700" dirty="0" err="1">
                <a:latin typeface="Times New Roman" panose="02020603050405020304" pitchFamily="18" charset="0"/>
                <a:cs typeface="Times New Roman" panose="02020603050405020304" pitchFamily="18" charset="0"/>
              </a:rPr>
              <a:t>Arnahoutova</a:t>
            </a:r>
            <a:r>
              <a:rPr lang="en-US" sz="2700" dirty="0">
                <a:latin typeface="Times New Roman" panose="02020603050405020304" pitchFamily="18" charset="0"/>
                <a:cs typeface="Times New Roman" panose="02020603050405020304" pitchFamily="18" charset="0"/>
              </a:rPr>
              <a:t> et al., 2025).</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Clinical monitoring, contraindications, and complex needs support are provided by occupational health nurses.</a:t>
            </a:r>
          </a:p>
        </p:txBody>
      </p:sp>
      <p:pic>
        <p:nvPicPr>
          <p:cNvPr id="6" name="Picture 5">
            <a:extLst>
              <a:ext uri="{FF2B5EF4-FFF2-40B4-BE49-F238E27FC236}">
                <a16:creationId xmlns:a16="http://schemas.microsoft.com/office/drawing/2014/main" id="{9C32A2A6-662C-4860-BEB0-85ED0B53BAF0}"/>
              </a:ext>
            </a:extLst>
          </p:cNvPr>
          <p:cNvPicPr>
            <a:picLocks noChangeAspect="1"/>
          </p:cNvPicPr>
          <p:nvPr/>
        </p:nvPicPr>
        <p:blipFill>
          <a:blip r:embed="rId3"/>
          <a:stretch>
            <a:fillRect/>
          </a:stretch>
        </p:blipFill>
        <p:spPr>
          <a:xfrm>
            <a:off x="11206716" y="5576052"/>
            <a:ext cx="7081284" cy="3880911"/>
          </a:xfrm>
          <a:prstGeom prst="rect">
            <a:avLst/>
          </a:prstGeom>
        </p:spPr>
      </p:pic>
    </p:spTree>
    <p:extLst>
      <p:ext uri="{BB962C8B-B14F-4D97-AF65-F5344CB8AC3E}">
        <p14:creationId xmlns:p14="http://schemas.microsoft.com/office/powerpoint/2010/main" val="468817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780197" y="2719880"/>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0A6217E-8571-4CC3-A42C-DA800CF5A2E3}"/>
              </a:ext>
            </a:extLst>
          </p:cNvPr>
          <p:cNvSpPr txBox="1"/>
          <p:nvPr/>
        </p:nvSpPr>
        <p:spPr>
          <a:xfrm>
            <a:off x="780197" y="1453445"/>
            <a:ext cx="8927330" cy="6942670"/>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Information Technology and Data Security Teams:</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IT infrastructure teams align VR platforms with corporate networks and security.</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DPOs oversee GDPR compliance for health data collection, storage, and processing (GOV.UK, 2023).</a:t>
            </a:r>
          </a:p>
          <a:p>
            <a:pPr algn="just">
              <a:lnSpc>
                <a:spcPct val="150000"/>
              </a:lnSpc>
            </a:pPr>
            <a:r>
              <a:rPr lang="en-US" sz="2700" b="1" dirty="0">
                <a:latin typeface="Times New Roman" panose="02020603050405020304" pitchFamily="18" charset="0"/>
                <a:cs typeface="Times New Roman" panose="02020603050405020304" pitchFamily="18" charset="0"/>
              </a:rPr>
              <a:t>Mental Health Specialists and Clinical Advisors:</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Clinical psychologists and mental health counsellors supervise, validate, and adapt intervention protocols for specific populations (Blackmore et al., 2024).</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Mindfulness teachers and trainers create VR content, ensure evidence-based practices, and train delivery staff.</a:t>
            </a:r>
          </a:p>
        </p:txBody>
      </p:sp>
      <p:pic>
        <p:nvPicPr>
          <p:cNvPr id="2" name="Picture 1">
            <a:extLst>
              <a:ext uri="{FF2B5EF4-FFF2-40B4-BE49-F238E27FC236}">
                <a16:creationId xmlns:a16="http://schemas.microsoft.com/office/drawing/2014/main" id="{0A441E06-112B-4E7D-A7BA-E3F580640C37}"/>
              </a:ext>
            </a:extLst>
          </p:cNvPr>
          <p:cNvPicPr>
            <a:picLocks noChangeAspect="1"/>
          </p:cNvPicPr>
          <p:nvPr/>
        </p:nvPicPr>
        <p:blipFill>
          <a:blip r:embed="rId3"/>
          <a:stretch>
            <a:fillRect/>
          </a:stretch>
        </p:blipFill>
        <p:spPr>
          <a:xfrm>
            <a:off x="10273709" y="4167962"/>
            <a:ext cx="8014292" cy="5342861"/>
          </a:xfrm>
          <a:prstGeom prst="rect">
            <a:avLst/>
          </a:prstGeom>
        </p:spPr>
      </p:pic>
    </p:spTree>
    <p:extLst>
      <p:ext uri="{BB962C8B-B14F-4D97-AF65-F5344CB8AC3E}">
        <p14:creationId xmlns:p14="http://schemas.microsoft.com/office/powerpoint/2010/main" val="23427507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780197" y="2719880"/>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0A6217E-8571-4CC3-A42C-DA800CF5A2E3}"/>
              </a:ext>
            </a:extLst>
          </p:cNvPr>
          <p:cNvSpPr txBox="1"/>
          <p:nvPr/>
        </p:nvSpPr>
        <p:spPr>
          <a:xfrm>
            <a:off x="780197" y="1453445"/>
            <a:ext cx="10915616" cy="8189165"/>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External Technology Vendors and VR Developers:</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VR software developers provide the technical infrastructure, maintain user experience, and integrate new features (Leduc et al., 2025).</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Wearable technology providers ensure device compatibility, data synchronization, and firmware updates.</a:t>
            </a:r>
          </a:p>
          <a:p>
            <a:pPr algn="just">
              <a:lnSpc>
                <a:spcPct val="150000"/>
              </a:lnSpc>
            </a:pPr>
            <a:r>
              <a:rPr lang="en-US" sz="2700" b="1" dirty="0">
                <a:latin typeface="Times New Roman" panose="02020603050405020304" pitchFamily="18" charset="0"/>
                <a:cs typeface="Times New Roman" panose="02020603050405020304" pitchFamily="18" charset="0"/>
              </a:rPr>
              <a:t>Employees and End-Users:</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Employees aged 18–34 are primary users and provide essential feedback on usability, relevance, and perceived effectiveness.</a:t>
            </a:r>
          </a:p>
          <a:p>
            <a:pPr marL="428625" indent="-428625" algn="just">
              <a:lnSpc>
                <a:spcPct val="150000"/>
              </a:lnSpc>
              <a:buFont typeface="Courier New" panose="02070309020205020404" pitchFamily="49" charset="0"/>
              <a:buChar char="o"/>
            </a:pPr>
            <a:r>
              <a:rPr lang="en-US" sz="2700" dirty="0">
                <a:latin typeface="Times New Roman" panose="02020603050405020304" pitchFamily="18" charset="0"/>
                <a:cs typeface="Times New Roman" panose="02020603050405020304" pitchFamily="18" charset="0"/>
              </a:rPr>
              <a:t>Digital-savvy champions become peer advocates, normalizing participation and supporting colleagues' engagement (</a:t>
            </a:r>
            <a:r>
              <a:rPr lang="en-US" sz="2700" dirty="0" err="1">
                <a:latin typeface="Times New Roman" panose="02020603050405020304" pitchFamily="18" charset="0"/>
                <a:cs typeface="Times New Roman" panose="02020603050405020304" pitchFamily="18" charset="0"/>
              </a:rPr>
              <a:t>Heijsters</a:t>
            </a:r>
            <a:r>
              <a:rPr lang="en-US" sz="2700" dirty="0">
                <a:latin typeface="Times New Roman" panose="02020603050405020304" pitchFamily="18" charset="0"/>
                <a:cs typeface="Times New Roman" panose="02020603050405020304" pitchFamily="18" charset="0"/>
              </a:rPr>
              <a:t> et al., 2022).</a:t>
            </a:r>
          </a:p>
          <a:p>
            <a:pPr algn="just">
              <a:lnSpc>
                <a:spcPct val="150000"/>
              </a:lnSpc>
            </a:pPr>
            <a:endParaRPr lang="en-US" sz="2700" dirty="0">
              <a:latin typeface="Times New Roman" panose="02020603050405020304" pitchFamily="18" charset="0"/>
              <a:cs typeface="Times New Roman" panose="02020603050405020304" pitchFamily="18" charset="0"/>
            </a:endParaRPr>
          </a:p>
          <a:p>
            <a:pPr algn="just">
              <a:lnSpc>
                <a:spcPct val="150000"/>
              </a:lnSpc>
            </a:pPr>
            <a:endParaRPr lang="en-US" sz="2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05741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492FBCF-E950-44A0-96CC-6121F52DAB83}"/>
              </a:ext>
            </a:extLst>
          </p:cNvPr>
          <p:cNvSpPr txBox="1">
            <a:spLocks/>
          </p:cNvSpPr>
          <p:nvPr/>
        </p:nvSpPr>
        <p:spPr>
          <a:xfrm>
            <a:off x="3885472" y="580287"/>
            <a:ext cx="10517057" cy="1004250"/>
          </a:xfrm>
          <a:prstGeom prst="rect">
            <a:avLst/>
          </a:prstGeom>
        </p:spPr>
        <p:txBody>
          <a:bodyPr vert="horz" lIns="137160" tIns="0" rIns="137160" bIns="0" rtlCol="0" anchor="ctr" anchorCtr="0">
            <a:noAutofit/>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mj-cs"/>
              </a:defRPr>
            </a:lvl1pPr>
          </a:lstStyle>
          <a:p>
            <a:r>
              <a:rPr lang="en-US" dirty="0">
                <a:solidFill>
                  <a:schemeClr val="tx1"/>
                </a:solidFill>
                <a:latin typeface="Arial" panose="020B0604020202020204" pitchFamily="34" charset="0"/>
                <a:cs typeface="Arial" panose="020B0604020202020204" pitchFamily="34" charset="0"/>
              </a:rPr>
              <a:t>Barriers to Successful Implementation and Delivery</a:t>
            </a:r>
          </a:p>
        </p:txBody>
      </p:sp>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780197" y="2719880"/>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0A6217E-8571-4CC3-A42C-DA800CF5A2E3}"/>
              </a:ext>
            </a:extLst>
          </p:cNvPr>
          <p:cNvSpPr txBox="1"/>
          <p:nvPr/>
        </p:nvSpPr>
        <p:spPr>
          <a:xfrm>
            <a:off x="875891" y="1846850"/>
            <a:ext cx="11053838" cy="5696175"/>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Technical and Infrastructure Barriers:</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Gen Z has high digital literacy, but access to physical VR technology varies significantly.</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VR headsets cost £300–£800 each, limiting adoption in smaller organizations (Leduc et al., 2025).</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The three levels of the digital divide access, literacy, and outcomes create unequal benefits.</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Employees without home broadband or VR experience face technological barriers despite motivation.</a:t>
            </a:r>
          </a:p>
        </p:txBody>
      </p:sp>
      <p:pic>
        <p:nvPicPr>
          <p:cNvPr id="2" name="Picture 1">
            <a:extLst>
              <a:ext uri="{FF2B5EF4-FFF2-40B4-BE49-F238E27FC236}">
                <a16:creationId xmlns:a16="http://schemas.microsoft.com/office/drawing/2014/main" id="{BF062FFC-6EF9-4525-AC51-9EA2F230C668}"/>
              </a:ext>
            </a:extLst>
          </p:cNvPr>
          <p:cNvPicPr>
            <a:picLocks noChangeAspect="1"/>
          </p:cNvPicPr>
          <p:nvPr/>
        </p:nvPicPr>
        <p:blipFill>
          <a:blip r:embed="rId3"/>
          <a:stretch>
            <a:fillRect/>
          </a:stretch>
        </p:blipFill>
        <p:spPr>
          <a:xfrm>
            <a:off x="12025422" y="5794744"/>
            <a:ext cx="6214368" cy="4142912"/>
          </a:xfrm>
          <a:prstGeom prst="rect">
            <a:avLst/>
          </a:prstGeom>
        </p:spPr>
      </p:pic>
    </p:spTree>
    <p:extLst>
      <p:ext uri="{BB962C8B-B14F-4D97-AF65-F5344CB8AC3E}">
        <p14:creationId xmlns:p14="http://schemas.microsoft.com/office/powerpoint/2010/main" val="27332867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EF678CA-3226-41E7-9DD3-C4DD9078ED19}"/>
              </a:ext>
            </a:extLst>
          </p:cNvPr>
          <p:cNvSpPr txBox="1"/>
          <p:nvPr/>
        </p:nvSpPr>
        <p:spPr>
          <a:xfrm>
            <a:off x="780197" y="1697994"/>
            <a:ext cx="12021404" cy="6319422"/>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Organizational and Resource Barriers:</a:t>
            </a:r>
          </a:p>
          <a:p>
            <a:pPr marL="514350" indent="-514350"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Workplace wellness programs show strong ROI (£12 per £1 invested) but compete with other organizational budget priorities.</a:t>
            </a:r>
          </a:p>
          <a:p>
            <a:pPr marL="514350" indent="-514350"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Organizations often underestimate the full cost of implementation, including licensing, staff training, technical support, content customization, and maintenance (Nascimento et al., 2023).</a:t>
            </a:r>
          </a:p>
          <a:p>
            <a:pPr marL="514350" indent="-514350"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Smaller organizations or those without dedicated wellness budgets face heightened financial challenges.</a:t>
            </a:r>
          </a:p>
          <a:p>
            <a:pPr marL="514350" indent="-514350"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Successful digital mental health implementation requires professional competencies often missing in traditional occupational health settings.</a:t>
            </a:r>
          </a:p>
        </p:txBody>
      </p:sp>
    </p:spTree>
    <p:extLst>
      <p:ext uri="{BB962C8B-B14F-4D97-AF65-F5344CB8AC3E}">
        <p14:creationId xmlns:p14="http://schemas.microsoft.com/office/powerpoint/2010/main" val="6054485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492FBCF-E950-44A0-96CC-6121F52DAB83}"/>
              </a:ext>
            </a:extLst>
          </p:cNvPr>
          <p:cNvSpPr txBox="1">
            <a:spLocks/>
          </p:cNvSpPr>
          <p:nvPr/>
        </p:nvSpPr>
        <p:spPr>
          <a:xfrm>
            <a:off x="3885472" y="580287"/>
            <a:ext cx="10517057" cy="1004250"/>
          </a:xfrm>
          <a:prstGeom prst="rect">
            <a:avLst/>
          </a:prstGeom>
        </p:spPr>
        <p:txBody>
          <a:bodyPr vert="horz" lIns="137160" tIns="0" rIns="137160" bIns="0" rtlCol="0" anchor="ctr" anchorCtr="0">
            <a:noAutofit/>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mj-cs"/>
              </a:defRPr>
            </a:lvl1pPr>
          </a:lstStyle>
          <a:p>
            <a:r>
              <a:rPr lang="en-US" dirty="0">
                <a:solidFill>
                  <a:schemeClr val="tx1"/>
                </a:solidFill>
                <a:latin typeface="Arial" panose="020B0604020202020204" pitchFamily="34" charset="0"/>
                <a:cs typeface="Arial" panose="020B0604020202020204" pitchFamily="34" charset="0"/>
              </a:rPr>
              <a:t>Barriers to Successful Implementation and Delivery</a:t>
            </a:r>
          </a:p>
        </p:txBody>
      </p:sp>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780197" y="2719880"/>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0A6217E-8571-4CC3-A42C-DA800CF5A2E3}"/>
              </a:ext>
            </a:extLst>
          </p:cNvPr>
          <p:cNvSpPr txBox="1"/>
          <p:nvPr/>
        </p:nvSpPr>
        <p:spPr>
          <a:xfrm>
            <a:off x="875891" y="1846850"/>
            <a:ext cx="11053838" cy="5072927"/>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Technical and Infrastructure Barriers:</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Integrating VR with corporate IT faces technical challenges, including legacy system incompatibility and conflicting security protocols (Nascimento et al., 2023).</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IT governance constraints and insufficient support capacity hinder smooth VR platform deployment.</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Competing organizational priorities for limited IT resources further impede implementation.</a:t>
            </a:r>
          </a:p>
        </p:txBody>
      </p:sp>
    </p:spTree>
    <p:extLst>
      <p:ext uri="{BB962C8B-B14F-4D97-AF65-F5344CB8AC3E}">
        <p14:creationId xmlns:p14="http://schemas.microsoft.com/office/powerpoint/2010/main" val="41751416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EF678CA-3226-41E7-9DD3-C4DD9078ED19}"/>
              </a:ext>
            </a:extLst>
          </p:cNvPr>
          <p:cNvSpPr txBox="1"/>
          <p:nvPr/>
        </p:nvSpPr>
        <p:spPr>
          <a:xfrm>
            <a:off x="780197" y="1697995"/>
            <a:ext cx="11362185" cy="5696175"/>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Individual-Level and Behavioral Barriers:</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Technology use can be difficult for people with low confidence, negative technology experiences, or neurodevelopmental conditions.</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Time constraints, heavy workload, and competing priorities often prevent high-pressure employees from participating in wellness programs (NHS Employers, 2022).</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Employees are </a:t>
            </a:r>
            <a:r>
              <a:rPr lang="en-US" sz="2700" dirty="0" err="1">
                <a:latin typeface="Times New Roman" panose="02020603050405020304" pitchFamily="18" charset="0"/>
                <a:cs typeface="Times New Roman" panose="02020603050405020304" pitchFamily="18" charset="0"/>
              </a:rPr>
              <a:t>sceptical</a:t>
            </a:r>
            <a:r>
              <a:rPr lang="en-US" sz="2700" dirty="0">
                <a:latin typeface="Times New Roman" panose="02020603050405020304" pitchFamily="18" charset="0"/>
                <a:cs typeface="Times New Roman" panose="02020603050405020304" pitchFamily="18" charset="0"/>
              </a:rPr>
              <a:t> of wellness programs they see as "fads" or unproven. </a:t>
            </a:r>
          </a:p>
          <a:p>
            <a:pPr marL="428625" indent="-428625" algn="just">
              <a:lnSpc>
                <a:spcPct val="150000"/>
              </a:lnSpc>
              <a:buFont typeface="Wingdings" panose="05000000000000000000" pitchFamily="2" charset="2"/>
              <a:buChar char="§"/>
            </a:pPr>
            <a:r>
              <a:rPr lang="en-US" sz="2700" dirty="0">
                <a:latin typeface="Times New Roman" panose="02020603050405020304" pitchFamily="18" charset="0"/>
                <a:cs typeface="Times New Roman" panose="02020603050405020304" pitchFamily="18" charset="0"/>
              </a:rPr>
              <a:t>Failure to clearly communicate evidence, success stories, and individual benefits reduces credibility and participation.</a:t>
            </a:r>
          </a:p>
        </p:txBody>
      </p:sp>
    </p:spTree>
    <p:extLst>
      <p:ext uri="{BB962C8B-B14F-4D97-AF65-F5344CB8AC3E}">
        <p14:creationId xmlns:p14="http://schemas.microsoft.com/office/powerpoint/2010/main" val="33066007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EF678CA-3226-41E7-9DD3-C4DD9078ED19}"/>
              </a:ext>
            </a:extLst>
          </p:cNvPr>
          <p:cNvSpPr txBox="1"/>
          <p:nvPr/>
        </p:nvSpPr>
        <p:spPr>
          <a:xfrm>
            <a:off x="780197" y="1697994"/>
            <a:ext cx="11946975" cy="5072927"/>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Systemic and Legal Barriers:</a:t>
            </a:r>
          </a:p>
          <a:p>
            <a:pPr marL="428625" indent="-428625" algn="just">
              <a:lnSpc>
                <a:spcPct val="150000"/>
              </a:lnSpc>
              <a:buFont typeface="Wingdings" panose="05000000000000000000" pitchFamily="2" charset="2"/>
              <a:buChar char="§"/>
            </a:pPr>
            <a:r>
              <a:rPr lang="en-US" sz="2700" b="1" dirty="0">
                <a:latin typeface="Times New Roman" panose="02020603050405020304" pitchFamily="18" charset="0"/>
                <a:cs typeface="Times New Roman" panose="02020603050405020304" pitchFamily="18" charset="0"/>
              </a:rPr>
              <a:t>Consent complexity:</a:t>
            </a:r>
            <a:r>
              <a:rPr lang="en-US" sz="2700" dirty="0">
                <a:latin typeface="Times New Roman" panose="02020603050405020304" pitchFamily="18" charset="0"/>
                <a:cs typeface="Times New Roman" panose="02020603050405020304" pitchFamily="18" charset="0"/>
              </a:rPr>
              <a:t> Clear, unambiguous consent for diverse data collection and algorithmic uses is practical and ethically difficult.</a:t>
            </a:r>
          </a:p>
          <a:p>
            <a:pPr marL="428625" indent="-428625" algn="just">
              <a:lnSpc>
                <a:spcPct val="150000"/>
              </a:lnSpc>
              <a:buFont typeface="Wingdings" panose="05000000000000000000" pitchFamily="2" charset="2"/>
              <a:buChar char="§"/>
            </a:pPr>
            <a:r>
              <a:rPr lang="en-US" sz="2700" b="1" dirty="0">
                <a:latin typeface="Times New Roman" panose="02020603050405020304" pitchFamily="18" charset="0"/>
                <a:cs typeface="Times New Roman" panose="02020603050405020304" pitchFamily="18" charset="0"/>
              </a:rPr>
              <a:t>Data </a:t>
            </a:r>
            <a:r>
              <a:rPr lang="en-US" sz="2700" b="1" dirty="0" err="1">
                <a:latin typeface="Times New Roman" panose="02020603050405020304" pitchFamily="18" charset="0"/>
                <a:cs typeface="Times New Roman" panose="02020603050405020304" pitchFamily="18" charset="0"/>
              </a:rPr>
              <a:t>minimisation</a:t>
            </a:r>
            <a:r>
              <a:rPr lang="en-US" sz="2700" b="1" dirty="0">
                <a:latin typeface="Times New Roman" panose="02020603050405020304" pitchFamily="18" charset="0"/>
                <a:cs typeface="Times New Roman" panose="02020603050405020304" pitchFamily="18" charset="0"/>
              </a:rPr>
              <a:t> tension:</a:t>
            </a:r>
            <a:r>
              <a:rPr lang="en-US" sz="2700" dirty="0">
                <a:latin typeface="Times New Roman" panose="02020603050405020304" pitchFamily="18" charset="0"/>
                <a:cs typeface="Times New Roman" panose="02020603050405020304" pitchFamily="18" charset="0"/>
              </a:rPr>
              <a:t> VR and wearable devices collect massive amounts of data, but limiting collection requires careful design and governance.</a:t>
            </a:r>
          </a:p>
          <a:p>
            <a:pPr marL="428625" indent="-428625" algn="just">
              <a:lnSpc>
                <a:spcPct val="150000"/>
              </a:lnSpc>
              <a:buFont typeface="Wingdings" panose="05000000000000000000" pitchFamily="2" charset="2"/>
              <a:buChar char="§"/>
            </a:pPr>
            <a:r>
              <a:rPr lang="en-US" sz="2700" b="1" dirty="0">
                <a:latin typeface="Times New Roman" panose="02020603050405020304" pitchFamily="18" charset="0"/>
                <a:cs typeface="Times New Roman" panose="02020603050405020304" pitchFamily="18" charset="0"/>
              </a:rPr>
              <a:t>Data breach reporting:</a:t>
            </a:r>
            <a:r>
              <a:rPr lang="en-US" sz="2700" dirty="0">
                <a:latin typeface="Times New Roman" panose="02020603050405020304" pitchFamily="18" charset="0"/>
                <a:cs typeface="Times New Roman" panose="02020603050405020304" pitchFamily="18" charset="0"/>
              </a:rPr>
              <a:t> </a:t>
            </a:r>
            <a:r>
              <a:rPr lang="en-US" sz="2700" dirty="0" err="1">
                <a:latin typeface="Times New Roman" panose="02020603050405020304" pitchFamily="18" charset="0"/>
                <a:cs typeface="Times New Roman" panose="02020603050405020304" pitchFamily="18" charset="0"/>
              </a:rPr>
              <a:t>Organisations</a:t>
            </a:r>
            <a:r>
              <a:rPr lang="en-US" sz="2700" dirty="0">
                <a:latin typeface="Times New Roman" panose="02020603050405020304" pitchFamily="18" charset="0"/>
                <a:cs typeface="Times New Roman" panose="02020603050405020304" pitchFamily="18" charset="0"/>
              </a:rPr>
              <a:t> must notify authorities within 72 hours and affected individuals if high risk, requiring robust incident response protocols (Peres da Silva, 2023).</a:t>
            </a:r>
          </a:p>
        </p:txBody>
      </p:sp>
      <p:pic>
        <p:nvPicPr>
          <p:cNvPr id="7" name="Picture 6">
            <a:extLst>
              <a:ext uri="{FF2B5EF4-FFF2-40B4-BE49-F238E27FC236}">
                <a16:creationId xmlns:a16="http://schemas.microsoft.com/office/drawing/2014/main" id="{B520981B-3215-4710-B5F8-52C5065C16AB}"/>
              </a:ext>
            </a:extLst>
          </p:cNvPr>
          <p:cNvPicPr>
            <a:picLocks noChangeAspect="1"/>
          </p:cNvPicPr>
          <p:nvPr/>
        </p:nvPicPr>
        <p:blipFill>
          <a:blip r:embed="rId3"/>
          <a:stretch>
            <a:fillRect/>
          </a:stretch>
        </p:blipFill>
        <p:spPr>
          <a:xfrm>
            <a:off x="11121656" y="6202955"/>
            <a:ext cx="7166345" cy="4084046"/>
          </a:xfrm>
          <a:prstGeom prst="rect">
            <a:avLst/>
          </a:prstGeom>
        </p:spPr>
      </p:pic>
    </p:spTree>
    <p:extLst>
      <p:ext uri="{BB962C8B-B14F-4D97-AF65-F5344CB8AC3E}">
        <p14:creationId xmlns:p14="http://schemas.microsoft.com/office/powerpoint/2010/main" val="28433529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663241" y="1535162"/>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4D8C478-8392-4ADB-867D-8FEE7D177FA3}"/>
              </a:ext>
            </a:extLst>
          </p:cNvPr>
          <p:cNvSpPr txBox="1"/>
          <p:nvPr/>
        </p:nvSpPr>
        <p:spPr>
          <a:xfrm>
            <a:off x="843993" y="1725379"/>
            <a:ext cx="12755049" cy="5549340"/>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Unclear Regulatory Framework for Workplace Digital Interventions:</a:t>
            </a:r>
          </a:p>
          <a:p>
            <a:pPr marL="514350" indent="-514350" algn="just">
              <a:lnSpc>
                <a:spcPct val="150000"/>
              </a:lnSpc>
              <a:buFont typeface="Wingdings" panose="05000000000000000000" pitchFamily="2" charset="2"/>
              <a:buChar char="§"/>
            </a:pPr>
            <a:r>
              <a:rPr lang="en-US" sz="3000" dirty="0">
                <a:latin typeface="Times New Roman" panose="02020603050405020304" pitchFamily="18" charset="0"/>
                <a:cs typeface="Times New Roman" panose="02020603050405020304" pitchFamily="18" charset="0"/>
              </a:rPr>
              <a:t>There are no occupational health guidelines for digital mental health interventions in the UK, so implementation standards are unknown (Shankar et al., 2025). </a:t>
            </a:r>
          </a:p>
          <a:p>
            <a:pPr marL="514350" indent="-514350" algn="just">
              <a:lnSpc>
                <a:spcPct val="150000"/>
              </a:lnSpc>
              <a:buFont typeface="Wingdings" panose="05000000000000000000" pitchFamily="2" charset="2"/>
              <a:buChar char="§"/>
            </a:pPr>
            <a:r>
              <a:rPr lang="en-US" sz="3000" dirty="0">
                <a:latin typeface="Times New Roman" panose="02020603050405020304" pitchFamily="18" charset="0"/>
                <a:cs typeface="Times New Roman" panose="02020603050405020304" pitchFamily="18" charset="0"/>
              </a:rPr>
              <a:t>While NICE provides primary and secondary mental healthcare guidance, occupational health guidance is scarce. </a:t>
            </a:r>
          </a:p>
          <a:p>
            <a:pPr marL="514350" indent="-514350" algn="just">
              <a:lnSpc>
                <a:spcPct val="150000"/>
              </a:lnSpc>
              <a:buFont typeface="Wingdings" panose="05000000000000000000" pitchFamily="2" charset="2"/>
              <a:buChar char="§"/>
            </a:pPr>
            <a:r>
              <a:rPr lang="en-US" sz="3000" dirty="0">
                <a:latin typeface="Times New Roman" panose="02020603050405020304" pitchFamily="18" charset="0"/>
                <a:cs typeface="Times New Roman" panose="02020603050405020304" pitchFamily="18" charset="0"/>
              </a:rPr>
              <a:t>This complicates intervention efficacy assessments, implementation model selection, and </a:t>
            </a:r>
            <a:r>
              <a:rPr lang="en-US" sz="3000" dirty="0" err="1">
                <a:latin typeface="Times New Roman" panose="02020603050405020304" pitchFamily="18" charset="0"/>
                <a:cs typeface="Times New Roman" panose="02020603050405020304" pitchFamily="18" charset="0"/>
              </a:rPr>
              <a:t>organisational</a:t>
            </a:r>
            <a:r>
              <a:rPr lang="en-US" sz="3000" dirty="0">
                <a:latin typeface="Times New Roman" panose="02020603050405020304" pitchFamily="18" charset="0"/>
                <a:cs typeface="Times New Roman" panose="02020603050405020304" pitchFamily="18" charset="0"/>
              </a:rPr>
              <a:t> consistency.</a:t>
            </a:r>
          </a:p>
        </p:txBody>
      </p:sp>
    </p:spTree>
    <p:extLst>
      <p:ext uri="{BB962C8B-B14F-4D97-AF65-F5344CB8AC3E}">
        <p14:creationId xmlns:p14="http://schemas.microsoft.com/office/powerpoint/2010/main" val="7393770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6492FBCF-E950-44A0-96CC-6121F52DAB83}"/>
              </a:ext>
            </a:extLst>
          </p:cNvPr>
          <p:cNvSpPr txBox="1">
            <a:spLocks/>
          </p:cNvSpPr>
          <p:nvPr/>
        </p:nvSpPr>
        <p:spPr>
          <a:xfrm>
            <a:off x="4783124" y="772271"/>
            <a:ext cx="8390616" cy="1103133"/>
          </a:xfrm>
          <a:prstGeom prst="rect">
            <a:avLst/>
          </a:prstGeom>
        </p:spPr>
        <p:txBody>
          <a:bodyPr vert="horz" lIns="137160" tIns="0" rIns="137160" bIns="0" rtlCol="0" anchor="ctr" anchorCtr="0">
            <a:noAutofit/>
          </a:bodyPr>
          <a:lstStyle>
            <a:lvl1pPr algn="l" defTabSz="914400" rtl="0" eaLnBrk="1" latinLnBrk="0" hangingPunct="1">
              <a:lnSpc>
                <a:spcPct val="100000"/>
              </a:lnSpc>
              <a:spcBef>
                <a:spcPct val="0"/>
              </a:spcBef>
              <a:buNone/>
              <a:defRPr sz="3600" b="1" kern="1200" cap="all" baseline="0">
                <a:solidFill>
                  <a:schemeClr val="accent6"/>
                </a:solidFill>
                <a:latin typeface="+mj-lt"/>
                <a:ea typeface="+mj-ea"/>
                <a:cs typeface="+mj-cs"/>
              </a:defRPr>
            </a:lvl1pPr>
          </a:lstStyle>
          <a:p>
            <a:r>
              <a:rPr lang="en-US" dirty="0">
                <a:solidFill>
                  <a:schemeClr val="tx1"/>
                </a:solidFill>
                <a:latin typeface="Arial" panose="020B0604020202020204" pitchFamily="34" charset="0"/>
                <a:cs typeface="Arial" panose="020B0604020202020204" pitchFamily="34" charset="0"/>
              </a:rPr>
              <a:t>Legal and Ethical Issues in Implementation and Delivery</a:t>
            </a:r>
          </a:p>
        </p:txBody>
      </p:sp>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663241" y="1535162"/>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4D8C478-8392-4ADB-867D-8FEE7D177FA3}"/>
              </a:ext>
            </a:extLst>
          </p:cNvPr>
          <p:cNvSpPr txBox="1"/>
          <p:nvPr/>
        </p:nvSpPr>
        <p:spPr>
          <a:xfrm>
            <a:off x="843993" y="2068210"/>
            <a:ext cx="11304786" cy="6250173"/>
          </a:xfrm>
          <a:prstGeom prst="rect">
            <a:avLst/>
          </a:prstGeom>
          <a:noFill/>
        </p:spPr>
        <p:txBody>
          <a:bodyPr wrap="square" rtlCol="0">
            <a:spAutoFit/>
          </a:bodyPr>
          <a:lstStyle/>
          <a:p>
            <a:pPr algn="just">
              <a:lnSpc>
                <a:spcPct val="150000"/>
              </a:lnSpc>
            </a:pPr>
            <a:r>
              <a:rPr lang="en-US" sz="2700" b="1" dirty="0">
                <a:latin typeface="Times New Roman" panose="02020603050405020304" pitchFamily="18" charset="0"/>
                <a:cs typeface="Times New Roman" panose="02020603050405020304" pitchFamily="18" charset="0"/>
              </a:rPr>
              <a:t>Legal Framework and Employer Obligations:</a:t>
            </a:r>
          </a:p>
          <a:p>
            <a:pPr marL="514350" indent="-514350" algn="just">
              <a:lnSpc>
                <a:spcPct val="150000"/>
              </a:lnSpc>
              <a:buFont typeface="Wingdings" panose="05000000000000000000" pitchFamily="2" charset="2"/>
              <a:buChar char="Ø"/>
            </a:pPr>
            <a:r>
              <a:rPr lang="en-US" sz="2700" dirty="0">
                <a:latin typeface="Times New Roman" panose="02020603050405020304" pitchFamily="18" charset="0"/>
                <a:cs typeface="Times New Roman" panose="02020603050405020304" pitchFamily="18" charset="0"/>
              </a:rPr>
              <a:t>The Health and Safety at Work Act 1974 (HSWA) and Management of Health and Safety at Work Regulations 1999 require employers to:</a:t>
            </a:r>
          </a:p>
          <a:p>
            <a:pPr marL="1200150" lvl="1" indent="-514350" algn="just">
              <a:lnSpc>
                <a:spcPct val="150000"/>
              </a:lnSpc>
              <a:buFont typeface="Arial" panose="020B0604020202020204" pitchFamily="34" charset="0"/>
              <a:buChar char="•"/>
            </a:pPr>
            <a:r>
              <a:rPr lang="en-US" sz="2700" dirty="0">
                <a:latin typeface="Times New Roman" panose="02020603050405020304" pitchFamily="18" charset="0"/>
                <a:cs typeface="Times New Roman" panose="02020603050405020304" pitchFamily="18" charset="0"/>
              </a:rPr>
              <a:t>Conduct risk assessments to identify employee health and safety risks.</a:t>
            </a:r>
          </a:p>
          <a:p>
            <a:pPr marL="1200150" lvl="1" indent="-514350" algn="just">
              <a:lnSpc>
                <a:spcPct val="150000"/>
              </a:lnSpc>
              <a:buFont typeface="Arial" panose="020B0604020202020204" pitchFamily="34" charset="0"/>
              <a:buChar char="•"/>
            </a:pPr>
            <a:r>
              <a:rPr lang="en-US" sz="2700" dirty="0">
                <a:latin typeface="Times New Roman" panose="02020603050405020304" pitchFamily="18" charset="0"/>
                <a:cs typeface="Times New Roman" panose="02020603050405020304" pitchFamily="18" charset="0"/>
              </a:rPr>
              <a:t>Prevent or reduce workplace stress.</a:t>
            </a:r>
          </a:p>
          <a:p>
            <a:pPr marL="428625" indent="-428625" algn="just">
              <a:lnSpc>
                <a:spcPct val="150000"/>
              </a:lnSpc>
              <a:buFont typeface="Wingdings" panose="05000000000000000000" pitchFamily="2" charset="2"/>
              <a:buChar char="Ø"/>
            </a:pPr>
            <a:r>
              <a:rPr lang="en-US" sz="2700" dirty="0">
                <a:latin typeface="Times New Roman" panose="02020603050405020304" pitchFamily="18" charset="0"/>
                <a:cs typeface="Times New Roman" panose="02020603050405020304" pitchFamily="18" charset="0"/>
              </a:rPr>
              <a:t>Technology alone is insufficient; </a:t>
            </a:r>
            <a:r>
              <a:rPr lang="en-US" sz="2700" dirty="0" err="1">
                <a:latin typeface="Times New Roman" panose="02020603050405020304" pitchFamily="18" charset="0"/>
                <a:cs typeface="Times New Roman" panose="02020603050405020304" pitchFamily="18" charset="0"/>
              </a:rPr>
              <a:t>organisations</a:t>
            </a:r>
            <a:r>
              <a:rPr lang="en-US" sz="2700" dirty="0">
                <a:latin typeface="Times New Roman" panose="02020603050405020304" pitchFamily="18" charset="0"/>
                <a:cs typeface="Times New Roman" panose="02020603050405020304" pitchFamily="18" charset="0"/>
              </a:rPr>
              <a:t> must address upstream stressors (workload design, management support, role clarity) (Yew et al., 2025).</a:t>
            </a:r>
          </a:p>
          <a:p>
            <a:pPr marL="428625" indent="-428625" algn="just">
              <a:lnSpc>
                <a:spcPct val="150000"/>
              </a:lnSpc>
              <a:buFont typeface="Wingdings" panose="05000000000000000000" pitchFamily="2" charset="2"/>
              <a:buChar char="Ø"/>
            </a:pPr>
            <a:r>
              <a:rPr lang="en-US" sz="2700" dirty="0">
                <a:latin typeface="Times New Roman" panose="02020603050405020304" pitchFamily="18" charset="0"/>
                <a:cs typeface="Times New Roman" panose="02020603050405020304" pitchFamily="18" charset="0"/>
              </a:rPr>
              <a:t>Legal compliance requires documented risk assessments of </a:t>
            </a:r>
            <a:r>
              <a:rPr lang="en-US" sz="2700" dirty="0" err="1">
                <a:latin typeface="Times New Roman" panose="02020603050405020304" pitchFamily="18" charset="0"/>
                <a:cs typeface="Times New Roman" panose="02020603050405020304" pitchFamily="18" charset="0"/>
              </a:rPr>
              <a:t>WorkWellVR</a:t>
            </a:r>
            <a:r>
              <a:rPr lang="en-US" sz="2700" dirty="0">
                <a:latin typeface="Times New Roman" panose="02020603050405020304" pitchFamily="18" charset="0"/>
                <a:cs typeface="Times New Roman" panose="02020603050405020304" pitchFamily="18" charset="0"/>
              </a:rPr>
              <a:t>-eligible populations and intervention outcomes monitoring.</a:t>
            </a:r>
          </a:p>
        </p:txBody>
      </p:sp>
    </p:spTree>
    <p:extLst>
      <p:ext uri="{BB962C8B-B14F-4D97-AF65-F5344CB8AC3E}">
        <p14:creationId xmlns:p14="http://schemas.microsoft.com/office/powerpoint/2010/main" val="34353876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663241" y="1535162"/>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4D8C478-8392-4ADB-867D-8FEE7D177FA3}"/>
              </a:ext>
            </a:extLst>
          </p:cNvPr>
          <p:cNvSpPr txBox="1"/>
          <p:nvPr/>
        </p:nvSpPr>
        <p:spPr>
          <a:xfrm>
            <a:off x="663240" y="611549"/>
            <a:ext cx="11304786" cy="5072927"/>
          </a:xfrm>
          <a:prstGeom prst="rect">
            <a:avLst/>
          </a:prstGeom>
          <a:noFill/>
        </p:spPr>
        <p:txBody>
          <a:bodyPr wrap="square" rtlCol="0">
            <a:spAutoFit/>
          </a:bodyPr>
          <a:lstStyle/>
          <a:p>
            <a:pPr algn="just">
              <a:lnSpc>
                <a:spcPct val="150000"/>
              </a:lnSpc>
            </a:pPr>
            <a:r>
              <a:rPr lang="en-US" sz="3000" b="1" dirty="0">
                <a:latin typeface="Times New Roman" panose="02020603050405020304" pitchFamily="18" charset="0"/>
                <a:cs typeface="Times New Roman" panose="02020603050405020304" pitchFamily="18" charset="0"/>
              </a:rPr>
              <a:t>Data Protection and Privacy Law:</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Legal basis:</a:t>
            </a:r>
            <a:r>
              <a:rPr lang="en-US" sz="2700" dirty="0">
                <a:latin typeface="Times New Roman" panose="02020603050405020304" pitchFamily="18" charset="0"/>
                <a:cs typeface="Times New Roman" panose="02020603050405020304" pitchFamily="18" charset="0"/>
              </a:rPr>
              <a:t> Processing special category data must meet one of the GDPR's narrow grounds (e.g., explicit informed consent) (</a:t>
            </a:r>
            <a:r>
              <a:rPr lang="en-US" sz="2700" dirty="0" err="1">
                <a:latin typeface="Times New Roman" panose="02020603050405020304" pitchFamily="18" charset="0"/>
                <a:cs typeface="Times New Roman" panose="02020603050405020304" pitchFamily="18" charset="0"/>
              </a:rPr>
              <a:t>Arnahoutova</a:t>
            </a:r>
            <a:r>
              <a:rPr lang="en-US" sz="2700" dirty="0">
                <a:latin typeface="Times New Roman" panose="02020603050405020304" pitchFamily="18" charset="0"/>
                <a:cs typeface="Times New Roman" panose="02020603050405020304" pitchFamily="18" charset="0"/>
              </a:rPr>
              <a:t> et al., 2025).</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Transparency:</a:t>
            </a:r>
            <a:r>
              <a:rPr lang="en-US" sz="2700" dirty="0">
                <a:latin typeface="Times New Roman" panose="02020603050405020304" pitchFamily="18" charset="0"/>
                <a:cs typeface="Times New Roman" panose="02020603050405020304" pitchFamily="18" charset="0"/>
              </a:rPr>
              <a:t> Privacy notices must explain data collection, processing, retention, and third-party access.</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Data </a:t>
            </a:r>
            <a:r>
              <a:rPr lang="en-US" sz="2700" b="1" dirty="0" err="1">
                <a:latin typeface="Times New Roman" panose="02020603050405020304" pitchFamily="18" charset="0"/>
                <a:cs typeface="Times New Roman" panose="02020603050405020304" pitchFamily="18" charset="0"/>
              </a:rPr>
              <a:t>minimisation</a:t>
            </a:r>
            <a:r>
              <a:rPr lang="en-US" sz="2700" b="1" dirty="0">
                <a:latin typeface="Times New Roman" panose="02020603050405020304" pitchFamily="18" charset="0"/>
                <a:cs typeface="Times New Roman" panose="02020603050405020304" pitchFamily="18" charset="0"/>
              </a:rPr>
              <a:t>:</a:t>
            </a:r>
            <a:r>
              <a:rPr lang="en-US" sz="2700" dirty="0">
                <a:latin typeface="Times New Roman" panose="02020603050405020304" pitchFamily="18" charset="0"/>
                <a:cs typeface="Times New Roman" panose="02020603050405020304" pitchFamily="18" charset="0"/>
              </a:rPr>
              <a:t> To avoid "function creep" that collects unnecessary personal data, </a:t>
            </a:r>
            <a:r>
              <a:rPr lang="en-US" sz="2700" dirty="0" err="1">
                <a:latin typeface="Times New Roman" panose="02020603050405020304" pitchFamily="18" charset="0"/>
                <a:cs typeface="Times New Roman" panose="02020603050405020304" pitchFamily="18" charset="0"/>
              </a:rPr>
              <a:t>organisations</a:t>
            </a:r>
            <a:r>
              <a:rPr lang="en-US" sz="2700" dirty="0">
                <a:latin typeface="Times New Roman" panose="02020603050405020304" pitchFamily="18" charset="0"/>
                <a:cs typeface="Times New Roman" panose="02020603050405020304" pitchFamily="18" charset="0"/>
              </a:rPr>
              <a:t> should only collect data needed for the intervention.</a:t>
            </a:r>
          </a:p>
        </p:txBody>
      </p:sp>
      <p:pic>
        <p:nvPicPr>
          <p:cNvPr id="2" name="Picture 1">
            <a:extLst>
              <a:ext uri="{FF2B5EF4-FFF2-40B4-BE49-F238E27FC236}">
                <a16:creationId xmlns:a16="http://schemas.microsoft.com/office/drawing/2014/main" id="{9C916402-13E0-4716-94D6-1F2CD0D68573}"/>
              </a:ext>
            </a:extLst>
          </p:cNvPr>
          <p:cNvPicPr>
            <a:picLocks noChangeAspect="1"/>
          </p:cNvPicPr>
          <p:nvPr/>
        </p:nvPicPr>
        <p:blipFill>
          <a:blip r:embed="rId3"/>
          <a:stretch>
            <a:fillRect/>
          </a:stretch>
        </p:blipFill>
        <p:spPr>
          <a:xfrm>
            <a:off x="9452345" y="5685098"/>
            <a:ext cx="8835654" cy="4601903"/>
          </a:xfrm>
          <a:prstGeom prst="rect">
            <a:avLst/>
          </a:prstGeom>
        </p:spPr>
      </p:pic>
    </p:spTree>
    <p:extLst>
      <p:ext uri="{BB962C8B-B14F-4D97-AF65-F5344CB8AC3E}">
        <p14:creationId xmlns:p14="http://schemas.microsoft.com/office/powerpoint/2010/main" val="35541646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663241" y="1535162"/>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4D8C478-8392-4ADB-867D-8FEE7D177FA3}"/>
              </a:ext>
            </a:extLst>
          </p:cNvPr>
          <p:cNvSpPr txBox="1"/>
          <p:nvPr/>
        </p:nvSpPr>
        <p:spPr>
          <a:xfrm>
            <a:off x="843993" y="2068209"/>
            <a:ext cx="11304786" cy="6873420"/>
          </a:xfrm>
          <a:prstGeom prst="rect">
            <a:avLst/>
          </a:prstGeom>
          <a:noFill/>
        </p:spPr>
        <p:txBody>
          <a:bodyPr wrap="square" rtlCol="0">
            <a:spAutoFit/>
          </a:bodyPr>
          <a:lstStyle/>
          <a:p>
            <a:pPr algn="just">
              <a:lnSpc>
                <a:spcPct val="150000"/>
              </a:lnSpc>
            </a:pPr>
            <a:r>
              <a:rPr lang="en-US" sz="2700" b="1" dirty="0">
                <a:latin typeface="Times New Roman" panose="02020603050405020304" pitchFamily="18" charset="0"/>
                <a:cs typeface="Times New Roman" panose="02020603050405020304" pitchFamily="18" charset="0"/>
              </a:rPr>
              <a:t>Ethical Considerations:</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Workplace power dynamics:</a:t>
            </a:r>
            <a:r>
              <a:rPr lang="en-US" sz="2700" dirty="0">
                <a:latin typeface="Times New Roman" panose="02020603050405020304" pitchFamily="18" charset="0"/>
                <a:cs typeface="Times New Roman" panose="02020603050405020304" pitchFamily="18" charset="0"/>
              </a:rPr>
              <a:t> Employees may feel pressure to participate if it affects performance evaluations or promotion prospects.</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Quality:</a:t>
            </a:r>
            <a:r>
              <a:rPr lang="en-US" sz="2700" dirty="0">
                <a:latin typeface="Times New Roman" panose="02020603050405020304" pitchFamily="18" charset="0"/>
                <a:cs typeface="Times New Roman" panose="02020603050405020304" pitchFamily="18" charset="0"/>
              </a:rPr>
              <a:t> Consent forms must use clear language to ensure employees understand data uses, privacy risks, and intervention options (Berardi et al., 2024).</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Monitoring scope:</a:t>
            </a:r>
            <a:r>
              <a:rPr lang="en-US" sz="2700" dirty="0">
                <a:latin typeface="Times New Roman" panose="02020603050405020304" pitchFamily="18" charset="0"/>
                <a:cs typeface="Times New Roman" panose="02020603050405020304" pitchFamily="18" charset="0"/>
              </a:rPr>
              <a:t> Real-time heart rate, skin conductance, and respiratory data provide intimate physiological information; collection must match intervention goals.</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Data breaches and reputational harm:</a:t>
            </a:r>
            <a:r>
              <a:rPr lang="en-US" sz="2700" dirty="0">
                <a:latin typeface="Times New Roman" panose="02020603050405020304" pitchFamily="18" charset="0"/>
                <a:cs typeface="Times New Roman" panose="02020603050405020304" pitchFamily="18" charset="0"/>
              </a:rPr>
              <a:t> Accidental disclosure of health data violates privacy and damages reputation.</a:t>
            </a:r>
          </a:p>
        </p:txBody>
      </p:sp>
    </p:spTree>
    <p:extLst>
      <p:ext uri="{BB962C8B-B14F-4D97-AF65-F5344CB8AC3E}">
        <p14:creationId xmlns:p14="http://schemas.microsoft.com/office/powerpoint/2010/main" val="17023294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68C8-3338-B0BA-F260-E1B65F250670}"/>
            </a:ext>
          </a:extLst>
        </p:cNvPr>
        <p:cNvGrpSpPr/>
        <p:nvPr/>
      </p:nvGrpSpPr>
      <p:grpSpPr>
        <a:xfrm>
          <a:off x="0" y="0"/>
          <a:ext cx="0" cy="0"/>
          <a:chOff x="0" y="0"/>
          <a:chExt cx="0" cy="0"/>
        </a:xfrm>
      </p:grpSpPr>
      <p:sp>
        <p:nvSpPr>
          <p:cNvPr id="10" name="Content Placeholder 3">
            <a:extLst>
              <a:ext uri="{FF2B5EF4-FFF2-40B4-BE49-F238E27FC236}">
                <a16:creationId xmlns:a16="http://schemas.microsoft.com/office/drawing/2014/main" id="{F5CFC071-A681-4BB8-91E3-AE1CB5F681B5}"/>
              </a:ext>
            </a:extLst>
          </p:cNvPr>
          <p:cNvSpPr txBox="1">
            <a:spLocks/>
          </p:cNvSpPr>
          <p:nvPr/>
        </p:nvSpPr>
        <p:spPr>
          <a:xfrm>
            <a:off x="663241" y="1535162"/>
            <a:ext cx="6711596" cy="2987955"/>
          </a:xfrm>
          <a:prstGeom prst="rect">
            <a:avLst/>
          </a:prstGeom>
        </p:spPr>
        <p:txBody>
          <a:bodyPr>
            <a:normAutofit/>
          </a:bodyPr>
          <a:lst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28625" indent="-428625" algn="just">
              <a:lnSpc>
                <a:spcPct val="150000"/>
              </a:lnSpc>
            </a:pPr>
            <a:endParaRPr lang="en-US" sz="2700" dirty="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4D8C478-8392-4ADB-867D-8FEE7D177FA3}"/>
              </a:ext>
            </a:extLst>
          </p:cNvPr>
          <p:cNvSpPr txBox="1"/>
          <p:nvPr/>
        </p:nvSpPr>
        <p:spPr>
          <a:xfrm>
            <a:off x="843993" y="2068209"/>
            <a:ext cx="11304786" cy="5003677"/>
          </a:xfrm>
          <a:prstGeom prst="rect">
            <a:avLst/>
          </a:prstGeom>
          <a:noFill/>
        </p:spPr>
        <p:txBody>
          <a:bodyPr wrap="square" rtlCol="0">
            <a:spAutoFit/>
          </a:bodyPr>
          <a:lstStyle/>
          <a:p>
            <a:pPr algn="just">
              <a:lnSpc>
                <a:spcPct val="150000"/>
              </a:lnSpc>
            </a:pPr>
            <a:r>
              <a:rPr lang="en-US" sz="2700" b="1" dirty="0">
                <a:latin typeface="Times New Roman" panose="02020603050405020304" pitchFamily="18" charset="0"/>
                <a:cs typeface="Times New Roman" panose="02020603050405020304" pitchFamily="18" charset="0"/>
              </a:rPr>
              <a:t>Ethical Considerations:</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Access barriers: </a:t>
            </a:r>
            <a:r>
              <a:rPr lang="en-US" sz="2700" dirty="0">
                <a:latin typeface="Times New Roman" panose="02020603050405020304" pitchFamily="18" charset="0"/>
                <a:cs typeface="Times New Roman" panose="02020603050405020304" pitchFamily="18" charset="0"/>
              </a:rPr>
              <a:t>High cost of VR hardware and broadband connectivity exclude economically disadvantaged employees (Blackmore et al., 2024).</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Literacy gaps:</a:t>
            </a:r>
            <a:r>
              <a:rPr lang="en-US" sz="2700" dirty="0">
                <a:latin typeface="Times New Roman" panose="02020603050405020304" pitchFamily="18" charset="0"/>
                <a:cs typeface="Times New Roman" panose="02020603050405020304" pitchFamily="18" charset="0"/>
              </a:rPr>
              <a:t> Employees with low digital literacy or neurodevelopmental conditions may experience exclusion (</a:t>
            </a:r>
            <a:r>
              <a:rPr lang="en-US" sz="2700" dirty="0" err="1">
                <a:latin typeface="Times New Roman" panose="02020603050405020304" pitchFamily="18" charset="0"/>
                <a:cs typeface="Times New Roman" panose="02020603050405020304" pitchFamily="18" charset="0"/>
              </a:rPr>
              <a:t>Heijsters</a:t>
            </a:r>
            <a:r>
              <a:rPr lang="en-US" sz="2700" dirty="0">
                <a:latin typeface="Times New Roman" panose="02020603050405020304" pitchFamily="18" charset="0"/>
                <a:cs typeface="Times New Roman" panose="02020603050405020304" pitchFamily="18" charset="0"/>
              </a:rPr>
              <a:t> et al., 2022).</a:t>
            </a:r>
          </a:p>
          <a:p>
            <a:pPr marL="428625" indent="-428625" algn="just">
              <a:lnSpc>
                <a:spcPct val="150000"/>
              </a:lnSpc>
              <a:buFont typeface="Wingdings" panose="05000000000000000000" pitchFamily="2" charset="2"/>
              <a:buChar char="Ø"/>
            </a:pPr>
            <a:r>
              <a:rPr lang="en-US" sz="2700" b="1" dirty="0">
                <a:latin typeface="Times New Roman" panose="02020603050405020304" pitchFamily="18" charset="0"/>
                <a:cs typeface="Times New Roman" panose="02020603050405020304" pitchFamily="18" charset="0"/>
              </a:rPr>
              <a:t>Language and cultural barriers:</a:t>
            </a:r>
            <a:r>
              <a:rPr lang="en-US" sz="2700" dirty="0">
                <a:latin typeface="Times New Roman" panose="02020603050405020304" pitchFamily="18" charset="0"/>
                <a:cs typeface="Times New Roman" panose="02020603050405020304" pitchFamily="18" charset="0"/>
              </a:rPr>
              <a:t> VR content must be localized and culturally appropriate for diverse workforces.</a:t>
            </a:r>
          </a:p>
          <a:p>
            <a:pPr marL="428625" indent="-428625" algn="just">
              <a:lnSpc>
                <a:spcPct val="150000"/>
              </a:lnSpc>
              <a:buFont typeface="Wingdings" panose="05000000000000000000" pitchFamily="2" charset="2"/>
              <a:buChar char="Ø"/>
            </a:pPr>
            <a:endParaRPr lang="en-US" sz="2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71320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ree Google Thank You Slide &amp; PowerPoint Templates">
            <a:extLst>
              <a:ext uri="{FF2B5EF4-FFF2-40B4-BE49-F238E27FC236}">
                <a16:creationId xmlns:a16="http://schemas.microsoft.com/office/drawing/2014/main" id="{E5F75212-CF1C-4FE3-A736-A083CFF4A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8288000"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0079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3" name="Text 1"/>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pic>
        <p:nvPicPr>
          <p:cNvPr id="4" name="Image 0" descr="https://kimi-img.moonshot.cn/pub/slides/slides_tmpl/image/25-08-27-20:03:30-d2nf84h8bjvh7rlj0950.jpg"/>
          <p:cNvPicPr>
            <a:picLocks noChangeAspect="1"/>
          </p:cNvPicPr>
          <p:nvPr/>
        </p:nvPicPr>
        <p:blipFill>
          <a:blip r:embed="rId3"/>
          <a:srcRect b="17387"/>
          <a:stretch/>
        </p:blipFill>
        <p:spPr>
          <a:xfrm>
            <a:off x="0" y="1"/>
            <a:ext cx="18289905" cy="10347512"/>
          </a:xfrm>
          <a:prstGeom prst="rect">
            <a:avLst/>
          </a:prstGeom>
        </p:spPr>
      </p:pic>
      <p:sp>
        <p:nvSpPr>
          <p:cNvPr id="5" name="Text 2"/>
          <p:cNvSpPr/>
          <p:nvPr/>
        </p:nvSpPr>
        <p:spPr>
          <a:xfrm>
            <a:off x="2273618" y="3159443"/>
            <a:ext cx="13739813" cy="2883803"/>
          </a:xfrm>
          <a:prstGeom prst="rect">
            <a:avLst/>
          </a:prstGeom>
          <a:noFill/>
          <a:ln/>
        </p:spPr>
        <p:txBody>
          <a:bodyPr wrap="square" lIns="0" tIns="0" rIns="0" bIns="0" rtlCol="0" anchor="t">
            <a:spAutoFit/>
          </a:bodyPr>
          <a:lstStyle/>
          <a:p>
            <a:pPr algn="ctr">
              <a:lnSpc>
                <a:spcPct val="120000"/>
              </a:lnSpc>
            </a:pPr>
            <a:r>
              <a:rPr lang="en-US" sz="8100" dirty="0">
                <a:solidFill>
                  <a:srgbClr val="FFFFFF"/>
                </a:solidFill>
                <a:latin typeface="MiSans" pitchFamily="34" charset="0"/>
                <a:ea typeface="MiSans" pitchFamily="34" charset="-122"/>
                <a:cs typeface="MiSans" pitchFamily="34" charset="-120"/>
              </a:rPr>
              <a:t>WorkWellVR: Stress-Free Future</a:t>
            </a:r>
            <a:endParaRPr lang="en-US" sz="2400" dirty="0"/>
          </a:p>
        </p:txBody>
      </p:sp>
      <p:sp>
        <p:nvSpPr>
          <p:cNvPr id="6" name="Text 3"/>
          <p:cNvSpPr/>
          <p:nvPr/>
        </p:nvSpPr>
        <p:spPr>
          <a:xfrm>
            <a:off x="6622733" y="8930641"/>
            <a:ext cx="2853690" cy="323165"/>
          </a:xfrm>
          <a:prstGeom prst="rect">
            <a:avLst/>
          </a:prstGeom>
          <a:noFill/>
          <a:ln/>
        </p:spPr>
        <p:txBody>
          <a:bodyPr wrap="square" lIns="0" tIns="0" rIns="0" bIns="0" rtlCol="0" anchor="t">
            <a:spAutoFit/>
          </a:bodyPr>
          <a:lstStyle/>
          <a:p>
            <a:pPr>
              <a:lnSpc>
                <a:spcPct val="100000"/>
              </a:lnSpc>
            </a:pPr>
            <a:r>
              <a:rPr lang="en-US" sz="2100" dirty="0">
                <a:solidFill>
                  <a:srgbClr val="FFFFFF"/>
                </a:solidFill>
                <a:latin typeface="MiSans" pitchFamily="34" charset="0"/>
                <a:ea typeface="MiSans" pitchFamily="34" charset="-122"/>
                <a:cs typeface="MiSans" pitchFamily="34" charset="-120"/>
              </a:rPr>
              <a:t>Arpita chaudhary </a:t>
            </a:r>
            <a:endParaRPr lang="en-US" sz="2400" dirty="0"/>
          </a:p>
        </p:txBody>
      </p:sp>
      <p:sp>
        <p:nvSpPr>
          <p:cNvPr id="7" name="Text 4"/>
          <p:cNvSpPr/>
          <p:nvPr/>
        </p:nvSpPr>
        <p:spPr>
          <a:xfrm>
            <a:off x="9765031" y="8930640"/>
            <a:ext cx="3100388" cy="350520"/>
          </a:xfrm>
          <a:prstGeom prst="rect">
            <a:avLst/>
          </a:prstGeom>
          <a:noFill/>
          <a:ln/>
        </p:spPr>
        <p:txBody>
          <a:bodyPr wrap="square" lIns="0" tIns="0" rIns="0" bIns="0" rtlCol="0" anchor="t"/>
          <a:lstStyle/>
          <a:p>
            <a:pPr>
              <a:lnSpc>
                <a:spcPct val="100000"/>
              </a:lnSpc>
            </a:pPr>
            <a:r>
              <a:rPr lang="en-US" sz="2100" dirty="0">
                <a:solidFill>
                  <a:srgbClr val="FFFFFF"/>
                </a:solidFill>
                <a:latin typeface="MiSans" pitchFamily="34" charset="0"/>
                <a:ea typeface="MiSans" pitchFamily="34" charset="-122"/>
                <a:cs typeface="MiSans" pitchFamily="34" charset="-120"/>
              </a:rPr>
              <a:t>2432245</a:t>
            </a:r>
            <a:endParaRPr lang="en-US" sz="2400" dirty="0"/>
          </a:p>
        </p:txBody>
      </p:sp>
    </p:spTree>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Image 0" descr="https://kimi-img.moonshot.cn/pub/slides/slides_tmpl/image/25-08-27-20:03:30-d2nf84h8bjvh7rlj0950.jpg">
            <a:extLst>
              <a:ext uri="{FF2B5EF4-FFF2-40B4-BE49-F238E27FC236}">
                <a16:creationId xmlns:a16="http://schemas.microsoft.com/office/drawing/2014/main" id="{D4A4D8FB-9C59-476C-E4A5-61CC18503233}"/>
              </a:ext>
            </a:extLst>
          </p:cNvPr>
          <p:cNvPicPr>
            <a:picLocks noChangeAspect="1"/>
          </p:cNvPicPr>
          <p:nvPr/>
        </p:nvPicPr>
        <p:blipFill>
          <a:blip r:embed="rId3"/>
          <a:srcRect b="17387"/>
          <a:stretch/>
        </p:blipFill>
        <p:spPr>
          <a:xfrm>
            <a:off x="0" y="1"/>
            <a:ext cx="18289905" cy="10347512"/>
          </a:xfrm>
          <a:prstGeom prst="rect">
            <a:avLst/>
          </a:prstGeom>
        </p:spPr>
      </p:pic>
      <p:sp>
        <p:nvSpPr>
          <p:cNvPr id="3" name="Shape 0"/>
          <p:cNvSpPr/>
          <p:nvPr/>
        </p:nvSpPr>
        <p:spPr>
          <a:xfrm>
            <a:off x="1584008" y="3205163"/>
            <a:ext cx="530543" cy="531495"/>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4" name="Text 1"/>
          <p:cNvSpPr/>
          <p:nvPr/>
        </p:nvSpPr>
        <p:spPr>
          <a:xfrm>
            <a:off x="1584008" y="3205163"/>
            <a:ext cx="530543" cy="531495"/>
          </a:xfrm>
          <a:prstGeom prst="rect">
            <a:avLst/>
          </a:prstGeom>
          <a:noFill/>
          <a:ln/>
        </p:spPr>
        <p:txBody>
          <a:bodyPr wrap="square" lIns="68580" tIns="137160" rIns="137160" bIns="68580" rtlCol="0" anchor="ctr"/>
          <a:lstStyle/>
          <a:p>
            <a:pPr>
              <a:lnSpc>
                <a:spcPct val="100000"/>
              </a:lnSpc>
            </a:pPr>
            <a:endParaRPr lang="en-US" sz="2400" dirty="0"/>
          </a:p>
        </p:txBody>
      </p:sp>
      <p:sp>
        <p:nvSpPr>
          <p:cNvPr id="5" name="Shape 2"/>
          <p:cNvSpPr/>
          <p:nvPr/>
        </p:nvSpPr>
        <p:spPr>
          <a:xfrm>
            <a:off x="1584008" y="4365308"/>
            <a:ext cx="530543" cy="531495"/>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6" name="Text 3"/>
          <p:cNvSpPr/>
          <p:nvPr/>
        </p:nvSpPr>
        <p:spPr>
          <a:xfrm>
            <a:off x="1584008" y="4365308"/>
            <a:ext cx="530543" cy="531495"/>
          </a:xfrm>
          <a:prstGeom prst="rect">
            <a:avLst/>
          </a:prstGeom>
          <a:noFill/>
          <a:ln/>
        </p:spPr>
        <p:txBody>
          <a:bodyPr wrap="square" lIns="68580" tIns="137160" rIns="137160" bIns="68580" rtlCol="0" anchor="ctr"/>
          <a:lstStyle/>
          <a:p>
            <a:pPr>
              <a:lnSpc>
                <a:spcPct val="100000"/>
              </a:lnSpc>
            </a:pPr>
            <a:endParaRPr lang="en-US" sz="2400" dirty="0"/>
          </a:p>
        </p:txBody>
      </p:sp>
      <p:sp>
        <p:nvSpPr>
          <p:cNvPr id="7" name="Shape 4"/>
          <p:cNvSpPr/>
          <p:nvPr/>
        </p:nvSpPr>
        <p:spPr>
          <a:xfrm>
            <a:off x="1584008" y="5539740"/>
            <a:ext cx="530543" cy="531495"/>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8" name="Text 5"/>
          <p:cNvSpPr/>
          <p:nvPr/>
        </p:nvSpPr>
        <p:spPr>
          <a:xfrm>
            <a:off x="1584008" y="5539740"/>
            <a:ext cx="530543" cy="531495"/>
          </a:xfrm>
          <a:prstGeom prst="rect">
            <a:avLst/>
          </a:prstGeom>
          <a:noFill/>
          <a:ln/>
        </p:spPr>
        <p:txBody>
          <a:bodyPr wrap="square" lIns="68580" tIns="137160" rIns="137160" bIns="68580" rtlCol="0" anchor="ctr"/>
          <a:lstStyle/>
          <a:p>
            <a:pPr>
              <a:lnSpc>
                <a:spcPct val="100000"/>
              </a:lnSpc>
            </a:pPr>
            <a:endParaRPr lang="en-US" sz="2400" dirty="0"/>
          </a:p>
        </p:txBody>
      </p:sp>
      <p:sp>
        <p:nvSpPr>
          <p:cNvPr id="9" name="Shape 6"/>
          <p:cNvSpPr/>
          <p:nvPr/>
        </p:nvSpPr>
        <p:spPr>
          <a:xfrm>
            <a:off x="1584008" y="6728460"/>
            <a:ext cx="530543" cy="531495"/>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10" name="Text 7"/>
          <p:cNvSpPr/>
          <p:nvPr/>
        </p:nvSpPr>
        <p:spPr>
          <a:xfrm>
            <a:off x="1584008" y="6728460"/>
            <a:ext cx="530543" cy="531495"/>
          </a:xfrm>
          <a:prstGeom prst="rect">
            <a:avLst/>
          </a:prstGeom>
          <a:noFill/>
          <a:ln/>
        </p:spPr>
        <p:txBody>
          <a:bodyPr wrap="square" lIns="68580" tIns="137160" rIns="137160" bIns="68580" rtlCol="0" anchor="ctr"/>
          <a:lstStyle/>
          <a:p>
            <a:pPr>
              <a:lnSpc>
                <a:spcPct val="100000"/>
              </a:lnSpc>
            </a:pPr>
            <a:endParaRPr lang="en-US" sz="2400" dirty="0"/>
          </a:p>
        </p:txBody>
      </p:sp>
      <p:sp>
        <p:nvSpPr>
          <p:cNvPr id="11" name="Shape 8"/>
          <p:cNvSpPr/>
          <p:nvPr/>
        </p:nvSpPr>
        <p:spPr>
          <a:xfrm>
            <a:off x="1584008" y="7931468"/>
            <a:ext cx="530543" cy="531495"/>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12" name="Text 9"/>
          <p:cNvSpPr/>
          <p:nvPr/>
        </p:nvSpPr>
        <p:spPr>
          <a:xfrm>
            <a:off x="1584008" y="7931468"/>
            <a:ext cx="530543" cy="531495"/>
          </a:xfrm>
          <a:prstGeom prst="rect">
            <a:avLst/>
          </a:prstGeom>
          <a:noFill/>
          <a:ln/>
        </p:spPr>
        <p:txBody>
          <a:bodyPr wrap="square" lIns="68580" tIns="137160" rIns="137160" bIns="68580" rtlCol="0" anchor="ctr"/>
          <a:lstStyle/>
          <a:p>
            <a:pPr>
              <a:lnSpc>
                <a:spcPct val="100000"/>
              </a:lnSpc>
            </a:pPr>
            <a:endParaRPr lang="en-US" sz="2400" dirty="0"/>
          </a:p>
        </p:txBody>
      </p:sp>
      <p:sp>
        <p:nvSpPr>
          <p:cNvPr id="13" name="Text 10"/>
          <p:cNvSpPr/>
          <p:nvPr/>
        </p:nvSpPr>
        <p:spPr>
          <a:xfrm>
            <a:off x="1411606" y="1129665"/>
            <a:ext cx="5855018" cy="1154162"/>
          </a:xfrm>
          <a:prstGeom prst="rect">
            <a:avLst/>
          </a:prstGeom>
          <a:noFill/>
          <a:ln/>
        </p:spPr>
        <p:txBody>
          <a:bodyPr wrap="square" lIns="137160" tIns="68580" rIns="137160" bIns="68580" rtlCol="0" anchor="t">
            <a:spAutoFit/>
          </a:bodyPr>
          <a:lstStyle/>
          <a:p>
            <a:pPr>
              <a:lnSpc>
                <a:spcPct val="100000"/>
              </a:lnSpc>
            </a:pPr>
            <a:r>
              <a:rPr lang="en-US" sz="6600" b="1" dirty="0">
                <a:solidFill>
                  <a:srgbClr val="FFFFFF">
                    <a:alpha val="55000"/>
                  </a:srgbClr>
                </a:solidFill>
                <a:latin typeface="MiSans" pitchFamily="34" charset="0"/>
                <a:ea typeface="MiSans" pitchFamily="34" charset="-122"/>
                <a:cs typeface="MiSans" pitchFamily="34" charset="-120"/>
              </a:rPr>
              <a:t>CONTENTS</a:t>
            </a:r>
            <a:endParaRPr lang="en-US" sz="2400" dirty="0"/>
          </a:p>
        </p:txBody>
      </p:sp>
      <p:sp>
        <p:nvSpPr>
          <p:cNvPr id="14" name="Text 11"/>
          <p:cNvSpPr/>
          <p:nvPr/>
        </p:nvSpPr>
        <p:spPr>
          <a:xfrm>
            <a:off x="1581151" y="3253741"/>
            <a:ext cx="1159193" cy="761048"/>
          </a:xfrm>
          <a:prstGeom prst="rect">
            <a:avLst/>
          </a:prstGeom>
          <a:noFill/>
          <a:ln/>
        </p:spPr>
        <p:txBody>
          <a:bodyPr wrap="square" lIns="137160" tIns="68580" rIns="137160" bIns="68580" rtlCol="0" anchor="t"/>
          <a:lstStyle/>
          <a:p>
            <a:pPr>
              <a:lnSpc>
                <a:spcPct val="100000"/>
              </a:lnSpc>
            </a:pPr>
            <a:r>
              <a:rPr lang="en-US" sz="4200" b="1" dirty="0">
                <a:solidFill>
                  <a:srgbClr val="218EC1"/>
                </a:solidFill>
                <a:latin typeface="MiSans" pitchFamily="34" charset="0"/>
                <a:ea typeface="MiSans" pitchFamily="34" charset="-122"/>
                <a:cs typeface="MiSans" pitchFamily="34" charset="-120"/>
              </a:rPr>
              <a:t>01</a:t>
            </a:r>
            <a:endParaRPr lang="en-US" sz="2400" dirty="0"/>
          </a:p>
        </p:txBody>
      </p:sp>
      <p:sp>
        <p:nvSpPr>
          <p:cNvPr id="15" name="Text 12"/>
          <p:cNvSpPr/>
          <p:nvPr/>
        </p:nvSpPr>
        <p:spPr>
          <a:xfrm>
            <a:off x="2769871" y="3337560"/>
            <a:ext cx="15136178"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MiSans" pitchFamily="34" charset="0"/>
                <a:ea typeface="MiSans" pitchFamily="34" charset="-122"/>
                <a:cs typeface="MiSans" pitchFamily="34" charset="-120"/>
              </a:rPr>
              <a:t>Young Adult Relief</a:t>
            </a:r>
            <a:endParaRPr lang="en-US" sz="2400" dirty="0"/>
          </a:p>
        </p:txBody>
      </p:sp>
      <p:sp>
        <p:nvSpPr>
          <p:cNvPr id="16" name="Text 13"/>
          <p:cNvSpPr/>
          <p:nvPr/>
        </p:nvSpPr>
        <p:spPr>
          <a:xfrm>
            <a:off x="1581151" y="4428173"/>
            <a:ext cx="1159193" cy="761048"/>
          </a:xfrm>
          <a:prstGeom prst="rect">
            <a:avLst/>
          </a:prstGeom>
          <a:noFill/>
          <a:ln/>
        </p:spPr>
        <p:txBody>
          <a:bodyPr wrap="square" lIns="137160" tIns="68580" rIns="137160" bIns="68580" rtlCol="0" anchor="t"/>
          <a:lstStyle/>
          <a:p>
            <a:pPr>
              <a:lnSpc>
                <a:spcPct val="100000"/>
              </a:lnSpc>
            </a:pPr>
            <a:r>
              <a:rPr lang="en-US" sz="4200" b="1" dirty="0">
                <a:solidFill>
                  <a:srgbClr val="218EC1"/>
                </a:solidFill>
                <a:latin typeface="MiSans" pitchFamily="34" charset="0"/>
                <a:ea typeface="MiSans" pitchFamily="34" charset="-122"/>
                <a:cs typeface="MiSans" pitchFamily="34" charset="-120"/>
              </a:rPr>
              <a:t>02</a:t>
            </a:r>
            <a:endParaRPr lang="en-US" sz="2400" dirty="0"/>
          </a:p>
        </p:txBody>
      </p:sp>
      <p:sp>
        <p:nvSpPr>
          <p:cNvPr id="17" name="Text 14"/>
          <p:cNvSpPr/>
          <p:nvPr/>
        </p:nvSpPr>
        <p:spPr>
          <a:xfrm>
            <a:off x="2769871" y="4511993"/>
            <a:ext cx="15136178"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MiSans" pitchFamily="34" charset="0"/>
                <a:ea typeface="MiSans" pitchFamily="34" charset="-122"/>
                <a:cs typeface="MiSans" pitchFamily="34" charset="-120"/>
              </a:rPr>
              <a:t>Workplace Wins</a:t>
            </a:r>
            <a:endParaRPr lang="en-US" sz="2400" dirty="0"/>
          </a:p>
        </p:txBody>
      </p:sp>
      <p:sp>
        <p:nvSpPr>
          <p:cNvPr id="18" name="Text 15"/>
          <p:cNvSpPr/>
          <p:nvPr/>
        </p:nvSpPr>
        <p:spPr>
          <a:xfrm>
            <a:off x="1581151" y="5616893"/>
            <a:ext cx="1159193" cy="761048"/>
          </a:xfrm>
          <a:prstGeom prst="rect">
            <a:avLst/>
          </a:prstGeom>
          <a:noFill/>
          <a:ln/>
        </p:spPr>
        <p:txBody>
          <a:bodyPr wrap="square" lIns="137160" tIns="68580" rIns="137160" bIns="68580" rtlCol="0" anchor="t"/>
          <a:lstStyle/>
          <a:p>
            <a:pPr>
              <a:lnSpc>
                <a:spcPct val="100000"/>
              </a:lnSpc>
            </a:pPr>
            <a:r>
              <a:rPr lang="en-US" sz="4200" b="1" dirty="0">
                <a:solidFill>
                  <a:srgbClr val="218EC1"/>
                </a:solidFill>
                <a:latin typeface="MiSans" pitchFamily="34" charset="0"/>
                <a:ea typeface="MiSans" pitchFamily="34" charset="-122"/>
                <a:cs typeface="MiSans" pitchFamily="34" charset="-120"/>
              </a:rPr>
              <a:t>03</a:t>
            </a:r>
            <a:endParaRPr lang="en-US" sz="2400" dirty="0"/>
          </a:p>
        </p:txBody>
      </p:sp>
      <p:sp>
        <p:nvSpPr>
          <p:cNvPr id="19" name="Text 16"/>
          <p:cNvSpPr/>
          <p:nvPr/>
        </p:nvSpPr>
        <p:spPr>
          <a:xfrm>
            <a:off x="2769871" y="5700713"/>
            <a:ext cx="15136178"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MiSans" pitchFamily="34" charset="0"/>
                <a:ea typeface="MiSans" pitchFamily="34" charset="-122"/>
                <a:cs typeface="MiSans" pitchFamily="34" charset="-120"/>
              </a:rPr>
              <a:t>Policy Fit</a:t>
            </a:r>
            <a:endParaRPr lang="en-US" sz="2400" dirty="0"/>
          </a:p>
        </p:txBody>
      </p:sp>
      <p:sp>
        <p:nvSpPr>
          <p:cNvPr id="20" name="Text 17"/>
          <p:cNvSpPr/>
          <p:nvPr/>
        </p:nvSpPr>
        <p:spPr>
          <a:xfrm>
            <a:off x="1581151" y="6819901"/>
            <a:ext cx="1159193" cy="761048"/>
          </a:xfrm>
          <a:prstGeom prst="rect">
            <a:avLst/>
          </a:prstGeom>
          <a:noFill/>
          <a:ln/>
        </p:spPr>
        <p:txBody>
          <a:bodyPr wrap="square" lIns="137160" tIns="68580" rIns="137160" bIns="68580" rtlCol="0" anchor="t"/>
          <a:lstStyle/>
          <a:p>
            <a:pPr>
              <a:lnSpc>
                <a:spcPct val="100000"/>
              </a:lnSpc>
            </a:pPr>
            <a:r>
              <a:rPr lang="en-US" sz="4200" b="1" dirty="0">
                <a:solidFill>
                  <a:srgbClr val="218EC1"/>
                </a:solidFill>
                <a:latin typeface="MiSans" pitchFamily="34" charset="0"/>
                <a:ea typeface="MiSans" pitchFamily="34" charset="-122"/>
                <a:cs typeface="MiSans" pitchFamily="34" charset="-120"/>
              </a:rPr>
              <a:t>04</a:t>
            </a:r>
            <a:endParaRPr lang="en-US" sz="2400" dirty="0"/>
          </a:p>
        </p:txBody>
      </p:sp>
      <p:sp>
        <p:nvSpPr>
          <p:cNvPr id="21" name="Text 18"/>
          <p:cNvSpPr/>
          <p:nvPr/>
        </p:nvSpPr>
        <p:spPr>
          <a:xfrm>
            <a:off x="2769871" y="6903720"/>
            <a:ext cx="15136178"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MiSans" pitchFamily="34" charset="0"/>
                <a:ea typeface="MiSans" pitchFamily="34" charset="-122"/>
                <a:cs typeface="MiSans" pitchFamily="34" charset="-120"/>
              </a:rPr>
              <a:t>Research &amp; Evidence</a:t>
            </a:r>
            <a:endParaRPr lang="en-US" sz="2400" dirty="0"/>
          </a:p>
        </p:txBody>
      </p:sp>
      <p:sp>
        <p:nvSpPr>
          <p:cNvPr id="22" name="Text 19"/>
          <p:cNvSpPr/>
          <p:nvPr/>
        </p:nvSpPr>
        <p:spPr>
          <a:xfrm>
            <a:off x="1581151" y="8037196"/>
            <a:ext cx="1159193" cy="761048"/>
          </a:xfrm>
          <a:prstGeom prst="rect">
            <a:avLst/>
          </a:prstGeom>
          <a:noFill/>
          <a:ln/>
        </p:spPr>
        <p:txBody>
          <a:bodyPr wrap="square" lIns="137160" tIns="68580" rIns="137160" bIns="68580" rtlCol="0" anchor="t"/>
          <a:lstStyle/>
          <a:p>
            <a:pPr>
              <a:lnSpc>
                <a:spcPct val="100000"/>
              </a:lnSpc>
            </a:pPr>
            <a:r>
              <a:rPr lang="en-US" sz="4200" b="1" dirty="0">
                <a:solidFill>
                  <a:srgbClr val="218EC1"/>
                </a:solidFill>
                <a:latin typeface="MiSans" pitchFamily="34" charset="0"/>
                <a:ea typeface="MiSans" pitchFamily="34" charset="-122"/>
                <a:cs typeface="MiSans" pitchFamily="34" charset="-120"/>
              </a:rPr>
              <a:t>05</a:t>
            </a:r>
            <a:endParaRPr lang="en-US" sz="2400" dirty="0"/>
          </a:p>
        </p:txBody>
      </p:sp>
      <p:sp>
        <p:nvSpPr>
          <p:cNvPr id="23" name="Text 20"/>
          <p:cNvSpPr/>
          <p:nvPr/>
        </p:nvSpPr>
        <p:spPr>
          <a:xfrm>
            <a:off x="2769871" y="8121015"/>
            <a:ext cx="15136178" cy="600164"/>
          </a:xfrm>
          <a:prstGeom prst="rect">
            <a:avLst/>
          </a:prstGeom>
          <a:noFill/>
          <a:ln/>
        </p:spPr>
        <p:txBody>
          <a:bodyPr wrap="square" lIns="137160" tIns="68580" rIns="137160" bIns="68580" rtlCol="0" anchor="t">
            <a:spAutoFit/>
          </a:bodyPr>
          <a:lstStyle/>
          <a:p>
            <a:pPr>
              <a:lnSpc>
                <a:spcPct val="100000"/>
              </a:lnSpc>
            </a:pPr>
            <a:r>
              <a:rPr lang="en-US" sz="3000" b="1" dirty="0">
                <a:solidFill>
                  <a:srgbClr val="FFFFFF"/>
                </a:solidFill>
                <a:latin typeface="MiSans" pitchFamily="34" charset="0"/>
                <a:ea typeface="MiSans" pitchFamily="34" charset="-122"/>
                <a:cs typeface="MiSans" pitchFamily="34" charset="-120"/>
              </a:rPr>
              <a:t>Education Impact</a:t>
            </a:r>
            <a:endParaRPr lang="en-US" sz="2400" dirty="0"/>
          </a:p>
        </p:txBody>
      </p:sp>
    </p:spTree>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8-27-20:03:33-d2nf8598bjvh7rlj09bg.png"/>
          <p:cNvPicPr>
            <a:picLocks noChangeAspect="1"/>
          </p:cNvPicPr>
          <p:nvPr/>
        </p:nvPicPr>
        <p:blipFill>
          <a:blip r:embed="rId3"/>
          <a:srcRect l="8389" t="15000"/>
          <a:stretch/>
        </p:blipFill>
        <p:spPr>
          <a:xfrm>
            <a:off x="-1800" y="-82000"/>
            <a:ext cx="18289800" cy="10284863"/>
          </a:xfrm>
          <a:prstGeom prst="rect">
            <a:avLst/>
          </a:prstGeom>
        </p:spPr>
      </p:pic>
      <p:sp>
        <p:nvSpPr>
          <p:cNvPr id="3" name="Shape 0"/>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4" name="Text 1"/>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sp>
        <p:nvSpPr>
          <p:cNvPr id="5" name="Text 2"/>
          <p:cNvSpPr/>
          <p:nvPr/>
        </p:nvSpPr>
        <p:spPr>
          <a:xfrm>
            <a:off x="2188845" y="3371850"/>
            <a:ext cx="2419350" cy="1647825"/>
          </a:xfrm>
          <a:prstGeom prst="rect">
            <a:avLst/>
          </a:prstGeom>
          <a:noFill/>
          <a:ln/>
        </p:spPr>
        <p:txBody>
          <a:bodyPr wrap="square" lIns="0" tIns="0" rIns="0" bIns="0" rtlCol="0" anchor="t"/>
          <a:lstStyle/>
          <a:p>
            <a:pPr>
              <a:lnSpc>
                <a:spcPct val="100000"/>
              </a:lnSpc>
            </a:pPr>
            <a:r>
              <a:rPr lang="en-US" sz="12000" dirty="0">
                <a:solidFill>
                  <a:srgbClr val="218EC1"/>
                </a:solidFill>
                <a:latin typeface="MiSans" pitchFamily="34" charset="0"/>
                <a:ea typeface="MiSans" pitchFamily="34" charset="-122"/>
                <a:cs typeface="MiSans" pitchFamily="34" charset="-120"/>
              </a:rPr>
              <a:t>01</a:t>
            </a:r>
            <a:endParaRPr lang="en-US" sz="2400" dirty="0"/>
          </a:p>
        </p:txBody>
      </p:sp>
      <p:sp>
        <p:nvSpPr>
          <p:cNvPr id="6" name="Text 3"/>
          <p:cNvSpPr/>
          <p:nvPr/>
        </p:nvSpPr>
        <p:spPr>
          <a:xfrm>
            <a:off x="2160271" y="5276850"/>
            <a:ext cx="14275118" cy="1775460"/>
          </a:xfrm>
          <a:prstGeom prst="rect">
            <a:avLst/>
          </a:prstGeom>
          <a:noFill/>
          <a:ln/>
        </p:spPr>
        <p:txBody>
          <a:bodyPr wrap="square" lIns="0" tIns="0" rIns="0" bIns="0" rtlCol="0" anchor="t"/>
          <a:lstStyle/>
          <a:p>
            <a:pPr>
              <a:lnSpc>
                <a:spcPct val="100000"/>
              </a:lnSpc>
            </a:pPr>
            <a:r>
              <a:rPr lang="en-US" sz="6600" dirty="0">
                <a:solidFill>
                  <a:srgbClr val="FFFFFF"/>
                </a:solidFill>
                <a:latin typeface="MiSans" pitchFamily="34" charset="0"/>
                <a:ea typeface="MiSans" pitchFamily="34" charset="-122"/>
                <a:cs typeface="MiSans" pitchFamily="34" charset="-120"/>
              </a:rPr>
              <a:t>Young Adult Relief</a:t>
            </a:r>
            <a:endParaRPr lang="en-US" sz="2400" dirty="0"/>
          </a:p>
        </p:txBody>
      </p:sp>
    </p:spTree>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0" descr="https://kimi-img.moonshot.cn/pub/slides/slides_tmpl/image/25-08-27-20:03:30-d2nf84h8bjvh7rlj0950.jpg">
            <a:extLst>
              <a:ext uri="{FF2B5EF4-FFF2-40B4-BE49-F238E27FC236}">
                <a16:creationId xmlns:a16="http://schemas.microsoft.com/office/drawing/2014/main" id="{B4AFD366-500C-ACCD-44BC-BE9CD62D88BD}"/>
              </a:ext>
            </a:extLst>
          </p:cNvPr>
          <p:cNvPicPr>
            <a:picLocks noChangeAspect="1"/>
          </p:cNvPicPr>
          <p:nvPr/>
        </p:nvPicPr>
        <p:blipFill>
          <a:blip r:embed="rId3"/>
          <a:srcRect b="17387"/>
          <a:stretch/>
        </p:blipFill>
        <p:spPr>
          <a:xfrm>
            <a:off x="0" y="1"/>
            <a:ext cx="18289905" cy="10347512"/>
          </a:xfrm>
          <a:prstGeom prst="rect">
            <a:avLst/>
          </a:prstGeom>
        </p:spPr>
      </p:pic>
      <p:sp>
        <p:nvSpPr>
          <p:cNvPr id="2" name="Shape 0"/>
          <p:cNvSpPr/>
          <p:nvPr/>
        </p:nvSpPr>
        <p:spPr>
          <a:xfrm>
            <a:off x="6159818" y="2174558"/>
            <a:ext cx="11258550" cy="2550795"/>
          </a:xfrm>
          <a:prstGeom prst="roundRect">
            <a:avLst>
              <a:gd name="adj" fmla="val 4248"/>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3" name="Text 1"/>
          <p:cNvSpPr/>
          <p:nvPr/>
        </p:nvSpPr>
        <p:spPr>
          <a:xfrm>
            <a:off x="6159818" y="2174558"/>
            <a:ext cx="11258550" cy="2550795"/>
          </a:xfrm>
          <a:prstGeom prst="rect">
            <a:avLst/>
          </a:prstGeom>
          <a:noFill/>
          <a:ln/>
        </p:spPr>
        <p:txBody>
          <a:bodyPr wrap="square" lIns="0" tIns="0" rIns="0" bIns="0" rtlCol="0" anchor="t"/>
          <a:lstStyle/>
          <a:p>
            <a:pPr>
              <a:lnSpc>
                <a:spcPct val="100000"/>
              </a:lnSpc>
            </a:pPr>
            <a:endParaRPr lang="en-US" sz="2400" dirty="0"/>
          </a:p>
        </p:txBody>
      </p:sp>
      <p:sp>
        <p:nvSpPr>
          <p:cNvPr id="5" name="Shape 2"/>
          <p:cNvSpPr/>
          <p:nvPr/>
        </p:nvSpPr>
        <p:spPr>
          <a:xfrm>
            <a:off x="6283643" y="4898708"/>
            <a:ext cx="5429250" cy="4435793"/>
          </a:xfrm>
          <a:prstGeom prst="roundRect">
            <a:avLst>
              <a:gd name="adj" fmla="val 4248"/>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6" name="Text 3"/>
          <p:cNvSpPr/>
          <p:nvPr/>
        </p:nvSpPr>
        <p:spPr>
          <a:xfrm>
            <a:off x="6283643" y="4898708"/>
            <a:ext cx="5429250" cy="4435793"/>
          </a:xfrm>
          <a:prstGeom prst="rect">
            <a:avLst/>
          </a:prstGeom>
          <a:noFill/>
          <a:ln/>
        </p:spPr>
        <p:txBody>
          <a:bodyPr wrap="square" lIns="0" tIns="0" rIns="0" bIns="0" rtlCol="0" anchor="t"/>
          <a:lstStyle/>
          <a:p>
            <a:pPr>
              <a:lnSpc>
                <a:spcPct val="100000"/>
              </a:lnSpc>
            </a:pPr>
            <a:endParaRPr lang="en-US" sz="2400" dirty="0"/>
          </a:p>
        </p:txBody>
      </p:sp>
      <p:sp>
        <p:nvSpPr>
          <p:cNvPr id="7" name="Shape 4"/>
          <p:cNvSpPr/>
          <p:nvPr/>
        </p:nvSpPr>
        <p:spPr>
          <a:xfrm>
            <a:off x="11989118" y="4898708"/>
            <a:ext cx="5429250" cy="4435793"/>
          </a:xfrm>
          <a:prstGeom prst="roundRect">
            <a:avLst>
              <a:gd name="adj" fmla="val 4248"/>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8" name="Text 5"/>
          <p:cNvSpPr/>
          <p:nvPr/>
        </p:nvSpPr>
        <p:spPr>
          <a:xfrm>
            <a:off x="11989118" y="4898708"/>
            <a:ext cx="5429250" cy="4435793"/>
          </a:xfrm>
          <a:prstGeom prst="rect">
            <a:avLst/>
          </a:prstGeom>
          <a:noFill/>
          <a:ln/>
        </p:spPr>
        <p:txBody>
          <a:bodyPr wrap="square" lIns="0" tIns="0" rIns="0" bIns="0" rtlCol="0" anchor="t"/>
          <a:lstStyle/>
          <a:p>
            <a:pPr>
              <a:lnSpc>
                <a:spcPct val="100000"/>
              </a:lnSpc>
            </a:pPr>
            <a:endParaRPr lang="en-US" sz="2400" dirty="0"/>
          </a:p>
        </p:txBody>
      </p:sp>
      <p:sp>
        <p:nvSpPr>
          <p:cNvPr id="9" name="Shape 6"/>
          <p:cNvSpPr/>
          <p:nvPr/>
        </p:nvSpPr>
        <p:spPr>
          <a:xfrm>
            <a:off x="1069658" y="604838"/>
            <a:ext cx="901065" cy="902970"/>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10" name="Text 7"/>
          <p:cNvSpPr/>
          <p:nvPr/>
        </p:nvSpPr>
        <p:spPr>
          <a:xfrm>
            <a:off x="1069658" y="604838"/>
            <a:ext cx="901065" cy="902970"/>
          </a:xfrm>
          <a:prstGeom prst="rect">
            <a:avLst/>
          </a:prstGeom>
          <a:noFill/>
          <a:ln/>
        </p:spPr>
        <p:txBody>
          <a:bodyPr wrap="square" lIns="68580" tIns="137160" rIns="137160" bIns="68580" rtlCol="0" anchor="ctr"/>
          <a:lstStyle/>
          <a:p>
            <a:pPr>
              <a:lnSpc>
                <a:spcPct val="120000"/>
              </a:lnSpc>
            </a:pPr>
            <a:endParaRPr lang="en-US" sz="2400" dirty="0"/>
          </a:p>
        </p:txBody>
      </p:sp>
      <p:sp>
        <p:nvSpPr>
          <p:cNvPr id="11" name="Text 8"/>
          <p:cNvSpPr/>
          <p:nvPr/>
        </p:nvSpPr>
        <p:spPr>
          <a:xfrm>
            <a:off x="1455420" y="771525"/>
            <a:ext cx="15781020" cy="925382"/>
          </a:xfrm>
          <a:prstGeom prst="rect">
            <a:avLst/>
          </a:prstGeom>
          <a:noFill/>
          <a:ln/>
        </p:spPr>
        <p:txBody>
          <a:bodyPr wrap="square" lIns="0" tIns="0" rIns="0" bIns="0" rtlCol="0" anchor="t">
            <a:spAutoFit/>
          </a:bodyPr>
          <a:lstStyle/>
          <a:p>
            <a:pPr>
              <a:lnSpc>
                <a:spcPct val="120000"/>
              </a:lnSpc>
            </a:pPr>
            <a:r>
              <a:rPr lang="en-US" sz="5400" dirty="0">
                <a:solidFill>
                  <a:srgbClr val="218EC1"/>
                </a:solidFill>
                <a:latin typeface="MiSans" pitchFamily="34" charset="0"/>
                <a:ea typeface="MiSans" pitchFamily="34" charset="-122"/>
                <a:cs typeface="MiSans" pitchFamily="34" charset="-120"/>
              </a:rPr>
              <a:t>Instant Calm in 10-Minute VR</a:t>
            </a:r>
            <a:endParaRPr lang="en-US" sz="2400" dirty="0"/>
          </a:p>
        </p:txBody>
      </p:sp>
      <p:sp>
        <p:nvSpPr>
          <p:cNvPr id="12" name="Text 9"/>
          <p:cNvSpPr/>
          <p:nvPr/>
        </p:nvSpPr>
        <p:spPr>
          <a:xfrm>
            <a:off x="6416993" y="2373631"/>
            <a:ext cx="10818495" cy="602933"/>
          </a:xfrm>
          <a:prstGeom prst="rect">
            <a:avLst/>
          </a:prstGeom>
          <a:noFill/>
          <a:ln/>
        </p:spPr>
        <p:txBody>
          <a:bodyPr wrap="square" lIns="68580" tIns="68580" rIns="68580" bIns="68580" rtlCol="0" anchor="t"/>
          <a:lstStyle/>
          <a:p>
            <a:pPr>
              <a:lnSpc>
                <a:spcPct val="100000"/>
              </a:lnSpc>
            </a:pPr>
            <a:r>
              <a:rPr lang="en-US" sz="3000" dirty="0">
                <a:solidFill>
                  <a:srgbClr val="7EC9EB"/>
                </a:solidFill>
                <a:latin typeface="MiSans" pitchFamily="34" charset="0"/>
                <a:ea typeface="MiSans" pitchFamily="34" charset="-122"/>
                <a:cs typeface="MiSans" pitchFamily="34" charset="-120"/>
              </a:rPr>
              <a:t>Rapid Stress Reduction</a:t>
            </a:r>
            <a:endParaRPr lang="en-US" sz="2400" dirty="0"/>
          </a:p>
        </p:txBody>
      </p:sp>
      <p:sp>
        <p:nvSpPr>
          <p:cNvPr id="13" name="Text 10"/>
          <p:cNvSpPr/>
          <p:nvPr/>
        </p:nvSpPr>
        <p:spPr>
          <a:xfrm>
            <a:off x="6482715" y="3088005"/>
            <a:ext cx="10917555" cy="1889760"/>
          </a:xfrm>
          <a:prstGeom prst="rect">
            <a:avLst/>
          </a:prstGeom>
          <a:noFill/>
          <a:ln/>
        </p:spPr>
        <p:txBody>
          <a:bodyPr wrap="square" lIns="68580" tIns="68580" rIns="68580" bIns="68580" rtlCol="0" anchor="t"/>
          <a:lstStyle/>
          <a:p>
            <a:pPr>
              <a:lnSpc>
                <a:spcPct val="130000"/>
              </a:lnSpc>
            </a:pPr>
            <a:r>
              <a:rPr lang="en-US" sz="2100" dirty="0">
                <a:solidFill>
                  <a:srgbClr val="FFFFFF"/>
                </a:solidFill>
                <a:latin typeface="MiSans" pitchFamily="34" charset="0"/>
                <a:ea typeface="MiSans" pitchFamily="34" charset="-122"/>
                <a:cs typeface="MiSans" pitchFamily="34" charset="-120"/>
              </a:rPr>
              <a:t>Single VR mindfulness sessions can reduce physiological stress by 25–30% in just 10 minutes, offering a quick and effective way to lower heart rate and cortisol levels. This rapid relief helps young adults feel calmer and more emotionally balanced ( Tarrant et al.,2018)</a:t>
            </a:r>
            <a:endParaRPr lang="en-US" sz="2400" dirty="0"/>
          </a:p>
        </p:txBody>
      </p:sp>
      <p:sp>
        <p:nvSpPr>
          <p:cNvPr id="14" name="Text 11"/>
          <p:cNvSpPr/>
          <p:nvPr/>
        </p:nvSpPr>
        <p:spPr>
          <a:xfrm>
            <a:off x="6360795" y="5053966"/>
            <a:ext cx="5295900" cy="1151573"/>
          </a:xfrm>
          <a:prstGeom prst="rect">
            <a:avLst/>
          </a:prstGeom>
          <a:noFill/>
          <a:ln/>
        </p:spPr>
        <p:txBody>
          <a:bodyPr wrap="square" lIns="68580" tIns="68580" rIns="68580" bIns="68580" rtlCol="0" anchor="ctr"/>
          <a:lstStyle/>
          <a:p>
            <a:pPr>
              <a:lnSpc>
                <a:spcPct val="100000"/>
              </a:lnSpc>
            </a:pPr>
            <a:r>
              <a:rPr lang="en-US" sz="2700" b="1" dirty="0">
                <a:solidFill>
                  <a:srgbClr val="7EC9EB"/>
                </a:solidFill>
                <a:latin typeface="MiSans" pitchFamily="34" charset="0"/>
                <a:ea typeface="MiSans" pitchFamily="34" charset="-122"/>
                <a:cs typeface="MiSans" pitchFamily="34" charset="-120"/>
              </a:rPr>
              <a:t>Immersive Environments</a:t>
            </a:r>
            <a:endParaRPr lang="en-US" sz="2400" dirty="0"/>
          </a:p>
        </p:txBody>
      </p:sp>
      <p:sp>
        <p:nvSpPr>
          <p:cNvPr id="15" name="Text 12"/>
          <p:cNvSpPr/>
          <p:nvPr/>
        </p:nvSpPr>
        <p:spPr>
          <a:xfrm>
            <a:off x="6338888" y="5962650"/>
            <a:ext cx="5307330" cy="3219450"/>
          </a:xfrm>
          <a:prstGeom prst="rect">
            <a:avLst/>
          </a:prstGeom>
          <a:noFill/>
          <a:ln/>
        </p:spPr>
        <p:txBody>
          <a:bodyPr wrap="square" lIns="68580" tIns="68580" rIns="68580" bIns="68580" rtlCol="0" anchor="t"/>
          <a:lstStyle/>
          <a:p>
            <a:pPr>
              <a:lnSpc>
                <a:spcPct val="130000"/>
              </a:lnSpc>
            </a:pPr>
            <a:r>
              <a:rPr lang="en-US" sz="2100" dirty="0">
                <a:solidFill>
                  <a:srgbClr val="FFFFFF"/>
                </a:solidFill>
                <a:latin typeface="MiSans" pitchFamily="34" charset="0"/>
                <a:ea typeface="MiSans" pitchFamily="34" charset="-122"/>
                <a:cs typeface="MiSans" pitchFamily="34" charset="-120"/>
              </a:rPr>
              <a:t>Immersive VR environments, such as nature scenes or guided breathing exercises, provide a distraction from daily stressors. Users report feeling less overwhelmed and more focused after just a short session (Freeman et al., 2017)</a:t>
            </a:r>
            <a:endParaRPr lang="en-US" sz="2400" dirty="0"/>
          </a:p>
        </p:txBody>
      </p:sp>
      <p:sp>
        <p:nvSpPr>
          <p:cNvPr id="16" name="Text 13"/>
          <p:cNvSpPr/>
          <p:nvPr/>
        </p:nvSpPr>
        <p:spPr>
          <a:xfrm>
            <a:off x="12066270" y="5053966"/>
            <a:ext cx="5295900" cy="1151573"/>
          </a:xfrm>
          <a:prstGeom prst="rect">
            <a:avLst/>
          </a:prstGeom>
          <a:noFill/>
          <a:ln/>
        </p:spPr>
        <p:txBody>
          <a:bodyPr wrap="square" lIns="68580" tIns="68580" rIns="68580" bIns="68580" rtlCol="0" anchor="ctr"/>
          <a:lstStyle/>
          <a:p>
            <a:pPr>
              <a:lnSpc>
                <a:spcPct val="100000"/>
              </a:lnSpc>
            </a:pPr>
            <a:r>
              <a:rPr lang="en-US" sz="2700" b="1" dirty="0">
                <a:solidFill>
                  <a:srgbClr val="7EC9EB"/>
                </a:solidFill>
                <a:latin typeface="MiSans" pitchFamily="34" charset="0"/>
                <a:ea typeface="MiSans" pitchFamily="34" charset="-122"/>
                <a:cs typeface="MiSans" pitchFamily="34" charset="-120"/>
              </a:rPr>
              <a:t>Convenient Breaks</a:t>
            </a:r>
            <a:endParaRPr lang="en-US" sz="2400" dirty="0"/>
          </a:p>
        </p:txBody>
      </p:sp>
      <p:sp>
        <p:nvSpPr>
          <p:cNvPr id="17" name="Text 14"/>
          <p:cNvSpPr/>
          <p:nvPr/>
        </p:nvSpPr>
        <p:spPr>
          <a:xfrm>
            <a:off x="12044363" y="5962650"/>
            <a:ext cx="5307330" cy="3219450"/>
          </a:xfrm>
          <a:prstGeom prst="rect">
            <a:avLst/>
          </a:prstGeom>
          <a:noFill/>
          <a:ln/>
        </p:spPr>
        <p:txBody>
          <a:bodyPr wrap="square" lIns="68580" tIns="68580" rIns="68580" bIns="68580" rtlCol="0" anchor="t"/>
          <a:lstStyle/>
          <a:p>
            <a:pPr>
              <a:lnSpc>
                <a:spcPct val="130000"/>
              </a:lnSpc>
            </a:pPr>
            <a:r>
              <a:rPr lang="en-US" sz="2100" dirty="0">
                <a:solidFill>
                  <a:srgbClr val="FFFFFF"/>
                </a:solidFill>
                <a:latin typeface="MiSans" pitchFamily="34" charset="0"/>
                <a:ea typeface="MiSans" pitchFamily="34" charset="-122"/>
                <a:cs typeface="MiSans" pitchFamily="34" charset="-120"/>
              </a:rPr>
              <a:t>VR sessions can be easily integrated into daily routines, whether during study breaks or work intervals. This accessibility ensures that young adults can quickly reset and regain their composure Chirico and </a:t>
            </a:r>
            <a:r>
              <a:rPr lang="en-US" sz="2100" dirty="0" err="1">
                <a:solidFill>
                  <a:srgbClr val="FFFFFF"/>
                </a:solidFill>
                <a:latin typeface="MiSans" pitchFamily="34" charset="0"/>
                <a:ea typeface="MiSans" pitchFamily="34" charset="-122"/>
                <a:cs typeface="MiSans" pitchFamily="34" charset="-120"/>
              </a:rPr>
              <a:t>Gaggioli</a:t>
            </a:r>
            <a:r>
              <a:rPr lang="en-US" sz="2100" dirty="0">
                <a:solidFill>
                  <a:srgbClr val="FFFFFF"/>
                </a:solidFill>
                <a:latin typeface="MiSans" pitchFamily="34" charset="0"/>
                <a:ea typeface="MiSans" pitchFamily="34" charset="-122"/>
                <a:cs typeface="MiSans" pitchFamily="34" charset="-120"/>
              </a:rPr>
              <a:t>, 2019).</a:t>
            </a:r>
            <a:endParaRPr lang="en-US" sz="2400" dirty="0"/>
          </a:p>
        </p:txBody>
      </p:sp>
    </p:spTree>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Image 0" descr="https://kimi-img.moonshot.cn/pub/slides/slides_tmpl/image/25-08-27-20:03:30-d2nf84h8bjvh7rlj0950.jpg">
            <a:extLst>
              <a:ext uri="{FF2B5EF4-FFF2-40B4-BE49-F238E27FC236}">
                <a16:creationId xmlns:a16="http://schemas.microsoft.com/office/drawing/2014/main" id="{45A0A2DF-56D6-0117-578A-6F45FCA25D38}"/>
              </a:ext>
            </a:extLst>
          </p:cNvPr>
          <p:cNvPicPr>
            <a:picLocks noChangeAspect="1"/>
          </p:cNvPicPr>
          <p:nvPr/>
        </p:nvPicPr>
        <p:blipFill>
          <a:blip r:embed="rId3"/>
          <a:srcRect b="17387"/>
          <a:stretch/>
        </p:blipFill>
        <p:spPr>
          <a:xfrm>
            <a:off x="0" y="1"/>
            <a:ext cx="18289905" cy="10347512"/>
          </a:xfrm>
          <a:prstGeom prst="rect">
            <a:avLst/>
          </a:prstGeom>
        </p:spPr>
      </p:pic>
      <p:sp>
        <p:nvSpPr>
          <p:cNvPr id="2" name="Shape 0"/>
          <p:cNvSpPr/>
          <p:nvPr/>
        </p:nvSpPr>
        <p:spPr>
          <a:xfrm>
            <a:off x="6685598" y="3091815"/>
            <a:ext cx="5098733" cy="12388215"/>
          </a:xfrm>
          <a:prstGeom prst="round2SameRect">
            <a:avLst>
              <a:gd name="adj1" fmla="val 50000"/>
              <a:gd name="adj2" fmla="val 0"/>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3" name="Text 1"/>
          <p:cNvSpPr/>
          <p:nvPr/>
        </p:nvSpPr>
        <p:spPr>
          <a:xfrm>
            <a:off x="6685598" y="3091815"/>
            <a:ext cx="5098733" cy="12388215"/>
          </a:xfrm>
          <a:prstGeom prst="rect">
            <a:avLst/>
          </a:prstGeom>
          <a:noFill/>
          <a:ln/>
        </p:spPr>
        <p:txBody>
          <a:bodyPr wrap="square" lIns="0" tIns="0" rIns="0" bIns="0" rtlCol="0" anchor="t"/>
          <a:lstStyle/>
          <a:p>
            <a:pPr>
              <a:lnSpc>
                <a:spcPct val="100000"/>
              </a:lnSpc>
            </a:pPr>
            <a:endParaRPr lang="en-US" sz="2400" dirty="0"/>
          </a:p>
        </p:txBody>
      </p:sp>
      <p:sp>
        <p:nvSpPr>
          <p:cNvPr id="4" name="Shape 2"/>
          <p:cNvSpPr/>
          <p:nvPr/>
        </p:nvSpPr>
        <p:spPr>
          <a:xfrm rot="10800000">
            <a:off x="12492991" y="-3390900"/>
            <a:ext cx="5098733" cy="12388215"/>
          </a:xfrm>
          <a:prstGeom prst="round2SameRect">
            <a:avLst>
              <a:gd name="adj1" fmla="val 50000"/>
              <a:gd name="adj2" fmla="val 0"/>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5" name="Text 3"/>
          <p:cNvSpPr/>
          <p:nvPr/>
        </p:nvSpPr>
        <p:spPr>
          <a:xfrm rot="10800000">
            <a:off x="12492991" y="-3390900"/>
            <a:ext cx="5098733" cy="12388215"/>
          </a:xfrm>
          <a:prstGeom prst="rect">
            <a:avLst/>
          </a:prstGeom>
          <a:noFill/>
          <a:ln/>
        </p:spPr>
        <p:txBody>
          <a:bodyPr wrap="square" lIns="0" tIns="0" rIns="0" bIns="0" rtlCol="0" anchor="t"/>
          <a:lstStyle/>
          <a:p>
            <a:pPr>
              <a:lnSpc>
                <a:spcPct val="100000"/>
              </a:lnSpc>
            </a:pPr>
            <a:endParaRPr lang="en-US" sz="2400" dirty="0"/>
          </a:p>
        </p:txBody>
      </p:sp>
      <p:sp>
        <p:nvSpPr>
          <p:cNvPr id="6" name="Shape 4"/>
          <p:cNvSpPr/>
          <p:nvPr/>
        </p:nvSpPr>
        <p:spPr>
          <a:xfrm>
            <a:off x="2879408" y="-7925753"/>
            <a:ext cx="12485370" cy="12485370"/>
          </a:xfrm>
          <a:prstGeom prst="ellipse">
            <a:avLst/>
          </a:prstGeom>
          <a:solidFill>
            <a:srgbClr val="FFFFFF">
              <a:alpha val="5098"/>
            </a:srgbClr>
          </a:solidFill>
          <a:ln/>
        </p:spPr>
        <p:txBody>
          <a:bodyPr/>
          <a:lstStyle/>
          <a:p>
            <a:endParaRPr lang="en-GB" sz="2700"/>
          </a:p>
        </p:txBody>
      </p:sp>
      <p:sp>
        <p:nvSpPr>
          <p:cNvPr id="7" name="Text 5"/>
          <p:cNvSpPr/>
          <p:nvPr/>
        </p:nvSpPr>
        <p:spPr>
          <a:xfrm>
            <a:off x="2879408" y="-7925753"/>
            <a:ext cx="12485370" cy="12485370"/>
          </a:xfrm>
          <a:prstGeom prst="rect">
            <a:avLst/>
          </a:prstGeom>
          <a:noFill/>
          <a:ln/>
        </p:spPr>
        <p:txBody>
          <a:bodyPr wrap="square" lIns="0" tIns="0" rIns="0" bIns="0" rtlCol="0" anchor="t"/>
          <a:lstStyle/>
          <a:p>
            <a:pPr>
              <a:lnSpc>
                <a:spcPct val="100000"/>
              </a:lnSpc>
            </a:pPr>
            <a:endParaRPr lang="en-US" sz="2400" dirty="0"/>
          </a:p>
        </p:txBody>
      </p:sp>
      <p:sp>
        <p:nvSpPr>
          <p:cNvPr id="8" name="Shape 6"/>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9" name="Text 7"/>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sp>
        <p:nvSpPr>
          <p:cNvPr id="10" name="Shape 8"/>
          <p:cNvSpPr/>
          <p:nvPr/>
        </p:nvSpPr>
        <p:spPr>
          <a:xfrm rot="10800000">
            <a:off x="2928938" y="6780848"/>
            <a:ext cx="579120" cy="1158240"/>
          </a:xfrm>
          <a:custGeom>
            <a:avLst/>
            <a:gdLst/>
            <a:ahLst/>
            <a:cxnLst/>
            <a:rect l="l" t="t" r="r" b="b"/>
            <a:pathLst>
              <a:path w="386080" h="772160">
                <a:moveTo>
                  <a:pt x="0" y="671399"/>
                </a:moveTo>
                <a:lnTo>
                  <a:pt x="0" y="0"/>
                </a:lnTo>
                <a:lnTo>
                  <a:pt x="386080" y="772160"/>
                </a:lnTo>
                <a:lnTo>
                  <a:pt x="0" y="671399"/>
                </a:lnTo>
                <a:close/>
              </a:path>
            </a:pathLst>
          </a:custGeom>
          <a:gradFill flip="none" rotWithShape="1">
            <a:gsLst>
              <a:gs pos="0">
                <a:srgbClr val="3CACE1"/>
              </a:gs>
              <a:gs pos="7000">
                <a:srgbClr val="3CACE1"/>
              </a:gs>
              <a:gs pos="100000">
                <a:srgbClr val="A9DAF2">
                  <a:alpha val="0"/>
                </a:srgbClr>
              </a:gs>
            </a:gsLst>
            <a:lin ang="17700000" scaled="1"/>
          </a:gradFill>
          <a:ln w="6350">
            <a:gradFill flip="none" rotWithShape="1">
              <a:gsLst>
                <a:gs pos="0">
                  <a:srgbClr val="FFFFFF"/>
                </a:gs>
                <a:gs pos="43000">
                  <a:srgbClr val="FFFFFF">
                    <a:alpha val="0"/>
                  </a:srgbClr>
                </a:gs>
                <a:gs pos="100000">
                  <a:srgbClr val="FFFFFF">
                    <a:alpha val="0"/>
                  </a:srgbClr>
                </a:gs>
              </a:gsLst>
              <a:lin ang="19680000" scaled="1"/>
            </a:gradFill>
            <a:prstDash val="solid"/>
          </a:ln>
        </p:spPr>
        <p:txBody>
          <a:bodyPr/>
          <a:lstStyle/>
          <a:p>
            <a:endParaRPr lang="en-GB" sz="2700"/>
          </a:p>
        </p:txBody>
      </p:sp>
      <p:sp>
        <p:nvSpPr>
          <p:cNvPr id="11" name="Text 9"/>
          <p:cNvSpPr/>
          <p:nvPr/>
        </p:nvSpPr>
        <p:spPr>
          <a:xfrm rot="10800000">
            <a:off x="2928938" y="6780848"/>
            <a:ext cx="579120" cy="1158240"/>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10"/>
          <p:cNvSpPr/>
          <p:nvPr/>
        </p:nvSpPr>
        <p:spPr>
          <a:xfrm rot="10800000" flipH="1">
            <a:off x="3505200" y="6780848"/>
            <a:ext cx="579120" cy="1158240"/>
          </a:xfrm>
          <a:custGeom>
            <a:avLst/>
            <a:gdLst/>
            <a:ahLst/>
            <a:cxnLst/>
            <a:rect l="l" t="t" r="r" b="b"/>
            <a:pathLst>
              <a:path w="386080" h="772160">
                <a:moveTo>
                  <a:pt x="0" y="671399"/>
                </a:moveTo>
                <a:lnTo>
                  <a:pt x="0" y="0"/>
                </a:lnTo>
                <a:lnTo>
                  <a:pt x="386080" y="772160"/>
                </a:lnTo>
                <a:lnTo>
                  <a:pt x="0" y="671399"/>
                </a:lnTo>
                <a:close/>
              </a:path>
            </a:pathLst>
          </a:custGeom>
          <a:gradFill flip="none" rotWithShape="1">
            <a:gsLst>
              <a:gs pos="0">
                <a:srgbClr val="28A4DE"/>
              </a:gs>
              <a:gs pos="7000">
                <a:srgbClr val="28A4DE"/>
              </a:gs>
              <a:gs pos="100000">
                <a:srgbClr val="A9DAF2">
                  <a:alpha val="0"/>
                </a:srgbClr>
              </a:gs>
            </a:gsLst>
            <a:lin ang="19200000" scaled="1"/>
          </a:gradFill>
          <a:ln w="6350">
            <a:gradFill flip="none" rotWithShape="1">
              <a:gsLst>
                <a:gs pos="0">
                  <a:srgbClr val="FFFFFF"/>
                </a:gs>
                <a:gs pos="54000">
                  <a:srgbClr val="FFFFFF">
                    <a:alpha val="0"/>
                  </a:srgbClr>
                </a:gs>
                <a:gs pos="100000">
                  <a:srgbClr val="FFFFFF">
                    <a:alpha val="0"/>
                  </a:srgbClr>
                </a:gs>
              </a:gsLst>
              <a:lin ang="18120000" scaled="1"/>
            </a:gradFill>
            <a:prstDash val="solid"/>
          </a:ln>
        </p:spPr>
        <p:txBody>
          <a:bodyPr/>
          <a:lstStyle/>
          <a:p>
            <a:endParaRPr lang="en-GB" sz="2700"/>
          </a:p>
        </p:txBody>
      </p:sp>
      <p:sp>
        <p:nvSpPr>
          <p:cNvPr id="13" name="Text 11"/>
          <p:cNvSpPr/>
          <p:nvPr/>
        </p:nvSpPr>
        <p:spPr>
          <a:xfrm rot="10800000">
            <a:off x="3505200" y="6780848"/>
            <a:ext cx="579120" cy="1158240"/>
          </a:xfrm>
          <a:prstGeom prst="rect">
            <a:avLst/>
          </a:prstGeom>
          <a:noFill/>
          <a:ln/>
        </p:spPr>
        <p:txBody>
          <a:bodyPr wrap="square" lIns="68580" tIns="137160" rIns="137160" bIns="68580" rtlCol="0" anchor="ctr"/>
          <a:lstStyle/>
          <a:p>
            <a:pPr>
              <a:lnSpc>
                <a:spcPct val="100000"/>
              </a:lnSpc>
            </a:pPr>
            <a:endParaRPr lang="en-US" sz="2400" dirty="0"/>
          </a:p>
        </p:txBody>
      </p:sp>
      <p:sp>
        <p:nvSpPr>
          <p:cNvPr id="14" name="Shape 12"/>
          <p:cNvSpPr/>
          <p:nvPr/>
        </p:nvSpPr>
        <p:spPr>
          <a:xfrm>
            <a:off x="2928938" y="6630353"/>
            <a:ext cx="1155383" cy="301943"/>
          </a:xfrm>
          <a:prstGeom prst="flowChartDecision">
            <a:avLst/>
          </a:prstGeom>
          <a:gradFill flip="none" rotWithShape="1">
            <a:gsLst>
              <a:gs pos="0">
                <a:srgbClr val="219ED8"/>
              </a:gs>
              <a:gs pos="9000">
                <a:srgbClr val="219ED8"/>
              </a:gs>
              <a:gs pos="100000">
                <a:srgbClr val="7EC9EB"/>
              </a:gs>
            </a:gsLst>
            <a:lin ang="16200000" scaled="1"/>
          </a:gradFill>
          <a:ln/>
        </p:spPr>
        <p:txBody>
          <a:bodyPr/>
          <a:lstStyle/>
          <a:p>
            <a:endParaRPr lang="en-GB" sz="2700"/>
          </a:p>
        </p:txBody>
      </p:sp>
      <p:sp>
        <p:nvSpPr>
          <p:cNvPr id="15" name="Text 13"/>
          <p:cNvSpPr/>
          <p:nvPr/>
        </p:nvSpPr>
        <p:spPr>
          <a:xfrm>
            <a:off x="2928938" y="6630353"/>
            <a:ext cx="1155383" cy="301943"/>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Shape 14"/>
          <p:cNvSpPr/>
          <p:nvPr/>
        </p:nvSpPr>
        <p:spPr>
          <a:xfrm rot="10800000">
            <a:off x="1461135" y="4921568"/>
            <a:ext cx="2051685" cy="4110038"/>
          </a:xfrm>
          <a:custGeom>
            <a:avLst/>
            <a:gdLst/>
            <a:ahLst/>
            <a:cxnLst/>
            <a:rect l="l" t="t" r="r" b="b"/>
            <a:pathLst>
              <a:path w="1367790" h="2740025">
                <a:moveTo>
                  <a:pt x="0" y="2382471"/>
                </a:moveTo>
                <a:lnTo>
                  <a:pt x="0" y="0"/>
                </a:lnTo>
                <a:lnTo>
                  <a:pt x="1367790" y="2740025"/>
                </a:lnTo>
                <a:lnTo>
                  <a:pt x="0" y="2382471"/>
                </a:lnTo>
                <a:close/>
              </a:path>
            </a:pathLst>
          </a:custGeom>
          <a:gradFill flip="none" rotWithShape="1">
            <a:gsLst>
              <a:gs pos="0">
                <a:srgbClr val="3CACE1"/>
              </a:gs>
              <a:gs pos="7000">
                <a:srgbClr val="3CACE1"/>
              </a:gs>
              <a:gs pos="100000">
                <a:srgbClr val="A9DAF2">
                  <a:alpha val="0"/>
                </a:srgbClr>
              </a:gs>
            </a:gsLst>
            <a:lin ang="17700000" scaled="1"/>
          </a:gradFill>
          <a:ln w="15875">
            <a:gradFill flip="none" rotWithShape="1">
              <a:gsLst>
                <a:gs pos="0">
                  <a:srgbClr val="FFFFFF"/>
                </a:gs>
                <a:gs pos="43000">
                  <a:srgbClr val="FFFFFF">
                    <a:alpha val="0"/>
                  </a:srgbClr>
                </a:gs>
                <a:gs pos="100000">
                  <a:srgbClr val="FFFFFF">
                    <a:alpha val="0"/>
                  </a:srgbClr>
                </a:gs>
              </a:gsLst>
              <a:lin ang="19680000" scaled="1"/>
            </a:gradFill>
            <a:prstDash val="solid"/>
          </a:ln>
        </p:spPr>
        <p:txBody>
          <a:bodyPr/>
          <a:lstStyle/>
          <a:p>
            <a:endParaRPr lang="en-GB" sz="2700"/>
          </a:p>
        </p:txBody>
      </p:sp>
      <p:sp>
        <p:nvSpPr>
          <p:cNvPr id="17" name="Text 15"/>
          <p:cNvSpPr/>
          <p:nvPr/>
        </p:nvSpPr>
        <p:spPr>
          <a:xfrm rot="10800000">
            <a:off x="1461135" y="4921568"/>
            <a:ext cx="2051685" cy="4110038"/>
          </a:xfrm>
          <a:prstGeom prst="rect">
            <a:avLst/>
          </a:prstGeom>
          <a:noFill/>
          <a:ln/>
        </p:spPr>
        <p:txBody>
          <a:bodyPr wrap="square" lIns="68580" tIns="137160" rIns="137160" bIns="68580" rtlCol="0" anchor="ctr"/>
          <a:lstStyle/>
          <a:p>
            <a:pPr>
              <a:lnSpc>
                <a:spcPct val="100000"/>
              </a:lnSpc>
            </a:pPr>
            <a:endParaRPr lang="en-US" sz="2400" dirty="0"/>
          </a:p>
        </p:txBody>
      </p:sp>
      <p:sp>
        <p:nvSpPr>
          <p:cNvPr id="18" name="Shape 16"/>
          <p:cNvSpPr/>
          <p:nvPr/>
        </p:nvSpPr>
        <p:spPr>
          <a:xfrm rot="10800000" flipH="1">
            <a:off x="3505200" y="4921568"/>
            <a:ext cx="2051685" cy="4110038"/>
          </a:xfrm>
          <a:custGeom>
            <a:avLst/>
            <a:gdLst/>
            <a:ahLst/>
            <a:cxnLst/>
            <a:rect l="l" t="t" r="r" b="b"/>
            <a:pathLst>
              <a:path w="1367790" h="2740025">
                <a:moveTo>
                  <a:pt x="0" y="2382471"/>
                </a:moveTo>
                <a:lnTo>
                  <a:pt x="0" y="0"/>
                </a:lnTo>
                <a:lnTo>
                  <a:pt x="1367790" y="2740025"/>
                </a:lnTo>
                <a:lnTo>
                  <a:pt x="0" y="2382471"/>
                </a:lnTo>
                <a:close/>
              </a:path>
            </a:pathLst>
          </a:custGeom>
          <a:gradFill flip="none" rotWithShape="1">
            <a:gsLst>
              <a:gs pos="0">
                <a:srgbClr val="28A4DE"/>
              </a:gs>
              <a:gs pos="7000">
                <a:srgbClr val="28A4DE"/>
              </a:gs>
              <a:gs pos="100000">
                <a:srgbClr val="A9DAF2">
                  <a:alpha val="0"/>
                </a:srgbClr>
              </a:gs>
            </a:gsLst>
            <a:lin ang="19200000" scaled="1"/>
          </a:gradFill>
          <a:ln w="15875">
            <a:gradFill flip="none" rotWithShape="1">
              <a:gsLst>
                <a:gs pos="0">
                  <a:srgbClr val="FFFFFF"/>
                </a:gs>
                <a:gs pos="54000">
                  <a:srgbClr val="FFFFFF">
                    <a:alpha val="0"/>
                  </a:srgbClr>
                </a:gs>
                <a:gs pos="100000">
                  <a:srgbClr val="FFFFFF">
                    <a:alpha val="0"/>
                  </a:srgbClr>
                </a:gs>
              </a:gsLst>
              <a:lin ang="18120000" scaled="1"/>
            </a:gradFill>
            <a:prstDash val="solid"/>
          </a:ln>
        </p:spPr>
        <p:txBody>
          <a:bodyPr/>
          <a:lstStyle/>
          <a:p>
            <a:endParaRPr lang="en-GB" sz="2700"/>
          </a:p>
        </p:txBody>
      </p:sp>
      <p:sp>
        <p:nvSpPr>
          <p:cNvPr id="19" name="Text 17"/>
          <p:cNvSpPr/>
          <p:nvPr/>
        </p:nvSpPr>
        <p:spPr>
          <a:xfrm rot="10800000">
            <a:off x="3505200" y="4921568"/>
            <a:ext cx="2051685" cy="4110038"/>
          </a:xfrm>
          <a:prstGeom prst="rect">
            <a:avLst/>
          </a:prstGeom>
          <a:noFill/>
          <a:ln/>
        </p:spPr>
        <p:txBody>
          <a:bodyPr wrap="square" lIns="68580" tIns="137160" rIns="137160" bIns="68580" rtlCol="0" anchor="ctr"/>
          <a:lstStyle/>
          <a:p>
            <a:pPr>
              <a:lnSpc>
                <a:spcPct val="100000"/>
              </a:lnSpc>
            </a:pPr>
            <a:endParaRPr lang="en-US" sz="2400" dirty="0"/>
          </a:p>
        </p:txBody>
      </p:sp>
      <p:sp>
        <p:nvSpPr>
          <p:cNvPr id="20" name="Shape 18"/>
          <p:cNvSpPr/>
          <p:nvPr/>
        </p:nvSpPr>
        <p:spPr>
          <a:xfrm>
            <a:off x="2590800" y="9063038"/>
            <a:ext cx="1840230" cy="329565"/>
          </a:xfrm>
          <a:prstGeom prst="ellipse">
            <a:avLst/>
          </a:prstGeom>
          <a:solidFill>
            <a:srgbClr val="7EC9EB">
              <a:alpha val="20000"/>
            </a:srgbClr>
          </a:solidFill>
          <a:ln/>
        </p:spPr>
        <p:txBody>
          <a:bodyPr/>
          <a:lstStyle/>
          <a:p>
            <a:endParaRPr lang="en-GB" sz="2700"/>
          </a:p>
        </p:txBody>
      </p:sp>
      <p:sp>
        <p:nvSpPr>
          <p:cNvPr id="21" name="Text 19"/>
          <p:cNvSpPr/>
          <p:nvPr/>
        </p:nvSpPr>
        <p:spPr>
          <a:xfrm>
            <a:off x="2590800" y="9063038"/>
            <a:ext cx="1840230" cy="329565"/>
          </a:xfrm>
          <a:prstGeom prst="rect">
            <a:avLst/>
          </a:prstGeom>
          <a:noFill/>
          <a:ln/>
        </p:spPr>
        <p:txBody>
          <a:bodyPr wrap="square" lIns="68580" tIns="137160" rIns="137160" bIns="68580" rtlCol="0" anchor="ctr"/>
          <a:lstStyle/>
          <a:p>
            <a:pPr>
              <a:lnSpc>
                <a:spcPct val="100000"/>
              </a:lnSpc>
            </a:pPr>
            <a:endParaRPr lang="en-US" sz="2400" dirty="0"/>
          </a:p>
        </p:txBody>
      </p:sp>
      <p:sp>
        <p:nvSpPr>
          <p:cNvPr id="22" name="Shape 20"/>
          <p:cNvSpPr/>
          <p:nvPr/>
        </p:nvSpPr>
        <p:spPr>
          <a:xfrm>
            <a:off x="1461135" y="4387215"/>
            <a:ext cx="4095750" cy="1070610"/>
          </a:xfrm>
          <a:prstGeom prst="flowChartDecision">
            <a:avLst/>
          </a:prstGeom>
          <a:gradFill flip="none" rotWithShape="1">
            <a:gsLst>
              <a:gs pos="0">
                <a:srgbClr val="219ED8"/>
              </a:gs>
              <a:gs pos="9000">
                <a:srgbClr val="219ED8"/>
              </a:gs>
              <a:gs pos="100000">
                <a:srgbClr val="7EC9EB"/>
              </a:gs>
            </a:gsLst>
            <a:lin ang="16200000" scaled="1"/>
          </a:gradFill>
          <a:ln/>
        </p:spPr>
        <p:txBody>
          <a:bodyPr/>
          <a:lstStyle/>
          <a:p>
            <a:endParaRPr lang="en-GB" sz="2700"/>
          </a:p>
        </p:txBody>
      </p:sp>
      <p:sp>
        <p:nvSpPr>
          <p:cNvPr id="23" name="Text 21"/>
          <p:cNvSpPr/>
          <p:nvPr/>
        </p:nvSpPr>
        <p:spPr>
          <a:xfrm>
            <a:off x="1461135" y="4387215"/>
            <a:ext cx="4095750" cy="1070610"/>
          </a:xfrm>
          <a:prstGeom prst="rect">
            <a:avLst/>
          </a:prstGeom>
          <a:noFill/>
          <a:ln/>
        </p:spPr>
        <p:txBody>
          <a:bodyPr wrap="square" lIns="68580" tIns="137160" rIns="137160" bIns="68580" rtlCol="0" anchor="ctr"/>
          <a:lstStyle/>
          <a:p>
            <a:pPr>
              <a:lnSpc>
                <a:spcPct val="100000"/>
              </a:lnSpc>
            </a:pPr>
            <a:endParaRPr lang="en-US" sz="2400" dirty="0"/>
          </a:p>
        </p:txBody>
      </p:sp>
      <p:sp>
        <p:nvSpPr>
          <p:cNvPr id="24" name="Shape 22"/>
          <p:cNvSpPr/>
          <p:nvPr/>
        </p:nvSpPr>
        <p:spPr>
          <a:xfrm rot="720000">
            <a:off x="904876" y="5894070"/>
            <a:ext cx="5157788" cy="1514475"/>
          </a:xfrm>
          <a:prstGeom prst="ellipse">
            <a:avLst/>
          </a:prstGeom>
          <a:solidFill>
            <a:srgbClr val="000000">
              <a:alpha val="0"/>
            </a:srgbClr>
          </a:solidFill>
          <a:ln w="9525">
            <a:gradFill flip="none" rotWithShape="1">
              <a:gsLst>
                <a:gs pos="0">
                  <a:srgbClr val="7EC9EB"/>
                </a:gs>
                <a:gs pos="81000">
                  <a:srgbClr val="28A4DE">
                    <a:alpha val="0"/>
                  </a:srgbClr>
                </a:gs>
                <a:gs pos="100000">
                  <a:srgbClr val="28A4DE">
                    <a:alpha val="0"/>
                  </a:srgbClr>
                </a:gs>
              </a:gsLst>
              <a:lin ang="16140000" scaled="1"/>
            </a:gradFill>
            <a:prstDash val="solid"/>
          </a:ln>
        </p:spPr>
        <p:txBody>
          <a:bodyPr/>
          <a:lstStyle/>
          <a:p>
            <a:endParaRPr lang="en-GB" sz="2700"/>
          </a:p>
        </p:txBody>
      </p:sp>
      <p:sp>
        <p:nvSpPr>
          <p:cNvPr id="25" name="Text 23"/>
          <p:cNvSpPr/>
          <p:nvPr/>
        </p:nvSpPr>
        <p:spPr>
          <a:xfrm rot="720000">
            <a:off x="904876" y="5894070"/>
            <a:ext cx="5157788" cy="1514475"/>
          </a:xfrm>
          <a:prstGeom prst="rect">
            <a:avLst/>
          </a:prstGeom>
          <a:noFill/>
          <a:ln/>
        </p:spPr>
        <p:txBody>
          <a:bodyPr wrap="square" lIns="68580" tIns="137160" rIns="137160" bIns="68580" rtlCol="0" anchor="ctr"/>
          <a:lstStyle/>
          <a:p>
            <a:pPr>
              <a:lnSpc>
                <a:spcPct val="100000"/>
              </a:lnSpc>
            </a:pPr>
            <a:endParaRPr lang="en-US" sz="2400" dirty="0"/>
          </a:p>
        </p:txBody>
      </p:sp>
      <p:sp>
        <p:nvSpPr>
          <p:cNvPr id="26" name="Shape 24"/>
          <p:cNvSpPr/>
          <p:nvPr/>
        </p:nvSpPr>
        <p:spPr>
          <a:xfrm rot="20640000" flipV="1">
            <a:off x="965836" y="5892165"/>
            <a:ext cx="5157788" cy="1514475"/>
          </a:xfrm>
          <a:prstGeom prst="ellipse">
            <a:avLst/>
          </a:prstGeom>
          <a:solidFill>
            <a:srgbClr val="000000">
              <a:alpha val="0"/>
            </a:srgbClr>
          </a:solidFill>
          <a:ln w="9525">
            <a:gradFill flip="none" rotWithShape="1">
              <a:gsLst>
                <a:gs pos="0">
                  <a:srgbClr val="28A4DE">
                    <a:alpha val="0"/>
                  </a:srgbClr>
                </a:gs>
                <a:gs pos="19000">
                  <a:srgbClr val="28A4DE">
                    <a:alpha val="0"/>
                  </a:srgbClr>
                </a:gs>
                <a:gs pos="100000">
                  <a:srgbClr val="7EC9EB"/>
                </a:gs>
              </a:gsLst>
              <a:lin ang="16200000" scaled="1"/>
            </a:gradFill>
            <a:prstDash val="solid"/>
          </a:ln>
        </p:spPr>
        <p:txBody>
          <a:bodyPr/>
          <a:lstStyle/>
          <a:p>
            <a:endParaRPr lang="en-GB" sz="2700"/>
          </a:p>
        </p:txBody>
      </p:sp>
      <p:sp>
        <p:nvSpPr>
          <p:cNvPr id="27" name="Text 25"/>
          <p:cNvSpPr/>
          <p:nvPr/>
        </p:nvSpPr>
        <p:spPr>
          <a:xfrm rot="20640000">
            <a:off x="965836" y="5892165"/>
            <a:ext cx="5157788" cy="1514475"/>
          </a:xfrm>
          <a:prstGeom prst="rect">
            <a:avLst/>
          </a:prstGeom>
          <a:noFill/>
          <a:ln/>
        </p:spPr>
        <p:txBody>
          <a:bodyPr wrap="square" lIns="68580" tIns="137160" rIns="137160" bIns="68580" rtlCol="0" anchor="ctr"/>
          <a:lstStyle/>
          <a:p>
            <a:pPr>
              <a:lnSpc>
                <a:spcPct val="100000"/>
              </a:lnSpc>
            </a:pPr>
            <a:endParaRPr lang="en-US" sz="2400" dirty="0"/>
          </a:p>
        </p:txBody>
      </p:sp>
      <p:sp>
        <p:nvSpPr>
          <p:cNvPr id="28" name="Shape 26"/>
          <p:cNvSpPr/>
          <p:nvPr/>
        </p:nvSpPr>
        <p:spPr>
          <a:xfrm>
            <a:off x="3146108" y="9129713"/>
            <a:ext cx="729615" cy="194310"/>
          </a:xfrm>
          <a:prstGeom prst="ellipse">
            <a:avLst/>
          </a:prstGeom>
          <a:solidFill>
            <a:srgbClr val="93D2EF">
              <a:alpha val="50196"/>
            </a:srgbClr>
          </a:solidFill>
          <a:ln/>
        </p:spPr>
        <p:txBody>
          <a:bodyPr/>
          <a:lstStyle/>
          <a:p>
            <a:endParaRPr lang="en-GB" sz="2700"/>
          </a:p>
        </p:txBody>
      </p:sp>
      <p:sp>
        <p:nvSpPr>
          <p:cNvPr id="29" name="Text 27"/>
          <p:cNvSpPr/>
          <p:nvPr/>
        </p:nvSpPr>
        <p:spPr>
          <a:xfrm>
            <a:off x="3146108" y="9129713"/>
            <a:ext cx="729615" cy="194310"/>
          </a:xfrm>
          <a:prstGeom prst="rect">
            <a:avLst/>
          </a:prstGeom>
          <a:noFill/>
          <a:ln/>
        </p:spPr>
        <p:txBody>
          <a:bodyPr wrap="square" lIns="68580" tIns="137160" rIns="137160" bIns="68580" rtlCol="0" anchor="ctr"/>
          <a:lstStyle/>
          <a:p>
            <a:pPr>
              <a:lnSpc>
                <a:spcPct val="100000"/>
              </a:lnSpc>
            </a:pPr>
            <a:endParaRPr lang="en-US" sz="2400" dirty="0"/>
          </a:p>
        </p:txBody>
      </p:sp>
      <p:sp>
        <p:nvSpPr>
          <p:cNvPr id="30" name="Shape 28"/>
          <p:cNvSpPr/>
          <p:nvPr/>
        </p:nvSpPr>
        <p:spPr>
          <a:xfrm>
            <a:off x="1069658" y="604838"/>
            <a:ext cx="901065" cy="902970"/>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31" name="Text 29"/>
          <p:cNvSpPr/>
          <p:nvPr/>
        </p:nvSpPr>
        <p:spPr>
          <a:xfrm>
            <a:off x="1069658" y="604838"/>
            <a:ext cx="901065" cy="902970"/>
          </a:xfrm>
          <a:prstGeom prst="rect">
            <a:avLst/>
          </a:prstGeom>
          <a:noFill/>
          <a:ln/>
        </p:spPr>
        <p:txBody>
          <a:bodyPr wrap="square" lIns="68580" tIns="137160" rIns="137160" bIns="68580" rtlCol="0" anchor="ctr"/>
          <a:lstStyle/>
          <a:p>
            <a:pPr>
              <a:lnSpc>
                <a:spcPct val="120000"/>
              </a:lnSpc>
            </a:pPr>
            <a:endParaRPr lang="en-US" sz="2400" dirty="0"/>
          </a:p>
        </p:txBody>
      </p:sp>
      <p:sp>
        <p:nvSpPr>
          <p:cNvPr id="32" name="Text 30"/>
          <p:cNvSpPr/>
          <p:nvPr/>
        </p:nvSpPr>
        <p:spPr>
          <a:xfrm>
            <a:off x="1455420" y="771525"/>
            <a:ext cx="15781020" cy="925382"/>
          </a:xfrm>
          <a:prstGeom prst="rect">
            <a:avLst/>
          </a:prstGeom>
          <a:noFill/>
          <a:ln/>
        </p:spPr>
        <p:txBody>
          <a:bodyPr wrap="square" lIns="0" tIns="0" rIns="0" bIns="0" rtlCol="0" anchor="t">
            <a:spAutoFit/>
          </a:bodyPr>
          <a:lstStyle/>
          <a:p>
            <a:pPr>
              <a:lnSpc>
                <a:spcPct val="120000"/>
              </a:lnSpc>
            </a:pPr>
            <a:r>
              <a:rPr lang="en-US" sz="5400" dirty="0">
                <a:solidFill>
                  <a:srgbClr val="218EC1"/>
                </a:solidFill>
                <a:latin typeface="MiSans" pitchFamily="34" charset="0"/>
                <a:ea typeface="MiSans" pitchFamily="34" charset="-122"/>
                <a:cs typeface="MiSans" pitchFamily="34" charset="-120"/>
              </a:rPr>
              <a:t>Stop Burnout Before It Starts</a:t>
            </a:r>
            <a:endParaRPr lang="en-US" sz="2400" dirty="0"/>
          </a:p>
        </p:txBody>
      </p:sp>
      <p:sp>
        <p:nvSpPr>
          <p:cNvPr id="33" name="Text 31"/>
          <p:cNvSpPr/>
          <p:nvPr/>
        </p:nvSpPr>
        <p:spPr>
          <a:xfrm>
            <a:off x="7004685" y="4409123"/>
            <a:ext cx="4509135" cy="2057400"/>
          </a:xfrm>
          <a:prstGeom prst="rect">
            <a:avLst/>
          </a:prstGeom>
          <a:noFill/>
          <a:ln/>
        </p:spPr>
        <p:txBody>
          <a:bodyPr wrap="square" lIns="68580" tIns="68580" rIns="68580" bIns="68580" rtlCol="0" anchor="t"/>
          <a:lstStyle/>
          <a:p>
            <a:pPr>
              <a:lnSpc>
                <a:spcPct val="130000"/>
              </a:lnSpc>
            </a:pPr>
            <a:r>
              <a:rPr lang="en-US" sz="3600" dirty="0">
                <a:solidFill>
                  <a:srgbClr val="7EC9EB"/>
                </a:solidFill>
                <a:latin typeface="MiSans" pitchFamily="34" charset="0"/>
                <a:ea typeface="MiSans" pitchFamily="34" charset="-122"/>
                <a:cs typeface="MiSans" pitchFamily="34" charset="-120"/>
              </a:rPr>
              <a:t>Interrupting Pressure Cycles</a:t>
            </a:r>
            <a:endParaRPr lang="en-US" sz="2400" dirty="0"/>
          </a:p>
        </p:txBody>
      </p:sp>
      <p:sp>
        <p:nvSpPr>
          <p:cNvPr id="34" name="Text 32"/>
          <p:cNvSpPr/>
          <p:nvPr/>
        </p:nvSpPr>
        <p:spPr>
          <a:xfrm>
            <a:off x="6878956" y="6028373"/>
            <a:ext cx="4700588" cy="3043269"/>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Regular VR micro-breaks interrupt the cycle of chronic workplace pressure, preventing cognitive fatigue from escalating into long-term burnout. These breaks restore mental resources and keep young professionals engaged.</a:t>
            </a:r>
            <a:endParaRPr lang="en-US" sz="2400" dirty="0"/>
          </a:p>
        </p:txBody>
      </p:sp>
      <p:sp>
        <p:nvSpPr>
          <p:cNvPr id="35" name="Text 33"/>
          <p:cNvSpPr/>
          <p:nvPr/>
        </p:nvSpPr>
        <p:spPr>
          <a:xfrm>
            <a:off x="12687300" y="1796415"/>
            <a:ext cx="4461510" cy="2057400"/>
          </a:xfrm>
          <a:prstGeom prst="rect">
            <a:avLst/>
          </a:prstGeom>
          <a:noFill/>
          <a:ln/>
        </p:spPr>
        <p:txBody>
          <a:bodyPr wrap="square" lIns="68580" tIns="68580" rIns="68580" bIns="68580" rtlCol="0" anchor="t"/>
          <a:lstStyle/>
          <a:p>
            <a:pPr>
              <a:lnSpc>
                <a:spcPct val="130000"/>
              </a:lnSpc>
            </a:pPr>
            <a:r>
              <a:rPr lang="en-US" sz="3600" dirty="0">
                <a:solidFill>
                  <a:srgbClr val="7EC9EB"/>
                </a:solidFill>
                <a:latin typeface="MiSans" pitchFamily="34" charset="0"/>
                <a:ea typeface="MiSans" pitchFamily="34" charset="-122"/>
                <a:cs typeface="MiSans" pitchFamily="34" charset="-120"/>
              </a:rPr>
              <a:t>Sustained Motivation</a:t>
            </a:r>
            <a:endParaRPr lang="en-US" sz="2400" dirty="0"/>
          </a:p>
        </p:txBody>
      </p:sp>
      <p:sp>
        <p:nvSpPr>
          <p:cNvPr id="36" name="Text 34"/>
          <p:cNvSpPr/>
          <p:nvPr/>
        </p:nvSpPr>
        <p:spPr>
          <a:xfrm>
            <a:off x="12676823" y="3415666"/>
            <a:ext cx="4700588" cy="2203039"/>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By regularly discharging stress and mental fatigue, VR helps maintain high levels of motivation and job satisfaction, crucial for early-career stages where demands are often high.</a:t>
            </a:r>
            <a:endParaRPr lang="en-US" sz="2400" dirty="0"/>
          </a:p>
        </p:txBody>
      </p:sp>
    </p:spTree>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Image 0" descr="https://kimi-img.moonshot.cn/pub/slides/slides_tmpl/image/25-08-27-20:03:30-d2nf84h8bjvh7rlj0950.jpg">
            <a:extLst>
              <a:ext uri="{FF2B5EF4-FFF2-40B4-BE49-F238E27FC236}">
                <a16:creationId xmlns:a16="http://schemas.microsoft.com/office/drawing/2014/main" id="{14947795-4D6F-D292-0AB2-437F499ADEBD}"/>
              </a:ext>
            </a:extLst>
          </p:cNvPr>
          <p:cNvPicPr>
            <a:picLocks noChangeAspect="1"/>
          </p:cNvPicPr>
          <p:nvPr/>
        </p:nvPicPr>
        <p:blipFill>
          <a:blip r:embed="rId3"/>
          <a:srcRect b="17387"/>
          <a:stretch/>
        </p:blipFill>
        <p:spPr>
          <a:xfrm>
            <a:off x="0" y="1"/>
            <a:ext cx="18289905" cy="10347512"/>
          </a:xfrm>
          <a:prstGeom prst="rect">
            <a:avLst/>
          </a:prstGeom>
        </p:spPr>
      </p:pic>
      <p:sp>
        <p:nvSpPr>
          <p:cNvPr id="2" name="Shape 0"/>
          <p:cNvSpPr/>
          <p:nvPr/>
        </p:nvSpPr>
        <p:spPr>
          <a:xfrm>
            <a:off x="425768" y="3017520"/>
            <a:ext cx="4173855" cy="6629400"/>
          </a:xfrm>
          <a:prstGeom prst="rect">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3" name="Text 1"/>
          <p:cNvSpPr/>
          <p:nvPr/>
        </p:nvSpPr>
        <p:spPr>
          <a:xfrm>
            <a:off x="425768" y="3017520"/>
            <a:ext cx="4173855" cy="6629400"/>
          </a:xfrm>
          <a:prstGeom prst="rect">
            <a:avLst/>
          </a:prstGeom>
          <a:noFill/>
          <a:ln/>
        </p:spPr>
        <p:txBody>
          <a:bodyPr wrap="square" lIns="0" tIns="0" rIns="0" bIns="0" rtlCol="0" anchor="t"/>
          <a:lstStyle/>
          <a:p>
            <a:pPr>
              <a:lnSpc>
                <a:spcPct val="100000"/>
              </a:lnSpc>
            </a:pPr>
            <a:endParaRPr lang="en-US" sz="2400" dirty="0"/>
          </a:p>
        </p:txBody>
      </p:sp>
      <p:sp>
        <p:nvSpPr>
          <p:cNvPr id="4" name="Shape 2"/>
          <p:cNvSpPr/>
          <p:nvPr/>
        </p:nvSpPr>
        <p:spPr>
          <a:xfrm>
            <a:off x="4797743" y="3017520"/>
            <a:ext cx="4173855" cy="6629400"/>
          </a:xfrm>
          <a:prstGeom prst="rect">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5" name="Text 3"/>
          <p:cNvSpPr/>
          <p:nvPr/>
        </p:nvSpPr>
        <p:spPr>
          <a:xfrm>
            <a:off x="4797743" y="3017520"/>
            <a:ext cx="4173855" cy="6629400"/>
          </a:xfrm>
          <a:prstGeom prst="rect">
            <a:avLst/>
          </a:prstGeom>
          <a:noFill/>
          <a:ln/>
        </p:spPr>
        <p:txBody>
          <a:bodyPr wrap="square" lIns="0" tIns="0" rIns="0" bIns="0" rtlCol="0" anchor="t"/>
          <a:lstStyle/>
          <a:p>
            <a:pPr>
              <a:lnSpc>
                <a:spcPct val="100000"/>
              </a:lnSpc>
            </a:pPr>
            <a:endParaRPr lang="en-US" sz="2400" dirty="0"/>
          </a:p>
        </p:txBody>
      </p:sp>
      <p:sp>
        <p:nvSpPr>
          <p:cNvPr id="6" name="Shape 4"/>
          <p:cNvSpPr/>
          <p:nvPr/>
        </p:nvSpPr>
        <p:spPr>
          <a:xfrm>
            <a:off x="9176385" y="3017520"/>
            <a:ext cx="4173855" cy="6629400"/>
          </a:xfrm>
          <a:prstGeom prst="rect">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7" name="Text 5"/>
          <p:cNvSpPr/>
          <p:nvPr/>
        </p:nvSpPr>
        <p:spPr>
          <a:xfrm>
            <a:off x="9176385" y="3017520"/>
            <a:ext cx="4173855" cy="6629400"/>
          </a:xfrm>
          <a:prstGeom prst="rect">
            <a:avLst/>
          </a:prstGeom>
          <a:noFill/>
          <a:ln/>
        </p:spPr>
        <p:txBody>
          <a:bodyPr wrap="square" lIns="0" tIns="0" rIns="0" bIns="0" rtlCol="0" anchor="t"/>
          <a:lstStyle/>
          <a:p>
            <a:pPr>
              <a:lnSpc>
                <a:spcPct val="100000"/>
              </a:lnSpc>
            </a:pPr>
            <a:endParaRPr lang="en-US" sz="2400" dirty="0"/>
          </a:p>
        </p:txBody>
      </p:sp>
      <p:sp>
        <p:nvSpPr>
          <p:cNvPr id="8" name="Shape 6"/>
          <p:cNvSpPr/>
          <p:nvPr/>
        </p:nvSpPr>
        <p:spPr>
          <a:xfrm>
            <a:off x="13532168" y="3017520"/>
            <a:ext cx="4173855" cy="6629400"/>
          </a:xfrm>
          <a:prstGeom prst="rect">
            <a:avLst/>
          </a:prstGeom>
          <a:gradFill flip="none" rotWithShape="1">
            <a:gsLst>
              <a:gs pos="0">
                <a:srgbClr val="788FA3">
                  <a:alpha val="39000"/>
                </a:srgbClr>
              </a:gs>
              <a:gs pos="22000">
                <a:srgbClr val="788FA3">
                  <a:alpha val="36000"/>
                </a:srgbClr>
              </a:gs>
              <a:gs pos="54000">
                <a:srgbClr val="788FA3">
                  <a:alpha val="7000"/>
                </a:srgbClr>
              </a:gs>
              <a:gs pos="100000">
                <a:srgbClr val="232322">
                  <a:alpha val="15000"/>
                </a:srgbClr>
              </a:gs>
            </a:gsLst>
            <a:lin ang="13500000" scaled="1"/>
          </a:gradFill>
          <a:ln w="6350">
            <a:solidFill>
              <a:srgbClr val="788FA3"/>
            </a:solidFill>
            <a:prstDash val="solid"/>
          </a:ln>
        </p:spPr>
        <p:txBody>
          <a:bodyPr/>
          <a:lstStyle/>
          <a:p>
            <a:endParaRPr lang="en-GB" sz="2700"/>
          </a:p>
        </p:txBody>
      </p:sp>
      <p:sp>
        <p:nvSpPr>
          <p:cNvPr id="9" name="Text 7"/>
          <p:cNvSpPr/>
          <p:nvPr/>
        </p:nvSpPr>
        <p:spPr>
          <a:xfrm>
            <a:off x="13532168" y="3017520"/>
            <a:ext cx="4173855" cy="6629400"/>
          </a:xfrm>
          <a:prstGeom prst="rect">
            <a:avLst/>
          </a:prstGeom>
          <a:noFill/>
          <a:ln/>
        </p:spPr>
        <p:txBody>
          <a:bodyPr wrap="square" lIns="0" tIns="0" rIns="0" bIns="0" rtlCol="0" anchor="t"/>
          <a:lstStyle/>
          <a:p>
            <a:pPr>
              <a:lnSpc>
                <a:spcPct val="100000"/>
              </a:lnSpc>
            </a:pPr>
            <a:endParaRPr lang="en-US" sz="2400" dirty="0"/>
          </a:p>
        </p:txBody>
      </p:sp>
      <p:sp>
        <p:nvSpPr>
          <p:cNvPr id="10" name="Shape 8"/>
          <p:cNvSpPr/>
          <p:nvPr/>
        </p:nvSpPr>
        <p:spPr>
          <a:xfrm>
            <a:off x="2005013" y="2445068"/>
            <a:ext cx="1102995" cy="1102995"/>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11" name="Text 9"/>
          <p:cNvSpPr/>
          <p:nvPr/>
        </p:nvSpPr>
        <p:spPr>
          <a:xfrm>
            <a:off x="2005013" y="2445068"/>
            <a:ext cx="1102995" cy="1102995"/>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10"/>
          <p:cNvSpPr/>
          <p:nvPr/>
        </p:nvSpPr>
        <p:spPr>
          <a:xfrm>
            <a:off x="6312218" y="2445068"/>
            <a:ext cx="1102995" cy="1102995"/>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13" name="Text 11"/>
          <p:cNvSpPr/>
          <p:nvPr/>
        </p:nvSpPr>
        <p:spPr>
          <a:xfrm>
            <a:off x="6312218" y="2445068"/>
            <a:ext cx="1102995" cy="1102995"/>
          </a:xfrm>
          <a:prstGeom prst="rect">
            <a:avLst/>
          </a:prstGeom>
          <a:noFill/>
          <a:ln/>
        </p:spPr>
        <p:txBody>
          <a:bodyPr wrap="square" lIns="68580" tIns="137160" rIns="137160" bIns="68580" rtlCol="0" anchor="ctr"/>
          <a:lstStyle/>
          <a:p>
            <a:pPr>
              <a:lnSpc>
                <a:spcPct val="100000"/>
              </a:lnSpc>
            </a:pPr>
            <a:endParaRPr lang="en-US" sz="2400" dirty="0"/>
          </a:p>
        </p:txBody>
      </p:sp>
      <p:sp>
        <p:nvSpPr>
          <p:cNvPr id="14" name="Shape 12"/>
          <p:cNvSpPr/>
          <p:nvPr/>
        </p:nvSpPr>
        <p:spPr>
          <a:xfrm>
            <a:off x="10664190" y="2445068"/>
            <a:ext cx="1102995" cy="1102995"/>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15" name="Text 13"/>
          <p:cNvSpPr/>
          <p:nvPr/>
        </p:nvSpPr>
        <p:spPr>
          <a:xfrm>
            <a:off x="10664190" y="2445068"/>
            <a:ext cx="1102995" cy="1102995"/>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Shape 14"/>
          <p:cNvSpPr/>
          <p:nvPr/>
        </p:nvSpPr>
        <p:spPr>
          <a:xfrm>
            <a:off x="14908530" y="2445068"/>
            <a:ext cx="1102995" cy="1102995"/>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17" name="Text 15"/>
          <p:cNvSpPr/>
          <p:nvPr/>
        </p:nvSpPr>
        <p:spPr>
          <a:xfrm>
            <a:off x="14908530" y="2445068"/>
            <a:ext cx="1102995" cy="1102995"/>
          </a:xfrm>
          <a:prstGeom prst="rect">
            <a:avLst/>
          </a:prstGeom>
          <a:noFill/>
          <a:ln/>
        </p:spPr>
        <p:txBody>
          <a:bodyPr wrap="square" lIns="68580" tIns="137160" rIns="137160" bIns="68580" rtlCol="0" anchor="ctr"/>
          <a:lstStyle/>
          <a:p>
            <a:pPr>
              <a:lnSpc>
                <a:spcPct val="100000"/>
              </a:lnSpc>
            </a:pPr>
            <a:endParaRPr lang="en-US" sz="2400" dirty="0"/>
          </a:p>
        </p:txBody>
      </p:sp>
      <p:sp>
        <p:nvSpPr>
          <p:cNvPr id="18" name="Shape 16"/>
          <p:cNvSpPr/>
          <p:nvPr/>
        </p:nvSpPr>
        <p:spPr>
          <a:xfrm>
            <a:off x="1069658" y="604838"/>
            <a:ext cx="901065" cy="902970"/>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19" name="Text 17"/>
          <p:cNvSpPr/>
          <p:nvPr/>
        </p:nvSpPr>
        <p:spPr>
          <a:xfrm>
            <a:off x="1069658" y="604838"/>
            <a:ext cx="901065" cy="902970"/>
          </a:xfrm>
          <a:prstGeom prst="rect">
            <a:avLst/>
          </a:prstGeom>
          <a:noFill/>
          <a:ln/>
        </p:spPr>
        <p:txBody>
          <a:bodyPr wrap="square" lIns="68580" tIns="137160" rIns="137160" bIns="68580" rtlCol="0" anchor="ctr"/>
          <a:lstStyle/>
          <a:p>
            <a:pPr>
              <a:lnSpc>
                <a:spcPct val="120000"/>
              </a:lnSpc>
            </a:pPr>
            <a:endParaRPr lang="en-US" sz="2400" dirty="0"/>
          </a:p>
        </p:txBody>
      </p:sp>
      <p:sp>
        <p:nvSpPr>
          <p:cNvPr id="20" name="Text 18"/>
          <p:cNvSpPr/>
          <p:nvPr/>
        </p:nvSpPr>
        <p:spPr>
          <a:xfrm>
            <a:off x="1455420" y="771525"/>
            <a:ext cx="15781020" cy="925382"/>
          </a:xfrm>
          <a:prstGeom prst="rect">
            <a:avLst/>
          </a:prstGeom>
          <a:noFill/>
          <a:ln/>
        </p:spPr>
        <p:txBody>
          <a:bodyPr wrap="square" lIns="0" tIns="0" rIns="0" bIns="0" rtlCol="0" anchor="t">
            <a:spAutoFit/>
          </a:bodyPr>
          <a:lstStyle/>
          <a:p>
            <a:pPr>
              <a:lnSpc>
                <a:spcPct val="120000"/>
              </a:lnSpc>
            </a:pPr>
            <a:r>
              <a:rPr lang="en-US" sz="5400" dirty="0">
                <a:solidFill>
                  <a:srgbClr val="218EC1"/>
                </a:solidFill>
                <a:latin typeface="MiSans" pitchFamily="34" charset="0"/>
                <a:ea typeface="MiSans" pitchFamily="34" charset="-122"/>
                <a:cs typeface="MiSans" pitchFamily="34" charset="-120"/>
              </a:rPr>
              <a:t>Boost Focus &amp; Work Output</a:t>
            </a:r>
            <a:endParaRPr lang="en-US" sz="2400" dirty="0"/>
          </a:p>
        </p:txBody>
      </p:sp>
      <p:sp>
        <p:nvSpPr>
          <p:cNvPr id="21" name="Shape 19"/>
          <p:cNvSpPr/>
          <p:nvPr/>
        </p:nvSpPr>
        <p:spPr>
          <a:xfrm>
            <a:off x="2001203" y="2751773"/>
            <a:ext cx="1148715" cy="510540"/>
          </a:xfrm>
          <a:prstGeom prst="rect">
            <a:avLst/>
          </a:prstGeom>
          <a:solidFill>
            <a:srgbClr val="000000">
              <a:alpha val="0"/>
            </a:srgbClr>
          </a:solidFill>
          <a:ln/>
        </p:spPr>
        <p:txBody>
          <a:bodyPr/>
          <a:lstStyle/>
          <a:p>
            <a:endParaRPr lang="en-GB" sz="2700"/>
          </a:p>
        </p:txBody>
      </p:sp>
      <p:sp>
        <p:nvSpPr>
          <p:cNvPr id="22" name="Text 20"/>
          <p:cNvSpPr/>
          <p:nvPr/>
        </p:nvSpPr>
        <p:spPr>
          <a:xfrm>
            <a:off x="2001203" y="2751773"/>
            <a:ext cx="1148715" cy="510540"/>
          </a:xfrm>
          <a:prstGeom prst="rect">
            <a:avLst/>
          </a:prstGeom>
          <a:noFill/>
          <a:ln/>
        </p:spPr>
        <p:txBody>
          <a:bodyPr wrap="square" lIns="0" tIns="0" rIns="0" bIns="0" rtlCol="0" anchor="t"/>
          <a:lstStyle/>
          <a:p>
            <a:pPr algn="ctr">
              <a:lnSpc>
                <a:spcPct val="100000"/>
              </a:lnSpc>
            </a:pPr>
            <a:r>
              <a:rPr lang="en-US" sz="2700" dirty="0">
                <a:solidFill>
                  <a:srgbClr val="FFFFFF"/>
                </a:solidFill>
                <a:latin typeface="MiSans" pitchFamily="34" charset="0"/>
                <a:ea typeface="MiSans" pitchFamily="34" charset="-122"/>
                <a:cs typeface="MiSans" pitchFamily="34" charset="-120"/>
              </a:rPr>
              <a:t>01</a:t>
            </a:r>
            <a:endParaRPr lang="en-US" sz="2400" dirty="0"/>
          </a:p>
        </p:txBody>
      </p:sp>
      <p:sp>
        <p:nvSpPr>
          <p:cNvPr id="23" name="Text 21"/>
          <p:cNvSpPr/>
          <p:nvPr/>
        </p:nvSpPr>
        <p:spPr>
          <a:xfrm>
            <a:off x="580073" y="3884296"/>
            <a:ext cx="3906203" cy="415498"/>
          </a:xfrm>
          <a:prstGeom prst="rect">
            <a:avLst/>
          </a:prstGeom>
          <a:noFill/>
          <a:ln/>
        </p:spPr>
        <p:txBody>
          <a:bodyPr wrap="square" lIns="0" tIns="0" rIns="0" bIns="0" rtlCol="0" anchor="t">
            <a:spAutoFit/>
          </a:bodyPr>
          <a:lstStyle/>
          <a:p>
            <a:pPr>
              <a:lnSpc>
                <a:spcPct val="100000"/>
              </a:lnSpc>
            </a:pPr>
            <a:r>
              <a:rPr lang="en-US" sz="2700" dirty="0">
                <a:solidFill>
                  <a:srgbClr val="7EC9EB"/>
                </a:solidFill>
                <a:latin typeface="MiSans" pitchFamily="34" charset="0"/>
                <a:ea typeface="MiSans" pitchFamily="34" charset="-122"/>
                <a:cs typeface="MiSans" pitchFamily="34" charset="-120"/>
              </a:rPr>
              <a:t>Reduced Presenteeism</a:t>
            </a:r>
            <a:endParaRPr lang="en-US" sz="2400" dirty="0"/>
          </a:p>
        </p:txBody>
      </p:sp>
      <p:sp>
        <p:nvSpPr>
          <p:cNvPr id="24" name="Text 22"/>
          <p:cNvSpPr/>
          <p:nvPr/>
        </p:nvSpPr>
        <p:spPr>
          <a:xfrm>
            <a:off x="555308" y="4933950"/>
            <a:ext cx="3993833" cy="3463384"/>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VR use significantly reduces presenteeism, where employees are physically present but underperforming due to stress. This leads to higher task completion rates and improved overall productivity (Carl et al., 2020)</a:t>
            </a:r>
            <a:endParaRPr lang="en-US" sz="2400" dirty="0"/>
          </a:p>
        </p:txBody>
      </p:sp>
      <p:sp>
        <p:nvSpPr>
          <p:cNvPr id="25" name="Shape 23"/>
          <p:cNvSpPr/>
          <p:nvPr/>
        </p:nvSpPr>
        <p:spPr>
          <a:xfrm>
            <a:off x="6308408" y="2751773"/>
            <a:ext cx="1148715" cy="510540"/>
          </a:xfrm>
          <a:prstGeom prst="rect">
            <a:avLst/>
          </a:prstGeom>
          <a:solidFill>
            <a:srgbClr val="000000">
              <a:alpha val="0"/>
            </a:srgbClr>
          </a:solidFill>
          <a:ln/>
        </p:spPr>
        <p:txBody>
          <a:bodyPr/>
          <a:lstStyle/>
          <a:p>
            <a:endParaRPr lang="en-GB" sz="2700"/>
          </a:p>
        </p:txBody>
      </p:sp>
      <p:sp>
        <p:nvSpPr>
          <p:cNvPr id="26" name="Text 24"/>
          <p:cNvSpPr/>
          <p:nvPr/>
        </p:nvSpPr>
        <p:spPr>
          <a:xfrm>
            <a:off x="6308408" y="2751773"/>
            <a:ext cx="1148715" cy="510540"/>
          </a:xfrm>
          <a:prstGeom prst="rect">
            <a:avLst/>
          </a:prstGeom>
          <a:noFill/>
          <a:ln/>
        </p:spPr>
        <p:txBody>
          <a:bodyPr wrap="square" lIns="0" tIns="0" rIns="0" bIns="0" rtlCol="0" anchor="t"/>
          <a:lstStyle/>
          <a:p>
            <a:pPr algn="ctr">
              <a:lnSpc>
                <a:spcPct val="100000"/>
              </a:lnSpc>
            </a:pPr>
            <a:r>
              <a:rPr lang="en-US" sz="2700" dirty="0">
                <a:solidFill>
                  <a:srgbClr val="FFFFFF"/>
                </a:solidFill>
                <a:latin typeface="MiSans" pitchFamily="34" charset="0"/>
                <a:ea typeface="MiSans" pitchFamily="34" charset="-122"/>
                <a:cs typeface="MiSans" pitchFamily="34" charset="-120"/>
              </a:rPr>
              <a:t>02</a:t>
            </a:r>
            <a:endParaRPr lang="en-US" sz="2400" dirty="0"/>
          </a:p>
        </p:txBody>
      </p:sp>
      <p:sp>
        <p:nvSpPr>
          <p:cNvPr id="27" name="Text 25"/>
          <p:cNvSpPr/>
          <p:nvPr/>
        </p:nvSpPr>
        <p:spPr>
          <a:xfrm>
            <a:off x="4972051" y="3884296"/>
            <a:ext cx="3906203" cy="415498"/>
          </a:xfrm>
          <a:prstGeom prst="rect">
            <a:avLst/>
          </a:prstGeom>
          <a:noFill/>
          <a:ln/>
        </p:spPr>
        <p:txBody>
          <a:bodyPr wrap="square" lIns="0" tIns="0" rIns="0" bIns="0" rtlCol="0" anchor="t">
            <a:spAutoFit/>
          </a:bodyPr>
          <a:lstStyle/>
          <a:p>
            <a:pPr>
              <a:lnSpc>
                <a:spcPct val="100000"/>
              </a:lnSpc>
            </a:pPr>
            <a:r>
              <a:rPr lang="en-US" sz="2700" dirty="0">
                <a:solidFill>
                  <a:srgbClr val="7EC9EB"/>
                </a:solidFill>
                <a:latin typeface="MiSans" pitchFamily="34" charset="0"/>
                <a:ea typeface="MiSans" pitchFamily="34" charset="-122"/>
                <a:cs typeface="MiSans" pitchFamily="34" charset="-120"/>
              </a:rPr>
              <a:t>Clearer Concentration</a:t>
            </a:r>
            <a:endParaRPr lang="en-US" sz="2400" dirty="0"/>
          </a:p>
        </p:txBody>
      </p:sp>
      <p:sp>
        <p:nvSpPr>
          <p:cNvPr id="28" name="Text 26"/>
          <p:cNvSpPr/>
          <p:nvPr/>
        </p:nvSpPr>
        <p:spPr>
          <a:xfrm>
            <a:off x="4953953" y="4933951"/>
            <a:ext cx="3935730" cy="2623154"/>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With reduced stress levels, employees experience clearer concentration and better focus on tasks, enhancing their ability to complete complex projects efficiently.</a:t>
            </a:r>
            <a:endParaRPr lang="en-US" sz="2400" dirty="0"/>
          </a:p>
        </p:txBody>
      </p:sp>
      <p:sp>
        <p:nvSpPr>
          <p:cNvPr id="29" name="Shape 27"/>
          <p:cNvSpPr/>
          <p:nvPr/>
        </p:nvSpPr>
        <p:spPr>
          <a:xfrm>
            <a:off x="10660380" y="2751773"/>
            <a:ext cx="1148715" cy="510540"/>
          </a:xfrm>
          <a:prstGeom prst="rect">
            <a:avLst/>
          </a:prstGeom>
          <a:solidFill>
            <a:srgbClr val="000000">
              <a:alpha val="0"/>
            </a:srgbClr>
          </a:solidFill>
          <a:ln/>
        </p:spPr>
        <p:txBody>
          <a:bodyPr/>
          <a:lstStyle/>
          <a:p>
            <a:endParaRPr lang="en-GB" sz="2700"/>
          </a:p>
        </p:txBody>
      </p:sp>
      <p:sp>
        <p:nvSpPr>
          <p:cNvPr id="30" name="Text 28"/>
          <p:cNvSpPr/>
          <p:nvPr/>
        </p:nvSpPr>
        <p:spPr>
          <a:xfrm>
            <a:off x="10660380" y="2751773"/>
            <a:ext cx="1148715" cy="510540"/>
          </a:xfrm>
          <a:prstGeom prst="rect">
            <a:avLst/>
          </a:prstGeom>
          <a:noFill/>
          <a:ln/>
        </p:spPr>
        <p:txBody>
          <a:bodyPr wrap="square" lIns="0" tIns="0" rIns="0" bIns="0" rtlCol="0" anchor="t"/>
          <a:lstStyle/>
          <a:p>
            <a:pPr algn="ctr">
              <a:lnSpc>
                <a:spcPct val="100000"/>
              </a:lnSpc>
            </a:pPr>
            <a:r>
              <a:rPr lang="en-US" sz="2700" dirty="0">
                <a:solidFill>
                  <a:srgbClr val="FFFFFF"/>
                </a:solidFill>
                <a:latin typeface="MiSans" pitchFamily="34" charset="0"/>
                <a:ea typeface="MiSans" pitchFamily="34" charset="-122"/>
                <a:cs typeface="MiSans" pitchFamily="34" charset="-120"/>
              </a:rPr>
              <a:t>03</a:t>
            </a:r>
            <a:endParaRPr lang="en-US" sz="2400" dirty="0"/>
          </a:p>
        </p:txBody>
      </p:sp>
      <p:sp>
        <p:nvSpPr>
          <p:cNvPr id="31" name="Text 29"/>
          <p:cNvSpPr/>
          <p:nvPr/>
        </p:nvSpPr>
        <p:spPr>
          <a:xfrm>
            <a:off x="9298306" y="3884296"/>
            <a:ext cx="3906203" cy="415498"/>
          </a:xfrm>
          <a:prstGeom prst="rect">
            <a:avLst/>
          </a:prstGeom>
          <a:noFill/>
          <a:ln/>
        </p:spPr>
        <p:txBody>
          <a:bodyPr wrap="square" lIns="0" tIns="0" rIns="0" bIns="0" rtlCol="0" anchor="t">
            <a:spAutoFit/>
          </a:bodyPr>
          <a:lstStyle/>
          <a:p>
            <a:pPr>
              <a:lnSpc>
                <a:spcPct val="100000"/>
              </a:lnSpc>
            </a:pPr>
            <a:r>
              <a:rPr lang="en-US" sz="2700" dirty="0">
                <a:solidFill>
                  <a:srgbClr val="7EC9EB"/>
                </a:solidFill>
                <a:latin typeface="MiSans" pitchFamily="34" charset="0"/>
                <a:ea typeface="MiSans" pitchFamily="34" charset="-122"/>
                <a:cs typeface="MiSans" pitchFamily="34" charset="-120"/>
              </a:rPr>
              <a:t>Sustained Motivation</a:t>
            </a:r>
            <a:endParaRPr lang="en-US" sz="2400" dirty="0"/>
          </a:p>
        </p:txBody>
      </p:sp>
      <p:sp>
        <p:nvSpPr>
          <p:cNvPr id="32" name="Text 30"/>
          <p:cNvSpPr/>
          <p:nvPr/>
        </p:nvSpPr>
        <p:spPr>
          <a:xfrm>
            <a:off x="9280208" y="4901566"/>
            <a:ext cx="3993833" cy="2669320"/>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Regular VR sessions keep employees motivated by providing a mental reset, ensuring sustained engagement and productivity throughout the workday</a:t>
            </a:r>
            <a:r>
              <a:rPr lang="en-US" sz="2400" dirty="0">
                <a:solidFill>
                  <a:srgbClr val="FFFFFF"/>
                </a:solidFill>
                <a:latin typeface="MiSans" pitchFamily="34" charset="0"/>
                <a:ea typeface="MiSans" pitchFamily="34" charset="-122"/>
                <a:cs typeface="MiSans" pitchFamily="34" charset="-120"/>
              </a:rPr>
              <a:t> ( Day et al., 2012)</a:t>
            </a:r>
            <a:endParaRPr lang="en-US" sz="2100" dirty="0">
              <a:solidFill>
                <a:srgbClr val="FFFFFF"/>
              </a:solidFill>
              <a:latin typeface="MiSans" pitchFamily="34" charset="0"/>
              <a:ea typeface="MiSans" pitchFamily="34" charset="-122"/>
              <a:cs typeface="MiSans" pitchFamily="34" charset="-120"/>
            </a:endParaRPr>
          </a:p>
        </p:txBody>
      </p:sp>
      <p:sp>
        <p:nvSpPr>
          <p:cNvPr id="33" name="Shape 31"/>
          <p:cNvSpPr/>
          <p:nvPr/>
        </p:nvSpPr>
        <p:spPr>
          <a:xfrm>
            <a:off x="14904720" y="2751773"/>
            <a:ext cx="1148715" cy="510540"/>
          </a:xfrm>
          <a:prstGeom prst="rect">
            <a:avLst/>
          </a:prstGeom>
          <a:solidFill>
            <a:srgbClr val="000000">
              <a:alpha val="0"/>
            </a:srgbClr>
          </a:solidFill>
          <a:ln/>
        </p:spPr>
        <p:txBody>
          <a:bodyPr/>
          <a:lstStyle/>
          <a:p>
            <a:endParaRPr lang="en-GB" sz="2700"/>
          </a:p>
        </p:txBody>
      </p:sp>
      <p:sp>
        <p:nvSpPr>
          <p:cNvPr id="34" name="Text 32"/>
          <p:cNvSpPr/>
          <p:nvPr/>
        </p:nvSpPr>
        <p:spPr>
          <a:xfrm>
            <a:off x="14904720" y="2751773"/>
            <a:ext cx="1148715" cy="510540"/>
          </a:xfrm>
          <a:prstGeom prst="rect">
            <a:avLst/>
          </a:prstGeom>
          <a:noFill/>
          <a:ln/>
        </p:spPr>
        <p:txBody>
          <a:bodyPr wrap="square" lIns="0" tIns="0" rIns="0" bIns="0" rtlCol="0" anchor="t"/>
          <a:lstStyle/>
          <a:p>
            <a:pPr algn="ctr">
              <a:lnSpc>
                <a:spcPct val="100000"/>
              </a:lnSpc>
            </a:pPr>
            <a:r>
              <a:rPr lang="en-US" sz="2700" dirty="0">
                <a:solidFill>
                  <a:srgbClr val="FFFFFF"/>
                </a:solidFill>
                <a:latin typeface="MiSans" pitchFamily="34" charset="0"/>
                <a:ea typeface="MiSans" pitchFamily="34" charset="-122"/>
                <a:cs typeface="MiSans" pitchFamily="34" charset="-120"/>
              </a:rPr>
              <a:t>04</a:t>
            </a:r>
            <a:endParaRPr lang="en-US" sz="2400" dirty="0"/>
          </a:p>
        </p:txBody>
      </p:sp>
      <p:sp>
        <p:nvSpPr>
          <p:cNvPr id="35" name="Text 33"/>
          <p:cNvSpPr/>
          <p:nvPr/>
        </p:nvSpPr>
        <p:spPr>
          <a:xfrm>
            <a:off x="13624561" y="3884296"/>
            <a:ext cx="3906203" cy="415498"/>
          </a:xfrm>
          <a:prstGeom prst="rect">
            <a:avLst/>
          </a:prstGeom>
          <a:noFill/>
          <a:ln/>
        </p:spPr>
        <p:txBody>
          <a:bodyPr wrap="square" lIns="0" tIns="0" rIns="0" bIns="0" rtlCol="0" anchor="t">
            <a:spAutoFit/>
          </a:bodyPr>
          <a:lstStyle/>
          <a:p>
            <a:pPr>
              <a:lnSpc>
                <a:spcPct val="100000"/>
              </a:lnSpc>
            </a:pPr>
            <a:r>
              <a:rPr lang="en-US" sz="2700" dirty="0">
                <a:solidFill>
                  <a:srgbClr val="7EC9EB"/>
                </a:solidFill>
                <a:latin typeface="MiSans" pitchFamily="34" charset="0"/>
                <a:ea typeface="MiSans" pitchFamily="34" charset="-122"/>
                <a:cs typeface="MiSans" pitchFamily="34" charset="-120"/>
              </a:rPr>
              <a:t>Measurable Gains</a:t>
            </a:r>
            <a:endParaRPr lang="en-US" sz="2400" dirty="0"/>
          </a:p>
        </p:txBody>
      </p:sp>
      <p:sp>
        <p:nvSpPr>
          <p:cNvPr id="36" name="Text 34"/>
          <p:cNvSpPr/>
          <p:nvPr/>
        </p:nvSpPr>
        <p:spPr>
          <a:xfrm>
            <a:off x="13588365" y="4933950"/>
            <a:ext cx="3935730" cy="2623154"/>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The benefits of VR for productivity are measurable, with noticeable improvements in task completion rates and overall work output, making it a valuable tool for any workplace.</a:t>
            </a:r>
            <a:endParaRPr lang="en-US" sz="2400" dirty="0"/>
          </a:p>
        </p:txBody>
      </p:sp>
    </p:spTree>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0" descr="https://kimi-img.moonshot.cn/pub/slides/slides_tmpl/image/25-08-27-20:03:30-d2nf84h8bjvh7rlj0950.jpg">
            <a:extLst>
              <a:ext uri="{FF2B5EF4-FFF2-40B4-BE49-F238E27FC236}">
                <a16:creationId xmlns:a16="http://schemas.microsoft.com/office/drawing/2014/main" id="{89A2C7EB-059D-AA3F-4A20-07ED766BFDE4}"/>
              </a:ext>
            </a:extLst>
          </p:cNvPr>
          <p:cNvPicPr>
            <a:picLocks noChangeAspect="1"/>
          </p:cNvPicPr>
          <p:nvPr/>
        </p:nvPicPr>
        <p:blipFill>
          <a:blip r:embed="rId3"/>
          <a:srcRect b="17387"/>
          <a:stretch/>
        </p:blipFill>
        <p:spPr>
          <a:xfrm>
            <a:off x="0" y="1"/>
            <a:ext cx="18289905" cy="10347512"/>
          </a:xfrm>
          <a:prstGeom prst="rect">
            <a:avLst/>
          </a:prstGeom>
        </p:spPr>
      </p:pic>
      <p:sp>
        <p:nvSpPr>
          <p:cNvPr id="2" name="Shape 0"/>
          <p:cNvSpPr/>
          <p:nvPr/>
        </p:nvSpPr>
        <p:spPr>
          <a:xfrm>
            <a:off x="13836968" y="5059681"/>
            <a:ext cx="6043613" cy="6043613"/>
          </a:xfrm>
          <a:prstGeom prst="ellipse">
            <a:avLst/>
          </a:prstGeom>
          <a:solidFill>
            <a:srgbClr val="FFFFFF">
              <a:alpha val="10196"/>
            </a:srgbClr>
          </a:solidFill>
          <a:ln/>
        </p:spPr>
        <p:txBody>
          <a:bodyPr/>
          <a:lstStyle/>
          <a:p>
            <a:endParaRPr lang="en-GB" sz="2700"/>
          </a:p>
        </p:txBody>
      </p:sp>
      <p:sp>
        <p:nvSpPr>
          <p:cNvPr id="3" name="Text 1"/>
          <p:cNvSpPr/>
          <p:nvPr/>
        </p:nvSpPr>
        <p:spPr>
          <a:xfrm>
            <a:off x="13836968" y="5059681"/>
            <a:ext cx="6043613" cy="6043613"/>
          </a:xfrm>
          <a:prstGeom prst="rect">
            <a:avLst/>
          </a:prstGeom>
          <a:noFill/>
          <a:ln/>
        </p:spPr>
        <p:txBody>
          <a:bodyPr wrap="square" lIns="0" tIns="0" rIns="0" bIns="0" rtlCol="0" anchor="t"/>
          <a:lstStyle/>
          <a:p>
            <a:pPr>
              <a:lnSpc>
                <a:spcPct val="100000"/>
              </a:lnSpc>
            </a:pPr>
            <a:endParaRPr lang="en-US" sz="2400" dirty="0"/>
          </a:p>
        </p:txBody>
      </p:sp>
      <p:pic>
        <p:nvPicPr>
          <p:cNvPr id="4" name="Image 0" descr="https://kimi-img.moonshot.cn/pub/slides/slides_tmpl/image/25-08-27-20:03:31-d2nf84p8bjvh7rlj0980.png"/>
          <p:cNvPicPr>
            <a:picLocks noChangeAspect="1"/>
          </p:cNvPicPr>
          <p:nvPr/>
        </p:nvPicPr>
        <p:blipFill>
          <a:blip r:embed="rId4"/>
          <a:stretch>
            <a:fillRect/>
          </a:stretch>
        </p:blipFill>
        <p:spPr>
          <a:xfrm>
            <a:off x="11782797" y="3210401"/>
            <a:ext cx="6508434" cy="7128512"/>
          </a:xfrm>
          <a:prstGeom prst="rect">
            <a:avLst/>
          </a:prstGeom>
        </p:spPr>
      </p:pic>
      <p:sp>
        <p:nvSpPr>
          <p:cNvPr id="5" name="Text 2"/>
          <p:cNvSpPr/>
          <p:nvPr/>
        </p:nvSpPr>
        <p:spPr>
          <a:xfrm rot="10800000">
            <a:off x="7308312" y="6319041"/>
            <a:ext cx="1825854" cy="2793072"/>
          </a:xfrm>
          <a:prstGeom prst="rect">
            <a:avLst/>
          </a:prstGeom>
          <a:noFill/>
          <a:ln/>
        </p:spPr>
        <p:txBody>
          <a:bodyPr wrap="square" lIns="0" tIns="0" rIns="0" bIns="0" rtlCol="0" anchor="t">
            <a:spAutoFit/>
          </a:bodyPr>
          <a:lstStyle/>
          <a:p>
            <a:pPr>
              <a:lnSpc>
                <a:spcPct val="100000"/>
              </a:lnSpc>
            </a:pPr>
            <a:r>
              <a:rPr lang="en-US" sz="18150" dirty="0">
                <a:solidFill>
                  <a:srgbClr val="FFFFFF"/>
                </a:solidFill>
                <a:latin typeface="MiSans" pitchFamily="34" charset="0"/>
                <a:ea typeface="MiSans" pitchFamily="34" charset="-122"/>
                <a:cs typeface="MiSans" pitchFamily="34" charset="-120"/>
              </a:rPr>
              <a:t>“</a:t>
            </a:r>
            <a:endParaRPr lang="en-US" sz="2400" dirty="0"/>
          </a:p>
        </p:txBody>
      </p:sp>
      <p:pic>
        <p:nvPicPr>
          <p:cNvPr id="6" name="Image 1" descr="https://kimi-img.moonshot.cn/pub/slides/slides_tmpl/image/25-08-27-20:03:30-d2nf84h8bjvh7rlj0960.png"/>
          <p:cNvPicPr>
            <a:picLocks noChangeAspect="1"/>
          </p:cNvPicPr>
          <p:nvPr/>
        </p:nvPicPr>
        <p:blipFill>
          <a:blip r:embed="rId5"/>
          <a:stretch>
            <a:fillRect/>
          </a:stretch>
        </p:blipFill>
        <p:spPr>
          <a:xfrm>
            <a:off x="16805525" y="695325"/>
            <a:ext cx="743045" cy="304800"/>
          </a:xfrm>
          <a:prstGeom prst="rect">
            <a:avLst/>
          </a:prstGeom>
        </p:spPr>
      </p:pic>
      <p:sp>
        <p:nvSpPr>
          <p:cNvPr id="7" name="Text 3"/>
          <p:cNvSpPr/>
          <p:nvPr/>
        </p:nvSpPr>
        <p:spPr>
          <a:xfrm>
            <a:off x="764086" y="1200918"/>
            <a:ext cx="1135325" cy="2793072"/>
          </a:xfrm>
          <a:prstGeom prst="rect">
            <a:avLst/>
          </a:prstGeom>
          <a:noFill/>
          <a:ln/>
        </p:spPr>
        <p:txBody>
          <a:bodyPr wrap="square" lIns="0" tIns="0" rIns="0" bIns="0" rtlCol="0" anchor="t">
            <a:spAutoFit/>
          </a:bodyPr>
          <a:lstStyle/>
          <a:p>
            <a:pPr>
              <a:lnSpc>
                <a:spcPct val="100000"/>
              </a:lnSpc>
            </a:pPr>
            <a:r>
              <a:rPr lang="en-US" sz="18150" dirty="0">
                <a:solidFill>
                  <a:srgbClr val="FFFFFF"/>
                </a:solidFill>
                <a:latin typeface="MiSans" pitchFamily="34" charset="0"/>
                <a:ea typeface="MiSans" pitchFamily="34" charset="-122"/>
                <a:cs typeface="MiSans" pitchFamily="34" charset="-120"/>
              </a:rPr>
              <a:t>“</a:t>
            </a:r>
            <a:endParaRPr lang="en-US" sz="2400" dirty="0"/>
          </a:p>
        </p:txBody>
      </p:sp>
      <p:pic>
        <p:nvPicPr>
          <p:cNvPr id="8" name="Image 2" descr="https://kimi-img.moonshot.cn/pub/slides/slides_tmpl/image/25-08-27-20:03:31-d2nf84p8bjvh7rlj0970.jpeg"/>
          <p:cNvPicPr>
            <a:picLocks noChangeAspect="1"/>
          </p:cNvPicPr>
          <p:nvPr/>
        </p:nvPicPr>
        <p:blipFill>
          <a:blip r:embed="rId6"/>
          <a:srcRect l="5449" t="5704" r="281" b="8217"/>
          <a:stretch/>
        </p:blipFill>
        <p:spPr>
          <a:xfrm>
            <a:off x="9916478" y="-31433"/>
            <a:ext cx="8516303" cy="10370820"/>
          </a:xfrm>
          <a:prstGeom prst="rect">
            <a:avLst/>
          </a:prstGeom>
        </p:spPr>
      </p:pic>
      <p:sp>
        <p:nvSpPr>
          <p:cNvPr id="9" name="Text 4"/>
          <p:cNvSpPr/>
          <p:nvPr/>
        </p:nvSpPr>
        <p:spPr>
          <a:xfrm>
            <a:off x="1854518" y="2443163"/>
            <a:ext cx="7531418" cy="2392680"/>
          </a:xfrm>
          <a:prstGeom prst="rect">
            <a:avLst/>
          </a:prstGeom>
          <a:noFill/>
          <a:ln/>
        </p:spPr>
        <p:txBody>
          <a:bodyPr wrap="square" lIns="0" tIns="0" rIns="0" bIns="0" rtlCol="0" anchor="t"/>
          <a:lstStyle/>
          <a:p>
            <a:pPr>
              <a:lnSpc>
                <a:spcPct val="100000"/>
              </a:lnSpc>
            </a:pPr>
            <a:r>
              <a:rPr lang="en-US" sz="4800" dirty="0">
                <a:solidFill>
                  <a:srgbClr val="218EC1"/>
                </a:solidFill>
                <a:latin typeface="MiSans" pitchFamily="34" charset="0"/>
                <a:ea typeface="MiSans" pitchFamily="34" charset="-122"/>
                <a:cs typeface="MiSans" pitchFamily="34" charset="-120"/>
              </a:rPr>
              <a:t>Fun, Private, Stigma-Free Help</a:t>
            </a:r>
            <a:endParaRPr lang="en-US" sz="2400" dirty="0"/>
          </a:p>
        </p:txBody>
      </p:sp>
      <p:sp>
        <p:nvSpPr>
          <p:cNvPr id="10" name="Text 5"/>
          <p:cNvSpPr/>
          <p:nvPr/>
        </p:nvSpPr>
        <p:spPr>
          <a:xfrm>
            <a:off x="1854518" y="4913948"/>
            <a:ext cx="7563803" cy="1115378"/>
          </a:xfrm>
          <a:prstGeom prst="rect">
            <a:avLst/>
          </a:prstGeom>
          <a:noFill/>
          <a:ln/>
        </p:spPr>
        <p:txBody>
          <a:bodyPr wrap="square" lIns="0" tIns="0" rIns="0" bIns="0" rtlCol="0" anchor="t"/>
          <a:lstStyle/>
          <a:p>
            <a:pPr>
              <a:lnSpc>
                <a:spcPct val="100000"/>
              </a:lnSpc>
            </a:pPr>
            <a:r>
              <a:rPr lang="en-US" sz="3000" dirty="0">
                <a:solidFill>
                  <a:srgbClr val="7EC9EB"/>
                </a:solidFill>
                <a:latin typeface="MiSans" pitchFamily="34" charset="0"/>
                <a:ea typeface="MiSans" pitchFamily="34" charset="-122"/>
                <a:cs typeface="MiSans" pitchFamily="34" charset="-120"/>
              </a:rPr>
              <a:t>Engaging and Private</a:t>
            </a:r>
            <a:endParaRPr lang="en-US" sz="2400" dirty="0"/>
          </a:p>
        </p:txBody>
      </p:sp>
      <p:sp>
        <p:nvSpPr>
          <p:cNvPr id="11" name="Text 6"/>
          <p:cNvSpPr/>
          <p:nvPr/>
        </p:nvSpPr>
        <p:spPr>
          <a:xfrm>
            <a:off x="1854518" y="5725478"/>
            <a:ext cx="6998970" cy="2697480"/>
          </a:xfrm>
          <a:prstGeom prst="rect">
            <a:avLst/>
          </a:prstGeom>
          <a:noFill/>
          <a:ln/>
        </p:spPr>
        <p:txBody>
          <a:bodyPr wrap="square" lIns="0" tIns="0" rIns="0" bIns="0" rtlCol="0" anchor="t"/>
          <a:lstStyle/>
          <a:p>
            <a:pPr>
              <a:lnSpc>
                <a:spcPct val="130000"/>
              </a:lnSpc>
            </a:pPr>
            <a:r>
              <a:rPr lang="en-US" sz="2400" dirty="0">
                <a:solidFill>
                  <a:srgbClr val="FFFFFF"/>
                </a:solidFill>
                <a:latin typeface="MiSans" pitchFamily="34" charset="0"/>
                <a:ea typeface="MiSans" pitchFamily="34" charset="-122"/>
                <a:cs typeface="MiSans" pitchFamily="34" charset="-120"/>
              </a:rPr>
              <a:t>VR stress relief is engaging and fun, making it more appealing to young adults (Maples- </a:t>
            </a:r>
            <a:r>
              <a:rPr lang="en-US" sz="2400" dirty="0" err="1">
                <a:solidFill>
                  <a:srgbClr val="FFFFFF"/>
                </a:solidFill>
                <a:latin typeface="MiSans" pitchFamily="34" charset="0"/>
                <a:ea typeface="MiSans" pitchFamily="34" charset="-122"/>
                <a:cs typeface="MiSans" pitchFamily="34" charset="-120"/>
              </a:rPr>
              <a:t>keller</a:t>
            </a:r>
            <a:r>
              <a:rPr lang="en-US" sz="2400" dirty="0">
                <a:solidFill>
                  <a:srgbClr val="FFFFFF"/>
                </a:solidFill>
                <a:latin typeface="MiSans" pitchFamily="34" charset="0"/>
                <a:ea typeface="MiSans" pitchFamily="34" charset="-122"/>
                <a:cs typeface="MiSans" pitchFamily="34" charset="-120"/>
              </a:rPr>
              <a:t> et al., 2017). Sessions are private, eliminating the fear of judgement and normalising mental health self-care, encouraging early help-seeking behavior ( peck et al.,2020)</a:t>
            </a:r>
            <a:endParaRPr lang="en-US" sz="2400" dirty="0"/>
          </a:p>
        </p:txBody>
      </p:sp>
      <p:pic>
        <p:nvPicPr>
          <p:cNvPr id="12" name="Picture 11">
            <a:extLst>
              <a:ext uri="{FF2B5EF4-FFF2-40B4-BE49-F238E27FC236}">
                <a16:creationId xmlns:a16="http://schemas.microsoft.com/office/drawing/2014/main" id="{51B1D08C-6330-45A9-AEC2-0FD0740F5E22}"/>
              </a:ext>
            </a:extLst>
          </p:cNvPr>
          <p:cNvPicPr>
            <a:picLocks noChangeAspect="1"/>
          </p:cNvPicPr>
          <p:nvPr/>
        </p:nvPicPr>
        <p:blipFill>
          <a:blip r:embed="rId7"/>
          <a:stretch>
            <a:fillRect/>
          </a:stretch>
        </p:blipFill>
        <p:spPr>
          <a:xfrm>
            <a:off x="9913367" y="2"/>
            <a:ext cx="8519414" cy="10370820"/>
          </a:xfrm>
          <a:prstGeom prst="rect">
            <a:avLst/>
          </a:prstGeom>
        </p:spPr>
      </p:pic>
    </p:spTree>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8-27-20:03:33-d2nf8598bjvh7rlj09bg.png"/>
          <p:cNvPicPr>
            <a:picLocks noChangeAspect="1"/>
          </p:cNvPicPr>
          <p:nvPr/>
        </p:nvPicPr>
        <p:blipFill>
          <a:blip r:embed="rId3"/>
          <a:srcRect l="8389" t="15000"/>
          <a:stretch/>
        </p:blipFill>
        <p:spPr>
          <a:xfrm>
            <a:off x="0" y="1"/>
            <a:ext cx="18289800" cy="10284863"/>
          </a:xfrm>
          <a:prstGeom prst="rect">
            <a:avLst/>
          </a:prstGeom>
        </p:spPr>
      </p:pic>
      <p:sp>
        <p:nvSpPr>
          <p:cNvPr id="3" name="Shape 0"/>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4" name="Text 1"/>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sp>
        <p:nvSpPr>
          <p:cNvPr id="5" name="Text 2"/>
          <p:cNvSpPr/>
          <p:nvPr/>
        </p:nvSpPr>
        <p:spPr>
          <a:xfrm>
            <a:off x="2188845" y="3371850"/>
            <a:ext cx="2419350" cy="1647825"/>
          </a:xfrm>
          <a:prstGeom prst="rect">
            <a:avLst/>
          </a:prstGeom>
          <a:noFill/>
          <a:ln/>
        </p:spPr>
        <p:txBody>
          <a:bodyPr wrap="square" lIns="0" tIns="0" rIns="0" bIns="0" rtlCol="0" anchor="t"/>
          <a:lstStyle/>
          <a:p>
            <a:pPr>
              <a:lnSpc>
                <a:spcPct val="100000"/>
              </a:lnSpc>
            </a:pPr>
            <a:r>
              <a:rPr lang="en-US" sz="12000" dirty="0">
                <a:solidFill>
                  <a:srgbClr val="218EC1"/>
                </a:solidFill>
                <a:latin typeface="MiSans" pitchFamily="34" charset="0"/>
                <a:ea typeface="MiSans" pitchFamily="34" charset="-122"/>
                <a:cs typeface="MiSans" pitchFamily="34" charset="-120"/>
              </a:rPr>
              <a:t>02</a:t>
            </a:r>
            <a:endParaRPr lang="en-US" sz="2400" dirty="0"/>
          </a:p>
        </p:txBody>
      </p:sp>
      <p:sp>
        <p:nvSpPr>
          <p:cNvPr id="6" name="Text 3"/>
          <p:cNvSpPr/>
          <p:nvPr/>
        </p:nvSpPr>
        <p:spPr>
          <a:xfrm>
            <a:off x="2160271" y="5276850"/>
            <a:ext cx="14275118" cy="1775460"/>
          </a:xfrm>
          <a:prstGeom prst="rect">
            <a:avLst/>
          </a:prstGeom>
          <a:noFill/>
          <a:ln/>
        </p:spPr>
        <p:txBody>
          <a:bodyPr wrap="square" lIns="0" tIns="0" rIns="0" bIns="0" rtlCol="0" anchor="t"/>
          <a:lstStyle/>
          <a:p>
            <a:pPr>
              <a:lnSpc>
                <a:spcPct val="100000"/>
              </a:lnSpc>
            </a:pPr>
            <a:r>
              <a:rPr lang="en-US" sz="6600" dirty="0">
                <a:solidFill>
                  <a:srgbClr val="FFFFFF"/>
                </a:solidFill>
                <a:latin typeface="MiSans" pitchFamily="34" charset="0"/>
                <a:ea typeface="MiSans" pitchFamily="34" charset="-122"/>
                <a:cs typeface="MiSans" pitchFamily="34" charset="-120"/>
              </a:rPr>
              <a:t>Workplace Wins</a:t>
            </a:r>
            <a:endParaRPr lang="en-US" sz="2400" dirty="0"/>
          </a:p>
        </p:txBody>
      </p:sp>
    </p:spTree>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Image 0" descr="https://kimi-img.moonshot.cn/pub/slides/slides_tmpl/image/25-08-27-20:03:30-d2nf84h8bjvh7rlj0950.jpg">
            <a:extLst>
              <a:ext uri="{FF2B5EF4-FFF2-40B4-BE49-F238E27FC236}">
                <a16:creationId xmlns:a16="http://schemas.microsoft.com/office/drawing/2014/main" id="{BCDE7E84-457F-D320-D86B-5F69498B8F01}"/>
              </a:ext>
            </a:extLst>
          </p:cNvPr>
          <p:cNvPicPr>
            <a:picLocks noChangeAspect="1"/>
          </p:cNvPicPr>
          <p:nvPr/>
        </p:nvPicPr>
        <p:blipFill>
          <a:blip r:embed="rId3"/>
          <a:srcRect b="17387"/>
          <a:stretch/>
        </p:blipFill>
        <p:spPr>
          <a:xfrm>
            <a:off x="0" y="1"/>
            <a:ext cx="18289905" cy="10347512"/>
          </a:xfrm>
          <a:prstGeom prst="rect">
            <a:avLst/>
          </a:prstGeom>
        </p:spPr>
      </p:pic>
      <p:sp>
        <p:nvSpPr>
          <p:cNvPr id="2" name="Shape 0"/>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3" name="Text 1"/>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pic>
        <p:nvPicPr>
          <p:cNvPr id="4" name="Image 0" descr="https://kimi-img.moonshot.cn/pub/slides/slides_tmpl/image/25-08-27-20:03:31-d2nf84p8bjvh7rlj0990.png"/>
          <p:cNvPicPr>
            <a:picLocks noChangeAspect="1"/>
          </p:cNvPicPr>
          <p:nvPr/>
        </p:nvPicPr>
        <p:blipFill>
          <a:blip r:embed="rId4"/>
          <a:stretch>
            <a:fillRect/>
          </a:stretch>
        </p:blipFill>
        <p:spPr>
          <a:xfrm>
            <a:off x="1245039" y="2197766"/>
            <a:ext cx="50808" cy="3282950"/>
          </a:xfrm>
          <a:prstGeom prst="rect">
            <a:avLst/>
          </a:prstGeom>
        </p:spPr>
      </p:pic>
      <p:pic>
        <p:nvPicPr>
          <p:cNvPr id="5" name="Image 1" descr="https://kimi-img.moonshot.cn/pub/slides/slides_tmpl/image/25-08-27-20:03:31-d2nf84p8bjvh7rlj0990.png"/>
          <p:cNvPicPr>
            <a:picLocks noChangeAspect="1"/>
          </p:cNvPicPr>
          <p:nvPr/>
        </p:nvPicPr>
        <p:blipFill>
          <a:blip r:embed="rId4"/>
          <a:stretch>
            <a:fillRect/>
          </a:stretch>
        </p:blipFill>
        <p:spPr>
          <a:xfrm>
            <a:off x="1283435" y="5974154"/>
            <a:ext cx="50808" cy="3282950"/>
          </a:xfrm>
          <a:prstGeom prst="rect">
            <a:avLst/>
          </a:prstGeom>
        </p:spPr>
      </p:pic>
      <p:pic>
        <p:nvPicPr>
          <p:cNvPr id="6" name="Image 2" descr="https://kimi-img.moonshot.cn/pub/slides/slides_tmpl/image/25-08-27-20:03:32-d2nf8518bjvh7rlj09a0.png"/>
          <p:cNvPicPr>
            <a:picLocks noChangeAspect="1"/>
          </p:cNvPicPr>
          <p:nvPr/>
        </p:nvPicPr>
        <p:blipFill>
          <a:blip r:embed="rId5"/>
          <a:stretch>
            <a:fillRect/>
          </a:stretch>
        </p:blipFill>
        <p:spPr>
          <a:xfrm>
            <a:off x="9014461" y="2681288"/>
            <a:ext cx="8409626" cy="6576062"/>
          </a:xfrm>
          <a:prstGeom prst="rect">
            <a:avLst/>
          </a:prstGeom>
        </p:spPr>
      </p:pic>
      <p:sp>
        <p:nvSpPr>
          <p:cNvPr id="7" name="Shape 2"/>
          <p:cNvSpPr/>
          <p:nvPr/>
        </p:nvSpPr>
        <p:spPr>
          <a:xfrm>
            <a:off x="1069658" y="604838"/>
            <a:ext cx="901065" cy="902970"/>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8" name="Text 3"/>
          <p:cNvSpPr/>
          <p:nvPr/>
        </p:nvSpPr>
        <p:spPr>
          <a:xfrm>
            <a:off x="1069658" y="604838"/>
            <a:ext cx="901065" cy="902970"/>
          </a:xfrm>
          <a:prstGeom prst="rect">
            <a:avLst/>
          </a:prstGeom>
          <a:noFill/>
          <a:ln/>
        </p:spPr>
        <p:txBody>
          <a:bodyPr wrap="square" lIns="68580" tIns="137160" rIns="137160" bIns="68580" rtlCol="0" anchor="ctr"/>
          <a:lstStyle/>
          <a:p>
            <a:pPr>
              <a:lnSpc>
                <a:spcPct val="120000"/>
              </a:lnSpc>
            </a:pPr>
            <a:endParaRPr lang="en-US" sz="2400" dirty="0"/>
          </a:p>
        </p:txBody>
      </p:sp>
      <p:sp>
        <p:nvSpPr>
          <p:cNvPr id="9" name="Text 4"/>
          <p:cNvSpPr/>
          <p:nvPr/>
        </p:nvSpPr>
        <p:spPr>
          <a:xfrm>
            <a:off x="1455420" y="771525"/>
            <a:ext cx="15781020" cy="925382"/>
          </a:xfrm>
          <a:prstGeom prst="rect">
            <a:avLst/>
          </a:prstGeom>
          <a:noFill/>
          <a:ln/>
        </p:spPr>
        <p:txBody>
          <a:bodyPr wrap="square" lIns="0" tIns="0" rIns="0" bIns="0" rtlCol="0" anchor="t">
            <a:spAutoFit/>
          </a:bodyPr>
          <a:lstStyle/>
          <a:p>
            <a:pPr>
              <a:lnSpc>
                <a:spcPct val="120000"/>
              </a:lnSpc>
            </a:pPr>
            <a:r>
              <a:rPr lang="en-US" sz="5400" dirty="0">
                <a:solidFill>
                  <a:srgbClr val="218EC1"/>
                </a:solidFill>
                <a:latin typeface="MiSans" pitchFamily="34" charset="0"/>
                <a:ea typeface="MiSans" pitchFamily="34" charset="-122"/>
                <a:cs typeface="MiSans" pitchFamily="34" charset="-120"/>
              </a:rPr>
              <a:t>Cut Sick Days, Save Money</a:t>
            </a:r>
            <a:endParaRPr lang="en-US" sz="2400" dirty="0"/>
          </a:p>
        </p:txBody>
      </p:sp>
      <p:sp>
        <p:nvSpPr>
          <p:cNvPr id="10" name="Shape 5"/>
          <p:cNvSpPr/>
          <p:nvPr/>
        </p:nvSpPr>
        <p:spPr>
          <a:xfrm>
            <a:off x="9011603" y="2705100"/>
            <a:ext cx="8400098" cy="6541770"/>
          </a:xfrm>
          <a:prstGeom prst="roundRect">
            <a:avLst>
              <a:gd name="adj" fmla="val 2351"/>
            </a:avLst>
          </a:prstGeom>
          <a:gradFill flip="none" rotWithShape="1">
            <a:gsLst>
              <a:gs pos="0">
                <a:srgbClr val="D4EDF8">
                  <a:alpha val="26000"/>
                </a:srgbClr>
              </a:gs>
              <a:gs pos="50000">
                <a:srgbClr val="28A4DE">
                  <a:alpha val="0"/>
                </a:srgbClr>
              </a:gs>
              <a:gs pos="100000">
                <a:srgbClr val="115372">
                  <a:alpha val="26000"/>
                </a:srgbClr>
              </a:gs>
            </a:gsLst>
            <a:lin ang="2700000" scaled="1"/>
          </a:gradFill>
          <a:ln/>
        </p:spPr>
        <p:txBody>
          <a:bodyPr/>
          <a:lstStyle/>
          <a:p>
            <a:endParaRPr lang="en-GB" sz="2700"/>
          </a:p>
        </p:txBody>
      </p:sp>
      <p:sp>
        <p:nvSpPr>
          <p:cNvPr id="11" name="Text 6"/>
          <p:cNvSpPr/>
          <p:nvPr/>
        </p:nvSpPr>
        <p:spPr>
          <a:xfrm>
            <a:off x="9011603" y="2705100"/>
            <a:ext cx="8400098" cy="6541770"/>
          </a:xfrm>
          <a:prstGeom prst="rect">
            <a:avLst/>
          </a:prstGeom>
          <a:noFill/>
          <a:ln/>
        </p:spPr>
        <p:txBody>
          <a:bodyPr wrap="square" lIns="0" tIns="0" rIns="0" bIns="0" rtlCol="0" anchor="t"/>
          <a:lstStyle/>
          <a:p>
            <a:pPr>
              <a:lnSpc>
                <a:spcPct val="100000"/>
              </a:lnSpc>
            </a:pPr>
            <a:endParaRPr lang="en-US" sz="2400" dirty="0"/>
          </a:p>
        </p:txBody>
      </p:sp>
      <p:sp>
        <p:nvSpPr>
          <p:cNvPr id="12" name="Text 7"/>
          <p:cNvSpPr/>
          <p:nvPr/>
        </p:nvSpPr>
        <p:spPr>
          <a:xfrm>
            <a:off x="1688783" y="2474595"/>
            <a:ext cx="6940868" cy="1682115"/>
          </a:xfrm>
          <a:prstGeom prst="rect">
            <a:avLst/>
          </a:prstGeom>
          <a:noFill/>
          <a:ln/>
        </p:spPr>
        <p:txBody>
          <a:bodyPr wrap="square" lIns="0" tIns="0" rIns="0" bIns="0" rtlCol="0" anchor="t"/>
          <a:lstStyle/>
          <a:p>
            <a:pPr>
              <a:lnSpc>
                <a:spcPct val="100000"/>
              </a:lnSpc>
            </a:pPr>
            <a:r>
              <a:rPr lang="en-US" sz="3600" dirty="0">
                <a:solidFill>
                  <a:srgbClr val="7EC9EB"/>
                </a:solidFill>
                <a:latin typeface="MiSans" pitchFamily="34" charset="0"/>
                <a:ea typeface="MiSans" pitchFamily="34" charset="-122"/>
                <a:cs typeface="MiSans" pitchFamily="34" charset="-120"/>
              </a:rPr>
              <a:t>Reduced Absence</a:t>
            </a:r>
            <a:endParaRPr lang="en-US" sz="2400" dirty="0"/>
          </a:p>
        </p:txBody>
      </p:sp>
      <p:sp>
        <p:nvSpPr>
          <p:cNvPr id="13" name="Text 8"/>
          <p:cNvSpPr/>
          <p:nvPr/>
        </p:nvSpPr>
        <p:spPr>
          <a:xfrm>
            <a:off x="1688783" y="3219451"/>
            <a:ext cx="6874193" cy="2391728"/>
          </a:xfrm>
          <a:prstGeom prst="rect">
            <a:avLst/>
          </a:prstGeom>
          <a:noFill/>
          <a:ln/>
        </p:spPr>
        <p:txBody>
          <a:bodyPr wrap="square" lIns="0" tIns="0" rIns="0" bIns="0" rtlCol="0" anchor="t"/>
          <a:lstStyle/>
          <a:p>
            <a:pPr>
              <a:lnSpc>
                <a:spcPct val="130000"/>
              </a:lnSpc>
            </a:pPr>
            <a:r>
              <a:rPr lang="en-US" sz="2400" dirty="0">
                <a:solidFill>
                  <a:srgbClr val="FFFFFF"/>
                </a:solidFill>
                <a:latin typeface="MiSans" pitchFamily="34" charset="0"/>
                <a:ea typeface="MiSans" pitchFamily="34" charset="-122"/>
                <a:cs typeface="MiSans" pitchFamily="34" charset="-120"/>
              </a:rPr>
              <a:t>Stress-related absence costs UK employers billions (HSC, 2023). Deploying VR relaxation stations lowers reported stress and associated sick leave, delivering immediate cost savings and protecting operational continuity.</a:t>
            </a:r>
            <a:endParaRPr lang="en-US" sz="2400" dirty="0"/>
          </a:p>
        </p:txBody>
      </p:sp>
      <p:sp>
        <p:nvSpPr>
          <p:cNvPr id="14" name="Text 9"/>
          <p:cNvSpPr/>
          <p:nvPr/>
        </p:nvSpPr>
        <p:spPr>
          <a:xfrm>
            <a:off x="1688783" y="6162675"/>
            <a:ext cx="6940868" cy="1682115"/>
          </a:xfrm>
          <a:prstGeom prst="rect">
            <a:avLst/>
          </a:prstGeom>
          <a:noFill/>
          <a:ln/>
        </p:spPr>
        <p:txBody>
          <a:bodyPr wrap="square" lIns="0" tIns="0" rIns="0" bIns="0" rtlCol="0" anchor="t"/>
          <a:lstStyle/>
          <a:p>
            <a:pPr>
              <a:lnSpc>
                <a:spcPct val="100000"/>
              </a:lnSpc>
            </a:pPr>
            <a:r>
              <a:rPr lang="en-US" sz="3600" dirty="0">
                <a:solidFill>
                  <a:srgbClr val="7EC9EB"/>
                </a:solidFill>
                <a:latin typeface="MiSans" pitchFamily="34" charset="0"/>
                <a:ea typeface="MiSans" pitchFamily="34" charset="-122"/>
                <a:cs typeface="MiSans" pitchFamily="34" charset="-120"/>
              </a:rPr>
              <a:t>Operational Continuity</a:t>
            </a:r>
            <a:endParaRPr lang="en-US" sz="2400" dirty="0"/>
          </a:p>
        </p:txBody>
      </p:sp>
      <p:sp>
        <p:nvSpPr>
          <p:cNvPr id="15" name="Text 10"/>
          <p:cNvSpPr/>
          <p:nvPr/>
        </p:nvSpPr>
        <p:spPr>
          <a:xfrm>
            <a:off x="1688783" y="6891284"/>
            <a:ext cx="6875145" cy="2391728"/>
          </a:xfrm>
          <a:prstGeom prst="rect">
            <a:avLst/>
          </a:prstGeom>
          <a:noFill/>
          <a:ln/>
        </p:spPr>
        <p:txBody>
          <a:bodyPr wrap="square" lIns="0" tIns="0" rIns="0" bIns="0" rtlCol="0" anchor="t"/>
          <a:lstStyle/>
          <a:p>
            <a:pPr>
              <a:lnSpc>
                <a:spcPct val="130000"/>
              </a:lnSpc>
            </a:pPr>
            <a:r>
              <a:rPr lang="en-US" sz="2400" dirty="0">
                <a:solidFill>
                  <a:srgbClr val="FFFFFF"/>
                </a:solidFill>
                <a:latin typeface="MiSans" pitchFamily="34" charset="0"/>
                <a:ea typeface="MiSans" pitchFamily="34" charset="-122"/>
                <a:cs typeface="MiSans" pitchFamily="34" charset="-120"/>
              </a:rPr>
              <a:t>By reducing stress-related absences, VR ensures that teams remain fully staffed and operational, maintaining productivity and reducing the burden on other employees( Cooper and Quick, 2017).</a:t>
            </a:r>
            <a:endParaRPr lang="en-US" sz="2400" dirty="0"/>
          </a:p>
        </p:txBody>
      </p:sp>
    </p:spTree>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Image 0" descr="https://kimi-img.moonshot.cn/pub/slides/slides_tmpl/image/25-08-27-20:03:30-d2nf84h8bjvh7rlj0950.jpg">
            <a:extLst>
              <a:ext uri="{FF2B5EF4-FFF2-40B4-BE49-F238E27FC236}">
                <a16:creationId xmlns:a16="http://schemas.microsoft.com/office/drawing/2014/main" id="{794DB3AF-B709-0839-7618-60210A7AF7EB}"/>
              </a:ext>
            </a:extLst>
          </p:cNvPr>
          <p:cNvPicPr>
            <a:picLocks noChangeAspect="1"/>
          </p:cNvPicPr>
          <p:nvPr/>
        </p:nvPicPr>
        <p:blipFill>
          <a:blip r:embed="rId3"/>
          <a:srcRect b="17387"/>
          <a:stretch/>
        </p:blipFill>
        <p:spPr>
          <a:xfrm>
            <a:off x="0" y="1"/>
            <a:ext cx="18289905" cy="10347512"/>
          </a:xfrm>
          <a:prstGeom prst="rect">
            <a:avLst/>
          </a:prstGeom>
        </p:spPr>
      </p:pic>
      <p:pic>
        <p:nvPicPr>
          <p:cNvPr id="2" name="Image 0" descr="https://kimi-img.moonshot.cn/pub/slides/slides_tmpl/image/25-08-27-20:03:33-d2nf8598bjvh7rlj09e0.png"/>
          <p:cNvPicPr>
            <a:picLocks noChangeAspect="1"/>
          </p:cNvPicPr>
          <p:nvPr/>
        </p:nvPicPr>
        <p:blipFill>
          <a:blip r:embed="rId4"/>
          <a:stretch>
            <a:fillRect/>
          </a:stretch>
        </p:blipFill>
        <p:spPr>
          <a:xfrm>
            <a:off x="828675" y="3018470"/>
            <a:ext cx="16655415" cy="842013"/>
          </a:xfrm>
          <a:prstGeom prst="rect">
            <a:avLst/>
          </a:prstGeom>
        </p:spPr>
      </p:pic>
      <p:sp>
        <p:nvSpPr>
          <p:cNvPr id="3" name="Shape 0"/>
          <p:cNvSpPr/>
          <p:nvPr/>
        </p:nvSpPr>
        <p:spPr>
          <a:xfrm>
            <a:off x="3007351" y="3239042"/>
            <a:ext cx="956942" cy="956939"/>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4" name="Text 1"/>
          <p:cNvSpPr/>
          <p:nvPr/>
        </p:nvSpPr>
        <p:spPr>
          <a:xfrm>
            <a:off x="3007351" y="3239042"/>
            <a:ext cx="956942" cy="956939"/>
          </a:xfrm>
          <a:prstGeom prst="rect">
            <a:avLst/>
          </a:prstGeom>
          <a:noFill/>
          <a:ln/>
        </p:spPr>
        <p:txBody>
          <a:bodyPr wrap="square" lIns="68580" tIns="137160" rIns="137160" bIns="68580" rtlCol="0" anchor="ctr"/>
          <a:lstStyle/>
          <a:p>
            <a:pPr>
              <a:lnSpc>
                <a:spcPct val="100000"/>
              </a:lnSpc>
            </a:pPr>
            <a:endParaRPr lang="en-US" sz="2400" dirty="0"/>
          </a:p>
        </p:txBody>
      </p:sp>
      <p:sp>
        <p:nvSpPr>
          <p:cNvPr id="5" name="Shape 2"/>
          <p:cNvSpPr/>
          <p:nvPr/>
        </p:nvSpPr>
        <p:spPr>
          <a:xfrm>
            <a:off x="8659164" y="2538955"/>
            <a:ext cx="956310" cy="956939"/>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6" name="Text 3"/>
          <p:cNvSpPr/>
          <p:nvPr/>
        </p:nvSpPr>
        <p:spPr>
          <a:xfrm>
            <a:off x="8659164" y="2538955"/>
            <a:ext cx="956310" cy="956939"/>
          </a:xfrm>
          <a:prstGeom prst="rect">
            <a:avLst/>
          </a:prstGeom>
          <a:noFill/>
          <a:ln/>
        </p:spPr>
        <p:txBody>
          <a:bodyPr wrap="square" lIns="68580" tIns="137160" rIns="137160" bIns="68580" rtlCol="0" anchor="ctr"/>
          <a:lstStyle/>
          <a:p>
            <a:pPr>
              <a:lnSpc>
                <a:spcPct val="100000"/>
              </a:lnSpc>
            </a:pPr>
            <a:endParaRPr lang="en-US" sz="2400" dirty="0"/>
          </a:p>
        </p:txBody>
      </p:sp>
      <p:sp>
        <p:nvSpPr>
          <p:cNvPr id="7" name="Shape 4"/>
          <p:cNvSpPr/>
          <p:nvPr/>
        </p:nvSpPr>
        <p:spPr>
          <a:xfrm>
            <a:off x="14310347" y="3362867"/>
            <a:ext cx="956310" cy="956939"/>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8" name="Text 5"/>
          <p:cNvSpPr/>
          <p:nvPr/>
        </p:nvSpPr>
        <p:spPr>
          <a:xfrm>
            <a:off x="14310347" y="3362867"/>
            <a:ext cx="956310" cy="956939"/>
          </a:xfrm>
          <a:prstGeom prst="rect">
            <a:avLst/>
          </a:prstGeom>
          <a:noFill/>
          <a:ln/>
        </p:spPr>
        <p:txBody>
          <a:bodyPr wrap="square" lIns="68580" tIns="137160" rIns="137160" bIns="68580" rtlCol="0" anchor="ctr"/>
          <a:lstStyle/>
          <a:p>
            <a:pPr>
              <a:lnSpc>
                <a:spcPct val="100000"/>
              </a:lnSpc>
            </a:pPr>
            <a:endParaRPr lang="en-US" sz="2400" dirty="0"/>
          </a:p>
        </p:txBody>
      </p:sp>
      <p:sp>
        <p:nvSpPr>
          <p:cNvPr id="9" name="Shape 6"/>
          <p:cNvSpPr/>
          <p:nvPr/>
        </p:nvSpPr>
        <p:spPr>
          <a:xfrm>
            <a:off x="1069658" y="604838"/>
            <a:ext cx="901065" cy="902970"/>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10" name="Text 7"/>
          <p:cNvSpPr/>
          <p:nvPr/>
        </p:nvSpPr>
        <p:spPr>
          <a:xfrm>
            <a:off x="1069658" y="604838"/>
            <a:ext cx="901065" cy="902970"/>
          </a:xfrm>
          <a:prstGeom prst="rect">
            <a:avLst/>
          </a:prstGeom>
          <a:noFill/>
          <a:ln/>
        </p:spPr>
        <p:txBody>
          <a:bodyPr wrap="square" lIns="68580" tIns="137160" rIns="137160" bIns="68580" rtlCol="0" anchor="ctr"/>
          <a:lstStyle/>
          <a:p>
            <a:pPr>
              <a:lnSpc>
                <a:spcPct val="120000"/>
              </a:lnSpc>
            </a:pPr>
            <a:endParaRPr lang="en-US" sz="2400" dirty="0"/>
          </a:p>
        </p:txBody>
      </p:sp>
      <p:sp>
        <p:nvSpPr>
          <p:cNvPr id="11" name="Text 8"/>
          <p:cNvSpPr/>
          <p:nvPr/>
        </p:nvSpPr>
        <p:spPr>
          <a:xfrm>
            <a:off x="1455420" y="771525"/>
            <a:ext cx="15781020" cy="925382"/>
          </a:xfrm>
          <a:prstGeom prst="rect">
            <a:avLst/>
          </a:prstGeom>
          <a:noFill/>
          <a:ln/>
        </p:spPr>
        <p:txBody>
          <a:bodyPr wrap="square" lIns="0" tIns="0" rIns="0" bIns="0" rtlCol="0" anchor="t">
            <a:spAutoFit/>
          </a:bodyPr>
          <a:lstStyle/>
          <a:p>
            <a:pPr>
              <a:lnSpc>
                <a:spcPct val="120000"/>
              </a:lnSpc>
            </a:pPr>
            <a:r>
              <a:rPr lang="en-US" sz="5400" dirty="0">
                <a:solidFill>
                  <a:srgbClr val="218EC1"/>
                </a:solidFill>
                <a:latin typeface="MiSans" pitchFamily="34" charset="0"/>
                <a:ea typeface="MiSans" pitchFamily="34" charset="-122"/>
                <a:cs typeface="MiSans" pitchFamily="34" charset="-120"/>
              </a:rPr>
              <a:t>Retain Talent, Build Loyalty</a:t>
            </a:r>
            <a:endParaRPr lang="en-US" sz="2400" dirty="0"/>
          </a:p>
        </p:txBody>
      </p:sp>
      <p:sp>
        <p:nvSpPr>
          <p:cNvPr id="12" name="Text 9"/>
          <p:cNvSpPr/>
          <p:nvPr/>
        </p:nvSpPr>
        <p:spPr>
          <a:xfrm>
            <a:off x="2987000" y="3488910"/>
            <a:ext cx="997644" cy="415498"/>
          </a:xfrm>
          <a:prstGeom prst="rect">
            <a:avLst/>
          </a:prstGeom>
          <a:noFill/>
          <a:ln/>
        </p:spPr>
        <p:txBody>
          <a:bodyPr wrap="square" lIns="0" tIns="0" rIns="0" bIns="0" rtlCol="0" anchor="t">
            <a:spAutoFit/>
          </a:bodyPr>
          <a:lstStyle/>
          <a:p>
            <a:pPr algn="ctr">
              <a:lnSpc>
                <a:spcPct val="100000"/>
              </a:lnSpc>
            </a:pPr>
            <a:r>
              <a:rPr lang="en-US" sz="2700" dirty="0">
                <a:solidFill>
                  <a:srgbClr val="FFFFFF"/>
                </a:solidFill>
                <a:latin typeface="MiSans" pitchFamily="34" charset="0"/>
                <a:ea typeface="MiSans" pitchFamily="34" charset="-122"/>
                <a:cs typeface="MiSans" pitchFamily="34" charset="-120"/>
              </a:rPr>
              <a:t>01</a:t>
            </a:r>
            <a:endParaRPr lang="en-US" sz="2400" dirty="0"/>
          </a:p>
        </p:txBody>
      </p:sp>
      <p:sp>
        <p:nvSpPr>
          <p:cNvPr id="13" name="Text 10"/>
          <p:cNvSpPr/>
          <p:nvPr/>
        </p:nvSpPr>
        <p:spPr>
          <a:xfrm>
            <a:off x="550546" y="5173028"/>
            <a:ext cx="5761673" cy="1050608"/>
          </a:xfrm>
          <a:prstGeom prst="rect">
            <a:avLst/>
          </a:prstGeom>
          <a:noFill/>
          <a:ln/>
        </p:spPr>
        <p:txBody>
          <a:bodyPr wrap="square" lIns="0" tIns="0" rIns="0" bIns="0" rtlCol="0" anchor="t"/>
          <a:lstStyle/>
          <a:p>
            <a:pPr>
              <a:lnSpc>
                <a:spcPct val="100000"/>
              </a:lnSpc>
            </a:pPr>
            <a:r>
              <a:rPr lang="en-US" sz="3000" dirty="0">
                <a:solidFill>
                  <a:srgbClr val="7EC9EB"/>
                </a:solidFill>
                <a:latin typeface="MiSans" pitchFamily="34" charset="0"/>
                <a:ea typeface="MiSans" pitchFamily="34" charset="-122"/>
                <a:cs typeface="MiSans" pitchFamily="34" charset="-120"/>
              </a:rPr>
              <a:t>Demonstrate Care</a:t>
            </a:r>
            <a:endParaRPr lang="en-US" sz="2400" dirty="0"/>
          </a:p>
        </p:txBody>
      </p:sp>
      <p:sp>
        <p:nvSpPr>
          <p:cNvPr id="14" name="Text 11"/>
          <p:cNvSpPr/>
          <p:nvPr/>
        </p:nvSpPr>
        <p:spPr>
          <a:xfrm>
            <a:off x="566738" y="5746433"/>
            <a:ext cx="5728335" cy="2203039"/>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Organisations offering evidence-based mental-wellbeing tech demonstrate care for their employees, increasing job satisfaction and reducing costly turnover among young high-performers( Robertson and cooper, 2011)</a:t>
            </a:r>
            <a:endParaRPr lang="en-US" sz="2400" dirty="0"/>
          </a:p>
        </p:txBody>
      </p:sp>
      <p:sp>
        <p:nvSpPr>
          <p:cNvPr id="15" name="Text 12"/>
          <p:cNvSpPr/>
          <p:nvPr/>
        </p:nvSpPr>
        <p:spPr>
          <a:xfrm>
            <a:off x="8619447" y="2788823"/>
            <a:ext cx="997644" cy="415498"/>
          </a:xfrm>
          <a:prstGeom prst="rect">
            <a:avLst/>
          </a:prstGeom>
          <a:noFill/>
          <a:ln/>
        </p:spPr>
        <p:txBody>
          <a:bodyPr wrap="square" lIns="0" tIns="0" rIns="0" bIns="0" rtlCol="0" anchor="t">
            <a:spAutoFit/>
          </a:bodyPr>
          <a:lstStyle/>
          <a:p>
            <a:pPr algn="ctr">
              <a:lnSpc>
                <a:spcPct val="100000"/>
              </a:lnSpc>
            </a:pPr>
            <a:r>
              <a:rPr lang="en-US" sz="2700" dirty="0">
                <a:solidFill>
                  <a:srgbClr val="FFFFFF"/>
                </a:solidFill>
                <a:latin typeface="MiSans" pitchFamily="34" charset="0"/>
                <a:ea typeface="MiSans" pitchFamily="34" charset="-122"/>
                <a:cs typeface="MiSans" pitchFamily="34" charset="-120"/>
              </a:rPr>
              <a:t>02</a:t>
            </a:r>
            <a:endParaRPr lang="en-US" sz="2400" dirty="0"/>
          </a:p>
        </p:txBody>
      </p:sp>
      <p:sp>
        <p:nvSpPr>
          <p:cNvPr id="16" name="Text 13"/>
          <p:cNvSpPr/>
          <p:nvPr/>
        </p:nvSpPr>
        <p:spPr>
          <a:xfrm>
            <a:off x="6613208" y="4063366"/>
            <a:ext cx="5447348" cy="1050608"/>
          </a:xfrm>
          <a:prstGeom prst="rect">
            <a:avLst/>
          </a:prstGeom>
          <a:noFill/>
          <a:ln/>
        </p:spPr>
        <p:txBody>
          <a:bodyPr wrap="square" lIns="0" tIns="0" rIns="0" bIns="0" rtlCol="0" anchor="t"/>
          <a:lstStyle/>
          <a:p>
            <a:pPr>
              <a:lnSpc>
                <a:spcPct val="100000"/>
              </a:lnSpc>
            </a:pPr>
            <a:r>
              <a:rPr lang="en-US" sz="3000" dirty="0">
                <a:solidFill>
                  <a:srgbClr val="7EC9EB"/>
                </a:solidFill>
                <a:latin typeface="MiSans" pitchFamily="34" charset="0"/>
                <a:ea typeface="MiSans" pitchFamily="34" charset="-122"/>
                <a:cs typeface="MiSans" pitchFamily="34" charset="-120"/>
              </a:rPr>
              <a:t>Prioritise Wellbeing</a:t>
            </a:r>
            <a:endParaRPr lang="en-US" sz="2400" dirty="0"/>
          </a:p>
        </p:txBody>
      </p:sp>
      <p:sp>
        <p:nvSpPr>
          <p:cNvPr id="17" name="Text 14"/>
          <p:cNvSpPr/>
          <p:nvPr/>
        </p:nvSpPr>
        <p:spPr>
          <a:xfrm>
            <a:off x="6508433" y="4637723"/>
            <a:ext cx="5617845" cy="1782924"/>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Young professionals prioritise employer support for mental health. Offering VR as a wellness tool shows that an organisation values their well-being, fostering loyalty.</a:t>
            </a:r>
            <a:endParaRPr lang="en-US" sz="2400" dirty="0"/>
          </a:p>
        </p:txBody>
      </p:sp>
      <p:sp>
        <p:nvSpPr>
          <p:cNvPr id="18" name="Text 15"/>
          <p:cNvSpPr/>
          <p:nvPr/>
        </p:nvSpPr>
        <p:spPr>
          <a:xfrm>
            <a:off x="14289366" y="3612735"/>
            <a:ext cx="997644" cy="415498"/>
          </a:xfrm>
          <a:prstGeom prst="rect">
            <a:avLst/>
          </a:prstGeom>
          <a:noFill/>
          <a:ln/>
        </p:spPr>
        <p:txBody>
          <a:bodyPr wrap="square" lIns="0" tIns="0" rIns="0" bIns="0" rtlCol="0" anchor="t">
            <a:spAutoFit/>
          </a:bodyPr>
          <a:lstStyle/>
          <a:p>
            <a:pPr algn="ctr">
              <a:lnSpc>
                <a:spcPct val="100000"/>
              </a:lnSpc>
            </a:pPr>
            <a:r>
              <a:rPr lang="en-US" sz="2700" dirty="0">
                <a:solidFill>
                  <a:srgbClr val="FFFFFF"/>
                </a:solidFill>
                <a:latin typeface="MiSans" pitchFamily="34" charset="0"/>
                <a:ea typeface="MiSans" pitchFamily="34" charset="-122"/>
                <a:cs typeface="MiSans" pitchFamily="34" charset="-120"/>
              </a:rPr>
              <a:t>03</a:t>
            </a:r>
            <a:endParaRPr lang="en-US" sz="2400" dirty="0"/>
          </a:p>
        </p:txBody>
      </p:sp>
      <p:sp>
        <p:nvSpPr>
          <p:cNvPr id="19" name="Text 16"/>
          <p:cNvSpPr/>
          <p:nvPr/>
        </p:nvSpPr>
        <p:spPr>
          <a:xfrm>
            <a:off x="12171046" y="5145406"/>
            <a:ext cx="5761673" cy="1050608"/>
          </a:xfrm>
          <a:prstGeom prst="rect">
            <a:avLst/>
          </a:prstGeom>
          <a:noFill/>
          <a:ln/>
        </p:spPr>
        <p:txBody>
          <a:bodyPr wrap="square" lIns="0" tIns="0" rIns="0" bIns="0" rtlCol="0" anchor="t"/>
          <a:lstStyle/>
          <a:p>
            <a:pPr>
              <a:lnSpc>
                <a:spcPct val="100000"/>
              </a:lnSpc>
            </a:pPr>
            <a:r>
              <a:rPr lang="en-US" sz="3000" dirty="0">
                <a:solidFill>
                  <a:srgbClr val="7EC9EB"/>
                </a:solidFill>
                <a:latin typeface="MiSans" pitchFamily="34" charset="0"/>
                <a:ea typeface="MiSans" pitchFamily="34" charset="-122"/>
                <a:cs typeface="MiSans" pitchFamily="34" charset="-120"/>
              </a:rPr>
              <a:t>Reduce Turnover Costs</a:t>
            </a:r>
            <a:endParaRPr lang="en-US" sz="2400" dirty="0"/>
          </a:p>
        </p:txBody>
      </p:sp>
      <p:sp>
        <p:nvSpPr>
          <p:cNvPr id="20" name="Text 17"/>
          <p:cNvSpPr/>
          <p:nvPr/>
        </p:nvSpPr>
        <p:spPr>
          <a:xfrm>
            <a:off x="12240578" y="5719763"/>
            <a:ext cx="5617845" cy="1782924"/>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By improving employee satisfaction and mental health, VR helps reduce turnover costs, making it a cost-effective investment for any workplace( Peck et al., 2020).</a:t>
            </a:r>
            <a:endParaRPr lang="en-US" sz="2400" dirty="0"/>
          </a:p>
        </p:txBody>
      </p:sp>
    </p:spTree>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8-27-20:03:30-d2nf84h8bjvh7rlj0950.jpg"/>
          <p:cNvPicPr>
            <a:picLocks noChangeAspect="1"/>
          </p:cNvPicPr>
          <p:nvPr/>
        </p:nvPicPr>
        <p:blipFill>
          <a:blip r:embed="rId3"/>
          <a:srcRect l="12044" t="24464" r="4782" b="-184"/>
          <a:stretch/>
        </p:blipFill>
        <p:spPr>
          <a:xfrm>
            <a:off x="-953" y="0"/>
            <a:ext cx="18289800" cy="10297800"/>
          </a:xfrm>
          <a:prstGeom prst="rect">
            <a:avLst/>
          </a:prstGeom>
        </p:spPr>
      </p:pic>
      <p:sp>
        <p:nvSpPr>
          <p:cNvPr id="3" name="Text 0"/>
          <p:cNvSpPr/>
          <p:nvPr/>
        </p:nvSpPr>
        <p:spPr>
          <a:xfrm>
            <a:off x="2927985" y="4094798"/>
            <a:ext cx="12536805" cy="974408"/>
          </a:xfrm>
          <a:prstGeom prst="rect">
            <a:avLst/>
          </a:prstGeom>
          <a:noFill/>
          <a:ln/>
        </p:spPr>
        <p:txBody>
          <a:bodyPr wrap="square" lIns="0" tIns="0" rIns="0" bIns="0" rtlCol="0" anchor="b"/>
          <a:lstStyle/>
          <a:p>
            <a:pPr algn="ctr">
              <a:lnSpc>
                <a:spcPct val="100000"/>
              </a:lnSpc>
            </a:pPr>
            <a:r>
              <a:rPr lang="en-US" sz="5400" dirty="0">
                <a:solidFill>
                  <a:srgbClr val="218EC1"/>
                </a:solidFill>
                <a:latin typeface="MiSans" pitchFamily="34" charset="0"/>
                <a:ea typeface="MiSans" pitchFamily="34" charset="-122"/>
                <a:cs typeface="MiSans" pitchFamily="34" charset="-120"/>
              </a:rPr>
              <a:t>Shape a Healthier Culture</a:t>
            </a:r>
            <a:endParaRPr lang="en-US" sz="2400" dirty="0"/>
          </a:p>
        </p:txBody>
      </p:sp>
      <p:sp>
        <p:nvSpPr>
          <p:cNvPr id="4" name="Text 1"/>
          <p:cNvSpPr/>
          <p:nvPr/>
        </p:nvSpPr>
        <p:spPr>
          <a:xfrm>
            <a:off x="2927033" y="5602606"/>
            <a:ext cx="12536805" cy="1262063"/>
          </a:xfrm>
          <a:prstGeom prst="rect">
            <a:avLst/>
          </a:prstGeom>
          <a:noFill/>
          <a:ln/>
        </p:spPr>
        <p:txBody>
          <a:bodyPr wrap="square" lIns="0" tIns="0" rIns="0" bIns="0" rtlCol="0" anchor="t"/>
          <a:lstStyle/>
          <a:p>
            <a:pPr algn="ctr">
              <a:lnSpc>
                <a:spcPct val="100000"/>
              </a:lnSpc>
            </a:pPr>
            <a:r>
              <a:rPr lang="en-US" sz="3000" dirty="0">
                <a:solidFill>
                  <a:srgbClr val="7EC9EB"/>
                </a:solidFill>
                <a:latin typeface="MiSans" pitchFamily="34" charset="0"/>
                <a:ea typeface="MiSans" pitchFamily="34" charset="-122"/>
                <a:cs typeface="MiSans" pitchFamily="34" charset="-120"/>
              </a:rPr>
              <a:t>Foster Psychological Safety</a:t>
            </a:r>
            <a:endParaRPr lang="en-US" sz="2400" dirty="0"/>
          </a:p>
        </p:txBody>
      </p:sp>
      <p:sp>
        <p:nvSpPr>
          <p:cNvPr id="5" name="Text 2"/>
          <p:cNvSpPr/>
          <p:nvPr/>
        </p:nvSpPr>
        <p:spPr>
          <a:xfrm>
            <a:off x="2927985" y="6659881"/>
            <a:ext cx="12536805" cy="2292668"/>
          </a:xfrm>
          <a:prstGeom prst="rect">
            <a:avLst/>
          </a:prstGeom>
          <a:noFill/>
          <a:ln/>
        </p:spPr>
        <p:txBody>
          <a:bodyPr wrap="square" lIns="0" tIns="0" rIns="0" bIns="0" rtlCol="0" anchor="t"/>
          <a:lstStyle/>
          <a:p>
            <a:pPr>
              <a:lnSpc>
                <a:spcPct val="130000"/>
              </a:lnSpc>
            </a:pPr>
            <a:r>
              <a:rPr lang="en-US" sz="2700" dirty="0">
                <a:solidFill>
                  <a:srgbClr val="FFFFFF"/>
                </a:solidFill>
                <a:latin typeface="MiSans" pitchFamily="34" charset="0"/>
                <a:ea typeface="MiSans" pitchFamily="34" charset="-122"/>
                <a:cs typeface="MiSans" pitchFamily="34" charset="-120"/>
              </a:rPr>
              <a:t>Visible VR wellness corners signal leadership commitment, foster peer encouragement, and embed psychological safety into daily routines, transforming workplace climate into one where well-being is core to productivity ( Riva et al., 2016).</a:t>
            </a:r>
            <a:endParaRPr lang="en-US" sz="2400" dirty="0"/>
          </a:p>
        </p:txBody>
      </p:sp>
    </p:spTree>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8-27-20:03:33-d2nf8598bjvh7rlj09bg.png"/>
          <p:cNvPicPr>
            <a:picLocks noChangeAspect="1"/>
          </p:cNvPicPr>
          <p:nvPr/>
        </p:nvPicPr>
        <p:blipFill>
          <a:blip r:embed="rId3"/>
          <a:srcRect l="8389" t="15000"/>
          <a:stretch/>
        </p:blipFill>
        <p:spPr>
          <a:xfrm>
            <a:off x="0" y="1"/>
            <a:ext cx="18289800" cy="10284863"/>
          </a:xfrm>
          <a:prstGeom prst="rect">
            <a:avLst/>
          </a:prstGeom>
        </p:spPr>
      </p:pic>
      <p:sp>
        <p:nvSpPr>
          <p:cNvPr id="3" name="Shape 0"/>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4" name="Text 1"/>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sp>
        <p:nvSpPr>
          <p:cNvPr id="5" name="Text 2"/>
          <p:cNvSpPr/>
          <p:nvPr/>
        </p:nvSpPr>
        <p:spPr>
          <a:xfrm>
            <a:off x="2188845" y="3371850"/>
            <a:ext cx="2419350" cy="1647825"/>
          </a:xfrm>
          <a:prstGeom prst="rect">
            <a:avLst/>
          </a:prstGeom>
          <a:noFill/>
          <a:ln/>
        </p:spPr>
        <p:txBody>
          <a:bodyPr wrap="square" lIns="0" tIns="0" rIns="0" bIns="0" rtlCol="0" anchor="t"/>
          <a:lstStyle/>
          <a:p>
            <a:pPr>
              <a:lnSpc>
                <a:spcPct val="100000"/>
              </a:lnSpc>
            </a:pPr>
            <a:r>
              <a:rPr lang="en-US" sz="12000" dirty="0">
                <a:solidFill>
                  <a:srgbClr val="218EC1"/>
                </a:solidFill>
                <a:latin typeface="MiSans" pitchFamily="34" charset="0"/>
                <a:ea typeface="MiSans" pitchFamily="34" charset="-122"/>
                <a:cs typeface="MiSans" pitchFamily="34" charset="-120"/>
              </a:rPr>
              <a:t>03</a:t>
            </a:r>
            <a:endParaRPr lang="en-US" sz="2400" dirty="0"/>
          </a:p>
        </p:txBody>
      </p:sp>
      <p:sp>
        <p:nvSpPr>
          <p:cNvPr id="6" name="Text 3"/>
          <p:cNvSpPr/>
          <p:nvPr/>
        </p:nvSpPr>
        <p:spPr>
          <a:xfrm>
            <a:off x="2160271" y="5276850"/>
            <a:ext cx="14275118" cy="1775460"/>
          </a:xfrm>
          <a:prstGeom prst="rect">
            <a:avLst/>
          </a:prstGeom>
          <a:noFill/>
          <a:ln/>
        </p:spPr>
        <p:txBody>
          <a:bodyPr wrap="square" lIns="0" tIns="0" rIns="0" bIns="0" rtlCol="0" anchor="t"/>
          <a:lstStyle/>
          <a:p>
            <a:pPr>
              <a:lnSpc>
                <a:spcPct val="100000"/>
              </a:lnSpc>
            </a:pPr>
            <a:r>
              <a:rPr lang="en-US" sz="6600" dirty="0">
                <a:solidFill>
                  <a:srgbClr val="FFFFFF"/>
                </a:solidFill>
                <a:latin typeface="MiSans" pitchFamily="34" charset="0"/>
                <a:ea typeface="MiSans" pitchFamily="34" charset="-122"/>
                <a:cs typeface="MiSans" pitchFamily="34" charset="-120"/>
              </a:rPr>
              <a:t>Policy Fit</a:t>
            </a:r>
            <a:endParaRPr lang="en-US" sz="2400" dirty="0"/>
          </a:p>
        </p:txBody>
      </p:sp>
    </p:spTree>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Image 0" descr="https://kimi-img.moonshot.cn/pub/slides/slides_tmpl/image/25-08-27-20:03:30-d2nf84h8bjvh7rlj0950.jpg">
            <a:extLst>
              <a:ext uri="{FF2B5EF4-FFF2-40B4-BE49-F238E27FC236}">
                <a16:creationId xmlns:a16="http://schemas.microsoft.com/office/drawing/2014/main" id="{CDE01D20-6B3B-4136-6D2B-E7351B319574}"/>
              </a:ext>
            </a:extLst>
          </p:cNvPr>
          <p:cNvPicPr>
            <a:picLocks noChangeAspect="1"/>
          </p:cNvPicPr>
          <p:nvPr/>
        </p:nvPicPr>
        <p:blipFill>
          <a:blip r:embed="rId3"/>
          <a:srcRect b="17387"/>
          <a:stretch/>
        </p:blipFill>
        <p:spPr>
          <a:xfrm>
            <a:off x="0" y="1"/>
            <a:ext cx="18289905" cy="10347512"/>
          </a:xfrm>
          <a:prstGeom prst="rect">
            <a:avLst/>
          </a:prstGeom>
        </p:spPr>
      </p:pic>
      <p:pic>
        <p:nvPicPr>
          <p:cNvPr id="2" name="Image 0" descr="https://kimi-img.moonshot.cn/pub/slides/slides_tmpl/image/25-08-27-20:03:32-d2nf8518bjvh7rlj09b0.jpeg"/>
          <p:cNvPicPr>
            <a:picLocks noChangeAspect="1"/>
          </p:cNvPicPr>
          <p:nvPr/>
        </p:nvPicPr>
        <p:blipFill>
          <a:blip r:embed="rId4">
            <a:alphaModFix amt="60000"/>
          </a:blip>
          <a:srcRect l="8038" t="12855" b="10906"/>
          <a:stretch/>
        </p:blipFill>
        <p:spPr>
          <a:xfrm>
            <a:off x="0" y="3810"/>
            <a:ext cx="8199120" cy="10283190"/>
          </a:xfrm>
          <a:prstGeom prst="rect">
            <a:avLst/>
          </a:prstGeom>
        </p:spPr>
      </p:pic>
      <p:sp>
        <p:nvSpPr>
          <p:cNvPr id="3" name="Shape 0"/>
          <p:cNvSpPr/>
          <p:nvPr/>
        </p:nvSpPr>
        <p:spPr>
          <a:xfrm>
            <a:off x="-56198" y="-94297"/>
            <a:ext cx="8210550" cy="10369868"/>
          </a:xfrm>
          <a:prstGeom prst="roundRect">
            <a:avLst>
              <a:gd name="adj" fmla="val 0"/>
            </a:avLst>
          </a:prstGeom>
          <a:gradFill flip="none" rotWithShape="1">
            <a:gsLst>
              <a:gs pos="0">
                <a:srgbClr val="D4EDF8">
                  <a:alpha val="26000"/>
                </a:srgbClr>
              </a:gs>
              <a:gs pos="50000">
                <a:srgbClr val="28A4DE">
                  <a:alpha val="0"/>
                </a:srgbClr>
              </a:gs>
              <a:gs pos="100000">
                <a:srgbClr val="115372">
                  <a:alpha val="26000"/>
                </a:srgbClr>
              </a:gs>
            </a:gsLst>
            <a:lin ang="2700000" scaled="1"/>
          </a:gradFill>
          <a:ln/>
        </p:spPr>
        <p:txBody>
          <a:bodyPr/>
          <a:lstStyle/>
          <a:p>
            <a:endParaRPr lang="en-GB" sz="2700"/>
          </a:p>
        </p:txBody>
      </p:sp>
      <p:sp>
        <p:nvSpPr>
          <p:cNvPr id="4" name="Text 1"/>
          <p:cNvSpPr/>
          <p:nvPr/>
        </p:nvSpPr>
        <p:spPr>
          <a:xfrm>
            <a:off x="-56198" y="-94297"/>
            <a:ext cx="8210550" cy="10369868"/>
          </a:xfrm>
          <a:prstGeom prst="rect">
            <a:avLst/>
          </a:prstGeom>
          <a:noFill/>
          <a:ln/>
        </p:spPr>
        <p:txBody>
          <a:bodyPr wrap="square" lIns="0" tIns="0" rIns="0" bIns="0" rtlCol="0" anchor="t"/>
          <a:lstStyle/>
          <a:p>
            <a:pPr>
              <a:lnSpc>
                <a:spcPct val="100000"/>
              </a:lnSpc>
            </a:pPr>
            <a:endParaRPr lang="en-US" sz="2400" dirty="0"/>
          </a:p>
        </p:txBody>
      </p:sp>
      <p:pic>
        <p:nvPicPr>
          <p:cNvPr id="5" name="Image 1" descr="https://kimi-img.moonshot.cn/pub/slides/slides_tmpl/image/25-08-27-20:03:32-d2nf8518bjvh7rlj09ag.png"/>
          <p:cNvPicPr>
            <a:picLocks noChangeAspect="1"/>
          </p:cNvPicPr>
          <p:nvPr/>
        </p:nvPicPr>
        <p:blipFill>
          <a:blip r:embed="rId5"/>
          <a:stretch>
            <a:fillRect/>
          </a:stretch>
        </p:blipFill>
        <p:spPr>
          <a:xfrm>
            <a:off x="4546655" y="190500"/>
            <a:ext cx="11172827" cy="7391400"/>
          </a:xfrm>
          <a:prstGeom prst="rect">
            <a:avLst/>
          </a:prstGeom>
        </p:spPr>
      </p:pic>
      <p:pic>
        <p:nvPicPr>
          <p:cNvPr id="6" name="Image 2" descr="https://kimi-img.moonshot.cn/pub/slides/slides_tmpl/image/25-08-27-20:03:31-d2nf84p8bjvh7rlj0980.png"/>
          <p:cNvPicPr>
            <a:picLocks noChangeAspect="1"/>
          </p:cNvPicPr>
          <p:nvPr/>
        </p:nvPicPr>
        <p:blipFill>
          <a:blip r:embed="rId6"/>
          <a:stretch>
            <a:fillRect/>
          </a:stretch>
        </p:blipFill>
        <p:spPr>
          <a:xfrm rot="16200000">
            <a:off x="11615157" y="-459582"/>
            <a:ext cx="6508434" cy="7128512"/>
          </a:xfrm>
          <a:prstGeom prst="rect">
            <a:avLst/>
          </a:prstGeom>
        </p:spPr>
      </p:pic>
      <p:pic>
        <p:nvPicPr>
          <p:cNvPr id="7" name="Image 3" descr="https://kimi-img.moonshot.cn/pub/slides/slides_tmpl/image/25-08-27-20:03:31-d2nf84p8bjvh7rlj0980.png"/>
          <p:cNvPicPr>
            <a:picLocks noChangeAspect="1"/>
          </p:cNvPicPr>
          <p:nvPr/>
        </p:nvPicPr>
        <p:blipFill>
          <a:blip r:embed="rId6"/>
          <a:stretch>
            <a:fillRect/>
          </a:stretch>
        </p:blipFill>
        <p:spPr>
          <a:xfrm>
            <a:off x="11782797" y="3210401"/>
            <a:ext cx="6508434" cy="7128512"/>
          </a:xfrm>
          <a:prstGeom prst="rect">
            <a:avLst/>
          </a:prstGeom>
        </p:spPr>
      </p:pic>
      <p:sp>
        <p:nvSpPr>
          <p:cNvPr id="8" name="Shape 2"/>
          <p:cNvSpPr/>
          <p:nvPr/>
        </p:nvSpPr>
        <p:spPr>
          <a:xfrm rot="16200000">
            <a:off x="10684193" y="2647951"/>
            <a:ext cx="10313670" cy="4967288"/>
          </a:xfrm>
          <a:prstGeom prst="rect">
            <a:avLst/>
          </a:prstGeom>
          <a:solidFill>
            <a:srgbClr val="D3D8E0"/>
          </a:solidFill>
          <a:ln/>
        </p:spPr>
        <p:txBody>
          <a:bodyPr/>
          <a:lstStyle/>
          <a:p>
            <a:endParaRPr lang="en-GB" sz="2700"/>
          </a:p>
        </p:txBody>
      </p:sp>
      <p:sp>
        <p:nvSpPr>
          <p:cNvPr id="9" name="Text 3"/>
          <p:cNvSpPr/>
          <p:nvPr/>
        </p:nvSpPr>
        <p:spPr>
          <a:xfrm rot="16200000">
            <a:off x="10684193" y="2647951"/>
            <a:ext cx="10313670" cy="4967288"/>
          </a:xfrm>
          <a:prstGeom prst="rect">
            <a:avLst/>
          </a:prstGeom>
          <a:noFill/>
          <a:ln/>
        </p:spPr>
        <p:txBody>
          <a:bodyPr wrap="square" lIns="0" tIns="0" rIns="0" bIns="0" rtlCol="0" anchor="t"/>
          <a:lstStyle/>
          <a:p>
            <a:pPr>
              <a:lnSpc>
                <a:spcPct val="100000"/>
              </a:lnSpc>
            </a:pPr>
            <a:endParaRPr lang="en-US" sz="2400" dirty="0"/>
          </a:p>
        </p:txBody>
      </p:sp>
      <p:sp>
        <p:nvSpPr>
          <p:cNvPr id="10" name="Text 4"/>
          <p:cNvSpPr/>
          <p:nvPr/>
        </p:nvSpPr>
        <p:spPr>
          <a:xfrm>
            <a:off x="467678" y="1591628"/>
            <a:ext cx="7242810" cy="3168015"/>
          </a:xfrm>
          <a:prstGeom prst="rect">
            <a:avLst/>
          </a:prstGeom>
          <a:noFill/>
          <a:ln/>
        </p:spPr>
        <p:txBody>
          <a:bodyPr wrap="square" lIns="0" tIns="0" rIns="0" bIns="0" rtlCol="0" anchor="t"/>
          <a:lstStyle/>
          <a:p>
            <a:pPr>
              <a:lnSpc>
                <a:spcPct val="120000"/>
              </a:lnSpc>
            </a:pPr>
            <a:r>
              <a:rPr lang="en-US" sz="4800" dirty="0">
                <a:solidFill>
                  <a:srgbClr val="FFFFFF"/>
                </a:solidFill>
                <a:latin typeface="MiSans" pitchFamily="34" charset="0"/>
                <a:ea typeface="MiSans" pitchFamily="34" charset="-122"/>
                <a:cs typeface="MiSans" pitchFamily="34" charset="-120"/>
              </a:rPr>
              <a:t>Align With NHS &amp; HSE Goals</a:t>
            </a:r>
            <a:endParaRPr lang="en-US" sz="2400" dirty="0"/>
          </a:p>
        </p:txBody>
      </p:sp>
      <p:sp>
        <p:nvSpPr>
          <p:cNvPr id="11" name="Text 5"/>
          <p:cNvSpPr/>
          <p:nvPr/>
        </p:nvSpPr>
        <p:spPr>
          <a:xfrm>
            <a:off x="8821103" y="1591628"/>
            <a:ext cx="4122420" cy="1965960"/>
          </a:xfrm>
          <a:prstGeom prst="rect">
            <a:avLst/>
          </a:prstGeom>
          <a:noFill/>
          <a:ln/>
        </p:spPr>
        <p:txBody>
          <a:bodyPr wrap="square" lIns="0" tIns="0" rIns="0" bIns="0" rtlCol="0" anchor="t"/>
          <a:lstStyle/>
          <a:p>
            <a:pPr>
              <a:lnSpc>
                <a:spcPct val="120000"/>
              </a:lnSpc>
            </a:pPr>
            <a:r>
              <a:rPr lang="en-US" sz="3000" dirty="0">
                <a:solidFill>
                  <a:srgbClr val="218EC1"/>
                </a:solidFill>
                <a:latin typeface="MiSans" pitchFamily="34" charset="0"/>
                <a:ea typeface="MiSans" pitchFamily="34" charset="-122"/>
                <a:cs typeface="MiSans" pitchFamily="34" charset="-120"/>
              </a:rPr>
              <a:t>Support NHS Priorities</a:t>
            </a:r>
            <a:endParaRPr lang="en-US" sz="2400" dirty="0"/>
          </a:p>
        </p:txBody>
      </p:sp>
      <p:sp>
        <p:nvSpPr>
          <p:cNvPr id="12" name="Text 6"/>
          <p:cNvSpPr/>
          <p:nvPr/>
        </p:nvSpPr>
        <p:spPr>
          <a:xfrm>
            <a:off x="8645843" y="4742498"/>
            <a:ext cx="4570095" cy="3799886"/>
          </a:xfrm>
          <a:prstGeom prst="rect">
            <a:avLst/>
          </a:prstGeom>
          <a:noFill/>
          <a:ln/>
        </p:spPr>
        <p:txBody>
          <a:bodyPr wrap="square" lIns="0" tIns="0" rIns="0" bIns="0" rtlCol="0" anchor="t">
            <a:spAutoFit/>
          </a:bodyPr>
          <a:lstStyle/>
          <a:p>
            <a:pPr>
              <a:lnSpc>
                <a:spcPct val="130000"/>
              </a:lnSpc>
            </a:pPr>
            <a:r>
              <a:rPr lang="en-US" sz="2400" dirty="0">
                <a:solidFill>
                  <a:srgbClr val="FFFFFF"/>
                </a:solidFill>
                <a:latin typeface="MiSans" pitchFamily="34" charset="0"/>
                <a:ea typeface="MiSans" pitchFamily="34" charset="-122"/>
                <a:cs typeface="MiSans" pitchFamily="34" charset="-120"/>
              </a:rPr>
              <a:t>VR early intervention directly supports NHS Long-Term Plan priorities on mental health, offering scalable prevention that eases downstream clinical demand while fulfilling employer legal obligations          ( NHS England, 2019)</a:t>
            </a:r>
            <a:endParaRPr lang="en-US" sz="2400" dirty="0"/>
          </a:p>
        </p:txBody>
      </p:sp>
      <p:sp>
        <p:nvSpPr>
          <p:cNvPr id="13" name="Text 7"/>
          <p:cNvSpPr/>
          <p:nvPr/>
        </p:nvSpPr>
        <p:spPr>
          <a:xfrm>
            <a:off x="13717905" y="1591628"/>
            <a:ext cx="4122420" cy="1965960"/>
          </a:xfrm>
          <a:prstGeom prst="rect">
            <a:avLst/>
          </a:prstGeom>
          <a:noFill/>
          <a:ln/>
        </p:spPr>
        <p:txBody>
          <a:bodyPr wrap="square" lIns="0" tIns="0" rIns="0" bIns="0" rtlCol="0" anchor="t"/>
          <a:lstStyle/>
          <a:p>
            <a:pPr>
              <a:lnSpc>
                <a:spcPct val="120000"/>
              </a:lnSpc>
            </a:pPr>
            <a:r>
              <a:rPr lang="en-US" sz="3000" dirty="0">
                <a:solidFill>
                  <a:srgbClr val="218EC1"/>
                </a:solidFill>
                <a:latin typeface="MiSans" pitchFamily="34" charset="0"/>
                <a:ea typeface="MiSans" pitchFamily="34" charset="-122"/>
                <a:cs typeface="MiSans" pitchFamily="34" charset="-120"/>
              </a:rPr>
              <a:t>Satisfy HSE Duties</a:t>
            </a:r>
            <a:endParaRPr lang="en-US" sz="2400" dirty="0"/>
          </a:p>
        </p:txBody>
      </p:sp>
      <p:sp>
        <p:nvSpPr>
          <p:cNvPr id="14" name="Text 8"/>
          <p:cNvSpPr/>
          <p:nvPr/>
        </p:nvSpPr>
        <p:spPr>
          <a:xfrm>
            <a:off x="13542645" y="4742498"/>
            <a:ext cx="4570095" cy="2839624"/>
          </a:xfrm>
          <a:prstGeom prst="rect">
            <a:avLst/>
          </a:prstGeom>
          <a:noFill/>
          <a:ln/>
        </p:spPr>
        <p:txBody>
          <a:bodyPr wrap="square" lIns="0" tIns="0" rIns="0" bIns="0" rtlCol="0" anchor="t">
            <a:spAutoFit/>
          </a:bodyPr>
          <a:lstStyle/>
          <a:p>
            <a:pPr>
              <a:lnSpc>
                <a:spcPct val="130000"/>
              </a:lnSpc>
            </a:pPr>
            <a:r>
              <a:rPr lang="en-US" sz="2400" dirty="0">
                <a:solidFill>
                  <a:srgbClr val="000000"/>
                </a:solidFill>
                <a:latin typeface="MiSans" pitchFamily="34" charset="0"/>
                <a:ea typeface="MiSans" pitchFamily="34" charset="-122"/>
                <a:cs typeface="MiSans" pitchFamily="34" charset="-120"/>
              </a:rPr>
              <a:t>Deploying VR tools satisfies HSE stress-risk management duties, ensuring employers meet their legal obligations to manage workplace stress effectively. (HSE, 2023)</a:t>
            </a:r>
            <a:endParaRPr lang="en-US" sz="2400" dirty="0"/>
          </a:p>
        </p:txBody>
      </p:sp>
    </p:spTree>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Image 0" descr="https://kimi-img.moonshot.cn/pub/slides/slides_tmpl/image/25-08-27-20:03:30-d2nf84h8bjvh7rlj0950.jpg">
            <a:extLst>
              <a:ext uri="{FF2B5EF4-FFF2-40B4-BE49-F238E27FC236}">
                <a16:creationId xmlns:a16="http://schemas.microsoft.com/office/drawing/2014/main" id="{43D60798-0B37-EAAA-BD44-BC4C82461FB7}"/>
              </a:ext>
            </a:extLst>
          </p:cNvPr>
          <p:cNvPicPr>
            <a:picLocks noChangeAspect="1"/>
          </p:cNvPicPr>
          <p:nvPr/>
        </p:nvPicPr>
        <p:blipFill>
          <a:blip r:embed="rId3"/>
          <a:srcRect b="17387"/>
          <a:stretch/>
        </p:blipFill>
        <p:spPr>
          <a:xfrm>
            <a:off x="-1870710" y="1"/>
            <a:ext cx="20160616" cy="10347512"/>
          </a:xfrm>
          <a:prstGeom prst="rect">
            <a:avLst/>
          </a:prstGeom>
        </p:spPr>
      </p:pic>
      <p:sp>
        <p:nvSpPr>
          <p:cNvPr id="2" name="Shape 0"/>
          <p:cNvSpPr/>
          <p:nvPr/>
        </p:nvSpPr>
        <p:spPr>
          <a:xfrm rot="5400000">
            <a:off x="-2022158" y="151448"/>
            <a:ext cx="10287000" cy="9984105"/>
          </a:xfrm>
          <a:prstGeom prst="round2SameRect">
            <a:avLst>
              <a:gd name="adj1" fmla="val 50000"/>
              <a:gd name="adj2" fmla="val 0"/>
            </a:avLst>
          </a:prstGeom>
          <a:gradFill flip="none" rotWithShape="1">
            <a:gsLst>
              <a:gs pos="0">
                <a:srgbClr val="28A4DE">
                  <a:alpha val="9000"/>
                </a:srgbClr>
              </a:gs>
              <a:gs pos="54000">
                <a:srgbClr val="28A4DE">
                  <a:alpha val="9000"/>
                </a:srgbClr>
              </a:gs>
              <a:gs pos="100000">
                <a:srgbClr val="232322">
                  <a:alpha val="0"/>
                </a:srgbClr>
              </a:gs>
            </a:gsLst>
            <a:lin ang="13500000" scaled="1"/>
          </a:gradFill>
          <a:ln/>
        </p:spPr>
        <p:txBody>
          <a:bodyPr/>
          <a:lstStyle/>
          <a:p>
            <a:endParaRPr lang="en-GB" sz="2700"/>
          </a:p>
        </p:txBody>
      </p:sp>
      <p:sp>
        <p:nvSpPr>
          <p:cNvPr id="3" name="Text 1"/>
          <p:cNvSpPr/>
          <p:nvPr/>
        </p:nvSpPr>
        <p:spPr>
          <a:xfrm rot="5400000">
            <a:off x="-2022158" y="151448"/>
            <a:ext cx="10287000" cy="9984105"/>
          </a:xfrm>
          <a:prstGeom prst="rect">
            <a:avLst/>
          </a:prstGeom>
          <a:noFill/>
          <a:ln/>
        </p:spPr>
        <p:txBody>
          <a:bodyPr wrap="square" lIns="0" tIns="0" rIns="0" bIns="0" rtlCol="0" anchor="t"/>
          <a:lstStyle/>
          <a:p>
            <a:pPr>
              <a:lnSpc>
                <a:spcPct val="100000"/>
              </a:lnSpc>
            </a:pPr>
            <a:endParaRPr lang="en-US" sz="2400" dirty="0"/>
          </a:p>
        </p:txBody>
      </p:sp>
      <p:pic>
        <p:nvPicPr>
          <p:cNvPr id="4" name="Image 0" descr="https://kimi-img.moonshot.cn/pub/slides/slides_tmpl/image/25-08-27-20:03:34-d2nf85h8bjvh7rlj09fg.png"/>
          <p:cNvPicPr>
            <a:picLocks noChangeAspect="1"/>
          </p:cNvPicPr>
          <p:nvPr/>
        </p:nvPicPr>
        <p:blipFill>
          <a:blip r:embed="rId4">
            <a:alphaModFix amt="20000"/>
          </a:blip>
          <a:stretch>
            <a:fillRect/>
          </a:stretch>
        </p:blipFill>
        <p:spPr>
          <a:xfrm>
            <a:off x="-1870711" y="20003"/>
            <a:ext cx="9960295" cy="10287000"/>
          </a:xfrm>
          <a:prstGeom prst="rect">
            <a:avLst/>
          </a:prstGeom>
        </p:spPr>
      </p:pic>
      <p:sp>
        <p:nvSpPr>
          <p:cNvPr id="5" name="Text 2"/>
          <p:cNvSpPr/>
          <p:nvPr/>
        </p:nvSpPr>
        <p:spPr>
          <a:xfrm>
            <a:off x="507683" y="4307206"/>
            <a:ext cx="8362950" cy="1366838"/>
          </a:xfrm>
          <a:prstGeom prst="rect">
            <a:avLst/>
          </a:prstGeom>
          <a:noFill/>
          <a:ln/>
        </p:spPr>
        <p:txBody>
          <a:bodyPr wrap="square" lIns="68580" tIns="68580" rIns="68580" bIns="68580" rtlCol="0" anchor="t"/>
          <a:lstStyle/>
          <a:p>
            <a:pPr>
              <a:lnSpc>
                <a:spcPct val="100000"/>
              </a:lnSpc>
            </a:pPr>
            <a:r>
              <a:rPr lang="en-US" sz="4200" b="1" dirty="0">
                <a:solidFill>
                  <a:srgbClr val="218EC1"/>
                </a:solidFill>
                <a:latin typeface="MiSans" pitchFamily="34" charset="0"/>
                <a:ea typeface="MiSans" pitchFamily="34" charset="-122"/>
                <a:cs typeface="MiSans" pitchFamily="34" charset="-120"/>
              </a:rPr>
              <a:t>Set Digital Health Standards</a:t>
            </a:r>
            <a:endParaRPr lang="en-US" sz="2400" dirty="0"/>
          </a:p>
        </p:txBody>
      </p:sp>
      <p:sp>
        <p:nvSpPr>
          <p:cNvPr id="6" name="Text 3"/>
          <p:cNvSpPr/>
          <p:nvPr/>
        </p:nvSpPr>
        <p:spPr>
          <a:xfrm>
            <a:off x="8057198" y="1072516"/>
            <a:ext cx="8875395" cy="692497"/>
          </a:xfrm>
          <a:prstGeom prst="rect">
            <a:avLst/>
          </a:prstGeom>
          <a:noFill/>
          <a:ln/>
        </p:spPr>
        <p:txBody>
          <a:bodyPr wrap="square" lIns="68580" tIns="68580" rIns="68580" bIns="68580" rtlCol="0" anchor="t">
            <a:spAutoFit/>
          </a:bodyPr>
          <a:lstStyle/>
          <a:p>
            <a:pPr>
              <a:lnSpc>
                <a:spcPct val="100000"/>
              </a:lnSpc>
            </a:pPr>
            <a:r>
              <a:rPr lang="en-US" sz="3600" dirty="0">
                <a:solidFill>
                  <a:srgbClr val="7EC9EB"/>
                </a:solidFill>
                <a:latin typeface="MiSans" pitchFamily="34" charset="0"/>
                <a:ea typeface="MiSans" pitchFamily="34" charset="-122"/>
                <a:cs typeface="MiSans" pitchFamily="34" charset="-120"/>
              </a:rPr>
              <a:t>Craft Regulations</a:t>
            </a:r>
            <a:endParaRPr lang="en-US" sz="2400" dirty="0"/>
          </a:p>
        </p:txBody>
      </p:sp>
      <p:sp>
        <p:nvSpPr>
          <p:cNvPr id="7" name="Text 4"/>
          <p:cNvSpPr/>
          <p:nvPr/>
        </p:nvSpPr>
        <p:spPr>
          <a:xfrm>
            <a:off x="8058150" y="1687830"/>
            <a:ext cx="8858250" cy="2228850"/>
          </a:xfrm>
          <a:prstGeom prst="rect">
            <a:avLst/>
          </a:prstGeom>
          <a:noFill/>
          <a:ln/>
        </p:spPr>
        <p:txBody>
          <a:bodyPr wrap="square" lIns="68580" tIns="68580" rIns="68580" bIns="68580" rtlCol="0" anchor="t"/>
          <a:lstStyle/>
          <a:p>
            <a:pPr>
              <a:lnSpc>
                <a:spcPct val="130000"/>
              </a:lnSpc>
            </a:pPr>
            <a:r>
              <a:rPr lang="en-US" sz="2100" dirty="0">
                <a:solidFill>
                  <a:srgbClr val="FFFFFF"/>
                </a:solidFill>
                <a:latin typeface="MiSans" pitchFamily="34" charset="0"/>
                <a:ea typeface="MiSans" pitchFamily="34" charset="-122"/>
                <a:cs typeface="MiSans" pitchFamily="34" charset="-120"/>
              </a:rPr>
              <a:t>Policymakers can leverage WorkWellVR data to craft regulations on VR safety, efficacy, data privacy, and workplace digital-wellbeing frameworks, positioning the UK as a leader in ethical immersive-health adoption.</a:t>
            </a:r>
            <a:endParaRPr lang="en-US" sz="2400" dirty="0"/>
          </a:p>
        </p:txBody>
      </p:sp>
      <p:sp>
        <p:nvSpPr>
          <p:cNvPr id="8" name="Text 5"/>
          <p:cNvSpPr/>
          <p:nvPr/>
        </p:nvSpPr>
        <p:spPr>
          <a:xfrm>
            <a:off x="9144000" y="4055746"/>
            <a:ext cx="8875395" cy="692497"/>
          </a:xfrm>
          <a:prstGeom prst="rect">
            <a:avLst/>
          </a:prstGeom>
          <a:noFill/>
          <a:ln/>
        </p:spPr>
        <p:txBody>
          <a:bodyPr wrap="square" lIns="68580" tIns="68580" rIns="68580" bIns="68580" rtlCol="0" anchor="t">
            <a:spAutoFit/>
          </a:bodyPr>
          <a:lstStyle/>
          <a:p>
            <a:pPr>
              <a:lnSpc>
                <a:spcPct val="100000"/>
              </a:lnSpc>
            </a:pPr>
            <a:r>
              <a:rPr lang="en-US" sz="3600" dirty="0">
                <a:solidFill>
                  <a:srgbClr val="7EC9EB"/>
                </a:solidFill>
                <a:latin typeface="MiSans" pitchFamily="34" charset="0"/>
                <a:ea typeface="MiSans" pitchFamily="34" charset="-122"/>
                <a:cs typeface="MiSans" pitchFamily="34" charset="-120"/>
              </a:rPr>
              <a:t>Ensure Ethical Adoption</a:t>
            </a:r>
            <a:endParaRPr lang="en-US" sz="2400" dirty="0"/>
          </a:p>
        </p:txBody>
      </p:sp>
      <p:sp>
        <p:nvSpPr>
          <p:cNvPr id="9" name="Text 6"/>
          <p:cNvSpPr/>
          <p:nvPr/>
        </p:nvSpPr>
        <p:spPr>
          <a:xfrm>
            <a:off x="9144000" y="4671060"/>
            <a:ext cx="8858250" cy="2226945"/>
          </a:xfrm>
          <a:prstGeom prst="rect">
            <a:avLst/>
          </a:prstGeom>
          <a:noFill/>
          <a:ln/>
        </p:spPr>
        <p:txBody>
          <a:bodyPr wrap="square" lIns="68580" tIns="68580" rIns="68580" bIns="68580" rtlCol="0" anchor="t"/>
          <a:lstStyle/>
          <a:p>
            <a:pPr>
              <a:lnSpc>
                <a:spcPct val="130000"/>
              </a:lnSpc>
            </a:pPr>
            <a:r>
              <a:rPr lang="en-US" sz="2100" dirty="0">
                <a:solidFill>
                  <a:srgbClr val="FFFFFF"/>
                </a:solidFill>
                <a:latin typeface="MiSans" pitchFamily="34" charset="0"/>
                <a:ea typeface="MiSans" pitchFamily="34" charset="-122"/>
                <a:cs typeface="MiSans" pitchFamily="34" charset="-120"/>
              </a:rPr>
              <a:t>By setting standards for VR in health, policymakers ensure that immersive technologies are used ethically and effectively, protecting users and promoting innovation.</a:t>
            </a:r>
            <a:endParaRPr lang="en-US" sz="2400" dirty="0"/>
          </a:p>
        </p:txBody>
      </p:sp>
      <p:sp>
        <p:nvSpPr>
          <p:cNvPr id="10" name="Text 7"/>
          <p:cNvSpPr/>
          <p:nvPr/>
        </p:nvSpPr>
        <p:spPr>
          <a:xfrm>
            <a:off x="8058150" y="7038023"/>
            <a:ext cx="8875395" cy="692497"/>
          </a:xfrm>
          <a:prstGeom prst="rect">
            <a:avLst/>
          </a:prstGeom>
          <a:noFill/>
          <a:ln/>
        </p:spPr>
        <p:txBody>
          <a:bodyPr wrap="square" lIns="68580" tIns="68580" rIns="68580" bIns="68580" rtlCol="0" anchor="t">
            <a:spAutoFit/>
          </a:bodyPr>
          <a:lstStyle/>
          <a:p>
            <a:pPr>
              <a:lnSpc>
                <a:spcPct val="100000"/>
              </a:lnSpc>
            </a:pPr>
            <a:r>
              <a:rPr lang="en-US" sz="3600" dirty="0">
                <a:solidFill>
                  <a:srgbClr val="7EC9EB"/>
                </a:solidFill>
                <a:latin typeface="MiSans" pitchFamily="34" charset="0"/>
                <a:ea typeface="MiSans" pitchFamily="34" charset="-122"/>
                <a:cs typeface="MiSans" pitchFamily="34" charset="-120"/>
              </a:rPr>
              <a:t>Promote Digital Health</a:t>
            </a:r>
            <a:endParaRPr lang="en-US" sz="2400" dirty="0"/>
          </a:p>
        </p:txBody>
      </p:sp>
      <p:sp>
        <p:nvSpPr>
          <p:cNvPr id="11" name="Text 8"/>
          <p:cNvSpPr/>
          <p:nvPr/>
        </p:nvSpPr>
        <p:spPr>
          <a:xfrm>
            <a:off x="8058150" y="7653338"/>
            <a:ext cx="8858250" cy="2226945"/>
          </a:xfrm>
          <a:prstGeom prst="rect">
            <a:avLst/>
          </a:prstGeom>
          <a:noFill/>
          <a:ln/>
        </p:spPr>
        <p:txBody>
          <a:bodyPr wrap="square" lIns="68580" tIns="68580" rIns="68580" bIns="68580" rtlCol="0" anchor="t"/>
          <a:lstStyle/>
          <a:p>
            <a:pPr>
              <a:lnSpc>
                <a:spcPct val="130000"/>
              </a:lnSpc>
            </a:pPr>
            <a:r>
              <a:rPr lang="en-US" sz="2100" dirty="0">
                <a:solidFill>
                  <a:srgbClr val="FFFFFF"/>
                </a:solidFill>
                <a:latin typeface="MiSans" pitchFamily="34" charset="0"/>
                <a:ea typeface="MiSans" pitchFamily="34" charset="-122"/>
                <a:cs typeface="MiSans" pitchFamily="34" charset="-120"/>
              </a:rPr>
              <a:t>Creating guidelines for VR in health encourages the development of digital mental health standards, fostering a culture of innovation and ethical use of technology in healthcare (WHO, 2021).</a:t>
            </a:r>
            <a:endParaRPr lang="en-US" sz="2400" dirty="0"/>
          </a:p>
        </p:txBody>
      </p:sp>
    </p:spTree>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8-27-20:03:33-d2nf8598bjvh7rlj09bg.png"/>
          <p:cNvPicPr>
            <a:picLocks noChangeAspect="1"/>
          </p:cNvPicPr>
          <p:nvPr/>
        </p:nvPicPr>
        <p:blipFill>
          <a:blip r:embed="rId3"/>
          <a:srcRect l="8389" t="15000"/>
          <a:stretch/>
        </p:blipFill>
        <p:spPr>
          <a:xfrm>
            <a:off x="0" y="1"/>
            <a:ext cx="18289800" cy="10284863"/>
          </a:xfrm>
          <a:prstGeom prst="rect">
            <a:avLst/>
          </a:prstGeom>
        </p:spPr>
      </p:pic>
      <p:sp>
        <p:nvSpPr>
          <p:cNvPr id="3" name="Shape 0"/>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4" name="Text 1"/>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sp>
        <p:nvSpPr>
          <p:cNvPr id="5" name="Text 2"/>
          <p:cNvSpPr/>
          <p:nvPr/>
        </p:nvSpPr>
        <p:spPr>
          <a:xfrm>
            <a:off x="2188845" y="3371850"/>
            <a:ext cx="2419350" cy="1647825"/>
          </a:xfrm>
          <a:prstGeom prst="rect">
            <a:avLst/>
          </a:prstGeom>
          <a:noFill/>
          <a:ln/>
        </p:spPr>
        <p:txBody>
          <a:bodyPr wrap="square" lIns="0" tIns="0" rIns="0" bIns="0" rtlCol="0" anchor="t"/>
          <a:lstStyle/>
          <a:p>
            <a:pPr>
              <a:lnSpc>
                <a:spcPct val="100000"/>
              </a:lnSpc>
            </a:pPr>
            <a:r>
              <a:rPr lang="en-US" sz="12000" dirty="0">
                <a:solidFill>
                  <a:srgbClr val="218EC1"/>
                </a:solidFill>
                <a:latin typeface="MiSans" pitchFamily="34" charset="0"/>
                <a:ea typeface="MiSans" pitchFamily="34" charset="-122"/>
                <a:cs typeface="MiSans" pitchFamily="34" charset="-120"/>
              </a:rPr>
              <a:t>04</a:t>
            </a:r>
            <a:endParaRPr lang="en-US" sz="2400" dirty="0"/>
          </a:p>
        </p:txBody>
      </p:sp>
      <p:sp>
        <p:nvSpPr>
          <p:cNvPr id="6" name="Text 3"/>
          <p:cNvSpPr/>
          <p:nvPr/>
        </p:nvSpPr>
        <p:spPr>
          <a:xfrm>
            <a:off x="2160271" y="5276850"/>
            <a:ext cx="14275118" cy="1775460"/>
          </a:xfrm>
          <a:prstGeom prst="rect">
            <a:avLst/>
          </a:prstGeom>
          <a:noFill/>
          <a:ln/>
        </p:spPr>
        <p:txBody>
          <a:bodyPr wrap="square" lIns="0" tIns="0" rIns="0" bIns="0" rtlCol="0" anchor="t"/>
          <a:lstStyle/>
          <a:p>
            <a:pPr>
              <a:lnSpc>
                <a:spcPct val="100000"/>
              </a:lnSpc>
            </a:pPr>
            <a:r>
              <a:rPr lang="en-US" sz="6600" dirty="0">
                <a:solidFill>
                  <a:srgbClr val="FFFFFF"/>
                </a:solidFill>
                <a:latin typeface="MiSans" pitchFamily="34" charset="0"/>
                <a:ea typeface="MiSans" pitchFamily="34" charset="-122"/>
                <a:cs typeface="MiSans" pitchFamily="34" charset="-120"/>
              </a:rPr>
              <a:t>Research &amp; Evidence</a:t>
            </a:r>
            <a:endParaRPr lang="en-US" sz="2400" dirty="0"/>
          </a:p>
        </p:txBody>
      </p:sp>
    </p:spTree>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age 0" descr="https://kimi-img.moonshot.cn/pub/slides/slides_tmpl/image/25-08-27-20:03:30-d2nf84h8bjvh7rlj0950.jpg">
            <a:extLst>
              <a:ext uri="{FF2B5EF4-FFF2-40B4-BE49-F238E27FC236}">
                <a16:creationId xmlns:a16="http://schemas.microsoft.com/office/drawing/2014/main" id="{179D8290-C931-681A-A8E7-108C250E7A0D}"/>
              </a:ext>
            </a:extLst>
          </p:cNvPr>
          <p:cNvPicPr>
            <a:picLocks noChangeAspect="1"/>
          </p:cNvPicPr>
          <p:nvPr/>
        </p:nvPicPr>
        <p:blipFill>
          <a:blip r:embed="rId3"/>
          <a:srcRect b="17387"/>
          <a:stretch/>
        </p:blipFill>
        <p:spPr>
          <a:xfrm>
            <a:off x="0" y="1"/>
            <a:ext cx="18289905" cy="10347512"/>
          </a:xfrm>
          <a:prstGeom prst="rect">
            <a:avLst/>
          </a:prstGeom>
        </p:spPr>
      </p:pic>
      <p:sp>
        <p:nvSpPr>
          <p:cNvPr id="2" name="Shape 0"/>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3" name="Text 1"/>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sp>
        <p:nvSpPr>
          <p:cNvPr id="4" name="Shape 2"/>
          <p:cNvSpPr/>
          <p:nvPr/>
        </p:nvSpPr>
        <p:spPr>
          <a:xfrm>
            <a:off x="1069658" y="604838"/>
            <a:ext cx="901065" cy="902970"/>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5" name="Text 3"/>
          <p:cNvSpPr/>
          <p:nvPr/>
        </p:nvSpPr>
        <p:spPr>
          <a:xfrm>
            <a:off x="1069658" y="604838"/>
            <a:ext cx="901065" cy="902970"/>
          </a:xfrm>
          <a:prstGeom prst="rect">
            <a:avLst/>
          </a:prstGeom>
          <a:noFill/>
          <a:ln/>
        </p:spPr>
        <p:txBody>
          <a:bodyPr wrap="square" lIns="68580" tIns="137160" rIns="137160" bIns="68580" rtlCol="0" anchor="ctr"/>
          <a:lstStyle/>
          <a:p>
            <a:pPr>
              <a:lnSpc>
                <a:spcPct val="100000"/>
              </a:lnSpc>
            </a:pPr>
            <a:endParaRPr lang="en-US" sz="2400" dirty="0"/>
          </a:p>
        </p:txBody>
      </p:sp>
      <p:sp>
        <p:nvSpPr>
          <p:cNvPr id="6" name="Text 4"/>
          <p:cNvSpPr/>
          <p:nvPr/>
        </p:nvSpPr>
        <p:spPr>
          <a:xfrm>
            <a:off x="1455420" y="771525"/>
            <a:ext cx="15781020" cy="925382"/>
          </a:xfrm>
          <a:prstGeom prst="rect">
            <a:avLst/>
          </a:prstGeom>
          <a:noFill/>
          <a:ln/>
        </p:spPr>
        <p:txBody>
          <a:bodyPr wrap="square" lIns="0" tIns="0" rIns="0" bIns="0" rtlCol="0" anchor="t">
            <a:spAutoFit/>
          </a:bodyPr>
          <a:lstStyle/>
          <a:p>
            <a:pPr>
              <a:lnSpc>
                <a:spcPct val="120000"/>
              </a:lnSpc>
            </a:pPr>
            <a:r>
              <a:rPr lang="en-US" sz="5400" dirty="0">
                <a:solidFill>
                  <a:srgbClr val="218EC1"/>
                </a:solidFill>
                <a:latin typeface="MiSans" pitchFamily="34" charset="0"/>
                <a:ea typeface="MiSans" pitchFamily="34" charset="-122"/>
                <a:cs typeface="MiSans" pitchFamily="34" charset="-120"/>
              </a:rPr>
              <a:t>Generate Real-World VR Data</a:t>
            </a:r>
            <a:endParaRPr lang="en-US" sz="2400" dirty="0"/>
          </a:p>
        </p:txBody>
      </p:sp>
      <p:pic>
        <p:nvPicPr>
          <p:cNvPr id="7" name="Image 0" descr="https://kimi-img.moonshot.cn/pub/slides/slides_tmpl/image/25-08-27-20:03:30-d2nf84h8bjvh7rlj094g.jpeg"/>
          <p:cNvPicPr>
            <a:picLocks noChangeAspect="1"/>
          </p:cNvPicPr>
          <p:nvPr/>
        </p:nvPicPr>
        <p:blipFill>
          <a:blip r:embed="rId4"/>
          <a:srcRect l="5154" t="22492" r="7828" b="23466"/>
          <a:stretch/>
        </p:blipFill>
        <p:spPr>
          <a:xfrm>
            <a:off x="18098" y="5429251"/>
            <a:ext cx="18253710" cy="4858703"/>
          </a:xfrm>
          <a:prstGeom prst="rect">
            <a:avLst/>
          </a:prstGeom>
        </p:spPr>
      </p:pic>
      <p:sp>
        <p:nvSpPr>
          <p:cNvPr id="8" name="Shape 5"/>
          <p:cNvSpPr/>
          <p:nvPr/>
        </p:nvSpPr>
        <p:spPr>
          <a:xfrm>
            <a:off x="8573" y="5430203"/>
            <a:ext cx="18271808" cy="4856798"/>
          </a:xfrm>
          <a:prstGeom prst="rect">
            <a:avLst/>
          </a:prstGeom>
          <a:solidFill>
            <a:srgbClr val="788FA3">
              <a:alpha val="10196"/>
            </a:srgbClr>
          </a:solidFill>
          <a:ln/>
        </p:spPr>
        <p:txBody>
          <a:bodyPr/>
          <a:lstStyle/>
          <a:p>
            <a:endParaRPr lang="en-GB" sz="2700"/>
          </a:p>
        </p:txBody>
      </p:sp>
      <p:sp>
        <p:nvSpPr>
          <p:cNvPr id="9" name="Text 6"/>
          <p:cNvSpPr/>
          <p:nvPr/>
        </p:nvSpPr>
        <p:spPr>
          <a:xfrm>
            <a:off x="8573" y="5430203"/>
            <a:ext cx="18271808" cy="4856798"/>
          </a:xfrm>
          <a:prstGeom prst="rect">
            <a:avLst/>
          </a:prstGeom>
          <a:noFill/>
          <a:ln/>
        </p:spPr>
        <p:txBody>
          <a:bodyPr wrap="square" lIns="0" tIns="0" rIns="0" bIns="0" rtlCol="0" anchor="t"/>
          <a:lstStyle/>
          <a:p>
            <a:pPr>
              <a:lnSpc>
                <a:spcPct val="100000"/>
              </a:lnSpc>
            </a:pPr>
            <a:endParaRPr lang="en-US" sz="2400" dirty="0"/>
          </a:p>
        </p:txBody>
      </p:sp>
      <p:sp>
        <p:nvSpPr>
          <p:cNvPr id="10" name="Text 7"/>
          <p:cNvSpPr/>
          <p:nvPr/>
        </p:nvSpPr>
        <p:spPr>
          <a:xfrm>
            <a:off x="1493521" y="2415540"/>
            <a:ext cx="15567293" cy="1541145"/>
          </a:xfrm>
          <a:prstGeom prst="rect">
            <a:avLst/>
          </a:prstGeom>
          <a:noFill/>
          <a:ln/>
        </p:spPr>
        <p:txBody>
          <a:bodyPr wrap="square" lIns="0" tIns="0" rIns="0" bIns="0" rtlCol="0" anchor="t"/>
          <a:lstStyle/>
          <a:p>
            <a:pPr>
              <a:lnSpc>
                <a:spcPct val="100000"/>
              </a:lnSpc>
            </a:pPr>
            <a:r>
              <a:rPr lang="en-US" sz="3600" dirty="0">
                <a:solidFill>
                  <a:srgbClr val="7EC9EB"/>
                </a:solidFill>
                <a:latin typeface="MiSans" pitchFamily="34" charset="0"/>
                <a:ea typeface="MiSans" pitchFamily="34" charset="-122"/>
                <a:cs typeface="MiSans" pitchFamily="34" charset="-120"/>
              </a:rPr>
              <a:t>Continuous Data Collection</a:t>
            </a:r>
            <a:endParaRPr lang="en-US" sz="2400" dirty="0"/>
          </a:p>
        </p:txBody>
      </p:sp>
      <p:sp>
        <p:nvSpPr>
          <p:cNvPr id="11" name="Text 8"/>
          <p:cNvSpPr/>
          <p:nvPr/>
        </p:nvSpPr>
        <p:spPr>
          <a:xfrm>
            <a:off x="1519378" y="3266123"/>
            <a:ext cx="16051391" cy="3472815"/>
          </a:xfrm>
          <a:prstGeom prst="rect">
            <a:avLst/>
          </a:prstGeom>
          <a:noFill/>
          <a:ln/>
        </p:spPr>
        <p:txBody>
          <a:bodyPr wrap="square" lIns="0" tIns="0" rIns="0" bIns="0" rtlCol="0" anchor="t"/>
          <a:lstStyle/>
          <a:p>
            <a:pPr>
              <a:lnSpc>
                <a:spcPct val="130000"/>
              </a:lnSpc>
            </a:pPr>
            <a:r>
              <a:rPr lang="en-US" sz="2400" dirty="0">
                <a:solidFill>
                  <a:srgbClr val="FFFFFF"/>
                </a:solidFill>
                <a:latin typeface="MiSans" pitchFamily="34" charset="0"/>
                <a:ea typeface="MiSans" pitchFamily="34" charset="-122"/>
                <a:cs typeface="MiSans" pitchFamily="34" charset="-120"/>
              </a:rPr>
              <a:t>Continuous anonymous usage metrics feed large datasets on stress patterns, session adherence, and behavioural outcomes, enriching academic literature and informing precision mental-health interventions for diverse occupational groups (Chesham et al., 2018)</a:t>
            </a:r>
            <a:endParaRPr lang="en-US" sz="2400" dirty="0"/>
          </a:p>
        </p:txBody>
      </p:sp>
    </p:spTree>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Image 0" descr="https://kimi-img.moonshot.cn/pub/slides/slides_tmpl/image/25-08-27-20:03:30-d2nf84h8bjvh7rlj0950.jpg">
            <a:extLst>
              <a:ext uri="{FF2B5EF4-FFF2-40B4-BE49-F238E27FC236}">
                <a16:creationId xmlns:a16="http://schemas.microsoft.com/office/drawing/2014/main" id="{5E7624D0-C69A-C747-F607-5F68781729BA}"/>
              </a:ext>
            </a:extLst>
          </p:cNvPr>
          <p:cNvPicPr>
            <a:picLocks noChangeAspect="1"/>
          </p:cNvPicPr>
          <p:nvPr/>
        </p:nvPicPr>
        <p:blipFill>
          <a:blip r:embed="rId3"/>
          <a:srcRect b="17387"/>
          <a:stretch/>
        </p:blipFill>
        <p:spPr>
          <a:xfrm>
            <a:off x="0" y="1"/>
            <a:ext cx="18289905" cy="10347512"/>
          </a:xfrm>
          <a:prstGeom prst="rect">
            <a:avLst/>
          </a:prstGeom>
        </p:spPr>
      </p:pic>
      <p:sp>
        <p:nvSpPr>
          <p:cNvPr id="2" name="Shape 0"/>
          <p:cNvSpPr/>
          <p:nvPr/>
        </p:nvSpPr>
        <p:spPr>
          <a:xfrm>
            <a:off x="2879408" y="-7925753"/>
            <a:ext cx="12485370" cy="12485370"/>
          </a:xfrm>
          <a:prstGeom prst="ellipse">
            <a:avLst/>
          </a:prstGeom>
          <a:solidFill>
            <a:srgbClr val="FFFFFF">
              <a:alpha val="5098"/>
            </a:srgbClr>
          </a:solidFill>
          <a:ln/>
        </p:spPr>
        <p:txBody>
          <a:bodyPr/>
          <a:lstStyle/>
          <a:p>
            <a:endParaRPr lang="en-GB" sz="2700"/>
          </a:p>
        </p:txBody>
      </p:sp>
      <p:sp>
        <p:nvSpPr>
          <p:cNvPr id="3" name="Text 1"/>
          <p:cNvSpPr/>
          <p:nvPr/>
        </p:nvSpPr>
        <p:spPr>
          <a:xfrm>
            <a:off x="2879408" y="-7925753"/>
            <a:ext cx="12485370" cy="12485370"/>
          </a:xfrm>
          <a:prstGeom prst="rect">
            <a:avLst/>
          </a:prstGeom>
          <a:noFill/>
          <a:ln/>
        </p:spPr>
        <p:txBody>
          <a:bodyPr wrap="square" lIns="0" tIns="0" rIns="0" bIns="0" rtlCol="0" anchor="t"/>
          <a:lstStyle/>
          <a:p>
            <a:pPr>
              <a:lnSpc>
                <a:spcPct val="100000"/>
              </a:lnSpc>
            </a:pPr>
            <a:endParaRPr lang="en-US" sz="2400" dirty="0"/>
          </a:p>
        </p:txBody>
      </p:sp>
      <p:sp>
        <p:nvSpPr>
          <p:cNvPr id="4" name="Shape 2"/>
          <p:cNvSpPr/>
          <p:nvPr/>
        </p:nvSpPr>
        <p:spPr>
          <a:xfrm>
            <a:off x="-4896803" y="5192078"/>
            <a:ext cx="8785860" cy="8785860"/>
          </a:xfrm>
          <a:prstGeom prst="ellipse">
            <a:avLst/>
          </a:prstGeom>
          <a:solidFill>
            <a:srgbClr val="FFFFFF">
              <a:alpha val="10196"/>
            </a:srgbClr>
          </a:solidFill>
          <a:ln/>
        </p:spPr>
        <p:txBody>
          <a:bodyPr/>
          <a:lstStyle/>
          <a:p>
            <a:endParaRPr lang="en-GB" sz="2700"/>
          </a:p>
        </p:txBody>
      </p:sp>
      <p:sp>
        <p:nvSpPr>
          <p:cNvPr id="5" name="Text 3"/>
          <p:cNvSpPr/>
          <p:nvPr/>
        </p:nvSpPr>
        <p:spPr>
          <a:xfrm>
            <a:off x="-4896803" y="5192078"/>
            <a:ext cx="8785860" cy="8785860"/>
          </a:xfrm>
          <a:prstGeom prst="rect">
            <a:avLst/>
          </a:prstGeom>
          <a:noFill/>
          <a:ln/>
        </p:spPr>
        <p:txBody>
          <a:bodyPr wrap="square" lIns="0" tIns="0" rIns="0" bIns="0" rtlCol="0" anchor="t"/>
          <a:lstStyle/>
          <a:p>
            <a:pPr>
              <a:lnSpc>
                <a:spcPct val="100000"/>
              </a:lnSpc>
            </a:pPr>
            <a:endParaRPr lang="en-US" sz="2400" dirty="0"/>
          </a:p>
        </p:txBody>
      </p:sp>
      <p:sp>
        <p:nvSpPr>
          <p:cNvPr id="6" name="Shape 4"/>
          <p:cNvSpPr/>
          <p:nvPr/>
        </p:nvSpPr>
        <p:spPr>
          <a:xfrm>
            <a:off x="13836968" y="5059681"/>
            <a:ext cx="6043613" cy="6043613"/>
          </a:xfrm>
          <a:prstGeom prst="ellipse">
            <a:avLst/>
          </a:prstGeom>
          <a:solidFill>
            <a:srgbClr val="FFFFFF">
              <a:alpha val="10196"/>
            </a:srgbClr>
          </a:solidFill>
          <a:ln/>
        </p:spPr>
        <p:txBody>
          <a:bodyPr/>
          <a:lstStyle/>
          <a:p>
            <a:endParaRPr lang="en-GB" sz="2700"/>
          </a:p>
        </p:txBody>
      </p:sp>
      <p:sp>
        <p:nvSpPr>
          <p:cNvPr id="7" name="Text 5"/>
          <p:cNvSpPr/>
          <p:nvPr/>
        </p:nvSpPr>
        <p:spPr>
          <a:xfrm>
            <a:off x="13836968" y="5059681"/>
            <a:ext cx="6043613" cy="6043613"/>
          </a:xfrm>
          <a:prstGeom prst="rect">
            <a:avLst/>
          </a:prstGeom>
          <a:noFill/>
          <a:ln/>
        </p:spPr>
        <p:txBody>
          <a:bodyPr wrap="square" lIns="0" tIns="0" rIns="0" bIns="0" rtlCol="0" anchor="t"/>
          <a:lstStyle/>
          <a:p>
            <a:pPr>
              <a:lnSpc>
                <a:spcPct val="100000"/>
              </a:lnSpc>
            </a:pPr>
            <a:endParaRPr lang="en-US" sz="2400" dirty="0"/>
          </a:p>
        </p:txBody>
      </p:sp>
      <p:sp>
        <p:nvSpPr>
          <p:cNvPr id="8" name="Shape 6"/>
          <p:cNvSpPr/>
          <p:nvPr/>
        </p:nvSpPr>
        <p:spPr>
          <a:xfrm rot="16200000">
            <a:off x="10567037" y="638176"/>
            <a:ext cx="2226945" cy="15551468"/>
          </a:xfrm>
          <a:prstGeom prst="round2SameRect">
            <a:avLst>
              <a:gd name="adj1" fmla="val 50000"/>
              <a:gd name="adj2" fmla="val 0"/>
            </a:avLst>
          </a:prstGeom>
          <a:gradFill flip="none" rotWithShape="1">
            <a:gsLst>
              <a:gs pos="0">
                <a:srgbClr val="A4B6C2">
                  <a:alpha val="33000"/>
                </a:srgbClr>
              </a:gs>
              <a:gs pos="100000">
                <a:srgbClr val="232322">
                  <a:alpha val="0"/>
                </a:srgbClr>
              </a:gs>
            </a:gsLst>
            <a:path path="circle">
              <a:fillToRect l="100000" b="100000"/>
            </a:path>
            <a:tileRect t="-100000" r="-100000"/>
          </a:gradFill>
          <a:ln/>
        </p:spPr>
        <p:txBody>
          <a:bodyPr/>
          <a:lstStyle/>
          <a:p>
            <a:endParaRPr lang="en-IN" sz="2700" dirty="0"/>
          </a:p>
        </p:txBody>
      </p:sp>
      <p:sp>
        <p:nvSpPr>
          <p:cNvPr id="9" name="Text 7"/>
          <p:cNvSpPr/>
          <p:nvPr/>
        </p:nvSpPr>
        <p:spPr>
          <a:xfrm rot="16200000">
            <a:off x="10567035" y="638176"/>
            <a:ext cx="2226945" cy="15551468"/>
          </a:xfrm>
          <a:prstGeom prst="rect">
            <a:avLst/>
          </a:prstGeom>
          <a:noFill/>
          <a:ln/>
        </p:spPr>
        <p:txBody>
          <a:bodyPr wrap="square" lIns="68580" tIns="137160" rIns="137160" bIns="68580" rtlCol="0" anchor="ctr"/>
          <a:lstStyle/>
          <a:p>
            <a:pPr>
              <a:lnSpc>
                <a:spcPct val="100000"/>
              </a:lnSpc>
            </a:pPr>
            <a:endParaRPr lang="en-US" sz="2400" dirty="0"/>
          </a:p>
        </p:txBody>
      </p:sp>
      <p:sp>
        <p:nvSpPr>
          <p:cNvPr id="10" name="Shape 8"/>
          <p:cNvSpPr/>
          <p:nvPr/>
        </p:nvSpPr>
        <p:spPr>
          <a:xfrm rot="16200000">
            <a:off x="7165658" y="-4502467"/>
            <a:ext cx="2226945" cy="15551468"/>
          </a:xfrm>
          <a:prstGeom prst="round2SameRect">
            <a:avLst>
              <a:gd name="adj1" fmla="val 50000"/>
              <a:gd name="adj2" fmla="val 0"/>
            </a:avLst>
          </a:prstGeom>
          <a:gradFill flip="none" rotWithShape="1">
            <a:gsLst>
              <a:gs pos="0">
                <a:srgbClr val="A4B6C2">
                  <a:alpha val="33000"/>
                </a:srgbClr>
              </a:gs>
              <a:gs pos="100000">
                <a:srgbClr val="232322">
                  <a:alpha val="0"/>
                </a:srgbClr>
              </a:gs>
            </a:gsLst>
            <a:path path="circle">
              <a:fillToRect l="100000" b="100000"/>
            </a:path>
            <a:tileRect t="-100000" r="-100000"/>
          </a:gradFill>
          <a:ln/>
        </p:spPr>
        <p:txBody>
          <a:bodyPr/>
          <a:lstStyle/>
          <a:p>
            <a:endParaRPr lang="en-GB" sz="2700"/>
          </a:p>
        </p:txBody>
      </p:sp>
      <p:sp>
        <p:nvSpPr>
          <p:cNvPr id="11" name="Text 9"/>
          <p:cNvSpPr/>
          <p:nvPr/>
        </p:nvSpPr>
        <p:spPr>
          <a:xfrm rot="16200000">
            <a:off x="7165658" y="-4502467"/>
            <a:ext cx="2226945" cy="15551468"/>
          </a:xfrm>
          <a:prstGeom prst="rect">
            <a:avLst/>
          </a:prstGeom>
          <a:noFill/>
          <a:ln/>
        </p:spPr>
        <p:txBody>
          <a:bodyPr wrap="square" lIns="68580" tIns="137160" rIns="137160" bIns="68580" rtlCol="0" anchor="ctr"/>
          <a:lstStyle/>
          <a:p>
            <a:pPr>
              <a:lnSpc>
                <a:spcPct val="100000"/>
              </a:lnSpc>
            </a:pPr>
            <a:endParaRPr lang="en-US" sz="2400" dirty="0"/>
          </a:p>
        </p:txBody>
      </p:sp>
      <p:sp>
        <p:nvSpPr>
          <p:cNvPr id="12" name="Shape 10"/>
          <p:cNvSpPr/>
          <p:nvPr/>
        </p:nvSpPr>
        <p:spPr>
          <a:xfrm rot="16200000">
            <a:off x="8632985" y="-2051209"/>
            <a:ext cx="2226945" cy="15551468"/>
          </a:xfrm>
          <a:prstGeom prst="round2SameRect">
            <a:avLst>
              <a:gd name="adj1" fmla="val 50000"/>
              <a:gd name="adj2" fmla="val 0"/>
            </a:avLst>
          </a:prstGeom>
          <a:gradFill flip="none" rotWithShape="1">
            <a:gsLst>
              <a:gs pos="0">
                <a:srgbClr val="A4B6C2">
                  <a:alpha val="33000"/>
                </a:srgbClr>
              </a:gs>
              <a:gs pos="100000">
                <a:srgbClr val="232322">
                  <a:alpha val="0"/>
                </a:srgbClr>
              </a:gs>
            </a:gsLst>
            <a:path path="circle">
              <a:fillToRect l="100000" b="100000"/>
            </a:path>
            <a:tileRect t="-100000" r="-100000"/>
          </a:gradFill>
          <a:ln/>
        </p:spPr>
        <p:txBody>
          <a:bodyPr/>
          <a:lstStyle/>
          <a:p>
            <a:endParaRPr lang="en-GB" sz="2700"/>
          </a:p>
        </p:txBody>
      </p:sp>
      <p:sp>
        <p:nvSpPr>
          <p:cNvPr id="13" name="Text 11"/>
          <p:cNvSpPr/>
          <p:nvPr/>
        </p:nvSpPr>
        <p:spPr>
          <a:xfrm rot="16200000">
            <a:off x="8564880" y="-1944052"/>
            <a:ext cx="2226945" cy="15551468"/>
          </a:xfrm>
          <a:prstGeom prst="rect">
            <a:avLst/>
          </a:prstGeom>
          <a:noFill/>
          <a:ln/>
        </p:spPr>
        <p:txBody>
          <a:bodyPr wrap="square" lIns="68580" tIns="137160" rIns="137160" bIns="68580" rtlCol="0" anchor="ctr"/>
          <a:lstStyle/>
          <a:p>
            <a:pPr>
              <a:lnSpc>
                <a:spcPct val="100000"/>
              </a:lnSpc>
            </a:pPr>
            <a:endParaRPr lang="en-US" sz="2400" dirty="0"/>
          </a:p>
        </p:txBody>
      </p:sp>
      <p:sp>
        <p:nvSpPr>
          <p:cNvPr id="14" name="Shape 12"/>
          <p:cNvSpPr/>
          <p:nvPr/>
        </p:nvSpPr>
        <p:spPr>
          <a:xfrm>
            <a:off x="2627907" y="5339304"/>
            <a:ext cx="956937" cy="956934"/>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15" name="Text 13"/>
          <p:cNvSpPr/>
          <p:nvPr/>
        </p:nvSpPr>
        <p:spPr>
          <a:xfrm>
            <a:off x="2627907" y="5339304"/>
            <a:ext cx="956937" cy="956934"/>
          </a:xfrm>
          <a:prstGeom prst="rect">
            <a:avLst/>
          </a:prstGeom>
          <a:noFill/>
          <a:ln/>
        </p:spPr>
        <p:txBody>
          <a:bodyPr wrap="square" lIns="68580" tIns="137160" rIns="137160" bIns="68580" rtlCol="0" anchor="ctr"/>
          <a:lstStyle/>
          <a:p>
            <a:pPr>
              <a:lnSpc>
                <a:spcPct val="100000"/>
              </a:lnSpc>
            </a:pPr>
            <a:endParaRPr lang="en-US" sz="2400" dirty="0"/>
          </a:p>
        </p:txBody>
      </p:sp>
      <p:sp>
        <p:nvSpPr>
          <p:cNvPr id="16" name="Shape 14"/>
          <p:cNvSpPr/>
          <p:nvPr/>
        </p:nvSpPr>
        <p:spPr>
          <a:xfrm>
            <a:off x="1176297" y="2856137"/>
            <a:ext cx="956937" cy="956934"/>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17" name="Text 15"/>
          <p:cNvSpPr/>
          <p:nvPr/>
        </p:nvSpPr>
        <p:spPr>
          <a:xfrm>
            <a:off x="1176297" y="2856137"/>
            <a:ext cx="956937" cy="956934"/>
          </a:xfrm>
          <a:prstGeom prst="rect">
            <a:avLst/>
          </a:prstGeom>
          <a:noFill/>
          <a:ln/>
        </p:spPr>
        <p:txBody>
          <a:bodyPr wrap="square" lIns="68580" tIns="137160" rIns="137160" bIns="68580" rtlCol="0" anchor="ctr"/>
          <a:lstStyle/>
          <a:p>
            <a:pPr>
              <a:lnSpc>
                <a:spcPct val="100000"/>
              </a:lnSpc>
            </a:pPr>
            <a:endParaRPr lang="en-US" sz="2400" dirty="0"/>
          </a:p>
        </p:txBody>
      </p:sp>
      <p:sp>
        <p:nvSpPr>
          <p:cNvPr id="18" name="Shape 16"/>
          <p:cNvSpPr/>
          <p:nvPr/>
        </p:nvSpPr>
        <p:spPr>
          <a:xfrm>
            <a:off x="4607202" y="8008209"/>
            <a:ext cx="956937" cy="956934"/>
          </a:xfrm>
          <a:prstGeom prst="ellipse">
            <a:avLst/>
          </a:prstGeom>
          <a:gradFill flip="none" rotWithShape="1">
            <a:gsLst>
              <a:gs pos="0">
                <a:srgbClr val="8496B0"/>
              </a:gs>
              <a:gs pos="100000">
                <a:srgbClr val="1A7CAA"/>
              </a:gs>
            </a:gsLst>
            <a:lin ang="2700000" scaled="1"/>
          </a:gradFill>
          <a:ln/>
          <a:effectLst>
            <a:outerShdw blurRad="290837" dist="50607" dir="2700000" algn="bl" rotWithShape="0">
              <a:srgbClr val="788FA3">
                <a:alpha val="60000"/>
              </a:srgbClr>
            </a:outerShdw>
          </a:effectLst>
        </p:spPr>
        <p:txBody>
          <a:bodyPr/>
          <a:lstStyle/>
          <a:p>
            <a:endParaRPr lang="en-GB" sz="2700"/>
          </a:p>
        </p:txBody>
      </p:sp>
      <p:sp>
        <p:nvSpPr>
          <p:cNvPr id="19" name="Text 17"/>
          <p:cNvSpPr/>
          <p:nvPr/>
        </p:nvSpPr>
        <p:spPr>
          <a:xfrm>
            <a:off x="4607202" y="8008209"/>
            <a:ext cx="956937" cy="956934"/>
          </a:xfrm>
          <a:prstGeom prst="rect">
            <a:avLst/>
          </a:prstGeom>
          <a:noFill/>
          <a:ln/>
        </p:spPr>
        <p:txBody>
          <a:bodyPr wrap="square" lIns="68580" tIns="137160" rIns="137160" bIns="68580" rtlCol="0" anchor="ctr"/>
          <a:lstStyle/>
          <a:p>
            <a:pPr>
              <a:lnSpc>
                <a:spcPct val="100000"/>
              </a:lnSpc>
            </a:pPr>
            <a:endParaRPr lang="en-US" sz="2400" dirty="0"/>
          </a:p>
        </p:txBody>
      </p:sp>
      <p:sp>
        <p:nvSpPr>
          <p:cNvPr id="20" name="Shape 18"/>
          <p:cNvSpPr/>
          <p:nvPr/>
        </p:nvSpPr>
        <p:spPr>
          <a:xfrm>
            <a:off x="1069658" y="604838"/>
            <a:ext cx="901065" cy="902970"/>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21" name="Text 19"/>
          <p:cNvSpPr/>
          <p:nvPr/>
        </p:nvSpPr>
        <p:spPr>
          <a:xfrm>
            <a:off x="1069658" y="604838"/>
            <a:ext cx="901065" cy="902970"/>
          </a:xfrm>
          <a:prstGeom prst="rect">
            <a:avLst/>
          </a:prstGeom>
          <a:noFill/>
          <a:ln/>
        </p:spPr>
        <p:txBody>
          <a:bodyPr wrap="square" lIns="68580" tIns="137160" rIns="137160" bIns="68580" rtlCol="0" anchor="ctr"/>
          <a:lstStyle/>
          <a:p>
            <a:pPr>
              <a:lnSpc>
                <a:spcPct val="120000"/>
              </a:lnSpc>
            </a:pPr>
            <a:endParaRPr lang="en-US" sz="2400" dirty="0"/>
          </a:p>
        </p:txBody>
      </p:sp>
      <p:sp>
        <p:nvSpPr>
          <p:cNvPr id="22" name="Text 20"/>
          <p:cNvSpPr/>
          <p:nvPr/>
        </p:nvSpPr>
        <p:spPr>
          <a:xfrm>
            <a:off x="1455420" y="771525"/>
            <a:ext cx="15781020" cy="925382"/>
          </a:xfrm>
          <a:prstGeom prst="rect">
            <a:avLst/>
          </a:prstGeom>
          <a:noFill/>
          <a:ln/>
        </p:spPr>
        <p:txBody>
          <a:bodyPr wrap="square" lIns="0" tIns="0" rIns="0" bIns="0" rtlCol="0" anchor="t">
            <a:spAutoFit/>
          </a:bodyPr>
          <a:lstStyle/>
          <a:p>
            <a:pPr>
              <a:lnSpc>
                <a:spcPct val="120000"/>
              </a:lnSpc>
            </a:pPr>
            <a:r>
              <a:rPr lang="en-US" sz="5400" dirty="0">
                <a:solidFill>
                  <a:srgbClr val="218EC1"/>
                </a:solidFill>
                <a:latin typeface="MiSans" pitchFamily="34" charset="0"/>
                <a:ea typeface="MiSans" pitchFamily="34" charset="-122"/>
                <a:cs typeface="MiSans" pitchFamily="34" charset="-120"/>
              </a:rPr>
              <a:t>Fuel Future Trials &amp; Innovation</a:t>
            </a:r>
            <a:endParaRPr lang="en-US" sz="2400" dirty="0"/>
          </a:p>
        </p:txBody>
      </p:sp>
      <p:sp>
        <p:nvSpPr>
          <p:cNvPr id="23" name="Shape 21"/>
          <p:cNvSpPr/>
          <p:nvPr/>
        </p:nvSpPr>
        <p:spPr>
          <a:xfrm>
            <a:off x="1176299" y="3112666"/>
            <a:ext cx="997641" cy="443681"/>
          </a:xfrm>
          <a:prstGeom prst="rect">
            <a:avLst/>
          </a:prstGeom>
          <a:solidFill>
            <a:srgbClr val="000000">
              <a:alpha val="0"/>
            </a:srgbClr>
          </a:solidFill>
          <a:ln/>
        </p:spPr>
        <p:txBody>
          <a:bodyPr/>
          <a:lstStyle/>
          <a:p>
            <a:endParaRPr lang="en-GB" sz="2700"/>
          </a:p>
        </p:txBody>
      </p:sp>
      <p:sp>
        <p:nvSpPr>
          <p:cNvPr id="24" name="Text 22"/>
          <p:cNvSpPr/>
          <p:nvPr/>
        </p:nvSpPr>
        <p:spPr>
          <a:xfrm>
            <a:off x="1176299" y="3112666"/>
            <a:ext cx="997641" cy="443681"/>
          </a:xfrm>
          <a:prstGeom prst="rect">
            <a:avLst/>
          </a:prstGeom>
          <a:noFill/>
          <a:ln/>
        </p:spPr>
        <p:txBody>
          <a:bodyPr wrap="square" lIns="0" tIns="0" rIns="0" bIns="0" rtlCol="0" anchor="t"/>
          <a:lstStyle/>
          <a:p>
            <a:pPr algn="ctr">
              <a:lnSpc>
                <a:spcPct val="110000"/>
              </a:lnSpc>
            </a:pPr>
            <a:r>
              <a:rPr lang="en-US" sz="2700" dirty="0">
                <a:solidFill>
                  <a:srgbClr val="FFFFFF"/>
                </a:solidFill>
                <a:latin typeface="MiSans" pitchFamily="34" charset="0"/>
                <a:ea typeface="MiSans" pitchFamily="34" charset="-122"/>
                <a:cs typeface="MiSans" pitchFamily="34" charset="-120"/>
              </a:rPr>
              <a:t>01</a:t>
            </a:r>
            <a:endParaRPr lang="en-US" sz="2400" dirty="0"/>
          </a:p>
        </p:txBody>
      </p:sp>
      <p:sp>
        <p:nvSpPr>
          <p:cNvPr id="25" name="Text 23"/>
          <p:cNvSpPr/>
          <p:nvPr/>
        </p:nvSpPr>
        <p:spPr>
          <a:xfrm>
            <a:off x="2466975" y="2228851"/>
            <a:ext cx="11570970" cy="553998"/>
          </a:xfrm>
          <a:prstGeom prst="rect">
            <a:avLst/>
          </a:prstGeom>
          <a:noFill/>
          <a:ln/>
        </p:spPr>
        <p:txBody>
          <a:bodyPr wrap="square" lIns="68580" tIns="68580" rIns="68580" bIns="68580" rtlCol="0" anchor="t">
            <a:spAutoFit/>
          </a:bodyPr>
          <a:lstStyle/>
          <a:p>
            <a:pPr>
              <a:lnSpc>
                <a:spcPct val="100000"/>
              </a:lnSpc>
            </a:pPr>
            <a:r>
              <a:rPr lang="en-US" sz="2700" dirty="0">
                <a:solidFill>
                  <a:srgbClr val="7EC9EB"/>
                </a:solidFill>
                <a:latin typeface="MiSans" pitchFamily="34" charset="0"/>
                <a:ea typeface="MiSans" pitchFamily="34" charset="-122"/>
                <a:cs typeface="MiSans" pitchFamily="34" charset="-120"/>
              </a:rPr>
              <a:t>Ready-to-Recruit Cohorts</a:t>
            </a:r>
            <a:endParaRPr lang="en-US" sz="2400" dirty="0"/>
          </a:p>
        </p:txBody>
      </p:sp>
      <p:sp>
        <p:nvSpPr>
          <p:cNvPr id="26" name="Text 24"/>
          <p:cNvSpPr/>
          <p:nvPr/>
        </p:nvSpPr>
        <p:spPr>
          <a:xfrm>
            <a:off x="2466975" y="2760346"/>
            <a:ext cx="11570970" cy="1362809"/>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Platform creates ready-to-recruit cohorts for RCTs, longitudinal studies, and comparisons against traditional mindfulness, advancing FemTech, WellTech, and digital-therapeutics research. ( </a:t>
            </a:r>
            <a:r>
              <a:rPr lang="en-US" sz="2100" dirty="0" err="1">
                <a:solidFill>
                  <a:srgbClr val="FFFFFF"/>
                </a:solidFill>
                <a:latin typeface="MiSans" pitchFamily="34" charset="0"/>
                <a:ea typeface="MiSans" pitchFamily="34" charset="-122"/>
                <a:cs typeface="MiSans" pitchFamily="34" charset="-120"/>
              </a:rPr>
              <a:t>vinzon</a:t>
            </a:r>
            <a:r>
              <a:rPr lang="en-US" sz="2100" dirty="0">
                <a:solidFill>
                  <a:srgbClr val="FFFFFF"/>
                </a:solidFill>
                <a:latin typeface="MiSans" pitchFamily="34" charset="0"/>
                <a:ea typeface="MiSans" pitchFamily="34" charset="-122"/>
                <a:cs typeface="MiSans" pitchFamily="34" charset="-120"/>
              </a:rPr>
              <a:t> et al., 2021).</a:t>
            </a:r>
            <a:endParaRPr lang="en-US" sz="2400" dirty="0"/>
          </a:p>
        </p:txBody>
      </p:sp>
      <p:sp>
        <p:nvSpPr>
          <p:cNvPr id="27" name="Shape 25"/>
          <p:cNvSpPr/>
          <p:nvPr/>
        </p:nvSpPr>
        <p:spPr>
          <a:xfrm>
            <a:off x="2587596" y="5596426"/>
            <a:ext cx="997641" cy="443681"/>
          </a:xfrm>
          <a:prstGeom prst="rect">
            <a:avLst/>
          </a:prstGeom>
          <a:solidFill>
            <a:srgbClr val="000000">
              <a:alpha val="0"/>
            </a:srgbClr>
          </a:solidFill>
          <a:ln/>
        </p:spPr>
        <p:txBody>
          <a:bodyPr/>
          <a:lstStyle/>
          <a:p>
            <a:endParaRPr lang="en-GB" sz="2700"/>
          </a:p>
        </p:txBody>
      </p:sp>
      <p:sp>
        <p:nvSpPr>
          <p:cNvPr id="28" name="Text 26"/>
          <p:cNvSpPr/>
          <p:nvPr/>
        </p:nvSpPr>
        <p:spPr>
          <a:xfrm>
            <a:off x="2587596" y="5596426"/>
            <a:ext cx="997641" cy="443681"/>
          </a:xfrm>
          <a:prstGeom prst="rect">
            <a:avLst/>
          </a:prstGeom>
          <a:noFill/>
          <a:ln/>
        </p:spPr>
        <p:txBody>
          <a:bodyPr wrap="square" lIns="0" tIns="0" rIns="0" bIns="0" rtlCol="0" anchor="t"/>
          <a:lstStyle/>
          <a:p>
            <a:pPr algn="ctr">
              <a:lnSpc>
                <a:spcPct val="110000"/>
              </a:lnSpc>
            </a:pPr>
            <a:r>
              <a:rPr lang="en-US" sz="2700" dirty="0">
                <a:solidFill>
                  <a:srgbClr val="FFFFFF"/>
                </a:solidFill>
                <a:latin typeface="MiSans" pitchFamily="34" charset="0"/>
                <a:ea typeface="MiSans" pitchFamily="34" charset="-122"/>
                <a:cs typeface="MiSans" pitchFamily="34" charset="-120"/>
              </a:rPr>
              <a:t>02</a:t>
            </a:r>
            <a:endParaRPr lang="en-US" sz="2400" dirty="0"/>
          </a:p>
        </p:txBody>
      </p:sp>
      <p:sp>
        <p:nvSpPr>
          <p:cNvPr id="29" name="Text 27"/>
          <p:cNvSpPr/>
          <p:nvPr/>
        </p:nvSpPr>
        <p:spPr>
          <a:xfrm>
            <a:off x="3794760" y="4874896"/>
            <a:ext cx="11570970" cy="553998"/>
          </a:xfrm>
          <a:prstGeom prst="rect">
            <a:avLst/>
          </a:prstGeom>
          <a:noFill/>
          <a:ln/>
        </p:spPr>
        <p:txBody>
          <a:bodyPr wrap="square" lIns="68580" tIns="68580" rIns="68580" bIns="68580" rtlCol="0" anchor="t">
            <a:spAutoFit/>
          </a:bodyPr>
          <a:lstStyle/>
          <a:p>
            <a:pPr>
              <a:lnSpc>
                <a:spcPct val="100000"/>
              </a:lnSpc>
            </a:pPr>
            <a:r>
              <a:rPr lang="en-US" sz="2700" dirty="0">
                <a:solidFill>
                  <a:srgbClr val="7EC9EB"/>
                </a:solidFill>
                <a:latin typeface="MiSans" pitchFamily="34" charset="0"/>
                <a:ea typeface="MiSans" pitchFamily="34" charset="-122"/>
                <a:cs typeface="MiSans" pitchFamily="34" charset="-120"/>
              </a:rPr>
              <a:t>Attract Funding</a:t>
            </a:r>
            <a:endParaRPr lang="en-US" sz="2400" dirty="0"/>
          </a:p>
        </p:txBody>
      </p:sp>
      <p:sp>
        <p:nvSpPr>
          <p:cNvPr id="30" name="Text 28"/>
          <p:cNvSpPr/>
          <p:nvPr/>
        </p:nvSpPr>
        <p:spPr>
          <a:xfrm>
            <a:off x="3794760" y="5406391"/>
            <a:ext cx="11570970" cy="942694"/>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By providing a ready pool of participants, WorkWellVR attracts public-private funding for future trials, supporting the development of innovative digital health solutions ( Riva et al., 2016).</a:t>
            </a:r>
            <a:endParaRPr lang="en-US" sz="2400" dirty="0"/>
          </a:p>
        </p:txBody>
      </p:sp>
      <p:sp>
        <p:nvSpPr>
          <p:cNvPr id="31" name="Shape 29"/>
          <p:cNvSpPr/>
          <p:nvPr/>
        </p:nvSpPr>
        <p:spPr>
          <a:xfrm>
            <a:off x="4586850" y="8290526"/>
            <a:ext cx="997641" cy="443681"/>
          </a:xfrm>
          <a:prstGeom prst="rect">
            <a:avLst/>
          </a:prstGeom>
          <a:solidFill>
            <a:srgbClr val="000000">
              <a:alpha val="0"/>
            </a:srgbClr>
          </a:solidFill>
          <a:ln/>
        </p:spPr>
        <p:txBody>
          <a:bodyPr/>
          <a:lstStyle/>
          <a:p>
            <a:endParaRPr lang="en-GB" sz="2700"/>
          </a:p>
        </p:txBody>
      </p:sp>
      <p:sp>
        <p:nvSpPr>
          <p:cNvPr id="32" name="Text 30"/>
          <p:cNvSpPr/>
          <p:nvPr/>
        </p:nvSpPr>
        <p:spPr>
          <a:xfrm>
            <a:off x="4586850" y="8290526"/>
            <a:ext cx="997641" cy="443681"/>
          </a:xfrm>
          <a:prstGeom prst="rect">
            <a:avLst/>
          </a:prstGeom>
          <a:noFill/>
          <a:ln/>
        </p:spPr>
        <p:txBody>
          <a:bodyPr wrap="square" lIns="0" tIns="0" rIns="0" bIns="0" rtlCol="0" anchor="t"/>
          <a:lstStyle/>
          <a:p>
            <a:pPr algn="ctr">
              <a:lnSpc>
                <a:spcPct val="110000"/>
              </a:lnSpc>
            </a:pPr>
            <a:r>
              <a:rPr lang="en-US" sz="2700" dirty="0">
                <a:solidFill>
                  <a:srgbClr val="FFFFFF"/>
                </a:solidFill>
                <a:latin typeface="MiSans" pitchFamily="34" charset="0"/>
                <a:ea typeface="MiSans" pitchFamily="34" charset="-122"/>
                <a:cs typeface="MiSans" pitchFamily="34" charset="-120"/>
              </a:rPr>
              <a:t>03</a:t>
            </a:r>
            <a:endParaRPr lang="en-US" sz="2400" dirty="0"/>
          </a:p>
        </p:txBody>
      </p:sp>
      <p:sp>
        <p:nvSpPr>
          <p:cNvPr id="33" name="Text 31"/>
          <p:cNvSpPr/>
          <p:nvPr/>
        </p:nvSpPr>
        <p:spPr>
          <a:xfrm>
            <a:off x="6052185" y="7429501"/>
            <a:ext cx="11403330" cy="553998"/>
          </a:xfrm>
          <a:prstGeom prst="rect">
            <a:avLst/>
          </a:prstGeom>
          <a:noFill/>
          <a:ln/>
        </p:spPr>
        <p:txBody>
          <a:bodyPr wrap="square" lIns="68580" tIns="68580" rIns="68580" bIns="68580" rtlCol="0" anchor="t">
            <a:spAutoFit/>
          </a:bodyPr>
          <a:lstStyle/>
          <a:p>
            <a:pPr>
              <a:lnSpc>
                <a:spcPct val="100000"/>
              </a:lnSpc>
            </a:pPr>
            <a:r>
              <a:rPr lang="en-US" sz="2700" dirty="0">
                <a:solidFill>
                  <a:srgbClr val="7EC9EB"/>
                </a:solidFill>
                <a:latin typeface="MiSans" pitchFamily="34" charset="0"/>
                <a:ea typeface="MiSans" pitchFamily="34" charset="-122"/>
                <a:cs typeface="MiSans" pitchFamily="34" charset="-120"/>
              </a:rPr>
              <a:t>Inform Future Research</a:t>
            </a:r>
            <a:endParaRPr lang="en-US" sz="2400" dirty="0"/>
          </a:p>
        </p:txBody>
      </p:sp>
      <p:sp>
        <p:nvSpPr>
          <p:cNvPr id="34" name="Text 32"/>
          <p:cNvSpPr/>
          <p:nvPr/>
        </p:nvSpPr>
        <p:spPr>
          <a:xfrm>
            <a:off x="6052186" y="7960995"/>
            <a:ext cx="11766233" cy="942694"/>
          </a:xfrm>
          <a:prstGeom prst="rect">
            <a:avLst/>
          </a:prstGeom>
          <a:noFill/>
          <a:ln/>
        </p:spPr>
        <p:txBody>
          <a:bodyPr wrap="square" lIns="68580" tIns="68580" rIns="68580" bIns="6858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Data from WorkWellVR informs future research directions, helping to identify gaps and opportunities in the field of digital mental health ( Navarro-</a:t>
            </a:r>
            <a:r>
              <a:rPr lang="en-US" sz="2100" dirty="0" err="1">
                <a:solidFill>
                  <a:srgbClr val="FFFFFF"/>
                </a:solidFill>
                <a:latin typeface="MiSans" pitchFamily="34" charset="0"/>
                <a:ea typeface="MiSans" pitchFamily="34" charset="-122"/>
                <a:cs typeface="MiSans" pitchFamily="34" charset="-120"/>
              </a:rPr>
              <a:t>Haro</a:t>
            </a:r>
            <a:r>
              <a:rPr lang="en-US" sz="2100" dirty="0">
                <a:solidFill>
                  <a:srgbClr val="FFFFFF"/>
                </a:solidFill>
                <a:latin typeface="MiSans" pitchFamily="34" charset="0"/>
                <a:ea typeface="MiSans" pitchFamily="34" charset="-122"/>
                <a:cs typeface="MiSans" pitchFamily="34" charset="-120"/>
              </a:rPr>
              <a:t> et al., 2017).</a:t>
            </a:r>
            <a:endParaRPr lang="en-US" sz="2400" dirty="0"/>
          </a:p>
        </p:txBody>
      </p:sp>
    </p:spTree>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ttps://kimi-img.moonshot.cn/pub/slides/slides_tmpl/image/25-08-27-20:03:33-d2nf8598bjvh7rlj09bg.png"/>
          <p:cNvPicPr>
            <a:picLocks noChangeAspect="1"/>
          </p:cNvPicPr>
          <p:nvPr/>
        </p:nvPicPr>
        <p:blipFill>
          <a:blip r:embed="rId3"/>
          <a:srcRect l="8389" t="15000"/>
          <a:stretch/>
        </p:blipFill>
        <p:spPr>
          <a:xfrm>
            <a:off x="0" y="1"/>
            <a:ext cx="18289800" cy="10284863"/>
          </a:xfrm>
          <a:prstGeom prst="rect">
            <a:avLst/>
          </a:prstGeom>
        </p:spPr>
      </p:pic>
      <p:sp>
        <p:nvSpPr>
          <p:cNvPr id="3" name="Shape 0"/>
          <p:cNvSpPr/>
          <p:nvPr/>
        </p:nvSpPr>
        <p:spPr>
          <a:xfrm>
            <a:off x="14653260" y="1795463"/>
            <a:ext cx="6456045" cy="6456045"/>
          </a:xfrm>
          <a:prstGeom prst="ellipse">
            <a:avLst/>
          </a:prstGeom>
          <a:solidFill>
            <a:srgbClr val="FFFFFF">
              <a:alpha val="5098"/>
            </a:srgbClr>
          </a:solidFill>
          <a:ln/>
        </p:spPr>
        <p:txBody>
          <a:bodyPr/>
          <a:lstStyle/>
          <a:p>
            <a:endParaRPr lang="en-GB" sz="2700"/>
          </a:p>
        </p:txBody>
      </p:sp>
      <p:sp>
        <p:nvSpPr>
          <p:cNvPr id="4" name="Text 1"/>
          <p:cNvSpPr/>
          <p:nvPr/>
        </p:nvSpPr>
        <p:spPr>
          <a:xfrm>
            <a:off x="14653260" y="1795463"/>
            <a:ext cx="6456045" cy="6456045"/>
          </a:xfrm>
          <a:prstGeom prst="rect">
            <a:avLst/>
          </a:prstGeom>
          <a:noFill/>
          <a:ln/>
        </p:spPr>
        <p:txBody>
          <a:bodyPr wrap="square" lIns="0" tIns="0" rIns="0" bIns="0" rtlCol="0" anchor="t"/>
          <a:lstStyle/>
          <a:p>
            <a:pPr>
              <a:lnSpc>
                <a:spcPct val="100000"/>
              </a:lnSpc>
            </a:pPr>
            <a:endParaRPr lang="en-US" sz="2400" dirty="0"/>
          </a:p>
        </p:txBody>
      </p:sp>
      <p:sp>
        <p:nvSpPr>
          <p:cNvPr id="5" name="Text 2"/>
          <p:cNvSpPr/>
          <p:nvPr/>
        </p:nvSpPr>
        <p:spPr>
          <a:xfrm>
            <a:off x="2188845" y="3371850"/>
            <a:ext cx="2419350" cy="1647825"/>
          </a:xfrm>
          <a:prstGeom prst="rect">
            <a:avLst/>
          </a:prstGeom>
          <a:noFill/>
          <a:ln/>
        </p:spPr>
        <p:txBody>
          <a:bodyPr wrap="square" lIns="0" tIns="0" rIns="0" bIns="0" rtlCol="0" anchor="t"/>
          <a:lstStyle/>
          <a:p>
            <a:pPr>
              <a:lnSpc>
                <a:spcPct val="100000"/>
              </a:lnSpc>
            </a:pPr>
            <a:r>
              <a:rPr lang="en-US" sz="12000" dirty="0">
                <a:solidFill>
                  <a:srgbClr val="218EC1"/>
                </a:solidFill>
                <a:latin typeface="MiSans" pitchFamily="34" charset="0"/>
                <a:ea typeface="MiSans" pitchFamily="34" charset="-122"/>
                <a:cs typeface="MiSans" pitchFamily="34" charset="-120"/>
              </a:rPr>
              <a:t>05</a:t>
            </a:r>
            <a:endParaRPr lang="en-US" sz="2400" dirty="0"/>
          </a:p>
        </p:txBody>
      </p:sp>
      <p:sp>
        <p:nvSpPr>
          <p:cNvPr id="6" name="Text 3"/>
          <p:cNvSpPr/>
          <p:nvPr/>
        </p:nvSpPr>
        <p:spPr>
          <a:xfrm>
            <a:off x="2160271" y="5276850"/>
            <a:ext cx="14275118" cy="1775460"/>
          </a:xfrm>
          <a:prstGeom prst="rect">
            <a:avLst/>
          </a:prstGeom>
          <a:noFill/>
          <a:ln/>
        </p:spPr>
        <p:txBody>
          <a:bodyPr wrap="square" lIns="0" tIns="0" rIns="0" bIns="0" rtlCol="0" anchor="t"/>
          <a:lstStyle/>
          <a:p>
            <a:pPr>
              <a:lnSpc>
                <a:spcPct val="100000"/>
              </a:lnSpc>
            </a:pPr>
            <a:r>
              <a:rPr lang="en-US" sz="6600" dirty="0">
                <a:solidFill>
                  <a:srgbClr val="FFFFFF"/>
                </a:solidFill>
                <a:latin typeface="MiSans" pitchFamily="34" charset="0"/>
                <a:ea typeface="MiSans" pitchFamily="34" charset="-122"/>
                <a:cs typeface="MiSans" pitchFamily="34" charset="-120"/>
              </a:rPr>
              <a:t>Education Impact</a:t>
            </a:r>
            <a:endParaRPr lang="en-US" sz="2400" dirty="0"/>
          </a:p>
        </p:txBody>
      </p:sp>
    </p:spTree>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0" descr="https://kimi-img.moonshot.cn/pub/slides/slides_tmpl/image/25-08-27-20:03:30-d2nf84h8bjvh7rlj0950.jpg">
            <a:extLst>
              <a:ext uri="{FF2B5EF4-FFF2-40B4-BE49-F238E27FC236}">
                <a16:creationId xmlns:a16="http://schemas.microsoft.com/office/drawing/2014/main" id="{D8DB8EAF-762A-781F-35B7-145CF525C393}"/>
              </a:ext>
            </a:extLst>
          </p:cNvPr>
          <p:cNvPicPr>
            <a:picLocks noChangeAspect="1"/>
          </p:cNvPicPr>
          <p:nvPr/>
        </p:nvPicPr>
        <p:blipFill>
          <a:blip r:embed="rId3"/>
          <a:srcRect b="17387"/>
          <a:stretch/>
        </p:blipFill>
        <p:spPr>
          <a:xfrm>
            <a:off x="0" y="1"/>
            <a:ext cx="18289905" cy="10347512"/>
          </a:xfrm>
          <a:prstGeom prst="rect">
            <a:avLst/>
          </a:prstGeom>
        </p:spPr>
      </p:pic>
      <p:sp>
        <p:nvSpPr>
          <p:cNvPr id="2" name="Text 0"/>
          <p:cNvSpPr/>
          <p:nvPr/>
        </p:nvSpPr>
        <p:spPr>
          <a:xfrm>
            <a:off x="562928" y="3955733"/>
            <a:ext cx="5897880" cy="3422333"/>
          </a:xfrm>
          <a:prstGeom prst="rect">
            <a:avLst/>
          </a:prstGeom>
          <a:noFill/>
          <a:ln/>
        </p:spPr>
        <p:txBody>
          <a:bodyPr wrap="square" lIns="68580" tIns="68580" rIns="68580" bIns="68580" rtlCol="0" anchor="t"/>
          <a:lstStyle/>
          <a:p>
            <a:pPr>
              <a:lnSpc>
                <a:spcPct val="130000"/>
              </a:lnSpc>
            </a:pPr>
            <a:r>
              <a:rPr lang="en-US" sz="4200" dirty="0">
                <a:solidFill>
                  <a:srgbClr val="218EC1"/>
                </a:solidFill>
                <a:latin typeface="MiSans" pitchFamily="34" charset="0"/>
                <a:ea typeface="MiSans" pitchFamily="34" charset="-122"/>
                <a:cs typeface="MiSans" pitchFamily="34" charset="-120"/>
              </a:rPr>
              <a:t>Teach Lifelong Stress Skills</a:t>
            </a:r>
            <a:endParaRPr lang="en-US" sz="2400" dirty="0"/>
          </a:p>
        </p:txBody>
      </p:sp>
      <p:pic>
        <p:nvPicPr>
          <p:cNvPr id="3" name="Image 0" descr="https://kimi-img.moonshot.cn/pub/slides/slides_tmpl/image/25-08-27-20:03:33-d2nf8598bjvh7rlj09d0.png"/>
          <p:cNvPicPr>
            <a:picLocks noChangeAspect="1"/>
          </p:cNvPicPr>
          <p:nvPr/>
        </p:nvPicPr>
        <p:blipFill>
          <a:blip r:embed="rId4"/>
          <a:stretch>
            <a:fillRect/>
          </a:stretch>
        </p:blipFill>
        <p:spPr>
          <a:xfrm rot="20700000">
            <a:off x="1052513" y="7080885"/>
            <a:ext cx="2301240" cy="2301240"/>
          </a:xfrm>
          <a:prstGeom prst="rect">
            <a:avLst/>
          </a:prstGeom>
        </p:spPr>
      </p:pic>
      <p:pic>
        <p:nvPicPr>
          <p:cNvPr id="4" name="Image 1" descr="https://kimi-img.moonshot.cn/pub/slides/slides_tmpl/image/25-08-27-20:03:33-d2nf8598bjvh7rlj09d0.png"/>
          <p:cNvPicPr>
            <a:picLocks noChangeAspect="1"/>
          </p:cNvPicPr>
          <p:nvPr/>
        </p:nvPicPr>
        <p:blipFill>
          <a:blip r:embed="rId4"/>
          <a:stretch>
            <a:fillRect/>
          </a:stretch>
        </p:blipFill>
        <p:spPr>
          <a:xfrm rot="900000">
            <a:off x="2513648" y="6006465"/>
            <a:ext cx="1548765" cy="1548765"/>
          </a:xfrm>
          <a:prstGeom prst="rect">
            <a:avLst/>
          </a:prstGeom>
        </p:spPr>
      </p:pic>
      <p:sp>
        <p:nvSpPr>
          <p:cNvPr id="7" name="Text 2"/>
          <p:cNvSpPr/>
          <p:nvPr/>
        </p:nvSpPr>
        <p:spPr>
          <a:xfrm>
            <a:off x="-18097" y="-12550"/>
            <a:ext cx="18325148" cy="1387670"/>
          </a:xfrm>
          <a:prstGeom prst="rect">
            <a:avLst/>
          </a:prstGeom>
          <a:noFill/>
          <a:ln/>
        </p:spPr>
        <p:txBody>
          <a:bodyPr wrap="square" lIns="0" tIns="0" rIns="0" bIns="0" rtlCol="0" anchor="t"/>
          <a:lstStyle/>
          <a:p>
            <a:pPr>
              <a:lnSpc>
                <a:spcPct val="100000"/>
              </a:lnSpc>
            </a:pPr>
            <a:endParaRPr lang="en-US" sz="2400" dirty="0"/>
          </a:p>
        </p:txBody>
      </p:sp>
      <p:sp>
        <p:nvSpPr>
          <p:cNvPr id="8" name="Text 3"/>
          <p:cNvSpPr/>
          <p:nvPr/>
        </p:nvSpPr>
        <p:spPr>
          <a:xfrm>
            <a:off x="6460808" y="4062413"/>
            <a:ext cx="3733800" cy="2575560"/>
          </a:xfrm>
          <a:prstGeom prst="rect">
            <a:avLst/>
          </a:prstGeom>
          <a:noFill/>
          <a:ln/>
        </p:spPr>
        <p:txBody>
          <a:bodyPr wrap="square" lIns="68580" tIns="68580" rIns="68580" bIns="68580" rtlCol="0" anchor="t"/>
          <a:lstStyle/>
          <a:p>
            <a:pPr>
              <a:lnSpc>
                <a:spcPct val="130000"/>
              </a:lnSpc>
            </a:pPr>
            <a:r>
              <a:rPr lang="en-US" sz="3000" dirty="0">
                <a:solidFill>
                  <a:srgbClr val="7EC9EB"/>
                </a:solidFill>
                <a:latin typeface="MiSans" pitchFamily="34" charset="0"/>
                <a:ea typeface="MiSans" pitchFamily="34" charset="-122"/>
                <a:cs typeface="MiSans" pitchFamily="34" charset="-120"/>
              </a:rPr>
              <a:t>Transferable Coping Tools</a:t>
            </a:r>
            <a:endParaRPr lang="en-US" sz="2400" dirty="0"/>
          </a:p>
        </p:txBody>
      </p:sp>
      <p:sp>
        <p:nvSpPr>
          <p:cNvPr id="9" name="Text 4"/>
          <p:cNvSpPr/>
          <p:nvPr/>
        </p:nvSpPr>
        <p:spPr>
          <a:xfrm>
            <a:off x="10194608" y="4078606"/>
            <a:ext cx="7801928" cy="2978123"/>
          </a:xfrm>
          <a:prstGeom prst="rect">
            <a:avLst/>
          </a:prstGeom>
          <a:noFill/>
          <a:ln/>
        </p:spPr>
        <p:txBody>
          <a:bodyPr wrap="square" lIns="68580" tIns="68580" rIns="68580" bIns="68580" rtlCol="0" anchor="t">
            <a:spAutoFit/>
          </a:bodyPr>
          <a:lstStyle/>
          <a:p>
            <a:pPr>
              <a:lnSpc>
                <a:spcPct val="130000"/>
              </a:lnSpc>
            </a:pPr>
            <a:r>
              <a:rPr lang="en-US" sz="2400" dirty="0">
                <a:solidFill>
                  <a:srgbClr val="FFFFFF"/>
                </a:solidFill>
                <a:latin typeface="MiSans" pitchFamily="34" charset="0"/>
                <a:ea typeface="MiSans" pitchFamily="34" charset="-122"/>
                <a:cs typeface="MiSans" pitchFamily="34" charset="-120"/>
              </a:rPr>
              <a:t>Immersive tutorials on the physiology of stress, breathing techniques, and emotional self-monitoring equip users with transferable coping tools, improving health literacy and enabling self-management beyond the headset( Navarro- </a:t>
            </a:r>
            <a:r>
              <a:rPr lang="en-US" sz="2400" dirty="0" err="1">
                <a:solidFill>
                  <a:srgbClr val="FFFFFF"/>
                </a:solidFill>
                <a:latin typeface="MiSans" pitchFamily="34" charset="0"/>
                <a:ea typeface="MiSans" pitchFamily="34" charset="-122"/>
                <a:cs typeface="MiSans" pitchFamily="34" charset="-120"/>
              </a:rPr>
              <a:t>Haro</a:t>
            </a:r>
            <a:r>
              <a:rPr lang="en-US" sz="2400" dirty="0">
                <a:solidFill>
                  <a:srgbClr val="FFFFFF"/>
                </a:solidFill>
                <a:latin typeface="MiSans" pitchFamily="34" charset="0"/>
                <a:ea typeface="MiSans" pitchFamily="34" charset="-122"/>
                <a:cs typeface="MiSans" pitchFamily="34" charset="-120"/>
              </a:rPr>
              <a:t> et al ., 2017) (Linder et al., 2019).</a:t>
            </a:r>
            <a:endParaRPr lang="en-US" sz="2400" dirty="0"/>
          </a:p>
        </p:txBody>
      </p:sp>
      <p:sp>
        <p:nvSpPr>
          <p:cNvPr id="10" name="Text 5"/>
          <p:cNvSpPr/>
          <p:nvPr/>
        </p:nvSpPr>
        <p:spPr>
          <a:xfrm>
            <a:off x="6460808" y="6876098"/>
            <a:ext cx="3733800" cy="2575560"/>
          </a:xfrm>
          <a:prstGeom prst="rect">
            <a:avLst/>
          </a:prstGeom>
          <a:noFill/>
          <a:ln/>
        </p:spPr>
        <p:txBody>
          <a:bodyPr wrap="square" lIns="68580" tIns="68580" rIns="68580" bIns="68580" rtlCol="0" anchor="t"/>
          <a:lstStyle/>
          <a:p>
            <a:pPr>
              <a:lnSpc>
                <a:spcPct val="130000"/>
              </a:lnSpc>
            </a:pPr>
            <a:r>
              <a:rPr lang="en-US" sz="3000" dirty="0">
                <a:solidFill>
                  <a:srgbClr val="7EC9EB"/>
                </a:solidFill>
                <a:latin typeface="MiSans" pitchFamily="34" charset="0"/>
                <a:ea typeface="MiSans" pitchFamily="34" charset="-122"/>
                <a:cs typeface="MiSans" pitchFamily="34" charset="-120"/>
              </a:rPr>
              <a:t>Enhance Health Literacy</a:t>
            </a:r>
            <a:endParaRPr lang="en-US" sz="2400" dirty="0"/>
          </a:p>
        </p:txBody>
      </p:sp>
      <p:sp>
        <p:nvSpPr>
          <p:cNvPr id="11" name="Text 6"/>
          <p:cNvSpPr/>
          <p:nvPr/>
        </p:nvSpPr>
        <p:spPr>
          <a:xfrm>
            <a:off x="10194608" y="6892290"/>
            <a:ext cx="7801928" cy="2017860"/>
          </a:xfrm>
          <a:prstGeom prst="rect">
            <a:avLst/>
          </a:prstGeom>
          <a:noFill/>
          <a:ln/>
        </p:spPr>
        <p:txBody>
          <a:bodyPr wrap="square" lIns="68580" tIns="68580" rIns="68580" bIns="68580" rtlCol="0" anchor="t">
            <a:spAutoFit/>
          </a:bodyPr>
          <a:lstStyle/>
          <a:p>
            <a:pPr>
              <a:lnSpc>
                <a:spcPct val="130000"/>
              </a:lnSpc>
            </a:pPr>
            <a:r>
              <a:rPr lang="en-US" sz="2400" dirty="0">
                <a:solidFill>
                  <a:srgbClr val="FFFFFF"/>
                </a:solidFill>
                <a:latin typeface="MiSans" pitchFamily="34" charset="0"/>
                <a:ea typeface="MiSans" pitchFamily="34" charset="-122"/>
                <a:cs typeface="MiSans" pitchFamily="34" charset="-120"/>
              </a:rPr>
              <a:t>Users learn what stress is, how it affects the body, and how to manage emotions. This improved health literacy helps them make informed decisions about their mental well-being ( WHO, 2021). </a:t>
            </a:r>
            <a:endParaRPr lang="en-US" sz="2400" dirty="0"/>
          </a:p>
        </p:txBody>
      </p:sp>
    </p:spTree>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Image 0" descr="https://kimi-img.moonshot.cn/pub/slides/slides_tmpl/image/25-08-27-20:03:30-d2nf84h8bjvh7rlj0950.jpg">
            <a:extLst>
              <a:ext uri="{FF2B5EF4-FFF2-40B4-BE49-F238E27FC236}">
                <a16:creationId xmlns:a16="http://schemas.microsoft.com/office/drawing/2014/main" id="{D238B9C7-0101-C1DF-50CC-FC577CFA1FE4}"/>
              </a:ext>
            </a:extLst>
          </p:cNvPr>
          <p:cNvPicPr>
            <a:picLocks noChangeAspect="1"/>
          </p:cNvPicPr>
          <p:nvPr/>
        </p:nvPicPr>
        <p:blipFill>
          <a:blip r:embed="rId3"/>
          <a:srcRect b="17387"/>
          <a:stretch/>
        </p:blipFill>
        <p:spPr>
          <a:xfrm>
            <a:off x="0" y="1"/>
            <a:ext cx="18289905" cy="10347512"/>
          </a:xfrm>
          <a:prstGeom prst="rect">
            <a:avLst/>
          </a:prstGeom>
        </p:spPr>
      </p:pic>
      <p:pic>
        <p:nvPicPr>
          <p:cNvPr id="2" name="Image 0" descr="https://kimi-img.moonshot.cn/pub/slides/slides_tmpl/image/25-08-27-20:03:31-d2nf84p8bjvh7rlj0990.png"/>
          <p:cNvPicPr>
            <a:picLocks noChangeAspect="1"/>
          </p:cNvPicPr>
          <p:nvPr/>
        </p:nvPicPr>
        <p:blipFill>
          <a:blip r:embed="rId4"/>
          <a:stretch>
            <a:fillRect/>
          </a:stretch>
        </p:blipFill>
        <p:spPr>
          <a:xfrm>
            <a:off x="1750696" y="2352676"/>
            <a:ext cx="50483" cy="3007043"/>
          </a:xfrm>
          <a:prstGeom prst="rect">
            <a:avLst/>
          </a:prstGeom>
        </p:spPr>
      </p:pic>
      <p:pic>
        <p:nvPicPr>
          <p:cNvPr id="3" name="Image 1" descr="https://kimi-img.moonshot.cn/pub/slides/slides_tmpl/image/25-08-27-20:03:31-d2nf84p8bjvh7rlj0990.png"/>
          <p:cNvPicPr>
            <a:picLocks noChangeAspect="1"/>
          </p:cNvPicPr>
          <p:nvPr/>
        </p:nvPicPr>
        <p:blipFill>
          <a:blip r:embed="rId4"/>
          <a:stretch>
            <a:fillRect/>
          </a:stretch>
        </p:blipFill>
        <p:spPr>
          <a:xfrm>
            <a:off x="1752601" y="6014086"/>
            <a:ext cx="50483" cy="3007043"/>
          </a:xfrm>
          <a:prstGeom prst="rect">
            <a:avLst/>
          </a:prstGeom>
        </p:spPr>
      </p:pic>
      <p:pic>
        <p:nvPicPr>
          <p:cNvPr id="4" name="Image 2" descr="https://kimi-img.moonshot.cn/pub/slides/slides_tmpl/image/25-08-27-20:03:31-d2nf84p8bjvh7rlj0990.png"/>
          <p:cNvPicPr>
            <a:picLocks noChangeAspect="1"/>
          </p:cNvPicPr>
          <p:nvPr/>
        </p:nvPicPr>
        <p:blipFill>
          <a:blip r:embed="rId4"/>
          <a:stretch>
            <a:fillRect/>
          </a:stretch>
        </p:blipFill>
        <p:spPr>
          <a:xfrm>
            <a:off x="9838373" y="6036946"/>
            <a:ext cx="50483" cy="3007043"/>
          </a:xfrm>
          <a:prstGeom prst="rect">
            <a:avLst/>
          </a:prstGeom>
        </p:spPr>
      </p:pic>
      <p:pic>
        <p:nvPicPr>
          <p:cNvPr id="5" name="Image 3" descr="https://kimi-img.moonshot.cn/pub/slides/slides_tmpl/image/25-08-27-20:03:31-d2nf84p8bjvh7rlj0990.png"/>
          <p:cNvPicPr>
            <a:picLocks noChangeAspect="1"/>
          </p:cNvPicPr>
          <p:nvPr/>
        </p:nvPicPr>
        <p:blipFill>
          <a:blip r:embed="rId4"/>
          <a:stretch>
            <a:fillRect/>
          </a:stretch>
        </p:blipFill>
        <p:spPr>
          <a:xfrm>
            <a:off x="9906953" y="2376488"/>
            <a:ext cx="50483" cy="3007043"/>
          </a:xfrm>
          <a:prstGeom prst="rect">
            <a:avLst/>
          </a:prstGeom>
        </p:spPr>
      </p:pic>
      <p:sp>
        <p:nvSpPr>
          <p:cNvPr id="6" name="Shape 0"/>
          <p:cNvSpPr/>
          <p:nvPr/>
        </p:nvSpPr>
        <p:spPr>
          <a:xfrm>
            <a:off x="1069658" y="604838"/>
            <a:ext cx="901065" cy="902970"/>
          </a:xfrm>
          <a:prstGeom prst="ellipse">
            <a:avLst/>
          </a:prstGeom>
          <a:gradFill flip="none" rotWithShape="1">
            <a:gsLst>
              <a:gs pos="0">
                <a:srgbClr val="28A4DE"/>
              </a:gs>
              <a:gs pos="81000">
                <a:srgbClr val="C5C9CE">
                  <a:alpha val="0"/>
                </a:srgbClr>
              </a:gs>
              <a:gs pos="100000">
                <a:srgbClr val="C5C9CE">
                  <a:alpha val="0"/>
                </a:srgbClr>
              </a:gs>
            </a:gsLst>
            <a:lin ang="2700000" scaled="1"/>
          </a:gradFill>
          <a:ln/>
        </p:spPr>
        <p:txBody>
          <a:bodyPr/>
          <a:lstStyle/>
          <a:p>
            <a:endParaRPr lang="en-GB" sz="2700"/>
          </a:p>
        </p:txBody>
      </p:sp>
      <p:sp>
        <p:nvSpPr>
          <p:cNvPr id="7" name="Text 1"/>
          <p:cNvSpPr/>
          <p:nvPr/>
        </p:nvSpPr>
        <p:spPr>
          <a:xfrm>
            <a:off x="1069658" y="604838"/>
            <a:ext cx="901065" cy="902970"/>
          </a:xfrm>
          <a:prstGeom prst="rect">
            <a:avLst/>
          </a:prstGeom>
          <a:noFill/>
          <a:ln/>
        </p:spPr>
        <p:txBody>
          <a:bodyPr wrap="square" lIns="68580" tIns="137160" rIns="137160" bIns="68580" rtlCol="0" anchor="ctr"/>
          <a:lstStyle/>
          <a:p>
            <a:pPr>
              <a:lnSpc>
                <a:spcPct val="120000"/>
              </a:lnSpc>
            </a:pPr>
            <a:endParaRPr lang="en-US" sz="2400" dirty="0"/>
          </a:p>
        </p:txBody>
      </p:sp>
      <p:sp>
        <p:nvSpPr>
          <p:cNvPr id="8" name="Text 2"/>
          <p:cNvSpPr/>
          <p:nvPr/>
        </p:nvSpPr>
        <p:spPr>
          <a:xfrm>
            <a:off x="1455420" y="771525"/>
            <a:ext cx="15781020" cy="925382"/>
          </a:xfrm>
          <a:prstGeom prst="rect">
            <a:avLst/>
          </a:prstGeom>
          <a:noFill/>
          <a:ln/>
        </p:spPr>
        <p:txBody>
          <a:bodyPr wrap="square" lIns="0" tIns="0" rIns="0" bIns="0" rtlCol="0" anchor="t">
            <a:spAutoFit/>
          </a:bodyPr>
          <a:lstStyle/>
          <a:p>
            <a:pPr>
              <a:lnSpc>
                <a:spcPct val="120000"/>
              </a:lnSpc>
            </a:pPr>
            <a:r>
              <a:rPr lang="en-US" sz="5400" dirty="0">
                <a:solidFill>
                  <a:srgbClr val="218EC1"/>
                </a:solidFill>
                <a:latin typeface="MiSans" pitchFamily="34" charset="0"/>
                <a:ea typeface="MiSans" pitchFamily="34" charset="-122"/>
                <a:cs typeface="MiSans" pitchFamily="34" charset="-120"/>
              </a:rPr>
              <a:t>Embed VR in Curricular</a:t>
            </a:r>
            <a:endParaRPr lang="en-US" sz="2400" dirty="0"/>
          </a:p>
        </p:txBody>
      </p:sp>
      <p:sp>
        <p:nvSpPr>
          <p:cNvPr id="9" name="Text 3"/>
          <p:cNvSpPr/>
          <p:nvPr/>
        </p:nvSpPr>
        <p:spPr>
          <a:xfrm>
            <a:off x="2195407" y="2285999"/>
            <a:ext cx="7612385" cy="553998"/>
          </a:xfrm>
          <a:prstGeom prst="rect">
            <a:avLst/>
          </a:prstGeom>
          <a:noFill/>
          <a:ln/>
        </p:spPr>
        <p:txBody>
          <a:bodyPr wrap="square" lIns="0" tIns="0" rIns="0" bIns="0" rtlCol="0" anchor="t">
            <a:spAutoFit/>
          </a:bodyPr>
          <a:lstStyle/>
          <a:p>
            <a:pPr>
              <a:lnSpc>
                <a:spcPct val="100000"/>
              </a:lnSpc>
            </a:pPr>
            <a:r>
              <a:rPr lang="en-US" sz="3600" dirty="0">
                <a:solidFill>
                  <a:srgbClr val="7EC9EB"/>
                </a:solidFill>
                <a:latin typeface="MiSans" pitchFamily="34" charset="0"/>
                <a:ea typeface="MiSans" pitchFamily="34" charset="-122"/>
                <a:cs typeface="MiSans" pitchFamily="34" charset="-120"/>
              </a:rPr>
              <a:t>Integrate into Training Programs</a:t>
            </a:r>
            <a:endParaRPr lang="en-US" sz="2400" dirty="0"/>
          </a:p>
        </p:txBody>
      </p:sp>
      <p:sp>
        <p:nvSpPr>
          <p:cNvPr id="10" name="Text 4"/>
          <p:cNvSpPr/>
          <p:nvPr/>
        </p:nvSpPr>
        <p:spPr>
          <a:xfrm>
            <a:off x="2195513" y="2966085"/>
            <a:ext cx="7311390" cy="2064540"/>
          </a:xfrm>
          <a:prstGeom prst="rect">
            <a:avLst/>
          </a:prstGeom>
          <a:noFill/>
          <a:ln/>
        </p:spPr>
        <p:txBody>
          <a:bodyPr wrap="square" lIns="0" tIns="0" rIns="0" bIns="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Universities and corporate training programs can integrate WorkWellVR modules into nursing, psychology, and public health courses, normalising evidence-based immersive tech as standard educational infrastructure ( </a:t>
            </a:r>
            <a:r>
              <a:rPr lang="en-US" sz="2100" dirty="0" err="1">
                <a:solidFill>
                  <a:srgbClr val="FFFFFF"/>
                </a:solidFill>
                <a:latin typeface="MiSans" pitchFamily="34" charset="0"/>
                <a:ea typeface="MiSans" pitchFamily="34" charset="-122"/>
                <a:cs typeface="MiSans" pitchFamily="34" charset="-120"/>
              </a:rPr>
              <a:t>Birckhead</a:t>
            </a:r>
            <a:r>
              <a:rPr lang="en-US" sz="2100" dirty="0">
                <a:solidFill>
                  <a:srgbClr val="FFFFFF"/>
                </a:solidFill>
                <a:latin typeface="MiSans" pitchFamily="34" charset="0"/>
                <a:ea typeface="MiSans" pitchFamily="34" charset="-122"/>
                <a:cs typeface="MiSans" pitchFamily="34" charset="-120"/>
              </a:rPr>
              <a:t> et al., 20129).</a:t>
            </a:r>
            <a:endParaRPr lang="en-US" sz="2400" dirty="0"/>
          </a:p>
        </p:txBody>
      </p:sp>
      <p:sp>
        <p:nvSpPr>
          <p:cNvPr id="11" name="Text 5"/>
          <p:cNvSpPr/>
          <p:nvPr/>
        </p:nvSpPr>
        <p:spPr>
          <a:xfrm>
            <a:off x="2194561" y="5955030"/>
            <a:ext cx="7533323" cy="1107996"/>
          </a:xfrm>
          <a:prstGeom prst="rect">
            <a:avLst/>
          </a:prstGeom>
          <a:noFill/>
          <a:ln/>
        </p:spPr>
        <p:txBody>
          <a:bodyPr wrap="square" lIns="0" tIns="0" rIns="0" bIns="0" rtlCol="0" anchor="t">
            <a:spAutoFit/>
          </a:bodyPr>
          <a:lstStyle/>
          <a:p>
            <a:pPr>
              <a:lnSpc>
                <a:spcPct val="100000"/>
              </a:lnSpc>
            </a:pPr>
            <a:r>
              <a:rPr lang="en-US" sz="3600" dirty="0">
                <a:solidFill>
                  <a:srgbClr val="7EC9EB"/>
                </a:solidFill>
                <a:latin typeface="MiSans" pitchFamily="34" charset="0"/>
                <a:ea typeface="MiSans" pitchFamily="34" charset="-122"/>
                <a:cs typeface="MiSans" pitchFamily="34" charset="-120"/>
              </a:rPr>
              <a:t>Standardise Educational Infrastructure</a:t>
            </a:r>
            <a:endParaRPr lang="en-US" sz="2400" dirty="0"/>
          </a:p>
        </p:txBody>
      </p:sp>
      <p:sp>
        <p:nvSpPr>
          <p:cNvPr id="12" name="Text 6"/>
          <p:cNvSpPr/>
          <p:nvPr/>
        </p:nvSpPr>
        <p:spPr>
          <a:xfrm>
            <a:off x="2193608" y="7034628"/>
            <a:ext cx="7254240" cy="1224310"/>
          </a:xfrm>
          <a:prstGeom prst="rect">
            <a:avLst/>
          </a:prstGeom>
          <a:noFill/>
          <a:ln/>
        </p:spPr>
        <p:txBody>
          <a:bodyPr wrap="square" lIns="0" tIns="0" rIns="0" bIns="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By embedding VR into curricula, educational institutions standardise the use of immersive technology, ensuring that future practitioners are well-versed in digital health tools.</a:t>
            </a:r>
            <a:endParaRPr lang="en-US" sz="2400" dirty="0"/>
          </a:p>
        </p:txBody>
      </p:sp>
      <p:sp>
        <p:nvSpPr>
          <p:cNvPr id="13" name="Text 7"/>
          <p:cNvSpPr/>
          <p:nvPr/>
        </p:nvSpPr>
        <p:spPr>
          <a:xfrm>
            <a:off x="10350818" y="2310765"/>
            <a:ext cx="7470458" cy="553998"/>
          </a:xfrm>
          <a:prstGeom prst="rect">
            <a:avLst/>
          </a:prstGeom>
          <a:noFill/>
          <a:ln/>
        </p:spPr>
        <p:txBody>
          <a:bodyPr wrap="square" lIns="0" tIns="0" rIns="0" bIns="0" rtlCol="0" anchor="t">
            <a:spAutoFit/>
          </a:bodyPr>
          <a:lstStyle/>
          <a:p>
            <a:pPr>
              <a:lnSpc>
                <a:spcPct val="100000"/>
              </a:lnSpc>
            </a:pPr>
            <a:r>
              <a:rPr lang="en-US" sz="3600" dirty="0">
                <a:solidFill>
                  <a:srgbClr val="7EC9EB"/>
                </a:solidFill>
                <a:latin typeface="MiSans" pitchFamily="34" charset="0"/>
                <a:ea typeface="MiSans" pitchFamily="34" charset="-122"/>
                <a:cs typeface="MiSans" pitchFamily="34" charset="-120"/>
              </a:rPr>
              <a:t>Promote Future Innovation</a:t>
            </a:r>
            <a:endParaRPr lang="en-US" sz="2400" dirty="0"/>
          </a:p>
        </p:txBody>
      </p:sp>
      <p:sp>
        <p:nvSpPr>
          <p:cNvPr id="14" name="Text 8"/>
          <p:cNvSpPr/>
          <p:nvPr/>
        </p:nvSpPr>
        <p:spPr>
          <a:xfrm>
            <a:off x="10351771" y="2991803"/>
            <a:ext cx="7283768" cy="1224310"/>
          </a:xfrm>
          <a:prstGeom prst="rect">
            <a:avLst/>
          </a:prstGeom>
          <a:noFill/>
          <a:ln/>
        </p:spPr>
        <p:txBody>
          <a:bodyPr wrap="square" lIns="0" tIns="0" rIns="0" bIns="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Integrating VR into training programs encourages future innovation in digital health, preparing the next generation of professionals to leverage technology for mental well-being.</a:t>
            </a:r>
            <a:endParaRPr lang="en-US" sz="2400" dirty="0"/>
          </a:p>
        </p:txBody>
      </p:sp>
      <p:sp>
        <p:nvSpPr>
          <p:cNvPr id="15" name="Text 9"/>
          <p:cNvSpPr/>
          <p:nvPr/>
        </p:nvSpPr>
        <p:spPr>
          <a:xfrm>
            <a:off x="10351771" y="6002655"/>
            <a:ext cx="7539038" cy="553998"/>
          </a:xfrm>
          <a:prstGeom prst="rect">
            <a:avLst/>
          </a:prstGeom>
          <a:noFill/>
          <a:ln/>
        </p:spPr>
        <p:txBody>
          <a:bodyPr wrap="square" lIns="0" tIns="0" rIns="0" bIns="0" rtlCol="0" anchor="t">
            <a:spAutoFit/>
          </a:bodyPr>
          <a:lstStyle/>
          <a:p>
            <a:pPr>
              <a:lnSpc>
                <a:spcPct val="100000"/>
              </a:lnSpc>
            </a:pPr>
            <a:r>
              <a:rPr lang="en-US" sz="3600" dirty="0">
                <a:solidFill>
                  <a:srgbClr val="7EC9EB"/>
                </a:solidFill>
                <a:latin typeface="MiSans" pitchFamily="34" charset="0"/>
                <a:ea typeface="MiSans" pitchFamily="34" charset="-122"/>
                <a:cs typeface="MiSans" pitchFamily="34" charset="-120"/>
              </a:rPr>
              <a:t>Normalise Digital Health</a:t>
            </a:r>
            <a:endParaRPr lang="en-US" sz="2400" dirty="0"/>
          </a:p>
        </p:txBody>
      </p:sp>
      <p:sp>
        <p:nvSpPr>
          <p:cNvPr id="16" name="Text 10"/>
          <p:cNvSpPr/>
          <p:nvPr/>
        </p:nvSpPr>
        <p:spPr>
          <a:xfrm>
            <a:off x="10351770" y="6719888"/>
            <a:ext cx="7280910" cy="1644425"/>
          </a:xfrm>
          <a:prstGeom prst="rect">
            <a:avLst/>
          </a:prstGeom>
          <a:noFill/>
          <a:ln/>
        </p:spPr>
        <p:txBody>
          <a:bodyPr wrap="square" lIns="0" tIns="0" rIns="0" bIns="0" rtlCol="0" anchor="t">
            <a:spAutoFit/>
          </a:bodyPr>
          <a:lstStyle/>
          <a:p>
            <a:pPr>
              <a:lnSpc>
                <a:spcPct val="130000"/>
              </a:lnSpc>
            </a:pPr>
            <a:r>
              <a:rPr lang="en-US" sz="2100" dirty="0">
                <a:solidFill>
                  <a:srgbClr val="FFFFFF"/>
                </a:solidFill>
                <a:latin typeface="MiSans" pitchFamily="34" charset="0"/>
                <a:ea typeface="MiSans" pitchFamily="34" charset="-122"/>
                <a:cs typeface="MiSans" pitchFamily="34" charset="-120"/>
              </a:rPr>
              <a:t>Embedding VR in curricula normalises the use of digital health tools, making them a standard part of education and training for future healthcare professionals ( slater and Sanchez- Vives, 2016).</a:t>
            </a:r>
            <a:endParaRPr lang="en-US" sz="2400" dirty="0"/>
          </a:p>
        </p:txBody>
      </p:sp>
    </p:spTree>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0" descr="https://kimi-img.moonshot.cn/pub/slides/slides_tmpl/image/25-08-27-20:03:30-d2nf84h8bjvh7rlj0950.jpg">
            <a:extLst>
              <a:ext uri="{FF2B5EF4-FFF2-40B4-BE49-F238E27FC236}">
                <a16:creationId xmlns:a16="http://schemas.microsoft.com/office/drawing/2014/main" id="{220E8273-76F4-8082-55F3-23055346A3C2}"/>
              </a:ext>
            </a:extLst>
          </p:cNvPr>
          <p:cNvPicPr>
            <a:picLocks noChangeAspect="1"/>
          </p:cNvPicPr>
          <p:nvPr/>
        </p:nvPicPr>
        <p:blipFill>
          <a:blip r:embed="rId2"/>
          <a:srcRect b="17387"/>
          <a:stretch/>
        </p:blipFill>
        <p:spPr>
          <a:xfrm>
            <a:off x="0" y="-73212"/>
            <a:ext cx="18289905" cy="10347512"/>
          </a:xfrm>
          <a:prstGeom prst="rect">
            <a:avLst/>
          </a:prstGeom>
        </p:spPr>
      </p:pic>
      <p:pic>
        <p:nvPicPr>
          <p:cNvPr id="2" name="Picture 1">
            <a:extLst>
              <a:ext uri="{FF2B5EF4-FFF2-40B4-BE49-F238E27FC236}">
                <a16:creationId xmlns:a16="http://schemas.microsoft.com/office/drawing/2014/main" id="{0B7AD231-B3B6-41ED-A8CB-BE647D4193A7}"/>
              </a:ext>
            </a:extLst>
          </p:cNvPr>
          <p:cNvPicPr>
            <a:picLocks noChangeAspect="1"/>
          </p:cNvPicPr>
          <p:nvPr/>
        </p:nvPicPr>
        <p:blipFill>
          <a:blip r:embed="rId3"/>
          <a:stretch>
            <a:fillRect/>
          </a:stretch>
        </p:blipFill>
        <p:spPr>
          <a:xfrm>
            <a:off x="786653" y="988361"/>
            <a:ext cx="16072598" cy="8048064"/>
          </a:xfrm>
          <a:prstGeom prst="rect">
            <a:avLst/>
          </a:prstGeom>
        </p:spPr>
      </p:pic>
    </p:spTree>
    <p:extLst>
      <p:ext uri="{BB962C8B-B14F-4D97-AF65-F5344CB8AC3E}">
        <p14:creationId xmlns:p14="http://schemas.microsoft.com/office/powerpoint/2010/main" val="1881880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0" descr="https://kimi-img.moonshot.cn/pub/slides/slides_tmpl/image/25-08-27-20:03:30-d2nf84h8bjvh7rlj0950.jpg">
            <a:extLst>
              <a:ext uri="{FF2B5EF4-FFF2-40B4-BE49-F238E27FC236}">
                <a16:creationId xmlns:a16="http://schemas.microsoft.com/office/drawing/2014/main" id="{DD861044-EA0C-002E-242B-9AC982CD3914}"/>
              </a:ext>
            </a:extLst>
          </p:cNvPr>
          <p:cNvPicPr>
            <a:picLocks noChangeAspect="1"/>
          </p:cNvPicPr>
          <p:nvPr/>
        </p:nvPicPr>
        <p:blipFill>
          <a:blip r:embed="rId2"/>
          <a:srcRect b="17387"/>
          <a:stretch/>
        </p:blipFill>
        <p:spPr>
          <a:xfrm>
            <a:off x="0" y="-73212"/>
            <a:ext cx="18289905" cy="10347512"/>
          </a:xfrm>
          <a:prstGeom prst="rect">
            <a:avLst/>
          </a:prstGeom>
        </p:spPr>
      </p:pic>
      <p:sp>
        <p:nvSpPr>
          <p:cNvPr id="2" name="TextBox 1">
            <a:extLst>
              <a:ext uri="{FF2B5EF4-FFF2-40B4-BE49-F238E27FC236}">
                <a16:creationId xmlns:a16="http://schemas.microsoft.com/office/drawing/2014/main" id="{AEC6C92E-45DB-4A80-3E6E-16F8B2DF08F9}"/>
              </a:ext>
            </a:extLst>
          </p:cNvPr>
          <p:cNvSpPr txBox="1"/>
          <p:nvPr/>
        </p:nvSpPr>
        <p:spPr>
          <a:xfrm>
            <a:off x="304800" y="1257300"/>
            <a:ext cx="17373600" cy="7986802"/>
          </a:xfrm>
          <a:prstGeom prst="rect">
            <a:avLst/>
          </a:prstGeom>
          <a:noFill/>
        </p:spPr>
        <p:txBody>
          <a:bodyPr wrap="square" rtlCol="0">
            <a:spAutoFit/>
          </a:bodyPr>
          <a:lstStyle/>
          <a:p>
            <a:pPr marL="342900" indent="-342900">
              <a:buFont typeface="Arial" panose="020B0604020202020204" pitchFamily="34" charset="0"/>
              <a:buChar char="•"/>
            </a:pPr>
            <a:r>
              <a:rPr lang="en-US" sz="1900" b="1" dirty="0" err="1">
                <a:solidFill>
                  <a:schemeClr val="bg1"/>
                </a:solidFill>
                <a:latin typeface="Arial" panose="020B0604020202020204" pitchFamily="34" charset="0"/>
                <a:cs typeface="Arial" panose="020B0604020202020204" pitchFamily="34" charset="0"/>
              </a:rPr>
              <a:t>Almén</a:t>
            </a:r>
            <a:r>
              <a:rPr lang="en-US" sz="1900" b="1" dirty="0">
                <a:solidFill>
                  <a:schemeClr val="bg1"/>
                </a:solidFill>
                <a:latin typeface="Arial" panose="020B0604020202020204" pitchFamily="34" charset="0"/>
                <a:cs typeface="Arial" panose="020B0604020202020204" pitchFamily="34" charset="0"/>
              </a:rPr>
              <a:t>, N.</a:t>
            </a:r>
            <a:r>
              <a:rPr lang="en-US" sz="1900" dirty="0">
                <a:solidFill>
                  <a:schemeClr val="bg1"/>
                </a:solidFill>
                <a:latin typeface="Arial" panose="020B0604020202020204" pitchFamily="34" charset="0"/>
                <a:cs typeface="Arial" panose="020B0604020202020204" pitchFamily="34" charset="0"/>
              </a:rPr>
              <a:t> (2021) ‘A cognitive behavioral model proposing that clinical burnout may maintain itself’, </a:t>
            </a:r>
            <a:r>
              <a:rPr lang="en-US" sz="1900" i="1" dirty="0">
                <a:solidFill>
                  <a:schemeClr val="bg1"/>
                </a:solidFill>
                <a:latin typeface="Arial" panose="020B0604020202020204" pitchFamily="34" charset="0"/>
                <a:cs typeface="Arial" panose="020B0604020202020204" pitchFamily="34" charset="0"/>
              </a:rPr>
              <a:t>International Journal of Environmental Research and Public Health</a:t>
            </a:r>
            <a:r>
              <a:rPr lang="en-US" sz="1900" dirty="0">
                <a:solidFill>
                  <a:schemeClr val="bg1"/>
                </a:solidFill>
                <a:latin typeface="Arial" panose="020B0604020202020204" pitchFamily="34" charset="0"/>
                <a:cs typeface="Arial" panose="020B0604020202020204" pitchFamily="34" charset="0"/>
              </a:rPr>
              <a:t>, 18(7), p. 3446. doi:10.3390/ijerph18073446.</a:t>
            </a:r>
          </a:p>
          <a:p>
            <a:pPr marL="342900" indent="-342900">
              <a:buFont typeface="Arial" panose="020B0604020202020204" pitchFamily="34" charset="0"/>
              <a:buChar char="•"/>
            </a:pPr>
            <a:r>
              <a:rPr lang="en-US" sz="1900" b="1" dirty="0" err="1">
                <a:solidFill>
                  <a:schemeClr val="bg1"/>
                </a:solidFill>
                <a:latin typeface="Arial" panose="020B0604020202020204" pitchFamily="34" charset="0"/>
                <a:cs typeface="Arial" panose="020B0604020202020204" pitchFamily="34" charset="0"/>
              </a:rPr>
              <a:t>Alojail</a:t>
            </a:r>
            <a:r>
              <a:rPr lang="en-US" sz="1900" b="1" dirty="0">
                <a:solidFill>
                  <a:schemeClr val="bg1"/>
                </a:solidFill>
                <a:latin typeface="Arial" panose="020B0604020202020204" pitchFamily="34" charset="0"/>
                <a:cs typeface="Arial" panose="020B0604020202020204" pitchFamily="34" charset="0"/>
              </a:rPr>
              <a:t>, M. and Bhatia, S.</a:t>
            </a:r>
            <a:r>
              <a:rPr lang="en-US" sz="1900" dirty="0">
                <a:solidFill>
                  <a:schemeClr val="bg1"/>
                </a:solidFill>
                <a:latin typeface="Arial" panose="020B0604020202020204" pitchFamily="34" charset="0"/>
                <a:cs typeface="Arial" panose="020B0604020202020204" pitchFamily="34" charset="0"/>
              </a:rPr>
              <a:t> (2023) ‘Impact of digital transformation toward sustainable development’, </a:t>
            </a:r>
            <a:r>
              <a:rPr lang="en-US" sz="1900" i="1" dirty="0">
                <a:solidFill>
                  <a:schemeClr val="bg1"/>
                </a:solidFill>
                <a:latin typeface="Arial" panose="020B0604020202020204" pitchFamily="34" charset="0"/>
                <a:cs typeface="Arial" panose="020B0604020202020204" pitchFamily="34" charset="0"/>
              </a:rPr>
              <a:t>Sustainability</a:t>
            </a:r>
            <a:r>
              <a:rPr lang="en-US" sz="1900" dirty="0">
                <a:solidFill>
                  <a:schemeClr val="bg1"/>
                </a:solidFill>
                <a:latin typeface="Arial" panose="020B0604020202020204" pitchFamily="34" charset="0"/>
                <a:cs typeface="Arial" panose="020B0604020202020204" pitchFamily="34" charset="0"/>
              </a:rPr>
              <a:t>, 15(20), p. 14697. doi:10.3390/su152014697.</a:t>
            </a:r>
          </a:p>
          <a:p>
            <a:pPr marL="342900" indent="-342900">
              <a:buFont typeface="Arial" panose="020B0604020202020204" pitchFamily="34" charset="0"/>
              <a:buChar char="•"/>
            </a:pPr>
            <a:r>
              <a:rPr lang="en-US" sz="1900" b="1" dirty="0" err="1">
                <a:solidFill>
                  <a:schemeClr val="bg1"/>
                </a:solidFill>
                <a:latin typeface="Arial" panose="020B0604020202020204" pitchFamily="34" charset="0"/>
                <a:cs typeface="Arial" panose="020B0604020202020204" pitchFamily="34" charset="0"/>
              </a:rPr>
              <a:t>Arnahoutova</a:t>
            </a:r>
            <a:r>
              <a:rPr lang="en-US" sz="1900" b="1" dirty="0">
                <a:solidFill>
                  <a:schemeClr val="bg1"/>
                </a:solidFill>
                <a:latin typeface="Arial" panose="020B0604020202020204" pitchFamily="34" charset="0"/>
                <a:cs typeface="Arial" panose="020B0604020202020204" pitchFamily="34" charset="0"/>
              </a:rPr>
              <a:t>, K. et al.</a:t>
            </a:r>
            <a:r>
              <a:rPr lang="en-US" sz="1900" dirty="0">
                <a:solidFill>
                  <a:schemeClr val="bg1"/>
                </a:solidFill>
                <a:latin typeface="Arial" panose="020B0604020202020204" pitchFamily="34" charset="0"/>
                <a:cs typeface="Arial" panose="020B0604020202020204" pitchFamily="34" charset="0"/>
              </a:rPr>
              <a:t> (2025) ‘Exploring stakeholder involvement in intervention implementation studies: systematic evidence synthesis with an evidence gap map approach’, </a:t>
            </a:r>
            <a:r>
              <a:rPr lang="en-US" sz="1900" i="1" dirty="0">
                <a:solidFill>
                  <a:schemeClr val="bg1"/>
                </a:solidFill>
                <a:latin typeface="Arial" panose="020B0604020202020204" pitchFamily="34" charset="0"/>
                <a:cs typeface="Arial" panose="020B0604020202020204" pitchFamily="34" charset="0"/>
              </a:rPr>
              <a:t>Evaluation &amp; the Health Professions</a:t>
            </a:r>
            <a:r>
              <a:rPr lang="en-US" sz="1900" dirty="0">
                <a:solidFill>
                  <a:schemeClr val="bg1"/>
                </a:solidFill>
                <a:latin typeface="Arial" panose="020B0604020202020204" pitchFamily="34" charset="0"/>
                <a:cs typeface="Arial" panose="020B0604020202020204" pitchFamily="34" charset="0"/>
              </a:rPr>
              <a:t>. doi:10.1177/01632787251352837.</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Bailey, J.O., </a:t>
            </a:r>
            <a:r>
              <a:rPr lang="en-US" sz="1900" b="1" dirty="0" err="1">
                <a:solidFill>
                  <a:schemeClr val="bg1"/>
                </a:solidFill>
                <a:latin typeface="Arial" panose="020B0604020202020204" pitchFamily="34" charset="0"/>
                <a:cs typeface="Arial" panose="020B0604020202020204" pitchFamily="34" charset="0"/>
              </a:rPr>
              <a:t>Bailenson</a:t>
            </a:r>
            <a:r>
              <a:rPr lang="en-US" sz="1900" b="1" dirty="0">
                <a:solidFill>
                  <a:schemeClr val="bg1"/>
                </a:solidFill>
                <a:latin typeface="Arial" panose="020B0604020202020204" pitchFamily="34" charset="0"/>
                <a:cs typeface="Arial" panose="020B0604020202020204" pitchFamily="34" charset="0"/>
              </a:rPr>
              <a:t>, J.N. and Won, A.S.</a:t>
            </a:r>
            <a:r>
              <a:rPr lang="en-US" sz="1900" dirty="0">
                <a:solidFill>
                  <a:schemeClr val="bg1"/>
                </a:solidFill>
                <a:latin typeface="Arial" panose="020B0604020202020204" pitchFamily="34" charset="0"/>
                <a:cs typeface="Arial" panose="020B0604020202020204" pitchFamily="34" charset="0"/>
              </a:rPr>
              <a:t> (2020) ‘Virtual reality and mental health: A critical review’, </a:t>
            </a:r>
            <a:r>
              <a:rPr lang="en-US" sz="1900" i="1" dirty="0">
                <a:solidFill>
                  <a:schemeClr val="bg1"/>
                </a:solidFill>
                <a:latin typeface="Arial" panose="020B0604020202020204" pitchFamily="34" charset="0"/>
                <a:cs typeface="Arial" panose="020B0604020202020204" pitchFamily="34" charset="0"/>
              </a:rPr>
              <a:t>Journal of Clinical Psychology</a:t>
            </a:r>
            <a:r>
              <a:rPr lang="en-US" sz="1900" dirty="0">
                <a:solidFill>
                  <a:schemeClr val="bg1"/>
                </a:solidFill>
                <a:latin typeface="Arial" panose="020B0604020202020204" pitchFamily="34" charset="0"/>
                <a:cs typeface="Arial" panose="020B0604020202020204" pitchFamily="34" charset="0"/>
              </a:rPr>
              <a:t>, 76(2), pp. 174–187.</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Berardi, C. et al.</a:t>
            </a:r>
            <a:r>
              <a:rPr lang="en-US" sz="1900" dirty="0">
                <a:solidFill>
                  <a:schemeClr val="bg1"/>
                </a:solidFill>
                <a:latin typeface="Arial" panose="020B0604020202020204" pitchFamily="34" charset="0"/>
                <a:cs typeface="Arial" panose="020B0604020202020204" pitchFamily="34" charset="0"/>
              </a:rPr>
              <a:t> (2024) ‘Barriers and facilitators to the implementation of digital technologies in mental health systems: a qualitative systematic review’, </a:t>
            </a:r>
            <a:r>
              <a:rPr lang="en-US" sz="1900" i="1" dirty="0">
                <a:solidFill>
                  <a:schemeClr val="bg1"/>
                </a:solidFill>
                <a:latin typeface="Arial" panose="020B0604020202020204" pitchFamily="34" charset="0"/>
                <a:cs typeface="Arial" panose="020B0604020202020204" pitchFamily="34" charset="0"/>
              </a:rPr>
              <a:t>BMC Health Services Research</a:t>
            </a:r>
            <a:r>
              <a:rPr lang="en-US" sz="1900" dirty="0">
                <a:solidFill>
                  <a:schemeClr val="bg1"/>
                </a:solidFill>
                <a:latin typeface="Arial" panose="020B0604020202020204" pitchFamily="34" charset="0"/>
                <a:cs typeface="Arial" panose="020B0604020202020204" pitchFamily="34" charset="0"/>
              </a:rPr>
              <a:t>, 24(1), p. 243. doi:10.1186/s12913-023-10536-1.</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Birckhead, B. et al.</a:t>
            </a:r>
            <a:r>
              <a:rPr lang="en-US" sz="1900" dirty="0">
                <a:solidFill>
                  <a:schemeClr val="bg1"/>
                </a:solidFill>
                <a:latin typeface="Arial" panose="020B0604020202020204" pitchFamily="34" charset="0"/>
                <a:cs typeface="Arial" panose="020B0604020202020204" pitchFamily="34" charset="0"/>
              </a:rPr>
              <a:t> (2019) ‘Recommendations for the use of VR in clinical education and training’, </a:t>
            </a:r>
            <a:r>
              <a:rPr lang="en-US" sz="1900" i="1" dirty="0">
                <a:solidFill>
                  <a:schemeClr val="bg1"/>
                </a:solidFill>
                <a:latin typeface="Arial" panose="020B0604020202020204" pitchFamily="34" charset="0"/>
                <a:cs typeface="Arial" panose="020B0604020202020204" pitchFamily="34" charset="0"/>
              </a:rPr>
              <a:t>Journal of Medical Internet Research</a:t>
            </a:r>
            <a:r>
              <a:rPr lang="en-US" sz="1900" dirty="0">
                <a:solidFill>
                  <a:schemeClr val="bg1"/>
                </a:solidFill>
                <a:latin typeface="Arial" panose="020B0604020202020204" pitchFamily="34" charset="0"/>
                <a:cs typeface="Arial" panose="020B0604020202020204" pitchFamily="34" charset="0"/>
              </a:rPr>
              <a:t>, 21(11), p. e16345.</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Blackmore, R. et al.</a:t>
            </a:r>
            <a:r>
              <a:rPr lang="en-US" sz="1900" dirty="0">
                <a:solidFill>
                  <a:schemeClr val="bg1"/>
                </a:solidFill>
                <a:latin typeface="Arial" panose="020B0604020202020204" pitchFamily="34" charset="0"/>
                <a:cs typeface="Arial" panose="020B0604020202020204" pitchFamily="34" charset="0"/>
              </a:rPr>
              <a:t> (2024) ‘Examining the use of virtual reality to support mindfulness skills practice in mood and anxiety disorders’, </a:t>
            </a:r>
            <a:r>
              <a:rPr lang="en-US" sz="1900" i="1" dirty="0">
                <a:solidFill>
                  <a:schemeClr val="bg1"/>
                </a:solidFill>
                <a:latin typeface="Arial" panose="020B0604020202020204" pitchFamily="34" charset="0"/>
                <a:cs typeface="Arial" panose="020B0604020202020204" pitchFamily="34" charset="0"/>
              </a:rPr>
              <a:t>Journal of Medical Internet Research</a:t>
            </a:r>
            <a:r>
              <a:rPr lang="en-US" sz="1900" dirty="0">
                <a:solidFill>
                  <a:schemeClr val="bg1"/>
                </a:solidFill>
                <a:latin typeface="Arial" panose="020B0604020202020204" pitchFamily="34" charset="0"/>
                <a:cs typeface="Arial" panose="020B0604020202020204" pitchFamily="34" charset="0"/>
              </a:rPr>
              <a:t>, 26, p. e45640. doi:10.2196/45640.</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Carl, E. et al.</a:t>
            </a:r>
            <a:r>
              <a:rPr lang="en-US" sz="1900" dirty="0">
                <a:solidFill>
                  <a:schemeClr val="bg1"/>
                </a:solidFill>
                <a:latin typeface="Arial" panose="020B0604020202020204" pitchFamily="34" charset="0"/>
                <a:cs typeface="Arial" panose="020B0604020202020204" pitchFamily="34" charset="0"/>
              </a:rPr>
              <a:t> (2020) ‘Virtual reality exposure therapy for anxiety and related disorders: A meta-analysis of RCTs’, </a:t>
            </a:r>
            <a:r>
              <a:rPr lang="en-US" sz="1900" i="1" dirty="0">
                <a:solidFill>
                  <a:schemeClr val="bg1"/>
                </a:solidFill>
                <a:latin typeface="Arial" panose="020B0604020202020204" pitchFamily="34" charset="0"/>
                <a:cs typeface="Arial" panose="020B0604020202020204" pitchFamily="34" charset="0"/>
              </a:rPr>
              <a:t>Journal of Anxiety Disorders</a:t>
            </a:r>
            <a:r>
              <a:rPr lang="en-US" sz="1900" dirty="0">
                <a:solidFill>
                  <a:schemeClr val="bg1"/>
                </a:solidFill>
                <a:latin typeface="Arial" panose="020B0604020202020204" pitchFamily="34" charset="0"/>
                <a:cs typeface="Arial" panose="020B0604020202020204" pitchFamily="34" charset="0"/>
              </a:rPr>
              <a:t>, 61, pp. 27–36.</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Chartered Institute of Personnel and Development (CIPD)</a:t>
            </a:r>
            <a:r>
              <a:rPr lang="en-US" sz="1900" dirty="0">
                <a:solidFill>
                  <a:schemeClr val="bg1"/>
                </a:solidFill>
                <a:latin typeface="Arial" panose="020B0604020202020204" pitchFamily="34" charset="0"/>
                <a:cs typeface="Arial" panose="020B0604020202020204" pitchFamily="34" charset="0"/>
              </a:rPr>
              <a:t> (2023) </a:t>
            </a:r>
            <a:r>
              <a:rPr lang="en-US" sz="1900" i="1" dirty="0">
                <a:solidFill>
                  <a:schemeClr val="bg1"/>
                </a:solidFill>
                <a:latin typeface="Arial" panose="020B0604020202020204" pitchFamily="34" charset="0"/>
                <a:cs typeface="Arial" panose="020B0604020202020204" pitchFamily="34" charset="0"/>
              </a:rPr>
              <a:t>Health and wellbeing at work survey report 2023</a:t>
            </a:r>
            <a:r>
              <a:rPr lang="en-US" sz="1900" dirty="0">
                <a:solidFill>
                  <a:schemeClr val="bg1"/>
                </a:solidFill>
                <a:latin typeface="Arial" panose="020B0604020202020204" pitchFamily="34" charset="0"/>
                <a:cs typeface="Arial" panose="020B0604020202020204" pitchFamily="34" charset="0"/>
              </a:rPr>
              <a:t>. London: CIPD.</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Chesham, R. et al.</a:t>
            </a:r>
            <a:r>
              <a:rPr lang="en-US" sz="1900" dirty="0">
                <a:solidFill>
                  <a:schemeClr val="bg1"/>
                </a:solidFill>
                <a:latin typeface="Arial" panose="020B0604020202020204" pitchFamily="34" charset="0"/>
                <a:cs typeface="Arial" panose="020B0604020202020204" pitchFamily="34" charset="0"/>
              </a:rPr>
              <a:t> (2018) ‘Digital </a:t>
            </a:r>
            <a:r>
              <a:rPr lang="en-US" sz="1900" dirty="0" err="1">
                <a:solidFill>
                  <a:schemeClr val="bg1"/>
                </a:solidFill>
                <a:latin typeface="Arial" panose="020B0604020202020204" pitchFamily="34" charset="0"/>
                <a:cs typeface="Arial" panose="020B0604020202020204" pitchFamily="34" charset="0"/>
              </a:rPr>
              <a:t>behavioural</a:t>
            </a:r>
            <a:r>
              <a:rPr lang="en-US" sz="1900" dirty="0">
                <a:solidFill>
                  <a:schemeClr val="bg1"/>
                </a:solidFill>
                <a:latin typeface="Arial" panose="020B0604020202020204" pitchFamily="34" charset="0"/>
                <a:cs typeface="Arial" panose="020B0604020202020204" pitchFamily="34" charset="0"/>
              </a:rPr>
              <a:t> data in mental health’, </a:t>
            </a:r>
            <a:r>
              <a:rPr lang="en-US" sz="1900" i="1" dirty="0">
                <a:solidFill>
                  <a:schemeClr val="bg1"/>
                </a:solidFill>
                <a:latin typeface="Arial" panose="020B0604020202020204" pitchFamily="34" charset="0"/>
                <a:cs typeface="Arial" panose="020B0604020202020204" pitchFamily="34" charset="0"/>
              </a:rPr>
              <a:t>Digital Health</a:t>
            </a:r>
            <a:r>
              <a:rPr lang="en-US" sz="1900" dirty="0">
                <a:solidFill>
                  <a:schemeClr val="bg1"/>
                </a:solidFill>
                <a:latin typeface="Arial" panose="020B0604020202020204" pitchFamily="34" charset="0"/>
                <a:cs typeface="Arial" panose="020B0604020202020204" pitchFamily="34" charset="0"/>
              </a:rPr>
              <a:t>, 4, pp. 1–12.</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Chirico, A. and </a:t>
            </a:r>
            <a:r>
              <a:rPr lang="en-US" sz="1900" b="1" dirty="0" err="1">
                <a:solidFill>
                  <a:schemeClr val="bg1"/>
                </a:solidFill>
                <a:latin typeface="Arial" panose="020B0604020202020204" pitchFamily="34" charset="0"/>
                <a:cs typeface="Arial" panose="020B0604020202020204" pitchFamily="34" charset="0"/>
              </a:rPr>
              <a:t>Gaggioli</a:t>
            </a:r>
            <a:r>
              <a:rPr lang="en-US" sz="1900" b="1" dirty="0">
                <a:solidFill>
                  <a:schemeClr val="bg1"/>
                </a:solidFill>
                <a:latin typeface="Arial" panose="020B0604020202020204" pitchFamily="34" charset="0"/>
                <a:cs typeface="Arial" panose="020B0604020202020204" pitchFamily="34" charset="0"/>
              </a:rPr>
              <a:t>, A.</a:t>
            </a:r>
            <a:r>
              <a:rPr lang="en-US" sz="1900" dirty="0">
                <a:solidFill>
                  <a:schemeClr val="bg1"/>
                </a:solidFill>
                <a:latin typeface="Arial" panose="020B0604020202020204" pitchFamily="34" charset="0"/>
                <a:cs typeface="Arial" panose="020B0604020202020204" pitchFamily="34" charset="0"/>
              </a:rPr>
              <a:t> (2019) ‘Virtual reality for stress management: A systematic review’, </a:t>
            </a:r>
            <a:r>
              <a:rPr lang="en-US" sz="1900" i="1" dirty="0">
                <a:solidFill>
                  <a:schemeClr val="bg1"/>
                </a:solidFill>
                <a:latin typeface="Arial" panose="020B0604020202020204" pitchFamily="34" charset="0"/>
                <a:cs typeface="Arial" panose="020B0604020202020204" pitchFamily="34" charset="0"/>
              </a:rPr>
              <a:t>Frontiers in Psychology</a:t>
            </a:r>
            <a:r>
              <a:rPr lang="en-US" sz="1900" dirty="0">
                <a:solidFill>
                  <a:schemeClr val="bg1"/>
                </a:solidFill>
                <a:latin typeface="Arial" panose="020B0604020202020204" pitchFamily="34" charset="0"/>
                <a:cs typeface="Arial" panose="020B0604020202020204" pitchFamily="34" charset="0"/>
              </a:rPr>
              <a:t>, 10, pp. 1–16.</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Coppens, E. et al.</a:t>
            </a:r>
            <a:r>
              <a:rPr lang="en-US" sz="1900" dirty="0">
                <a:solidFill>
                  <a:schemeClr val="bg1"/>
                </a:solidFill>
                <a:latin typeface="Arial" panose="020B0604020202020204" pitchFamily="34" charset="0"/>
                <a:cs typeface="Arial" panose="020B0604020202020204" pitchFamily="34" charset="0"/>
              </a:rPr>
              <a:t> (2023) ‘Promoting employee wellbeing and preventing non-clinical mental health problems in the workplace: a preparatory consultation survey’, </a:t>
            </a:r>
            <a:r>
              <a:rPr lang="en-US" sz="1900" i="1" dirty="0">
                <a:solidFill>
                  <a:schemeClr val="bg1"/>
                </a:solidFill>
                <a:latin typeface="Arial" panose="020B0604020202020204" pitchFamily="34" charset="0"/>
                <a:cs typeface="Arial" panose="020B0604020202020204" pitchFamily="34" charset="0"/>
              </a:rPr>
              <a:t>Journal of Occupational Medicine and Toxicology</a:t>
            </a:r>
            <a:r>
              <a:rPr lang="en-US" sz="1900" dirty="0">
                <a:solidFill>
                  <a:schemeClr val="bg1"/>
                </a:solidFill>
                <a:latin typeface="Arial" panose="020B0604020202020204" pitchFamily="34" charset="0"/>
                <a:cs typeface="Arial" panose="020B0604020202020204" pitchFamily="34" charset="0"/>
              </a:rPr>
              <a:t>, 18(1).</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Cooper, C. and Quick, J.</a:t>
            </a:r>
            <a:r>
              <a:rPr lang="en-US" sz="1900" dirty="0">
                <a:solidFill>
                  <a:schemeClr val="bg1"/>
                </a:solidFill>
                <a:latin typeface="Arial" panose="020B0604020202020204" pitchFamily="34" charset="0"/>
                <a:cs typeface="Arial" panose="020B0604020202020204" pitchFamily="34" charset="0"/>
              </a:rPr>
              <a:t> (2017) </a:t>
            </a:r>
            <a:r>
              <a:rPr lang="en-US" sz="1900" i="1" dirty="0">
                <a:solidFill>
                  <a:schemeClr val="bg1"/>
                </a:solidFill>
                <a:latin typeface="Arial" panose="020B0604020202020204" pitchFamily="34" charset="0"/>
                <a:cs typeface="Arial" panose="020B0604020202020204" pitchFamily="34" charset="0"/>
              </a:rPr>
              <a:t>The handbook of stress and health</a:t>
            </a:r>
            <a:r>
              <a:rPr lang="en-US" sz="1900" dirty="0">
                <a:solidFill>
                  <a:schemeClr val="bg1"/>
                </a:solidFill>
                <a:latin typeface="Arial" panose="020B0604020202020204" pitchFamily="34" charset="0"/>
                <a:cs typeface="Arial" panose="020B0604020202020204" pitchFamily="34" charset="0"/>
              </a:rPr>
              <a:t>. Wiley.</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Day, A. et al.</a:t>
            </a:r>
            <a:r>
              <a:rPr lang="en-US" sz="1900" dirty="0">
                <a:solidFill>
                  <a:schemeClr val="bg1"/>
                </a:solidFill>
                <a:latin typeface="Arial" panose="020B0604020202020204" pitchFamily="34" charset="0"/>
                <a:cs typeface="Arial" panose="020B0604020202020204" pitchFamily="34" charset="0"/>
              </a:rPr>
              <a:t> (2012) ‘Stress, presenteeism and productivity’, </a:t>
            </a:r>
            <a:r>
              <a:rPr lang="en-US" sz="1900" i="1" dirty="0">
                <a:solidFill>
                  <a:schemeClr val="bg1"/>
                </a:solidFill>
                <a:latin typeface="Arial" panose="020B0604020202020204" pitchFamily="34" charset="0"/>
                <a:cs typeface="Arial" panose="020B0604020202020204" pitchFamily="34" charset="0"/>
              </a:rPr>
              <a:t>Journal of Occupational Health Psychology</a:t>
            </a:r>
            <a:r>
              <a:rPr lang="en-US" sz="1900" dirty="0">
                <a:solidFill>
                  <a:schemeClr val="bg1"/>
                </a:solidFill>
                <a:latin typeface="Arial" panose="020B0604020202020204" pitchFamily="34" charset="0"/>
                <a:cs typeface="Arial" panose="020B0604020202020204" pitchFamily="34" charset="0"/>
              </a:rPr>
              <a:t>, 17(4), pp. 544–555.</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Egger, S.M. et al.</a:t>
            </a:r>
            <a:r>
              <a:rPr lang="en-US" sz="1900" dirty="0">
                <a:solidFill>
                  <a:schemeClr val="bg1"/>
                </a:solidFill>
                <a:latin typeface="Arial" panose="020B0604020202020204" pitchFamily="34" charset="0"/>
                <a:cs typeface="Arial" panose="020B0604020202020204" pitchFamily="34" charset="0"/>
              </a:rPr>
              <a:t> (2023) ‘Web- and app-based mHealth interventions for stress management at work’, </a:t>
            </a:r>
            <a:r>
              <a:rPr lang="en-US" sz="1900" i="1" dirty="0">
                <a:solidFill>
                  <a:schemeClr val="bg1"/>
                </a:solidFill>
                <a:latin typeface="Arial" panose="020B0604020202020204" pitchFamily="34" charset="0"/>
                <a:cs typeface="Arial" panose="020B0604020202020204" pitchFamily="34" charset="0"/>
              </a:rPr>
              <a:t>Workplace Health &amp; Safety</a:t>
            </a:r>
            <a:r>
              <a:rPr lang="en-US" sz="1900" dirty="0">
                <a:solidFill>
                  <a:schemeClr val="bg1"/>
                </a:solidFill>
                <a:latin typeface="Arial" panose="020B0604020202020204" pitchFamily="34" charset="0"/>
                <a:cs typeface="Arial" panose="020B0604020202020204" pitchFamily="34" charset="0"/>
              </a:rPr>
              <a:t>, 71(10), pp. 452–463. doi:10.1177/21650799231170872.</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Freeman, D. et al.</a:t>
            </a:r>
            <a:r>
              <a:rPr lang="en-US" sz="1900" dirty="0">
                <a:solidFill>
                  <a:schemeClr val="bg1"/>
                </a:solidFill>
                <a:latin typeface="Arial" panose="020B0604020202020204" pitchFamily="34" charset="0"/>
                <a:cs typeface="Arial" panose="020B0604020202020204" pitchFamily="34" charset="0"/>
              </a:rPr>
              <a:t> (2017) ‘Virtual reality in mental health assessment and treatment’, </a:t>
            </a:r>
            <a:r>
              <a:rPr lang="en-US" sz="1900" i="1" dirty="0">
                <a:solidFill>
                  <a:schemeClr val="bg1"/>
                </a:solidFill>
                <a:latin typeface="Arial" panose="020B0604020202020204" pitchFamily="34" charset="0"/>
                <a:cs typeface="Arial" panose="020B0604020202020204" pitchFamily="34" charset="0"/>
              </a:rPr>
              <a:t>Psychological Medicine</a:t>
            </a:r>
            <a:r>
              <a:rPr lang="en-US" sz="1900" dirty="0">
                <a:solidFill>
                  <a:schemeClr val="bg1"/>
                </a:solidFill>
                <a:latin typeface="Arial" panose="020B0604020202020204" pitchFamily="34" charset="0"/>
                <a:cs typeface="Arial" panose="020B0604020202020204" pitchFamily="34" charset="0"/>
              </a:rPr>
              <a:t>, 47(14), pp. 2393–2400.</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Gallup</a:t>
            </a:r>
            <a:r>
              <a:rPr lang="en-US" sz="1900" dirty="0">
                <a:solidFill>
                  <a:schemeClr val="bg1"/>
                </a:solidFill>
                <a:latin typeface="Arial" panose="020B0604020202020204" pitchFamily="34" charset="0"/>
                <a:cs typeface="Arial" panose="020B0604020202020204" pitchFamily="34" charset="0"/>
              </a:rPr>
              <a:t> (2022) </a:t>
            </a:r>
            <a:r>
              <a:rPr lang="en-US" sz="1900" i="1" dirty="0">
                <a:solidFill>
                  <a:schemeClr val="bg1"/>
                </a:solidFill>
                <a:latin typeface="Arial" panose="020B0604020202020204" pitchFamily="34" charset="0"/>
                <a:cs typeface="Arial" panose="020B0604020202020204" pitchFamily="34" charset="0"/>
              </a:rPr>
              <a:t>State of the Global Workplace 2022 report</a:t>
            </a:r>
            <a:r>
              <a:rPr lang="en-US" sz="1900" dirty="0">
                <a:solidFill>
                  <a:schemeClr val="bg1"/>
                </a:solidFill>
                <a:latin typeface="Arial" panose="020B0604020202020204" pitchFamily="34" charset="0"/>
                <a:cs typeface="Arial" panose="020B0604020202020204" pitchFamily="34" charset="0"/>
              </a:rPr>
              <a:t>. Washington, DC: Gallup Press.</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Ghaffari, M. et al.</a:t>
            </a:r>
            <a:r>
              <a:rPr lang="en-US" sz="1900" dirty="0">
                <a:solidFill>
                  <a:schemeClr val="bg1"/>
                </a:solidFill>
                <a:latin typeface="Arial" panose="020B0604020202020204" pitchFamily="34" charset="0"/>
                <a:cs typeface="Arial" panose="020B0604020202020204" pitchFamily="34" charset="0"/>
              </a:rPr>
              <a:t> (2021) ‘PRECEDE–PROCEED model-based intervention for oral and dental health’, </a:t>
            </a:r>
            <a:r>
              <a:rPr lang="en-US" sz="1900" i="1" dirty="0">
                <a:solidFill>
                  <a:schemeClr val="bg1"/>
                </a:solidFill>
                <a:latin typeface="Arial" panose="020B0604020202020204" pitchFamily="34" charset="0"/>
                <a:cs typeface="Arial" panose="020B0604020202020204" pitchFamily="34" charset="0"/>
              </a:rPr>
              <a:t>BMC Public Health</a:t>
            </a:r>
            <a:r>
              <a:rPr lang="en-US" sz="1900" dirty="0">
                <a:solidFill>
                  <a:schemeClr val="bg1"/>
                </a:solidFill>
                <a:latin typeface="Arial" panose="020B0604020202020204" pitchFamily="34" charset="0"/>
                <a:cs typeface="Arial" panose="020B0604020202020204" pitchFamily="34" charset="0"/>
              </a:rPr>
              <a:t>, 21(1). doi:10.1186/s12889-021-11585-z.</a:t>
            </a:r>
          </a:p>
          <a:p>
            <a:pPr marL="342900" indent="-342900">
              <a:buFont typeface="Arial" panose="020B0604020202020204" pitchFamily="34" charset="0"/>
              <a:buChar char="•"/>
            </a:pPr>
            <a:r>
              <a:rPr lang="en-US" sz="1900" b="1" dirty="0">
                <a:solidFill>
                  <a:schemeClr val="bg1"/>
                </a:solidFill>
                <a:latin typeface="Arial" panose="020B0604020202020204" pitchFamily="34" charset="0"/>
                <a:cs typeface="Arial" panose="020B0604020202020204" pitchFamily="34" charset="0"/>
              </a:rPr>
              <a:t>GOV.UK</a:t>
            </a:r>
            <a:r>
              <a:rPr lang="en-US" sz="1900" dirty="0">
                <a:solidFill>
                  <a:schemeClr val="bg1"/>
                </a:solidFill>
                <a:latin typeface="Arial" panose="020B0604020202020204" pitchFamily="34" charset="0"/>
                <a:cs typeface="Arial" panose="020B0604020202020204" pitchFamily="34" charset="0"/>
              </a:rPr>
              <a:t> (2023) </a:t>
            </a:r>
            <a:r>
              <a:rPr lang="en-US" sz="1900" i="1" dirty="0">
                <a:solidFill>
                  <a:schemeClr val="bg1"/>
                </a:solidFill>
                <a:latin typeface="Arial" panose="020B0604020202020204" pitchFamily="34" charset="0"/>
                <a:cs typeface="Arial" panose="020B0604020202020204" pitchFamily="34" charset="0"/>
              </a:rPr>
              <a:t>Mental Health and Wellbeing Plan: Discussion Paper</a:t>
            </a:r>
            <a:r>
              <a:rPr lang="en-US" sz="1900" dirty="0">
                <a:solidFill>
                  <a:schemeClr val="bg1"/>
                </a:solidFill>
                <a:latin typeface="Arial" panose="020B0604020202020204" pitchFamily="34" charset="0"/>
                <a:cs typeface="Arial" panose="020B0604020202020204" pitchFamily="34" charset="0"/>
              </a:rPr>
              <a:t>. Available at: </a:t>
            </a:r>
            <a:r>
              <a:rPr lang="en-US" sz="19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a:t>
            </a:r>
            <a:r>
              <a:rPr lang="en-US" sz="1900" dirty="0">
                <a:solidFill>
                  <a:schemeClr val="bg1"/>
                </a:solidFill>
                <a:latin typeface="Arial" panose="020B0604020202020204" pitchFamily="34" charset="0"/>
                <a:cs typeface="Arial" panose="020B0604020202020204" pitchFamily="34" charset="0"/>
              </a:rPr>
              <a:t>... (Accessed: 4 December 2025).</a:t>
            </a:r>
          </a:p>
        </p:txBody>
      </p:sp>
      <p:sp>
        <p:nvSpPr>
          <p:cNvPr id="4" name="TextBox 3">
            <a:extLst>
              <a:ext uri="{FF2B5EF4-FFF2-40B4-BE49-F238E27FC236}">
                <a16:creationId xmlns:a16="http://schemas.microsoft.com/office/drawing/2014/main" id="{3956B14E-5927-B32E-4EEE-9B03434D6CF6}"/>
              </a:ext>
            </a:extLst>
          </p:cNvPr>
          <p:cNvSpPr txBox="1"/>
          <p:nvPr/>
        </p:nvSpPr>
        <p:spPr>
          <a:xfrm>
            <a:off x="838200" y="304800"/>
            <a:ext cx="9144000" cy="782843"/>
          </a:xfrm>
          <a:prstGeom prst="rect">
            <a:avLst/>
          </a:prstGeom>
          <a:noFill/>
        </p:spPr>
        <p:txBody>
          <a:bodyPr wrap="square">
            <a:spAutoFit/>
          </a:bodyPr>
          <a:lstStyle/>
          <a:p>
            <a:pPr>
              <a:lnSpc>
                <a:spcPct val="120000"/>
              </a:lnSpc>
            </a:pPr>
            <a:r>
              <a:rPr lang="en-US" sz="4000" dirty="0">
                <a:solidFill>
                  <a:srgbClr val="218EC1"/>
                </a:solidFill>
                <a:latin typeface="Arial" panose="020B0604020202020204" pitchFamily="34" charset="0"/>
                <a:ea typeface="MiSans" pitchFamily="34" charset="-122"/>
                <a:cs typeface="Arial" panose="020B0604020202020204" pitchFamily="34" charset="0"/>
              </a:rPr>
              <a:t>References</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230323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2E2453-989B-4AEF-FB5F-A772527288D0}"/>
            </a:ext>
          </a:extLst>
        </p:cNvPr>
        <p:cNvGrpSpPr/>
        <p:nvPr/>
      </p:nvGrpSpPr>
      <p:grpSpPr>
        <a:xfrm>
          <a:off x="0" y="0"/>
          <a:ext cx="0" cy="0"/>
          <a:chOff x="0" y="0"/>
          <a:chExt cx="0" cy="0"/>
        </a:xfrm>
      </p:grpSpPr>
      <p:pic>
        <p:nvPicPr>
          <p:cNvPr id="5" name="Image 0" descr="https://kimi-img.moonshot.cn/pub/slides/slides_tmpl/image/25-08-27-20:03:30-d2nf84h8bjvh7rlj0950.jpg">
            <a:extLst>
              <a:ext uri="{FF2B5EF4-FFF2-40B4-BE49-F238E27FC236}">
                <a16:creationId xmlns:a16="http://schemas.microsoft.com/office/drawing/2014/main" id="{9C8C8B85-2C2C-85FC-74CF-C8DB3B92C63D}"/>
              </a:ext>
            </a:extLst>
          </p:cNvPr>
          <p:cNvPicPr>
            <a:picLocks noChangeAspect="1"/>
          </p:cNvPicPr>
          <p:nvPr/>
        </p:nvPicPr>
        <p:blipFill>
          <a:blip r:embed="rId2"/>
          <a:srcRect b="17387"/>
          <a:stretch/>
        </p:blipFill>
        <p:spPr>
          <a:xfrm>
            <a:off x="0" y="-73212"/>
            <a:ext cx="18289905" cy="10347512"/>
          </a:xfrm>
          <a:prstGeom prst="rect">
            <a:avLst/>
          </a:prstGeom>
        </p:spPr>
      </p:pic>
      <p:sp>
        <p:nvSpPr>
          <p:cNvPr id="2" name="TextBox 1">
            <a:extLst>
              <a:ext uri="{FF2B5EF4-FFF2-40B4-BE49-F238E27FC236}">
                <a16:creationId xmlns:a16="http://schemas.microsoft.com/office/drawing/2014/main" id="{9F24056C-20C7-8466-94EB-CDDAAA06805E}"/>
              </a:ext>
            </a:extLst>
          </p:cNvPr>
          <p:cNvSpPr txBox="1"/>
          <p:nvPr/>
        </p:nvSpPr>
        <p:spPr>
          <a:xfrm>
            <a:off x="304800" y="1257300"/>
            <a:ext cx="17373600" cy="9002464"/>
          </a:xfrm>
          <a:prstGeom prst="rect">
            <a:avLst/>
          </a:prstGeom>
          <a:noFill/>
        </p:spPr>
        <p:txBody>
          <a:bodyPr wrap="square" rtlCol="0">
            <a:spAutoFit/>
          </a:bodyPr>
          <a:lstStyle/>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Health and Safety Executive (HSE)</a:t>
            </a:r>
            <a:r>
              <a:rPr lang="en-GB" sz="2000" dirty="0">
                <a:solidFill>
                  <a:schemeClr val="bg1"/>
                </a:solidFill>
                <a:latin typeface="Arial" panose="020B0604020202020204" pitchFamily="34" charset="0"/>
                <a:cs typeface="Arial" panose="020B0604020202020204" pitchFamily="34" charset="0"/>
              </a:rPr>
              <a:t> (2023) </a:t>
            </a:r>
            <a:r>
              <a:rPr lang="en-GB" sz="2000" i="1" dirty="0">
                <a:solidFill>
                  <a:schemeClr val="bg1"/>
                </a:solidFill>
                <a:latin typeface="Arial" panose="020B0604020202020204" pitchFamily="34" charset="0"/>
                <a:cs typeface="Arial" panose="020B0604020202020204" pitchFamily="34" charset="0"/>
              </a:rPr>
              <a:t>Work-related stress, anxiety and depression statistics</a:t>
            </a:r>
            <a:r>
              <a:rPr lang="en-GB" sz="2000" dirty="0">
                <a:solidFill>
                  <a:schemeClr val="bg1"/>
                </a:solidFill>
                <a:latin typeface="Arial" panose="020B0604020202020204" pitchFamily="34" charset="0"/>
                <a:cs typeface="Arial" panose="020B0604020202020204" pitchFamily="34" charset="0"/>
              </a:rPr>
              <a:t>. Available at: </a:t>
            </a:r>
            <a:r>
              <a:rPr lang="en-GB" sz="20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https://www.hse.gov.uk/</a:t>
            </a:r>
            <a:r>
              <a:rPr lang="en-GB" sz="2000" dirty="0">
                <a:solidFill>
                  <a:schemeClr val="bg1"/>
                </a:solidFill>
                <a:latin typeface="Arial" panose="020B0604020202020204" pitchFamily="34" charset="0"/>
                <a:cs typeface="Arial" panose="020B0604020202020204" pitchFamily="34" charset="0"/>
              </a:rPr>
              <a:t>... (Accessed: 4 December 2025).</a:t>
            </a:r>
          </a:p>
          <a:p>
            <a:pPr marL="342900" indent="-342900">
              <a:buFont typeface="Arial" panose="020B0604020202020204" pitchFamily="34" charset="0"/>
              <a:buChar char="•"/>
            </a:pPr>
            <a:r>
              <a:rPr lang="en-GB" sz="2000" b="1" dirty="0" err="1">
                <a:solidFill>
                  <a:schemeClr val="bg1"/>
                </a:solidFill>
                <a:latin typeface="Arial" panose="020B0604020202020204" pitchFamily="34" charset="0"/>
                <a:cs typeface="Arial" panose="020B0604020202020204" pitchFamily="34" charset="0"/>
              </a:rPr>
              <a:t>Heijsters</a:t>
            </a:r>
            <a:r>
              <a:rPr lang="en-GB" sz="2000" b="1" dirty="0">
                <a:solidFill>
                  <a:schemeClr val="bg1"/>
                </a:solidFill>
                <a:latin typeface="Arial" panose="020B0604020202020204" pitchFamily="34" charset="0"/>
                <a:cs typeface="Arial" panose="020B0604020202020204" pitchFamily="34" charset="0"/>
              </a:rPr>
              <a:t>, F. et al.</a:t>
            </a:r>
            <a:r>
              <a:rPr lang="en-GB" sz="2000" dirty="0">
                <a:solidFill>
                  <a:schemeClr val="bg1"/>
                </a:solidFill>
                <a:latin typeface="Arial" panose="020B0604020202020204" pitchFamily="34" charset="0"/>
                <a:cs typeface="Arial" panose="020B0604020202020204" pitchFamily="34" charset="0"/>
              </a:rPr>
              <a:t> (2022) ‘Stakeholder barriers and facilitators for implementing personalised digital care pathways’, </a:t>
            </a:r>
            <a:r>
              <a:rPr lang="en-GB" sz="2000" i="1" dirty="0">
                <a:solidFill>
                  <a:schemeClr val="bg1"/>
                </a:solidFill>
                <a:latin typeface="Arial" panose="020B0604020202020204" pitchFamily="34" charset="0"/>
                <a:cs typeface="Arial" panose="020B0604020202020204" pitchFamily="34" charset="0"/>
              </a:rPr>
              <a:t>BMJ Open</a:t>
            </a:r>
            <a:r>
              <a:rPr lang="en-GB" sz="2000" dirty="0">
                <a:solidFill>
                  <a:schemeClr val="bg1"/>
                </a:solidFill>
                <a:latin typeface="Arial" panose="020B0604020202020204" pitchFamily="34" charset="0"/>
                <a:cs typeface="Arial" panose="020B0604020202020204" pitchFamily="34" charset="0"/>
              </a:rPr>
              <a:t>, 12(11), p. e065778.</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Jabali, S.H. et al.</a:t>
            </a:r>
            <a:r>
              <a:rPr lang="en-GB" sz="2000" dirty="0">
                <a:solidFill>
                  <a:schemeClr val="bg1"/>
                </a:solidFill>
                <a:latin typeface="Arial" panose="020B0604020202020204" pitchFamily="34" charset="0"/>
                <a:cs typeface="Arial" panose="020B0604020202020204" pitchFamily="34" charset="0"/>
              </a:rPr>
              <a:t> (2024) ‘Models for evidence-informed policymaking in healthcare’, </a:t>
            </a:r>
            <a:r>
              <a:rPr lang="en-GB" sz="2000" i="1" dirty="0">
                <a:solidFill>
                  <a:schemeClr val="bg1"/>
                </a:solidFill>
                <a:latin typeface="Arial" panose="020B0604020202020204" pitchFamily="34" charset="0"/>
                <a:cs typeface="Arial" panose="020B0604020202020204" pitchFamily="34" charset="0"/>
              </a:rPr>
              <a:t>Frontiers in Public Health</a:t>
            </a:r>
            <a:r>
              <a:rPr lang="en-GB" sz="2000" dirty="0">
                <a:solidFill>
                  <a:schemeClr val="bg1"/>
                </a:solidFill>
                <a:latin typeface="Arial" panose="020B0604020202020204" pitchFamily="34" charset="0"/>
                <a:cs typeface="Arial" panose="020B0604020202020204" pitchFamily="34" charset="0"/>
              </a:rPr>
              <a:t>, 12. doi:10.3389/fpubh.2024.1264315.</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Kaur, R.</a:t>
            </a:r>
            <a:r>
              <a:rPr lang="en-GB" sz="2000" dirty="0">
                <a:solidFill>
                  <a:schemeClr val="bg1"/>
                </a:solidFill>
                <a:latin typeface="Arial" panose="020B0604020202020204" pitchFamily="34" charset="0"/>
                <a:cs typeface="Arial" panose="020B0604020202020204" pitchFamily="34" charset="0"/>
              </a:rPr>
              <a:t> (2024) ‘Influences of work stressors and family support’, </a:t>
            </a:r>
            <a:r>
              <a:rPr lang="en-GB" sz="2000" i="1" dirty="0">
                <a:solidFill>
                  <a:schemeClr val="bg1"/>
                </a:solidFill>
                <a:latin typeface="Arial" panose="020B0604020202020204" pitchFamily="34" charset="0"/>
                <a:cs typeface="Arial" panose="020B0604020202020204" pitchFamily="34" charset="0"/>
              </a:rPr>
              <a:t>Vilakshan – XIMB Journal of Management</a:t>
            </a:r>
            <a:r>
              <a:rPr lang="en-GB" sz="2000" dirty="0">
                <a:solidFill>
                  <a:schemeClr val="bg1"/>
                </a:solidFill>
                <a:latin typeface="Arial" panose="020B0604020202020204" pitchFamily="34" charset="0"/>
                <a:cs typeface="Arial" panose="020B0604020202020204" pitchFamily="34" charset="0"/>
              </a:rPr>
              <a:t>, 22(1). doi:10.1108/xjm-09-2023-0196.</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Kim, J. et al.</a:t>
            </a:r>
            <a:r>
              <a:rPr lang="en-GB" sz="2000" dirty="0">
                <a:solidFill>
                  <a:schemeClr val="bg1"/>
                </a:solidFill>
                <a:latin typeface="Arial" panose="020B0604020202020204" pitchFamily="34" charset="0"/>
                <a:cs typeface="Arial" panose="020B0604020202020204" pitchFamily="34" charset="0"/>
              </a:rPr>
              <a:t> (2022) ‘Effect of the PRECEDE–PROCEED model on health programs’, </a:t>
            </a:r>
            <a:r>
              <a:rPr lang="en-GB" sz="2000" i="1" dirty="0">
                <a:solidFill>
                  <a:schemeClr val="bg1"/>
                </a:solidFill>
                <a:latin typeface="Arial" panose="020B0604020202020204" pitchFamily="34" charset="0"/>
                <a:cs typeface="Arial" panose="020B0604020202020204" pitchFamily="34" charset="0"/>
              </a:rPr>
              <a:t>Systematic Reviews</a:t>
            </a:r>
            <a:r>
              <a:rPr lang="en-GB" sz="2000" dirty="0">
                <a:solidFill>
                  <a:schemeClr val="bg1"/>
                </a:solidFill>
                <a:latin typeface="Arial" panose="020B0604020202020204" pitchFamily="34" charset="0"/>
                <a:cs typeface="Arial" panose="020B0604020202020204" pitchFamily="34" charset="0"/>
              </a:rPr>
              <a:t>, 11(1). doi:10.1186/s13643-022-02092-2.</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Lai, J. et al.</a:t>
            </a:r>
            <a:r>
              <a:rPr lang="en-GB" sz="2000" dirty="0">
                <a:solidFill>
                  <a:schemeClr val="bg1"/>
                </a:solidFill>
                <a:latin typeface="Arial" panose="020B0604020202020204" pitchFamily="34" charset="0"/>
                <a:cs typeface="Arial" panose="020B0604020202020204" pitchFamily="34" charset="0"/>
              </a:rPr>
              <a:t> (2023) ‘VR microbreaks for burnout reduction’, </a:t>
            </a:r>
            <a:r>
              <a:rPr lang="en-GB" sz="2000" i="1" dirty="0">
                <a:solidFill>
                  <a:schemeClr val="bg1"/>
                </a:solidFill>
                <a:latin typeface="Arial" panose="020B0604020202020204" pitchFamily="34" charset="0"/>
                <a:cs typeface="Arial" panose="020B0604020202020204" pitchFamily="34" charset="0"/>
              </a:rPr>
              <a:t>International Journal of Environmental Research and Public Health</a:t>
            </a:r>
            <a:r>
              <a:rPr lang="en-GB" sz="2000" dirty="0">
                <a:solidFill>
                  <a:schemeClr val="bg1"/>
                </a:solidFill>
                <a:latin typeface="Arial" panose="020B0604020202020204" pitchFamily="34" charset="0"/>
                <a:cs typeface="Arial" panose="020B0604020202020204" pitchFamily="34" charset="0"/>
              </a:rPr>
              <a:t>, 20(2).</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Lampropoulos, G. and Sidiropoulos, A.</a:t>
            </a:r>
            <a:r>
              <a:rPr lang="en-GB" sz="2000" dirty="0">
                <a:solidFill>
                  <a:schemeClr val="bg1"/>
                </a:solidFill>
                <a:latin typeface="Arial" panose="020B0604020202020204" pitchFamily="34" charset="0"/>
                <a:cs typeface="Arial" panose="020B0604020202020204" pitchFamily="34" charset="0"/>
              </a:rPr>
              <a:t> (2024) ‘Impact of gamification on learning outcomes’, </a:t>
            </a:r>
            <a:r>
              <a:rPr lang="en-GB" sz="2000" i="1" dirty="0">
                <a:solidFill>
                  <a:schemeClr val="bg1"/>
                </a:solidFill>
                <a:latin typeface="Arial" panose="020B0604020202020204" pitchFamily="34" charset="0"/>
                <a:cs typeface="Arial" panose="020B0604020202020204" pitchFamily="34" charset="0"/>
              </a:rPr>
              <a:t>Education Sciences</a:t>
            </a:r>
            <a:r>
              <a:rPr lang="en-GB" sz="2000" dirty="0">
                <a:solidFill>
                  <a:schemeClr val="bg1"/>
                </a:solidFill>
                <a:latin typeface="Arial" panose="020B0604020202020204" pitchFamily="34" charset="0"/>
                <a:cs typeface="Arial" panose="020B0604020202020204" pitchFamily="34" charset="0"/>
              </a:rPr>
              <a:t>, 14(4), p. 367. doi:10.3390/educsci14040367.</a:t>
            </a:r>
          </a:p>
          <a:p>
            <a:pPr marL="342900" indent="-342900">
              <a:buFont typeface="Arial" panose="020B0604020202020204" pitchFamily="34" charset="0"/>
              <a:buChar char="•"/>
            </a:pPr>
            <a:r>
              <a:rPr lang="en-GB" sz="2000" b="1" dirty="0" err="1">
                <a:solidFill>
                  <a:schemeClr val="bg1"/>
                </a:solidFill>
                <a:latin typeface="Arial" panose="020B0604020202020204" pitchFamily="34" charset="0"/>
                <a:cs typeface="Arial" panose="020B0604020202020204" pitchFamily="34" charset="0"/>
              </a:rPr>
              <a:t>LeBan</a:t>
            </a:r>
            <a:r>
              <a:rPr lang="en-GB" sz="2000" b="1" dirty="0">
                <a:solidFill>
                  <a:schemeClr val="bg1"/>
                </a:solidFill>
                <a:latin typeface="Arial" panose="020B0604020202020204" pitchFamily="34" charset="0"/>
                <a:cs typeface="Arial" panose="020B0604020202020204" pitchFamily="34" charset="0"/>
              </a:rPr>
              <a:t>, K., Kok, M. and Perry, H.B.</a:t>
            </a:r>
            <a:r>
              <a:rPr lang="en-GB" sz="2000" dirty="0">
                <a:solidFill>
                  <a:schemeClr val="bg1"/>
                </a:solidFill>
                <a:latin typeface="Arial" panose="020B0604020202020204" pitchFamily="34" charset="0"/>
                <a:cs typeface="Arial" panose="020B0604020202020204" pitchFamily="34" charset="0"/>
              </a:rPr>
              <a:t> (2021) ‘CHWs’ relationships with health systems and communities’, </a:t>
            </a:r>
            <a:r>
              <a:rPr lang="en-GB" sz="2000" i="1" dirty="0">
                <a:solidFill>
                  <a:schemeClr val="bg1"/>
                </a:solidFill>
                <a:latin typeface="Arial" panose="020B0604020202020204" pitchFamily="34" charset="0"/>
                <a:cs typeface="Arial" panose="020B0604020202020204" pitchFamily="34" charset="0"/>
              </a:rPr>
              <a:t>Health Research Policy and Systems</a:t>
            </a:r>
            <a:r>
              <a:rPr lang="en-GB" sz="2000" dirty="0">
                <a:solidFill>
                  <a:schemeClr val="bg1"/>
                </a:solidFill>
                <a:latin typeface="Arial" panose="020B0604020202020204" pitchFamily="34" charset="0"/>
                <a:cs typeface="Arial" panose="020B0604020202020204" pitchFamily="34" charset="0"/>
              </a:rPr>
              <a:t>, 19(S3). doi:10.1186/s12961-021-00756-4.</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Leduc, M. et al.</a:t>
            </a:r>
            <a:r>
              <a:rPr lang="en-GB" sz="2000" dirty="0">
                <a:solidFill>
                  <a:schemeClr val="bg1"/>
                </a:solidFill>
                <a:latin typeface="Arial" panose="020B0604020202020204" pitchFamily="34" charset="0"/>
                <a:cs typeface="Arial" panose="020B0604020202020204" pitchFamily="34" charset="0"/>
              </a:rPr>
              <a:t> (2025) ‘Digital interventions for mental health and musculoskeletal disorders in the workplace’, </a:t>
            </a:r>
            <a:r>
              <a:rPr lang="en-GB" sz="2000" i="1" dirty="0">
                <a:solidFill>
                  <a:schemeClr val="bg1"/>
                </a:solidFill>
                <a:latin typeface="Arial" panose="020B0604020202020204" pitchFamily="34" charset="0"/>
                <a:cs typeface="Arial" panose="020B0604020202020204" pitchFamily="34" charset="0"/>
              </a:rPr>
              <a:t>Systematic Reviews</a:t>
            </a:r>
            <a:r>
              <a:rPr lang="en-GB" sz="2000" dirty="0">
                <a:solidFill>
                  <a:schemeClr val="bg1"/>
                </a:solidFill>
                <a:latin typeface="Arial" panose="020B0604020202020204" pitchFamily="34" charset="0"/>
                <a:cs typeface="Arial" panose="020B0604020202020204" pitchFamily="34" charset="0"/>
              </a:rPr>
              <a:t>, 14(1), p. 148.</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Lindner, P. et al.</a:t>
            </a:r>
            <a:r>
              <a:rPr lang="en-GB" sz="2000" dirty="0">
                <a:solidFill>
                  <a:schemeClr val="bg1"/>
                </a:solidFill>
                <a:latin typeface="Arial" panose="020B0604020202020204" pitchFamily="34" charset="0"/>
                <a:cs typeface="Arial" panose="020B0604020202020204" pitchFamily="34" charset="0"/>
              </a:rPr>
              <a:t> (2019) ‘VR-based training for self-help’, </a:t>
            </a:r>
            <a:r>
              <a:rPr lang="en-GB" sz="2000" i="1" dirty="0">
                <a:solidFill>
                  <a:schemeClr val="bg1"/>
                </a:solidFill>
                <a:latin typeface="Arial" panose="020B0604020202020204" pitchFamily="34" charset="0"/>
                <a:cs typeface="Arial" panose="020B0604020202020204" pitchFamily="34" charset="0"/>
              </a:rPr>
              <a:t>Behaviour Research and Therapy</a:t>
            </a:r>
            <a:r>
              <a:rPr lang="en-GB" sz="2000" dirty="0">
                <a:solidFill>
                  <a:schemeClr val="bg1"/>
                </a:solidFill>
                <a:latin typeface="Arial" panose="020B0604020202020204" pitchFamily="34" charset="0"/>
                <a:cs typeface="Arial" panose="020B0604020202020204" pitchFamily="34" charset="0"/>
              </a:rPr>
              <a:t>, 120, p. 103–111.</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Maples-Keller, J. et al.</a:t>
            </a:r>
            <a:r>
              <a:rPr lang="en-GB" sz="2000" dirty="0">
                <a:solidFill>
                  <a:schemeClr val="bg1"/>
                </a:solidFill>
                <a:latin typeface="Arial" panose="020B0604020202020204" pitchFamily="34" charset="0"/>
                <a:cs typeface="Arial" panose="020B0604020202020204" pitchFamily="34" charset="0"/>
              </a:rPr>
              <a:t> (2017) ‘Virtual reality in mental health disorders’, </a:t>
            </a:r>
            <a:r>
              <a:rPr lang="en-GB" sz="2000" i="1" dirty="0">
                <a:solidFill>
                  <a:schemeClr val="bg1"/>
                </a:solidFill>
                <a:latin typeface="Arial" panose="020B0604020202020204" pitchFamily="34" charset="0"/>
                <a:cs typeface="Arial" panose="020B0604020202020204" pitchFamily="34" charset="0"/>
              </a:rPr>
              <a:t>Harvard Review of Psychiatry</a:t>
            </a:r>
            <a:r>
              <a:rPr lang="en-GB" sz="2000" dirty="0">
                <a:solidFill>
                  <a:schemeClr val="bg1"/>
                </a:solidFill>
                <a:latin typeface="Arial" panose="020B0604020202020204" pitchFamily="34" charset="0"/>
                <a:cs typeface="Arial" panose="020B0604020202020204" pitchFamily="34" charset="0"/>
              </a:rPr>
              <a:t>, 25(3), pp. 103–117.</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Michie, S., van Stralen, M.M. and West, R.</a:t>
            </a:r>
            <a:r>
              <a:rPr lang="en-GB" sz="2000" dirty="0">
                <a:solidFill>
                  <a:schemeClr val="bg1"/>
                </a:solidFill>
                <a:latin typeface="Arial" panose="020B0604020202020204" pitchFamily="34" charset="0"/>
                <a:cs typeface="Arial" panose="020B0604020202020204" pitchFamily="34" charset="0"/>
              </a:rPr>
              <a:t> (2011) ‘The behaviour change wheel’, </a:t>
            </a:r>
            <a:r>
              <a:rPr lang="en-GB" sz="2000" i="1" dirty="0">
                <a:solidFill>
                  <a:schemeClr val="bg1"/>
                </a:solidFill>
                <a:latin typeface="Arial" panose="020B0604020202020204" pitchFamily="34" charset="0"/>
                <a:cs typeface="Arial" panose="020B0604020202020204" pitchFamily="34" charset="0"/>
              </a:rPr>
              <a:t>Implementation Science</a:t>
            </a:r>
            <a:r>
              <a:rPr lang="en-GB" sz="2000" dirty="0">
                <a:solidFill>
                  <a:schemeClr val="bg1"/>
                </a:solidFill>
                <a:latin typeface="Arial" panose="020B0604020202020204" pitchFamily="34" charset="0"/>
                <a:cs typeface="Arial" panose="020B0604020202020204" pitchFamily="34" charset="0"/>
              </a:rPr>
              <a:t>, 6(42), pp. 1–12.</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Nascimento, I.J.B. do et al.</a:t>
            </a:r>
            <a:r>
              <a:rPr lang="en-GB" sz="2000" dirty="0">
                <a:solidFill>
                  <a:schemeClr val="bg1"/>
                </a:solidFill>
                <a:latin typeface="Arial" panose="020B0604020202020204" pitchFamily="34" charset="0"/>
                <a:cs typeface="Arial" panose="020B0604020202020204" pitchFamily="34" charset="0"/>
              </a:rPr>
              <a:t> (2023) ‘Digital health technology adoption by healthcare professionals’, </a:t>
            </a:r>
            <a:r>
              <a:rPr lang="en-GB" sz="2000" i="1" dirty="0" err="1">
                <a:solidFill>
                  <a:schemeClr val="bg1"/>
                </a:solidFill>
                <a:latin typeface="Arial" panose="020B0604020202020204" pitchFamily="34" charset="0"/>
                <a:cs typeface="Arial" panose="020B0604020202020204" pitchFamily="34" charset="0"/>
              </a:rPr>
              <a:t>npj</a:t>
            </a:r>
            <a:r>
              <a:rPr lang="en-GB" sz="2000" i="1" dirty="0">
                <a:solidFill>
                  <a:schemeClr val="bg1"/>
                </a:solidFill>
                <a:latin typeface="Arial" panose="020B0604020202020204" pitchFamily="34" charset="0"/>
                <a:cs typeface="Arial" panose="020B0604020202020204" pitchFamily="34" charset="0"/>
              </a:rPr>
              <a:t> Digital Medicine</a:t>
            </a:r>
            <a:r>
              <a:rPr lang="en-GB" sz="2000" dirty="0">
                <a:solidFill>
                  <a:schemeClr val="bg1"/>
                </a:solidFill>
                <a:latin typeface="Arial" panose="020B0604020202020204" pitchFamily="34" charset="0"/>
                <a:cs typeface="Arial" panose="020B0604020202020204" pitchFamily="34" charset="0"/>
              </a:rPr>
              <a:t>, 6(1). doi:10.1038/s41746-023-00899-4.</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Navarro-Haro, M. et al.</a:t>
            </a:r>
            <a:r>
              <a:rPr lang="en-GB" sz="2000" dirty="0">
                <a:solidFill>
                  <a:schemeClr val="bg1"/>
                </a:solidFill>
                <a:latin typeface="Arial" panose="020B0604020202020204" pitchFamily="34" charset="0"/>
                <a:cs typeface="Arial" panose="020B0604020202020204" pitchFamily="34" charset="0"/>
              </a:rPr>
              <a:t> (2017) ‘Virtual reality mindfulness for emotional regulation’, </a:t>
            </a:r>
            <a:r>
              <a:rPr lang="en-GB" sz="2000" i="1" dirty="0">
                <a:solidFill>
                  <a:schemeClr val="bg1"/>
                </a:solidFill>
                <a:latin typeface="Arial" panose="020B0604020202020204" pitchFamily="34" charset="0"/>
                <a:cs typeface="Arial" panose="020B0604020202020204" pitchFamily="34" charset="0"/>
              </a:rPr>
              <a:t>Mindfulness</a:t>
            </a:r>
            <a:r>
              <a:rPr lang="en-GB" sz="2000" dirty="0">
                <a:solidFill>
                  <a:schemeClr val="bg1"/>
                </a:solidFill>
                <a:latin typeface="Arial" panose="020B0604020202020204" pitchFamily="34" charset="0"/>
                <a:cs typeface="Arial" panose="020B0604020202020204" pitchFamily="34" charset="0"/>
              </a:rPr>
              <a:t>, 8(4).</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NHS Employers</a:t>
            </a:r>
            <a:r>
              <a:rPr lang="en-GB" sz="2000" dirty="0">
                <a:solidFill>
                  <a:schemeClr val="bg1"/>
                </a:solidFill>
                <a:latin typeface="Arial" panose="020B0604020202020204" pitchFamily="34" charset="0"/>
                <a:cs typeface="Arial" panose="020B0604020202020204" pitchFamily="34" charset="0"/>
              </a:rPr>
              <a:t> (2022) </a:t>
            </a:r>
            <a:r>
              <a:rPr lang="en-GB" sz="2000" i="1" dirty="0">
                <a:solidFill>
                  <a:schemeClr val="bg1"/>
                </a:solidFill>
                <a:latin typeface="Arial" panose="020B0604020202020204" pitchFamily="34" charset="0"/>
                <a:cs typeface="Arial" panose="020B0604020202020204" pitchFamily="34" charset="0"/>
              </a:rPr>
              <a:t>Prevention and management of stress at work</a:t>
            </a:r>
            <a:r>
              <a:rPr lang="en-GB" sz="2000" dirty="0">
                <a:solidFill>
                  <a:schemeClr val="bg1"/>
                </a:solidFill>
                <a:latin typeface="Arial" panose="020B0604020202020204" pitchFamily="34" charset="0"/>
                <a:cs typeface="Arial" panose="020B0604020202020204" pitchFamily="34" charset="0"/>
              </a:rPr>
              <a:t>. Available at: </a:t>
            </a:r>
            <a:r>
              <a:rPr lang="en-GB" sz="20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https://www.nhsemployers.org/publications/prevention-and-management-stress-work</a:t>
            </a:r>
            <a:r>
              <a:rPr lang="en-GB" sz="2000" dirty="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NHS England</a:t>
            </a:r>
            <a:r>
              <a:rPr lang="en-GB" sz="2000" dirty="0">
                <a:solidFill>
                  <a:schemeClr val="bg1"/>
                </a:solidFill>
                <a:latin typeface="Arial" panose="020B0604020202020204" pitchFamily="34" charset="0"/>
                <a:cs typeface="Arial" panose="020B0604020202020204" pitchFamily="34" charset="0"/>
              </a:rPr>
              <a:t> (2024) </a:t>
            </a:r>
            <a:r>
              <a:rPr lang="en-GB" sz="2000" i="1" dirty="0">
                <a:solidFill>
                  <a:schemeClr val="bg1"/>
                </a:solidFill>
                <a:latin typeface="Arial" panose="020B0604020202020204" pitchFamily="34" charset="0"/>
                <a:cs typeface="Arial" panose="020B0604020202020204" pitchFamily="34" charset="0"/>
              </a:rPr>
              <a:t>NHS Long Term Plan: Mental Health Implementation Update</a:t>
            </a:r>
            <a:r>
              <a:rPr lang="en-GB" sz="2000" dirty="0">
                <a:solidFill>
                  <a:schemeClr val="bg1"/>
                </a:solidFill>
                <a:latin typeface="Arial" panose="020B0604020202020204" pitchFamily="34" charset="0"/>
                <a:cs typeface="Arial" panose="020B0604020202020204" pitchFamily="34" charset="0"/>
              </a:rPr>
              <a:t>. Available at: </a:t>
            </a:r>
            <a:r>
              <a:rPr lang="en-GB" sz="2000"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https://www.england.nhs.uk/</a:t>
            </a:r>
            <a:r>
              <a:rPr lang="en-GB" sz="2000" dirty="0">
                <a:solidFill>
                  <a:schemeClr val="bg1"/>
                </a:solidFill>
                <a:latin typeface="Arial" panose="020B0604020202020204" pitchFamily="34" charset="0"/>
                <a:cs typeface="Arial" panose="020B0604020202020204" pitchFamily="34" charset="0"/>
              </a:rPr>
              <a:t>... (Accessed: 4 December 2025).</a:t>
            </a:r>
          </a:p>
          <a:p>
            <a:pPr marL="342900" indent="-342900">
              <a:buFont typeface="Arial" panose="020B0604020202020204" pitchFamily="34" charset="0"/>
              <a:buChar char="•"/>
            </a:pPr>
            <a:r>
              <a:rPr lang="en-GB" sz="2000" b="1" dirty="0" err="1">
                <a:solidFill>
                  <a:schemeClr val="bg1"/>
                </a:solidFill>
                <a:latin typeface="Arial" panose="020B0604020202020204" pitchFamily="34" charset="0"/>
                <a:cs typeface="Arial" panose="020B0604020202020204" pitchFamily="34" charset="0"/>
              </a:rPr>
              <a:t>Odelli</a:t>
            </a:r>
            <a:r>
              <a:rPr lang="en-GB" sz="2000" b="1" dirty="0">
                <a:solidFill>
                  <a:schemeClr val="bg1"/>
                </a:solidFill>
                <a:latin typeface="Arial" panose="020B0604020202020204" pitchFamily="34" charset="0"/>
                <a:cs typeface="Arial" panose="020B0604020202020204" pitchFamily="34" charset="0"/>
              </a:rPr>
              <a:t>, S. et al.</a:t>
            </a:r>
            <a:r>
              <a:rPr lang="en-GB" sz="2000" dirty="0">
                <a:solidFill>
                  <a:schemeClr val="bg1"/>
                </a:solidFill>
                <a:latin typeface="Arial" panose="020B0604020202020204" pitchFamily="34" charset="0"/>
                <a:cs typeface="Arial" panose="020B0604020202020204" pitchFamily="34" charset="0"/>
              </a:rPr>
              <a:t> (2024) ‘PRECEDE–PROCEED model audits in cancer screening programs’, </a:t>
            </a:r>
            <a:r>
              <a:rPr lang="en-GB" sz="2000" i="1" dirty="0">
                <a:solidFill>
                  <a:schemeClr val="bg1"/>
                </a:solidFill>
                <a:latin typeface="Arial" panose="020B0604020202020204" pitchFamily="34" charset="0"/>
                <a:cs typeface="Arial" panose="020B0604020202020204" pitchFamily="34" charset="0"/>
              </a:rPr>
              <a:t>Current Oncology</a:t>
            </a:r>
            <a:r>
              <a:rPr lang="en-GB" sz="2000" dirty="0">
                <a:solidFill>
                  <a:schemeClr val="bg1"/>
                </a:solidFill>
                <a:latin typeface="Arial" panose="020B0604020202020204" pitchFamily="34" charset="0"/>
                <a:cs typeface="Arial" panose="020B0604020202020204" pitchFamily="34" charset="0"/>
              </a:rPr>
              <a:t>, 31(10), pp. 5960–5973.</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Peck, T. et al.</a:t>
            </a:r>
            <a:r>
              <a:rPr lang="en-GB" sz="2000" dirty="0">
                <a:solidFill>
                  <a:schemeClr val="bg1"/>
                </a:solidFill>
                <a:latin typeface="Arial" panose="020B0604020202020204" pitchFamily="34" charset="0"/>
                <a:cs typeface="Arial" panose="020B0604020202020204" pitchFamily="34" charset="0"/>
              </a:rPr>
              <a:t> (2020) ‘Immersive technology engagement among young adults’, </a:t>
            </a:r>
            <a:r>
              <a:rPr lang="en-GB" sz="2000" i="1" dirty="0">
                <a:solidFill>
                  <a:schemeClr val="bg1"/>
                </a:solidFill>
                <a:latin typeface="Arial" panose="020B0604020202020204" pitchFamily="34" charset="0"/>
                <a:cs typeface="Arial" panose="020B0604020202020204" pitchFamily="34" charset="0"/>
              </a:rPr>
              <a:t>Computers in Human </a:t>
            </a:r>
            <a:r>
              <a:rPr lang="en-GB" sz="2000" i="1" dirty="0" err="1">
                <a:solidFill>
                  <a:schemeClr val="bg1"/>
                </a:solidFill>
                <a:latin typeface="Arial" panose="020B0604020202020204" pitchFamily="34" charset="0"/>
                <a:cs typeface="Arial" panose="020B0604020202020204" pitchFamily="34" charset="0"/>
              </a:rPr>
              <a:t>Behavior</a:t>
            </a:r>
            <a:r>
              <a:rPr lang="en-GB" sz="2000" dirty="0">
                <a:solidFill>
                  <a:schemeClr val="bg1"/>
                </a:solidFill>
                <a:latin typeface="Arial" panose="020B0604020202020204" pitchFamily="34" charset="0"/>
                <a:cs typeface="Arial" panose="020B0604020202020204" pitchFamily="34" charset="0"/>
              </a:rPr>
              <a:t>, 108, p. 106–118.</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Peres da Silva, J.</a:t>
            </a:r>
            <a:r>
              <a:rPr lang="en-GB" sz="2000" dirty="0">
                <a:solidFill>
                  <a:schemeClr val="bg1"/>
                </a:solidFill>
                <a:latin typeface="Arial" panose="020B0604020202020204" pitchFamily="34" charset="0"/>
                <a:cs typeface="Arial" panose="020B0604020202020204" pitchFamily="34" charset="0"/>
              </a:rPr>
              <a:t> (2023) ‘Privacy data ethics of wearable digital health technology’. Available at: </a:t>
            </a:r>
            <a:r>
              <a:rPr lang="en-GB" sz="2000" dirty="0">
                <a:solidFill>
                  <a:schemeClr val="bg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https://cdh.brown.edu/</a:t>
            </a:r>
            <a:r>
              <a:rPr lang="en-GB" sz="2000" dirty="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Pina, E. et al.</a:t>
            </a:r>
            <a:r>
              <a:rPr lang="en-GB" sz="2000" dirty="0">
                <a:solidFill>
                  <a:schemeClr val="bg1"/>
                </a:solidFill>
                <a:latin typeface="Arial" panose="020B0604020202020204" pitchFamily="34" charset="0"/>
                <a:cs typeface="Arial" panose="020B0604020202020204" pitchFamily="34" charset="0"/>
              </a:rPr>
              <a:t> (2024) ‘Data privacy and ethical considerations in database management’, </a:t>
            </a:r>
            <a:r>
              <a:rPr lang="en-GB" sz="2000" i="1" dirty="0">
                <a:solidFill>
                  <a:schemeClr val="bg1"/>
                </a:solidFill>
                <a:latin typeface="Arial" panose="020B0604020202020204" pitchFamily="34" charset="0"/>
                <a:cs typeface="Arial" panose="020B0604020202020204" pitchFamily="34" charset="0"/>
              </a:rPr>
              <a:t>Journal of Cybersecurity and Privacy</a:t>
            </a:r>
            <a:r>
              <a:rPr lang="en-GB" sz="2000" dirty="0">
                <a:solidFill>
                  <a:schemeClr val="bg1"/>
                </a:solidFill>
                <a:latin typeface="Arial" panose="020B0604020202020204" pitchFamily="34" charset="0"/>
                <a:cs typeface="Arial" panose="020B0604020202020204" pitchFamily="34" charset="0"/>
              </a:rPr>
              <a:t>, 4(3), pp. 494–517.</a:t>
            </a:r>
          </a:p>
          <a:p>
            <a:pPr marL="342900" indent="-3429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Riva, G., Wiederhold, B.K. and Mantovani, F.</a:t>
            </a:r>
            <a:r>
              <a:rPr lang="en-GB" sz="2000" dirty="0">
                <a:solidFill>
                  <a:schemeClr val="bg1"/>
                </a:solidFill>
                <a:latin typeface="Arial" panose="020B0604020202020204" pitchFamily="34" charset="0"/>
                <a:cs typeface="Arial" panose="020B0604020202020204" pitchFamily="34" charset="0"/>
              </a:rPr>
              <a:t> (2021) ‘Neuroscience of virtual reality’, </a:t>
            </a:r>
            <a:r>
              <a:rPr lang="en-GB" sz="2000" i="1" dirty="0">
                <a:solidFill>
                  <a:schemeClr val="bg1"/>
                </a:solidFill>
                <a:latin typeface="Arial" panose="020B0604020202020204" pitchFamily="34" charset="0"/>
                <a:cs typeface="Arial" panose="020B0604020202020204" pitchFamily="34" charset="0"/>
              </a:rPr>
              <a:t>Cyberpsychology, </a:t>
            </a:r>
            <a:r>
              <a:rPr lang="en-GB" sz="2000" i="1" dirty="0" err="1">
                <a:solidFill>
                  <a:schemeClr val="bg1"/>
                </a:solidFill>
                <a:latin typeface="Arial" panose="020B0604020202020204" pitchFamily="34" charset="0"/>
                <a:cs typeface="Arial" panose="020B0604020202020204" pitchFamily="34" charset="0"/>
              </a:rPr>
              <a:t>Behavior</a:t>
            </a:r>
            <a:r>
              <a:rPr lang="en-GB" sz="2000" i="1" dirty="0">
                <a:solidFill>
                  <a:schemeClr val="bg1"/>
                </a:solidFill>
                <a:latin typeface="Arial" panose="020B0604020202020204" pitchFamily="34" charset="0"/>
                <a:cs typeface="Arial" panose="020B0604020202020204" pitchFamily="34" charset="0"/>
              </a:rPr>
              <a:t>, and Social Networking</a:t>
            </a:r>
            <a:r>
              <a:rPr lang="en-GB" sz="2000" dirty="0">
                <a:solidFill>
                  <a:schemeClr val="bg1"/>
                </a:solidFill>
                <a:latin typeface="Arial" panose="020B0604020202020204" pitchFamily="34" charset="0"/>
                <a:cs typeface="Arial" panose="020B0604020202020204" pitchFamily="34" charset="0"/>
              </a:rPr>
              <a:t>, 24(2), pp. 82–96.</a:t>
            </a:r>
          </a:p>
          <a:p>
            <a:endParaRPr lang="en-US" sz="19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07B91A4-B30A-392E-A7EA-05E8F4D29F26}"/>
              </a:ext>
            </a:extLst>
          </p:cNvPr>
          <p:cNvSpPr txBox="1"/>
          <p:nvPr/>
        </p:nvSpPr>
        <p:spPr>
          <a:xfrm>
            <a:off x="838200" y="304800"/>
            <a:ext cx="9144000" cy="782843"/>
          </a:xfrm>
          <a:prstGeom prst="rect">
            <a:avLst/>
          </a:prstGeom>
          <a:noFill/>
        </p:spPr>
        <p:txBody>
          <a:bodyPr wrap="square">
            <a:spAutoFit/>
          </a:bodyPr>
          <a:lstStyle/>
          <a:p>
            <a:pPr>
              <a:lnSpc>
                <a:spcPct val="120000"/>
              </a:lnSpc>
            </a:pPr>
            <a:r>
              <a:rPr lang="en-US" sz="4000" dirty="0">
                <a:solidFill>
                  <a:srgbClr val="218EC1"/>
                </a:solidFill>
                <a:latin typeface="Arial" panose="020B0604020202020204" pitchFamily="34" charset="0"/>
                <a:ea typeface="MiSans" pitchFamily="34" charset="-122"/>
                <a:cs typeface="Arial" panose="020B0604020202020204" pitchFamily="34" charset="0"/>
              </a:rPr>
              <a:t>References</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32446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BE747-43DA-9AC8-94FC-9AF7233F00E1}"/>
            </a:ext>
          </a:extLst>
        </p:cNvPr>
        <p:cNvGrpSpPr/>
        <p:nvPr/>
      </p:nvGrpSpPr>
      <p:grpSpPr>
        <a:xfrm>
          <a:off x="0" y="0"/>
          <a:ext cx="0" cy="0"/>
          <a:chOff x="0" y="0"/>
          <a:chExt cx="0" cy="0"/>
        </a:xfrm>
      </p:grpSpPr>
      <p:pic>
        <p:nvPicPr>
          <p:cNvPr id="5" name="Image 0" descr="https://kimi-img.moonshot.cn/pub/slides/slides_tmpl/image/25-08-27-20:03:30-d2nf84h8bjvh7rlj0950.jpg">
            <a:extLst>
              <a:ext uri="{FF2B5EF4-FFF2-40B4-BE49-F238E27FC236}">
                <a16:creationId xmlns:a16="http://schemas.microsoft.com/office/drawing/2014/main" id="{9978DAAA-2F6C-1D4E-F08A-5F6F50FF449F}"/>
              </a:ext>
            </a:extLst>
          </p:cNvPr>
          <p:cNvPicPr>
            <a:picLocks noChangeAspect="1"/>
          </p:cNvPicPr>
          <p:nvPr/>
        </p:nvPicPr>
        <p:blipFill>
          <a:blip r:embed="rId2"/>
          <a:srcRect b="17387"/>
          <a:stretch/>
        </p:blipFill>
        <p:spPr>
          <a:xfrm>
            <a:off x="0" y="-73212"/>
            <a:ext cx="18289905" cy="10347512"/>
          </a:xfrm>
          <a:prstGeom prst="rect">
            <a:avLst/>
          </a:prstGeom>
        </p:spPr>
      </p:pic>
      <p:sp>
        <p:nvSpPr>
          <p:cNvPr id="2" name="TextBox 1">
            <a:extLst>
              <a:ext uri="{FF2B5EF4-FFF2-40B4-BE49-F238E27FC236}">
                <a16:creationId xmlns:a16="http://schemas.microsoft.com/office/drawing/2014/main" id="{087C7EEF-3DA5-055B-0E91-6E86A262EE08}"/>
              </a:ext>
            </a:extLst>
          </p:cNvPr>
          <p:cNvSpPr txBox="1"/>
          <p:nvPr/>
        </p:nvSpPr>
        <p:spPr>
          <a:xfrm>
            <a:off x="304800" y="1257300"/>
            <a:ext cx="17373600" cy="6370975"/>
          </a:xfrm>
          <a:prstGeom prst="rect">
            <a:avLst/>
          </a:prstGeom>
          <a:noFill/>
        </p:spPr>
        <p:txBody>
          <a:bodyPr wrap="square" rtlCol="0">
            <a:spAutoFit/>
          </a:bodyPr>
          <a:lstStyle/>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Robertson, I. and Cooper, C.</a:t>
            </a:r>
            <a:r>
              <a:rPr lang="en-GB" sz="2400" dirty="0">
                <a:solidFill>
                  <a:schemeClr val="bg1"/>
                </a:solidFill>
                <a:latin typeface="Arial" panose="020B0604020202020204" pitchFamily="34" charset="0"/>
                <a:cs typeface="Arial" panose="020B0604020202020204" pitchFamily="34" charset="0"/>
              </a:rPr>
              <a:t> (2011) </a:t>
            </a:r>
            <a:r>
              <a:rPr lang="en-GB" sz="2400" i="1" dirty="0">
                <a:solidFill>
                  <a:schemeClr val="bg1"/>
                </a:solidFill>
                <a:latin typeface="Arial" panose="020B0604020202020204" pitchFamily="34" charset="0"/>
                <a:cs typeface="Arial" panose="020B0604020202020204" pitchFamily="34" charset="0"/>
              </a:rPr>
              <a:t>Wellbeing: Productivity and happiness at work</a:t>
            </a:r>
            <a:r>
              <a:rPr lang="en-GB" sz="2400" dirty="0">
                <a:solidFill>
                  <a:schemeClr val="bg1"/>
                </a:solidFill>
                <a:latin typeface="Arial" panose="020B0604020202020204" pitchFamily="34" charset="0"/>
                <a:cs typeface="Arial" panose="020B0604020202020204" pitchFamily="34" charset="0"/>
              </a:rPr>
              <a:t>. Palgrave.</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Shankar, R., </a:t>
            </a:r>
            <a:r>
              <a:rPr lang="en-GB" sz="2400" b="1" dirty="0" err="1">
                <a:solidFill>
                  <a:schemeClr val="bg1"/>
                </a:solidFill>
                <a:latin typeface="Arial" panose="020B0604020202020204" pitchFamily="34" charset="0"/>
                <a:cs typeface="Arial" panose="020B0604020202020204" pitchFamily="34" charset="0"/>
              </a:rPr>
              <a:t>Bundele</a:t>
            </a:r>
            <a:r>
              <a:rPr lang="en-GB" sz="2400" b="1" dirty="0">
                <a:solidFill>
                  <a:schemeClr val="bg1"/>
                </a:solidFill>
                <a:latin typeface="Arial" panose="020B0604020202020204" pitchFamily="34" charset="0"/>
                <a:cs typeface="Arial" panose="020B0604020202020204" pitchFamily="34" charset="0"/>
              </a:rPr>
              <a:t>, A. and Mukhopadhyay, A.</a:t>
            </a:r>
            <a:r>
              <a:rPr lang="en-GB" sz="2400" dirty="0">
                <a:solidFill>
                  <a:schemeClr val="bg1"/>
                </a:solidFill>
                <a:latin typeface="Arial" panose="020B0604020202020204" pitchFamily="34" charset="0"/>
                <a:cs typeface="Arial" panose="020B0604020202020204" pitchFamily="34" charset="0"/>
              </a:rPr>
              <a:t> (2025) ‘Effectiveness of VR-based mindfulness interventions’, </a:t>
            </a:r>
            <a:r>
              <a:rPr lang="en-GB" sz="2400" i="1" dirty="0">
                <a:solidFill>
                  <a:schemeClr val="bg1"/>
                </a:solidFill>
                <a:latin typeface="Arial" panose="020B0604020202020204" pitchFamily="34" charset="0"/>
                <a:cs typeface="Arial" panose="020B0604020202020204" pitchFamily="34" charset="0"/>
              </a:rPr>
              <a:t>JMIR Research Protocols</a:t>
            </a:r>
            <a:r>
              <a:rPr lang="en-GB" sz="2400" dirty="0">
                <a:solidFill>
                  <a:schemeClr val="bg1"/>
                </a:solidFill>
                <a:latin typeface="Arial" panose="020B0604020202020204" pitchFamily="34" charset="0"/>
                <a:cs typeface="Arial" panose="020B0604020202020204" pitchFamily="34" charset="0"/>
              </a:rPr>
              <a:t>, 14. doi:10.2196/68231.</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Shelley, J. et al.</a:t>
            </a:r>
            <a:r>
              <a:rPr lang="en-GB" sz="2400" dirty="0">
                <a:solidFill>
                  <a:schemeClr val="bg1"/>
                </a:solidFill>
                <a:latin typeface="Arial" panose="020B0604020202020204" pitchFamily="34" charset="0"/>
                <a:cs typeface="Arial" panose="020B0604020202020204" pitchFamily="34" charset="0"/>
              </a:rPr>
              <a:t> (2022) ‘Ecological approach to physical activity promotion in adults with cystic fibrosis’, </a:t>
            </a:r>
            <a:r>
              <a:rPr lang="en-GB" sz="2400" i="1" dirty="0">
                <a:solidFill>
                  <a:schemeClr val="bg1"/>
                </a:solidFill>
                <a:latin typeface="Arial" panose="020B0604020202020204" pitchFamily="34" charset="0"/>
                <a:cs typeface="Arial" panose="020B0604020202020204" pitchFamily="34" charset="0"/>
              </a:rPr>
              <a:t>PLOS ONE</a:t>
            </a:r>
            <a:r>
              <a:rPr lang="en-GB" sz="2400" dirty="0">
                <a:solidFill>
                  <a:schemeClr val="bg1"/>
                </a:solidFill>
                <a:latin typeface="Arial" panose="020B0604020202020204" pitchFamily="34" charset="0"/>
                <a:cs typeface="Arial" panose="020B0604020202020204" pitchFamily="34" charset="0"/>
              </a:rPr>
              <a:t>, 17(8), p. e0272355.</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Shiri, R. and </a:t>
            </a:r>
            <a:r>
              <a:rPr lang="en-GB" sz="2400" b="1" dirty="0" err="1">
                <a:solidFill>
                  <a:schemeClr val="bg1"/>
                </a:solidFill>
                <a:latin typeface="Arial" panose="020B0604020202020204" pitchFamily="34" charset="0"/>
                <a:cs typeface="Arial" panose="020B0604020202020204" pitchFamily="34" charset="0"/>
              </a:rPr>
              <a:t>Bergbom</a:t>
            </a:r>
            <a:r>
              <a:rPr lang="en-GB" sz="2400" b="1" dirty="0">
                <a:solidFill>
                  <a:schemeClr val="bg1"/>
                </a:solidFill>
                <a:latin typeface="Arial" panose="020B0604020202020204" pitchFamily="34" charset="0"/>
                <a:cs typeface="Arial" panose="020B0604020202020204" pitchFamily="34" charset="0"/>
              </a:rPr>
              <a:t>, B.</a:t>
            </a:r>
            <a:r>
              <a:rPr lang="en-GB" sz="2400" dirty="0">
                <a:solidFill>
                  <a:schemeClr val="bg1"/>
                </a:solidFill>
                <a:latin typeface="Arial" panose="020B0604020202020204" pitchFamily="34" charset="0"/>
                <a:cs typeface="Arial" panose="020B0604020202020204" pitchFamily="34" charset="0"/>
              </a:rPr>
              <a:t> (2023) ‘Work ability and wellbeing management in multinational organisations’, </a:t>
            </a:r>
            <a:r>
              <a:rPr lang="en-GB" sz="2400" i="1" dirty="0">
                <a:solidFill>
                  <a:schemeClr val="bg1"/>
                </a:solidFill>
                <a:latin typeface="Arial" panose="020B0604020202020204" pitchFamily="34" charset="0"/>
                <a:cs typeface="Arial" panose="020B0604020202020204" pitchFamily="34" charset="0"/>
              </a:rPr>
              <a:t>Healthcare</a:t>
            </a:r>
            <a:r>
              <a:rPr lang="en-GB" sz="2400" dirty="0">
                <a:solidFill>
                  <a:schemeClr val="bg1"/>
                </a:solidFill>
                <a:latin typeface="Arial" panose="020B0604020202020204" pitchFamily="34" charset="0"/>
                <a:cs typeface="Arial" panose="020B0604020202020204" pitchFamily="34" charset="0"/>
              </a:rPr>
              <a:t>, 11(7), p. 978.</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Slater, M. and Sanchez-Vives, M.</a:t>
            </a:r>
            <a:r>
              <a:rPr lang="en-GB" sz="2400" dirty="0">
                <a:solidFill>
                  <a:schemeClr val="bg1"/>
                </a:solidFill>
                <a:latin typeface="Arial" panose="020B0604020202020204" pitchFamily="34" charset="0"/>
                <a:cs typeface="Arial" panose="020B0604020202020204" pitchFamily="34" charset="0"/>
              </a:rPr>
              <a:t> (2016) ‘Virtual reality as a tool in education and psychology’, </a:t>
            </a:r>
            <a:r>
              <a:rPr lang="en-GB" sz="2400" i="1" dirty="0">
                <a:solidFill>
                  <a:schemeClr val="bg1"/>
                </a:solidFill>
                <a:latin typeface="Arial" panose="020B0604020202020204" pitchFamily="34" charset="0"/>
                <a:cs typeface="Arial" panose="020B0604020202020204" pitchFamily="34" charset="0"/>
              </a:rPr>
              <a:t>Frontiers in Psychology</a:t>
            </a:r>
            <a:r>
              <a:rPr lang="en-GB" sz="2400" dirty="0">
                <a:solidFill>
                  <a:schemeClr val="bg1"/>
                </a:solidFill>
                <a:latin typeface="Arial" panose="020B0604020202020204" pitchFamily="34" charset="0"/>
                <a:cs typeface="Arial" panose="020B0604020202020204" pitchFamily="34" charset="0"/>
              </a:rPr>
              <a:t>, 7, pp. 1–8.</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Tarrant, J. et al.</a:t>
            </a:r>
            <a:r>
              <a:rPr lang="en-GB" sz="2400" dirty="0">
                <a:solidFill>
                  <a:schemeClr val="bg1"/>
                </a:solidFill>
                <a:latin typeface="Arial" panose="020B0604020202020204" pitchFamily="34" charset="0"/>
                <a:cs typeface="Arial" panose="020B0604020202020204" pitchFamily="34" charset="0"/>
              </a:rPr>
              <a:t> (2018) ‘Calming effects of VR relaxation’, </a:t>
            </a:r>
            <a:r>
              <a:rPr lang="en-GB" sz="2400" i="1" dirty="0">
                <a:solidFill>
                  <a:schemeClr val="bg1"/>
                </a:solidFill>
                <a:latin typeface="Arial" panose="020B0604020202020204" pitchFamily="34" charset="0"/>
                <a:cs typeface="Arial" panose="020B0604020202020204" pitchFamily="34" charset="0"/>
              </a:rPr>
              <a:t>Applied Psychophysiology &amp; Biofeedback</a:t>
            </a:r>
            <a:r>
              <a:rPr lang="en-GB" sz="2400" dirty="0">
                <a:solidFill>
                  <a:schemeClr val="bg1"/>
                </a:solidFill>
                <a:latin typeface="Arial" panose="020B0604020202020204" pitchFamily="34" charset="0"/>
                <a:cs typeface="Arial" panose="020B0604020202020204" pitchFamily="34" charset="0"/>
              </a:rPr>
              <a:t>, 43(4), pp. 1–9.</a:t>
            </a:r>
          </a:p>
          <a:p>
            <a:pPr marL="342900" indent="-342900">
              <a:buFont typeface="Arial" panose="020B0604020202020204" pitchFamily="34" charset="0"/>
              <a:buChar char="•"/>
            </a:pPr>
            <a:r>
              <a:rPr lang="en-GB" sz="2400" b="1" dirty="0" err="1">
                <a:solidFill>
                  <a:schemeClr val="bg1"/>
                </a:solidFill>
                <a:latin typeface="Arial" panose="020B0604020202020204" pitchFamily="34" charset="0"/>
                <a:cs typeface="Arial" panose="020B0604020202020204" pitchFamily="34" charset="0"/>
              </a:rPr>
              <a:t>Vinzón</a:t>
            </a:r>
            <a:r>
              <a:rPr lang="en-GB" sz="2400" b="1" dirty="0">
                <a:solidFill>
                  <a:schemeClr val="bg1"/>
                </a:solidFill>
                <a:latin typeface="Arial" panose="020B0604020202020204" pitchFamily="34" charset="0"/>
                <a:cs typeface="Arial" panose="020B0604020202020204" pitchFamily="34" charset="0"/>
              </a:rPr>
              <a:t>, L. et al.</a:t>
            </a:r>
            <a:r>
              <a:rPr lang="en-GB" sz="2400" dirty="0">
                <a:solidFill>
                  <a:schemeClr val="bg1"/>
                </a:solidFill>
                <a:latin typeface="Arial" panose="020B0604020202020204" pitchFamily="34" charset="0"/>
                <a:cs typeface="Arial" panose="020B0604020202020204" pitchFamily="34" charset="0"/>
              </a:rPr>
              <a:t> (2021) ‘VR vs traditional stress management’, </a:t>
            </a:r>
            <a:r>
              <a:rPr lang="en-GB" sz="2400" i="1" dirty="0">
                <a:solidFill>
                  <a:schemeClr val="bg1"/>
                </a:solidFill>
                <a:latin typeface="Arial" panose="020B0604020202020204" pitchFamily="34" charset="0"/>
                <a:cs typeface="Arial" panose="020B0604020202020204" pitchFamily="34" charset="0"/>
              </a:rPr>
              <a:t>Journal of Medical Systems</a:t>
            </a:r>
            <a:r>
              <a:rPr lang="en-GB" sz="2400" dirty="0">
                <a:solidFill>
                  <a:schemeClr val="bg1"/>
                </a:solidFill>
                <a:latin typeface="Arial" panose="020B0604020202020204" pitchFamily="34" charset="0"/>
                <a:cs typeface="Arial" panose="020B0604020202020204" pitchFamily="34" charset="0"/>
              </a:rPr>
              <a:t>, 45(2), pp. 1–14.</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Wiederhold, B.K., Gao, K. and Wiederhold, M.D.</a:t>
            </a:r>
            <a:r>
              <a:rPr lang="en-GB" sz="2400" dirty="0">
                <a:solidFill>
                  <a:schemeClr val="bg1"/>
                </a:solidFill>
                <a:latin typeface="Arial" panose="020B0604020202020204" pitchFamily="34" charset="0"/>
                <a:cs typeface="Arial" panose="020B0604020202020204" pitchFamily="34" charset="0"/>
              </a:rPr>
              <a:t> (2018) ‘Clinical use of virtual reality for stress management’, </a:t>
            </a:r>
            <a:r>
              <a:rPr lang="en-GB" sz="2400" i="1" dirty="0">
                <a:solidFill>
                  <a:schemeClr val="bg1"/>
                </a:solidFill>
                <a:latin typeface="Arial" panose="020B0604020202020204" pitchFamily="34" charset="0"/>
                <a:cs typeface="Arial" panose="020B0604020202020204" pitchFamily="34" charset="0"/>
              </a:rPr>
              <a:t>Cyberpsychology, </a:t>
            </a:r>
            <a:r>
              <a:rPr lang="en-GB" sz="2400" i="1" dirty="0" err="1">
                <a:solidFill>
                  <a:schemeClr val="bg1"/>
                </a:solidFill>
                <a:latin typeface="Arial" panose="020B0604020202020204" pitchFamily="34" charset="0"/>
                <a:cs typeface="Arial" panose="020B0604020202020204" pitchFamily="34" charset="0"/>
              </a:rPr>
              <a:t>Behavior</a:t>
            </a:r>
            <a:r>
              <a:rPr lang="en-GB" sz="2400" i="1" dirty="0">
                <a:solidFill>
                  <a:schemeClr val="bg1"/>
                </a:solidFill>
                <a:latin typeface="Arial" panose="020B0604020202020204" pitchFamily="34" charset="0"/>
                <a:cs typeface="Arial" panose="020B0604020202020204" pitchFamily="34" charset="0"/>
              </a:rPr>
              <a:t>, and Social Networking</a:t>
            </a:r>
            <a:r>
              <a:rPr lang="en-GB" sz="2400" dirty="0">
                <a:solidFill>
                  <a:schemeClr val="bg1"/>
                </a:solidFill>
                <a:latin typeface="Arial" panose="020B0604020202020204" pitchFamily="34" charset="0"/>
                <a:cs typeface="Arial" panose="020B0604020202020204" pitchFamily="34" charset="0"/>
              </a:rPr>
              <a:t>, 21(1), pp. 45–52.</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World Health Organization (WHO)</a:t>
            </a:r>
            <a:r>
              <a:rPr lang="en-GB" sz="2400" dirty="0">
                <a:solidFill>
                  <a:schemeClr val="bg1"/>
                </a:solidFill>
                <a:latin typeface="Arial" panose="020B0604020202020204" pitchFamily="34" charset="0"/>
                <a:cs typeface="Arial" panose="020B0604020202020204" pitchFamily="34" charset="0"/>
              </a:rPr>
              <a:t> (2021) </a:t>
            </a:r>
            <a:r>
              <a:rPr lang="en-GB" sz="2400" i="1" dirty="0">
                <a:solidFill>
                  <a:schemeClr val="bg1"/>
                </a:solidFill>
                <a:latin typeface="Arial" panose="020B0604020202020204" pitchFamily="34" charset="0"/>
                <a:cs typeface="Arial" panose="020B0604020202020204" pitchFamily="34" charset="0"/>
              </a:rPr>
              <a:t>Guidance on digital mental health interventions</a:t>
            </a:r>
            <a:r>
              <a:rPr lang="en-GB" sz="2400" dirty="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World Health Organization (WHO)</a:t>
            </a:r>
            <a:r>
              <a:rPr lang="en-GB" sz="2400" dirty="0">
                <a:solidFill>
                  <a:schemeClr val="bg1"/>
                </a:solidFill>
                <a:latin typeface="Arial" panose="020B0604020202020204" pitchFamily="34" charset="0"/>
                <a:cs typeface="Arial" panose="020B0604020202020204" pitchFamily="34" charset="0"/>
              </a:rPr>
              <a:t> (2022) </a:t>
            </a:r>
            <a:r>
              <a:rPr lang="en-GB" sz="2400" i="1" dirty="0">
                <a:solidFill>
                  <a:schemeClr val="bg1"/>
                </a:solidFill>
                <a:latin typeface="Arial" panose="020B0604020202020204" pitchFamily="34" charset="0"/>
                <a:cs typeface="Arial" panose="020B0604020202020204" pitchFamily="34" charset="0"/>
              </a:rPr>
              <a:t>Mental health and work: Policy brief</a:t>
            </a:r>
            <a:r>
              <a:rPr lang="en-GB" sz="2400" dirty="0">
                <a:solidFill>
                  <a:schemeClr val="bg1"/>
                </a:solidFill>
                <a:latin typeface="Arial" panose="020B0604020202020204" pitchFamily="34" charset="0"/>
                <a:cs typeface="Arial" panose="020B0604020202020204" pitchFamily="34" charset="0"/>
              </a:rPr>
              <a:t>. Geneva: WHO.</a:t>
            </a:r>
          </a:p>
          <a:p>
            <a:pPr marL="342900" indent="-342900">
              <a:buFont typeface="Arial" panose="020B0604020202020204" pitchFamily="34" charset="0"/>
              <a:buChar char="•"/>
            </a:pPr>
            <a:r>
              <a:rPr lang="en-GB" sz="2400" b="1" dirty="0">
                <a:solidFill>
                  <a:schemeClr val="bg1"/>
                </a:solidFill>
                <a:latin typeface="Arial" panose="020B0604020202020204" pitchFamily="34" charset="0"/>
                <a:cs typeface="Arial" panose="020B0604020202020204" pitchFamily="34" charset="0"/>
              </a:rPr>
              <a:t>Yew, S.Q. et al.</a:t>
            </a:r>
            <a:r>
              <a:rPr lang="en-GB" sz="2400" dirty="0">
                <a:solidFill>
                  <a:schemeClr val="bg1"/>
                </a:solidFill>
                <a:latin typeface="Arial" panose="020B0604020202020204" pitchFamily="34" charset="0"/>
                <a:cs typeface="Arial" panose="020B0604020202020204" pitchFamily="34" charset="0"/>
              </a:rPr>
              <a:t> (2025) ‘Digital health technologies in LMIC hospital settings’, </a:t>
            </a:r>
            <a:r>
              <a:rPr lang="en-GB" sz="2400" i="1" dirty="0">
                <a:solidFill>
                  <a:schemeClr val="bg1"/>
                </a:solidFill>
                <a:latin typeface="Arial" panose="020B0604020202020204" pitchFamily="34" charset="0"/>
                <a:cs typeface="Arial" panose="020B0604020202020204" pitchFamily="34" charset="0"/>
              </a:rPr>
              <a:t>Journal of Medical Internet Research</a:t>
            </a:r>
            <a:r>
              <a:rPr lang="en-GB" sz="2400" dirty="0">
                <a:solidFill>
                  <a:schemeClr val="bg1"/>
                </a:solidFill>
                <a:latin typeface="Arial" panose="020B0604020202020204" pitchFamily="34" charset="0"/>
                <a:cs typeface="Arial" panose="020B0604020202020204" pitchFamily="34" charset="0"/>
              </a:rPr>
              <a:t>, 27, p. e63482.</a:t>
            </a:r>
          </a:p>
        </p:txBody>
      </p:sp>
      <p:sp>
        <p:nvSpPr>
          <p:cNvPr id="4" name="TextBox 3">
            <a:extLst>
              <a:ext uri="{FF2B5EF4-FFF2-40B4-BE49-F238E27FC236}">
                <a16:creationId xmlns:a16="http://schemas.microsoft.com/office/drawing/2014/main" id="{E560A886-6D4E-46F6-D1D3-7DD4F450C1BD}"/>
              </a:ext>
            </a:extLst>
          </p:cNvPr>
          <p:cNvSpPr txBox="1"/>
          <p:nvPr/>
        </p:nvSpPr>
        <p:spPr>
          <a:xfrm>
            <a:off x="838200" y="304800"/>
            <a:ext cx="9144000" cy="782843"/>
          </a:xfrm>
          <a:prstGeom prst="rect">
            <a:avLst/>
          </a:prstGeom>
          <a:noFill/>
        </p:spPr>
        <p:txBody>
          <a:bodyPr wrap="square">
            <a:spAutoFit/>
          </a:bodyPr>
          <a:lstStyle/>
          <a:p>
            <a:pPr>
              <a:lnSpc>
                <a:spcPct val="120000"/>
              </a:lnSpc>
            </a:pPr>
            <a:r>
              <a:rPr lang="en-US" sz="4000" dirty="0">
                <a:solidFill>
                  <a:srgbClr val="218EC1"/>
                </a:solidFill>
                <a:latin typeface="Arial" panose="020B0604020202020204" pitchFamily="34" charset="0"/>
                <a:ea typeface="MiSans" pitchFamily="34" charset="-122"/>
                <a:cs typeface="Arial" panose="020B0604020202020204" pitchFamily="34" charset="0"/>
              </a:rPr>
              <a:t>References</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5530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64</TotalTime>
  <Words>7679</Words>
  <Application>Microsoft Office PowerPoint</Application>
  <PresentationFormat>Custom</PresentationFormat>
  <Paragraphs>468</Paragraphs>
  <Slides>73</Slides>
  <Notes>69</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73</vt:i4>
      </vt:variant>
    </vt:vector>
  </HeadingPairs>
  <TitlesOfParts>
    <vt:vector size="83" baseType="lpstr">
      <vt:lpstr>MiSans</vt:lpstr>
      <vt:lpstr>Wingdings</vt:lpstr>
      <vt:lpstr>Aptos Display</vt:lpstr>
      <vt:lpstr>Times New Roman</vt:lpstr>
      <vt:lpstr>Calibri</vt:lpstr>
      <vt:lpstr>Courier New</vt:lpstr>
      <vt:lpstr>Aptos</vt:lpstr>
      <vt:lpstr>Arial</vt:lpstr>
      <vt:lpstr>Akzidenz-Grotesk Heavy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Stakeholders Facilitating Implementation and Delivery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Black Bold Creative Brief Presentation</dc:title>
  <dc:creator>Admin</dc:creator>
  <cp:lastModifiedBy>suresh varsani</cp:lastModifiedBy>
  <cp:revision>7</cp:revision>
  <dcterms:created xsi:type="dcterms:W3CDTF">2006-08-16T00:00:00Z</dcterms:created>
  <dcterms:modified xsi:type="dcterms:W3CDTF">2025-12-11T09:41:30Z</dcterms:modified>
  <dc:identifier>DAG68FY1fi4</dc:identifier>
</cp:coreProperties>
</file>