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8"/>
  </p:notesMasterIdLst>
  <p:handoutMasterIdLst>
    <p:handoutMasterId r:id="rId49"/>
  </p:handoutMasterIdLst>
  <p:sldIdLst>
    <p:sldId id="349" r:id="rId2"/>
    <p:sldId id="359" r:id="rId3"/>
    <p:sldId id="351" r:id="rId4"/>
    <p:sldId id="374" r:id="rId5"/>
    <p:sldId id="298" r:id="rId6"/>
    <p:sldId id="361" r:id="rId7"/>
    <p:sldId id="337" r:id="rId8"/>
    <p:sldId id="267" r:id="rId9"/>
    <p:sldId id="264" r:id="rId10"/>
    <p:sldId id="384" r:id="rId11"/>
    <p:sldId id="375" r:id="rId12"/>
    <p:sldId id="327" r:id="rId13"/>
    <p:sldId id="268" r:id="rId14"/>
    <p:sldId id="270" r:id="rId15"/>
    <p:sldId id="380" r:id="rId16"/>
    <p:sldId id="271" r:id="rId17"/>
    <p:sldId id="379" r:id="rId18"/>
    <p:sldId id="385" r:id="rId19"/>
    <p:sldId id="272" r:id="rId20"/>
    <p:sldId id="277" r:id="rId21"/>
    <p:sldId id="362" r:id="rId22"/>
    <p:sldId id="386" r:id="rId23"/>
    <p:sldId id="278" r:id="rId24"/>
    <p:sldId id="363" r:id="rId25"/>
    <p:sldId id="387" r:id="rId26"/>
    <p:sldId id="381" r:id="rId27"/>
    <p:sldId id="364" r:id="rId28"/>
    <p:sldId id="282" r:id="rId29"/>
    <p:sldId id="382" r:id="rId30"/>
    <p:sldId id="388" r:id="rId31"/>
    <p:sldId id="354" r:id="rId32"/>
    <p:sldId id="355" r:id="rId33"/>
    <p:sldId id="284" r:id="rId34"/>
    <p:sldId id="341" r:id="rId35"/>
    <p:sldId id="338" r:id="rId36"/>
    <p:sldId id="287" r:id="rId37"/>
    <p:sldId id="289" r:id="rId38"/>
    <p:sldId id="291" r:id="rId39"/>
    <p:sldId id="342" r:id="rId40"/>
    <p:sldId id="377" r:id="rId41"/>
    <p:sldId id="383" r:id="rId42"/>
    <p:sldId id="343" r:id="rId43"/>
    <p:sldId id="296" r:id="rId44"/>
    <p:sldId id="336" r:id="rId45"/>
    <p:sldId id="344" r:id="rId46"/>
    <p:sldId id="360" r:id="rId47"/>
  </p:sldIdLst>
  <p:sldSz cx="9144000" cy="6858000" type="screen4x3"/>
  <p:notesSz cx="6669088" cy="9753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1B29"/>
    <a:srgbClr val="033958"/>
    <a:srgbClr val="24ABD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987" autoAdjust="0"/>
    <p:restoredTop sz="83174" autoAdjust="0"/>
  </p:normalViewPr>
  <p:slideViewPr>
    <p:cSldViewPr>
      <p:cViewPr varScale="1">
        <p:scale>
          <a:sx n="105" d="100"/>
          <a:sy n="105" d="100"/>
        </p:scale>
        <p:origin x="1160" y="184"/>
      </p:cViewPr>
      <p:guideLst>
        <p:guide orient="horz" pos="2160"/>
        <p:guide pos="2880"/>
      </p:guideLst>
    </p:cSldViewPr>
  </p:slideViewPr>
  <p:notesTextViewPr>
    <p:cViewPr>
      <p:scale>
        <a:sx n="1" d="1"/>
        <a:sy n="1" d="1"/>
      </p:scale>
      <p:origin x="0" y="0"/>
    </p:cViewPr>
  </p:notesTextViewPr>
  <p:sorterViewPr>
    <p:cViewPr>
      <p:scale>
        <a:sx n="1" d="1"/>
        <a:sy n="1" d="1"/>
      </p:scale>
      <p:origin x="0" y="0"/>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8709BB0-7288-4F03-B4D7-42841535B43F}" type="datetimeFigureOut">
              <a:rPr lang="en-GB"/>
              <a:pPr>
                <a:defRPr/>
              </a:pPr>
              <a:t>25/09/2025</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182E31CC-605F-422D-98E0-4F4E8A50246E}" type="slidenum">
              <a:rPr lang="en-GB"/>
              <a:pPr>
                <a:defRPr/>
              </a:pPr>
              <a:t>‹#›</a:t>
            </a:fld>
            <a:endParaRPr lang="en-GB"/>
          </a:p>
        </p:txBody>
      </p:sp>
    </p:spTree>
    <p:extLst>
      <p:ext uri="{BB962C8B-B14F-4D97-AF65-F5344CB8AC3E}">
        <p14:creationId xmlns:p14="http://schemas.microsoft.com/office/powerpoint/2010/main" val="37986494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DE928F1-E05B-44FC-8F58-74BE3086B143}" type="datetimeFigureOut">
              <a:rPr lang="en-US"/>
              <a:pPr>
                <a:defRPr/>
              </a:pPr>
              <a:t>9/25/25</a:t>
            </a:fld>
            <a:endParaRPr lang="en-US"/>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9F97C6B4-D8CB-46A3-9106-3A014F3A078A}" type="slidenum">
              <a:rPr lang="en-US"/>
              <a:pPr>
                <a:defRPr/>
              </a:pPr>
              <a:t>‹#›</a:t>
            </a:fld>
            <a:endParaRPr lang="en-US"/>
          </a:p>
        </p:txBody>
      </p:sp>
    </p:spTree>
    <p:extLst>
      <p:ext uri="{BB962C8B-B14F-4D97-AF65-F5344CB8AC3E}">
        <p14:creationId xmlns:p14="http://schemas.microsoft.com/office/powerpoint/2010/main" val="2975723258"/>
      </p:ext>
    </p:extLst>
  </p:cSld>
  <p:clrMap bg1="lt1" tx1="dk1" bg2="lt2" tx2="dk2" accent1="accent1" accent2="accent2" accent3="accent3" accent4="accent4" accent5="accent5" accent6="accent6" hlink="hlink" folHlink="folHlink"/>
  <p:notesStyle>
    <a:lvl1pPr algn="l" defTabSz="457200" rtl="0" fontAlgn="base">
      <a:spcBef>
        <a:spcPct val="30000"/>
      </a:spcBef>
      <a:spcAft>
        <a:spcPct val="0"/>
      </a:spcAft>
      <a:defRPr sz="1200" kern="1200">
        <a:solidFill>
          <a:schemeClr val="tx1"/>
        </a:solidFill>
        <a:latin typeface="+mn-lt"/>
        <a:ea typeface="+mn-ea"/>
        <a:cs typeface="+mn-cs"/>
      </a:defRPr>
    </a:lvl1pPr>
    <a:lvl2pPr marL="457200" algn="l" defTabSz="457200" rtl="0" fontAlgn="base">
      <a:spcBef>
        <a:spcPct val="30000"/>
      </a:spcBef>
      <a:spcAft>
        <a:spcPct val="0"/>
      </a:spcAft>
      <a:defRPr sz="1200" kern="1200">
        <a:solidFill>
          <a:schemeClr val="tx1"/>
        </a:solidFill>
        <a:latin typeface="+mn-lt"/>
        <a:ea typeface="+mn-ea"/>
        <a:cs typeface="+mn-cs"/>
      </a:defRPr>
    </a:lvl2pPr>
    <a:lvl3pPr marL="914400" algn="l" defTabSz="457200" rtl="0" fontAlgn="base">
      <a:spcBef>
        <a:spcPct val="30000"/>
      </a:spcBef>
      <a:spcAft>
        <a:spcPct val="0"/>
      </a:spcAft>
      <a:defRPr sz="1200" kern="1200">
        <a:solidFill>
          <a:schemeClr val="tx1"/>
        </a:solidFill>
        <a:latin typeface="+mn-lt"/>
        <a:ea typeface="+mn-ea"/>
        <a:cs typeface="+mn-cs"/>
      </a:defRPr>
    </a:lvl3pPr>
    <a:lvl4pPr marL="1371600" algn="l" defTabSz="457200" rtl="0" fontAlgn="base">
      <a:spcBef>
        <a:spcPct val="30000"/>
      </a:spcBef>
      <a:spcAft>
        <a:spcPct val="0"/>
      </a:spcAft>
      <a:defRPr sz="1200" kern="1200">
        <a:solidFill>
          <a:schemeClr val="tx1"/>
        </a:solidFill>
        <a:latin typeface="+mn-lt"/>
        <a:ea typeface="+mn-ea"/>
        <a:cs typeface="+mn-cs"/>
      </a:defRPr>
    </a:lvl4pPr>
    <a:lvl5pPr marL="1828800" algn="l" defTabSz="457200" rtl="0" fontAlgn="base">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p:cNvSpPr>
          <p:nvPr>
            <p:ph type="sldImg"/>
          </p:nvPr>
        </p:nvSpPr>
        <p:spPr bwMode="auto">
          <a:noFill/>
          <a:ln>
            <a:solidFill>
              <a:srgbClr val="000000"/>
            </a:solidFill>
            <a:miter lim="800000"/>
            <a:headEnd/>
            <a:tailEnd/>
          </a:ln>
        </p:spPr>
        <p:txBody>
          <a:bodyPr/>
          <a:lstStyle/>
          <a:p>
            <a:endParaRPr lang="en-US"/>
          </a:p>
        </p:txBody>
      </p:sp>
      <p:sp>
        <p:nvSpPr>
          <p:cNvPr id="163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163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191A46E-E61F-44CE-A428-E45F19CCA186}" type="slidenum">
              <a:rPr lang="cy-GB">
                <a:cs typeface="Arial" charset="0"/>
              </a:rPr>
              <a:pPr fontAlgn="base">
                <a:spcBef>
                  <a:spcPct val="0"/>
                </a:spcBef>
                <a:spcAft>
                  <a:spcPct val="0"/>
                </a:spcAft>
              </a:pPr>
              <a:t>1</a:t>
            </a:fld>
            <a:endParaRPr lang="cy-GB">
              <a:cs typeface="Arial" charset="0"/>
            </a:endParaRPr>
          </a:p>
        </p:txBody>
      </p:sp>
    </p:spTree>
    <p:extLst>
      <p:ext uri="{BB962C8B-B14F-4D97-AF65-F5344CB8AC3E}">
        <p14:creationId xmlns:p14="http://schemas.microsoft.com/office/powerpoint/2010/main" val="19406485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txBody>
          <a:bodyPr/>
          <a:lstStyle/>
          <a:p>
            <a:endParaRPr lang="en-US"/>
          </a:p>
        </p:txBody>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C6B7CF-00EF-4948-B8CC-1138CAC6A46F}" type="slidenum">
              <a:rPr lang="cy-GB">
                <a:cs typeface="Arial" charset="0"/>
              </a:rPr>
              <a:pPr fontAlgn="base">
                <a:spcBef>
                  <a:spcPct val="0"/>
                </a:spcBef>
                <a:spcAft>
                  <a:spcPct val="0"/>
                </a:spcAft>
              </a:pPr>
              <a:t>2</a:t>
            </a:fld>
            <a:endParaRPr lang="cy-GB">
              <a:cs typeface="Arial" charset="0"/>
            </a:endParaRPr>
          </a:p>
        </p:txBody>
      </p:sp>
    </p:spTree>
    <p:extLst>
      <p:ext uri="{BB962C8B-B14F-4D97-AF65-F5344CB8AC3E}">
        <p14:creationId xmlns:p14="http://schemas.microsoft.com/office/powerpoint/2010/main" val="38757128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p:cNvSpPr>
          <p:nvPr>
            <p:ph type="sldImg"/>
          </p:nvPr>
        </p:nvSpPr>
        <p:spPr bwMode="auto">
          <a:noFill/>
          <a:ln>
            <a:solidFill>
              <a:srgbClr val="000000"/>
            </a:solidFill>
            <a:miter lim="800000"/>
            <a:headEnd/>
            <a:tailEnd/>
          </a:ln>
        </p:spPr>
        <p:txBody>
          <a:bodyPr/>
          <a:lstStyle/>
          <a:p>
            <a:endParaRPr lang="en-US"/>
          </a:p>
        </p:txBody>
      </p:sp>
      <p:sp>
        <p:nvSpPr>
          <p:cNvPr id="2048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04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22E26E1-7CE1-48CF-92DA-BCC81B3D5682}" type="slidenum">
              <a:rPr lang="cy-GB">
                <a:cs typeface="Arial" charset="0"/>
              </a:rPr>
              <a:pPr fontAlgn="base">
                <a:spcBef>
                  <a:spcPct val="0"/>
                </a:spcBef>
                <a:spcAft>
                  <a:spcPct val="0"/>
                </a:spcAft>
              </a:pPr>
              <a:t>3</a:t>
            </a:fld>
            <a:endParaRPr lang="cy-GB">
              <a:cs typeface="Arial" charset="0"/>
            </a:endParaRPr>
          </a:p>
        </p:txBody>
      </p:sp>
    </p:spTree>
    <p:extLst>
      <p:ext uri="{BB962C8B-B14F-4D97-AF65-F5344CB8AC3E}">
        <p14:creationId xmlns:p14="http://schemas.microsoft.com/office/powerpoint/2010/main" val="25985579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28C830B-E840-4366-B4CE-AE29525A98A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612853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6</a:t>
            </a:fld>
            <a:endParaRPr lang="en-US"/>
          </a:p>
        </p:txBody>
      </p:sp>
    </p:spTree>
    <p:extLst>
      <p:ext uri="{BB962C8B-B14F-4D97-AF65-F5344CB8AC3E}">
        <p14:creationId xmlns:p14="http://schemas.microsoft.com/office/powerpoint/2010/main" val="13041075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txBody>
          <a:bodyPr/>
          <a:lstStyle/>
          <a:p>
            <a:endParaRPr lang="en-US"/>
          </a:p>
        </p:txBody>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C6B7CF-00EF-4948-B8CC-1138CAC6A46F}" type="slidenum">
              <a:rPr lang="cy-GB">
                <a:cs typeface="Arial" charset="0"/>
              </a:rPr>
              <a:pPr fontAlgn="base">
                <a:spcBef>
                  <a:spcPct val="0"/>
                </a:spcBef>
                <a:spcAft>
                  <a:spcPct val="0"/>
                </a:spcAft>
              </a:pPr>
              <a:t>7</a:t>
            </a:fld>
            <a:endParaRPr lang="cy-GB">
              <a:cs typeface="Arial" charset="0"/>
            </a:endParaRPr>
          </a:p>
        </p:txBody>
      </p:sp>
    </p:spTree>
    <p:extLst>
      <p:ext uri="{BB962C8B-B14F-4D97-AF65-F5344CB8AC3E}">
        <p14:creationId xmlns:p14="http://schemas.microsoft.com/office/powerpoint/2010/main" val="1646205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8</a:t>
            </a:fld>
            <a:endParaRPr lang="en-US"/>
          </a:p>
        </p:txBody>
      </p:sp>
    </p:spTree>
    <p:extLst>
      <p:ext uri="{BB962C8B-B14F-4D97-AF65-F5344CB8AC3E}">
        <p14:creationId xmlns:p14="http://schemas.microsoft.com/office/powerpoint/2010/main" val="29738234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9</a:t>
            </a:fld>
            <a:endParaRPr lang="en-US"/>
          </a:p>
        </p:txBody>
      </p:sp>
    </p:spTree>
    <p:extLst>
      <p:ext uri="{BB962C8B-B14F-4D97-AF65-F5344CB8AC3E}">
        <p14:creationId xmlns:p14="http://schemas.microsoft.com/office/powerpoint/2010/main" val="39967812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10</a:t>
            </a:fld>
            <a:endParaRPr lang="en-US"/>
          </a:p>
        </p:txBody>
      </p:sp>
    </p:spTree>
    <p:extLst>
      <p:ext uri="{BB962C8B-B14F-4D97-AF65-F5344CB8AC3E}">
        <p14:creationId xmlns:p14="http://schemas.microsoft.com/office/powerpoint/2010/main" val="13668342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11</a:t>
            </a:fld>
            <a:endParaRPr lang="en-US"/>
          </a:p>
        </p:txBody>
      </p:sp>
    </p:spTree>
    <p:extLst>
      <p:ext uri="{BB962C8B-B14F-4D97-AF65-F5344CB8AC3E}">
        <p14:creationId xmlns:p14="http://schemas.microsoft.com/office/powerpoint/2010/main" val="24209497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Slide Image Placeholder 1"/>
          <p:cNvSpPr>
            <a:spLocks noGrp="1" noRot="1" noChangeAspect="1"/>
          </p:cNvSpPr>
          <p:nvPr>
            <p:ph type="sldImg"/>
          </p:nvPr>
        </p:nvSpPr>
        <p:spPr bwMode="auto">
          <a:noFill/>
          <a:ln>
            <a:solidFill>
              <a:srgbClr val="000000"/>
            </a:solidFill>
            <a:miter lim="800000"/>
            <a:headEnd/>
            <a:tailEnd/>
          </a:ln>
        </p:spPr>
        <p:txBody>
          <a:bodyPr/>
          <a:lstStyle/>
          <a:p>
            <a:endParaRPr lang="en-US"/>
          </a:p>
        </p:txBody>
      </p:sp>
      <p:sp>
        <p:nvSpPr>
          <p:cNvPr id="665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665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BC175D5-57D0-4E12-B538-580EC87540CB}" type="slidenum">
              <a:rPr lang="en-US">
                <a:cs typeface="Arial" charset="0"/>
              </a:rPr>
              <a:pPr fontAlgn="base">
                <a:spcBef>
                  <a:spcPct val="0"/>
                </a:spcBef>
                <a:spcAft>
                  <a:spcPct val="0"/>
                </a:spcAft>
              </a:pPr>
              <a:t>12</a:t>
            </a:fld>
            <a:endParaRPr lang="en-US">
              <a:cs typeface="Arial" charset="0"/>
            </a:endParaRPr>
          </a:p>
        </p:txBody>
      </p:sp>
    </p:spTree>
    <p:extLst>
      <p:ext uri="{BB962C8B-B14F-4D97-AF65-F5344CB8AC3E}">
        <p14:creationId xmlns:p14="http://schemas.microsoft.com/office/powerpoint/2010/main" val="36706937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13</a:t>
            </a:fld>
            <a:endParaRPr lang="en-US"/>
          </a:p>
        </p:txBody>
      </p:sp>
    </p:spTree>
    <p:extLst>
      <p:ext uri="{BB962C8B-B14F-4D97-AF65-F5344CB8AC3E}">
        <p14:creationId xmlns:p14="http://schemas.microsoft.com/office/powerpoint/2010/main" val="12131542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14</a:t>
            </a:fld>
            <a:endParaRPr lang="en-US"/>
          </a:p>
        </p:txBody>
      </p:sp>
    </p:spTree>
    <p:extLst>
      <p:ext uri="{BB962C8B-B14F-4D97-AF65-F5344CB8AC3E}">
        <p14:creationId xmlns:p14="http://schemas.microsoft.com/office/powerpoint/2010/main" val="1639295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262D64-1801-C38D-3E54-37A7F72B10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C552F4-D8F4-C321-2720-2A29BE17522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8BC6612-97D4-32D9-0084-171E6566945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A74C52F-E463-201F-7423-1A2767226B8D}"/>
              </a:ext>
            </a:extLst>
          </p:cNvPr>
          <p:cNvSpPr>
            <a:spLocks noGrp="1"/>
          </p:cNvSpPr>
          <p:nvPr>
            <p:ph type="sldNum" sz="quarter" idx="10"/>
          </p:nvPr>
        </p:nvSpPr>
        <p:spPr/>
        <p:txBody>
          <a:bodyPr/>
          <a:lstStyle/>
          <a:p>
            <a:pPr>
              <a:defRPr/>
            </a:pPr>
            <a:fld id="{9F97C6B4-D8CB-46A3-9106-3A014F3A078A}" type="slidenum">
              <a:rPr lang="en-US" smtClean="0"/>
              <a:pPr>
                <a:defRPr/>
              </a:pPr>
              <a:t>15</a:t>
            </a:fld>
            <a:endParaRPr lang="en-US"/>
          </a:p>
        </p:txBody>
      </p:sp>
    </p:spTree>
    <p:extLst>
      <p:ext uri="{BB962C8B-B14F-4D97-AF65-F5344CB8AC3E}">
        <p14:creationId xmlns:p14="http://schemas.microsoft.com/office/powerpoint/2010/main" val="1838616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16</a:t>
            </a:fld>
            <a:endParaRPr lang="en-US"/>
          </a:p>
        </p:txBody>
      </p:sp>
    </p:spTree>
    <p:extLst>
      <p:ext uri="{BB962C8B-B14F-4D97-AF65-F5344CB8AC3E}">
        <p14:creationId xmlns:p14="http://schemas.microsoft.com/office/powerpoint/2010/main" val="37432339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17</a:t>
            </a:fld>
            <a:endParaRPr lang="en-US"/>
          </a:p>
        </p:txBody>
      </p:sp>
    </p:spTree>
    <p:extLst>
      <p:ext uri="{BB962C8B-B14F-4D97-AF65-F5344CB8AC3E}">
        <p14:creationId xmlns:p14="http://schemas.microsoft.com/office/powerpoint/2010/main" val="25910598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noTextEdit="1"/>
          </p:cNvSpPr>
          <p:nvPr>
            <p:ph type="sldImg"/>
          </p:nvPr>
        </p:nvSpPr>
        <p:spPr bwMode="auto">
          <a:noFill/>
          <a:ln>
            <a:solidFill>
              <a:srgbClr val="000000"/>
            </a:solidFill>
            <a:miter lim="800000"/>
            <a:headEnd/>
            <a:tailEnd/>
          </a:ln>
        </p:spPr>
        <p:txBody>
          <a:bodyPr/>
          <a:lstStyle/>
          <a:p>
            <a:endParaRPr lang="en-US"/>
          </a:p>
        </p:txBody>
      </p:sp>
      <p:sp>
        <p:nvSpPr>
          <p:cNvPr id="3379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379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F6E6981-109B-46B3-B115-E94BB8B40643}" type="slidenum">
              <a:rPr lang="en-GB">
                <a:latin typeface="Arial" charset="0"/>
                <a:ea typeface="MS PGothic" pitchFamily="34" charset="-128"/>
                <a:cs typeface="Arial" charset="0"/>
              </a:rPr>
              <a:pPr fontAlgn="base">
                <a:spcBef>
                  <a:spcPct val="0"/>
                </a:spcBef>
                <a:spcAft>
                  <a:spcPct val="0"/>
                </a:spcAft>
              </a:pPr>
              <a:t>19</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201961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noTextEdit="1"/>
          </p:cNvSpPr>
          <p:nvPr>
            <p:ph type="sldImg"/>
          </p:nvPr>
        </p:nvSpPr>
        <p:spPr bwMode="auto">
          <a:noFill/>
          <a:ln>
            <a:solidFill>
              <a:srgbClr val="000000"/>
            </a:solidFill>
            <a:miter lim="800000"/>
            <a:headEnd/>
            <a:tailEnd/>
          </a:ln>
        </p:spPr>
        <p:txBody>
          <a:bodyPr/>
          <a:lstStyle/>
          <a:p>
            <a:endParaRPr lang="en-US"/>
          </a:p>
        </p:txBody>
      </p:sp>
      <p:sp>
        <p:nvSpPr>
          <p:cNvPr id="358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58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5DC249B-444E-4DCA-B31E-0C7A94622387}" type="slidenum">
              <a:rPr lang="en-GB">
                <a:latin typeface="Arial" charset="0"/>
                <a:ea typeface="MS PGothic" pitchFamily="34" charset="-128"/>
                <a:cs typeface="Arial" charset="0"/>
              </a:rPr>
              <a:pPr fontAlgn="base">
                <a:spcBef>
                  <a:spcPct val="0"/>
                </a:spcBef>
                <a:spcAft>
                  <a:spcPct val="0"/>
                </a:spcAft>
              </a:pPr>
              <a:t>20</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17255318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21</a:t>
            </a:fld>
            <a:endParaRPr lang="en-US"/>
          </a:p>
        </p:txBody>
      </p:sp>
    </p:spTree>
    <p:extLst>
      <p:ext uri="{BB962C8B-B14F-4D97-AF65-F5344CB8AC3E}">
        <p14:creationId xmlns:p14="http://schemas.microsoft.com/office/powerpoint/2010/main" val="29276083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22</a:t>
            </a:fld>
            <a:endParaRPr lang="en-US"/>
          </a:p>
        </p:txBody>
      </p:sp>
    </p:spTree>
    <p:extLst>
      <p:ext uri="{BB962C8B-B14F-4D97-AF65-F5344CB8AC3E}">
        <p14:creationId xmlns:p14="http://schemas.microsoft.com/office/powerpoint/2010/main" val="343792707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noTextEdit="1"/>
          </p:cNvSpPr>
          <p:nvPr>
            <p:ph type="sldImg"/>
          </p:nvPr>
        </p:nvSpPr>
        <p:spPr bwMode="auto">
          <a:noFill/>
          <a:ln>
            <a:solidFill>
              <a:srgbClr val="000000"/>
            </a:solidFill>
            <a:miter lim="800000"/>
            <a:headEnd/>
            <a:tailEnd/>
          </a:ln>
        </p:spPr>
        <p:txBody>
          <a:bodyPr/>
          <a:lstStyle/>
          <a:p>
            <a:endParaRPr lang="en-US"/>
          </a:p>
        </p:txBody>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78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D2F49D3-CF4C-4A6E-A7CC-C9DBD2DB8CAE}" type="slidenum">
              <a:rPr lang="en-GB">
                <a:latin typeface="Arial" charset="0"/>
                <a:ea typeface="MS PGothic" pitchFamily="34" charset="-128"/>
                <a:cs typeface="Arial" charset="0"/>
              </a:rPr>
              <a:pPr fontAlgn="base">
                <a:spcBef>
                  <a:spcPct val="0"/>
                </a:spcBef>
                <a:spcAft>
                  <a:spcPct val="0"/>
                </a:spcAft>
              </a:pPr>
              <a:t>23</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318962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24</a:t>
            </a:fld>
            <a:endParaRPr lang="en-US"/>
          </a:p>
        </p:txBody>
      </p:sp>
    </p:spTree>
    <p:extLst>
      <p:ext uri="{BB962C8B-B14F-4D97-AF65-F5344CB8AC3E}">
        <p14:creationId xmlns:p14="http://schemas.microsoft.com/office/powerpoint/2010/main" val="225469706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noTextEdit="1"/>
          </p:cNvSpPr>
          <p:nvPr>
            <p:ph type="sldImg"/>
          </p:nvPr>
        </p:nvSpPr>
        <p:spPr bwMode="auto">
          <a:noFill/>
          <a:ln>
            <a:solidFill>
              <a:srgbClr val="000000"/>
            </a:solidFill>
            <a:miter lim="800000"/>
            <a:headEnd/>
            <a:tailEnd/>
          </a:ln>
        </p:spPr>
        <p:txBody>
          <a:bodyPr/>
          <a:lstStyle/>
          <a:p>
            <a:endParaRPr lang="en-US"/>
          </a:p>
        </p:txBody>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78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D2F49D3-CF4C-4A6E-A7CC-C9DBD2DB8CAE}" type="slidenum">
              <a:rPr lang="en-GB">
                <a:latin typeface="Arial" charset="0"/>
                <a:ea typeface="MS PGothic" pitchFamily="34" charset="-128"/>
                <a:cs typeface="Arial" charset="0"/>
              </a:rPr>
              <a:pPr fontAlgn="base">
                <a:spcBef>
                  <a:spcPct val="0"/>
                </a:spcBef>
                <a:spcAft>
                  <a:spcPct val="0"/>
                </a:spcAft>
              </a:pPr>
              <a:t>26</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3189621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27</a:t>
            </a:fld>
            <a:endParaRPr lang="en-US"/>
          </a:p>
        </p:txBody>
      </p:sp>
    </p:spTree>
    <p:extLst>
      <p:ext uri="{BB962C8B-B14F-4D97-AF65-F5344CB8AC3E}">
        <p14:creationId xmlns:p14="http://schemas.microsoft.com/office/powerpoint/2010/main" val="200292101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28</a:t>
            </a:fld>
            <a:endParaRPr lang="en-US"/>
          </a:p>
        </p:txBody>
      </p:sp>
    </p:spTree>
    <p:extLst>
      <p:ext uri="{BB962C8B-B14F-4D97-AF65-F5344CB8AC3E}">
        <p14:creationId xmlns:p14="http://schemas.microsoft.com/office/powerpoint/2010/main" val="159091428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29</a:t>
            </a:fld>
            <a:endParaRPr lang="en-US"/>
          </a:p>
        </p:txBody>
      </p:sp>
    </p:spTree>
    <p:extLst>
      <p:ext uri="{BB962C8B-B14F-4D97-AF65-F5344CB8AC3E}">
        <p14:creationId xmlns:p14="http://schemas.microsoft.com/office/powerpoint/2010/main" val="319911255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31</a:t>
            </a:fld>
            <a:endParaRPr lang="en-US"/>
          </a:p>
        </p:txBody>
      </p:sp>
    </p:spTree>
    <p:extLst>
      <p:ext uri="{BB962C8B-B14F-4D97-AF65-F5344CB8AC3E}">
        <p14:creationId xmlns:p14="http://schemas.microsoft.com/office/powerpoint/2010/main" val="419587254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32</a:t>
            </a:fld>
            <a:endParaRPr lang="en-US"/>
          </a:p>
        </p:txBody>
      </p:sp>
    </p:spTree>
    <p:extLst>
      <p:ext uri="{BB962C8B-B14F-4D97-AF65-F5344CB8AC3E}">
        <p14:creationId xmlns:p14="http://schemas.microsoft.com/office/powerpoint/2010/main" val="22455910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p:cNvSpPr>
          <p:nvPr>
            <p:ph type="sldImg"/>
          </p:nvPr>
        </p:nvSpPr>
        <p:spPr bwMode="auto">
          <a:noFill/>
          <a:ln>
            <a:solidFill>
              <a:srgbClr val="000000"/>
            </a:solidFill>
            <a:miter lim="800000"/>
            <a:headEnd/>
            <a:tailEnd/>
          </a:ln>
        </p:spPr>
        <p:txBody>
          <a:bodyPr/>
          <a:lstStyle/>
          <a:p>
            <a:endParaRPr lang="en-US"/>
          </a:p>
        </p:txBody>
      </p:sp>
      <p:sp>
        <p:nvSpPr>
          <p:cNvPr id="409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09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723994B-24C2-4D59-A6E0-A0AA88112067}" type="slidenum">
              <a:rPr lang="en-US">
                <a:cs typeface="Arial" charset="0"/>
              </a:rPr>
              <a:pPr fontAlgn="base">
                <a:spcBef>
                  <a:spcPct val="0"/>
                </a:spcBef>
                <a:spcAft>
                  <a:spcPct val="0"/>
                </a:spcAft>
              </a:pPr>
              <a:t>33</a:t>
            </a:fld>
            <a:endParaRPr lang="en-US">
              <a:cs typeface="Arial" charset="0"/>
            </a:endParaRPr>
          </a:p>
        </p:txBody>
      </p:sp>
    </p:spTree>
    <p:extLst>
      <p:ext uri="{BB962C8B-B14F-4D97-AF65-F5344CB8AC3E}">
        <p14:creationId xmlns:p14="http://schemas.microsoft.com/office/powerpoint/2010/main" val="427670846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p:spPr>
        <p:txBody>
          <a:bodyPr/>
          <a:lstStyle/>
          <a:p>
            <a:endParaRPr lang="en-US"/>
          </a:p>
        </p:txBody>
      </p:sp>
      <p:sp>
        <p:nvSpPr>
          <p:cNvPr id="430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430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ACA0F4D-CE94-4A3F-98B9-1FDC1A537D78}" type="slidenum">
              <a:rPr lang="en-US">
                <a:cs typeface="Arial" charset="0"/>
              </a:rPr>
              <a:pPr fontAlgn="base">
                <a:spcBef>
                  <a:spcPct val="0"/>
                </a:spcBef>
                <a:spcAft>
                  <a:spcPct val="0"/>
                </a:spcAft>
              </a:pPr>
              <a:t>34</a:t>
            </a:fld>
            <a:endParaRPr lang="en-US">
              <a:cs typeface="Arial" charset="0"/>
            </a:endParaRPr>
          </a:p>
        </p:txBody>
      </p:sp>
    </p:spTree>
    <p:extLst>
      <p:ext uri="{BB962C8B-B14F-4D97-AF65-F5344CB8AC3E}">
        <p14:creationId xmlns:p14="http://schemas.microsoft.com/office/powerpoint/2010/main" val="215916215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35</a:t>
            </a:fld>
            <a:endParaRPr lang="en-US"/>
          </a:p>
        </p:txBody>
      </p:sp>
    </p:spTree>
    <p:extLst>
      <p:ext uri="{BB962C8B-B14F-4D97-AF65-F5344CB8AC3E}">
        <p14:creationId xmlns:p14="http://schemas.microsoft.com/office/powerpoint/2010/main" val="40823683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36</a:t>
            </a:fld>
            <a:endParaRPr lang="en-US"/>
          </a:p>
        </p:txBody>
      </p:sp>
    </p:spTree>
    <p:extLst>
      <p:ext uri="{BB962C8B-B14F-4D97-AF65-F5344CB8AC3E}">
        <p14:creationId xmlns:p14="http://schemas.microsoft.com/office/powerpoint/2010/main" val="48270429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noTextEdit="1"/>
          </p:cNvSpPr>
          <p:nvPr>
            <p:ph type="sldImg"/>
          </p:nvPr>
        </p:nvSpPr>
        <p:spPr bwMode="auto">
          <a:noFill/>
          <a:ln>
            <a:solidFill>
              <a:srgbClr val="000000"/>
            </a:solidFill>
            <a:miter lim="800000"/>
            <a:headEnd/>
            <a:tailEnd/>
          </a:ln>
        </p:spPr>
        <p:txBody>
          <a:bodyPr/>
          <a:lstStyle/>
          <a:p>
            <a:endParaRPr lang="en-US"/>
          </a:p>
        </p:txBody>
      </p:sp>
      <p:sp>
        <p:nvSpPr>
          <p:cNvPr id="471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71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B48FB7E-266E-43C5-B191-6A2005FD11A0}" type="slidenum">
              <a:rPr lang="en-GB">
                <a:latin typeface="Arial" charset="0"/>
                <a:ea typeface="MS PGothic" pitchFamily="34" charset="-128"/>
                <a:cs typeface="Arial" charset="0"/>
              </a:rPr>
              <a:pPr fontAlgn="base">
                <a:spcBef>
                  <a:spcPct val="0"/>
                </a:spcBef>
                <a:spcAft>
                  <a:spcPct val="0"/>
                </a:spcAft>
              </a:pPr>
              <a:t>37</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00291245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noTextEdit="1"/>
          </p:cNvSpPr>
          <p:nvPr>
            <p:ph type="sldImg"/>
          </p:nvPr>
        </p:nvSpPr>
        <p:spPr bwMode="auto">
          <a:noFill/>
          <a:ln>
            <a:solidFill>
              <a:srgbClr val="000000"/>
            </a:solidFill>
            <a:miter lim="800000"/>
            <a:headEnd/>
            <a:tailEnd/>
          </a:ln>
        </p:spPr>
        <p:txBody>
          <a:bodyPr/>
          <a:lstStyle/>
          <a:p>
            <a:endParaRPr lang="en-US"/>
          </a:p>
        </p:txBody>
      </p:sp>
      <p:sp>
        <p:nvSpPr>
          <p:cNvPr id="491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91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8B272B5-855F-4107-95E1-0AEEED23A69D}" type="slidenum">
              <a:rPr lang="en-GB">
                <a:latin typeface="Arial" charset="0"/>
                <a:ea typeface="MS PGothic" pitchFamily="34" charset="-128"/>
                <a:cs typeface="Arial" charset="0"/>
              </a:rPr>
              <a:pPr fontAlgn="base">
                <a:spcBef>
                  <a:spcPct val="0"/>
                </a:spcBef>
                <a:spcAft>
                  <a:spcPct val="0"/>
                </a:spcAft>
              </a:pPr>
              <a:t>38</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12010221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39</a:t>
            </a:fld>
            <a:endParaRPr lang="en-US"/>
          </a:p>
        </p:txBody>
      </p:sp>
    </p:spTree>
    <p:extLst>
      <p:ext uri="{BB962C8B-B14F-4D97-AF65-F5344CB8AC3E}">
        <p14:creationId xmlns:p14="http://schemas.microsoft.com/office/powerpoint/2010/main" val="78421857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40</a:t>
            </a:fld>
            <a:endParaRPr lang="en-US"/>
          </a:p>
        </p:txBody>
      </p:sp>
    </p:spTree>
    <p:extLst>
      <p:ext uri="{BB962C8B-B14F-4D97-AF65-F5344CB8AC3E}">
        <p14:creationId xmlns:p14="http://schemas.microsoft.com/office/powerpoint/2010/main" val="376225132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41</a:t>
            </a:fld>
            <a:endParaRPr lang="en-US"/>
          </a:p>
        </p:txBody>
      </p:sp>
    </p:spTree>
    <p:extLst>
      <p:ext uri="{BB962C8B-B14F-4D97-AF65-F5344CB8AC3E}">
        <p14:creationId xmlns:p14="http://schemas.microsoft.com/office/powerpoint/2010/main" val="28366107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p:cNvSpPr>
          <p:nvPr>
            <p:ph type="sldImg"/>
          </p:nvPr>
        </p:nvSpPr>
        <p:spPr bwMode="auto">
          <a:noFill/>
          <a:ln>
            <a:solidFill>
              <a:srgbClr val="000000"/>
            </a:solidFill>
            <a:miter lim="800000"/>
            <a:headEnd/>
            <a:tailEnd/>
          </a:ln>
        </p:spPr>
        <p:txBody>
          <a:bodyPr/>
          <a:lstStyle/>
          <a:p>
            <a:endParaRPr lang="en-US"/>
          </a:p>
        </p:txBody>
      </p:sp>
      <p:sp>
        <p:nvSpPr>
          <p:cNvPr id="532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532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7113AFB-7442-4A68-9B9A-02E318FF296A}" type="slidenum">
              <a:rPr lang="en-US">
                <a:cs typeface="Arial" charset="0"/>
              </a:rPr>
              <a:pPr fontAlgn="base">
                <a:spcBef>
                  <a:spcPct val="0"/>
                </a:spcBef>
                <a:spcAft>
                  <a:spcPct val="0"/>
                </a:spcAft>
              </a:pPr>
              <a:t>42</a:t>
            </a:fld>
            <a:endParaRPr lang="en-US">
              <a:cs typeface="Arial" charset="0"/>
            </a:endParaRPr>
          </a:p>
        </p:txBody>
      </p:sp>
    </p:spTree>
    <p:extLst>
      <p:ext uri="{BB962C8B-B14F-4D97-AF65-F5344CB8AC3E}">
        <p14:creationId xmlns:p14="http://schemas.microsoft.com/office/powerpoint/2010/main" val="84378186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43</a:t>
            </a:fld>
            <a:endParaRPr lang="en-US"/>
          </a:p>
        </p:txBody>
      </p:sp>
    </p:spTree>
    <p:extLst>
      <p:ext uri="{BB962C8B-B14F-4D97-AF65-F5344CB8AC3E}">
        <p14:creationId xmlns:p14="http://schemas.microsoft.com/office/powerpoint/2010/main" val="344511929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Slide Image Placeholder 1"/>
          <p:cNvSpPr>
            <a:spLocks noGrp="1" noRot="1" noChangeAspect="1"/>
          </p:cNvSpPr>
          <p:nvPr>
            <p:ph type="sldImg"/>
          </p:nvPr>
        </p:nvSpPr>
        <p:spPr bwMode="auto">
          <a:noFill/>
          <a:ln>
            <a:solidFill>
              <a:srgbClr val="000000"/>
            </a:solidFill>
            <a:miter lim="800000"/>
            <a:headEnd/>
            <a:tailEnd/>
          </a:ln>
        </p:spPr>
        <p:txBody>
          <a:bodyPr/>
          <a:lstStyle/>
          <a:p>
            <a:endParaRPr lang="en-US"/>
          </a:p>
        </p:txBody>
      </p:sp>
      <p:sp>
        <p:nvSpPr>
          <p:cNvPr id="8397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8397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BF8E66-568B-4FA2-A567-DA1D48C48181}" type="slidenum">
              <a:rPr lang="en-US">
                <a:cs typeface="Arial" charset="0"/>
              </a:rPr>
              <a:pPr fontAlgn="base">
                <a:spcBef>
                  <a:spcPct val="0"/>
                </a:spcBef>
                <a:spcAft>
                  <a:spcPct val="0"/>
                </a:spcAft>
              </a:pPr>
              <a:t>44</a:t>
            </a:fld>
            <a:endParaRPr lang="en-US">
              <a:cs typeface="Arial" charset="0"/>
            </a:endParaRPr>
          </a:p>
        </p:txBody>
      </p:sp>
    </p:spTree>
    <p:extLst>
      <p:ext uri="{BB962C8B-B14F-4D97-AF65-F5344CB8AC3E}">
        <p14:creationId xmlns:p14="http://schemas.microsoft.com/office/powerpoint/2010/main" val="301247675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45</a:t>
            </a:fld>
            <a:endParaRPr lang="en-US"/>
          </a:p>
        </p:txBody>
      </p:sp>
    </p:spTree>
    <p:extLst>
      <p:ext uri="{BB962C8B-B14F-4D97-AF65-F5344CB8AC3E}">
        <p14:creationId xmlns:p14="http://schemas.microsoft.com/office/powerpoint/2010/main" val="295058899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46</a:t>
            </a:fld>
            <a:endParaRPr lang="en-US"/>
          </a:p>
        </p:txBody>
      </p:sp>
    </p:spTree>
    <p:extLst>
      <p:ext uri="{BB962C8B-B14F-4D97-AF65-F5344CB8AC3E}">
        <p14:creationId xmlns:p14="http://schemas.microsoft.com/office/powerpoint/2010/main" val="14664953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endParaRPr lang="en-GB" dirty="0"/>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fld id="{B3DEFF2B-9DAE-463B-95B3-A90D76C2F756}" type="datetimeFigureOut">
              <a:rPr lang="en-GB"/>
              <a:pPr>
                <a:defRPr/>
              </a:pPr>
              <a:t>25/09/2025</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08D66E36-7BE5-40B6-870F-52C36D5A5165}"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3130C96B-2679-457C-8CDE-756C3066EFEB}" type="datetimeFigureOut">
              <a:rPr lang="en-GB"/>
              <a:pPr>
                <a:defRPr/>
              </a:pPr>
              <a:t>25/09/2025</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86F82A12-5EC9-49C6-B5D5-86545E56A22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pPr>
              <a:defRPr/>
            </a:pPr>
            <a:fld id="{29B98797-1441-4EC9-B935-E98729C145DC}" type="datetimeFigureOut">
              <a:rPr lang="en-GB"/>
              <a:pPr>
                <a:defRPr/>
              </a:pPr>
              <a:t>25/09/2025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AAB40E7-AA1C-40FE-8015-D9BA3F568763}"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3"/>
          <p:cNvSpPr>
            <a:spLocks noGrp="1"/>
          </p:cNvSpPr>
          <p:nvPr>
            <p:ph type="dt" sz="half" idx="10"/>
          </p:nvPr>
        </p:nvSpPr>
        <p:spPr/>
        <p:txBody>
          <a:bodyPr/>
          <a:lstStyle>
            <a:lvl1pPr>
              <a:defRPr/>
            </a:lvl1pPr>
          </a:lstStyle>
          <a:p>
            <a:pPr>
              <a:defRPr/>
            </a:pPr>
            <a:fld id="{CACDFF2B-F427-4280-A467-F7CF1DD2E18C}" type="datetimeFigureOut">
              <a:rPr lang="en-GB"/>
              <a:pPr>
                <a:defRPr/>
              </a:pPr>
              <a:t>25/09/2025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5E419636-9858-4C8A-9624-4A43A79107EA}"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3"/>
          <p:cNvSpPr>
            <a:spLocks noGrp="1"/>
          </p:cNvSpPr>
          <p:nvPr>
            <p:ph type="dt" sz="half" idx="10"/>
          </p:nvPr>
        </p:nvSpPr>
        <p:spPr/>
        <p:txBody>
          <a:bodyPr/>
          <a:lstStyle>
            <a:lvl1pPr>
              <a:defRPr/>
            </a:lvl1pPr>
          </a:lstStyle>
          <a:p>
            <a:pPr>
              <a:defRPr/>
            </a:pPr>
            <a:fld id="{A436DBBC-EE08-4CC8-A434-36078AB00833}" type="datetimeFigureOut">
              <a:rPr lang="en-GB"/>
              <a:pPr>
                <a:defRPr/>
              </a:pPr>
              <a:t>25/09/2025</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F7BFC628-965A-496B-83BD-202C9197426F}"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3"/>
          <p:cNvSpPr>
            <a:spLocks noGrp="1"/>
          </p:cNvSpPr>
          <p:nvPr>
            <p:ph type="dt" sz="half" idx="10"/>
          </p:nvPr>
        </p:nvSpPr>
        <p:spPr/>
        <p:txBody>
          <a:bodyPr/>
          <a:lstStyle>
            <a:lvl1pPr>
              <a:defRPr/>
            </a:lvl1pPr>
          </a:lstStyle>
          <a:p>
            <a:pPr>
              <a:defRPr/>
            </a:pPr>
            <a:fld id="{F0A61E0E-A615-4F66-AA19-678ADE52AE30}" type="datetimeFigureOut">
              <a:rPr lang="en-GB"/>
              <a:pPr>
                <a:defRPr/>
              </a:pPr>
              <a:t>25/09/2025</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8A27D89C-38D9-4EB6-B34E-3F131173DA81}"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fld id="{A37B5240-28BD-4366-9D69-7539C926BB4D}" type="datetimeFigureOut">
              <a:rPr lang="en-GB"/>
              <a:pPr>
                <a:defRPr/>
              </a:pPr>
              <a:t>25/09/2025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96A1D12C-B961-4F28-9DBA-C501218DBA7F}"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GB" noProof="0"/>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fld id="{8A1345F2-8EB3-4507-AFDD-0FCDA9B50827}" type="datetimeFigureOut">
              <a:rPr lang="en-GB"/>
              <a:pPr>
                <a:defRPr/>
              </a:pPr>
              <a:t>25/09/2025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C82C66DB-97CB-402A-8EF5-DC0187FE57C2}"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7DD9B0C3-4A83-47D4-8059-759F7DB853ED}" type="datetimeFigureOut">
              <a:rPr lang="en-GB"/>
              <a:pPr>
                <a:defRPr/>
              </a:pPr>
              <a:t>25/09/2025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C4F5D2B8-CA74-4CBE-8D4A-E1D7640BFBB6}"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96A4410E-4521-4409-856A-2E26048CAD10}" type="datetimeFigureOut">
              <a:rPr lang="en-GB"/>
              <a:pPr>
                <a:defRPr/>
              </a:pPr>
              <a:t>25/09/2025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B63F9F04-0953-4597-B93C-18B1C7A6148B}"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Text Placeholder 2"/>
          <p:cNvSpPr>
            <a:spLocks noGrp="1"/>
          </p:cNvSpPr>
          <p:nvPr>
            <p:ph type="body" idx="1"/>
          </p:nvPr>
        </p:nvSpPr>
        <p:spPr bwMode="auto">
          <a:xfrm>
            <a:off x="457200" y="1600200"/>
            <a:ext cx="8229600" cy="3916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schemeClr val="tx1">
                    <a:tint val="75000"/>
                  </a:schemeClr>
                </a:solidFill>
                <a:latin typeface="+mn-lt"/>
                <a:cs typeface="+mn-cs"/>
              </a:defRPr>
            </a:lvl1pPr>
          </a:lstStyle>
          <a:p>
            <a:pPr>
              <a:defRPr/>
            </a:pPr>
            <a:fld id="{232EBE5C-99B0-4D09-9277-03358ABEA013}" type="datetimeFigureOut">
              <a:rPr lang="en-GB"/>
              <a:pPr>
                <a:defRPr/>
              </a:pPr>
              <a:t>25/09/2025</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cs typeface="+mn-cs"/>
              </a:defRPr>
            </a:lvl1pPr>
          </a:lstStyle>
          <a:p>
            <a:pPr>
              <a:defRPr/>
            </a:pPr>
            <a:fld id="{A0E9A366-E1A3-469E-9FA7-85E07945C772}"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59" r:id="rId3"/>
    <p:sldLayoutId id="2147483658" r:id="rId4"/>
    <p:sldLayoutId id="2147483657" r:id="rId5"/>
    <p:sldLayoutId id="2147483656" r:id="rId6"/>
    <p:sldLayoutId id="2147483662" r:id="rId7"/>
    <p:sldLayoutId id="2147483655" r:id="rId8"/>
    <p:sldLayoutId id="2147483654" r:id="rId9"/>
    <p:sldLayoutId id="2147483653" r:id="rId10"/>
    <p:sldLayoutId id="2147483652"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hyperlink" Target="mailto:S.Loxdale@uwtsd.ac.u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mailto:a.beaumont@ydds.pcydds.ac.uk"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mailto:rhifmyfyriwr@myfyriwr.ydds.ac.uk" TargetMode="External"/><Relationship Id="rId13" Type="http://schemas.openxmlformats.org/officeDocument/2006/relationships/image" Target="../media/image8.png"/><Relationship Id="rId3" Type="http://schemas.openxmlformats.org/officeDocument/2006/relationships/hyperlink" Target="mailto:number@student.uwtsd.ac.uk" TargetMode="External"/><Relationship Id="rId7" Type="http://schemas.openxmlformats.org/officeDocument/2006/relationships/hyperlink" Target="http://www.pcydds.ac.uk/moodle" TargetMode="External"/><Relationship Id="rId12" Type="http://schemas.openxmlformats.org/officeDocument/2006/relationships/image" Target="../media/image7.png"/><Relationship Id="rId2" Type="http://schemas.openxmlformats.org/officeDocument/2006/relationships/hyperlink" Target="http://www.uwtsd.ac.uk/moodle" TargetMode="External"/><Relationship Id="rId1" Type="http://schemas.openxmlformats.org/officeDocument/2006/relationships/slideLayout" Target="../slideLayouts/slideLayout4.xml"/><Relationship Id="rId6" Type="http://schemas.openxmlformats.org/officeDocument/2006/relationships/hyperlink" Target="mailto:ITServiceDesk@uwtsd.ac.uk" TargetMode="External"/><Relationship Id="rId11" Type="http://schemas.openxmlformats.org/officeDocument/2006/relationships/hyperlink" Target="mailto:ITServiceDesk@ydds.ac.uk" TargetMode="External"/><Relationship Id="rId5" Type="http://schemas.openxmlformats.org/officeDocument/2006/relationships/hyperlink" Target="mailto:hwb@uwtsd.ac.uk" TargetMode="External"/><Relationship Id="rId10" Type="http://schemas.openxmlformats.org/officeDocument/2006/relationships/hyperlink" Target="mailto:hwb@pcydds.ac.uk" TargetMode="External"/><Relationship Id="rId4" Type="http://schemas.openxmlformats.org/officeDocument/2006/relationships/hyperlink" Target="mailto:1234567@student.uwtsd.ac.uk" TargetMode="External"/><Relationship Id="rId9" Type="http://schemas.openxmlformats.org/officeDocument/2006/relationships/hyperlink" Target="mailto:1234567@myfyriwr.ydds.ac.uk"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forms.office.com/e/ax0dSJMJ4B"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hyperlink" Target="https://youtube.com/playlist?list=PLf3NhHbChuHS84_YLowSsZXTmow9gOtny"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1320267-4E37-4DFE-9D40-68ABA4FDE524}"/>
              </a:ext>
            </a:extLst>
          </p:cNvPr>
          <p:cNvPicPr>
            <a:picLocks noChangeAspect="1"/>
          </p:cNvPicPr>
          <p:nvPr/>
        </p:nvPicPr>
        <p:blipFill>
          <a:blip r:embed="rId3"/>
          <a:stretch>
            <a:fillRect/>
          </a:stretch>
        </p:blipFill>
        <p:spPr>
          <a:xfrm>
            <a:off x="2099134" y="2276872"/>
            <a:ext cx="4945732" cy="3709299"/>
          </a:xfrm>
          <a:prstGeom prst="rect">
            <a:avLst/>
          </a:prstGeom>
          <a:effectLst>
            <a:outerShdw dist="50800" dir="5400000" sx="69000" sy="69000" algn="ctr" rotWithShape="0">
              <a:srgbClr val="000000">
                <a:alpha val="43137"/>
              </a:srgbClr>
            </a:outerShdw>
            <a:softEdge rad="76200"/>
          </a:effectLst>
        </p:spPr>
      </p:pic>
      <p:sp>
        <p:nvSpPr>
          <p:cNvPr id="5" name="TextBox 4"/>
          <p:cNvSpPr txBox="1"/>
          <p:nvPr/>
        </p:nvSpPr>
        <p:spPr>
          <a:xfrm>
            <a:off x="250825" y="980728"/>
            <a:ext cx="8642350" cy="2154436"/>
          </a:xfrm>
          <a:prstGeom prst="rect">
            <a:avLst/>
          </a:prstGeom>
          <a:solidFill>
            <a:schemeClr val="bg1">
              <a:lumMod val="50000"/>
              <a:alpha val="0"/>
            </a:schemeClr>
          </a:solidFill>
        </p:spPr>
        <p:txBody>
          <a:bodyPr>
            <a:spAutoFit/>
          </a:bodyPr>
          <a:lstStyle/>
          <a:p>
            <a:pPr algn="ctr" fontAlgn="auto">
              <a:spcBef>
                <a:spcPts val="0"/>
              </a:spcBef>
              <a:spcAft>
                <a:spcPts val="0"/>
              </a:spcAft>
              <a:defRPr/>
            </a:pPr>
            <a:r>
              <a:rPr lang="cy-GB" sz="2800" b="1" kern="0" dirty="0">
                <a:solidFill>
                  <a:schemeClr val="bg1"/>
                </a:solidFill>
                <a:latin typeface="Calibri" panose="020F0502020204030204" pitchFamily="34" charset="0"/>
                <a:cs typeface="Calibri" panose="020F0502020204030204" pitchFamily="34" charset="0"/>
              </a:rPr>
              <a:t>Croeso i Brifysgol Cymru Y Drindod Dewi Sant</a:t>
            </a:r>
            <a:br>
              <a:rPr lang="en-GB" sz="2800" b="1" kern="0" dirty="0">
                <a:solidFill>
                  <a:schemeClr val="bg1"/>
                </a:solidFill>
                <a:latin typeface="Calibri" panose="020F0502020204030204" pitchFamily="34" charset="0"/>
                <a:cs typeface="Calibri" panose="020F0502020204030204" pitchFamily="34" charset="0"/>
              </a:rPr>
            </a:br>
            <a:r>
              <a:rPr lang="en-GB" sz="2800" b="1" kern="0" dirty="0">
                <a:solidFill>
                  <a:schemeClr val="bg1"/>
                </a:solidFill>
                <a:latin typeface="Calibri" panose="020F0502020204030204" pitchFamily="34" charset="0"/>
                <a:cs typeface="Calibri" panose="020F0502020204030204" pitchFamily="34" charset="0"/>
              </a:rPr>
              <a:t>Welcome to the University of Wales</a:t>
            </a:r>
            <a:br>
              <a:rPr lang="en-GB" sz="2800" b="1" kern="0" dirty="0">
                <a:solidFill>
                  <a:schemeClr val="bg1"/>
                </a:solidFill>
                <a:latin typeface="Calibri" panose="020F0502020204030204" pitchFamily="34" charset="0"/>
                <a:cs typeface="Calibri" panose="020F0502020204030204" pitchFamily="34" charset="0"/>
              </a:rPr>
            </a:br>
            <a:r>
              <a:rPr lang="en-GB" sz="2800" b="1" kern="0" dirty="0">
                <a:solidFill>
                  <a:schemeClr val="bg1"/>
                </a:solidFill>
                <a:latin typeface="Calibri" panose="020F0502020204030204" pitchFamily="34" charset="0"/>
                <a:cs typeface="Calibri" panose="020F0502020204030204" pitchFamily="34" charset="0"/>
              </a:rPr>
              <a:t>Trinity Saint David</a:t>
            </a:r>
          </a:p>
          <a:p>
            <a:pPr algn="ctr" fontAlgn="auto">
              <a:spcBef>
                <a:spcPts val="0"/>
              </a:spcBef>
              <a:spcAft>
                <a:spcPts val="0"/>
              </a:spcAft>
              <a:defRPr/>
            </a:pPr>
            <a:endParaRPr lang="en-GB" sz="3000" kern="0" dirty="0">
              <a:solidFill>
                <a:schemeClr val="bg1"/>
              </a:solidFill>
              <a:latin typeface="Arial"/>
              <a:cs typeface="+mj-cs"/>
            </a:endParaRPr>
          </a:p>
          <a:p>
            <a:pPr algn="ctr" fontAlgn="auto">
              <a:spcBef>
                <a:spcPts val="0"/>
              </a:spcBef>
              <a:spcAft>
                <a:spcPts val="0"/>
              </a:spcAft>
              <a:defRPr/>
            </a:pPr>
            <a:endParaRPr lang="en-GB" sz="2000" kern="0" dirty="0">
              <a:solidFill>
                <a:schemeClr val="bg1"/>
              </a:solidFill>
              <a:latin typeface="Arial"/>
              <a:cs typeface="+mn-cs"/>
            </a:endParaRPr>
          </a:p>
        </p:txBody>
      </p:sp>
    </p:spTree>
    <p:extLst>
      <p:ext uri="{BB962C8B-B14F-4D97-AF65-F5344CB8AC3E}">
        <p14:creationId xmlns:p14="http://schemas.microsoft.com/office/powerpoint/2010/main" val="5658998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651000"/>
            <a:ext cx="8642350" cy="1446550"/>
          </a:xfrm>
          <a:prstGeom prst="rect">
            <a:avLst/>
          </a:prstGeom>
          <a:noFill/>
        </p:spPr>
        <p:txBody>
          <a:bodyPr>
            <a:spAutoFit/>
          </a:bodyPr>
          <a:lstStyle/>
          <a:p>
            <a:pPr algn="ctr" fontAlgn="auto">
              <a:spcBef>
                <a:spcPts val="0"/>
              </a:spcBef>
              <a:spcAft>
                <a:spcPts val="0"/>
              </a:spcAft>
              <a:defRPr/>
            </a:pPr>
            <a:r>
              <a:rPr lang="cy-GB" sz="4400" b="1" kern="0" dirty="0">
                <a:solidFill>
                  <a:schemeClr val="bg1"/>
                </a:solidFill>
                <a:latin typeface="Arial"/>
                <a:cs typeface="+mj-cs"/>
              </a:rPr>
              <a:t>Cyflwyniad i</a:t>
            </a:r>
            <a:r>
              <a:rPr lang="en-GB" sz="4400" b="1" kern="0" dirty="0">
                <a:solidFill>
                  <a:schemeClr val="bg1"/>
                </a:solidFill>
                <a:latin typeface="Arial"/>
                <a:cs typeface="+mj-cs"/>
              </a:rPr>
              <a:t> PCYDDS</a:t>
            </a:r>
          </a:p>
          <a:p>
            <a:pPr algn="ctr" fontAlgn="auto">
              <a:spcBef>
                <a:spcPts val="0"/>
              </a:spcBef>
              <a:spcAft>
                <a:spcPts val="0"/>
              </a:spcAft>
              <a:defRPr/>
            </a:pPr>
            <a:r>
              <a:rPr lang="en-GB" sz="4400" b="1" i="1" kern="0" dirty="0">
                <a:solidFill>
                  <a:schemeClr val="bg1"/>
                </a:solidFill>
                <a:latin typeface="Arial"/>
                <a:cs typeface="+mj-cs"/>
              </a:rPr>
              <a:t>An introduction to UWTSD</a:t>
            </a:r>
            <a:endParaRPr lang="en-GB" sz="4400" i="1" kern="0" dirty="0">
              <a:solidFill>
                <a:schemeClr val="bg1"/>
              </a:solidFill>
              <a:latin typeface="Arial"/>
              <a:cs typeface="+mj-cs"/>
            </a:endParaRPr>
          </a:p>
        </p:txBody>
      </p:sp>
      <p:pic>
        <p:nvPicPr>
          <p:cNvPr id="2" name="Picture 1">
            <a:extLst>
              <a:ext uri="{FF2B5EF4-FFF2-40B4-BE49-F238E27FC236}">
                <a16:creationId xmlns:a16="http://schemas.microsoft.com/office/drawing/2014/main" id="{88E7CA94-92DD-410B-8C42-147FB9431D87}"/>
              </a:ext>
            </a:extLst>
          </p:cNvPr>
          <p:cNvPicPr>
            <a:picLocks noChangeAspect="1"/>
          </p:cNvPicPr>
          <p:nvPr/>
        </p:nvPicPr>
        <p:blipFill>
          <a:blip r:embed="rId3"/>
          <a:stretch>
            <a:fillRect/>
          </a:stretch>
        </p:blipFill>
        <p:spPr>
          <a:xfrm>
            <a:off x="2051720" y="3423122"/>
            <a:ext cx="1707173" cy="2564904"/>
          </a:xfrm>
          <a:prstGeom prst="rect">
            <a:avLst/>
          </a:prstGeom>
        </p:spPr>
      </p:pic>
      <p:pic>
        <p:nvPicPr>
          <p:cNvPr id="4" name="Picture 3">
            <a:extLst>
              <a:ext uri="{FF2B5EF4-FFF2-40B4-BE49-F238E27FC236}">
                <a16:creationId xmlns:a16="http://schemas.microsoft.com/office/drawing/2014/main" id="{B2FC2446-707C-46EB-9BCD-15A37E7A226A}"/>
              </a:ext>
            </a:extLst>
          </p:cNvPr>
          <p:cNvPicPr>
            <a:picLocks noChangeAspect="1"/>
          </p:cNvPicPr>
          <p:nvPr/>
        </p:nvPicPr>
        <p:blipFill>
          <a:blip r:embed="rId4"/>
          <a:stretch>
            <a:fillRect/>
          </a:stretch>
        </p:blipFill>
        <p:spPr>
          <a:xfrm>
            <a:off x="7322953" y="116632"/>
            <a:ext cx="1598001" cy="1368152"/>
          </a:xfrm>
          <a:prstGeom prst="rect">
            <a:avLst/>
          </a:prstGeom>
        </p:spPr>
      </p:pic>
      <p:pic>
        <p:nvPicPr>
          <p:cNvPr id="7" name="Picture 6">
            <a:extLst>
              <a:ext uri="{FF2B5EF4-FFF2-40B4-BE49-F238E27FC236}">
                <a16:creationId xmlns:a16="http://schemas.microsoft.com/office/drawing/2014/main" id="{4EFB1E24-949B-41A7-A966-58D1FA406FE1}"/>
              </a:ext>
            </a:extLst>
          </p:cNvPr>
          <p:cNvPicPr>
            <a:picLocks noChangeAspect="1"/>
          </p:cNvPicPr>
          <p:nvPr/>
        </p:nvPicPr>
        <p:blipFill>
          <a:blip r:embed="rId5"/>
          <a:stretch>
            <a:fillRect/>
          </a:stretch>
        </p:blipFill>
        <p:spPr>
          <a:xfrm>
            <a:off x="4427984" y="3434877"/>
            <a:ext cx="3460935" cy="2553149"/>
          </a:xfrm>
          <a:prstGeom prst="rect">
            <a:avLst/>
          </a:prstGeom>
        </p:spPr>
      </p:pic>
    </p:spTree>
    <p:extLst>
      <p:ext uri="{BB962C8B-B14F-4D97-AF65-F5344CB8AC3E}">
        <p14:creationId xmlns:p14="http://schemas.microsoft.com/office/powerpoint/2010/main" val="189065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a:xfrm>
            <a:off x="285750" y="285750"/>
            <a:ext cx="8858250" cy="1143000"/>
          </a:xfrm>
        </p:spPr>
        <p:txBody>
          <a:bodyPr/>
          <a:lstStyle/>
          <a:p>
            <a:pPr algn="l"/>
            <a:r>
              <a:rPr lang="cy-GB" sz="2800" dirty="0"/>
              <a:t>Cysylltiadau staff allweddol ar gyfer eich rhaglen </a:t>
            </a:r>
            <a:br>
              <a:rPr lang="en-GB" sz="2800" dirty="0"/>
            </a:br>
            <a:r>
              <a:rPr lang="en-GB" sz="2800" i="1" dirty="0"/>
              <a:t>Key staff contacts for your programme</a:t>
            </a:r>
          </a:p>
        </p:txBody>
      </p:sp>
      <p:sp>
        <p:nvSpPr>
          <p:cNvPr id="3" name="Content Placeholder 2"/>
          <p:cNvSpPr>
            <a:spLocks noGrp="1"/>
          </p:cNvSpPr>
          <p:nvPr>
            <p:ph idx="1"/>
          </p:nvPr>
        </p:nvSpPr>
        <p:spPr>
          <a:xfrm>
            <a:off x="323850" y="1412875"/>
            <a:ext cx="8640638" cy="4395788"/>
          </a:xfrm>
        </p:spPr>
        <p:txBody>
          <a:bodyPr rtlCol="0">
            <a:normAutofit/>
          </a:bodyPr>
          <a:lstStyle/>
          <a:p>
            <a:pPr marL="0" indent="0" fontAlgn="auto">
              <a:spcAft>
                <a:spcPts val="0"/>
              </a:spcAft>
              <a:buFont typeface="Arial" pitchFamily="34" charset="0"/>
              <a:buNone/>
              <a:defRPr/>
            </a:pPr>
            <a:r>
              <a:rPr lang="en-GB" sz="2300" b="1" dirty="0">
                <a:solidFill>
                  <a:schemeClr val="accent6">
                    <a:lumMod val="75000"/>
                  </a:schemeClr>
                </a:solidFill>
              </a:rPr>
              <a:t>Sarah Loxdale</a:t>
            </a:r>
            <a:r>
              <a:rPr lang="en-GB" sz="2300" dirty="0"/>
              <a:t>– </a:t>
            </a:r>
            <a:r>
              <a:rPr lang="cy-GB" sz="2300" dirty="0"/>
              <a:t>Darlithydd a Chyfarwyddwr Rhaglen y Dystysgrif Raddedig / </a:t>
            </a:r>
            <a:r>
              <a:rPr lang="en-GB" sz="2300" i="1" dirty="0"/>
              <a:t>Lecturer and Programme Director for Graduate Certificate</a:t>
            </a:r>
            <a:r>
              <a:rPr lang="en-GB" sz="2300" dirty="0"/>
              <a:t> </a:t>
            </a:r>
            <a:r>
              <a:rPr lang="en-GB" sz="2300" dirty="0">
                <a:hlinkClick r:id="rId3"/>
              </a:rPr>
              <a:t>S.Loxdale@uwtsd.ac.uk</a:t>
            </a:r>
            <a:endParaRPr lang="en-GB" sz="2300" dirty="0"/>
          </a:p>
          <a:p>
            <a:pPr marL="0" indent="0" fontAlgn="auto">
              <a:spcAft>
                <a:spcPts val="0"/>
              </a:spcAft>
              <a:buFont typeface="Arial" pitchFamily="34" charset="0"/>
              <a:buNone/>
              <a:defRPr/>
            </a:pPr>
            <a:endParaRPr lang="en-GB" sz="2300" dirty="0"/>
          </a:p>
          <a:p>
            <a:pPr marL="0" indent="0" fontAlgn="auto">
              <a:spcAft>
                <a:spcPts val="0"/>
              </a:spcAft>
              <a:buFont typeface="Arial" pitchFamily="34" charset="0"/>
              <a:buNone/>
              <a:defRPr/>
            </a:pPr>
            <a:r>
              <a:rPr lang="en-GB" sz="2300" b="1" dirty="0">
                <a:solidFill>
                  <a:schemeClr val="accent6">
                    <a:lumMod val="75000"/>
                  </a:schemeClr>
                </a:solidFill>
              </a:rPr>
              <a:t>Mrs Ann Beaumont </a:t>
            </a:r>
            <a:r>
              <a:rPr lang="en-GB" sz="2300" dirty="0"/>
              <a:t>– </a:t>
            </a:r>
            <a:r>
              <a:rPr lang="cy-GB" sz="2300" dirty="0"/>
              <a:t>Swyddog Gweinyddol – Fframwaith Arfer Proffesiynol /</a:t>
            </a:r>
            <a:r>
              <a:rPr lang="en-GB" sz="2300" dirty="0"/>
              <a:t> </a:t>
            </a:r>
            <a:r>
              <a:rPr lang="en-GB" sz="2300" i="1" dirty="0"/>
              <a:t>Administrative Officer – Professional Practice Framework</a:t>
            </a:r>
            <a:r>
              <a:rPr lang="en-GB" sz="2300" dirty="0"/>
              <a:t> </a:t>
            </a:r>
            <a:r>
              <a:rPr lang="en-GB" sz="2300" dirty="0">
                <a:hlinkClick r:id="rId4"/>
              </a:rPr>
              <a:t>a.beaumont@uwtsd.ac.uk</a:t>
            </a:r>
            <a:endParaRPr lang="en-GB" sz="2300" dirty="0"/>
          </a:p>
          <a:p>
            <a:pPr marL="0" indent="0" fontAlgn="auto">
              <a:spcAft>
                <a:spcPts val="0"/>
              </a:spcAft>
              <a:buFont typeface="Arial" pitchFamily="34" charset="0"/>
              <a:buNone/>
              <a:defRPr/>
            </a:pPr>
            <a:endParaRPr lang="en-GB" sz="2300" dirty="0"/>
          </a:p>
          <a:p>
            <a:pPr marL="0" indent="0" fontAlgn="auto">
              <a:spcAft>
                <a:spcPts val="0"/>
              </a:spcAft>
              <a:buFont typeface="Arial" pitchFamily="34" charset="0"/>
              <a:buNone/>
              <a:defRPr/>
            </a:pPr>
            <a:endParaRPr lang="en-GB" sz="2300" dirty="0"/>
          </a:p>
        </p:txBody>
      </p:sp>
    </p:spTree>
    <p:extLst>
      <p:ext uri="{BB962C8B-B14F-4D97-AF65-F5344CB8AC3E}">
        <p14:creationId xmlns:p14="http://schemas.microsoft.com/office/powerpoint/2010/main" val="3459772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a:xfrm>
            <a:off x="457200" y="306613"/>
            <a:ext cx="8229600" cy="680687"/>
          </a:xfrm>
        </p:spPr>
        <p:txBody>
          <a:bodyPr anchor="ctr">
            <a:normAutofit fontScale="90000"/>
          </a:bodyPr>
          <a:lstStyle/>
          <a:p>
            <a:r>
              <a:rPr lang="cy-GB" sz="3600" dirty="0"/>
              <a:t>Nodyn Atgoffa i ddysgwyr</a:t>
            </a:r>
            <a:br>
              <a:rPr lang="en-GB" sz="3600" dirty="0"/>
            </a:br>
            <a:r>
              <a:rPr lang="en-GB" sz="3600" dirty="0"/>
              <a:t>Reminder for learners</a:t>
            </a:r>
          </a:p>
        </p:txBody>
      </p:sp>
      <p:sp>
        <p:nvSpPr>
          <p:cNvPr id="2" name="Content Placeholder 1">
            <a:extLst>
              <a:ext uri="{FF2B5EF4-FFF2-40B4-BE49-F238E27FC236}">
                <a16:creationId xmlns:a16="http://schemas.microsoft.com/office/drawing/2014/main" id="{91300F12-BA15-4D18-ADBF-7AA6299D4FD2}"/>
              </a:ext>
            </a:extLst>
          </p:cNvPr>
          <p:cNvSpPr>
            <a:spLocks noGrp="1"/>
          </p:cNvSpPr>
          <p:nvPr>
            <p:ph sz="half" idx="1"/>
          </p:nvPr>
        </p:nvSpPr>
        <p:spPr>
          <a:xfrm>
            <a:off x="457200" y="1261000"/>
            <a:ext cx="4038600" cy="4681114"/>
          </a:xfrm>
        </p:spPr>
        <p:txBody>
          <a:bodyPr wrap="square" anchor="t">
            <a:normAutofit fontScale="55000" lnSpcReduction="20000"/>
          </a:bodyPr>
          <a:lstStyle/>
          <a:p>
            <a:pPr marL="151200">
              <a:lnSpc>
                <a:spcPct val="107000"/>
              </a:lnSpc>
              <a:spcBef>
                <a:spcPts val="24"/>
              </a:spcBef>
              <a:spcAft>
                <a:spcPts val="600"/>
              </a:spcAft>
            </a:pPr>
            <a:r>
              <a:rPr lang="en-GB" sz="2700" dirty="0"/>
              <a:t>Prior to/after each workshop please access the resources available on Moodle </a:t>
            </a:r>
          </a:p>
          <a:p>
            <a:pPr marL="151200" indent="0">
              <a:lnSpc>
                <a:spcPct val="107000"/>
              </a:lnSpc>
              <a:spcBef>
                <a:spcPts val="24"/>
              </a:spcBef>
              <a:spcAft>
                <a:spcPts val="600"/>
              </a:spcAft>
              <a:buNone/>
            </a:pPr>
            <a:r>
              <a:rPr lang="en-GB" sz="2700" dirty="0"/>
              <a:t>	</a:t>
            </a:r>
            <a:r>
              <a:rPr lang="en-GB" sz="2700" dirty="0">
                <a:hlinkClick r:id="rId2"/>
              </a:rPr>
              <a:t>www.uwtsd.ac.uk/moodle</a:t>
            </a:r>
            <a:r>
              <a:rPr lang="en-GB" sz="2700" dirty="0"/>
              <a:t> </a:t>
            </a:r>
          </a:p>
          <a:p>
            <a:pPr marL="151200" indent="-214313">
              <a:lnSpc>
                <a:spcPct val="107000"/>
              </a:lnSpc>
              <a:spcBef>
                <a:spcPts val="24"/>
              </a:spcBef>
              <a:spcAft>
                <a:spcPts val="600"/>
              </a:spcAft>
            </a:pPr>
            <a:r>
              <a:rPr lang="en-GB" sz="2700" dirty="0"/>
              <a:t>The Username needs to be in the following format -          </a:t>
            </a:r>
            <a:r>
              <a:rPr lang="en-GB" sz="2700" u="sng" dirty="0" err="1">
                <a:solidFill>
                  <a:schemeClr val="accent1"/>
                </a:solidFill>
              </a:rPr>
              <a:t>student</a:t>
            </a:r>
            <a:r>
              <a:rPr lang="en-GB" sz="2700" u="sng" dirty="0" err="1">
                <a:solidFill>
                  <a:schemeClr val="accent1"/>
                </a:solidFill>
                <a:hlinkClick r:id="rId3">
                  <a:extLst>
                    <a:ext uri="{A12FA001-AC4F-418D-AE19-62706E023703}">
                      <ahyp:hlinkClr xmlns:ahyp="http://schemas.microsoft.com/office/drawing/2018/hyperlinkcolor" val="tx"/>
                    </a:ext>
                  </a:extLst>
                </a:hlinkClick>
              </a:rPr>
              <a:t>nu</a:t>
            </a:r>
            <a:r>
              <a:rPr lang="en-GB" sz="2700" dirty="0" err="1">
                <a:solidFill>
                  <a:schemeClr val="accent1"/>
                </a:solidFill>
                <a:hlinkClick r:id="rId3">
                  <a:extLst>
                    <a:ext uri="{A12FA001-AC4F-418D-AE19-62706E023703}">
                      <ahyp:hlinkClr xmlns:ahyp="http://schemas.microsoft.com/office/drawing/2018/hyperlinkcolor" val="tx"/>
                    </a:ext>
                  </a:extLst>
                </a:hlinkClick>
              </a:rPr>
              <a:t>mber@student.uwtsd.ac.uk</a:t>
            </a:r>
            <a:r>
              <a:rPr lang="en-GB" sz="2700" dirty="0">
                <a:solidFill>
                  <a:schemeClr val="accent1"/>
                </a:solidFill>
              </a:rPr>
              <a:t>    </a:t>
            </a:r>
            <a:r>
              <a:rPr lang="en-GB" sz="2700" dirty="0">
                <a:solidFill>
                  <a:schemeClr val="accent1"/>
                </a:solidFill>
                <a:latin typeface="Calibri" panose="020F0502020204030204" pitchFamily="34" charset="0"/>
                <a:ea typeface="Times New Roman" panose="02020603050405020304" pitchFamily="18" charset="0"/>
                <a:cs typeface="Arial" panose="020B0604020202020204" pitchFamily="34" charset="0"/>
              </a:rPr>
              <a:t> </a:t>
            </a:r>
            <a:endParaRPr lang="en-GB" sz="2700" dirty="0">
              <a:solidFill>
                <a:schemeClr val="accent1"/>
              </a:solidFill>
              <a:latin typeface="Calibri" panose="020F0502020204030204" pitchFamily="34" charset="0"/>
              <a:ea typeface="DengXian" panose="02010600030101010101" pitchFamily="2" charset="-122"/>
              <a:cs typeface="Arial" panose="020B0604020202020204" pitchFamily="34" charset="0"/>
            </a:endParaRPr>
          </a:p>
          <a:p>
            <a:pPr marL="151200" indent="0">
              <a:lnSpc>
                <a:spcPct val="107000"/>
              </a:lnSpc>
              <a:spcBef>
                <a:spcPts val="24"/>
              </a:spcBef>
              <a:spcAft>
                <a:spcPts val="600"/>
              </a:spcAft>
              <a:buNone/>
            </a:pPr>
            <a:r>
              <a:rPr lang="en-GB" sz="2700" dirty="0"/>
              <a:t>e.g.  If your student number is 1234567, you need to enter your Username as:- </a:t>
            </a:r>
            <a:r>
              <a:rPr lang="en-GB" sz="2700" dirty="0">
                <a:hlinkClick r:id="rId4">
                  <a:extLst>
                    <a:ext uri="{A12FA001-AC4F-418D-AE19-62706E023703}">
                      <ahyp:hlinkClr xmlns:ahyp="http://schemas.microsoft.com/office/drawing/2018/hyperlinkcolor" val="tx"/>
                    </a:ext>
                  </a:extLst>
                </a:hlinkClick>
              </a:rPr>
              <a:t>1234567@student.uwtsd.ac.uk</a:t>
            </a:r>
            <a:r>
              <a:rPr lang="en-GB" sz="2700" dirty="0"/>
              <a:t>  </a:t>
            </a:r>
            <a:r>
              <a:rPr lang="en-GB" sz="2700" dirty="0">
                <a:latin typeface="Calibri" panose="020F0502020204030204" pitchFamily="34" charset="0"/>
                <a:ea typeface="Times New Roman" panose="02020603050405020304" pitchFamily="18" charset="0"/>
                <a:cs typeface="Arial" panose="020B0604020202020204" pitchFamily="34" charset="0"/>
              </a:rPr>
              <a:t>  </a:t>
            </a:r>
            <a:endParaRPr lang="en-GB" sz="2700" dirty="0"/>
          </a:p>
          <a:p>
            <a:pPr marL="151200">
              <a:lnSpc>
                <a:spcPct val="107000"/>
              </a:lnSpc>
              <a:spcBef>
                <a:spcPts val="24"/>
              </a:spcBef>
              <a:spcAft>
                <a:spcPts val="600"/>
              </a:spcAft>
            </a:pPr>
            <a:r>
              <a:rPr lang="en-GB" sz="2700" dirty="0"/>
              <a:t>If you experience any issues with your student account password please contact the HWB team (</a:t>
            </a:r>
            <a:r>
              <a:rPr lang="en-GB" sz="2700" dirty="0">
                <a:hlinkClick r:id="rId5"/>
              </a:rPr>
              <a:t>hwb@uwtsd.ac.uk</a:t>
            </a:r>
            <a:r>
              <a:rPr lang="en-GB" sz="2700" dirty="0"/>
              <a:t>)</a:t>
            </a:r>
          </a:p>
          <a:p>
            <a:pPr marL="151200">
              <a:lnSpc>
                <a:spcPct val="107000"/>
              </a:lnSpc>
              <a:spcBef>
                <a:spcPts val="24"/>
              </a:spcBef>
              <a:spcAft>
                <a:spcPts val="600"/>
              </a:spcAft>
            </a:pPr>
            <a:endParaRPr lang="en-GB" sz="2700" dirty="0"/>
          </a:p>
          <a:p>
            <a:pPr marL="151200">
              <a:lnSpc>
                <a:spcPct val="107000"/>
              </a:lnSpc>
              <a:spcBef>
                <a:spcPts val="24"/>
              </a:spcBef>
              <a:spcAft>
                <a:spcPts val="600"/>
              </a:spcAft>
            </a:pPr>
            <a:r>
              <a:rPr lang="en-GB" sz="2700" dirty="0"/>
              <a:t>We also have an IT Service Desk Team who offer 24/7/365 days a year support:-               </a:t>
            </a:r>
          </a:p>
          <a:p>
            <a:pPr marL="151200" indent="0">
              <a:lnSpc>
                <a:spcPct val="107000"/>
              </a:lnSpc>
              <a:spcBef>
                <a:spcPts val="24"/>
              </a:spcBef>
              <a:spcAft>
                <a:spcPts val="600"/>
              </a:spcAft>
              <a:buNone/>
            </a:pPr>
            <a:r>
              <a:rPr lang="en-GB" sz="2700" dirty="0"/>
              <a:t>Phone: 0300-500-5055 or 	</a:t>
            </a:r>
            <a:r>
              <a:rPr lang="en-GB" sz="2700" dirty="0">
                <a:hlinkClick r:id="rId6"/>
              </a:rPr>
              <a:t>ITServiceDesk@uwtsd.ac.uk</a:t>
            </a:r>
            <a:endParaRPr lang="en-GB" sz="2700" dirty="0"/>
          </a:p>
          <a:p>
            <a:pPr marL="151200" indent="0">
              <a:lnSpc>
                <a:spcPct val="107000"/>
              </a:lnSpc>
              <a:spcBef>
                <a:spcPts val="24"/>
              </a:spcBef>
              <a:spcAft>
                <a:spcPts val="600"/>
              </a:spcAft>
              <a:buNone/>
            </a:pPr>
            <a:r>
              <a:rPr lang="en-US" sz="2700" dirty="0">
                <a:hlinkClick r:id="rId2"/>
              </a:rPr>
              <a:t>www.uwtsd.ac.uk/moodle</a:t>
            </a:r>
            <a:endParaRPr lang="en-US" sz="2700" dirty="0"/>
          </a:p>
          <a:p>
            <a:pPr marL="82153" indent="0">
              <a:lnSpc>
                <a:spcPct val="90000"/>
              </a:lnSpc>
              <a:buNone/>
            </a:pPr>
            <a:endParaRPr lang="en-US" sz="2500" dirty="0"/>
          </a:p>
          <a:p>
            <a:pPr marL="82153" indent="0">
              <a:lnSpc>
                <a:spcPct val="90000"/>
              </a:lnSpc>
              <a:buNone/>
            </a:pPr>
            <a:endParaRPr lang="en-US" sz="1200" dirty="0"/>
          </a:p>
          <a:p>
            <a:pPr marL="82153" indent="0">
              <a:lnSpc>
                <a:spcPct val="90000"/>
              </a:lnSpc>
              <a:buNone/>
            </a:pPr>
            <a:endParaRPr lang="en-GB" sz="1125" dirty="0"/>
          </a:p>
        </p:txBody>
      </p:sp>
      <p:sp>
        <p:nvSpPr>
          <p:cNvPr id="8" name="Text Placeholder 2">
            <a:extLst>
              <a:ext uri="{FF2B5EF4-FFF2-40B4-BE49-F238E27FC236}">
                <a16:creationId xmlns:a16="http://schemas.microsoft.com/office/drawing/2014/main" id="{A8470500-4292-4FFF-A378-DE7FC96C52AC}"/>
              </a:ext>
            </a:extLst>
          </p:cNvPr>
          <p:cNvSpPr>
            <a:spLocks noGrp="1"/>
          </p:cNvSpPr>
          <p:nvPr>
            <p:ph sz="half" idx="2"/>
          </p:nvPr>
        </p:nvSpPr>
        <p:spPr>
          <a:xfrm>
            <a:off x="4572000" y="1124148"/>
            <a:ext cx="4375190" cy="4817965"/>
          </a:xfrm>
        </p:spPr>
        <p:txBody>
          <a:bodyPr/>
          <a:lstStyle/>
          <a:p>
            <a:pPr marL="151200">
              <a:lnSpc>
                <a:spcPct val="87000"/>
              </a:lnSpc>
              <a:spcBef>
                <a:spcPts val="24"/>
              </a:spcBef>
              <a:spcAft>
                <a:spcPts val="600"/>
              </a:spcAft>
            </a:pPr>
            <a:r>
              <a:rPr lang="cy-GB" sz="1500" dirty="0"/>
              <a:t>Cyn/ar ôl pob gweithdy, ewch i’r adnoddau sydd ar gael ar Moodle os gwelwch yn dda </a:t>
            </a:r>
          </a:p>
          <a:p>
            <a:pPr marL="151200" indent="0">
              <a:lnSpc>
                <a:spcPct val="87000"/>
              </a:lnSpc>
              <a:spcBef>
                <a:spcPts val="24"/>
              </a:spcBef>
              <a:spcAft>
                <a:spcPts val="600"/>
              </a:spcAft>
              <a:buNone/>
            </a:pPr>
            <a:r>
              <a:rPr lang="cy-GB" sz="1500" dirty="0"/>
              <a:t>	</a:t>
            </a:r>
            <a:r>
              <a:rPr lang="cy-GB" sz="1500" dirty="0">
                <a:hlinkClick r:id="rId7"/>
              </a:rPr>
              <a:t>www.pcydds.ac.uk/moodle</a:t>
            </a:r>
            <a:r>
              <a:rPr lang="cy-GB" sz="1500" dirty="0"/>
              <a:t> </a:t>
            </a:r>
          </a:p>
          <a:p>
            <a:pPr marL="151200" indent="-214313">
              <a:lnSpc>
                <a:spcPct val="87000"/>
              </a:lnSpc>
              <a:spcBef>
                <a:spcPts val="24"/>
              </a:spcBef>
              <a:spcAft>
                <a:spcPts val="600"/>
              </a:spcAft>
            </a:pPr>
            <a:r>
              <a:rPr lang="cy-GB" sz="1500" dirty="0"/>
              <a:t>Rhaid i’r Enw Defnyddiwr fod yn y fformat canlynol -</a:t>
            </a:r>
            <a:r>
              <a:rPr lang="cy-GB" sz="1500" dirty="0">
                <a:hlinkClick r:id="rId8"/>
              </a:rPr>
              <a:t>rhifmyfyriwr@myfyriwr.ydds.ac.uk</a:t>
            </a:r>
            <a:r>
              <a:rPr lang="cy-GB" sz="1500" dirty="0">
                <a:solidFill>
                  <a:schemeClr val="accent1"/>
                </a:solidFill>
              </a:rPr>
              <a:t>    </a:t>
            </a:r>
            <a:r>
              <a:rPr lang="cy-GB" sz="1500" dirty="0">
                <a:solidFill>
                  <a:schemeClr val="accent1"/>
                </a:solidFill>
                <a:latin typeface="Calibri" panose="020F0502020204030204" pitchFamily="34" charset="0"/>
                <a:ea typeface="Times New Roman" panose="02020603050405020304" pitchFamily="18" charset="0"/>
                <a:cs typeface="Arial" panose="020B0604020202020204" pitchFamily="34" charset="0"/>
              </a:rPr>
              <a:t> </a:t>
            </a:r>
            <a:endParaRPr lang="cy-GB" sz="1500" dirty="0">
              <a:solidFill>
                <a:schemeClr val="accent1"/>
              </a:solidFill>
              <a:latin typeface="Calibri" panose="020F0502020204030204" pitchFamily="34" charset="0"/>
              <a:ea typeface="DengXian" panose="02010600030101010101" pitchFamily="2" charset="-122"/>
              <a:cs typeface="Arial" panose="020B0604020202020204" pitchFamily="34" charset="0"/>
            </a:endParaRPr>
          </a:p>
          <a:p>
            <a:pPr marL="151200" indent="0">
              <a:lnSpc>
                <a:spcPct val="87000"/>
              </a:lnSpc>
              <a:spcBef>
                <a:spcPts val="24"/>
              </a:spcBef>
              <a:spcAft>
                <a:spcPts val="600"/>
              </a:spcAft>
              <a:buNone/>
            </a:pPr>
            <a:r>
              <a:rPr lang="cy-GB" sz="1500" dirty="0"/>
              <a:t>e.e. Os oes gennych y rhif myfyriwr 1234567, bydd angen i chi roi eich Enw Defnyddiwr i mewn fel a ganlyn: </a:t>
            </a:r>
            <a:r>
              <a:rPr lang="cy-GB" sz="1500" dirty="0">
                <a:hlinkClick r:id="rId9"/>
              </a:rPr>
              <a:t>1234567@myfyriwr.ydds.ac.uk</a:t>
            </a:r>
            <a:r>
              <a:rPr lang="cy-GB" sz="1500" dirty="0">
                <a:solidFill>
                  <a:schemeClr val="accent1"/>
                </a:solidFill>
              </a:rPr>
              <a:t>    </a:t>
            </a:r>
            <a:r>
              <a:rPr lang="cy-GB" sz="1500" dirty="0">
                <a:solidFill>
                  <a:schemeClr val="accent1"/>
                </a:solidFill>
                <a:latin typeface="Calibri" panose="020F0502020204030204" pitchFamily="34" charset="0"/>
                <a:ea typeface="Times New Roman" panose="02020603050405020304" pitchFamily="18" charset="0"/>
                <a:cs typeface="Arial" panose="020B0604020202020204" pitchFamily="34" charset="0"/>
              </a:rPr>
              <a:t> </a:t>
            </a:r>
            <a:endParaRPr lang="cy-GB" sz="1500" dirty="0"/>
          </a:p>
          <a:p>
            <a:pPr marL="151200">
              <a:lnSpc>
                <a:spcPct val="87000"/>
              </a:lnSpc>
              <a:spcBef>
                <a:spcPts val="24"/>
              </a:spcBef>
              <a:spcAft>
                <a:spcPts val="600"/>
              </a:spcAft>
            </a:pPr>
            <a:r>
              <a:rPr lang="cy-GB" sz="1500" dirty="0"/>
              <a:t>Os ydych yn cael unrhyw drafferthion gyda chyfrinair eich cyfrif myfyriwr, cysylltwch â’r tîm HWB os gwelwch yn dda (</a:t>
            </a:r>
            <a:r>
              <a:rPr lang="cy-GB" sz="1500" dirty="0">
                <a:hlinkClick r:id="rId10"/>
              </a:rPr>
              <a:t>hwb@pcydds.ac.uk</a:t>
            </a:r>
            <a:r>
              <a:rPr lang="cy-GB" sz="1500" dirty="0"/>
              <a:t>)</a:t>
            </a:r>
          </a:p>
          <a:p>
            <a:pPr marL="151200">
              <a:lnSpc>
                <a:spcPct val="87000"/>
              </a:lnSpc>
              <a:spcBef>
                <a:spcPts val="24"/>
              </a:spcBef>
              <a:spcAft>
                <a:spcPts val="600"/>
              </a:spcAft>
            </a:pPr>
            <a:r>
              <a:rPr lang="cy-GB" sz="1500" dirty="0"/>
              <a:t>Mae gennym hefyd Ddesg Wasanaeth TG sy’n cynnig cymorth  24/7/365 diwrnod y flwyddyn:-               </a:t>
            </a:r>
          </a:p>
          <a:p>
            <a:pPr marL="151200" indent="0">
              <a:lnSpc>
                <a:spcPct val="87000"/>
              </a:lnSpc>
              <a:spcBef>
                <a:spcPts val="24"/>
              </a:spcBef>
              <a:spcAft>
                <a:spcPts val="600"/>
              </a:spcAft>
              <a:buNone/>
            </a:pPr>
            <a:r>
              <a:rPr lang="cy-GB" sz="1500" dirty="0"/>
              <a:t>Ffoniwch: 0300-500-5055 neu cysylltwch ag 	</a:t>
            </a:r>
            <a:r>
              <a:rPr lang="cy-GB" sz="1500" dirty="0">
                <a:hlinkClick r:id="rId11"/>
              </a:rPr>
              <a:t>ITServiceDesk@ydds.ac.uk</a:t>
            </a:r>
            <a:endParaRPr lang="cy-GB" sz="1500" dirty="0"/>
          </a:p>
          <a:p>
            <a:pPr marL="151200" indent="0">
              <a:lnSpc>
                <a:spcPct val="87000"/>
              </a:lnSpc>
              <a:spcBef>
                <a:spcPts val="24"/>
              </a:spcBef>
              <a:spcAft>
                <a:spcPts val="600"/>
              </a:spcAft>
              <a:buNone/>
            </a:pPr>
            <a:r>
              <a:rPr lang="en-US" sz="1500" dirty="0">
                <a:hlinkClick r:id="rId7"/>
              </a:rPr>
              <a:t>www.pcydds.ac.uk/moodle</a:t>
            </a:r>
            <a:endParaRPr lang="en-US" sz="1500" dirty="0"/>
          </a:p>
          <a:p>
            <a:pPr marL="0" indent="0">
              <a:buNone/>
            </a:pPr>
            <a:endParaRPr lang="en-US" sz="1600" dirty="0"/>
          </a:p>
        </p:txBody>
      </p:sp>
      <p:pic>
        <p:nvPicPr>
          <p:cNvPr id="5" name="Picture 4">
            <a:extLst>
              <a:ext uri="{FF2B5EF4-FFF2-40B4-BE49-F238E27FC236}">
                <a16:creationId xmlns:a16="http://schemas.microsoft.com/office/drawing/2014/main" id="{20F05F82-B2B5-44A7-918A-C4D5B9669405}"/>
              </a:ext>
            </a:extLst>
          </p:cNvPr>
          <p:cNvPicPr>
            <a:picLocks noChangeAspect="1"/>
          </p:cNvPicPr>
          <p:nvPr/>
        </p:nvPicPr>
        <p:blipFill>
          <a:blip r:embed="rId12"/>
          <a:stretch>
            <a:fillRect/>
          </a:stretch>
        </p:blipFill>
        <p:spPr>
          <a:xfrm>
            <a:off x="827584" y="169762"/>
            <a:ext cx="936104" cy="954387"/>
          </a:xfrm>
          <a:prstGeom prst="rect">
            <a:avLst/>
          </a:prstGeom>
        </p:spPr>
      </p:pic>
      <p:pic>
        <p:nvPicPr>
          <p:cNvPr id="11" name="Picture 10">
            <a:extLst>
              <a:ext uri="{FF2B5EF4-FFF2-40B4-BE49-F238E27FC236}">
                <a16:creationId xmlns:a16="http://schemas.microsoft.com/office/drawing/2014/main" id="{57AC92C3-AE44-4D3D-B267-4EF10742B702}"/>
              </a:ext>
            </a:extLst>
          </p:cNvPr>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7308304" y="306613"/>
            <a:ext cx="1638886" cy="680687"/>
          </a:xfrm>
          <a:prstGeom prst="rect">
            <a:avLst/>
          </a:prstGeom>
          <a:noFill/>
          <a:ln>
            <a:noFill/>
          </a:ln>
        </p:spPr>
      </p:pic>
    </p:spTree>
    <p:extLst>
      <p:ext uri="{BB962C8B-B14F-4D97-AF65-F5344CB8AC3E}">
        <p14:creationId xmlns:p14="http://schemas.microsoft.com/office/powerpoint/2010/main" val="1174987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755C8-E78F-CA06-E3AC-9F6171C83F21}"/>
              </a:ext>
            </a:extLst>
          </p:cNvPr>
          <p:cNvSpPr>
            <a:spLocks noGrp="1"/>
          </p:cNvSpPr>
          <p:nvPr>
            <p:ph type="title"/>
          </p:nvPr>
        </p:nvSpPr>
        <p:spPr>
          <a:xfrm>
            <a:off x="6105833" y="1336573"/>
            <a:ext cx="2551471" cy="2764511"/>
          </a:xfrm>
        </p:spPr>
        <p:txBody>
          <a:bodyPr vert="horz" wrap="square" lIns="68580" tIns="34290" rIns="68580" bIns="34290" numCol="1" rtlCol="0" anchor="b" anchorCtr="0" compatLnSpc="1">
            <a:prstTxWarp prst="textNoShape">
              <a:avLst/>
            </a:prstTxWarp>
            <a:normAutofit fontScale="90000"/>
          </a:bodyPr>
          <a:lstStyle/>
          <a:p>
            <a:r>
              <a:rPr lang="en-US" sz="2100" b="1" dirty="0" err="1">
                <a:solidFill>
                  <a:schemeClr val="tx1">
                    <a:lumMod val="85000"/>
                    <a:lumOff val="15000"/>
                  </a:schemeClr>
                </a:solidFill>
              </a:rPr>
              <a:t>Gwasanaethau</a:t>
            </a:r>
            <a:r>
              <a:rPr lang="en-US" sz="2100" b="1" dirty="0">
                <a:solidFill>
                  <a:schemeClr val="tx1">
                    <a:lumMod val="85000"/>
                    <a:lumOff val="15000"/>
                  </a:schemeClr>
                </a:solidFill>
              </a:rPr>
              <a:t> </a:t>
            </a:r>
            <a:r>
              <a:rPr lang="en-US" sz="2100" b="1" dirty="0" err="1">
                <a:solidFill>
                  <a:schemeClr val="tx1">
                    <a:lumMod val="85000"/>
                    <a:lumOff val="15000"/>
                  </a:schemeClr>
                </a:solidFill>
              </a:rPr>
              <a:t>Myfyrwyr</a:t>
            </a:r>
            <a:r>
              <a:rPr lang="en-US" sz="2100" b="1" dirty="0">
                <a:solidFill>
                  <a:schemeClr val="tx1">
                    <a:lumMod val="85000"/>
                    <a:lumOff val="15000"/>
                  </a:schemeClr>
                </a:solidFill>
              </a:rPr>
              <a:t> PCYDDS</a:t>
            </a:r>
            <a:br>
              <a:rPr lang="en-US" sz="2100" b="1" dirty="0">
                <a:solidFill>
                  <a:schemeClr val="tx1">
                    <a:lumMod val="85000"/>
                    <a:lumOff val="15000"/>
                  </a:schemeClr>
                </a:solidFill>
              </a:rPr>
            </a:br>
            <a:r>
              <a:rPr lang="en-US" sz="2100" b="1" dirty="0">
                <a:solidFill>
                  <a:schemeClr val="tx1">
                    <a:lumMod val="85000"/>
                    <a:lumOff val="15000"/>
                  </a:schemeClr>
                </a:solidFill>
              </a:rPr>
              <a:t>UWTSD Student Services</a:t>
            </a:r>
            <a:br>
              <a:rPr lang="en-US" sz="1950" b="1" dirty="0">
                <a:solidFill>
                  <a:schemeClr val="tx1">
                    <a:lumMod val="85000"/>
                    <a:lumOff val="15000"/>
                  </a:schemeClr>
                </a:solidFill>
              </a:rPr>
            </a:br>
            <a:br>
              <a:rPr lang="en-US" sz="1950" b="1" dirty="0">
                <a:solidFill>
                  <a:schemeClr val="tx1">
                    <a:lumMod val="85000"/>
                    <a:lumOff val="15000"/>
                  </a:schemeClr>
                </a:solidFill>
              </a:rPr>
            </a:br>
            <a:r>
              <a:rPr lang="en-US" sz="1950" dirty="0">
                <a:solidFill>
                  <a:schemeClr val="tx1">
                    <a:lumMod val="85000"/>
                    <a:lumOff val="15000"/>
                  </a:schemeClr>
                </a:solidFill>
              </a:rPr>
              <a:t>I </a:t>
            </a:r>
            <a:r>
              <a:rPr lang="en-US" sz="1950" dirty="0" err="1">
                <a:solidFill>
                  <a:schemeClr val="tx1">
                    <a:lumMod val="85000"/>
                    <a:lumOff val="15000"/>
                  </a:schemeClr>
                </a:solidFill>
              </a:rPr>
              <a:t>gael</a:t>
            </a:r>
            <a:r>
              <a:rPr lang="en-US" sz="1950" dirty="0">
                <a:solidFill>
                  <a:schemeClr val="tx1">
                    <a:lumMod val="85000"/>
                    <a:lumOff val="15000"/>
                  </a:schemeClr>
                </a:solidFill>
              </a:rPr>
              <a:t> </a:t>
            </a:r>
            <a:r>
              <a:rPr lang="en-US" sz="1950" dirty="0" err="1">
                <a:solidFill>
                  <a:schemeClr val="tx1">
                    <a:lumMod val="85000"/>
                    <a:lumOff val="15000"/>
                  </a:schemeClr>
                </a:solidFill>
              </a:rPr>
              <a:t>mynediad</a:t>
            </a:r>
            <a:r>
              <a:rPr lang="en-US" sz="1950" dirty="0">
                <a:solidFill>
                  <a:schemeClr val="tx1">
                    <a:lumMod val="85000"/>
                    <a:lumOff val="15000"/>
                  </a:schemeClr>
                </a:solidFill>
              </a:rPr>
              <a:t> at </a:t>
            </a:r>
            <a:r>
              <a:rPr lang="en-US" sz="1950" dirty="0" err="1">
                <a:solidFill>
                  <a:schemeClr val="tx1">
                    <a:lumMod val="85000"/>
                    <a:lumOff val="15000"/>
                  </a:schemeClr>
                </a:solidFill>
              </a:rPr>
              <a:t>gymorth</a:t>
            </a:r>
            <a:r>
              <a:rPr lang="en-US" sz="1950" dirty="0">
                <a:solidFill>
                  <a:schemeClr val="tx1">
                    <a:lumMod val="85000"/>
                    <a:lumOff val="15000"/>
                  </a:schemeClr>
                </a:solidFill>
              </a:rPr>
              <a:t> </a:t>
            </a:r>
            <a:r>
              <a:rPr lang="en-US" sz="1950" dirty="0" err="1">
                <a:solidFill>
                  <a:schemeClr val="tx1">
                    <a:lumMod val="85000"/>
                    <a:lumOff val="15000"/>
                  </a:schemeClr>
                </a:solidFill>
              </a:rPr>
              <a:t>cwblhewch</a:t>
            </a:r>
            <a:r>
              <a:rPr lang="en-US" sz="1950" dirty="0">
                <a:solidFill>
                  <a:schemeClr val="tx1">
                    <a:lumMod val="85000"/>
                    <a:lumOff val="15000"/>
                  </a:schemeClr>
                </a:solidFill>
              </a:rPr>
              <a:t> y </a:t>
            </a:r>
            <a:r>
              <a:rPr lang="en-US" sz="1950" dirty="0" err="1">
                <a:solidFill>
                  <a:schemeClr val="tx1">
                    <a:lumMod val="85000"/>
                    <a:lumOff val="15000"/>
                  </a:schemeClr>
                </a:solidFill>
              </a:rPr>
              <a:t>ffurflen</a:t>
            </a:r>
            <a:r>
              <a:rPr lang="en-US" sz="1950" dirty="0">
                <a:solidFill>
                  <a:schemeClr val="tx1">
                    <a:lumMod val="85000"/>
                    <a:lumOff val="15000"/>
                  </a:schemeClr>
                </a:solidFill>
              </a:rPr>
              <a:t> hon / To access support please complete this form - </a:t>
            </a:r>
          </a:p>
        </p:txBody>
      </p:sp>
      <p:sp>
        <p:nvSpPr>
          <p:cNvPr id="9" name="TextBox 8">
            <a:extLst>
              <a:ext uri="{FF2B5EF4-FFF2-40B4-BE49-F238E27FC236}">
                <a16:creationId xmlns:a16="http://schemas.microsoft.com/office/drawing/2014/main" id="{FEDAFC5F-500F-6EB0-7A18-F2F5C1FBCD49}"/>
              </a:ext>
            </a:extLst>
          </p:cNvPr>
          <p:cNvSpPr txBox="1"/>
          <p:nvPr/>
        </p:nvSpPr>
        <p:spPr>
          <a:xfrm>
            <a:off x="6105832" y="4198966"/>
            <a:ext cx="2563493" cy="928962"/>
          </a:xfrm>
          <a:prstGeom prst="rect">
            <a:avLst/>
          </a:prstGeom>
        </p:spPr>
        <p:txBody>
          <a:bodyPr rot="0" spcFirstLastPara="0" vertOverflow="overflow" horzOverflow="overflow" vert="horz" lIns="68580" tIns="34290" rIns="68580" bIns="34290" numCol="1" spcCol="0" rtlCol="0" fromWordArt="0" anchorCtr="0" forceAA="0" compatLnSpc="1">
            <a:prstTxWarp prst="textNoShape">
              <a:avLst/>
            </a:prstTxWarp>
            <a:normAutofit/>
          </a:bodyPr>
          <a:lstStyle/>
          <a:p>
            <a:pPr defTabSz="685800" fontAlgn="auto">
              <a:lnSpc>
                <a:spcPct val="90000"/>
              </a:lnSpc>
              <a:spcBef>
                <a:spcPts val="900"/>
              </a:spcBef>
              <a:spcAft>
                <a:spcPts val="150"/>
              </a:spcAft>
              <a:buClr>
                <a:srgbClr val="1CADE4"/>
              </a:buClr>
              <a:buSzPct val="100000"/>
              <a:defRPr/>
            </a:pPr>
            <a:r>
              <a:rPr lang="en-US" sz="1500" cap="all" spc="150">
                <a:solidFill>
                  <a:prstClr val="black">
                    <a:lumMod val="85000"/>
                    <a:lumOff val="15000"/>
                  </a:prstClr>
                </a:solidFill>
                <a:latin typeface="Calibri Light" panose="020F0302020204030204"/>
                <a:cs typeface="+mn-cs"/>
                <a:hlinkClick r:id="rId3"/>
              </a:rPr>
              <a:t>https://forms.office.com/e/ax0dSJMJ4B</a:t>
            </a:r>
            <a:endParaRPr lang="en-US" sz="1500" cap="all" spc="150">
              <a:solidFill>
                <a:prstClr val="black">
                  <a:lumMod val="85000"/>
                  <a:lumOff val="15000"/>
                </a:prstClr>
              </a:solidFill>
              <a:latin typeface="Calibri Light" panose="020F0302020204030204"/>
              <a:cs typeface="+mn-cs"/>
            </a:endParaRPr>
          </a:p>
        </p:txBody>
      </p:sp>
      <p:pic>
        <p:nvPicPr>
          <p:cNvPr id="7" name="Content Placeholder 6" descr="A qr code on a screen&#10;&#10;Description automatically generated">
            <a:extLst>
              <a:ext uri="{FF2B5EF4-FFF2-40B4-BE49-F238E27FC236}">
                <a16:creationId xmlns:a16="http://schemas.microsoft.com/office/drawing/2014/main" id="{03675DDC-1D29-1FC2-3263-9F773E697546}"/>
              </a:ext>
            </a:extLst>
          </p:cNvPr>
          <p:cNvPicPr>
            <a:picLocks noGrp="1" noChangeAspect="1"/>
          </p:cNvPicPr>
          <p:nvPr>
            <p:ph sz="half" idx="1"/>
          </p:nvPr>
        </p:nvPicPr>
        <p:blipFill>
          <a:blip r:embed="rId4"/>
          <a:stretch>
            <a:fillRect/>
          </a:stretch>
        </p:blipFill>
        <p:spPr>
          <a:xfrm>
            <a:off x="475500" y="1353360"/>
            <a:ext cx="5184163" cy="3758518"/>
          </a:xfrm>
          <a:prstGeom prst="rect">
            <a:avLst/>
          </a:prstGeom>
        </p:spPr>
      </p:pic>
    </p:spTree>
    <p:extLst>
      <p:ext uri="{BB962C8B-B14F-4D97-AF65-F5344CB8AC3E}">
        <p14:creationId xmlns:p14="http://schemas.microsoft.com/office/powerpoint/2010/main" val="41654475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63FDF-C8D4-8C43-92B2-CB76421A1ED7}"/>
              </a:ext>
            </a:extLst>
          </p:cNvPr>
          <p:cNvSpPr>
            <a:spLocks noGrp="1"/>
          </p:cNvSpPr>
          <p:nvPr>
            <p:ph type="title"/>
          </p:nvPr>
        </p:nvSpPr>
        <p:spPr/>
        <p:txBody>
          <a:bodyPr/>
          <a:lstStyle/>
          <a:p>
            <a:r>
              <a:rPr lang="cy-GB" dirty="0"/>
              <a:t>Cynefino â’r Drindod Dewi Sant </a:t>
            </a:r>
            <a:r>
              <a:rPr lang="en-US" dirty="0"/>
              <a:t>Induction to  Trinity St David’s</a:t>
            </a:r>
          </a:p>
        </p:txBody>
      </p:sp>
      <p:sp>
        <p:nvSpPr>
          <p:cNvPr id="3" name="Content Placeholder 2">
            <a:extLst>
              <a:ext uri="{FF2B5EF4-FFF2-40B4-BE49-F238E27FC236}">
                <a16:creationId xmlns:a16="http://schemas.microsoft.com/office/drawing/2014/main" id="{AD2109EC-CAC6-0446-90EC-E8807D49973D}"/>
              </a:ext>
            </a:extLst>
          </p:cNvPr>
          <p:cNvSpPr>
            <a:spLocks noGrp="1"/>
          </p:cNvSpPr>
          <p:nvPr>
            <p:ph sz="half" idx="1"/>
          </p:nvPr>
        </p:nvSpPr>
        <p:spPr>
          <a:xfrm>
            <a:off x="435631" y="1884095"/>
            <a:ext cx="3826768" cy="1505634"/>
          </a:xfrm>
        </p:spPr>
        <p:txBody>
          <a:bodyPr/>
          <a:lstStyle/>
          <a:p>
            <a:r>
              <a:rPr lang="en-US" dirty="0"/>
              <a:t>These short videos can be accessed via Moodle. </a:t>
            </a:r>
          </a:p>
        </p:txBody>
      </p:sp>
      <p:sp>
        <p:nvSpPr>
          <p:cNvPr id="5" name="Dalfan Cynnwys 4">
            <a:extLst>
              <a:ext uri="{FF2B5EF4-FFF2-40B4-BE49-F238E27FC236}">
                <a16:creationId xmlns:a16="http://schemas.microsoft.com/office/drawing/2014/main" id="{3B93C2E3-2101-874D-88A9-02B7D431D224}"/>
              </a:ext>
            </a:extLst>
          </p:cNvPr>
          <p:cNvSpPr>
            <a:spLocks noGrp="1"/>
          </p:cNvSpPr>
          <p:nvPr>
            <p:ph sz="half" idx="2"/>
          </p:nvPr>
        </p:nvSpPr>
        <p:spPr>
          <a:xfrm>
            <a:off x="4591230" y="1864636"/>
            <a:ext cx="3668216" cy="1396751"/>
          </a:xfrm>
        </p:spPr>
        <p:txBody>
          <a:bodyPr/>
          <a:lstStyle/>
          <a:p>
            <a:r>
              <a:rPr lang="cy-GB" dirty="0"/>
              <a:t>Gallwch fynd at y fideos byr hyn drwy </a:t>
            </a:r>
            <a:r>
              <a:rPr lang="en-GB" dirty="0"/>
              <a:t>Moodle.</a:t>
            </a:r>
            <a:endParaRPr lang="cy-GB" dirty="0"/>
          </a:p>
        </p:txBody>
      </p:sp>
      <p:sp>
        <p:nvSpPr>
          <p:cNvPr id="4" name="Rectangle 3">
            <a:extLst>
              <a:ext uri="{FF2B5EF4-FFF2-40B4-BE49-F238E27FC236}">
                <a16:creationId xmlns:a16="http://schemas.microsoft.com/office/drawing/2014/main" id="{10632C2A-6BA2-4848-A823-D2C3BFC82BDD}"/>
              </a:ext>
            </a:extLst>
          </p:cNvPr>
          <p:cNvSpPr/>
          <p:nvPr/>
        </p:nvSpPr>
        <p:spPr>
          <a:xfrm>
            <a:off x="2370584" y="4221088"/>
            <a:ext cx="4572000" cy="923330"/>
          </a:xfrm>
          <a:prstGeom prst="rect">
            <a:avLst/>
          </a:prstGeom>
        </p:spPr>
        <p:txBody>
          <a:bodyPr>
            <a:spAutoFit/>
          </a:bodyPr>
          <a:lstStyle/>
          <a:p>
            <a:r>
              <a:rPr lang="en-US" dirty="0">
                <a:hlinkClick r:id="rId3"/>
              </a:rPr>
              <a:t>https://youtube.com/playlist?list=PLf3NhHbChuHS84_YLowSsZXTmow9gOtny</a:t>
            </a:r>
            <a:endParaRPr lang="en-US" dirty="0"/>
          </a:p>
          <a:p>
            <a:endParaRPr lang="en-US" dirty="0"/>
          </a:p>
        </p:txBody>
      </p:sp>
    </p:spTree>
    <p:extLst>
      <p:ext uri="{BB962C8B-B14F-4D97-AF65-F5344CB8AC3E}">
        <p14:creationId xmlns:p14="http://schemas.microsoft.com/office/powerpoint/2010/main" val="41317005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651000"/>
            <a:ext cx="8642350" cy="769938"/>
          </a:xfrm>
          <a:prstGeom prst="rect">
            <a:avLst/>
          </a:prstGeom>
          <a:noFill/>
        </p:spPr>
        <p:txBody>
          <a:bodyPr>
            <a:spAutoFit/>
          </a:bodyPr>
          <a:lstStyle/>
          <a:p>
            <a:pPr algn="ctr" fontAlgn="auto">
              <a:spcBef>
                <a:spcPts val="0"/>
              </a:spcBef>
              <a:spcAft>
                <a:spcPts val="0"/>
              </a:spcAft>
              <a:defRPr/>
            </a:pPr>
            <a:r>
              <a:rPr lang="en-GB" sz="4400" b="1" kern="0" dirty="0">
                <a:solidFill>
                  <a:schemeClr val="bg1"/>
                </a:solidFill>
                <a:latin typeface="Arial"/>
                <a:cs typeface="+mj-cs"/>
              </a:rPr>
              <a:t>Porth Agored</a:t>
            </a:r>
            <a:endParaRPr lang="en-GB" sz="4400" i="1" kern="0" dirty="0">
              <a:solidFill>
                <a:schemeClr val="bg1"/>
              </a:solidFill>
              <a:latin typeface="Arial"/>
              <a:cs typeface="+mj-c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r>
              <a:rPr lang="en-GB" sz="3200" b="1" dirty="0">
                <a:latin typeface="Arial" charset="0"/>
              </a:rPr>
              <a:t>Partneriaeth Porth </a:t>
            </a:r>
            <a:r>
              <a:rPr lang="en-GB" sz="3200" b="1" dirty="0" err="1">
                <a:latin typeface="Arial" charset="0"/>
              </a:rPr>
              <a:t>Agored</a:t>
            </a:r>
            <a:r>
              <a:rPr lang="en-GB" sz="3200" b="1" dirty="0">
                <a:latin typeface="Arial" charset="0"/>
              </a:rPr>
              <a:t> Partnership</a:t>
            </a:r>
          </a:p>
        </p:txBody>
      </p:sp>
      <p:sp>
        <p:nvSpPr>
          <p:cNvPr id="7171" name="Rectangle 3"/>
          <p:cNvSpPr>
            <a:spLocks noGrp="1" noChangeArrowheads="1"/>
          </p:cNvSpPr>
          <p:nvPr>
            <p:ph type="body" sz="half" idx="1"/>
          </p:nvPr>
        </p:nvSpPr>
        <p:spPr>
          <a:xfrm>
            <a:off x="457200" y="1600200"/>
            <a:ext cx="4038600" cy="3989388"/>
          </a:xfrm>
        </p:spPr>
        <p:txBody>
          <a:bodyPr rtlCol="0">
            <a:normAutofit/>
          </a:bodyPr>
          <a:lstStyle/>
          <a:p>
            <a:pPr fontAlgn="auto">
              <a:spcAft>
                <a:spcPts val="0"/>
              </a:spcAft>
              <a:buFont typeface="Arial" pitchFamily="34" charset="0"/>
              <a:buChar char="•"/>
              <a:defRPr/>
            </a:pPr>
            <a:r>
              <a:rPr lang="en-GB" dirty="0">
                <a:latin typeface="Arial" charset="0"/>
              </a:rPr>
              <a:t>Gwynedd</a:t>
            </a:r>
          </a:p>
          <a:p>
            <a:pPr fontAlgn="auto">
              <a:spcAft>
                <a:spcPts val="0"/>
              </a:spcAft>
              <a:buFont typeface="Arial" pitchFamily="34" charset="0"/>
              <a:buChar char="•"/>
              <a:defRPr/>
            </a:pPr>
            <a:r>
              <a:rPr lang="en-GB">
                <a:latin typeface="Arial" charset="0"/>
              </a:rPr>
              <a:t>Ynys Môn</a:t>
            </a:r>
            <a:endParaRPr lang="en-GB" dirty="0">
              <a:latin typeface="Arial" charset="0"/>
            </a:endParaRPr>
          </a:p>
          <a:p>
            <a:pPr fontAlgn="auto">
              <a:spcAft>
                <a:spcPts val="0"/>
              </a:spcAft>
              <a:buFont typeface="Arial" pitchFamily="34" charset="0"/>
              <a:buChar char="•"/>
              <a:defRPr/>
            </a:pPr>
            <a:r>
              <a:rPr lang="en-GB" dirty="0">
                <a:latin typeface="Arial" charset="0"/>
              </a:rPr>
              <a:t>Conwy</a:t>
            </a:r>
          </a:p>
          <a:p>
            <a:pPr fontAlgn="auto">
              <a:spcAft>
                <a:spcPts val="0"/>
              </a:spcAft>
              <a:buFont typeface="Arial" pitchFamily="34" charset="0"/>
              <a:buChar char="•"/>
              <a:defRPr/>
            </a:pPr>
            <a:r>
              <a:rPr lang="en-GB" dirty="0">
                <a:latin typeface="Arial" charset="0"/>
              </a:rPr>
              <a:t>Denbighshire</a:t>
            </a:r>
          </a:p>
          <a:p>
            <a:pPr fontAlgn="auto">
              <a:spcAft>
                <a:spcPts val="0"/>
              </a:spcAft>
              <a:buFont typeface="Arial" pitchFamily="34" charset="0"/>
              <a:buChar char="•"/>
              <a:defRPr/>
            </a:pPr>
            <a:r>
              <a:rPr lang="cy-GB" dirty="0">
                <a:latin typeface="Arial" charset="0"/>
              </a:rPr>
              <a:t>Wrecsam</a:t>
            </a:r>
          </a:p>
          <a:p>
            <a:pPr fontAlgn="auto">
              <a:spcAft>
                <a:spcPts val="0"/>
              </a:spcAft>
              <a:buFont typeface="Arial" pitchFamily="34" charset="0"/>
              <a:buChar char="•"/>
              <a:defRPr/>
            </a:pPr>
            <a:r>
              <a:rPr lang="en-GB" dirty="0">
                <a:latin typeface="Arial" charset="0"/>
              </a:rPr>
              <a:t>Flintshire</a:t>
            </a:r>
          </a:p>
          <a:p>
            <a:pPr fontAlgn="auto">
              <a:spcAft>
                <a:spcPts val="0"/>
              </a:spcAft>
              <a:buFont typeface="Arial" pitchFamily="34" charset="0"/>
              <a:buChar char="•"/>
              <a:defRPr/>
            </a:pPr>
            <a:r>
              <a:rPr lang="en-GB" dirty="0">
                <a:latin typeface="Arial" charset="0"/>
              </a:rPr>
              <a:t>Powys</a:t>
            </a:r>
          </a:p>
          <a:p>
            <a:pPr marL="0" indent="0" fontAlgn="auto">
              <a:spcAft>
                <a:spcPts val="0"/>
              </a:spcAft>
              <a:buFont typeface="Arial" pitchFamily="34" charset="0"/>
              <a:buNone/>
              <a:defRPr/>
            </a:pPr>
            <a:endParaRPr lang="en-GB" dirty="0">
              <a:latin typeface="Arial" charset="0"/>
            </a:endParaRPr>
          </a:p>
          <a:p>
            <a:pPr fontAlgn="auto">
              <a:spcAft>
                <a:spcPts val="0"/>
              </a:spcAft>
              <a:buFont typeface="Arial" pitchFamily="34" charset="0"/>
              <a:buChar char="•"/>
              <a:defRPr/>
            </a:pPr>
            <a:endParaRPr lang="en-GB" dirty="0">
              <a:latin typeface="Arial" charset="0"/>
            </a:endParaRPr>
          </a:p>
        </p:txBody>
      </p:sp>
      <p:sp>
        <p:nvSpPr>
          <p:cNvPr id="27651" name="Rectangle 4"/>
          <p:cNvSpPr>
            <a:spLocks noGrp="1" noChangeArrowheads="1"/>
          </p:cNvSpPr>
          <p:nvPr>
            <p:ph type="body" sz="half" idx="2"/>
          </p:nvPr>
        </p:nvSpPr>
        <p:spPr>
          <a:xfrm>
            <a:off x="4648200" y="1600200"/>
            <a:ext cx="4038600" cy="3989388"/>
          </a:xfrm>
        </p:spPr>
        <p:txBody>
          <a:bodyPr/>
          <a:lstStyle/>
          <a:p>
            <a:pPr>
              <a:lnSpc>
                <a:spcPct val="110000"/>
              </a:lnSpc>
            </a:pPr>
            <a:r>
              <a:rPr lang="en-GB">
                <a:latin typeface="Arial" charset="0"/>
              </a:rPr>
              <a:t>Ceredigion</a:t>
            </a:r>
          </a:p>
          <a:p>
            <a:pPr>
              <a:lnSpc>
                <a:spcPct val="110000"/>
              </a:lnSpc>
            </a:pPr>
            <a:r>
              <a:rPr lang="en-GB">
                <a:latin typeface="Arial" charset="0"/>
              </a:rPr>
              <a:t>Carmarthen </a:t>
            </a:r>
          </a:p>
          <a:p>
            <a:pPr>
              <a:lnSpc>
                <a:spcPct val="110000"/>
              </a:lnSpc>
            </a:pPr>
            <a:r>
              <a:rPr lang="en-GB">
                <a:latin typeface="Arial" charset="0"/>
              </a:rPr>
              <a:t>Neath Port Talbot</a:t>
            </a:r>
          </a:p>
          <a:p>
            <a:pPr>
              <a:lnSpc>
                <a:spcPct val="110000"/>
              </a:lnSpc>
            </a:pPr>
            <a:r>
              <a:rPr lang="en-GB">
                <a:latin typeface="Arial" charset="0"/>
              </a:rPr>
              <a:t>Pembrokeshire</a:t>
            </a:r>
          </a:p>
          <a:p>
            <a:pPr>
              <a:lnSpc>
                <a:spcPct val="110000"/>
              </a:lnSpc>
            </a:pPr>
            <a:r>
              <a:rPr lang="en-GB">
                <a:latin typeface="Arial" charset="0"/>
              </a:rPr>
              <a:t>Swansea</a:t>
            </a:r>
          </a:p>
          <a:p>
            <a:pPr>
              <a:lnSpc>
                <a:spcPct val="110000"/>
              </a:lnSpc>
            </a:pPr>
            <a:r>
              <a:rPr lang="en-GB">
                <a:latin typeface="Arial" charset="0"/>
              </a:rPr>
              <a:t>University of Wales Trinity Saint David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4"/>
          <p:cNvSpPr>
            <a:spLocks noGrp="1" noChangeArrowheads="1"/>
          </p:cNvSpPr>
          <p:nvPr>
            <p:ph type="title"/>
          </p:nvPr>
        </p:nvSpPr>
        <p:spPr>
          <a:xfrm>
            <a:off x="457200" y="274638"/>
            <a:ext cx="8229600" cy="850900"/>
          </a:xfrm>
        </p:spPr>
        <p:txBody>
          <a:bodyPr/>
          <a:lstStyle/>
          <a:p>
            <a:r>
              <a:rPr lang="en-GB" dirty="0">
                <a:latin typeface="Arial" charset="0"/>
              </a:rPr>
              <a:t>CPEL</a:t>
            </a:r>
          </a:p>
        </p:txBody>
      </p:sp>
      <p:sp>
        <p:nvSpPr>
          <p:cNvPr id="25602" name="Rectangle 5"/>
          <p:cNvSpPr>
            <a:spLocks noGrp="1" noChangeArrowheads="1"/>
          </p:cNvSpPr>
          <p:nvPr>
            <p:ph type="body" sz="half" idx="1"/>
          </p:nvPr>
        </p:nvSpPr>
        <p:spPr>
          <a:xfrm>
            <a:off x="179388" y="1125538"/>
            <a:ext cx="4316412" cy="5111750"/>
          </a:xfrm>
        </p:spPr>
        <p:txBody>
          <a:bodyPr/>
          <a:lstStyle/>
          <a:p>
            <a:r>
              <a:rPr lang="cy-GB" sz="2000" dirty="0">
                <a:latin typeface="Arial"/>
                <a:cs typeface="Arial"/>
              </a:rPr>
              <a:t>Mae'r Fframwaith CPEL yn disgrifio'r trefniadau sylfaenol ar gyfer addysg a dysg barhaus gweithwyr cymdeithasol ar ôl iddynt gymhwyso i ddechrau er mwyn symud ymlaen ar y llwybr gyrfa:</a:t>
            </a:r>
            <a:endParaRPr lang="en-GB" sz="2000" dirty="0">
              <a:latin typeface="Arial"/>
              <a:cs typeface="Arial"/>
            </a:endParaRPr>
          </a:p>
          <a:p>
            <a:r>
              <a:rPr lang="cy-GB" sz="2000" dirty="0">
                <a:latin typeface="Arial"/>
                <a:cs typeface="Arial"/>
              </a:rPr>
              <a:t>O 2016 ymlaen mae’r Rhaglen Gadarnhau wedi’i chysylltu â'r tair blynedd gyntaf yn ymarfer ac mae’n ofynnol ar gyfer cyfnod cyntaf ail-gofrestru fel gweithiwr cymdeithasol.</a:t>
            </a:r>
            <a:endParaRPr lang="en-GB" sz="2000" dirty="0">
              <a:latin typeface="Arial"/>
              <a:cs typeface="Arial"/>
            </a:endParaRPr>
          </a:p>
        </p:txBody>
      </p:sp>
      <p:sp>
        <p:nvSpPr>
          <p:cNvPr id="25603" name="Rectangle 6"/>
          <p:cNvSpPr>
            <a:spLocks noGrp="1" noChangeArrowheads="1"/>
          </p:cNvSpPr>
          <p:nvPr>
            <p:ph type="body" sz="half" idx="2"/>
          </p:nvPr>
        </p:nvSpPr>
        <p:spPr>
          <a:xfrm>
            <a:off x="4648200" y="1125538"/>
            <a:ext cx="4316413" cy="5000625"/>
          </a:xfrm>
        </p:spPr>
        <p:txBody>
          <a:bodyPr/>
          <a:lstStyle/>
          <a:p>
            <a:pPr>
              <a:lnSpc>
                <a:spcPct val="90000"/>
              </a:lnSpc>
            </a:pPr>
            <a:r>
              <a:rPr lang="en-GB" sz="2000" dirty="0">
                <a:latin typeface="Arial" charset="0"/>
              </a:rPr>
              <a:t>The CPEL Framework describes the minimum arrangements for the continuing education and learning of social workers after initial qualification in order to progress on the career pathway:</a:t>
            </a:r>
          </a:p>
          <a:p>
            <a:pPr marL="0" indent="0">
              <a:lnSpc>
                <a:spcPct val="90000"/>
              </a:lnSpc>
              <a:buNone/>
            </a:pPr>
            <a:endParaRPr lang="en-GB" sz="2000" dirty="0">
              <a:latin typeface="Arial" charset="0"/>
            </a:endParaRPr>
          </a:p>
          <a:p>
            <a:pPr>
              <a:lnSpc>
                <a:spcPct val="90000"/>
              </a:lnSpc>
            </a:pPr>
            <a:r>
              <a:rPr lang="en-GB" sz="2000" dirty="0">
                <a:latin typeface="Arial" charset="0"/>
              </a:rPr>
              <a:t>From 2016 onwards the Consolidation Programme has been linked to the first 3 years in practice and is a requirement for the first period of re-registration as a social worker.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4"/>
          <p:cNvSpPr>
            <a:spLocks noGrp="1" noChangeArrowheads="1"/>
          </p:cNvSpPr>
          <p:nvPr>
            <p:ph type="title"/>
          </p:nvPr>
        </p:nvSpPr>
        <p:spPr>
          <a:xfrm>
            <a:off x="351274" y="-1496"/>
            <a:ext cx="8229600" cy="1143000"/>
          </a:xfrm>
        </p:spPr>
        <p:txBody>
          <a:bodyPr/>
          <a:lstStyle/>
          <a:p>
            <a:r>
              <a:rPr lang="cy-GB" sz="4000" b="1" dirty="0">
                <a:latin typeface="Arial" charset="0"/>
              </a:rPr>
              <a:t>Portffolio</a:t>
            </a:r>
            <a:r>
              <a:rPr lang="en-GB" sz="4000" b="1" dirty="0">
                <a:latin typeface="Arial" charset="0"/>
              </a:rPr>
              <a:t> / Portfolio</a:t>
            </a:r>
            <a:endParaRPr lang="en-GB" b="1" dirty="0">
              <a:latin typeface="Arial" charset="0"/>
            </a:endParaRPr>
          </a:p>
        </p:txBody>
      </p:sp>
      <p:sp>
        <p:nvSpPr>
          <p:cNvPr id="28674" name="Rectangle 5"/>
          <p:cNvSpPr>
            <a:spLocks noGrp="1" noChangeArrowheads="1"/>
          </p:cNvSpPr>
          <p:nvPr>
            <p:ph type="body" sz="half" idx="1"/>
          </p:nvPr>
        </p:nvSpPr>
        <p:spPr>
          <a:xfrm>
            <a:off x="323850" y="1218456"/>
            <a:ext cx="4230631" cy="4421088"/>
          </a:xfrm>
        </p:spPr>
        <p:txBody>
          <a:bodyPr/>
          <a:lstStyle/>
          <a:p>
            <a:pPr>
              <a:buFontTx/>
              <a:buNone/>
            </a:pPr>
            <a:r>
              <a:rPr lang="cy-GB" sz="2000" b="1" dirty="0">
                <a:latin typeface="Arial" charset="0"/>
              </a:rPr>
              <a:t>Canllawiau</a:t>
            </a:r>
          </a:p>
          <a:p>
            <a:r>
              <a:rPr lang="cy-GB" sz="2000" dirty="0">
                <a:latin typeface="Arial" charset="0"/>
              </a:rPr>
              <a:t>Cyflwyno’r portffolio </a:t>
            </a:r>
          </a:p>
          <a:p>
            <a:r>
              <a:rPr lang="cy-GB" sz="2000" dirty="0">
                <a:latin typeface="Arial" charset="0"/>
              </a:rPr>
              <a:t>Asesiad </a:t>
            </a:r>
          </a:p>
          <a:p>
            <a:r>
              <a:rPr lang="cy-GB" sz="2000" dirty="0">
                <a:latin typeface="Arial" charset="0"/>
              </a:rPr>
              <a:t>Datganiad cyfrinachedd </a:t>
            </a:r>
          </a:p>
          <a:p>
            <a:r>
              <a:rPr lang="cy-GB" sz="2000" dirty="0">
                <a:latin typeface="Arial" charset="0"/>
              </a:rPr>
              <a:t>Dyslecsia ac amgylchiadau arbennig eraill.</a:t>
            </a:r>
          </a:p>
          <a:p>
            <a:r>
              <a:rPr lang="cy-GB" sz="2000" dirty="0"/>
              <a:t>Dewch o hyd i’r portffolio ar Moodle fel 5 tasg ar ffurf </a:t>
            </a:r>
            <a:r>
              <a:rPr lang="cy-GB" sz="2000" dirty="0" err="1"/>
              <a:t>profforma</a:t>
            </a:r>
            <a:r>
              <a:rPr lang="cy-GB" sz="2000" dirty="0"/>
              <a:t> ar wahân i’w gilydd. Mae 4 yn dasgau, a’r 5ed ar gyfer y rhestr gyfeirio a'r cytundeb dysgu.</a:t>
            </a:r>
            <a:endParaRPr lang="cy-GB" sz="2000" dirty="0">
              <a:latin typeface="Arial" charset="0"/>
            </a:endParaRPr>
          </a:p>
        </p:txBody>
      </p:sp>
      <p:sp>
        <p:nvSpPr>
          <p:cNvPr id="28675" name="Rectangle 6"/>
          <p:cNvSpPr>
            <a:spLocks noGrp="1" noChangeArrowheads="1"/>
          </p:cNvSpPr>
          <p:nvPr>
            <p:ph type="body" sz="half" idx="2"/>
          </p:nvPr>
        </p:nvSpPr>
        <p:spPr>
          <a:xfrm>
            <a:off x="4589520" y="1052736"/>
            <a:ext cx="4038600" cy="3989388"/>
          </a:xfrm>
        </p:spPr>
        <p:txBody>
          <a:bodyPr/>
          <a:lstStyle/>
          <a:p>
            <a:pPr algn="ctr">
              <a:buFontTx/>
              <a:buNone/>
            </a:pPr>
            <a:r>
              <a:rPr lang="en-GB" sz="2400" b="1" dirty="0">
                <a:latin typeface="Arial" charset="0"/>
              </a:rPr>
              <a:t>Guidance</a:t>
            </a:r>
          </a:p>
          <a:p>
            <a:pPr>
              <a:lnSpc>
                <a:spcPct val="110000"/>
              </a:lnSpc>
            </a:pPr>
            <a:r>
              <a:rPr lang="en-GB" sz="2200" dirty="0">
                <a:latin typeface="Arial" charset="0"/>
              </a:rPr>
              <a:t>Presentation of portfolio </a:t>
            </a:r>
          </a:p>
          <a:p>
            <a:pPr>
              <a:lnSpc>
                <a:spcPct val="110000"/>
              </a:lnSpc>
            </a:pPr>
            <a:r>
              <a:rPr lang="en-GB" sz="2200" dirty="0">
                <a:latin typeface="Arial" charset="0"/>
              </a:rPr>
              <a:t>Assessment</a:t>
            </a:r>
          </a:p>
          <a:p>
            <a:pPr>
              <a:lnSpc>
                <a:spcPct val="110000"/>
              </a:lnSpc>
            </a:pPr>
            <a:r>
              <a:rPr lang="en-GB" sz="2200" dirty="0">
                <a:latin typeface="Arial" charset="0"/>
              </a:rPr>
              <a:t>Confidentiality statement</a:t>
            </a:r>
          </a:p>
          <a:p>
            <a:pPr>
              <a:lnSpc>
                <a:spcPct val="110000"/>
              </a:lnSpc>
            </a:pPr>
            <a:r>
              <a:rPr lang="en-GB" sz="2200" dirty="0">
                <a:latin typeface="Arial" charset="0"/>
              </a:rPr>
              <a:t>Neurodiversity and other special circumstances. </a:t>
            </a:r>
          </a:p>
          <a:p>
            <a:pPr>
              <a:lnSpc>
                <a:spcPct val="110000"/>
              </a:lnSpc>
            </a:pPr>
            <a:r>
              <a:rPr lang="en-GB" sz="2200" dirty="0">
                <a:latin typeface="Arial" charset="0"/>
              </a:rPr>
              <a:t>You access the portfolio via Moodle as 5 separate task proformas. 4 are tasks, the 5 is for the reference list and learning agreement. </a:t>
            </a:r>
          </a:p>
          <a:p>
            <a:pPr>
              <a:lnSpc>
                <a:spcPct val="110000"/>
              </a:lnSpc>
              <a:buFontTx/>
              <a:buNone/>
            </a:pPr>
            <a:r>
              <a:rPr lang="en-GB" sz="2400" dirty="0">
                <a:latin typeface="Arial" charset="0"/>
              </a:rPr>
              <a:t>        </a:t>
            </a:r>
          </a:p>
          <a:p>
            <a:pPr>
              <a:buFontTx/>
              <a:buNone/>
            </a:pPr>
            <a:endParaRPr lang="en-GB" sz="2400" dirty="0">
              <a:latin typeface="Arial" charset="0"/>
            </a:endParaRPr>
          </a:p>
          <a:p>
            <a:pPr algn="ctr">
              <a:buFontTx/>
              <a:buNone/>
            </a:pPr>
            <a:endParaRPr lang="en-GB" sz="2400" dirty="0">
              <a:latin typeface="Arial"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3FD18-180F-1A91-AD7D-47ED8019BE03}"/>
              </a:ext>
            </a:extLst>
          </p:cNvPr>
          <p:cNvSpPr>
            <a:spLocks noGrp="1"/>
          </p:cNvSpPr>
          <p:nvPr>
            <p:ph type="title"/>
          </p:nvPr>
        </p:nvSpPr>
        <p:spPr>
          <a:xfrm>
            <a:off x="457200" y="260648"/>
            <a:ext cx="8229600" cy="360040"/>
          </a:xfrm>
        </p:spPr>
        <p:txBody>
          <a:bodyPr/>
          <a:lstStyle/>
          <a:p>
            <a:r>
              <a:rPr lang="cy-GB" sz="3600" b="1" dirty="0"/>
              <a:t>Cyfrinachedd </a:t>
            </a:r>
            <a:r>
              <a:rPr lang="en-US" sz="3600" b="1" dirty="0"/>
              <a:t>/ Confidentiality</a:t>
            </a:r>
            <a:r>
              <a:rPr lang="en-US" b="1" dirty="0"/>
              <a:t> </a:t>
            </a:r>
          </a:p>
        </p:txBody>
      </p:sp>
      <p:sp>
        <p:nvSpPr>
          <p:cNvPr id="4" name="Content Placeholder 3">
            <a:extLst>
              <a:ext uri="{FF2B5EF4-FFF2-40B4-BE49-F238E27FC236}">
                <a16:creationId xmlns:a16="http://schemas.microsoft.com/office/drawing/2014/main" id="{4947645F-039D-7FC0-4635-8A785E9AC70B}"/>
              </a:ext>
            </a:extLst>
          </p:cNvPr>
          <p:cNvSpPr>
            <a:spLocks noGrp="1"/>
          </p:cNvSpPr>
          <p:nvPr>
            <p:ph sz="half" idx="2"/>
          </p:nvPr>
        </p:nvSpPr>
        <p:spPr>
          <a:xfrm>
            <a:off x="4895528" y="812319"/>
            <a:ext cx="4038600" cy="4752529"/>
          </a:xfrm>
        </p:spPr>
        <p:txBody>
          <a:bodyPr/>
          <a:lstStyle/>
          <a:p>
            <a:pPr marL="0" indent="0">
              <a:buNone/>
            </a:pPr>
            <a:r>
              <a:rPr lang="en-GB" sz="1600" dirty="0">
                <a:effectLst/>
                <a:latin typeface="ArialMT"/>
              </a:rPr>
              <a:t>It is important that no individual can be identified either directly or indirectly from the information in the portfolio.</a:t>
            </a:r>
          </a:p>
          <a:p>
            <a:pPr marL="0" indent="0">
              <a:buNone/>
            </a:pPr>
            <a:r>
              <a:rPr lang="en-GB" sz="1600" b="1" dirty="0">
                <a:latin typeface="ArialMT"/>
              </a:rPr>
              <a:t>Y</a:t>
            </a:r>
            <a:r>
              <a:rPr lang="en-GB" sz="1600" b="1" dirty="0">
                <a:effectLst/>
                <a:latin typeface="ArialMT"/>
              </a:rPr>
              <a:t>ou must: </a:t>
            </a:r>
            <a:endParaRPr lang="en-GB" sz="1600" b="1" dirty="0"/>
          </a:p>
          <a:p>
            <a:pPr>
              <a:buFont typeface="Arial" panose="020B0604020202020204" pitchFamily="34" charset="0"/>
              <a:buChar char="•"/>
            </a:pPr>
            <a:r>
              <a:rPr lang="en-GB" sz="1600" dirty="0">
                <a:latin typeface="ArialMT"/>
              </a:rPr>
              <a:t>A</a:t>
            </a:r>
            <a:r>
              <a:rPr lang="en-GB" sz="1600" dirty="0">
                <a:effectLst/>
                <a:latin typeface="ArialMT"/>
              </a:rPr>
              <a:t>dhere to guidance in the Programme Handbook about confidentiality </a:t>
            </a:r>
          </a:p>
          <a:p>
            <a:pPr>
              <a:buFont typeface="Arial" panose="020B0604020202020204" pitchFamily="34" charset="0"/>
              <a:buChar char="•"/>
            </a:pPr>
            <a:r>
              <a:rPr lang="en-GB" sz="1600" dirty="0">
                <a:latin typeface="ArialMT"/>
              </a:rPr>
              <a:t>N</a:t>
            </a:r>
            <a:r>
              <a:rPr lang="en-GB" sz="1600" dirty="0">
                <a:effectLst/>
                <a:latin typeface="ArialMT"/>
              </a:rPr>
              <a:t>ot identify your Local Authority </a:t>
            </a:r>
            <a:endParaRPr lang="en-GB" sz="1600" dirty="0">
              <a:effectLst/>
              <a:latin typeface="SymbolMT"/>
            </a:endParaRPr>
          </a:p>
          <a:p>
            <a:pPr>
              <a:buFont typeface="Arial" panose="020B0604020202020204" pitchFamily="34" charset="0"/>
              <a:buChar char="•"/>
            </a:pPr>
            <a:r>
              <a:rPr lang="en-GB" sz="1600" dirty="0">
                <a:latin typeface="ArialMT"/>
              </a:rPr>
              <a:t>N</a:t>
            </a:r>
            <a:r>
              <a:rPr lang="en-GB" sz="1600" dirty="0">
                <a:effectLst/>
                <a:latin typeface="ArialMT"/>
              </a:rPr>
              <a:t>ot identify people in need of care and support and/or their carers by name, instead you must use </a:t>
            </a:r>
            <a:r>
              <a:rPr lang="en-GB" sz="1600" b="1" dirty="0">
                <a:effectLst/>
                <a:latin typeface="Arial" panose="020B0604020202020204" pitchFamily="34" charset="0"/>
              </a:rPr>
              <a:t>numbers e.g., 1, 2, 3 etc. and not letters </a:t>
            </a:r>
          </a:p>
          <a:p>
            <a:pPr>
              <a:buFont typeface="Arial" panose="020B0604020202020204" pitchFamily="34" charset="0"/>
              <a:buChar char="•"/>
            </a:pPr>
            <a:r>
              <a:rPr lang="en-GB" sz="1600" dirty="0">
                <a:effectLst/>
                <a:latin typeface="ArialMT"/>
              </a:rPr>
              <a:t>not write information that enables people in need of care and support and/or their carers to be identified indirectly through the description you provide </a:t>
            </a:r>
          </a:p>
          <a:p>
            <a:pPr>
              <a:buFont typeface="Arial" panose="020B0604020202020204" pitchFamily="34" charset="0"/>
              <a:buChar char="•"/>
            </a:pPr>
            <a:r>
              <a:rPr lang="en-GB" sz="1600" dirty="0">
                <a:latin typeface="ArialMT"/>
              </a:rPr>
              <a:t>See Programme handbook page 47 for further information.  </a:t>
            </a:r>
            <a:endParaRPr lang="en-GB" sz="1600" dirty="0">
              <a:effectLst/>
              <a:latin typeface="SymbolMT"/>
            </a:endParaRPr>
          </a:p>
          <a:p>
            <a:pPr>
              <a:buFont typeface="Arial" panose="020B0604020202020204" pitchFamily="34" charset="0"/>
              <a:buChar char="•"/>
            </a:pPr>
            <a:endParaRPr lang="en-GB" sz="1600" dirty="0">
              <a:effectLst/>
              <a:latin typeface="SymbolMT"/>
            </a:endParaRPr>
          </a:p>
          <a:p>
            <a:pPr>
              <a:buFont typeface="Arial" panose="020B0604020202020204" pitchFamily="34" charset="0"/>
              <a:buChar char="•"/>
            </a:pPr>
            <a:endParaRPr lang="en-GB" sz="1800" dirty="0">
              <a:effectLst/>
              <a:latin typeface="SymbolMT"/>
            </a:endParaRPr>
          </a:p>
          <a:p>
            <a:endParaRPr lang="en-US" dirty="0"/>
          </a:p>
        </p:txBody>
      </p:sp>
      <p:sp>
        <p:nvSpPr>
          <p:cNvPr id="6" name="TextBox 5">
            <a:extLst>
              <a:ext uri="{FF2B5EF4-FFF2-40B4-BE49-F238E27FC236}">
                <a16:creationId xmlns:a16="http://schemas.microsoft.com/office/drawing/2014/main" id="{6510C834-105B-1E79-906E-AA2FB4D78D2F}"/>
              </a:ext>
            </a:extLst>
          </p:cNvPr>
          <p:cNvSpPr txBox="1"/>
          <p:nvPr/>
        </p:nvSpPr>
        <p:spPr>
          <a:xfrm>
            <a:off x="323528" y="812319"/>
            <a:ext cx="4572000" cy="5033429"/>
          </a:xfrm>
          <a:prstGeom prst="rect">
            <a:avLst/>
          </a:prstGeom>
          <a:noFill/>
        </p:spPr>
        <p:txBody>
          <a:bodyPr wrap="square">
            <a:spAutoFit/>
          </a:bodyPr>
          <a:lstStyle/>
          <a:p>
            <a:pPr fontAlgn="base">
              <a:lnSpc>
                <a:spcPct val="107000"/>
              </a:lnSpc>
              <a:spcAft>
                <a:spcPts val="800"/>
              </a:spcAft>
            </a:pPr>
            <a:r>
              <a:rPr lang="cy-GB" sz="1550" kern="1200" dirty="0">
                <a:solidFill>
                  <a:srgbClr val="000000"/>
                </a:solidFill>
                <a:effectLst/>
                <a:latin typeface="ArialMT"/>
                <a:ea typeface="DengXian" panose="02010600030101010101" pitchFamily="2" charset="-122"/>
                <a:cs typeface="Arial" panose="020B0604020202020204" pitchFamily="34" charset="0"/>
              </a:rPr>
              <a:t>Mae</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n bwysig nad oes modd adnabod unrhyw unigolyn yn uniongyrchol neu'n anuniongyrchol o'r wybodaeth sydd yn y portffolio.</a:t>
            </a:r>
            <a:endParaRPr lang="cy-GB" sz="1550" dirty="0">
              <a:effectLst/>
              <a:latin typeface="Calibri" panose="020F0502020204030204" pitchFamily="34" charset="0"/>
              <a:ea typeface="DengXian" panose="02010600030101010101" pitchFamily="2" charset="-122"/>
              <a:cs typeface="Arial" panose="020B0604020202020204" pitchFamily="34" charset="0"/>
            </a:endParaRPr>
          </a:p>
          <a:p>
            <a:pPr fontAlgn="base">
              <a:lnSpc>
                <a:spcPct val="107000"/>
              </a:lnSpc>
              <a:spcAft>
                <a:spcPts val="800"/>
              </a:spcAft>
            </a:pPr>
            <a:r>
              <a:rPr lang="cy-GB" sz="1550" b="1" kern="1200" dirty="0">
                <a:solidFill>
                  <a:srgbClr val="000000"/>
                </a:solidFill>
                <a:effectLst/>
                <a:latin typeface="ArialMT"/>
                <a:ea typeface="DengXian" panose="02010600030101010101" pitchFamily="2" charset="-122"/>
                <a:cs typeface="Arial" panose="020B0604020202020204" pitchFamily="34" charset="0"/>
              </a:rPr>
              <a:t>Rhaid i chi: </a:t>
            </a:r>
            <a:endParaRPr lang="cy-GB" sz="1550" b="1"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Gadw at y canllawiau yn y Llawlyfr Rhaglen ynglŷn â chyfrinachedd </a:t>
            </a:r>
            <a:endParaRPr lang="cy-GB" sz="1550" dirty="0">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enwi eich Awdurdod Lleol  </a:t>
            </a:r>
            <a:endParaRPr lang="cy-GB" sz="155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enwi pobl sydd angen gofal a chymorth a/neu eu gofalwyr, yn hytrach rhaid i chi ddefnyddio </a:t>
            </a:r>
            <a:r>
              <a:rPr lang="cy-GB" sz="1550" b="1" kern="1200" dirty="0">
                <a:solidFill>
                  <a:srgbClr val="000000"/>
                </a:solidFill>
                <a:effectLst/>
                <a:latin typeface="ArialMT"/>
                <a:ea typeface="DengXian" panose="02010600030101010101" pitchFamily="2" charset="-122"/>
                <a:cs typeface="Arial" panose="020B0604020202020204" pitchFamily="34" charset="0"/>
              </a:rPr>
              <a:t>rhifau e.e., 1, 2, 3 ac ati ac nid llythrennau</a:t>
            </a:r>
            <a:r>
              <a:rPr lang="cy-GB" sz="1550" b="1"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 </a:t>
            </a:r>
            <a:endParaRPr lang="cy-GB" sz="155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ysgrifennu gwybodaeth sy</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n rhoi modd adnabod unigolion sydd angen gofal a chymorth a/neu</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u gofalwyr yn anuniongyrchol drwy</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r disgrifiad rydych yn ei roi </a:t>
            </a:r>
            <a:endParaRPr lang="cy-GB" sz="1550" dirty="0">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Gweler tudalen 47 yn y Llawlyfr rhaglen i gael gwybodaeth bellach.</a:t>
            </a:r>
            <a:endParaRPr lang="en-GB" sz="1550" dirty="0">
              <a:effectLst/>
              <a:latin typeface="SymbolMT"/>
            </a:endParaRPr>
          </a:p>
        </p:txBody>
      </p:sp>
    </p:spTree>
    <p:extLst>
      <p:ext uri="{BB962C8B-B14F-4D97-AF65-F5344CB8AC3E}">
        <p14:creationId xmlns:p14="http://schemas.microsoft.com/office/powerpoint/2010/main" val="18550436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6948488" y="2554288"/>
            <a:ext cx="1981200" cy="102870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r>
              <a:rPr lang="en-GB" dirty="0" err="1">
                <a:solidFill>
                  <a:schemeClr val="tx1"/>
                </a:solidFill>
              </a:rPr>
              <a:t>Camymddygiad</a:t>
            </a:r>
            <a:r>
              <a:rPr lang="en-GB" dirty="0">
                <a:solidFill>
                  <a:schemeClr val="tx1"/>
                </a:solidFill>
              </a:rPr>
              <a:t> / </a:t>
            </a:r>
            <a:r>
              <a:rPr lang="en-GB" i="1" dirty="0">
                <a:solidFill>
                  <a:schemeClr val="tx1"/>
                </a:solidFill>
              </a:rPr>
              <a:t>Misconduct</a:t>
            </a:r>
            <a:endParaRPr lang="en-US" i="1" dirty="0">
              <a:solidFill>
                <a:schemeClr val="tx1"/>
              </a:solidFill>
            </a:endParaRPr>
          </a:p>
        </p:txBody>
      </p:sp>
      <p:sp>
        <p:nvSpPr>
          <p:cNvPr id="7" name="Rectangle 6"/>
          <p:cNvSpPr/>
          <p:nvPr/>
        </p:nvSpPr>
        <p:spPr>
          <a:xfrm>
            <a:off x="4859338" y="3689350"/>
            <a:ext cx="1981200" cy="1028700"/>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fontAlgn="auto">
              <a:spcBef>
                <a:spcPts val="0"/>
              </a:spcBef>
              <a:spcAft>
                <a:spcPts val="0"/>
              </a:spcAft>
              <a:defRPr/>
            </a:pPr>
            <a:r>
              <a:rPr lang="en-GB" dirty="0" err="1">
                <a:solidFill>
                  <a:schemeClr val="tx1"/>
                </a:solidFill>
              </a:rPr>
              <a:t>Camddefnydd</a:t>
            </a:r>
            <a:r>
              <a:rPr lang="en-GB" dirty="0">
                <a:solidFill>
                  <a:schemeClr val="tx1"/>
                </a:solidFill>
              </a:rPr>
              <a:t> / </a:t>
            </a:r>
            <a:r>
              <a:rPr lang="en-GB" i="1" dirty="0">
                <a:solidFill>
                  <a:schemeClr val="tx1"/>
                </a:solidFill>
              </a:rPr>
              <a:t>Misuse</a:t>
            </a:r>
            <a:endParaRPr lang="en-US" i="1" dirty="0">
              <a:solidFill>
                <a:schemeClr val="tx1"/>
              </a:solidFill>
            </a:endParaRPr>
          </a:p>
        </p:txBody>
      </p:sp>
      <p:sp>
        <p:nvSpPr>
          <p:cNvPr id="8" name="Rectangle 7"/>
          <p:cNvSpPr/>
          <p:nvPr/>
        </p:nvSpPr>
        <p:spPr>
          <a:xfrm>
            <a:off x="1654175" y="4470400"/>
            <a:ext cx="2197100" cy="10287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fontAlgn="auto">
              <a:spcBef>
                <a:spcPts val="0"/>
              </a:spcBef>
              <a:spcAft>
                <a:spcPts val="0"/>
              </a:spcAft>
              <a:defRPr/>
            </a:pPr>
            <a:r>
              <a:rPr lang="en-GB" dirty="0" err="1">
                <a:solidFill>
                  <a:schemeClr val="tx1"/>
                </a:solidFill>
              </a:rPr>
              <a:t>Camddealltwlriaeth</a:t>
            </a:r>
            <a:r>
              <a:rPr lang="en-GB" dirty="0">
                <a:solidFill>
                  <a:schemeClr val="tx1"/>
                </a:solidFill>
              </a:rPr>
              <a:t> / </a:t>
            </a:r>
            <a:r>
              <a:rPr lang="en-GB" i="1" dirty="0">
                <a:solidFill>
                  <a:schemeClr val="tx1"/>
                </a:solidFill>
              </a:rPr>
              <a:t>Misunderstanding</a:t>
            </a:r>
            <a:endParaRPr lang="en-US" i="1" dirty="0">
              <a:solidFill>
                <a:schemeClr val="tx1"/>
              </a:solidFill>
            </a:endParaRPr>
          </a:p>
        </p:txBody>
      </p:sp>
      <p:sp>
        <p:nvSpPr>
          <p:cNvPr id="9" name="Rectangle 8"/>
          <p:cNvSpPr/>
          <p:nvPr/>
        </p:nvSpPr>
        <p:spPr>
          <a:xfrm>
            <a:off x="6156325" y="333375"/>
            <a:ext cx="2209800" cy="1338263"/>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r>
              <a:rPr lang="en-GB" dirty="0" err="1">
                <a:solidFill>
                  <a:schemeClr val="tx1"/>
                </a:solidFill>
              </a:rPr>
              <a:t>Twyll</a:t>
            </a:r>
            <a:r>
              <a:rPr lang="en-GB" dirty="0">
                <a:solidFill>
                  <a:schemeClr val="tx1"/>
                </a:solidFill>
              </a:rPr>
              <a:t> </a:t>
            </a:r>
            <a:r>
              <a:rPr lang="en-GB" dirty="0" err="1">
                <a:solidFill>
                  <a:schemeClr val="tx1"/>
                </a:solidFill>
              </a:rPr>
              <a:t>bwriadol</a:t>
            </a:r>
            <a:r>
              <a:rPr lang="en-GB" dirty="0">
                <a:solidFill>
                  <a:schemeClr val="tx1"/>
                </a:solidFill>
              </a:rPr>
              <a:t> – </a:t>
            </a:r>
            <a:r>
              <a:rPr lang="en-GB" dirty="0" err="1">
                <a:solidFill>
                  <a:schemeClr val="tx1"/>
                </a:solidFill>
              </a:rPr>
              <a:t>bwriad</a:t>
            </a:r>
            <a:r>
              <a:rPr lang="en-GB" dirty="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dwyllo</a:t>
            </a:r>
            <a:r>
              <a:rPr lang="en-GB" dirty="0">
                <a:solidFill>
                  <a:schemeClr val="tx1"/>
                </a:solidFill>
              </a:rPr>
              <a:t> / </a:t>
            </a:r>
            <a:r>
              <a:rPr lang="en-GB" i="1" dirty="0">
                <a:solidFill>
                  <a:schemeClr val="tx1"/>
                </a:solidFill>
              </a:rPr>
              <a:t>Deliberate cheating – intent to deceive</a:t>
            </a:r>
            <a:endParaRPr lang="en-US" i="1" dirty="0">
              <a:solidFill>
                <a:schemeClr val="tx1"/>
              </a:solidFill>
            </a:endParaRPr>
          </a:p>
        </p:txBody>
      </p:sp>
      <p:sp>
        <p:nvSpPr>
          <p:cNvPr id="10" name="Rectangle 9"/>
          <p:cNvSpPr/>
          <p:nvPr/>
        </p:nvSpPr>
        <p:spPr>
          <a:xfrm>
            <a:off x="2971800" y="1455738"/>
            <a:ext cx="2176463" cy="1527175"/>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fontAlgn="auto">
              <a:spcBef>
                <a:spcPts val="0"/>
              </a:spcBef>
              <a:spcAft>
                <a:spcPts val="0"/>
              </a:spcAft>
              <a:defRPr/>
            </a:pPr>
            <a:r>
              <a:rPr lang="en-GB" dirty="0" err="1">
                <a:solidFill>
                  <a:schemeClr val="tx1"/>
                </a:solidFill>
              </a:rPr>
              <a:t>Gwybod</a:t>
            </a:r>
            <a:r>
              <a:rPr lang="en-GB" dirty="0">
                <a:solidFill>
                  <a:schemeClr val="tx1"/>
                </a:solidFill>
              </a:rPr>
              <a:t> y </a:t>
            </a:r>
            <a:r>
              <a:rPr lang="en-GB" dirty="0" err="1">
                <a:solidFill>
                  <a:schemeClr val="tx1"/>
                </a:solidFill>
              </a:rPr>
              <a:t>rheolau</a:t>
            </a:r>
            <a:r>
              <a:rPr lang="en-GB" dirty="0">
                <a:solidFill>
                  <a:schemeClr val="tx1"/>
                </a:solidFill>
              </a:rPr>
              <a:t> a </a:t>
            </a:r>
            <a:r>
              <a:rPr lang="en-GB" dirty="0" err="1">
                <a:solidFill>
                  <a:schemeClr val="tx1"/>
                </a:solidFill>
              </a:rPr>
              <a:t>gwenud</a:t>
            </a:r>
            <a:r>
              <a:rPr lang="en-GB" dirty="0">
                <a:solidFill>
                  <a:schemeClr val="tx1"/>
                </a:solidFill>
              </a:rPr>
              <a:t> </a:t>
            </a:r>
            <a:r>
              <a:rPr lang="en-GB" dirty="0" err="1">
                <a:solidFill>
                  <a:schemeClr val="tx1"/>
                </a:solidFill>
              </a:rPr>
              <a:t>camgymeriad</a:t>
            </a:r>
            <a:r>
              <a:rPr lang="en-GB" dirty="0">
                <a:solidFill>
                  <a:schemeClr val="tx1"/>
                </a:solidFill>
              </a:rPr>
              <a:t>. / </a:t>
            </a:r>
            <a:r>
              <a:rPr lang="en-GB" i="1" dirty="0">
                <a:solidFill>
                  <a:schemeClr val="tx1"/>
                </a:solidFill>
              </a:rPr>
              <a:t>Knows the rules and makes a mistake</a:t>
            </a:r>
            <a:endParaRPr lang="en-US" i="1" dirty="0">
              <a:solidFill>
                <a:schemeClr val="tx1"/>
              </a:solidFill>
            </a:endParaRPr>
          </a:p>
        </p:txBody>
      </p:sp>
      <p:sp>
        <p:nvSpPr>
          <p:cNvPr id="11" name="Rectangle 10"/>
          <p:cNvSpPr/>
          <p:nvPr/>
        </p:nvSpPr>
        <p:spPr>
          <a:xfrm>
            <a:off x="457200" y="2320925"/>
            <a:ext cx="1981200" cy="16256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fontAlgn="auto">
              <a:spcBef>
                <a:spcPts val="0"/>
              </a:spcBef>
              <a:spcAft>
                <a:spcPts val="0"/>
              </a:spcAft>
              <a:defRPr/>
            </a:pPr>
            <a:r>
              <a:rPr lang="en-GB" dirty="0" err="1">
                <a:solidFill>
                  <a:schemeClr val="tx1"/>
                </a:solidFill>
              </a:rPr>
              <a:t>Ddim</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gwybod</a:t>
            </a:r>
            <a:r>
              <a:rPr lang="en-GB" dirty="0">
                <a:solidFill>
                  <a:schemeClr val="tx1"/>
                </a:solidFill>
              </a:rPr>
              <a:t> y </a:t>
            </a:r>
            <a:r>
              <a:rPr lang="en-GB" dirty="0" err="1">
                <a:solidFill>
                  <a:schemeClr val="tx1"/>
                </a:solidFill>
              </a:rPr>
              <a:t>rheolau</a:t>
            </a:r>
            <a:r>
              <a:rPr lang="en-GB" dirty="0">
                <a:solidFill>
                  <a:schemeClr val="tx1"/>
                </a:solidFill>
              </a:rPr>
              <a:t> </a:t>
            </a:r>
            <a:r>
              <a:rPr lang="en-GB" dirty="0" err="1">
                <a:solidFill>
                  <a:schemeClr val="tx1"/>
                </a:solidFill>
              </a:rPr>
              <a:t>a’u</a:t>
            </a:r>
            <a:r>
              <a:rPr lang="en-GB" dirty="0">
                <a:solidFill>
                  <a:schemeClr val="tx1"/>
                </a:solidFill>
              </a:rPr>
              <a:t> </a:t>
            </a:r>
            <a:r>
              <a:rPr lang="en-GB" dirty="0" err="1">
                <a:solidFill>
                  <a:schemeClr val="tx1"/>
                </a:solidFill>
              </a:rPr>
              <a:t>torri</a:t>
            </a:r>
            <a:r>
              <a:rPr lang="en-GB" dirty="0">
                <a:solidFill>
                  <a:schemeClr val="tx1"/>
                </a:solidFill>
              </a:rPr>
              <a:t>. / </a:t>
            </a:r>
            <a:r>
              <a:rPr lang="en-GB" i="1" dirty="0">
                <a:solidFill>
                  <a:schemeClr val="tx1"/>
                </a:solidFill>
              </a:rPr>
              <a:t>Doesn’t know the rules and breaks them</a:t>
            </a:r>
            <a:endParaRPr lang="en-US" i="1" dirty="0">
              <a:solidFill>
                <a:schemeClr val="tx1"/>
              </a:solidFill>
            </a:endParaRPr>
          </a:p>
        </p:txBody>
      </p:sp>
      <p:sp>
        <p:nvSpPr>
          <p:cNvPr id="4" name="TextBox 3"/>
          <p:cNvSpPr txBox="1"/>
          <p:nvPr/>
        </p:nvSpPr>
        <p:spPr>
          <a:xfrm>
            <a:off x="463550" y="188913"/>
            <a:ext cx="8299450" cy="1138237"/>
          </a:xfrm>
          <a:prstGeom prst="rect">
            <a:avLst/>
          </a:prstGeom>
          <a:noFill/>
        </p:spPr>
        <p:txBody>
          <a:bodyPr>
            <a:spAutoFit/>
          </a:bodyPr>
          <a:lstStyle/>
          <a:p>
            <a:pPr fontAlgn="auto">
              <a:spcBef>
                <a:spcPts val="0"/>
              </a:spcBef>
              <a:spcAft>
                <a:spcPts val="0"/>
              </a:spcAft>
              <a:defRPr/>
            </a:pPr>
            <a:r>
              <a:rPr lang="en-GB" sz="3400" dirty="0" err="1">
                <a:solidFill>
                  <a:prstClr val="black"/>
                </a:solidFill>
                <a:latin typeface="+mn-lt"/>
                <a:ea typeface="+mj-ea"/>
                <a:cs typeface="+mj-cs"/>
              </a:rPr>
              <a:t>Sbectrwm</a:t>
            </a:r>
            <a:r>
              <a:rPr lang="en-GB" sz="3400" dirty="0">
                <a:solidFill>
                  <a:prstClr val="black"/>
                </a:solidFill>
                <a:latin typeface="+mn-lt"/>
                <a:ea typeface="+mj-ea"/>
                <a:cs typeface="+mj-cs"/>
              </a:rPr>
              <a:t> </a:t>
            </a:r>
            <a:r>
              <a:rPr lang="en-GB" sz="3400" dirty="0" err="1">
                <a:solidFill>
                  <a:prstClr val="black"/>
                </a:solidFill>
                <a:latin typeface="+mn-lt"/>
                <a:ea typeface="+mj-ea"/>
                <a:cs typeface="+mj-cs"/>
              </a:rPr>
              <a:t>Llên-ladrad</a:t>
            </a:r>
            <a:endParaRPr lang="en-GB" sz="3400" dirty="0">
              <a:solidFill>
                <a:prstClr val="black"/>
              </a:solidFill>
              <a:latin typeface="+mn-lt"/>
              <a:ea typeface="+mj-ea"/>
              <a:cs typeface="+mj-cs"/>
            </a:endParaRPr>
          </a:p>
          <a:p>
            <a:pPr fontAlgn="auto">
              <a:spcBef>
                <a:spcPts val="0"/>
              </a:spcBef>
              <a:spcAft>
                <a:spcPts val="0"/>
              </a:spcAft>
              <a:defRPr/>
            </a:pPr>
            <a:r>
              <a:rPr lang="en-GB" sz="3400" i="1" dirty="0">
                <a:solidFill>
                  <a:prstClr val="black"/>
                </a:solidFill>
                <a:latin typeface="+mn-lt"/>
                <a:ea typeface="+mj-ea"/>
                <a:cs typeface="+mj-cs"/>
              </a:rPr>
              <a:t>A spectrum of plagiarism</a:t>
            </a:r>
            <a:endParaRPr lang="en-GB" sz="3400" i="1" dirty="0">
              <a:latin typeface="+mn-lt"/>
              <a:cs typeface="+mn-cs"/>
            </a:endParaRPr>
          </a:p>
        </p:txBody>
      </p:sp>
      <p:cxnSp>
        <p:nvCxnSpPr>
          <p:cNvPr id="21" name="Straight Arrow Connector 20"/>
          <p:cNvCxnSpPr/>
          <p:nvPr/>
        </p:nvCxnSpPr>
        <p:spPr>
          <a:xfrm flipV="1">
            <a:off x="463550" y="1751013"/>
            <a:ext cx="8375650" cy="3233737"/>
          </a:xfrm>
          <a:prstGeom prst="straightConnector1">
            <a:avLst/>
          </a:prstGeom>
          <a:ln w="38100">
            <a:solidFill>
              <a:srgbClr val="FF0000"/>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2051050" y="1643063"/>
            <a:ext cx="2600325" cy="4062412"/>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5292725" y="1096963"/>
            <a:ext cx="2447925" cy="403225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4"/>
          <p:cNvSpPr>
            <a:spLocks noGrp="1" noChangeArrowheads="1"/>
          </p:cNvSpPr>
          <p:nvPr>
            <p:ph type="title"/>
          </p:nvPr>
        </p:nvSpPr>
        <p:spPr>
          <a:xfrm>
            <a:off x="0" y="692696"/>
            <a:ext cx="8964613" cy="720179"/>
          </a:xfrm>
        </p:spPr>
        <p:txBody>
          <a:bodyPr/>
          <a:lstStyle/>
          <a:p>
            <a:r>
              <a:rPr lang="cy-GB" sz="1800" b="1" dirty="0">
                <a:latin typeface="Arial" charset="0"/>
              </a:rPr>
              <a:t>Tystysgrif Raddedig mewn Cadarnhau Ymarfer Gwaith Cymdeithasol</a:t>
            </a:r>
            <a:r>
              <a:rPr lang="cy-GB" sz="1800" dirty="0">
                <a:latin typeface="Arial" charset="0"/>
              </a:rPr>
              <a:t> </a:t>
            </a:r>
            <a:br>
              <a:rPr lang="cy-GB" sz="1800" dirty="0">
                <a:latin typeface="Arial" charset="0"/>
              </a:rPr>
            </a:br>
            <a:r>
              <a:rPr lang="en-GB" sz="1800" b="1" dirty="0">
                <a:latin typeface="Arial" charset="0"/>
              </a:rPr>
              <a:t>Graduate Certificate in Consolidation of Social Work Practice</a:t>
            </a:r>
            <a:br>
              <a:rPr lang="en-GB" sz="1800" b="1" dirty="0">
                <a:latin typeface="Arial" charset="0"/>
              </a:rPr>
            </a:br>
            <a:endParaRPr lang="cy-GB" sz="1800" dirty="0">
              <a:latin typeface="Arial" charset="0"/>
            </a:endParaRPr>
          </a:p>
        </p:txBody>
      </p:sp>
      <p:sp>
        <p:nvSpPr>
          <p:cNvPr id="2051" name="Rectangle 5"/>
          <p:cNvSpPr>
            <a:spLocks noGrp="1" noChangeArrowheads="1"/>
          </p:cNvSpPr>
          <p:nvPr>
            <p:ph type="body" sz="half" idx="1"/>
          </p:nvPr>
        </p:nvSpPr>
        <p:spPr>
          <a:xfrm>
            <a:off x="457200" y="1412875"/>
            <a:ext cx="4114800" cy="4176713"/>
          </a:xfrm>
        </p:spPr>
        <p:txBody>
          <a:bodyPr rtlCol="0">
            <a:normAutofit fontScale="85000" lnSpcReduction="10000"/>
          </a:bodyPr>
          <a:lstStyle/>
          <a:p>
            <a:pPr marL="0" indent="0" fontAlgn="auto">
              <a:spcBef>
                <a:spcPct val="100000"/>
              </a:spcBef>
              <a:spcAft>
                <a:spcPts val="0"/>
              </a:spcAft>
              <a:buFontTx/>
              <a:buNone/>
              <a:defRPr/>
            </a:pPr>
            <a:r>
              <a:rPr lang="cy-GB" sz="2400" b="1" dirty="0">
                <a:latin typeface="Arial" charset="0"/>
              </a:rPr>
              <a:t>Portffolio yn seiliedig ar ofynion Gofal Cymdeithasol Cymru a deilliannau dysgu’r Safonau Galwedigaethol Cenedlaethol:</a:t>
            </a:r>
          </a:p>
          <a:p>
            <a:pPr fontAlgn="auto">
              <a:lnSpc>
                <a:spcPct val="110000"/>
              </a:lnSpc>
              <a:spcBef>
                <a:spcPts val="0"/>
              </a:spcBef>
              <a:spcAft>
                <a:spcPts val="0"/>
              </a:spcAft>
              <a:buFont typeface="Arial" pitchFamily="34" charset="0"/>
              <a:buChar char="•"/>
              <a:defRPr/>
            </a:pPr>
            <a:endParaRPr lang="cy-GB" sz="2000" dirty="0">
              <a:latin typeface="Arial" charset="0"/>
            </a:endParaRPr>
          </a:p>
          <a:p>
            <a:pPr fontAlgn="auto">
              <a:lnSpc>
                <a:spcPct val="110000"/>
              </a:lnSpc>
              <a:spcBef>
                <a:spcPts val="0"/>
              </a:spcBef>
              <a:spcAft>
                <a:spcPts val="0"/>
              </a:spcAft>
              <a:buFont typeface="Arial" pitchFamily="34" charset="0"/>
              <a:buChar char="•"/>
              <a:defRPr/>
            </a:pPr>
            <a:r>
              <a:rPr lang="cy-GB" sz="2400" dirty="0">
                <a:latin typeface="Arial" panose="020B0604020202020204" pitchFamily="34" charset="0"/>
                <a:cs typeface="Arial" panose="020B0604020202020204" pitchFamily="34" charset="0"/>
              </a:rPr>
              <a:t>Dadansoddi wrth asesu er mwyn llywio ymyriadau </a:t>
            </a:r>
          </a:p>
          <a:p>
            <a:pPr fontAlgn="auto">
              <a:lnSpc>
                <a:spcPct val="110000"/>
              </a:lnSpc>
              <a:spcBef>
                <a:spcPts val="0"/>
              </a:spcBef>
              <a:spcAft>
                <a:spcPts val="0"/>
              </a:spcAft>
              <a:buFont typeface="Arial" pitchFamily="34" charset="0"/>
              <a:buChar char="•"/>
              <a:defRPr/>
            </a:pPr>
            <a:r>
              <a:rPr lang="cy-GB" sz="2400" dirty="0">
                <a:latin typeface="Arial" panose="020B0604020202020204" pitchFamily="34" charset="0"/>
                <a:cs typeface="Arial" panose="020B0604020202020204" pitchFamily="34" charset="0"/>
              </a:rPr>
              <a:t>Cydweithio â phobl sydd angen gofal a chymorth, eu gofalwyr a gweithwyr proffesiynol eraill;</a:t>
            </a:r>
          </a:p>
          <a:p>
            <a:pPr fontAlgn="auto">
              <a:lnSpc>
                <a:spcPct val="110000"/>
              </a:lnSpc>
              <a:spcBef>
                <a:spcPts val="0"/>
              </a:spcBef>
              <a:spcAft>
                <a:spcPts val="0"/>
              </a:spcAft>
              <a:buFont typeface="Arial" pitchFamily="34" charset="0"/>
              <a:buChar char="•"/>
              <a:defRPr/>
            </a:pPr>
            <a:r>
              <a:rPr lang="cy-GB" sz="2400" dirty="0">
                <a:latin typeface="Arial" panose="020B0604020202020204" pitchFamily="34" charset="0"/>
                <a:cs typeface="Arial" panose="020B0604020202020204" pitchFamily="34" charset="0"/>
              </a:rPr>
              <a:t>Ymyriad a chymhwyso barn broffesiynol mewn sefyllfaoedd cynyddol gymhleth.</a:t>
            </a:r>
          </a:p>
          <a:p>
            <a:pPr fontAlgn="auto">
              <a:spcBef>
                <a:spcPct val="100000"/>
              </a:spcBef>
              <a:spcAft>
                <a:spcPts val="0"/>
              </a:spcAft>
              <a:buFont typeface="Arial" pitchFamily="34" charset="0"/>
              <a:buChar char="•"/>
              <a:defRPr/>
            </a:pPr>
            <a:endParaRPr lang="en-GB" sz="2000" dirty="0">
              <a:latin typeface="Arial" charset="0"/>
            </a:endParaRPr>
          </a:p>
        </p:txBody>
      </p:sp>
      <p:sp>
        <p:nvSpPr>
          <p:cNvPr id="2052" name="Rectangle 6"/>
          <p:cNvSpPr>
            <a:spLocks noGrp="1" noChangeArrowheads="1"/>
          </p:cNvSpPr>
          <p:nvPr>
            <p:ph type="body" sz="half" idx="2"/>
          </p:nvPr>
        </p:nvSpPr>
        <p:spPr>
          <a:xfrm>
            <a:off x="4648200" y="1412875"/>
            <a:ext cx="4316288" cy="4176713"/>
          </a:xfrm>
        </p:spPr>
        <p:txBody>
          <a:bodyPr rtlCol="0">
            <a:normAutofit lnSpcReduction="10000"/>
          </a:bodyPr>
          <a:lstStyle/>
          <a:p>
            <a:pPr marL="0" indent="0" fontAlgn="auto">
              <a:spcBef>
                <a:spcPts val="0"/>
              </a:spcBef>
              <a:spcAft>
                <a:spcPts val="0"/>
              </a:spcAft>
              <a:buFontTx/>
              <a:buNone/>
              <a:defRPr/>
            </a:pPr>
            <a:r>
              <a:rPr lang="en-GB" sz="2000" b="1" dirty="0">
                <a:latin typeface="Arial" charset="0"/>
              </a:rPr>
              <a:t>Portfolio is based on the Social Care Wales requirements and the  National Occupational Standards</a:t>
            </a:r>
          </a:p>
          <a:p>
            <a:pPr marL="0" indent="0" fontAlgn="auto">
              <a:spcBef>
                <a:spcPts val="0"/>
              </a:spcBef>
              <a:spcAft>
                <a:spcPts val="0"/>
              </a:spcAft>
              <a:buFontTx/>
              <a:buNone/>
              <a:defRPr/>
            </a:pPr>
            <a:r>
              <a:rPr lang="en-GB" sz="2000" b="1" dirty="0">
                <a:latin typeface="Arial" charset="0"/>
              </a:rPr>
              <a:t>Learning outcomes:</a:t>
            </a:r>
            <a:r>
              <a:rPr lang="en-GB" sz="1800" b="1" dirty="0">
                <a:latin typeface="Arial" charset="0"/>
              </a:rPr>
              <a:t> </a:t>
            </a:r>
          </a:p>
          <a:p>
            <a:pPr marL="0" indent="0" fontAlgn="auto">
              <a:spcBef>
                <a:spcPts val="0"/>
              </a:spcBef>
              <a:spcAft>
                <a:spcPts val="0"/>
              </a:spcAft>
              <a:buFontTx/>
              <a:buNone/>
              <a:defRPr/>
            </a:pPr>
            <a:endParaRPr lang="en-GB" sz="1800" b="1" dirty="0">
              <a:latin typeface="Arial" charset="0"/>
            </a:endParaRPr>
          </a:p>
          <a:p>
            <a:pPr fontAlgn="auto">
              <a:spcBef>
                <a:spcPts val="0"/>
              </a:spcBef>
              <a:spcAft>
                <a:spcPts val="0"/>
              </a:spcAft>
              <a:buFont typeface="Arial" pitchFamily="34" charset="0"/>
              <a:buChar char="•"/>
              <a:defRPr/>
            </a:pPr>
            <a:r>
              <a:rPr lang="en-GB" sz="2000" dirty="0">
                <a:latin typeface="Arial" charset="0"/>
              </a:rPr>
              <a:t>Applying analysis in assessment to inform intervention</a:t>
            </a:r>
          </a:p>
          <a:p>
            <a:pPr fontAlgn="auto">
              <a:spcBef>
                <a:spcPts val="0"/>
              </a:spcBef>
              <a:spcAft>
                <a:spcPts val="0"/>
              </a:spcAft>
              <a:buFont typeface="Arial" pitchFamily="34" charset="0"/>
              <a:buChar char="•"/>
              <a:defRPr/>
            </a:pPr>
            <a:r>
              <a:rPr lang="en-GB" sz="2000" dirty="0">
                <a:latin typeface="Arial" charset="0"/>
              </a:rPr>
              <a:t>Working collaboratively with people in need of care and support, their carers and other professionals;</a:t>
            </a:r>
          </a:p>
          <a:p>
            <a:pPr fontAlgn="auto">
              <a:spcBef>
                <a:spcPts val="0"/>
              </a:spcBef>
              <a:spcAft>
                <a:spcPts val="0"/>
              </a:spcAft>
              <a:buFont typeface="Arial" pitchFamily="34" charset="0"/>
              <a:buChar char="•"/>
              <a:defRPr/>
            </a:pPr>
            <a:r>
              <a:rPr lang="en-GB" sz="2000" dirty="0">
                <a:latin typeface="Arial" charset="0"/>
              </a:rPr>
              <a:t>Intervention and application of professional judgement in increasingly complex situations.</a:t>
            </a:r>
          </a:p>
          <a:p>
            <a:pPr fontAlgn="auto">
              <a:spcAft>
                <a:spcPts val="0"/>
              </a:spcAft>
              <a:buFont typeface="Arial" pitchFamily="34" charset="0"/>
              <a:buChar char="•"/>
              <a:defRPr/>
            </a:pPr>
            <a:endParaRPr lang="en-GB" sz="1800" dirty="0">
              <a:latin typeface="Arial" charset="0"/>
            </a:endParaRPr>
          </a:p>
        </p:txBody>
      </p:sp>
      <p:pic>
        <p:nvPicPr>
          <p:cNvPr id="7" name="Picture 6" descr="sue heade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0"/>
            <a:ext cx="9144000" cy="620713"/>
          </a:xfrm>
          <a:prstGeom prst="rect">
            <a:avLst/>
          </a:prstGeom>
          <a:ln>
            <a:noFill/>
          </a:ln>
          <a:effectLst>
            <a:softEdge rad="112500"/>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r>
              <a:rPr lang="cy-GB" sz="4000" b="1" dirty="0">
                <a:latin typeface="Arial" charset="0"/>
              </a:rPr>
              <a:t>Tudalen Gynnwys </a:t>
            </a:r>
            <a:r>
              <a:rPr lang="en-GB" sz="4000" b="1" dirty="0">
                <a:latin typeface="Arial" charset="0"/>
              </a:rPr>
              <a:t>/ Contents Page</a:t>
            </a:r>
          </a:p>
        </p:txBody>
      </p:sp>
      <p:sp>
        <p:nvSpPr>
          <p:cNvPr id="30722" name="Content Placeholder 2"/>
          <p:cNvSpPr>
            <a:spLocks noGrp="1"/>
          </p:cNvSpPr>
          <p:nvPr>
            <p:ph sz="half" idx="1"/>
          </p:nvPr>
        </p:nvSpPr>
        <p:spPr>
          <a:xfrm>
            <a:off x="323850" y="1600200"/>
            <a:ext cx="4171950" cy="3989388"/>
          </a:xfrm>
        </p:spPr>
        <p:txBody>
          <a:bodyPr/>
          <a:lstStyle/>
          <a:p>
            <a:r>
              <a:rPr lang="cy-GB" dirty="0">
                <a:latin typeface="Arial" charset="0"/>
              </a:rPr>
              <a:t>Rhestr o gynnwys y portffolio (Tud.5)</a:t>
            </a:r>
          </a:p>
          <a:p>
            <a:r>
              <a:rPr lang="cy-GB" dirty="0">
                <a:latin typeface="Arial" charset="0"/>
              </a:rPr>
              <a:t>Defnyddiol ar y diwedd i sicrhau fod popeth yn eich portffolio. </a:t>
            </a:r>
          </a:p>
        </p:txBody>
      </p:sp>
      <p:sp>
        <p:nvSpPr>
          <p:cNvPr id="30723" name="Content Placeholder 3"/>
          <p:cNvSpPr>
            <a:spLocks noGrp="1"/>
          </p:cNvSpPr>
          <p:nvPr>
            <p:ph sz="half" idx="2"/>
          </p:nvPr>
        </p:nvSpPr>
        <p:spPr>
          <a:xfrm>
            <a:off x="4648200" y="1600200"/>
            <a:ext cx="4038600" cy="3989388"/>
          </a:xfrm>
        </p:spPr>
        <p:txBody>
          <a:bodyPr/>
          <a:lstStyle/>
          <a:p>
            <a:r>
              <a:rPr lang="en-GB" dirty="0">
                <a:latin typeface="Arial" charset="0"/>
              </a:rPr>
              <a:t>List of portfolio content (Page 5)</a:t>
            </a:r>
          </a:p>
          <a:p>
            <a:r>
              <a:rPr lang="en-GB" dirty="0">
                <a:latin typeface="Arial" charset="0"/>
              </a:rPr>
              <a:t>Useful as a tool at the end to ensure your portfolio is complete.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F90DF6-9089-780F-84B8-831C7709DB5A}"/>
            </a:ext>
          </a:extLst>
        </p:cNvPr>
        <p:cNvGrpSpPr/>
        <p:nvPr/>
      </p:nvGrpSpPr>
      <p:grpSpPr>
        <a:xfrm>
          <a:off x="0" y="0"/>
          <a:ext cx="0" cy="0"/>
          <a:chOff x="0" y="0"/>
          <a:chExt cx="0" cy="0"/>
        </a:xfrm>
      </p:grpSpPr>
      <p:sp>
        <p:nvSpPr>
          <p:cNvPr id="44033" name="Title 1">
            <a:extLst>
              <a:ext uri="{FF2B5EF4-FFF2-40B4-BE49-F238E27FC236}">
                <a16:creationId xmlns:a16="http://schemas.microsoft.com/office/drawing/2014/main" id="{B66720A1-674E-5023-172E-DF1B023F5563}"/>
              </a:ext>
            </a:extLst>
          </p:cNvPr>
          <p:cNvSpPr>
            <a:spLocks noGrp="1"/>
          </p:cNvSpPr>
          <p:nvPr>
            <p:ph type="title"/>
          </p:nvPr>
        </p:nvSpPr>
        <p:spPr>
          <a:xfrm>
            <a:off x="611560" y="267991"/>
            <a:ext cx="8147248" cy="706090"/>
          </a:xfrm>
        </p:spPr>
        <p:txBody>
          <a:bodyPr/>
          <a:lstStyle/>
          <a:p>
            <a:r>
              <a:rPr lang="cy-GB" sz="3600" dirty="0">
                <a:latin typeface="Arial" charset="0"/>
              </a:rPr>
              <a:t>Cytundeb rhwng y dysgwr a’r cyflogwr </a:t>
            </a:r>
            <a:br>
              <a:rPr lang="en-GB" sz="3600" dirty="0">
                <a:latin typeface="Arial" charset="0"/>
              </a:rPr>
            </a:br>
            <a:r>
              <a:rPr lang="en-GB" sz="3600" dirty="0">
                <a:latin typeface="Arial" charset="0"/>
              </a:rPr>
              <a:t>Learner and employer agreement </a:t>
            </a:r>
          </a:p>
        </p:txBody>
      </p:sp>
      <p:sp>
        <p:nvSpPr>
          <p:cNvPr id="18435" name="Content Placeholder 2">
            <a:extLst>
              <a:ext uri="{FF2B5EF4-FFF2-40B4-BE49-F238E27FC236}">
                <a16:creationId xmlns:a16="http://schemas.microsoft.com/office/drawing/2014/main" id="{D97E4ED2-0CD0-2C9B-9DA5-C847DC5728D2}"/>
              </a:ext>
            </a:extLst>
          </p:cNvPr>
          <p:cNvSpPr>
            <a:spLocks noGrp="1"/>
          </p:cNvSpPr>
          <p:nvPr>
            <p:ph sz="half" idx="1"/>
          </p:nvPr>
        </p:nvSpPr>
        <p:spPr>
          <a:xfrm>
            <a:off x="274456" y="1196752"/>
            <a:ext cx="7105856" cy="4248820"/>
          </a:xfrm>
        </p:spPr>
        <p:txBody>
          <a:bodyPr rtlCol="0">
            <a:normAutofit lnSpcReduction="10000"/>
          </a:bodyPr>
          <a:lstStyle/>
          <a:p>
            <a:pPr marL="0" lvl="0" indent="0">
              <a:buNone/>
            </a:pPr>
            <a:r>
              <a:rPr lang="cy-GB" sz="2100" b="1" dirty="0">
                <a:latin typeface="Arial" panose="020B0604020202020204" pitchFamily="34" charset="0"/>
                <a:cs typeface="Arial" panose="020B0604020202020204" pitchFamily="34" charset="0"/>
              </a:rPr>
              <a:t>Cytundeb Dysgu rhwng y </a:t>
            </a:r>
          </a:p>
          <a:p>
            <a:pPr marL="0" lvl="0" indent="0">
              <a:buNone/>
            </a:pPr>
            <a:r>
              <a:rPr lang="cy-GB" sz="2100" b="1" dirty="0">
                <a:latin typeface="Arial" panose="020B0604020202020204" pitchFamily="34" charset="0"/>
                <a:cs typeface="Arial" panose="020B0604020202020204" pitchFamily="34" charset="0"/>
              </a:rPr>
              <a:t>Dysgwr a’r Cyflogwr </a:t>
            </a:r>
          </a:p>
          <a:p>
            <a:pPr marL="0" lvl="0" indent="0">
              <a:buNone/>
            </a:pPr>
            <a:r>
              <a:rPr lang="cy-GB" sz="2100" b="1" dirty="0">
                <a:latin typeface="Arial" panose="020B0604020202020204" pitchFamily="34" charset="0"/>
                <a:cs typeface="Arial" panose="020B0604020202020204" pitchFamily="34" charset="0"/>
              </a:rPr>
              <a:t>(cytundeb dysgu)</a:t>
            </a:r>
          </a:p>
          <a:p>
            <a:pPr marR="2804795">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I’w gwblhau ar ddechrau’r </a:t>
            </a:r>
            <a:r>
              <a:rPr lang="cy-GB" sz="2000" dirty="0">
                <a:effectLst/>
                <a:latin typeface="Arial" panose="020B0604020202020204" pitchFamily="34" charset="0"/>
                <a:ea typeface="Times New Roman" panose="02020603050405020304" pitchFamily="18" charset="0"/>
                <a:cs typeface="Aptos" panose="020B0004020202020204" pitchFamily="34" charset="0"/>
              </a:rPr>
              <a:t>rhaglen </a:t>
            </a:r>
            <a:r>
              <a:rPr lang="cy-GB" sz="2000" dirty="0"/>
              <a:t>a </a:t>
            </a:r>
            <a:r>
              <a:rPr lang="cy-GB" sz="2000" b="1" dirty="0"/>
              <a:t>rhaid</a:t>
            </a:r>
            <a:r>
              <a:rPr lang="cy-GB" sz="2000" dirty="0"/>
              <a:t> ei anfon </a:t>
            </a:r>
            <a:r>
              <a:rPr lang="cy-GB" sz="2100" dirty="0">
                <a:effectLst/>
                <a:latin typeface="Arial" panose="020B0604020202020204" pitchFamily="34" charset="0"/>
                <a:ea typeface="Times New Roman" panose="02020603050405020304" pitchFamily="18" charset="0"/>
                <a:cs typeface="Aptos" panose="020B0004020202020204" pitchFamily="34" charset="0"/>
              </a:rPr>
              <a:t>at Reolwr / Cydlynydd Hyfforddi eich Awdurdod Lleol</a:t>
            </a:r>
            <a:r>
              <a:rPr lang="cy-GB" sz="2100" dirty="0">
                <a:latin typeface="Arial" panose="020B0604020202020204" pitchFamily="34" charset="0"/>
                <a:ea typeface="Times New Roman" panose="02020603050405020304" pitchFamily="18" charset="0"/>
                <a:cs typeface="Aptos" panose="020B0004020202020204" pitchFamily="34" charset="0"/>
              </a:rPr>
              <a:t> </a:t>
            </a:r>
            <a:r>
              <a:rPr lang="cy-GB" sz="2100" dirty="0">
                <a:effectLst/>
                <a:latin typeface="Arial" panose="020B0604020202020204" pitchFamily="34" charset="0"/>
                <a:ea typeface="Times New Roman" panose="02020603050405020304" pitchFamily="18" charset="0"/>
                <a:cs typeface="Aptos" panose="020B0004020202020204" pitchFamily="34" charset="0"/>
              </a:rPr>
              <a:t>o fewn 4 wythnos i’ch diwrnod dechrau.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Rhaid i’r cytundeb gael ei gwblhau gyda’ch mentor.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Hefyd rhaid i chi osod y Cytundeb Dysgu yn y portffolio yn adran.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0" lvl="0" indent="0">
              <a:buNone/>
            </a:pPr>
            <a:endParaRPr lang="cy-GB" sz="2100" b="1" dirty="0">
              <a:latin typeface="Arial" panose="020B0604020202020204" pitchFamily="34" charset="0"/>
              <a:cs typeface="Arial" panose="020B0604020202020204" pitchFamily="34" charset="0"/>
            </a:endParaRPr>
          </a:p>
          <a:p>
            <a:pPr marL="0" lvl="0" indent="0">
              <a:buNone/>
            </a:pPr>
            <a:endParaRPr lang="cy-GB" sz="1900" b="1" dirty="0">
              <a:latin typeface="Arial" panose="020B0604020202020204" pitchFamily="34" charset="0"/>
              <a:cs typeface="Arial" panose="020B0604020202020204" pitchFamily="34" charset="0"/>
            </a:endParaRPr>
          </a:p>
          <a:p>
            <a:pPr marL="0" lvl="0" indent="0">
              <a:buNone/>
            </a:pPr>
            <a:endParaRPr lang="en-GB" sz="2400" b="1" dirty="0">
              <a:latin typeface="Arial" panose="020B0604020202020204" pitchFamily="34" charset="0"/>
              <a:cs typeface="Arial" panose="020B0604020202020204" pitchFamily="34" charset="0"/>
            </a:endParaRPr>
          </a:p>
        </p:txBody>
      </p:sp>
      <p:sp>
        <p:nvSpPr>
          <p:cNvPr id="18436" name="Content Placeholder 3">
            <a:extLst>
              <a:ext uri="{FF2B5EF4-FFF2-40B4-BE49-F238E27FC236}">
                <a16:creationId xmlns:a16="http://schemas.microsoft.com/office/drawing/2014/main" id="{7D61EB26-A7E7-0731-CE19-35E413527F54}"/>
              </a:ext>
            </a:extLst>
          </p:cNvPr>
          <p:cNvSpPr>
            <a:spLocks noGrp="1"/>
          </p:cNvSpPr>
          <p:nvPr>
            <p:ph sz="half" idx="2"/>
          </p:nvPr>
        </p:nvSpPr>
        <p:spPr>
          <a:xfrm>
            <a:off x="4836401" y="1196752"/>
            <a:ext cx="4033143" cy="4824536"/>
          </a:xfrm>
        </p:spPr>
        <p:txBody>
          <a:bodyPr rtlCol="0">
            <a:normAutofit lnSpcReduction="10000"/>
          </a:bodyPr>
          <a:lstStyle/>
          <a:p>
            <a:pPr marL="0" indent="0" fontAlgn="auto">
              <a:spcAft>
                <a:spcPts val="0"/>
              </a:spcAft>
              <a:buNone/>
              <a:defRPr/>
            </a:pPr>
            <a:r>
              <a:rPr lang="en-GB" sz="2100" b="1" dirty="0">
                <a:latin typeface="Arial" charset="0"/>
              </a:rPr>
              <a:t>Learner and employer agreement (learning agreement)</a:t>
            </a:r>
            <a:r>
              <a:rPr lang="en-GB" sz="2100" b="0" i="0" u="none" strike="noStrike" dirty="0">
                <a:solidFill>
                  <a:srgbClr val="000000"/>
                </a:solidFill>
                <a:effectLst/>
                <a:latin typeface="Helvetica" pitchFamily="2" charset="0"/>
              </a:rPr>
              <a:t> </a:t>
            </a:r>
          </a:p>
          <a:p>
            <a:pPr algn="l">
              <a:buFont typeface="+mj-lt"/>
              <a:buAutoNum type="arabicPeriod"/>
            </a:pPr>
            <a:r>
              <a:rPr lang="en-GB" sz="2100" b="0" i="0" u="none" strike="noStrike" dirty="0">
                <a:solidFill>
                  <a:srgbClr val="000000"/>
                </a:solidFill>
                <a:effectLst/>
                <a:latin typeface="Arial" panose="020B0604020202020204" pitchFamily="34" charset="0"/>
              </a:rPr>
              <a:t>To be completed at the onset of the programme and </a:t>
            </a:r>
            <a:r>
              <a:rPr lang="en-GB" sz="2100" b="1" i="0" u="none" strike="noStrike" dirty="0">
                <a:solidFill>
                  <a:srgbClr val="000000"/>
                </a:solidFill>
                <a:effectLst/>
                <a:latin typeface="Arial" panose="020B0604020202020204" pitchFamily="34" charset="0"/>
              </a:rPr>
              <a:t>must</a:t>
            </a:r>
            <a:r>
              <a:rPr lang="en-GB" sz="2100" b="0" i="0" u="none" strike="noStrike" dirty="0">
                <a:solidFill>
                  <a:srgbClr val="000000"/>
                </a:solidFill>
                <a:effectLst/>
                <a:latin typeface="Arial" panose="020B0604020202020204" pitchFamily="34" charset="0"/>
              </a:rPr>
              <a:t> sent to your Local Authority Training Manager/Coordinator</a:t>
            </a:r>
            <a:r>
              <a:rPr lang="en-GB" sz="2100" dirty="0">
                <a:solidFill>
                  <a:srgbClr val="000000"/>
                </a:solidFill>
                <a:latin typeface="Arial" panose="020B0604020202020204" pitchFamily="34" charset="0"/>
              </a:rPr>
              <a:t> </a:t>
            </a:r>
            <a:r>
              <a:rPr lang="en-GB" sz="2100" b="0" i="0" u="none" strike="noStrike" dirty="0">
                <a:solidFill>
                  <a:srgbClr val="000000"/>
                </a:solidFill>
                <a:effectLst/>
                <a:latin typeface="Arial" panose="020B0604020202020204" pitchFamily="34" charset="0"/>
              </a:rPr>
              <a:t>within 4 weeks of your start day. </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The agreement must be completed with your mentor.</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You must also insert the Learning Agreement into the final section of the portfolio.</a:t>
            </a:r>
            <a:endParaRPr lang="en-GB" sz="2300" dirty="0">
              <a:latin typeface="Arial" charset="0"/>
            </a:endParaRPr>
          </a:p>
          <a:p>
            <a:pPr marL="0" indent="0" fontAlgn="auto">
              <a:spcAft>
                <a:spcPts val="0"/>
              </a:spcAft>
              <a:buNone/>
              <a:defRPr/>
            </a:pPr>
            <a:endParaRPr lang="en-GB" sz="2300" dirty="0">
              <a:latin typeface="Arial" charset="0"/>
            </a:endParaRPr>
          </a:p>
          <a:p>
            <a:pPr fontAlgn="auto">
              <a:spcAft>
                <a:spcPts val="0"/>
              </a:spcAft>
              <a:buFont typeface="Arial" pitchFamily="34" charset="0"/>
              <a:buChar char="•"/>
              <a:defRPr/>
            </a:pPr>
            <a:endParaRPr lang="en-GB" sz="2400" dirty="0">
              <a:latin typeface="Arial" charset="0"/>
            </a:endParaRPr>
          </a:p>
        </p:txBody>
      </p:sp>
    </p:spTree>
    <p:extLst>
      <p:ext uri="{BB962C8B-B14F-4D97-AF65-F5344CB8AC3E}">
        <p14:creationId xmlns:p14="http://schemas.microsoft.com/office/powerpoint/2010/main" val="2817408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4"/>
          <p:cNvSpPr>
            <a:spLocks noGrp="1" noChangeArrowheads="1"/>
          </p:cNvSpPr>
          <p:nvPr>
            <p:ph type="title"/>
          </p:nvPr>
        </p:nvSpPr>
        <p:spPr>
          <a:xfrm>
            <a:off x="457200" y="17839"/>
            <a:ext cx="8229600" cy="936102"/>
          </a:xfrm>
        </p:spPr>
        <p:txBody>
          <a:bodyPr/>
          <a:lstStyle/>
          <a:p>
            <a:r>
              <a:rPr lang="cy-GB" sz="2800" dirty="0">
                <a:latin typeface="Arial" charset="0"/>
              </a:rPr>
              <a:t>Adolygiad Datblygiadol Tasg</a:t>
            </a:r>
            <a:r>
              <a:rPr lang="en-GB" sz="2800" dirty="0">
                <a:latin typeface="Arial" charset="0"/>
              </a:rPr>
              <a:t> 1</a:t>
            </a:r>
            <a:r>
              <a:rPr lang="cy-GB" dirty="0"/>
              <a:t> </a:t>
            </a:r>
            <a:r>
              <a:rPr lang="cy-GB" sz="3200" dirty="0"/>
              <a:t>Rhan a b</a:t>
            </a:r>
            <a:br>
              <a:rPr lang="cy-GB" dirty="0"/>
            </a:br>
            <a:r>
              <a:rPr lang="en-GB" sz="2800" dirty="0">
                <a:latin typeface="Arial" charset="0"/>
              </a:rPr>
              <a:t>Developmental Review Task 1 Part a and b</a:t>
            </a:r>
          </a:p>
        </p:txBody>
      </p:sp>
      <p:sp>
        <p:nvSpPr>
          <p:cNvPr id="31746" name="Rectangle 5"/>
          <p:cNvSpPr>
            <a:spLocks noGrp="1" noChangeArrowheads="1"/>
          </p:cNvSpPr>
          <p:nvPr>
            <p:ph type="body" sz="half" idx="1"/>
          </p:nvPr>
        </p:nvSpPr>
        <p:spPr>
          <a:xfrm>
            <a:off x="336010" y="1124744"/>
            <a:ext cx="4174983" cy="4358749"/>
          </a:xfrm>
        </p:spPr>
        <p:txBody>
          <a:bodyPr/>
          <a:lstStyle/>
          <a:p>
            <a:pPr marL="0" indent="0" fontAlgn="base">
              <a:spcBef>
                <a:spcPts val="430"/>
              </a:spcBef>
              <a:buNone/>
            </a:pPr>
            <a:r>
              <a:rPr lang="cy-GB" sz="1750" kern="1200" dirty="0">
                <a:solidFill>
                  <a:srgbClr val="000000"/>
                </a:solidFill>
                <a:effectLst/>
                <a:latin typeface="Arial" panose="020B0604020202020204" pitchFamily="34" charset="0"/>
                <a:ea typeface="DengXian" panose="02010600030101010101" pitchFamily="2" charset="-122"/>
              </a:rPr>
              <a:t>Tasg 1 rhan a (</a:t>
            </a:r>
            <a:r>
              <a:rPr lang="cy-GB" sz="1750" kern="1200" noProof="1">
                <a:solidFill>
                  <a:srgbClr val="000000"/>
                </a:solidFill>
                <a:effectLst/>
                <a:latin typeface="Arial" panose="020B0604020202020204" pitchFamily="34" charset="0"/>
                <a:ea typeface="DengXian" panose="02010600030101010101" pitchFamily="2" charset="-122"/>
              </a:rPr>
              <a:t>Tud.</a:t>
            </a:r>
            <a:r>
              <a:rPr lang="cy-GB" sz="1750" kern="1200" dirty="0">
                <a:solidFill>
                  <a:srgbClr val="000000"/>
                </a:solidFill>
                <a:effectLst/>
                <a:latin typeface="Arial" panose="020B0604020202020204" pitchFamily="34" charset="0"/>
                <a:ea typeface="DengXian" panose="02010600030101010101" pitchFamily="2" charset="-122"/>
              </a:rPr>
              <a:t> 6),</a:t>
            </a:r>
            <a:r>
              <a:rPr lang="cy-GB" sz="1750" dirty="0">
                <a:latin typeface="Times New Roman" panose="02020603050405020304" pitchFamily="18" charset="0"/>
                <a:ea typeface="DengXian" panose="02010600030101010101" pitchFamily="2" charset="-122"/>
              </a:rPr>
              <a:t> </a:t>
            </a: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750 o eiriau (+/-10%)</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buFont typeface="Arial" panose="020B0604020202020204" pitchFamily="34" charset="0"/>
              <a:buChar char="•"/>
              <a:tabLst>
                <a:tab pos="457200" algn="l"/>
              </a:tabLst>
            </a:pP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Gan ddefnyddio model myfyrio i fyfyrio’n feirniadol ar eich ymarfer yn y gorffennol a’ch anghenion dysgu / datblygu yn y dyfodol.  </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buFont typeface="Arial" panose="020B0604020202020204" pitchFamily="34" charset="0"/>
              <a:buChar char="•"/>
              <a:tabLst>
                <a:tab pos="457200" algn="l"/>
              </a:tabLst>
            </a:pP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Mewn trafodaeth â’ch rheolwr a/neu fentor, dynodwch a chyfiawnhau eich anghenion datblygu dros y 12 mis sydd i ddod dan bob un o 3 deilliant dysgu Gofal Cymdeithasol Cymru. </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cy-GB" sz="1750" kern="1200" dirty="0">
                <a:solidFill>
                  <a:srgbClr val="000000"/>
                </a:solidFill>
                <a:effectLst/>
                <a:latin typeface="Arial" panose="020B0604020202020204" pitchFamily="34" charset="0"/>
                <a:ea typeface="Calibri" panose="020F0502020204030204" pitchFamily="34" charset="0"/>
              </a:rPr>
              <a:t>Cyfeiriwch at y modd y mae’r goruchwylio, yr hyfforddiant, y dysgu a’r ymchwil wedi llywio eich ymarfer hyd yn hyn a sut bydd yn gwneud hynny yn y dyfodol.</a:t>
            </a:r>
            <a:endParaRPr lang="cy-GB" sz="1750" dirty="0">
              <a:highlight>
                <a:srgbClr val="FFFF00"/>
              </a:highlight>
            </a:endParaRPr>
          </a:p>
        </p:txBody>
      </p:sp>
      <p:sp>
        <p:nvSpPr>
          <p:cNvPr id="31747" name="Rectangle 6"/>
          <p:cNvSpPr>
            <a:spLocks noGrp="1" noChangeArrowheads="1"/>
          </p:cNvSpPr>
          <p:nvPr>
            <p:ph type="body" sz="half" idx="2"/>
          </p:nvPr>
        </p:nvSpPr>
        <p:spPr>
          <a:xfrm>
            <a:off x="4788024" y="1124744"/>
            <a:ext cx="3898776" cy="4358749"/>
          </a:xfrm>
          <a:noFill/>
        </p:spPr>
        <p:txBody>
          <a:bodyPr/>
          <a:lstStyle/>
          <a:p>
            <a:pPr>
              <a:buNone/>
            </a:pPr>
            <a:r>
              <a:rPr lang="en-GB" sz="1800" dirty="0">
                <a:latin typeface="Arial" panose="020B0604020202020204" pitchFamily="34" charset="0"/>
                <a:cs typeface="Arial" panose="020B0604020202020204" pitchFamily="34" charset="0"/>
              </a:rPr>
              <a:t>Task 1 part a  (Page 6) 750 words (+/-10%)</a:t>
            </a:r>
          </a:p>
          <a:p>
            <a:r>
              <a:rPr lang="en-GB" sz="1800" dirty="0">
                <a:latin typeface="Arial" panose="020B0604020202020204" pitchFamily="34" charset="0"/>
                <a:cs typeface="Arial" panose="020B0604020202020204" pitchFamily="34" charset="0"/>
              </a:rPr>
              <a:t>Using a model of reflection to critically reflect on your past practice and future learning/development needs. </a:t>
            </a:r>
          </a:p>
          <a:p>
            <a:r>
              <a:rPr lang="en-GB" sz="1800" dirty="0">
                <a:latin typeface="Arial" panose="020B0604020202020204" pitchFamily="34" charset="0"/>
                <a:cs typeface="Arial" panose="020B0604020202020204" pitchFamily="34" charset="0"/>
              </a:rPr>
              <a:t>In discussion with your manager and/or mentor identify and justify your future development needs over the coming 12 months under each of the 3 Social care Wales learning outcomes.</a:t>
            </a:r>
          </a:p>
          <a:p>
            <a:r>
              <a:rPr lang="en-GB" sz="1800" dirty="0">
                <a:latin typeface="Arial" panose="020B0604020202020204" pitchFamily="34" charset="0"/>
                <a:ea typeface="Calibri" panose="020F0502020204030204" pitchFamily="34" charset="0"/>
                <a:cs typeface="Arial" panose="020B0604020202020204" pitchFamily="34" charset="0"/>
              </a:rPr>
              <a:t>M</a:t>
            </a:r>
            <a:r>
              <a:rPr lang="en-GB" sz="1800" dirty="0">
                <a:effectLst/>
                <a:latin typeface="Arial" panose="020B0604020202020204" pitchFamily="34" charset="0"/>
                <a:ea typeface="Calibri" panose="020F0502020204030204" pitchFamily="34" charset="0"/>
                <a:cs typeface="Arial" panose="020B0604020202020204" pitchFamily="34" charset="0"/>
              </a:rPr>
              <a:t>ake reference to how the supervision, training, learning and research has and will inform your practice. </a:t>
            </a:r>
            <a:endParaRPr lang="en-GB" sz="18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F405E11-E652-8BA4-3627-96B5F3DFA0BB}"/>
              </a:ext>
            </a:extLst>
          </p:cNvPr>
          <p:cNvSpPr>
            <a:spLocks noGrp="1"/>
          </p:cNvSpPr>
          <p:nvPr>
            <p:ph type="title"/>
          </p:nvPr>
        </p:nvSpPr>
        <p:spPr/>
        <p:txBody>
          <a:bodyPr/>
          <a:lstStyle/>
          <a:p>
            <a:r>
              <a:rPr lang="en-GB" sz="3200" b="1" dirty="0"/>
              <a:t>Question Task 1 a</a:t>
            </a:r>
            <a:endParaRPr lang="en-US" sz="3200" b="1" dirty="0"/>
          </a:p>
        </p:txBody>
      </p:sp>
      <p:sp>
        <p:nvSpPr>
          <p:cNvPr id="6" name="Content Placeholder 5">
            <a:extLst>
              <a:ext uri="{FF2B5EF4-FFF2-40B4-BE49-F238E27FC236}">
                <a16:creationId xmlns:a16="http://schemas.microsoft.com/office/drawing/2014/main" id="{0933D950-26A3-9630-C303-C75E3D81ACD7}"/>
              </a:ext>
            </a:extLst>
          </p:cNvPr>
          <p:cNvSpPr>
            <a:spLocks noGrp="1"/>
          </p:cNvSpPr>
          <p:nvPr>
            <p:ph idx="1"/>
          </p:nvPr>
        </p:nvSpPr>
        <p:spPr>
          <a:xfrm>
            <a:off x="457200" y="1196752"/>
            <a:ext cx="8229600" cy="4320481"/>
          </a:xfrm>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Using a reflective model critically reflect on your professional development since qualifying as a social worker. Based on this and in discussion with your mentor/supervisor/line manager go on to identify and justify your future developmental needs over the coming 12 months under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each </a:t>
            </a:r>
            <a:r>
              <a:rPr lang="en-GB" sz="1800" dirty="0">
                <a:effectLst/>
                <a:latin typeface="Calibri" panose="020F0502020204030204" pitchFamily="34" charset="0"/>
                <a:ea typeface="Calibri" panose="020F0502020204030204" pitchFamily="34" charset="0"/>
                <a:cs typeface="Times New Roman" panose="02020603050405020304" pitchFamily="18" charset="0"/>
              </a:rPr>
              <a:t>of the 3 Social Care Wales (SCW) learning outcomes listed below providing at least one developmental need for each of the learning outcome below: </a:t>
            </a: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Applying analysis in assessment to inform interventions.</a:t>
            </a:r>
          </a:p>
          <a:p>
            <a:pPr marL="342900" lvl="0" indent="-342900" algn="just" fontAlgn="base" hangingPunct="0">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Working collaboratively with people in need of care and support, their carers</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and other professionals.</a:t>
            </a:r>
          </a:p>
          <a:p>
            <a:pPr marL="342900" lvl="0" indent="-342900" algn="just" fontAlgn="base" hangingPunct="0">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Intervention and application of professional judgement in increasingly complex situations. </a:t>
            </a: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This task must make reference to how the supervision, training, learning and research has and will inform your practice. </a:t>
            </a:r>
          </a:p>
          <a:p>
            <a:endParaRPr lang="en-US" dirty="0"/>
          </a:p>
        </p:txBody>
      </p:sp>
    </p:spTree>
    <p:extLst>
      <p:ext uri="{BB962C8B-B14F-4D97-AF65-F5344CB8AC3E}">
        <p14:creationId xmlns:p14="http://schemas.microsoft.com/office/powerpoint/2010/main" val="19432523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DE147-0336-8AB3-173C-E9570EE740F9}"/>
              </a:ext>
            </a:extLst>
          </p:cNvPr>
          <p:cNvSpPr>
            <a:spLocks noGrp="1"/>
          </p:cNvSpPr>
          <p:nvPr>
            <p:ph type="title"/>
          </p:nvPr>
        </p:nvSpPr>
        <p:spPr>
          <a:xfrm>
            <a:off x="457200" y="125760"/>
            <a:ext cx="8229600" cy="1143000"/>
          </a:xfrm>
        </p:spPr>
        <p:txBody>
          <a:bodyPr/>
          <a:lstStyle/>
          <a:p>
            <a:r>
              <a:rPr lang="cy-GB" sz="3200" b="1" dirty="0"/>
              <a:t>Cwestiwn Tasg 1 a</a:t>
            </a:r>
            <a:endParaRPr lang="en-US" sz="3200" b="1" dirty="0"/>
          </a:p>
        </p:txBody>
      </p:sp>
      <p:sp>
        <p:nvSpPr>
          <p:cNvPr id="3" name="Content Placeholder 2">
            <a:extLst>
              <a:ext uri="{FF2B5EF4-FFF2-40B4-BE49-F238E27FC236}">
                <a16:creationId xmlns:a16="http://schemas.microsoft.com/office/drawing/2014/main" id="{7F915A2A-52ED-35F0-74A8-C72B786F35B8}"/>
              </a:ext>
            </a:extLst>
          </p:cNvPr>
          <p:cNvSpPr>
            <a:spLocks noGrp="1"/>
          </p:cNvSpPr>
          <p:nvPr>
            <p:ph idx="1"/>
          </p:nvPr>
        </p:nvSpPr>
        <p:spPr>
          <a:xfrm>
            <a:off x="457200" y="1052736"/>
            <a:ext cx="8229600" cy="3917032"/>
          </a:xfrm>
        </p:spPr>
        <p:txBody>
          <a:bodyPr/>
          <a:lstStyle/>
          <a:p>
            <a:pPr algn="just"/>
            <a:r>
              <a:rPr lang="cy-GB" sz="1800" i="1" dirty="0">
                <a:effectLst/>
                <a:latin typeface="Calibri" panose="020F0502020204030204" pitchFamily="34" charset="0"/>
                <a:ea typeface="Calibri" panose="020F0502020204030204" pitchFamily="34" charset="0"/>
                <a:cs typeface="Times New Roman" panose="02020603050405020304" pitchFamily="18" charset="0"/>
              </a:rPr>
              <a:t>Cwestiwn: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cy-GB" sz="1800" dirty="0">
                <a:effectLst/>
                <a:latin typeface="Calibri" panose="020F0502020204030204" pitchFamily="34" charset="0"/>
                <a:ea typeface="Calibri" panose="020F0502020204030204" pitchFamily="34" charset="0"/>
                <a:cs typeface="Times New Roman" panose="02020603050405020304" pitchFamily="18" charset="0"/>
              </a:rPr>
              <a:t>Gan ddefnyddio model adfyfyriol, myfyriwch yn feirniadol ar eich datblygiad proffesiynol ers cymhwyso’n weithiwr cymdeithasol. Ar sail hyn ac wrth drafod â’ch mentor/goruchwyliwr/rheolwr llinell, ewch ymlaen i nodi a chyfiawnhau eich anghenion datblygiadol i’r dyfodol dros y 12 mis sydd i ddod o dan </a:t>
            </a:r>
            <a:r>
              <a:rPr lang="cy-GB" sz="1800" b="1" dirty="0">
                <a:effectLst/>
                <a:latin typeface="Calibri" panose="020F0502020204030204" pitchFamily="34" charset="0"/>
                <a:ea typeface="Calibri" panose="020F0502020204030204" pitchFamily="34" charset="0"/>
                <a:cs typeface="Times New Roman" panose="02020603050405020304" pitchFamily="18" charset="0"/>
              </a:rPr>
              <a:t>bob un</a:t>
            </a:r>
            <a:r>
              <a:rPr lang="cy-GB" sz="1800" dirty="0">
                <a:effectLst/>
                <a:latin typeface="Calibri" panose="020F0502020204030204" pitchFamily="34" charset="0"/>
                <a:ea typeface="Calibri" panose="020F0502020204030204" pitchFamily="34" charset="0"/>
                <a:cs typeface="Times New Roman" panose="02020603050405020304" pitchFamily="18" charset="0"/>
              </a:rPr>
              <a:t> o 3 deilliant dysgu Gofal Cymdeithasol Cymru (GCC) a restrir isod, gan roi o leiaf un angen datblygiadol ar gyfer pob un o’r deilliannau dysgu isod: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cy-GB" sz="1800" dirty="0">
                <a:effectLst/>
                <a:latin typeface="Calibri" panose="020F0502020204030204" pitchFamily="34" charset="0"/>
                <a:ea typeface="Calibri" panose="020F0502020204030204" pitchFamily="34" charset="0"/>
                <a:cs typeface="Times New Roman" panose="02020603050405020304" pitchFamily="18" charset="0"/>
              </a:rPr>
              <a:t>Dadansoddi wrth asesu er mwyn hysbysu ymyriadau.</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cy-GB" sz="1800" dirty="0">
                <a:effectLst/>
                <a:latin typeface="Calibri" panose="020F0502020204030204" pitchFamily="34" charset="0"/>
                <a:ea typeface="Calibri" panose="020F0502020204030204" pitchFamily="34" charset="0"/>
                <a:cs typeface="Times New Roman" panose="02020603050405020304" pitchFamily="18" charset="0"/>
              </a:rPr>
              <a:t>Cydweithio â phobl sydd angen gofal a chymorth, eu gofalwyr a gweithwyr proffesiynol eraill.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cy-GB" sz="1800" dirty="0">
                <a:effectLst/>
                <a:latin typeface="Calibri" panose="020F0502020204030204" pitchFamily="34" charset="0"/>
                <a:ea typeface="Calibri" panose="020F0502020204030204" pitchFamily="34" charset="0"/>
                <a:cs typeface="Times New Roman" panose="02020603050405020304" pitchFamily="18" charset="0"/>
              </a:rPr>
              <a:t>Ymyriadau a defnyddio barn broffesiynol mewn sefyllfaoedd cynyddol gymhleth.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cy-GB" sz="1800" dirty="0">
                <a:effectLst/>
                <a:latin typeface="Calibri" panose="020F0502020204030204" pitchFamily="34" charset="0"/>
                <a:ea typeface="Calibri" panose="020F0502020204030204" pitchFamily="34" charset="0"/>
                <a:cs typeface="Times New Roman" panose="02020603050405020304" pitchFamily="18" charset="0"/>
              </a:rPr>
              <a:t>Rhaid i’r dasg hon gyfeirio at sut mae’r oruchwyliaeth, yr hyfforddiant, y dysgu a’r ymchwil wedi dylanwadu ar eich ymarfer, a sut y byddant yn gwneud hynny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cy-GB" sz="1800" i="1" dirty="0">
                <a:effectLst/>
                <a:latin typeface="Calibri" panose="020F0502020204030204" pitchFamily="34" charset="0"/>
                <a:ea typeface="Calibri" panose="020F0502020204030204" pitchFamily="34" charset="0"/>
                <a:cs typeface="Times New Roman" panose="02020603050405020304" pitchFamily="18" charset="0"/>
              </a:rPr>
              <a:t>750 o eiriau (+/- 10%:  dylech gynnwys eich cyfrif geiriau gwirioneddol ar ddiwedd pob adran).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8560366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274638"/>
            <a:ext cx="8229600" cy="1354137"/>
          </a:xfrm>
        </p:spPr>
        <p:txBody>
          <a:bodyPr rtlCol="0">
            <a:normAutofit/>
          </a:bodyPr>
          <a:lstStyle/>
          <a:p>
            <a:pPr fontAlgn="auto">
              <a:spcAft>
                <a:spcPts val="0"/>
              </a:spcAft>
              <a:defRPr/>
            </a:pPr>
            <a:r>
              <a:rPr lang="cy-GB" sz="3600" dirty="0">
                <a:latin typeface="Arial" charset="0"/>
              </a:rPr>
              <a:t>Adolygiad Datblygiadol – Tasg 1</a:t>
            </a:r>
            <a:br>
              <a:rPr lang="en-GB" sz="3600" dirty="0">
                <a:latin typeface="Arial" charset="0"/>
              </a:rPr>
            </a:br>
            <a:r>
              <a:rPr lang="en-GB" sz="3600" dirty="0">
                <a:latin typeface="Arial" charset="0"/>
              </a:rPr>
              <a:t>Developmental Review - Task 1</a:t>
            </a:r>
          </a:p>
        </p:txBody>
      </p:sp>
      <p:sp>
        <p:nvSpPr>
          <p:cNvPr id="6147" name="Content Placeholder 2"/>
          <p:cNvSpPr>
            <a:spLocks noGrp="1"/>
          </p:cNvSpPr>
          <p:nvPr>
            <p:ph sz="half" idx="1"/>
          </p:nvPr>
        </p:nvSpPr>
        <p:spPr>
          <a:xfrm>
            <a:off x="251520" y="1600200"/>
            <a:ext cx="4244280" cy="3989388"/>
          </a:xfrm>
        </p:spPr>
        <p:txBody>
          <a:bodyPr rtlCol="0">
            <a:normAutofit fontScale="77500" lnSpcReduction="20000"/>
          </a:bodyPr>
          <a:lstStyle/>
          <a:p>
            <a:pPr marL="0" indent="0" fontAlgn="auto">
              <a:spcAft>
                <a:spcPts val="0"/>
              </a:spcAft>
              <a:buFontTx/>
              <a:buNone/>
              <a:defRPr/>
            </a:pPr>
            <a:endParaRPr lang="en-GB" b="1" dirty="0">
              <a:latin typeface="Arial"/>
              <a:cs typeface="Arial"/>
            </a:endParaRPr>
          </a:p>
          <a:p>
            <a:pPr marL="0" indent="0" fontAlgn="auto">
              <a:spcAft>
                <a:spcPts val="0"/>
              </a:spcAft>
              <a:buFontTx/>
              <a:buNone/>
              <a:defRPr/>
            </a:pPr>
            <a:r>
              <a:rPr lang="cy-GB" b="1" dirty="0">
                <a:latin typeface="Arial"/>
                <a:cs typeface="Arial"/>
              </a:rPr>
              <a:t>Gweithgaredd</a:t>
            </a:r>
          </a:p>
          <a:p>
            <a:r>
              <a:rPr lang="cy-GB" dirty="0">
                <a:latin typeface="Arial"/>
                <a:cs typeface="Arial"/>
              </a:rPr>
              <a:t>Gan edrych yn ôl ar eich blwyddyn gyntaf o ymarfer, nodwch feysydd allweddol lle rydych yn teimlo eich bod wedi datblygu'n broffesiynol ers cymhwyso </a:t>
            </a:r>
            <a:endParaRPr lang="en-GB" dirty="0">
              <a:latin typeface="Arial"/>
              <a:cs typeface="Arial"/>
            </a:endParaRPr>
          </a:p>
          <a:p>
            <a:r>
              <a:rPr lang="cy-GB" dirty="0">
                <a:latin typeface="Arial"/>
                <a:cs typeface="Arial"/>
              </a:rPr>
              <a:t>Pa feysydd yr ydych yn meddwl fydd yn bwysig i chi eu datblygu dros y flwyddyn nesaf? E.e. bylchau yn eich gwybodaeth neu sgiliau.</a:t>
            </a:r>
            <a:endParaRPr lang="en-GB" dirty="0">
              <a:latin typeface="Arial"/>
              <a:cs typeface="Arial"/>
            </a:endParaRPr>
          </a:p>
        </p:txBody>
      </p:sp>
      <p:sp>
        <p:nvSpPr>
          <p:cNvPr id="6148" name="Content Placeholder 3"/>
          <p:cNvSpPr>
            <a:spLocks noGrp="1"/>
          </p:cNvSpPr>
          <p:nvPr>
            <p:ph sz="half" idx="2"/>
          </p:nvPr>
        </p:nvSpPr>
        <p:spPr>
          <a:xfrm>
            <a:off x="4648200" y="1600200"/>
            <a:ext cx="4244975" cy="3989388"/>
          </a:xfrm>
        </p:spPr>
        <p:txBody>
          <a:bodyPr rtlCol="0">
            <a:normAutofit fontScale="77500" lnSpcReduction="20000"/>
          </a:bodyPr>
          <a:lstStyle/>
          <a:p>
            <a:pPr marL="0" indent="0" fontAlgn="auto">
              <a:spcAft>
                <a:spcPts val="0"/>
              </a:spcAft>
              <a:buFontTx/>
              <a:buNone/>
              <a:defRPr/>
            </a:pPr>
            <a:endParaRPr lang="en-GB" b="1" dirty="0">
              <a:latin typeface="Arial" charset="0"/>
            </a:endParaRPr>
          </a:p>
          <a:p>
            <a:pPr marL="0" indent="0" fontAlgn="auto">
              <a:spcAft>
                <a:spcPts val="0"/>
              </a:spcAft>
              <a:buFontTx/>
              <a:buNone/>
              <a:defRPr/>
            </a:pPr>
            <a:r>
              <a:rPr lang="en-GB" b="1" dirty="0">
                <a:latin typeface="Arial" charset="0"/>
              </a:rPr>
              <a:t>Activity </a:t>
            </a:r>
          </a:p>
          <a:p>
            <a:pPr fontAlgn="auto">
              <a:spcAft>
                <a:spcPts val="0"/>
              </a:spcAft>
              <a:defRPr/>
            </a:pPr>
            <a:r>
              <a:rPr lang="en-GB" dirty="0">
                <a:latin typeface="Arial" charset="0"/>
              </a:rPr>
              <a:t>Looking back over your first year in practice, identify key areas where you feel you have developed professionally since qualifying</a:t>
            </a:r>
          </a:p>
          <a:p>
            <a:pPr fontAlgn="auto">
              <a:spcAft>
                <a:spcPts val="0"/>
              </a:spcAft>
              <a:defRPr/>
            </a:pPr>
            <a:r>
              <a:rPr lang="en-GB" dirty="0">
                <a:latin typeface="Arial" charset="0"/>
              </a:rPr>
              <a:t>What areas do you think will be important for you to develop over the next year? E.g. gaps in your knowledge or skills.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4"/>
          <p:cNvSpPr>
            <a:spLocks noGrp="1" noChangeArrowheads="1"/>
          </p:cNvSpPr>
          <p:nvPr>
            <p:ph type="title"/>
          </p:nvPr>
        </p:nvSpPr>
        <p:spPr>
          <a:xfrm>
            <a:off x="468313" y="260351"/>
            <a:ext cx="8229600" cy="499101"/>
          </a:xfrm>
        </p:spPr>
        <p:txBody>
          <a:bodyPr/>
          <a:lstStyle/>
          <a:p>
            <a:r>
              <a:rPr lang="cy-GB" sz="3200" b="1" dirty="0">
                <a:latin typeface="Arial" charset="0"/>
              </a:rPr>
              <a:t>Arsylwad – Tasg 2 </a:t>
            </a:r>
            <a:r>
              <a:rPr lang="en-GB" sz="3200" b="1" dirty="0">
                <a:latin typeface="Arial" charset="0"/>
              </a:rPr>
              <a:t>/ Observation - </a:t>
            </a:r>
            <a:r>
              <a:rPr lang="en-GB" sz="3200" b="1" dirty="0"/>
              <a:t>Task 2</a:t>
            </a:r>
            <a:endParaRPr lang="en-GB" sz="3200" b="1" dirty="0">
              <a:highlight>
                <a:srgbClr val="FFFF00"/>
              </a:highlight>
              <a:latin typeface="Arial" charset="0"/>
            </a:endParaRPr>
          </a:p>
        </p:txBody>
      </p:sp>
      <p:sp>
        <p:nvSpPr>
          <p:cNvPr id="34818" name="Rectangle 5"/>
          <p:cNvSpPr>
            <a:spLocks noGrp="1" noChangeArrowheads="1"/>
          </p:cNvSpPr>
          <p:nvPr>
            <p:ph type="body" sz="half" idx="1"/>
          </p:nvPr>
        </p:nvSpPr>
        <p:spPr>
          <a:xfrm>
            <a:off x="475189" y="723357"/>
            <a:ext cx="4244975" cy="4100027"/>
          </a:xfrm>
        </p:spPr>
        <p:txBody>
          <a:bodyPr/>
          <a:lstStyle/>
          <a:p>
            <a:pPr>
              <a:buFont typeface="Arial" charset="0"/>
              <a:buNone/>
            </a:pPr>
            <a:r>
              <a:rPr lang="cy-GB" sz="2400" b="1" dirty="0">
                <a:latin typeface="Arial" charset="0"/>
              </a:rPr>
              <a:t>Tasg 2 </a:t>
            </a:r>
            <a:r>
              <a:rPr lang="cy-GB" sz="2000" dirty="0">
                <a:latin typeface="Arial" charset="0"/>
              </a:rPr>
              <a:t>(</a:t>
            </a:r>
            <a:r>
              <a:rPr lang="cy-GB" sz="2000" noProof="1">
                <a:latin typeface="Arial" charset="0"/>
              </a:rPr>
              <a:t>Tud</a:t>
            </a:r>
            <a:r>
              <a:rPr lang="cy-GB" sz="2000" dirty="0">
                <a:latin typeface="Arial" charset="0"/>
              </a:rPr>
              <a:t>. 7)</a:t>
            </a:r>
          </a:p>
          <a:p>
            <a:r>
              <a:rPr lang="cy-GB" sz="1600" dirty="0">
                <a:latin typeface="Arial" charset="0"/>
              </a:rPr>
              <a:t>Angen cwblhau 1 arsylwad</a:t>
            </a:r>
          </a:p>
          <a:p>
            <a:r>
              <a:rPr lang="cy-GB" sz="1600" dirty="0">
                <a:latin typeface="Arial" charset="0"/>
              </a:rPr>
              <a:t>Gofynnwch am ganiatâd yr unigolyn ymlaen llaw, </a:t>
            </a:r>
            <a:r>
              <a:rPr lang="en-GB" sz="1600" dirty="0" err="1">
                <a:latin typeface="Arial" charset="0"/>
              </a:rPr>
              <a:t>ar</a:t>
            </a:r>
            <a:r>
              <a:rPr lang="en-GB" sz="1600" dirty="0">
                <a:latin typeface="Arial" charset="0"/>
              </a:rPr>
              <a:t> y </a:t>
            </a:r>
            <a:r>
              <a:rPr lang="en-GB" sz="1600" dirty="0" err="1">
                <a:latin typeface="Arial" charset="0"/>
              </a:rPr>
              <a:t>diwrnod</a:t>
            </a:r>
            <a:r>
              <a:rPr lang="en-GB" sz="1600" dirty="0">
                <a:latin typeface="Arial" charset="0"/>
              </a:rPr>
              <a:t> ac </a:t>
            </a:r>
            <a:r>
              <a:rPr lang="en-GB" sz="1600" dirty="0" err="1">
                <a:latin typeface="Arial" charset="0"/>
              </a:rPr>
              <a:t>ystyriwch</a:t>
            </a:r>
            <a:r>
              <a:rPr lang="en-GB" sz="1600" dirty="0">
                <a:latin typeface="Arial" charset="0"/>
              </a:rPr>
              <a:t> </a:t>
            </a:r>
            <a:r>
              <a:rPr lang="en-GB" sz="1600" dirty="0" err="1">
                <a:latin typeface="Arial" charset="0"/>
              </a:rPr>
              <a:t>effaith</a:t>
            </a:r>
            <a:r>
              <a:rPr lang="en-GB" sz="1600" dirty="0">
                <a:latin typeface="Arial" charset="0"/>
              </a:rPr>
              <a:t> yr </a:t>
            </a:r>
            <a:r>
              <a:rPr lang="en-GB" sz="1600" dirty="0" err="1">
                <a:latin typeface="Arial" charset="0"/>
              </a:rPr>
              <a:t>arsylwad</a:t>
            </a:r>
            <a:r>
              <a:rPr lang="en-GB" sz="1600" dirty="0">
                <a:latin typeface="Arial" charset="0"/>
              </a:rPr>
              <a:t> </a:t>
            </a:r>
            <a:r>
              <a:rPr lang="en-GB" sz="1600" dirty="0" err="1">
                <a:latin typeface="Arial" charset="0"/>
              </a:rPr>
              <a:t>ar</a:t>
            </a:r>
            <a:r>
              <a:rPr lang="en-GB" sz="1600" dirty="0">
                <a:latin typeface="Arial" charset="0"/>
              </a:rPr>
              <a:t> yr </a:t>
            </a:r>
            <a:r>
              <a:rPr lang="en-GB" sz="1600" dirty="0" err="1">
                <a:latin typeface="Arial" charset="0"/>
              </a:rPr>
              <a:t>unigolyn</a:t>
            </a:r>
            <a:r>
              <a:rPr lang="en-GB" sz="1600" dirty="0">
                <a:latin typeface="Arial" charset="0"/>
              </a:rPr>
              <a:t>. </a:t>
            </a:r>
            <a:endParaRPr lang="cy-GB" sz="1600" dirty="0">
              <a:latin typeface="Arial" charset="0"/>
            </a:endParaRPr>
          </a:p>
          <a:p>
            <a:r>
              <a:rPr lang="cy-GB" sz="1600" dirty="0">
                <a:latin typeface="Arial" panose="020B0604020202020204" pitchFamily="34" charset="0"/>
                <a:cs typeface="Arial" panose="020B0604020202020204" pitchFamily="34" charset="0"/>
              </a:rPr>
              <a:t>Rhaid i’r arsylwad fod am ymarfer uniongyrchol gyda defnyddiwr gwasanaeth/gofalwr</a:t>
            </a:r>
            <a:r>
              <a:rPr lang="en-GB" sz="1600" dirty="0">
                <a:latin typeface="Arial" charset="0"/>
                <a:cs typeface="Arial" panose="020B0604020202020204" pitchFamily="34" charset="0"/>
              </a:rPr>
              <a:t>, </a:t>
            </a:r>
            <a:r>
              <a:rPr lang="cy-GB" sz="1600" dirty="0">
                <a:latin typeface="Arial" panose="020B0604020202020204" pitchFamily="34" charset="0"/>
                <a:cs typeface="Arial" panose="020B0604020202020204" pitchFamily="34" charset="0"/>
              </a:rPr>
              <a:t>o leiaf 30 munud neu am gyfnod amser addas i fodloni’r deilliannau dysgu os ydy’n rhithiol.</a:t>
            </a:r>
          </a:p>
          <a:p>
            <a:r>
              <a:rPr lang="cy-GB" sz="1600" dirty="0">
                <a:latin typeface="Arial" panose="020B0604020202020204" pitchFamily="34" charset="0"/>
                <a:cs typeface="Arial" panose="020B0604020202020204" pitchFamily="34" charset="0"/>
              </a:rPr>
              <a:t>Pwyslais ar sgiliau</a:t>
            </a:r>
            <a:r>
              <a:rPr lang="cy-GB" sz="1600" dirty="0">
                <a:latin typeface="Arial" charset="0"/>
              </a:rPr>
              <a:t> cyfathrebu a dulliau, gwerthoedd, moeseg a’r Cod Ymarfer Proffesiynol </a:t>
            </a:r>
          </a:p>
          <a:p>
            <a:r>
              <a:rPr lang="cy-GB" sz="1600" dirty="0">
                <a:latin typeface="Arial" panose="020B0604020202020204" pitchFamily="34" charset="0"/>
                <a:cs typeface="Arial" panose="020B0604020202020204" pitchFamily="34" charset="0"/>
              </a:rPr>
              <a:t>Cofiwch gynnwys cyfeiriad at y Cynnig Gweithredol a Mwy na Geiriau</a:t>
            </a:r>
          </a:p>
          <a:p>
            <a:r>
              <a:rPr lang="cy-GB" sz="1600" dirty="0">
                <a:latin typeface="Arial" panose="020B0604020202020204" pitchFamily="34" charset="0"/>
                <a:cs typeface="Arial" panose="020B0604020202020204" pitchFamily="34" charset="0"/>
              </a:rPr>
              <a:t>Arsylwr yn gofyn am adborth gan y defnyddiwr ar ôl yr arsylwad (</a:t>
            </a:r>
            <a:r>
              <a:rPr lang="cy-GB" sz="1600" noProof="1">
                <a:latin typeface="Arial" panose="020B0604020202020204" pitchFamily="34" charset="0"/>
                <a:cs typeface="Arial" panose="020B0604020202020204" pitchFamily="34" charset="0"/>
              </a:rPr>
              <a:t>Tud</a:t>
            </a:r>
            <a:r>
              <a:rPr lang="cy-GB" sz="1600" dirty="0">
                <a:latin typeface="Arial" panose="020B0604020202020204" pitchFamily="34" charset="0"/>
                <a:cs typeface="Arial" panose="020B0604020202020204" pitchFamily="34" charset="0"/>
              </a:rPr>
              <a:t>10 y llawlyfr /Fersiwn hawdd ei ddarllen ar </a:t>
            </a:r>
            <a:r>
              <a:rPr lang="cy-GB" sz="1600" noProof="1">
                <a:latin typeface="Arial" panose="020B0604020202020204" pitchFamily="34" charset="0"/>
                <a:cs typeface="Arial" panose="020B0604020202020204" pitchFamily="34" charset="0"/>
              </a:rPr>
              <a:t>Moodle</a:t>
            </a:r>
            <a:r>
              <a:rPr lang="cy-GB" sz="1600" dirty="0">
                <a:latin typeface="Arial" panose="020B0604020202020204" pitchFamily="34" charset="0"/>
                <a:cs typeface="Arial" panose="020B0604020202020204" pitchFamily="34" charset="0"/>
              </a:rPr>
              <a:t>).</a:t>
            </a:r>
          </a:p>
          <a:p>
            <a:endParaRPr lang="en-GB" sz="1650" dirty="0">
              <a:latin typeface="Arial" charset="0"/>
            </a:endParaRPr>
          </a:p>
          <a:p>
            <a:endParaRPr lang="en-GB" sz="2000" dirty="0">
              <a:latin typeface="Arial" charset="0"/>
            </a:endParaRPr>
          </a:p>
        </p:txBody>
      </p:sp>
      <p:sp>
        <p:nvSpPr>
          <p:cNvPr id="34819" name="Rectangle 6"/>
          <p:cNvSpPr>
            <a:spLocks noGrp="1" noChangeArrowheads="1"/>
          </p:cNvSpPr>
          <p:nvPr>
            <p:ph type="body" sz="half" idx="2"/>
          </p:nvPr>
        </p:nvSpPr>
        <p:spPr>
          <a:xfrm>
            <a:off x="4673409" y="759452"/>
            <a:ext cx="4447789" cy="4647141"/>
          </a:xfrm>
        </p:spPr>
        <p:txBody>
          <a:bodyPr/>
          <a:lstStyle/>
          <a:p>
            <a:pPr>
              <a:lnSpc>
                <a:spcPct val="90000"/>
              </a:lnSpc>
              <a:buNone/>
            </a:pPr>
            <a:r>
              <a:rPr lang="en-GB" sz="2400" b="1" dirty="0">
                <a:latin typeface="Arial" charset="0"/>
              </a:rPr>
              <a:t>Task 2 </a:t>
            </a:r>
            <a:r>
              <a:rPr lang="en-GB" sz="2000" dirty="0">
                <a:latin typeface="Arial" charset="0"/>
              </a:rPr>
              <a:t>(Page 7)</a:t>
            </a:r>
          </a:p>
          <a:p>
            <a:r>
              <a:rPr lang="en-GB" sz="1600" dirty="0">
                <a:latin typeface="Arial" charset="0"/>
              </a:rPr>
              <a:t>Need to complete 1 observation</a:t>
            </a:r>
          </a:p>
          <a:p>
            <a:r>
              <a:rPr lang="en-GB" sz="1600" dirty="0">
                <a:latin typeface="Arial" charset="0"/>
              </a:rPr>
              <a:t>Seek the individual's permission before hand, at the time and consider the impact of the observation on the individual </a:t>
            </a:r>
          </a:p>
          <a:p>
            <a:r>
              <a:rPr lang="en-GB" sz="1600" dirty="0">
                <a:latin typeface="Arial" charset="0"/>
              </a:rPr>
              <a:t>The observation must be direct work with individuals/families/carers and least 30 minutes long or of a suitable duration to meet the learning outcomes if virtually.</a:t>
            </a:r>
          </a:p>
          <a:p>
            <a:r>
              <a:rPr lang="en-GB" sz="1600" dirty="0">
                <a:latin typeface="Arial" charset="0"/>
              </a:rPr>
              <a:t>Emphasis is on communication skills and methods, values, ethics and the Code of Professional Practice</a:t>
            </a:r>
          </a:p>
          <a:p>
            <a:r>
              <a:rPr lang="en-GB" sz="1600" dirty="0">
                <a:latin typeface="Arial" charset="0"/>
              </a:rPr>
              <a:t>Include reference to the Active offer and More than just Words. </a:t>
            </a:r>
          </a:p>
          <a:p>
            <a:r>
              <a:rPr lang="en-GB" sz="1600" dirty="0">
                <a:latin typeface="Arial" charset="0"/>
              </a:rPr>
              <a:t>Observer gets feedback from individual, following the observation (Page 10 handbook/easy read version on Moodle).</a:t>
            </a:r>
          </a:p>
          <a:p>
            <a:endParaRPr lang="en-GB" sz="2000" dirty="0">
              <a:latin typeface="Arial" charset="0"/>
            </a:endParaRPr>
          </a:p>
          <a:p>
            <a:endParaRPr lang="en-GB" sz="2000" dirty="0">
              <a:latin typeface="Arial" charset="0"/>
            </a:endParaRPr>
          </a:p>
          <a:p>
            <a:pPr algn="ctr">
              <a:lnSpc>
                <a:spcPct val="90000"/>
              </a:lnSpc>
              <a:buFontTx/>
              <a:buNone/>
            </a:pPr>
            <a:endParaRPr lang="en-GB" sz="2000" b="1" dirty="0">
              <a:latin typeface="Arial"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6433E-290C-304C-A554-CBD086EAC4B5}"/>
              </a:ext>
            </a:extLst>
          </p:cNvPr>
          <p:cNvSpPr>
            <a:spLocks noGrp="1"/>
          </p:cNvSpPr>
          <p:nvPr>
            <p:ph type="title"/>
          </p:nvPr>
        </p:nvSpPr>
        <p:spPr/>
        <p:txBody>
          <a:bodyPr/>
          <a:lstStyle/>
          <a:p>
            <a:r>
              <a:rPr lang="en-GB" sz="3200" b="1" dirty="0"/>
              <a:t>Question Task 2</a:t>
            </a:r>
            <a:br>
              <a:rPr lang="en-GB" b="1" dirty="0"/>
            </a:br>
            <a:endParaRPr lang="en-US" b="1" dirty="0"/>
          </a:p>
        </p:txBody>
      </p:sp>
      <p:sp>
        <p:nvSpPr>
          <p:cNvPr id="4" name="Content Placeholder 3">
            <a:extLst>
              <a:ext uri="{FF2B5EF4-FFF2-40B4-BE49-F238E27FC236}">
                <a16:creationId xmlns:a16="http://schemas.microsoft.com/office/drawing/2014/main" id="{5BC0F05A-6DFB-BA45-9069-9659C5415A12}"/>
              </a:ext>
            </a:extLst>
          </p:cNvPr>
          <p:cNvSpPr>
            <a:spLocks noGrp="1"/>
          </p:cNvSpPr>
          <p:nvPr>
            <p:ph idx="1"/>
          </p:nvPr>
        </p:nvSpPr>
        <p:spPr>
          <a:xfrm>
            <a:off x="457200" y="980728"/>
            <a:ext cx="8229600" cy="4536505"/>
          </a:xfrm>
          <a:noFill/>
        </p:spPr>
        <p:txBody>
          <a:bodyPr/>
          <a:lstStyle/>
          <a:p>
            <a:pPr marL="0" indent="0" hangingPunct="0">
              <a:buNone/>
            </a:pPr>
            <a:r>
              <a:rPr lang="en-GB" sz="1800" dirty="0"/>
              <a:t>Context</a:t>
            </a:r>
          </a:p>
          <a:p>
            <a:pPr hangingPunct="0"/>
            <a:r>
              <a:rPr lang="en-GB" sz="1800" dirty="0"/>
              <a:t>Set out the social work objectives and give a brief description of the situation including geographical and legislative contexts and any relevant cultural, ethnicity and language issues, including how consent was gained and how you have considered the impact of the observation on the individual in need of care and support and/or their carers. (300 words +/- 10%)</a:t>
            </a:r>
          </a:p>
          <a:p>
            <a:pPr algn="just" hangingPunct="0"/>
            <a:r>
              <a:rPr lang="en-GB" sz="1800" dirty="0"/>
              <a:t>Critically reflect on your communication methods and skills during the observation; including how you identified whether you had the necessary communication skills to work with the individual in need of care and support and/or their carers.  You must use a person-centred approach to demonstrate the integration of social work ethics, values and the Code of Professional Practice. This must include culturally and linguistically sensitive practice and the principles of the “Active Offer” and make reference to “More than Just Words” (Welsh Government, 2012). (1300 words +/_10%). </a:t>
            </a:r>
            <a:endParaRPr lang="en-GB" sz="1800" dirty="0">
              <a:solidFill>
                <a:srgbClr val="000000"/>
              </a:solidFill>
              <a:latin typeface="Arial" panose="020B0604020202020204" pitchFamily="34" charset="0"/>
              <a:ea typeface="Times New Roman" panose="02020603050405020304" pitchFamily="18" charset="0"/>
            </a:endParaRPr>
          </a:p>
          <a:p>
            <a:endParaRPr lang="en-US" dirty="0"/>
          </a:p>
        </p:txBody>
      </p:sp>
    </p:spTree>
    <p:extLst>
      <p:ext uri="{BB962C8B-B14F-4D97-AF65-F5344CB8AC3E}">
        <p14:creationId xmlns:p14="http://schemas.microsoft.com/office/powerpoint/2010/main" val="19717919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26882-A21F-AF04-1123-8AF4B641E9B6}"/>
              </a:ext>
            </a:extLst>
          </p:cNvPr>
          <p:cNvSpPr>
            <a:spLocks noGrp="1"/>
          </p:cNvSpPr>
          <p:nvPr>
            <p:ph type="title"/>
          </p:nvPr>
        </p:nvSpPr>
        <p:spPr>
          <a:xfrm>
            <a:off x="457200" y="10696"/>
            <a:ext cx="8229600" cy="1143000"/>
          </a:xfrm>
        </p:spPr>
        <p:txBody>
          <a:bodyPr/>
          <a:lstStyle/>
          <a:p>
            <a:r>
              <a:rPr lang="cy-GB" b="1" dirty="0"/>
              <a:t>Cwestiwn Tasg 2</a:t>
            </a:r>
            <a:endParaRPr lang="en-US" dirty="0"/>
          </a:p>
        </p:txBody>
      </p:sp>
      <p:sp>
        <p:nvSpPr>
          <p:cNvPr id="5" name="Content Placeholder 4">
            <a:extLst>
              <a:ext uri="{FF2B5EF4-FFF2-40B4-BE49-F238E27FC236}">
                <a16:creationId xmlns:a16="http://schemas.microsoft.com/office/drawing/2014/main" id="{97E677C7-5314-DFBB-B93B-4387BB8AB7CD}"/>
              </a:ext>
            </a:extLst>
          </p:cNvPr>
          <p:cNvSpPr>
            <a:spLocks noGrp="1"/>
          </p:cNvSpPr>
          <p:nvPr>
            <p:ph idx="1"/>
          </p:nvPr>
        </p:nvSpPr>
        <p:spPr>
          <a:xfrm>
            <a:off x="461808" y="1137720"/>
            <a:ext cx="8229600" cy="3917032"/>
          </a:xfrm>
        </p:spPr>
        <p:txBody>
          <a:bodyPr/>
          <a:lstStyle/>
          <a:p>
            <a:pPr marL="0" indent="0" hangingPunct="0">
              <a:buNone/>
            </a:pPr>
            <a:r>
              <a:rPr lang="cy-GB" sz="1800" dirty="0"/>
              <a:t>Cyd-destun</a:t>
            </a:r>
            <a:endParaRPr lang="en-GB" sz="1800" dirty="0"/>
          </a:p>
          <a:p>
            <a:pPr algn="just" hangingPunct="0"/>
            <a:r>
              <a:rPr lang="cy-GB" sz="1800" dirty="0"/>
              <a:t>Nodwch yr amcanion gwaith cymdeithasol a rhowch ddisgrifiad byr o'r sefyllfa gan gynnwys y cyd-destunau daearyddol a deddfwriaethol ac unrhyw faterion perthnasol o ran diwylliant, ethnigrwydd ac iaith, gan gynnwys sut y cafwyd cydsyniad a sut rydych chi wedi ystyried effaith yr arsylwi ar yr unigolyn sydd angen gofal a chymorth a/neu’i ofalwyr. (300 o eiriau +/- 10%). Myfyriwch yn feirniadol ar eich dulliau a'ch sgiliau cyfathrebu yn ystod yr arsylwi,  gan gynnwys sut y gwnaethoch nodi os oedd gennych y sgiliau cyfathrebu angenrheidiol i weithio gyda'r unigolyn sydd angen gofal a chymorth a/neu’i ofalwyr.    </a:t>
            </a:r>
            <a:endParaRPr lang="en-GB" sz="1800" dirty="0"/>
          </a:p>
          <a:p>
            <a:pPr algn="just" hangingPunct="0"/>
            <a:r>
              <a:rPr lang="cy-GB" sz="1800" dirty="0"/>
              <a:t>Rhaid i chi ddefnyddio dull sy'n canolbwyntio ar yr unigolyn i ddangos eich bod wedi integreiddio moeseg a gwerthoedd gwaith cymdeithasol a’r Cod Ymarfer Proffesiynol. Rhaid i hyn gynnwys ymarfer sy'n dangos sensitifrwydd at ddiwylliant ac iaith ac egwyddorion y “Cynnig Rhagweithiol” a chyfeirio at “Mwy na Geiriau” (Llywodraeth Cymru, 2012). (1300 o eiriau =+/- 10%).  </a:t>
            </a:r>
            <a:endParaRPr lang="en-GB" sz="1800" dirty="0">
              <a:solidFill>
                <a:srgbClr val="000000"/>
              </a:solidFill>
              <a:latin typeface="Arial" panose="020B0604020202020204" pitchFamily="34" charset="0"/>
              <a:ea typeface="Times New Roman" panose="02020603050405020304" pitchFamily="18" charset="0"/>
            </a:endParaRPr>
          </a:p>
          <a:p>
            <a:pPr hangingPunct="0"/>
            <a:endParaRPr lang="cy-GB" dirty="0"/>
          </a:p>
          <a:p>
            <a:endParaRPr lang="en-US" dirty="0"/>
          </a:p>
        </p:txBody>
      </p:sp>
    </p:spTree>
    <p:extLst>
      <p:ext uri="{BB962C8B-B14F-4D97-AF65-F5344CB8AC3E}">
        <p14:creationId xmlns:p14="http://schemas.microsoft.com/office/powerpoint/2010/main" val="28102084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4"/>
          <p:cNvSpPr>
            <a:spLocks noGrp="1" noChangeArrowheads="1"/>
          </p:cNvSpPr>
          <p:nvPr>
            <p:ph type="title"/>
          </p:nvPr>
        </p:nvSpPr>
        <p:spPr>
          <a:xfrm>
            <a:off x="0" y="188640"/>
            <a:ext cx="9036496" cy="936104"/>
          </a:xfrm>
        </p:spPr>
        <p:txBody>
          <a:bodyPr/>
          <a:lstStyle/>
          <a:p>
            <a:r>
              <a:rPr lang="cy-GB" sz="4000" b="1" dirty="0">
                <a:latin typeface="Arial" charset="0"/>
              </a:rPr>
              <a:t>Diogelu</a:t>
            </a:r>
            <a:r>
              <a:rPr lang="en-GB" sz="4000" b="1" dirty="0">
                <a:latin typeface="Arial" charset="0"/>
              </a:rPr>
              <a:t> -</a:t>
            </a:r>
            <a:r>
              <a:rPr lang="cy-GB" sz="4000" b="1" dirty="0">
                <a:latin typeface="Arial" charset="0"/>
              </a:rPr>
              <a:t>Tasg</a:t>
            </a:r>
            <a:r>
              <a:rPr lang="en-GB" sz="4000" b="1" dirty="0">
                <a:latin typeface="Arial" charset="0"/>
              </a:rPr>
              <a:t> 3/Safeguarding </a:t>
            </a:r>
            <a:r>
              <a:rPr lang="en-GB" sz="4000" b="1" dirty="0"/>
              <a:t>Task 3</a:t>
            </a:r>
            <a:endParaRPr lang="en-GB" sz="4000" b="1" dirty="0">
              <a:highlight>
                <a:srgbClr val="FFFF00"/>
              </a:highlight>
              <a:latin typeface="Arial" charset="0"/>
            </a:endParaRPr>
          </a:p>
        </p:txBody>
      </p:sp>
      <p:sp>
        <p:nvSpPr>
          <p:cNvPr id="36866" name="Rectangle 5"/>
          <p:cNvSpPr>
            <a:spLocks noGrp="1" noChangeArrowheads="1"/>
          </p:cNvSpPr>
          <p:nvPr>
            <p:ph type="body" sz="half" idx="1"/>
          </p:nvPr>
        </p:nvSpPr>
        <p:spPr>
          <a:xfrm>
            <a:off x="457200" y="1268760"/>
            <a:ext cx="4038600" cy="4320828"/>
          </a:xfrm>
        </p:spPr>
        <p:txBody>
          <a:bodyPr/>
          <a:lstStyle/>
          <a:p>
            <a:pPr marL="0" indent="0">
              <a:buNone/>
            </a:pPr>
            <a:r>
              <a:rPr lang="cy-GB" sz="2000" b="1" dirty="0"/>
              <a:t>Tasg 3 </a:t>
            </a:r>
            <a:r>
              <a:rPr lang="cy-GB" sz="2000" dirty="0"/>
              <a:t>(Tudalen 11) </a:t>
            </a:r>
            <a:endParaRPr lang="en-GB" sz="2000" dirty="0"/>
          </a:p>
          <a:p>
            <a:pPr lvl="0"/>
            <a:r>
              <a:rPr lang="cy-GB" sz="2000" dirty="0">
                <a:latin typeface="Arial" panose="020B0604020202020204" pitchFamily="34" charset="0"/>
                <a:cs typeface="Arial" panose="020B0604020202020204" pitchFamily="34" charset="0"/>
              </a:rPr>
              <a:t>4000 o eiriau </a:t>
            </a:r>
            <a:r>
              <a:rPr lang="en-GB" sz="2000" dirty="0">
                <a:latin typeface="Arial" panose="020B0604020202020204" pitchFamily="34" charset="0"/>
                <a:cs typeface="Arial" panose="020B0604020202020204" pitchFamily="34" charset="0"/>
              </a:rPr>
              <a:t>(+/- 10%)</a:t>
            </a:r>
            <a:r>
              <a:rPr lang="cy-GB" sz="2000" dirty="0">
                <a:latin typeface="Arial" panose="020B0604020202020204" pitchFamily="34" charset="0"/>
                <a:cs typeface="Arial" panose="020B0604020202020204" pitchFamily="34" charset="0"/>
              </a:rPr>
              <a:t> Astudiaeth achos yn myfyrio’n feirniadol wedi’i seilio ar asesiad yn ymwneud â diogelu plant neu oedolion yn eich prif faes gwaith.</a:t>
            </a:r>
          </a:p>
          <a:p>
            <a:pPr lvl="0"/>
            <a:r>
              <a:rPr lang="cy-GB" sz="2000" dirty="0">
                <a:latin typeface="Arial" charset="0"/>
              </a:rPr>
              <a:t>Rhaid i hyn gwmpasu’r cyd-destun deddfwriaethol, damcaniaeth gwaith cymdeithasol, y cyd-destun yng Nghymru a bod yn gysylltiedig â 3 deilliant dysgu Gofal Cymdeithasol Cymru. </a:t>
            </a:r>
          </a:p>
          <a:p>
            <a:pPr>
              <a:buFont typeface="Arial" charset="0"/>
              <a:buNone/>
            </a:pPr>
            <a:endParaRPr lang="en-GB" sz="2000" dirty="0">
              <a:latin typeface="Arial" charset="0"/>
            </a:endParaRPr>
          </a:p>
        </p:txBody>
      </p:sp>
      <p:sp>
        <p:nvSpPr>
          <p:cNvPr id="36867" name="Rectangle 6"/>
          <p:cNvSpPr>
            <a:spLocks noGrp="1" noChangeArrowheads="1"/>
          </p:cNvSpPr>
          <p:nvPr>
            <p:ph type="body" sz="half" idx="2"/>
          </p:nvPr>
        </p:nvSpPr>
        <p:spPr>
          <a:xfrm>
            <a:off x="4648200" y="1268760"/>
            <a:ext cx="4038600" cy="4320828"/>
          </a:xfrm>
        </p:spPr>
        <p:txBody>
          <a:bodyPr/>
          <a:lstStyle/>
          <a:p>
            <a:pPr>
              <a:buFont typeface="Arial" charset="0"/>
              <a:buNone/>
            </a:pPr>
            <a:r>
              <a:rPr lang="en-GB" sz="2000" b="1" dirty="0"/>
              <a:t>Task 3 </a:t>
            </a:r>
            <a:r>
              <a:rPr lang="en-GB" sz="2000" dirty="0">
                <a:latin typeface="Arial" charset="0"/>
              </a:rPr>
              <a:t>(Page 11)</a:t>
            </a:r>
          </a:p>
          <a:p>
            <a:r>
              <a:rPr lang="en-GB" sz="2000" dirty="0">
                <a:latin typeface="Arial" charset="0"/>
              </a:rPr>
              <a:t>4000 words (+/- 10%)  critically reflective case study based on an assessment concerning the safeguarding of children or adults in </a:t>
            </a:r>
            <a:r>
              <a:rPr lang="en-GB" sz="2000" b="1" dirty="0">
                <a:latin typeface="Arial" charset="0"/>
              </a:rPr>
              <a:t>your</a:t>
            </a:r>
            <a:r>
              <a:rPr lang="en-GB" sz="2000" dirty="0">
                <a:latin typeface="Arial" charset="0"/>
              </a:rPr>
              <a:t> main area of work.  </a:t>
            </a:r>
          </a:p>
          <a:p>
            <a:r>
              <a:rPr lang="en-GB" sz="2000" dirty="0">
                <a:latin typeface="Arial" charset="0"/>
              </a:rPr>
              <a:t>This must cover legislative  context, social work theory, Welsh context and be linked to the SCW 3 learning outcomes. </a:t>
            </a:r>
          </a:p>
          <a:p>
            <a:pPr>
              <a:buFont typeface="Arial" charset="0"/>
              <a:buNone/>
            </a:pPr>
            <a:endParaRPr lang="en-GB" sz="2000" dirty="0">
              <a:latin typeface="Arial"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8B199-E781-DC49-8E6D-48DBAB13F761}"/>
              </a:ext>
            </a:extLst>
          </p:cNvPr>
          <p:cNvSpPr>
            <a:spLocks noGrp="1"/>
          </p:cNvSpPr>
          <p:nvPr>
            <p:ph type="title"/>
          </p:nvPr>
        </p:nvSpPr>
        <p:spPr/>
        <p:txBody>
          <a:bodyPr/>
          <a:lstStyle/>
          <a:p>
            <a:r>
              <a:rPr lang="en-GB" sz="3200" b="1" dirty="0"/>
              <a:t>Safeguarding</a:t>
            </a:r>
            <a:br>
              <a:rPr lang="en-GB" sz="3200" b="1" dirty="0"/>
            </a:br>
            <a:r>
              <a:rPr lang="en-GB" sz="3200" b="1" dirty="0"/>
              <a:t>Question Task 3</a:t>
            </a:r>
            <a:endParaRPr lang="en-US" sz="3200" b="1" dirty="0"/>
          </a:p>
        </p:txBody>
      </p:sp>
      <p:sp>
        <p:nvSpPr>
          <p:cNvPr id="4" name="Content Placeholder 3">
            <a:extLst>
              <a:ext uri="{FF2B5EF4-FFF2-40B4-BE49-F238E27FC236}">
                <a16:creationId xmlns:a16="http://schemas.microsoft.com/office/drawing/2014/main" id="{5E05178E-BBEB-7641-9472-82F8A9D6EF27}"/>
              </a:ext>
            </a:extLst>
          </p:cNvPr>
          <p:cNvSpPr>
            <a:spLocks noGrp="1"/>
          </p:cNvSpPr>
          <p:nvPr>
            <p:ph idx="1"/>
          </p:nvPr>
        </p:nvSpPr>
        <p:spPr/>
        <p:txBody>
          <a:bodyPr/>
          <a:lstStyle/>
          <a:p>
            <a:r>
              <a:rPr lang="en-GB" sz="2000" dirty="0"/>
              <a:t>Complete a critically reflective case study based on an assessment that you have undertaken with others,</a:t>
            </a:r>
            <a:r>
              <a:rPr lang="en-GB" sz="2000" b="1" dirty="0"/>
              <a:t> </a:t>
            </a:r>
            <a:r>
              <a:rPr lang="en-GB" sz="2000" dirty="0"/>
              <a:t>in your own area of work, concerning the safeguarding of either an adult or a child. You must demonstrate how the case relates to or could relate to safeguarding legislation, policies, strategies and procedures (including demonstrating an understanding of the interface between social services provision in Wales with the United Kingdom, the European Union (EU) and outside the EU). You must demonstrate your understanding of the integration of analysis in assessment, collaborative working and professional judgements in increasingly complex situations and the use of social work theories. You must refer to the specific dimensions of working in Wales. (</a:t>
            </a:r>
            <a:r>
              <a:rPr lang="en-GB" sz="2000" i="1" dirty="0"/>
              <a:t>4000 words</a:t>
            </a:r>
            <a:r>
              <a:rPr lang="en-GB" sz="2000" i="1" dirty="0">
                <a:latin typeface="Calibri" panose="020F0502020204030204" pitchFamily="34" charset="0"/>
                <a:cs typeface="Times New Roman" panose="02020603050405020304" pitchFamily="18" charset="0"/>
              </a:rPr>
              <a:t> </a:t>
            </a:r>
            <a:r>
              <a:rPr lang="en-GB" sz="2000" i="1" dirty="0">
                <a:latin typeface="Calibri" panose="020F0502020204030204" pitchFamily="34" charset="0"/>
                <a:ea typeface="Calibri" panose="020F0502020204030204" pitchFamily="34" charset="0"/>
                <a:cs typeface="Times New Roman" panose="02020603050405020304" pitchFamily="18" charset="0"/>
              </a:rPr>
              <a:t>+/- 10 %)  </a:t>
            </a:r>
            <a:endParaRPr lang="en-US" sz="2000" dirty="0"/>
          </a:p>
        </p:txBody>
      </p:sp>
    </p:spTree>
    <p:extLst>
      <p:ext uri="{BB962C8B-B14F-4D97-AF65-F5344CB8AC3E}">
        <p14:creationId xmlns:p14="http://schemas.microsoft.com/office/powerpoint/2010/main" val="39867046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CD315BD-AB1C-22FE-9CAC-4BA08CA09306}"/>
              </a:ext>
            </a:extLst>
          </p:cNvPr>
          <p:cNvSpPr>
            <a:spLocks noGrp="1"/>
          </p:cNvSpPr>
          <p:nvPr>
            <p:ph type="title"/>
          </p:nvPr>
        </p:nvSpPr>
        <p:spPr/>
        <p:txBody>
          <a:bodyPr/>
          <a:lstStyle/>
          <a:p>
            <a:r>
              <a:rPr lang="en-GB" sz="3600" b="1" dirty="0">
                <a:latin typeface="Arial" charset="0"/>
              </a:rPr>
              <a:t>Diogelu - </a:t>
            </a:r>
            <a:r>
              <a:rPr lang="cy-GB" sz="3600" b="1" dirty="0"/>
              <a:t>Cwestiwn Tasg 3 </a:t>
            </a:r>
            <a:endParaRPr lang="en-US" sz="3600" dirty="0"/>
          </a:p>
        </p:txBody>
      </p:sp>
      <p:sp>
        <p:nvSpPr>
          <p:cNvPr id="6" name="Content Placeholder 5">
            <a:extLst>
              <a:ext uri="{FF2B5EF4-FFF2-40B4-BE49-F238E27FC236}">
                <a16:creationId xmlns:a16="http://schemas.microsoft.com/office/drawing/2014/main" id="{10C5B35D-D6FC-B869-ED3F-DBD6202DD2D1}"/>
              </a:ext>
            </a:extLst>
          </p:cNvPr>
          <p:cNvSpPr>
            <a:spLocks noGrp="1"/>
          </p:cNvSpPr>
          <p:nvPr>
            <p:ph idx="1"/>
          </p:nvPr>
        </p:nvSpPr>
        <p:spPr/>
        <p:txBody>
          <a:bodyPr/>
          <a:lstStyle/>
          <a:p>
            <a:r>
              <a:rPr lang="cy-GB" sz="1800" dirty="0"/>
              <a:t>Cwblhewch astudiaeth achos myfyriol, beirniadol ar sail asesiad a wnaed gydag eraill, yn eich maes gwaith chi, sy'n ymwneud â diogelu un ai oedolyn neu blentyn. Dangoswch sut mae'r achos yn berthnasol, neu sut y gallai fod yn berthnasol, i ddeddfwriaeth,  polisïau, strategaethau a gweithdrefnau’n ymwneud â diogelu (gan gynnwys dangos dealltwriaeth o’r rhyng-gysylltiad rhwng darparu gwasanaethau cymdeithasol yng Nghymru o fewn y Deyrnas Unedig, yr Undeb Ewropeaidd (UE) a’r tu allan i’r UE). Rhaid i chi ddangos eich dealltwriaeth o integreiddio dadansoddi wrth asesu, cydweithio a chymhwyso barn broffesiynol mewn sefyllfaoedd cynyddol gymhleth a’r defnydd o theorïau gwaith cymdeithasol. Rhaid i chi gyfeirio at agweddau penodol o weithio yng Nghymru.  (</a:t>
            </a:r>
            <a:r>
              <a:rPr lang="cy-GB" sz="1800" i="1" dirty="0"/>
              <a:t>4000 o eiriau</a:t>
            </a:r>
            <a:r>
              <a:rPr lang="en-GB" sz="1800" i="1" dirty="0">
                <a:latin typeface="Calibri" panose="020F0502020204030204" pitchFamily="34" charset="0"/>
                <a:cs typeface="Times New Roman" panose="02020603050405020304" pitchFamily="18" charset="0"/>
              </a:rPr>
              <a:t> </a:t>
            </a:r>
            <a:r>
              <a:rPr lang="en-GB" sz="1800" i="1" dirty="0">
                <a:latin typeface="Calibri" panose="020F0502020204030204" pitchFamily="34" charset="0"/>
                <a:ea typeface="Calibri" panose="020F0502020204030204" pitchFamily="34" charset="0"/>
                <a:cs typeface="Times New Roman" panose="02020603050405020304" pitchFamily="18" charset="0"/>
              </a:rPr>
              <a:t>+/- 10 %)  </a:t>
            </a:r>
            <a:r>
              <a:rPr lang="cy-GB" sz="1800" i="1" dirty="0"/>
              <a:t>  </a:t>
            </a:r>
            <a:endParaRPr lang="en-US" sz="1800" dirty="0"/>
          </a:p>
        </p:txBody>
      </p:sp>
    </p:spTree>
    <p:extLst>
      <p:ext uri="{BB962C8B-B14F-4D97-AF65-F5344CB8AC3E}">
        <p14:creationId xmlns:p14="http://schemas.microsoft.com/office/powerpoint/2010/main" val="22156175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4"/>
          <p:cNvSpPr>
            <a:spLocks noGrp="1" noChangeArrowheads="1"/>
          </p:cNvSpPr>
          <p:nvPr>
            <p:ph type="title"/>
          </p:nvPr>
        </p:nvSpPr>
        <p:spPr>
          <a:xfrm>
            <a:off x="457200" y="274638"/>
            <a:ext cx="8229600" cy="922114"/>
          </a:xfrm>
        </p:spPr>
        <p:txBody>
          <a:bodyPr/>
          <a:lstStyle/>
          <a:p>
            <a:r>
              <a:rPr lang="en-GB" sz="4000" dirty="0">
                <a:latin typeface="Arial" charset="0"/>
              </a:rPr>
              <a:t>Diogelu/Safeguarding</a:t>
            </a:r>
            <a:br>
              <a:rPr lang="en-GB" sz="4000" dirty="0">
                <a:latin typeface="Arial" charset="0"/>
              </a:rPr>
            </a:br>
            <a:r>
              <a:rPr lang="en-GB" sz="4000" dirty="0">
                <a:latin typeface="Arial" charset="0"/>
              </a:rPr>
              <a:t>Tasg 4/Task 4</a:t>
            </a:r>
          </a:p>
        </p:txBody>
      </p:sp>
      <p:sp>
        <p:nvSpPr>
          <p:cNvPr id="36866" name="Rectangle 5"/>
          <p:cNvSpPr>
            <a:spLocks noGrp="1" noChangeArrowheads="1"/>
          </p:cNvSpPr>
          <p:nvPr>
            <p:ph type="body" sz="half" idx="1"/>
          </p:nvPr>
        </p:nvSpPr>
        <p:spPr>
          <a:xfrm>
            <a:off x="457200" y="1412776"/>
            <a:ext cx="4038600" cy="4176812"/>
          </a:xfrm>
        </p:spPr>
        <p:txBody>
          <a:bodyPr/>
          <a:lstStyle/>
          <a:p>
            <a:pPr marL="0" indent="0">
              <a:buNone/>
            </a:pPr>
            <a:r>
              <a:rPr lang="cy-GB" sz="2400" b="1" dirty="0"/>
              <a:t>Tasg 4</a:t>
            </a:r>
            <a:endParaRPr lang="en-GB" sz="2400" dirty="0">
              <a:solidFill>
                <a:srgbClr val="FF0000"/>
              </a:solidFill>
            </a:endParaRPr>
          </a:p>
          <a:p>
            <a:pPr lvl="0"/>
            <a:r>
              <a:rPr lang="cy-GB" sz="2400" dirty="0"/>
              <a:t>Arddangos gwybodaeth a dealltwriaeth o ddiogelu oedolion neu blant mewn maes nad yw'n brif ffocws eich gwaith.</a:t>
            </a:r>
          </a:p>
          <a:p>
            <a:pPr lvl="0"/>
            <a:r>
              <a:rPr lang="cy-GB" sz="2400" dirty="0"/>
              <a:t>Bydd disgwyl i ddysgwyr gwblhau hyfforddiant diogelu yn y maes oedolion a phlant.</a:t>
            </a:r>
            <a:endParaRPr lang="en-GB" sz="2400" dirty="0"/>
          </a:p>
        </p:txBody>
      </p:sp>
      <p:sp>
        <p:nvSpPr>
          <p:cNvPr id="36867" name="Rectangle 6"/>
          <p:cNvSpPr>
            <a:spLocks noGrp="1" noChangeArrowheads="1"/>
          </p:cNvSpPr>
          <p:nvPr>
            <p:ph type="body" sz="half" idx="2"/>
          </p:nvPr>
        </p:nvSpPr>
        <p:spPr>
          <a:xfrm>
            <a:off x="4648200" y="1412776"/>
            <a:ext cx="4038600" cy="4176812"/>
          </a:xfrm>
        </p:spPr>
        <p:txBody>
          <a:bodyPr/>
          <a:lstStyle/>
          <a:p>
            <a:pPr>
              <a:buFont typeface="Arial" charset="0"/>
              <a:buNone/>
            </a:pPr>
            <a:r>
              <a:rPr lang="en-GB" sz="2400" b="1" dirty="0">
                <a:latin typeface="Arial" charset="0"/>
              </a:rPr>
              <a:t>Task 4  </a:t>
            </a:r>
            <a:endParaRPr lang="en-GB" sz="2400" dirty="0">
              <a:solidFill>
                <a:srgbClr val="FF0000"/>
              </a:solidFill>
              <a:latin typeface="Arial" charset="0"/>
            </a:endParaRPr>
          </a:p>
          <a:p>
            <a:r>
              <a:rPr lang="en-GB" sz="2400" dirty="0"/>
              <a:t>Demonstrate knowledge and understanding of safeguarding adults or children in an area that is not the main focus of your work.</a:t>
            </a:r>
          </a:p>
          <a:p>
            <a:r>
              <a:rPr lang="en-GB" sz="2400" dirty="0"/>
              <a:t>Learners are advised to undertake training in both adult and children’s  safeguarding. </a:t>
            </a:r>
          </a:p>
          <a:p>
            <a:endParaRPr lang="en-GB" sz="2000" dirty="0">
              <a:latin typeface="Arial" charset="0"/>
            </a:endParaRPr>
          </a:p>
          <a:p>
            <a:pPr>
              <a:buFont typeface="Arial" charset="0"/>
              <a:buNone/>
            </a:pPr>
            <a:endParaRPr lang="en-GB" sz="2000" dirty="0">
              <a:latin typeface="Arial"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386D2-CD64-2946-844E-9BC1E79EBE7B}"/>
              </a:ext>
            </a:extLst>
          </p:cNvPr>
          <p:cNvSpPr>
            <a:spLocks noGrp="1"/>
          </p:cNvSpPr>
          <p:nvPr>
            <p:ph type="title"/>
          </p:nvPr>
        </p:nvSpPr>
        <p:spPr/>
        <p:txBody>
          <a:bodyPr/>
          <a:lstStyle/>
          <a:p>
            <a:r>
              <a:rPr lang="en-GB" sz="3200" b="1" dirty="0">
                <a:latin typeface="Arial" charset="0"/>
              </a:rPr>
              <a:t>Diogelu/Safeguarding</a:t>
            </a:r>
            <a:br>
              <a:rPr lang="en-GB" sz="3200" b="1" dirty="0">
                <a:latin typeface="Arial" charset="0"/>
              </a:rPr>
            </a:br>
            <a:r>
              <a:rPr lang="cy-GB" sz="3200" b="1" dirty="0"/>
              <a:t>Cwestiwn </a:t>
            </a:r>
            <a:r>
              <a:rPr lang="en-GB" sz="3200" b="1" dirty="0">
                <a:latin typeface="Arial" charset="0"/>
              </a:rPr>
              <a:t>Tasg 4/ Question Task 4</a:t>
            </a:r>
            <a:endParaRPr lang="en-US" sz="3200" b="1" dirty="0"/>
          </a:p>
        </p:txBody>
      </p:sp>
      <p:sp>
        <p:nvSpPr>
          <p:cNvPr id="3" name="Content Placeholder 2">
            <a:extLst>
              <a:ext uri="{FF2B5EF4-FFF2-40B4-BE49-F238E27FC236}">
                <a16:creationId xmlns:a16="http://schemas.microsoft.com/office/drawing/2014/main" id="{D1767558-62C1-0344-BAA0-00C718DBEC9B}"/>
              </a:ext>
            </a:extLst>
          </p:cNvPr>
          <p:cNvSpPr>
            <a:spLocks noGrp="1"/>
          </p:cNvSpPr>
          <p:nvPr>
            <p:ph sz="half" idx="1"/>
          </p:nvPr>
        </p:nvSpPr>
        <p:spPr/>
        <p:txBody>
          <a:bodyPr/>
          <a:lstStyle/>
          <a:p>
            <a:pPr marL="0" indent="0" hangingPunct="0">
              <a:buNone/>
            </a:pPr>
            <a:r>
              <a:rPr lang="cy-GB" sz="1800" b="1" dirty="0"/>
              <a:t>Cwestiwn a:</a:t>
            </a:r>
            <a:endParaRPr lang="en-GB" sz="1800" dirty="0"/>
          </a:p>
          <a:p>
            <a:pPr hangingPunct="0"/>
            <a:r>
              <a:rPr lang="cy-GB" sz="1800" dirty="0"/>
              <a:t>Mewn maes </a:t>
            </a:r>
            <a:r>
              <a:rPr lang="cy-GB" sz="1800" b="1" dirty="0"/>
              <a:t>nad yw’n brif ffocws i’ch gwaith</a:t>
            </a:r>
            <a:r>
              <a:rPr lang="cy-GB" sz="1800" dirty="0"/>
              <a:t> (gweler y canllawiau uchod) eglurwch y ddeddfwriaeth berthnasol, a’r polisïau a’r gweithdrefnau cenedlaethol, lleol a sefydliadol ar gyfer diogelu. (</a:t>
            </a:r>
            <a:r>
              <a:rPr lang="cy-GB" sz="1800" i="1" dirty="0"/>
              <a:t>500 o eiriau). </a:t>
            </a:r>
          </a:p>
          <a:p>
            <a:pPr marL="0" indent="0" algn="just" hangingPunct="0">
              <a:buNone/>
            </a:pPr>
            <a:r>
              <a:rPr lang="cy-GB" sz="1800" b="1" dirty="0"/>
              <a:t>Cwestiwn b:</a:t>
            </a:r>
            <a:endParaRPr lang="en-GB" sz="1800" b="1" dirty="0"/>
          </a:p>
          <a:p>
            <a:pPr algn="just" hangingPunct="0"/>
            <a:r>
              <a:rPr lang="cy-GB" sz="1800" dirty="0"/>
              <a:t>Myfyriwch ar y gwahaniaeth rhwng diogelu ym maes gwaith oedolion a gwaith plant. (</a:t>
            </a:r>
            <a:r>
              <a:rPr lang="cy-GB" sz="1800" i="1" dirty="0"/>
              <a:t>400 o eiriau).</a:t>
            </a:r>
            <a:endParaRPr lang="en-GB" sz="1800" dirty="0">
              <a:solidFill>
                <a:srgbClr val="000000"/>
              </a:solidFill>
              <a:latin typeface="Arial" panose="020B0604020202020204" pitchFamily="34" charset="0"/>
              <a:ea typeface="Times New Roman" panose="02020603050405020304" pitchFamily="18" charset="0"/>
            </a:endParaRPr>
          </a:p>
        </p:txBody>
      </p:sp>
      <p:sp>
        <p:nvSpPr>
          <p:cNvPr id="7" name="Content Placeholder 6">
            <a:extLst>
              <a:ext uri="{FF2B5EF4-FFF2-40B4-BE49-F238E27FC236}">
                <a16:creationId xmlns:a16="http://schemas.microsoft.com/office/drawing/2014/main" id="{C411C2B4-DD71-8947-A1D8-65DAB22C1293}"/>
              </a:ext>
            </a:extLst>
          </p:cNvPr>
          <p:cNvSpPr>
            <a:spLocks noGrp="1"/>
          </p:cNvSpPr>
          <p:nvPr>
            <p:ph sz="half" idx="2"/>
          </p:nvPr>
        </p:nvSpPr>
        <p:spPr/>
        <p:txBody>
          <a:bodyPr/>
          <a:lstStyle/>
          <a:p>
            <a:pPr marL="0" indent="0" hangingPunct="0">
              <a:buNone/>
            </a:pPr>
            <a:r>
              <a:rPr lang="en-GB" sz="1800" b="1" dirty="0"/>
              <a:t>Question a:</a:t>
            </a:r>
            <a:endParaRPr lang="en-GB" sz="1800" dirty="0"/>
          </a:p>
          <a:p>
            <a:pPr hangingPunct="0"/>
            <a:r>
              <a:rPr lang="en-GB" sz="1800" dirty="0"/>
              <a:t>In an area </a:t>
            </a:r>
            <a:r>
              <a:rPr lang="en-GB" sz="1800" b="1" dirty="0"/>
              <a:t>that is not your main focus of work </a:t>
            </a:r>
            <a:r>
              <a:rPr lang="en-GB" sz="1800" dirty="0"/>
              <a:t>(see guidance above), explain the relevant legislation, and the national, local and organisational policies and procedures for safeguarding (500 words). </a:t>
            </a:r>
          </a:p>
          <a:p>
            <a:pPr hangingPunct="0"/>
            <a:endParaRPr lang="en-GB" sz="1800" dirty="0"/>
          </a:p>
          <a:p>
            <a:pPr marL="0" indent="0" algn="just" hangingPunct="0">
              <a:buNone/>
            </a:pPr>
            <a:r>
              <a:rPr lang="en-GB" sz="1800" b="1" dirty="0"/>
              <a:t>Question b:</a:t>
            </a:r>
            <a:endParaRPr lang="en-GB" sz="1200" b="1" dirty="0"/>
          </a:p>
          <a:p>
            <a:pPr algn="just" hangingPunct="0"/>
            <a:r>
              <a:rPr lang="en-GB" sz="1800" dirty="0"/>
              <a:t>Reflect on the difference between safeguarding in adults’ and children’s work (400 words). </a:t>
            </a:r>
          </a:p>
          <a:p>
            <a:pPr algn="just" hangingPunct="0"/>
            <a:endParaRPr lang="en-GB" sz="1200" dirty="0">
              <a:solidFill>
                <a:srgbClr val="000000"/>
              </a:solidFill>
              <a:latin typeface="Arial" panose="020B0604020202020204" pitchFamily="34" charset="0"/>
              <a:ea typeface="Times New Roman" panose="02020603050405020304" pitchFamily="18" charset="0"/>
            </a:endParaRPr>
          </a:p>
          <a:p>
            <a:pPr hangingPunct="0"/>
            <a:endParaRPr lang="en-GB" sz="1800" dirty="0"/>
          </a:p>
          <a:p>
            <a:endParaRPr lang="en-US" dirty="0"/>
          </a:p>
        </p:txBody>
      </p:sp>
    </p:spTree>
    <p:extLst>
      <p:ext uri="{BB962C8B-B14F-4D97-AF65-F5344CB8AC3E}">
        <p14:creationId xmlns:p14="http://schemas.microsoft.com/office/powerpoint/2010/main" val="11870918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p:cNvSpPr>
            <a:spLocks noGrp="1" noChangeArrowheads="1"/>
          </p:cNvSpPr>
          <p:nvPr>
            <p:ph type="title"/>
          </p:nvPr>
        </p:nvSpPr>
        <p:spPr>
          <a:xfrm>
            <a:off x="457200" y="274639"/>
            <a:ext cx="8229600" cy="706090"/>
          </a:xfrm>
        </p:spPr>
        <p:txBody>
          <a:bodyPr rtlCol="0">
            <a:normAutofit fontScale="90000"/>
          </a:bodyPr>
          <a:lstStyle/>
          <a:p>
            <a:pPr fontAlgn="auto">
              <a:spcAft>
                <a:spcPts val="0"/>
              </a:spcAft>
              <a:defRPr/>
            </a:pPr>
            <a:r>
              <a:rPr lang="cy-GB" sz="2800" b="1" dirty="0">
                <a:latin typeface="Arial" charset="0"/>
              </a:rPr>
              <a:t>Adolygiad Datblygiadol Tasg 1 rhan b</a:t>
            </a:r>
            <a:br>
              <a:rPr lang="cy-GB" sz="2800" b="1" dirty="0">
                <a:latin typeface="Arial" charset="0"/>
              </a:rPr>
            </a:br>
            <a:r>
              <a:rPr lang="en-GB" sz="2800" b="1" dirty="0">
                <a:latin typeface="Arial" charset="0"/>
              </a:rPr>
              <a:t>Developmental Review </a:t>
            </a:r>
            <a:r>
              <a:rPr lang="en-GB" sz="2800" b="1" dirty="0"/>
              <a:t>Task 1 part b</a:t>
            </a:r>
            <a:endParaRPr lang="en-GB" sz="2800" b="1" dirty="0">
              <a:highlight>
                <a:srgbClr val="FFFF00"/>
              </a:highlight>
              <a:latin typeface="Arial" charset="0"/>
            </a:endParaRPr>
          </a:p>
        </p:txBody>
      </p:sp>
      <p:sp>
        <p:nvSpPr>
          <p:cNvPr id="38915" name="Rectangle 6"/>
          <p:cNvSpPr>
            <a:spLocks noGrp="1" noChangeArrowheads="1"/>
          </p:cNvSpPr>
          <p:nvPr>
            <p:ph type="body" sz="half" idx="2"/>
          </p:nvPr>
        </p:nvSpPr>
        <p:spPr>
          <a:xfrm>
            <a:off x="4648200" y="1124744"/>
            <a:ext cx="4316413" cy="4464844"/>
          </a:xfrm>
        </p:spPr>
        <p:txBody>
          <a:bodyPr/>
          <a:lstStyle/>
          <a:p>
            <a:pPr marL="0" indent="0">
              <a:buNone/>
            </a:pPr>
            <a:r>
              <a:rPr lang="en-GB" sz="1600" b="1" dirty="0">
                <a:latin typeface="Arial" panose="020B0604020202020204" pitchFamily="34" charset="0"/>
                <a:cs typeface="Arial" panose="020B0604020202020204" pitchFamily="34" charset="0"/>
              </a:rPr>
              <a:t>Task 1 part b (Page 13), </a:t>
            </a:r>
            <a:r>
              <a:rPr lang="en-GB" sz="1600" dirty="0">
                <a:latin typeface="Arial" panose="020B0604020202020204" pitchFamily="34" charset="0"/>
                <a:cs typeface="Arial" panose="020B0604020202020204" pitchFamily="34" charset="0"/>
              </a:rPr>
              <a:t>750 words total (+/- 10%) – 2 parts to the question.</a:t>
            </a:r>
          </a:p>
          <a:p>
            <a:r>
              <a:rPr lang="en-GB" sz="1600" dirty="0">
                <a:latin typeface="Arial" panose="020B0604020202020204" pitchFamily="34" charset="0"/>
                <a:cs typeface="Arial" panose="020B0604020202020204" pitchFamily="34" charset="0"/>
              </a:rPr>
              <a:t>Critically reflecting on the learning needs your professional development over the duration of the programme under 3 SCW learning outcomes based on your reflection in Task 1 part a.</a:t>
            </a:r>
            <a:r>
              <a:rPr lang="en-GB" sz="1600" dirty="0">
                <a:effectLst/>
                <a:latin typeface="Arial" panose="020B0604020202020204" pitchFamily="34" charset="0"/>
                <a:ea typeface="Calibri" panose="020F0502020204030204" pitchFamily="34" charset="0"/>
                <a:cs typeface="Arial" panose="020B0604020202020204" pitchFamily="34" charset="0"/>
              </a:rPr>
              <a:t> </a:t>
            </a:r>
          </a:p>
          <a:p>
            <a:r>
              <a:rPr lang="en-GB" sz="1600" dirty="0">
                <a:latin typeface="Arial" panose="020B0604020202020204" pitchFamily="34" charset="0"/>
                <a:ea typeface="Calibri" panose="020F0502020204030204" pitchFamily="34" charset="0"/>
                <a:cs typeface="Arial" panose="020B0604020202020204" pitchFamily="34" charset="0"/>
              </a:rPr>
              <a:t>I</a:t>
            </a:r>
            <a:r>
              <a:rPr lang="en-GB" sz="1600" dirty="0">
                <a:effectLst/>
                <a:latin typeface="Arial" panose="020B0604020202020204" pitchFamily="34" charset="0"/>
                <a:ea typeface="Calibri" panose="020F0502020204030204" pitchFamily="34" charset="0"/>
                <a:cs typeface="Arial" panose="020B0604020202020204" pitchFamily="34" charset="0"/>
              </a:rPr>
              <a:t>nclude reference to training, learning, research and supervision and identify future learning needs (650 words (+/-10%)). </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Reflecting on feedback you have received from individuals in need of care and support and </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explain how this information has helped shape your practice and future professional development (100 words +/-10%).</a:t>
            </a:r>
            <a:r>
              <a:rPr lang="en-GB" sz="1600" dirty="0">
                <a:effectLst/>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p:txBody>
      </p:sp>
      <p:sp>
        <p:nvSpPr>
          <p:cNvPr id="4" name="Rectangle 6">
            <a:extLst>
              <a:ext uri="{FF2B5EF4-FFF2-40B4-BE49-F238E27FC236}">
                <a16:creationId xmlns:a16="http://schemas.microsoft.com/office/drawing/2014/main" id="{479494C1-1ECB-BE94-B32E-17CBEF1D8FED}"/>
              </a:ext>
            </a:extLst>
          </p:cNvPr>
          <p:cNvSpPr txBox="1">
            <a:spLocks noChangeArrowheads="1"/>
          </p:cNvSpPr>
          <p:nvPr/>
        </p:nvSpPr>
        <p:spPr bwMode="auto">
          <a:xfrm>
            <a:off x="395536" y="1103307"/>
            <a:ext cx="4316413" cy="446484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fontAlgn="base">
              <a:buNone/>
            </a:pPr>
            <a:r>
              <a:rPr lang="cy-GB" sz="1650" b="1" kern="1200" dirty="0">
                <a:solidFill>
                  <a:srgbClr val="000000"/>
                </a:solidFill>
                <a:effectLst/>
                <a:latin typeface="Arial" panose="020B0604020202020204" pitchFamily="34" charset="0"/>
                <a:ea typeface="DengXian" panose="02010600030101010101" pitchFamily="2" charset="-122"/>
              </a:rPr>
              <a:t>Tasg 1 rhan b  (</a:t>
            </a:r>
            <a:r>
              <a:rPr lang="cy-GB" sz="1650" b="1" kern="1200" noProof="1">
                <a:solidFill>
                  <a:srgbClr val="000000"/>
                </a:solidFill>
                <a:effectLst/>
                <a:latin typeface="Arial" panose="020B0604020202020204" pitchFamily="34" charset="0"/>
                <a:ea typeface="DengXian" panose="02010600030101010101" pitchFamily="2" charset="-122"/>
              </a:rPr>
              <a:t>Tud</a:t>
            </a:r>
            <a:r>
              <a:rPr lang="cy-GB" sz="1650" b="1" kern="1200" dirty="0">
                <a:solidFill>
                  <a:srgbClr val="000000"/>
                </a:solidFill>
                <a:effectLst/>
                <a:latin typeface="Arial" panose="020B0604020202020204" pitchFamily="34" charset="0"/>
                <a:ea typeface="DengXian" panose="02010600030101010101" pitchFamily="2" charset="-122"/>
              </a:rPr>
              <a:t>. 13) </a:t>
            </a:r>
            <a:r>
              <a:rPr lang="cy-GB" sz="1650" kern="1200" dirty="0">
                <a:solidFill>
                  <a:srgbClr val="000000"/>
                </a:solidFill>
                <a:effectLst/>
                <a:latin typeface="Arial" panose="020B0604020202020204" pitchFamily="34" charset="0"/>
                <a:ea typeface="DengXian" panose="02010600030101010101" pitchFamily="2" charset="-122"/>
              </a:rPr>
              <a:t>Cyfanswm o 750 o eiriau (+/- 10%) – 2 ran i’r cwestiwn. </a:t>
            </a:r>
            <a:endParaRPr lang="cy-GB" sz="1650" dirty="0">
              <a:effectLst/>
              <a:latin typeface="Times New Roman" panose="02020603050405020304" pitchFamily="18" charset="0"/>
              <a:ea typeface="Times New Roman" panose="02020603050405020304" pitchFamily="18" charset="0"/>
            </a:endParaRPr>
          </a:p>
          <a:p>
            <a:pPr fontAlgn="base"/>
            <a:r>
              <a:rPr lang="cy-GB" sz="1650" kern="1200" dirty="0">
                <a:solidFill>
                  <a:srgbClr val="000000"/>
                </a:solidFill>
                <a:effectLst/>
                <a:latin typeface="Arial" panose="020B0604020202020204" pitchFamily="34" charset="0"/>
                <a:ea typeface="DengXian" panose="02010600030101010101" pitchFamily="2" charset="-122"/>
              </a:rPr>
              <a:t>Gan fyfyrio’n feirniadol ar eich datblygiad proffesiynol dros gyfnod y rhaglen dan 3 deilliant dysgu Gofal Cymdeithasol Cymru, ar sail eich myfyrio ar gyfer Tasg 1 rhan a. </a:t>
            </a:r>
          </a:p>
          <a:p>
            <a:pPr fontAlgn="base"/>
            <a:r>
              <a:rPr lang="cy-GB" sz="1650" dirty="0">
                <a:solidFill>
                  <a:srgbClr val="000000"/>
                </a:solidFill>
                <a:latin typeface="Arial" panose="020B0604020202020204" pitchFamily="34" charset="0"/>
                <a:ea typeface="DengXian" panose="02010600030101010101" pitchFamily="2" charset="-122"/>
              </a:rPr>
              <a:t>D</a:t>
            </a:r>
            <a:r>
              <a:rPr lang="cy-GB" sz="1650" kern="1200" dirty="0">
                <a:solidFill>
                  <a:srgbClr val="000000"/>
                </a:solidFill>
                <a:effectLst/>
                <a:latin typeface="Arial" panose="020B0604020202020204" pitchFamily="34" charset="0"/>
                <a:ea typeface="DengXian" panose="02010600030101010101" pitchFamily="2" charset="-122"/>
              </a:rPr>
              <a:t>ylech gynnwys cyfeiriad at hyfforddiant, dysgu, ymchwil a goruchwyliaeth a dynodi anghenion dysgu i’r dyfodol </a:t>
            </a:r>
            <a:r>
              <a:rPr lang="cy-GB" sz="1650" kern="1200" dirty="0">
                <a:solidFill>
                  <a:srgbClr val="000000"/>
                </a:solidFill>
                <a:effectLst/>
                <a:latin typeface="Arial" panose="020B0604020202020204" pitchFamily="34" charset="0"/>
                <a:ea typeface="Calibri" panose="020F0502020204030204" pitchFamily="34" charset="0"/>
              </a:rPr>
              <a:t>(650 o eiriau (+/-10%)). </a:t>
            </a:r>
            <a:endParaRPr lang="cy-GB" sz="1650" dirty="0">
              <a:effectLst/>
              <a:latin typeface="Times New Roman" panose="02020603050405020304" pitchFamily="18" charset="0"/>
              <a:ea typeface="Times New Roman" panose="02020603050405020304" pitchFamily="18" charset="0"/>
            </a:endParaRPr>
          </a:p>
          <a:p>
            <a:r>
              <a:rPr lang="cy-GB" sz="1650" kern="1200" dirty="0">
                <a:solidFill>
                  <a:srgbClr val="000000"/>
                </a:solidFill>
                <a:effectLst/>
                <a:latin typeface="Arial" panose="020B0604020202020204" pitchFamily="34" charset="0"/>
                <a:ea typeface="DengXian" panose="02010600030101010101" pitchFamily="2" charset="-122"/>
              </a:rPr>
              <a:t>Gan fyfyrio ar adborth a gawsoch gan unigolion sydd angen gofal a chymorth, esboniwch sut mae’r wybodaeth hon wedi helpu i lunio eich ymarfer a’ch datblygiad proffesiynol i’r dyfodol </a:t>
            </a:r>
            <a:r>
              <a:rPr lang="cy-GB" sz="1650" kern="1200" dirty="0">
                <a:solidFill>
                  <a:srgbClr val="000000"/>
                </a:solidFill>
                <a:effectLst/>
                <a:latin typeface="Arial" panose="020B0604020202020204" pitchFamily="34" charset="0"/>
                <a:ea typeface="Calibri" panose="020F0502020204030204" pitchFamily="34" charset="0"/>
              </a:rPr>
              <a:t>(100 o eiriau +/-10%).</a:t>
            </a:r>
            <a:endParaRPr lang="en-GB" sz="1650" dirty="0">
              <a:latin typeface="Arial" panose="020B0604020202020204" pitchFamily="34" charset="0"/>
              <a:cs typeface="Arial" panose="020B0604020202020204" pitchFamily="34"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BA1EA53-0AC5-38D8-0C65-D5360D2DBEF4}"/>
              </a:ext>
            </a:extLst>
          </p:cNvPr>
          <p:cNvSpPr>
            <a:spLocks noGrp="1"/>
          </p:cNvSpPr>
          <p:nvPr>
            <p:ph type="title"/>
          </p:nvPr>
        </p:nvSpPr>
        <p:spPr>
          <a:xfrm>
            <a:off x="457200" y="-243408"/>
            <a:ext cx="8229600" cy="1143000"/>
          </a:xfrm>
        </p:spPr>
        <p:txBody>
          <a:bodyPr/>
          <a:lstStyle/>
          <a:p>
            <a:br>
              <a:rPr lang="cy-GB" sz="2000" b="1" dirty="0">
                <a:latin typeface="Arial" charset="0"/>
              </a:rPr>
            </a:br>
            <a:r>
              <a:rPr lang="en-GB" sz="2800" b="1" dirty="0">
                <a:latin typeface="Arial" charset="0"/>
              </a:rPr>
              <a:t>Developmental Review - Question </a:t>
            </a:r>
            <a:r>
              <a:rPr lang="en-GB" sz="2800" b="1" dirty="0"/>
              <a:t>Task 1 part b</a:t>
            </a:r>
            <a:endParaRPr lang="en-US" sz="2800" b="1" dirty="0"/>
          </a:p>
        </p:txBody>
      </p:sp>
      <p:sp>
        <p:nvSpPr>
          <p:cNvPr id="4" name="Content Placeholder 3">
            <a:extLst>
              <a:ext uri="{FF2B5EF4-FFF2-40B4-BE49-F238E27FC236}">
                <a16:creationId xmlns:a16="http://schemas.microsoft.com/office/drawing/2014/main" id="{EC045490-4098-60FB-97D4-C49C92E240C7}"/>
              </a:ext>
            </a:extLst>
          </p:cNvPr>
          <p:cNvSpPr>
            <a:spLocks noGrp="1"/>
          </p:cNvSpPr>
          <p:nvPr>
            <p:ph idx="1"/>
          </p:nvPr>
        </p:nvSpPr>
        <p:spPr>
          <a:xfrm>
            <a:off x="457200" y="895808"/>
            <a:ext cx="8229600" cy="3917032"/>
          </a:xfrm>
        </p:spPr>
        <p:txBody>
          <a:bodyPr/>
          <a:lstStyle/>
          <a:p>
            <a:pPr marL="0" indent="0" algn="jus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Question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Use a reflective model to critically reflect on the learning needs you identified in task 1 part a under each of the 3 SCW learning outcomes. </a:t>
            </a: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This must include reference to training, learning, research and supervision and reflection with your mentor/supervisor/line manager on the extent to which your learning outcomes has been achieved. </a:t>
            </a: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Identify your learning needs to support your development in the transition to becoming an experienced practitioner in your future career following the completion of this programme. 650 words (+/- 10%: </a:t>
            </a:r>
          </a:p>
          <a:p>
            <a:pPr marL="0" indent="0" algn="jus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Question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Reflect on feedback that you have received from individuals in need of care and support and/or their carers and explain how this information has helped shape your practice and future professional development.</a:t>
            </a:r>
            <a:r>
              <a:rPr lang="en-GB" sz="1800" dirty="0">
                <a:effectLst/>
                <a:latin typeface="Calibri" panose="020F0502020204030204" pitchFamily="34" charset="0"/>
                <a:ea typeface="Calibri" panose="020F0502020204030204" pitchFamily="34" charset="0"/>
                <a:cs typeface="Times New Roman" panose="02020603050405020304" pitchFamily="18" charset="0"/>
              </a:rPr>
              <a:t> 100 words</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(+/- 10%)</a:t>
            </a:r>
          </a:p>
          <a:p>
            <a:pPr algn="just"/>
            <a:r>
              <a:rPr lang="en-GB" sz="1800" i="1" dirty="0">
                <a:latin typeface="Calibri" panose="020F0502020204030204" pitchFamily="34" charset="0"/>
                <a:ea typeface="Calibri" panose="020F0502020204030204" pitchFamily="34" charset="0"/>
                <a:cs typeface="Times New Roman" panose="02020603050405020304" pitchFamily="18" charset="0"/>
              </a:rPr>
              <a:t>Total word count for Task 1 part b is 750 words (+/- 10 %)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6883262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F93D341-1D2D-0765-3057-C0098686A41A}"/>
              </a:ext>
            </a:extLst>
          </p:cNvPr>
          <p:cNvSpPr>
            <a:spLocks noGrp="1"/>
          </p:cNvSpPr>
          <p:nvPr>
            <p:ph type="title"/>
          </p:nvPr>
        </p:nvSpPr>
        <p:spPr>
          <a:xfrm>
            <a:off x="421196" y="0"/>
            <a:ext cx="8229600" cy="1143000"/>
          </a:xfrm>
        </p:spPr>
        <p:txBody>
          <a:bodyPr/>
          <a:lstStyle/>
          <a:p>
            <a:r>
              <a:rPr lang="cy-GB" sz="2800" b="1" dirty="0">
                <a:latin typeface="Arial" charset="0"/>
              </a:rPr>
              <a:t>Adolygiad Datblygiadol</a:t>
            </a:r>
            <a:r>
              <a:rPr lang="cy-GB" sz="2800" b="1" dirty="0"/>
              <a:t> Cwestiwn </a:t>
            </a:r>
            <a:br>
              <a:rPr lang="cy-GB" sz="2800" b="1" dirty="0"/>
            </a:br>
            <a:r>
              <a:rPr lang="cy-GB" sz="2800" b="1" dirty="0">
                <a:latin typeface="Arial" charset="0"/>
              </a:rPr>
              <a:t>Tasg 1 rhan b</a:t>
            </a:r>
            <a:endParaRPr lang="en-US" sz="2800" dirty="0"/>
          </a:p>
        </p:txBody>
      </p:sp>
      <p:sp>
        <p:nvSpPr>
          <p:cNvPr id="6" name="Content Placeholder 5">
            <a:extLst>
              <a:ext uri="{FF2B5EF4-FFF2-40B4-BE49-F238E27FC236}">
                <a16:creationId xmlns:a16="http://schemas.microsoft.com/office/drawing/2014/main" id="{BCFFDB0E-2A8A-48F9-110E-FB47F27C3212}"/>
              </a:ext>
            </a:extLst>
          </p:cNvPr>
          <p:cNvSpPr>
            <a:spLocks noGrp="1"/>
          </p:cNvSpPr>
          <p:nvPr>
            <p:ph idx="1"/>
          </p:nvPr>
        </p:nvSpPr>
        <p:spPr>
          <a:xfrm>
            <a:off x="323528" y="1143000"/>
            <a:ext cx="8399276" cy="3917032"/>
          </a:xfrm>
        </p:spPr>
        <p:txBody>
          <a:bodyPr/>
          <a:lstStyle/>
          <a:p>
            <a:pPr marL="0" indent="0" algn="just">
              <a:buNone/>
            </a:pPr>
            <a:r>
              <a:rPr lang="cy-GB" sz="1700" b="1" dirty="0">
                <a:latin typeface="Calibri" panose="020F0502020204030204" pitchFamily="34" charset="0"/>
                <a:ea typeface="Calibri" panose="020F0502020204030204" pitchFamily="34" charset="0"/>
                <a:cs typeface="Times New Roman" panose="02020603050405020304" pitchFamily="18" charset="0"/>
              </a:rPr>
              <a:t>Cwestiwn</a:t>
            </a:r>
            <a:endParaRPr lang="en-GB" sz="1700"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700" dirty="0">
                <a:latin typeface="Calibri" panose="020F0502020204030204" pitchFamily="34" charset="0"/>
                <a:ea typeface="Calibri" panose="020F0502020204030204" pitchFamily="34" charset="0"/>
                <a:cs typeface="Times New Roman" panose="02020603050405020304" pitchFamily="18" charset="0"/>
              </a:rPr>
              <a:t>Defnyddiwch fodel adfyfyriol i fyfyrio’n feirniadol ar yr anghenion dysgu a nodwyd gennych yn nhasg 1 rhan A o dan bob un o 3 deilliant dysgu GCC.</a:t>
            </a:r>
            <a:endParaRPr lang="en-GB" sz="1700"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700" dirty="0">
                <a:latin typeface="Calibri" panose="020F0502020204030204" pitchFamily="34" charset="0"/>
                <a:ea typeface="Calibri" panose="020F0502020204030204" pitchFamily="34" charset="0"/>
                <a:cs typeface="Times New Roman" panose="02020603050405020304" pitchFamily="18" charset="0"/>
              </a:rPr>
              <a:t>Rhaid i hyn gynnwys cyfeiriad at hyfforddiant, dysgu, ymchwil a goruchwyliaeth a myfyrio gyda’ch mentor/goruchwyliwr/rheolwr llinell ar y graddau yr ydych wedi cyflawni eich deilliannau dysgu.</a:t>
            </a:r>
            <a:endParaRPr lang="en-GB" sz="1700"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700" dirty="0">
                <a:latin typeface="Calibri" panose="020F0502020204030204" pitchFamily="34" charset="0"/>
                <a:ea typeface="Calibri" panose="020F0502020204030204" pitchFamily="34" charset="0"/>
                <a:cs typeface="Times New Roman" panose="02020603050405020304" pitchFamily="18" charset="0"/>
              </a:rPr>
              <a:t>Nodwch eich anghenion dysgu i gefnogi eich datblygiad yn y broses o drawsnewid i ddod yn ymarferydd profiadol yn eich gyrfa at y dyfodol ar ôl cwblhau’r rhaglen hon. 650 o eiriau (+/- 10%: dylech gynnwys eich cyfrif geiriau gwirioneddol ar ddiwedd pob adran).</a:t>
            </a:r>
          </a:p>
          <a:p>
            <a:pPr marL="0" indent="0" algn="just">
              <a:buNone/>
            </a:pPr>
            <a:r>
              <a:rPr lang="cy-GB" sz="1700" b="1" dirty="0">
                <a:latin typeface="Calibri" panose="020F0502020204030204" pitchFamily="34" charset="0"/>
                <a:ea typeface="Calibri" panose="020F0502020204030204" pitchFamily="34" charset="0"/>
                <a:cs typeface="Times New Roman" panose="02020603050405020304" pitchFamily="18" charset="0"/>
              </a:rPr>
              <a:t>Cwestiwn</a:t>
            </a:r>
            <a:endParaRPr lang="en-GB" sz="1700" b="1"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700" dirty="0">
                <a:solidFill>
                  <a:srgbClr val="000000"/>
                </a:solidFill>
                <a:latin typeface="Calibri" panose="020F0502020204030204" pitchFamily="34" charset="0"/>
                <a:ea typeface="Calibri" panose="020F0502020204030204" pitchFamily="34" charset="0"/>
                <a:cs typeface="Calibri" panose="020F0502020204030204" pitchFamily="34" charset="0"/>
              </a:rPr>
              <a:t>Myfyriwch ar yr adborth rydych chi wedi’i dderbyn gan unigolion sydd angen gofal a chymorth a/neu eu gofalwyr ac eglurwch sut mae’r wybodaeth hon wedi helpu i ddylanwadu ar eich arfer a’ch datblygiad proffesiynol i’r dyfodol.</a:t>
            </a:r>
            <a:r>
              <a:rPr lang="en-GB" sz="1700" dirty="0">
                <a:solidFill>
                  <a:srgbClr val="000000"/>
                </a:solidFill>
                <a:latin typeface="Calibri" panose="020F0502020204030204" pitchFamily="34" charset="0"/>
                <a:ea typeface="Calibri" panose="020F0502020204030204" pitchFamily="34" charset="0"/>
                <a:cs typeface="Times New Roman" panose="02020603050405020304" pitchFamily="18" charset="0"/>
              </a:rPr>
              <a:t> </a:t>
            </a:r>
            <a:r>
              <a:rPr lang="cy-GB" sz="1700" dirty="0">
                <a:latin typeface="Calibri" panose="020F0502020204030204" pitchFamily="34" charset="0"/>
                <a:ea typeface="Calibri" panose="020F0502020204030204" pitchFamily="34" charset="0"/>
                <a:cs typeface="Times New Roman" panose="02020603050405020304" pitchFamily="18" charset="0"/>
              </a:rPr>
              <a:t>100 o eiriau</a:t>
            </a:r>
            <a:r>
              <a:rPr lang="cy-GB" sz="1700" i="1" dirty="0">
                <a:latin typeface="Calibri" panose="020F0502020204030204" pitchFamily="34" charset="0"/>
                <a:ea typeface="Calibri" panose="020F0502020204030204" pitchFamily="34" charset="0"/>
                <a:cs typeface="Times New Roman" panose="02020603050405020304" pitchFamily="18" charset="0"/>
              </a:rPr>
              <a:t> (+/- 10%: dylech gynnwys eich cyfrif geiriau gwirioneddol ar ddiwedd pob adran).</a:t>
            </a:r>
            <a:endParaRPr lang="en-GB" sz="1700"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700" i="1" dirty="0">
                <a:latin typeface="Calibri" panose="020F0502020204030204" pitchFamily="34" charset="0"/>
                <a:ea typeface="Calibri" panose="020F0502020204030204" pitchFamily="34" charset="0"/>
                <a:cs typeface="Times New Roman" panose="02020603050405020304" pitchFamily="18" charset="0"/>
              </a:rPr>
              <a:t>Cyfanswm tasg 1 rhan B, 750 o eiriau (+/- 10%).</a:t>
            </a:r>
            <a:endParaRPr lang="en-GB" sz="1700" dirty="0">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8540278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79FB-AA4A-429D-AFA9-EF526A9B1310}"/>
              </a:ext>
            </a:extLst>
          </p:cNvPr>
          <p:cNvSpPr>
            <a:spLocks noGrp="1"/>
          </p:cNvSpPr>
          <p:nvPr>
            <p:ph type="title"/>
          </p:nvPr>
        </p:nvSpPr>
        <p:spPr>
          <a:xfrm>
            <a:off x="251520" y="35201"/>
            <a:ext cx="8428576" cy="1143000"/>
          </a:xfrm>
        </p:spPr>
        <p:txBody>
          <a:bodyPr/>
          <a:lstStyle/>
          <a:p>
            <a:r>
              <a:rPr lang="cy-GB" sz="3000" dirty="0">
                <a:latin typeface="Arial" panose="020B0604020202020204" pitchFamily="34" charset="0"/>
                <a:cs typeface="Arial" panose="020B0604020202020204" pitchFamily="34" charset="0"/>
              </a:rPr>
              <a:t>Adroddiad y Mentor a Gwiriad y Rheolwr Llinell</a:t>
            </a:r>
            <a:br>
              <a:rPr lang="en-GB" sz="3200" dirty="0">
                <a:solidFill>
                  <a:srgbClr val="FF0000"/>
                </a:solidFill>
              </a:rPr>
            </a:br>
            <a:r>
              <a:rPr lang="en-GB" sz="3000" dirty="0"/>
              <a:t>Mentor’s Report and Line Managers Verification</a:t>
            </a:r>
            <a:endParaRPr lang="en-GB" sz="3000" dirty="0">
              <a:highlight>
                <a:srgbClr val="FFFF00"/>
              </a:highlight>
            </a:endParaRPr>
          </a:p>
        </p:txBody>
      </p:sp>
      <p:sp>
        <p:nvSpPr>
          <p:cNvPr id="3" name="Content Placeholder 2">
            <a:extLst>
              <a:ext uri="{FF2B5EF4-FFF2-40B4-BE49-F238E27FC236}">
                <a16:creationId xmlns:a16="http://schemas.microsoft.com/office/drawing/2014/main" id="{0B6A836E-CCC5-4921-AC3B-48029061C9F5}"/>
              </a:ext>
            </a:extLst>
          </p:cNvPr>
          <p:cNvSpPr>
            <a:spLocks noGrp="1"/>
          </p:cNvSpPr>
          <p:nvPr>
            <p:ph sz="half" idx="1"/>
          </p:nvPr>
        </p:nvSpPr>
        <p:spPr>
          <a:xfrm>
            <a:off x="179512" y="1417638"/>
            <a:ext cx="4316288" cy="4171603"/>
          </a:xfrm>
        </p:spPr>
        <p:txBody>
          <a:bodyPr/>
          <a:lstStyle/>
          <a:p>
            <a:pPr marL="0" indent="0">
              <a:buNone/>
            </a:pPr>
            <a:r>
              <a:rPr lang="cy-GB" sz="2400" dirty="0">
                <a:latin typeface="Arial" panose="020B0604020202020204" pitchFamily="34" charset="0"/>
                <a:cs typeface="Arial" panose="020B0604020202020204" pitchFamily="34" charset="0"/>
              </a:rPr>
              <a:t>Mae cyflwyno adroddiad Mentor ynghyd â gwiriad Rheolwr Llinell yn ofyniad gorfodol ar gyfer cyflwyno’r gwaith.</a:t>
            </a:r>
          </a:p>
          <a:p>
            <a:pPr marL="0" indent="0">
              <a:buNone/>
            </a:pPr>
            <a:r>
              <a:rPr lang="cy-GB" sz="2400" dirty="0">
                <a:latin typeface="Arial" panose="020B0604020202020204" pitchFamily="34" charset="0"/>
                <a:cs typeface="Arial" panose="020B0604020202020204" pitchFamily="34" charset="0"/>
              </a:rPr>
              <a:t>Bydd methu â chynnwys adroddiad Mentor wedi’i lofnodi ynghyd â gwiriad Rheolwr Llinell yn arwain at fethu’r rhaglen. </a:t>
            </a:r>
          </a:p>
          <a:p>
            <a:endParaRPr lang="cy-GB" sz="1600" dirty="0"/>
          </a:p>
        </p:txBody>
      </p:sp>
      <p:sp>
        <p:nvSpPr>
          <p:cNvPr id="4" name="Content Placeholder 3">
            <a:extLst>
              <a:ext uri="{FF2B5EF4-FFF2-40B4-BE49-F238E27FC236}">
                <a16:creationId xmlns:a16="http://schemas.microsoft.com/office/drawing/2014/main" id="{0334282C-96BA-4A32-9447-68CAEE41FAAA}"/>
              </a:ext>
            </a:extLst>
          </p:cNvPr>
          <p:cNvSpPr>
            <a:spLocks noGrp="1"/>
          </p:cNvSpPr>
          <p:nvPr>
            <p:ph sz="half" idx="2"/>
          </p:nvPr>
        </p:nvSpPr>
        <p:spPr>
          <a:xfrm>
            <a:off x="4648200" y="1417638"/>
            <a:ext cx="4244280" cy="4171603"/>
          </a:xfrm>
        </p:spPr>
        <p:txBody>
          <a:bodyPr/>
          <a:lstStyle/>
          <a:p>
            <a:pPr marL="0" indent="0">
              <a:buNone/>
            </a:pPr>
            <a:r>
              <a:rPr lang="en-GB" sz="2400" dirty="0">
                <a:latin typeface="Arial" charset="0"/>
              </a:rPr>
              <a:t>Submission of a Mentor’s report together with Line Manager’s verification is a compulsory requirement of the submission. </a:t>
            </a:r>
          </a:p>
          <a:p>
            <a:pPr marL="0" indent="0">
              <a:buNone/>
            </a:pPr>
            <a:r>
              <a:rPr lang="en-GB" sz="2400" dirty="0">
                <a:latin typeface="Arial" charset="0"/>
              </a:rPr>
              <a:t>Failure to include a signed Mentor’s report together with Line Manager’s verification will result in failure of the programme. </a:t>
            </a:r>
          </a:p>
        </p:txBody>
      </p:sp>
    </p:spTree>
    <p:extLst>
      <p:ext uri="{BB962C8B-B14F-4D97-AF65-F5344CB8AC3E}">
        <p14:creationId xmlns:p14="http://schemas.microsoft.com/office/powerpoint/2010/main" val="20754552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79FB-AA4A-429D-AFA9-EF526A9B1310}"/>
              </a:ext>
            </a:extLst>
          </p:cNvPr>
          <p:cNvSpPr>
            <a:spLocks noGrp="1"/>
          </p:cNvSpPr>
          <p:nvPr>
            <p:ph type="title"/>
          </p:nvPr>
        </p:nvSpPr>
        <p:spPr>
          <a:xfrm>
            <a:off x="251520" y="35201"/>
            <a:ext cx="8428576" cy="1143000"/>
          </a:xfrm>
        </p:spPr>
        <p:txBody>
          <a:bodyPr/>
          <a:lstStyle/>
          <a:p>
            <a:br>
              <a:rPr lang="en-GB" sz="3200" dirty="0">
                <a:solidFill>
                  <a:srgbClr val="FF0000"/>
                </a:solidFill>
              </a:rPr>
            </a:br>
            <a:r>
              <a:rPr lang="cy-GB" sz="3000" dirty="0">
                <a:latin typeface="Arial" panose="020B0604020202020204" pitchFamily="34" charset="0"/>
                <a:cs typeface="Arial" panose="020B0604020202020204" pitchFamily="34" charset="0"/>
              </a:rPr>
              <a:t>Adroddiad y Mentor a Gwiriad y Rheolwr Llinell</a:t>
            </a:r>
            <a:br>
              <a:rPr lang="en-GB" sz="3200" dirty="0">
                <a:solidFill>
                  <a:srgbClr val="FF0000"/>
                </a:solidFill>
              </a:rPr>
            </a:br>
            <a:r>
              <a:rPr lang="en-GB" sz="3000" dirty="0"/>
              <a:t>Mentor’s Report and Line Managers Verification </a:t>
            </a:r>
            <a:endParaRPr lang="en-GB" sz="3000" dirty="0">
              <a:highlight>
                <a:srgbClr val="FFFF00"/>
              </a:highlight>
            </a:endParaRPr>
          </a:p>
        </p:txBody>
      </p:sp>
      <p:sp>
        <p:nvSpPr>
          <p:cNvPr id="3" name="Content Placeholder 2">
            <a:extLst>
              <a:ext uri="{FF2B5EF4-FFF2-40B4-BE49-F238E27FC236}">
                <a16:creationId xmlns:a16="http://schemas.microsoft.com/office/drawing/2014/main" id="{0B6A836E-CCC5-4921-AC3B-48029061C9F5}"/>
              </a:ext>
            </a:extLst>
          </p:cNvPr>
          <p:cNvSpPr>
            <a:spLocks noGrp="1"/>
          </p:cNvSpPr>
          <p:nvPr>
            <p:ph sz="half" idx="1"/>
          </p:nvPr>
        </p:nvSpPr>
        <p:spPr>
          <a:xfrm>
            <a:off x="179512" y="1417638"/>
            <a:ext cx="4316288" cy="4171603"/>
          </a:xfrm>
        </p:spPr>
        <p:txBody>
          <a:bodyPr/>
          <a:lstStyle/>
          <a:p>
            <a:pPr marL="0" indent="0">
              <a:buNone/>
            </a:pPr>
            <a:r>
              <a:rPr lang="cy-GB" sz="2300" dirty="0">
                <a:latin typeface="Arial" panose="020B0604020202020204" pitchFamily="34" charset="0"/>
                <a:cs typeface="Arial" panose="020B0604020202020204" pitchFamily="34" charset="0"/>
              </a:rPr>
              <a:t>Bydd adroddiad y Mentor ynghyd â gwiriad y Rheolwr Llinell yn darparu tystiolaeth o Ymarfer Proffesiynol, goruchwyliaeth broffesiynol ac arsylwi ymarfer sydd wedi’u cyflawni wrth ddilyn llwybr y Dystysgrif Raddedig mewn Cadarnhau Ymarfer Gwaith Cymdeithasol, sydd yn cyfateb i 7,000 o eiriau.</a:t>
            </a:r>
            <a:r>
              <a:rPr lang="cy-GB" sz="2000" dirty="0"/>
              <a:t> </a:t>
            </a:r>
            <a:endParaRPr lang="en-GB" sz="2000" dirty="0">
              <a:solidFill>
                <a:srgbClr val="FF0000"/>
              </a:solidFill>
            </a:endParaRPr>
          </a:p>
        </p:txBody>
      </p:sp>
      <p:sp>
        <p:nvSpPr>
          <p:cNvPr id="4" name="Content Placeholder 3">
            <a:extLst>
              <a:ext uri="{FF2B5EF4-FFF2-40B4-BE49-F238E27FC236}">
                <a16:creationId xmlns:a16="http://schemas.microsoft.com/office/drawing/2014/main" id="{0334282C-96BA-4A32-9447-68CAEE41FAAA}"/>
              </a:ext>
            </a:extLst>
          </p:cNvPr>
          <p:cNvSpPr>
            <a:spLocks noGrp="1"/>
          </p:cNvSpPr>
          <p:nvPr>
            <p:ph sz="half" idx="2"/>
          </p:nvPr>
        </p:nvSpPr>
        <p:spPr>
          <a:xfrm>
            <a:off x="4495800" y="1417638"/>
            <a:ext cx="4468688" cy="4171603"/>
          </a:xfrm>
        </p:spPr>
        <p:txBody>
          <a:bodyPr/>
          <a:lstStyle/>
          <a:p>
            <a:pPr marL="0" indent="0">
              <a:buNone/>
            </a:pPr>
            <a:r>
              <a:rPr lang="en-US" sz="2300" dirty="0">
                <a:latin typeface="Arial" panose="020B0604020202020204" pitchFamily="34" charset="0"/>
                <a:cs typeface="Arial" panose="020B0604020202020204" pitchFamily="34" charset="0"/>
              </a:rPr>
              <a:t>The Mentor’s report together with the Line Manager’s verification will provide evidence of Professional Practice, professional supervision and observation of practice that has been undertaken whilst  following the Graduate Certificate in the Consolidation of Social Work practice pathway, which is equivalent to 7,000 words.</a:t>
            </a:r>
            <a:endParaRPr lang="en-GB" sz="2300" dirty="0">
              <a:latin typeface="Arial" panose="020B0604020202020204" pitchFamily="34" charset="0"/>
              <a:cs typeface="Arial" panose="020B0604020202020204" pitchFamily="34" charset="0"/>
            </a:endParaRPr>
          </a:p>
          <a:p>
            <a:pPr marL="0" indent="0">
              <a:buNone/>
            </a:pPr>
            <a:r>
              <a:rPr lang="en-GB" sz="1900" dirty="0">
                <a:solidFill>
                  <a:srgbClr val="FF0000"/>
                </a:solidFill>
              </a:rPr>
              <a:t> </a:t>
            </a:r>
          </a:p>
        </p:txBody>
      </p:sp>
    </p:spTree>
    <p:extLst>
      <p:ext uri="{BB962C8B-B14F-4D97-AF65-F5344CB8AC3E}">
        <p14:creationId xmlns:p14="http://schemas.microsoft.com/office/powerpoint/2010/main" val="20715425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p:cNvSpPr>
            <a:spLocks noGrp="1"/>
          </p:cNvSpPr>
          <p:nvPr>
            <p:ph type="title"/>
          </p:nvPr>
        </p:nvSpPr>
        <p:spPr>
          <a:xfrm>
            <a:off x="457200" y="274638"/>
            <a:ext cx="8229600" cy="922337"/>
          </a:xfrm>
        </p:spPr>
        <p:txBody>
          <a:bodyPr/>
          <a:lstStyle/>
          <a:p>
            <a:r>
              <a:rPr lang="cy-GB" sz="3600" b="1" dirty="0"/>
              <a:t>Adrannau Terfynol y Portffolio</a:t>
            </a:r>
            <a:br>
              <a:rPr lang="en-GB" sz="3600" b="1" dirty="0"/>
            </a:br>
            <a:r>
              <a:rPr lang="en-GB" sz="3600" b="1" dirty="0"/>
              <a:t>Final Sections of Portfolio</a:t>
            </a:r>
          </a:p>
        </p:txBody>
      </p:sp>
      <p:sp>
        <p:nvSpPr>
          <p:cNvPr id="18435" name="Content Placeholder 2"/>
          <p:cNvSpPr>
            <a:spLocks noGrp="1"/>
          </p:cNvSpPr>
          <p:nvPr>
            <p:ph sz="half" idx="1"/>
          </p:nvPr>
        </p:nvSpPr>
        <p:spPr>
          <a:xfrm>
            <a:off x="248893" y="1506488"/>
            <a:ext cx="4244975" cy="4176812"/>
          </a:xfrm>
        </p:spPr>
        <p:txBody>
          <a:bodyPr rtlCol="0">
            <a:noAutofit/>
          </a:bodyPr>
          <a:lstStyle/>
          <a:p>
            <a:r>
              <a:rPr lang="cy-GB" sz="2200" dirty="0">
                <a:latin typeface="Arial" panose="020B0604020202020204" pitchFamily="34" charset="0"/>
                <a:cs typeface="Arial" panose="020B0604020202020204" pitchFamily="34" charset="0"/>
              </a:rPr>
              <a:t>Rhestr gyfeiriadau - deunydd sydd wedi'i gyfeirnodi'n unig</a:t>
            </a:r>
          </a:p>
          <a:p>
            <a:r>
              <a:rPr lang="cy-GB" sz="2200" dirty="0">
                <a:latin typeface="Arial" panose="020B0604020202020204" pitchFamily="34" charset="0"/>
                <a:cs typeface="Arial" panose="020B0604020202020204" pitchFamily="34" charset="0"/>
              </a:rPr>
              <a:t>Manylion y gweithdai a fynychwyd (mae'r rhain yn orfodol)</a:t>
            </a:r>
          </a:p>
          <a:p>
            <a:r>
              <a:rPr lang="cy-GB" sz="2200" dirty="0">
                <a:latin typeface="Arial" panose="020B0604020202020204" pitchFamily="34" charset="0"/>
                <a:cs typeface="Arial" panose="020B0604020202020204" pitchFamily="34" charset="0"/>
              </a:rPr>
              <a:t>Adroddiad y Mentor</a:t>
            </a:r>
          </a:p>
          <a:p>
            <a:r>
              <a:rPr lang="cy-GB" sz="2200" dirty="0">
                <a:latin typeface="Arial" panose="020B0604020202020204" pitchFamily="34" charset="0"/>
                <a:cs typeface="Arial" panose="020B0604020202020204" pitchFamily="34" charset="0"/>
              </a:rPr>
              <a:t>Manylion y dysgwr, llofnodion, llofnod y Mentor a gwiriad y rheolwr llinell</a:t>
            </a:r>
          </a:p>
          <a:p>
            <a:r>
              <a:rPr lang="cy-GB" sz="2200" dirty="0">
                <a:latin typeface="Arial" panose="020B0604020202020204" pitchFamily="34" charset="0"/>
                <a:cs typeface="Arial" panose="020B0604020202020204" pitchFamily="34" charset="0"/>
              </a:rPr>
              <a:t>Cytundeb Dysgu rhwng y Dysgwr a’r Cyflogwr.</a:t>
            </a:r>
          </a:p>
        </p:txBody>
      </p:sp>
      <p:sp>
        <p:nvSpPr>
          <p:cNvPr id="18436" name="Content Placeholder 3"/>
          <p:cNvSpPr>
            <a:spLocks noGrp="1"/>
          </p:cNvSpPr>
          <p:nvPr>
            <p:ph sz="half" idx="2"/>
          </p:nvPr>
        </p:nvSpPr>
        <p:spPr>
          <a:xfrm>
            <a:off x="4648200" y="1600200"/>
            <a:ext cx="4244975" cy="3989388"/>
          </a:xfrm>
        </p:spPr>
        <p:txBody>
          <a:bodyPr rtlCol="0">
            <a:normAutofit fontScale="85000" lnSpcReduction="10000"/>
          </a:bodyPr>
          <a:lstStyle/>
          <a:p>
            <a:pPr>
              <a:defRPr/>
            </a:pPr>
            <a:r>
              <a:rPr lang="en-GB" sz="2700" dirty="0">
                <a:latin typeface="Arial" panose="020B0604020202020204" pitchFamily="34" charset="0"/>
                <a:cs typeface="Arial" panose="020B0604020202020204" pitchFamily="34" charset="0"/>
              </a:rPr>
              <a:t>Reference list - referenced material only</a:t>
            </a:r>
          </a:p>
          <a:p>
            <a:pPr>
              <a:defRPr/>
            </a:pPr>
            <a:r>
              <a:rPr lang="en-GB" sz="2700" dirty="0">
                <a:latin typeface="Arial" panose="020B0604020202020204" pitchFamily="34" charset="0"/>
                <a:cs typeface="Arial" panose="020B0604020202020204" pitchFamily="34" charset="0"/>
              </a:rPr>
              <a:t>Detail of workshops attended (these are mandatory)</a:t>
            </a:r>
          </a:p>
          <a:p>
            <a:pPr>
              <a:defRPr/>
            </a:pPr>
            <a:r>
              <a:rPr lang="en-GB" sz="2700" dirty="0">
                <a:latin typeface="Arial" panose="020B0604020202020204" pitchFamily="34" charset="0"/>
                <a:cs typeface="Arial" panose="020B0604020202020204" pitchFamily="34" charset="0"/>
              </a:rPr>
              <a:t>Mentors report </a:t>
            </a:r>
          </a:p>
          <a:p>
            <a:pPr>
              <a:defRPr/>
            </a:pPr>
            <a:r>
              <a:rPr lang="en-GB" sz="2700" dirty="0">
                <a:latin typeface="Arial" panose="020B0604020202020204" pitchFamily="34" charset="0"/>
                <a:cs typeface="Arial" panose="020B0604020202020204" pitchFamily="34" charset="0"/>
              </a:rPr>
              <a:t>Learner's details signatures, signature of Mentor and line managers verification</a:t>
            </a:r>
          </a:p>
          <a:p>
            <a:pPr>
              <a:defRPr/>
            </a:pPr>
            <a:r>
              <a:rPr lang="en-GB" sz="2700" dirty="0">
                <a:latin typeface="Arial" panose="020B0604020202020204" pitchFamily="34" charset="0"/>
                <a:cs typeface="Arial" panose="020B0604020202020204" pitchFamily="34" charset="0"/>
              </a:rPr>
              <a:t>Learner and Employer Learning Agreement.</a:t>
            </a:r>
          </a:p>
          <a:p>
            <a:pPr fontAlgn="auto">
              <a:spcAft>
                <a:spcPts val="0"/>
              </a:spcAft>
              <a:buFont typeface="Arial" pitchFamily="34" charset="0"/>
              <a:buChar char="•"/>
              <a:defRPr/>
            </a:pPr>
            <a:endParaRPr lang="en-GB" b="1" dirty="0">
              <a:latin typeface="Arial" charset="0"/>
            </a:endParaRPr>
          </a:p>
          <a:p>
            <a:pPr fontAlgn="auto">
              <a:spcAft>
                <a:spcPts val="0"/>
              </a:spcAft>
              <a:buFont typeface="Arial" pitchFamily="34" charset="0"/>
              <a:buNone/>
              <a:defRPr/>
            </a:pPr>
            <a:endParaRPr lang="en-GB" dirty="0">
              <a:latin typeface="Arial" charset="0"/>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4"/>
          <p:cNvSpPr>
            <a:spLocks noGrp="1"/>
          </p:cNvSpPr>
          <p:nvPr>
            <p:ph type="title"/>
          </p:nvPr>
        </p:nvSpPr>
        <p:spPr>
          <a:xfrm>
            <a:off x="457200" y="274638"/>
            <a:ext cx="8229600" cy="1498600"/>
          </a:xfrm>
        </p:spPr>
        <p:txBody>
          <a:bodyPr/>
          <a:lstStyle/>
          <a:p>
            <a:r>
              <a:rPr lang="cy-GB" sz="4000" dirty="0"/>
              <a:t>Rolau a Chyfrifoldebau </a:t>
            </a:r>
          </a:p>
        </p:txBody>
      </p:sp>
      <p:sp>
        <p:nvSpPr>
          <p:cNvPr id="6" name="Content Placeholder 5"/>
          <p:cNvSpPr>
            <a:spLocks noGrp="1"/>
          </p:cNvSpPr>
          <p:nvPr>
            <p:ph idx="1"/>
          </p:nvPr>
        </p:nvSpPr>
        <p:spPr>
          <a:xfrm>
            <a:off x="457200" y="1844675"/>
            <a:ext cx="8229600" cy="3671888"/>
          </a:xfrm>
        </p:spPr>
        <p:txBody>
          <a:bodyPr rtlCol="0">
            <a:normAutofit/>
          </a:bodyPr>
          <a:lstStyle/>
          <a:p>
            <a:pPr fontAlgn="auto">
              <a:spcAft>
                <a:spcPts val="0"/>
              </a:spcAft>
              <a:buFont typeface="Arial" pitchFamily="34" charset="0"/>
              <a:buChar char="•"/>
              <a:defRPr/>
            </a:pPr>
            <a:endParaRPr lang="en-GB" dirty="0"/>
          </a:p>
          <a:p>
            <a:pPr marL="0" indent="0" algn="ctr" fontAlgn="auto">
              <a:spcAft>
                <a:spcPts val="0"/>
              </a:spcAft>
              <a:buFont typeface="Arial" pitchFamily="34" charset="0"/>
              <a:buNone/>
              <a:defRPr/>
            </a:pPr>
            <a:r>
              <a:rPr lang="en-GB" sz="4000" dirty="0"/>
              <a:t>Roles and Responsibilities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a:xfrm>
            <a:off x="457200" y="274639"/>
            <a:ext cx="8147248" cy="706090"/>
          </a:xfrm>
        </p:spPr>
        <p:txBody>
          <a:bodyPr/>
          <a:lstStyle/>
          <a:p>
            <a:r>
              <a:rPr lang="cy-GB" sz="3600" dirty="0">
                <a:latin typeface="Arial" charset="0"/>
              </a:rPr>
              <a:t>Cytundeb rhwng y dysgwr a’r cyflogwr </a:t>
            </a:r>
            <a:br>
              <a:rPr lang="en-GB" sz="3600" dirty="0">
                <a:latin typeface="Arial" charset="0"/>
              </a:rPr>
            </a:br>
            <a:r>
              <a:rPr lang="en-GB" sz="3600" dirty="0">
                <a:latin typeface="Arial" charset="0"/>
              </a:rPr>
              <a:t>Learner and employer agreement </a:t>
            </a:r>
          </a:p>
        </p:txBody>
      </p:sp>
      <p:sp>
        <p:nvSpPr>
          <p:cNvPr id="18435" name="Content Placeholder 2"/>
          <p:cNvSpPr>
            <a:spLocks noGrp="1"/>
          </p:cNvSpPr>
          <p:nvPr>
            <p:ph sz="half" idx="1"/>
          </p:nvPr>
        </p:nvSpPr>
        <p:spPr>
          <a:xfrm>
            <a:off x="274456" y="1196752"/>
            <a:ext cx="7105856" cy="4248820"/>
          </a:xfrm>
        </p:spPr>
        <p:txBody>
          <a:bodyPr rtlCol="0">
            <a:normAutofit fontScale="92500" lnSpcReduction="20000"/>
          </a:bodyPr>
          <a:lstStyle/>
          <a:p>
            <a:pPr marL="0" lvl="0" indent="0">
              <a:buNone/>
            </a:pPr>
            <a:r>
              <a:rPr lang="cy-GB" sz="2100" b="1" dirty="0">
                <a:latin typeface="Arial" panose="020B0604020202020204" pitchFamily="34" charset="0"/>
                <a:cs typeface="Arial" panose="020B0604020202020204" pitchFamily="34" charset="0"/>
              </a:rPr>
              <a:t>Cytundeb Dysgu rhwng y </a:t>
            </a:r>
          </a:p>
          <a:p>
            <a:pPr marL="0" lvl="0" indent="0">
              <a:buNone/>
            </a:pPr>
            <a:r>
              <a:rPr lang="cy-GB" sz="2100" b="1" dirty="0">
                <a:latin typeface="Arial" panose="020B0604020202020204" pitchFamily="34" charset="0"/>
                <a:cs typeface="Arial" panose="020B0604020202020204" pitchFamily="34" charset="0"/>
              </a:rPr>
              <a:t>Dysgwr a’r Cyflogwr (cytundeb dysgu)</a:t>
            </a: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I’w gwblhau ar ddechrau’r rhaglen a’i anfon at Reolwr / Cydlynydd Hyfforddi eich Awdurdod Lleol.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Rhaid ei gwblhau yn y sesiwn gynefino neu cyn gynted â phosib wedi’r dyddiad hwn (o fewn 4 wythnos i’ch diwrnod dechrau).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Rhaid i’r cytundeb gael ei gwblhau gyda’ch mentor.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Mae’r ddogfen yn nodi’r disgwyliadau ar gyfer pawb sy’n rhan o’r broses.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Hefyd rhaid i chi osod y Cytundeb Dysgu yn y portffolio yn adran.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0" lvl="0" indent="0">
              <a:buNone/>
            </a:pPr>
            <a:endParaRPr lang="cy-GB" sz="2100" b="1" dirty="0">
              <a:latin typeface="Arial" panose="020B0604020202020204" pitchFamily="34" charset="0"/>
              <a:cs typeface="Arial" panose="020B0604020202020204" pitchFamily="34" charset="0"/>
            </a:endParaRPr>
          </a:p>
          <a:p>
            <a:pPr marL="0" lvl="0" indent="0">
              <a:buNone/>
            </a:pPr>
            <a:endParaRPr lang="cy-GB" sz="1900" b="1" dirty="0">
              <a:latin typeface="Arial" panose="020B0604020202020204" pitchFamily="34" charset="0"/>
              <a:cs typeface="Arial" panose="020B0604020202020204" pitchFamily="34" charset="0"/>
            </a:endParaRPr>
          </a:p>
          <a:p>
            <a:pPr marL="0" lvl="0" indent="0">
              <a:buNone/>
            </a:pPr>
            <a:endParaRPr lang="en-GB" sz="2400" b="1" dirty="0">
              <a:latin typeface="Arial" panose="020B0604020202020204" pitchFamily="34" charset="0"/>
              <a:cs typeface="Arial" panose="020B0604020202020204" pitchFamily="34" charset="0"/>
            </a:endParaRPr>
          </a:p>
        </p:txBody>
      </p:sp>
      <p:sp>
        <p:nvSpPr>
          <p:cNvPr id="18436" name="Content Placeholder 3"/>
          <p:cNvSpPr>
            <a:spLocks noGrp="1"/>
          </p:cNvSpPr>
          <p:nvPr>
            <p:ph sz="half" idx="2"/>
          </p:nvPr>
        </p:nvSpPr>
        <p:spPr>
          <a:xfrm>
            <a:off x="4836401" y="1196752"/>
            <a:ext cx="4033143" cy="4824536"/>
          </a:xfrm>
        </p:spPr>
        <p:txBody>
          <a:bodyPr rtlCol="0">
            <a:normAutofit fontScale="92500" lnSpcReduction="20000"/>
          </a:bodyPr>
          <a:lstStyle/>
          <a:p>
            <a:pPr marL="0" indent="0" fontAlgn="auto">
              <a:spcAft>
                <a:spcPts val="0"/>
              </a:spcAft>
              <a:buNone/>
              <a:defRPr/>
            </a:pPr>
            <a:r>
              <a:rPr lang="en-GB" sz="2100" b="1" dirty="0">
                <a:latin typeface="Arial" charset="0"/>
              </a:rPr>
              <a:t>Learner and employer agreement (learning agreement)</a:t>
            </a:r>
            <a:r>
              <a:rPr lang="en-GB" sz="2100" b="0" i="0" u="none" strike="noStrike" dirty="0">
                <a:solidFill>
                  <a:srgbClr val="000000"/>
                </a:solidFill>
                <a:effectLst/>
                <a:latin typeface="Helvetica" pitchFamily="2" charset="0"/>
              </a:rPr>
              <a:t> </a:t>
            </a:r>
          </a:p>
          <a:p>
            <a:pPr algn="l">
              <a:buFont typeface="+mj-lt"/>
              <a:buAutoNum type="arabicPeriod"/>
            </a:pPr>
            <a:r>
              <a:rPr lang="en-GB" sz="2100" b="0" i="0" u="none" strike="noStrike" dirty="0">
                <a:solidFill>
                  <a:srgbClr val="000000"/>
                </a:solidFill>
                <a:effectLst/>
                <a:latin typeface="Arial" panose="020B0604020202020204" pitchFamily="34" charset="0"/>
              </a:rPr>
              <a:t>To be completed at the onset of the programme and sent to your Local Authority Training Manager/Coordinator.</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This must be completed at induction or as soon as possible after this date (within 4 weeks of your start day). </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The agreement must be completed with your mentor.</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The document sets out the expectations of everyone involved in the process.</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You must also insert the Learning Agreement into the final section of the portfolio.</a:t>
            </a:r>
            <a:endParaRPr lang="en-GB" sz="2300" dirty="0">
              <a:latin typeface="Arial" charset="0"/>
            </a:endParaRPr>
          </a:p>
          <a:p>
            <a:pPr marL="0" indent="0" fontAlgn="auto">
              <a:spcAft>
                <a:spcPts val="0"/>
              </a:spcAft>
              <a:buNone/>
              <a:defRPr/>
            </a:pPr>
            <a:endParaRPr lang="en-GB" sz="2300" dirty="0">
              <a:latin typeface="Arial" charset="0"/>
            </a:endParaRPr>
          </a:p>
          <a:p>
            <a:pPr fontAlgn="auto">
              <a:spcAft>
                <a:spcPts val="0"/>
              </a:spcAft>
              <a:buFont typeface="Arial" pitchFamily="34" charset="0"/>
              <a:buChar char="•"/>
              <a:defRPr/>
            </a:pPr>
            <a:endParaRPr lang="en-GB" sz="2400" dirty="0">
              <a:latin typeface="Arial"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4"/>
          <p:cNvSpPr>
            <a:spLocks noGrp="1" noChangeArrowheads="1"/>
          </p:cNvSpPr>
          <p:nvPr>
            <p:ph type="title"/>
          </p:nvPr>
        </p:nvSpPr>
        <p:spPr>
          <a:xfrm>
            <a:off x="457200" y="274638"/>
            <a:ext cx="8229600" cy="1209675"/>
          </a:xfrm>
        </p:spPr>
        <p:txBody>
          <a:bodyPr/>
          <a:lstStyle/>
          <a:p>
            <a:r>
              <a:rPr lang="cy-GB" sz="3600" dirty="0">
                <a:latin typeface="Arial" charset="0"/>
              </a:rPr>
              <a:t>Rôl yr Uned Hyfforddi</a:t>
            </a:r>
            <a:br>
              <a:rPr lang="en-GB" sz="3600" dirty="0">
                <a:latin typeface="Arial" charset="0"/>
              </a:rPr>
            </a:br>
            <a:r>
              <a:rPr lang="en-GB" sz="3600" dirty="0">
                <a:latin typeface="Arial" charset="0"/>
              </a:rPr>
              <a:t>Role of Training Department</a:t>
            </a:r>
          </a:p>
        </p:txBody>
      </p:sp>
      <p:sp>
        <p:nvSpPr>
          <p:cNvPr id="18435" name="Rectangle 5"/>
          <p:cNvSpPr>
            <a:spLocks noGrp="1" noChangeArrowheads="1"/>
          </p:cNvSpPr>
          <p:nvPr>
            <p:ph type="body" sz="half" idx="1"/>
          </p:nvPr>
        </p:nvSpPr>
        <p:spPr>
          <a:xfrm>
            <a:off x="4787900" y="1557338"/>
            <a:ext cx="4110038" cy="3987800"/>
          </a:xfrm>
        </p:spPr>
        <p:txBody>
          <a:bodyPr rtlCol="0">
            <a:normAutofit/>
          </a:bodyPr>
          <a:lstStyle/>
          <a:p>
            <a:pPr marL="285750" lvl="1" fontAlgn="auto">
              <a:spcAft>
                <a:spcPts val="0"/>
              </a:spcAft>
              <a:buFont typeface="Arial" pitchFamily="34" charset="0"/>
              <a:buChar char="•"/>
              <a:defRPr/>
            </a:pPr>
            <a:r>
              <a:rPr lang="en-GB" sz="2000" dirty="0"/>
              <a:t>Manage the application process</a:t>
            </a:r>
          </a:p>
          <a:p>
            <a:pPr marL="285750" lvl="1" fontAlgn="auto">
              <a:spcAft>
                <a:spcPts val="0"/>
              </a:spcAft>
              <a:buFont typeface="Arial" pitchFamily="34" charset="0"/>
              <a:buChar char="•"/>
              <a:defRPr/>
            </a:pPr>
            <a:r>
              <a:rPr lang="en-GB" sz="2000" dirty="0"/>
              <a:t>Deal with administration and payment of fees</a:t>
            </a:r>
          </a:p>
          <a:p>
            <a:pPr marL="285750" lvl="1" fontAlgn="auto">
              <a:spcAft>
                <a:spcPts val="0"/>
              </a:spcAft>
              <a:buFont typeface="Arial" pitchFamily="34" charset="0"/>
              <a:buChar char="•"/>
              <a:defRPr/>
            </a:pPr>
            <a:r>
              <a:rPr lang="en-GB" sz="2000" dirty="0"/>
              <a:t>Arrangements for portfolio submission</a:t>
            </a:r>
          </a:p>
          <a:p>
            <a:pPr marL="285750" lvl="1" fontAlgn="auto">
              <a:spcAft>
                <a:spcPts val="0"/>
              </a:spcAft>
              <a:buFont typeface="Arial" pitchFamily="34" charset="0"/>
              <a:buChar char="•"/>
              <a:defRPr/>
            </a:pPr>
            <a:r>
              <a:rPr lang="en-GB" sz="2000" dirty="0"/>
              <a:t>Provide additional support e.g. access to resources; training opportunities; facilitate induction arrangements and consolidation workshops,  general advice, guidance and support.</a:t>
            </a:r>
          </a:p>
          <a:p>
            <a:pPr marL="285750" lvl="1" fontAlgn="auto">
              <a:spcAft>
                <a:spcPts val="0"/>
              </a:spcAft>
              <a:buFont typeface="Arial" pitchFamily="34" charset="0"/>
              <a:buChar char="•"/>
              <a:defRPr/>
            </a:pPr>
            <a:endParaRPr lang="en-GB" sz="2000" dirty="0"/>
          </a:p>
        </p:txBody>
      </p:sp>
      <p:sp>
        <p:nvSpPr>
          <p:cNvPr id="45059" name="Rectangle 6"/>
          <p:cNvSpPr>
            <a:spLocks noGrp="1" noChangeArrowheads="1"/>
          </p:cNvSpPr>
          <p:nvPr>
            <p:ph type="body" sz="half" idx="2"/>
          </p:nvPr>
        </p:nvSpPr>
        <p:spPr>
          <a:xfrm>
            <a:off x="250825" y="1557338"/>
            <a:ext cx="4183063" cy="3987800"/>
          </a:xfrm>
        </p:spPr>
        <p:txBody>
          <a:bodyPr/>
          <a:lstStyle/>
          <a:p>
            <a:r>
              <a:rPr lang="cy-GB" sz="2000" dirty="0"/>
              <a:t>Rheoli'r broses o wneud cais</a:t>
            </a:r>
            <a:endParaRPr lang="en-GB" sz="2000" dirty="0"/>
          </a:p>
          <a:p>
            <a:r>
              <a:rPr lang="cy-GB" sz="2000" dirty="0"/>
              <a:t>Ymdrin â gweinyddu a thalu ffioedd</a:t>
            </a:r>
            <a:endParaRPr lang="en-GB" sz="2000" dirty="0"/>
          </a:p>
          <a:p>
            <a:r>
              <a:rPr lang="cy-GB" sz="2000" dirty="0"/>
              <a:t>Trefniadau ar gyfer cyflwyno’r portffolio</a:t>
            </a:r>
            <a:endParaRPr lang="en-GB" sz="2000" dirty="0"/>
          </a:p>
          <a:p>
            <a:r>
              <a:rPr lang="cy-GB" sz="2000" dirty="0"/>
              <a:t>Darparu cefnogaeth ychwanegol e.e. mynediad i adnoddau; cyfleoedd hyfforddi; hwyluso trefniadau cynefino a gweithdai cadarnhau, cyngor, arweiniad a chefnogaeth gyffredinol.</a:t>
            </a:r>
            <a:endParaRPr lang="en-GB" sz="2000" dirty="0">
              <a:effectLst/>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4"/>
          <p:cNvSpPr>
            <a:spLocks noGrp="1" noChangeArrowheads="1"/>
          </p:cNvSpPr>
          <p:nvPr>
            <p:ph type="title"/>
          </p:nvPr>
        </p:nvSpPr>
        <p:spPr>
          <a:xfrm>
            <a:off x="457200" y="274638"/>
            <a:ext cx="8229600" cy="1282700"/>
          </a:xfrm>
        </p:spPr>
        <p:txBody>
          <a:bodyPr/>
          <a:lstStyle/>
          <a:p>
            <a:r>
              <a:rPr lang="cy-GB" sz="3200" dirty="0">
                <a:latin typeface="Arial" charset="0"/>
              </a:rPr>
              <a:t>Cyfrifoldebau’r Dysgwr</a:t>
            </a:r>
            <a:br>
              <a:rPr lang="en-GB" sz="3200" dirty="0">
                <a:latin typeface="Arial" charset="0"/>
              </a:rPr>
            </a:br>
            <a:r>
              <a:rPr lang="en-GB" sz="3200" dirty="0">
                <a:latin typeface="Arial" charset="0"/>
              </a:rPr>
              <a:t>Learner Responsibility </a:t>
            </a:r>
          </a:p>
        </p:txBody>
      </p:sp>
      <p:sp>
        <p:nvSpPr>
          <p:cNvPr id="23555" name="Rectangle 5"/>
          <p:cNvSpPr>
            <a:spLocks noGrp="1" noChangeArrowheads="1"/>
          </p:cNvSpPr>
          <p:nvPr>
            <p:ph type="body" sz="half" idx="1"/>
          </p:nvPr>
        </p:nvSpPr>
        <p:spPr>
          <a:xfrm>
            <a:off x="4500563" y="1557338"/>
            <a:ext cx="4464050" cy="4175125"/>
          </a:xfrm>
        </p:spPr>
        <p:txBody>
          <a:bodyPr rtlCol="0">
            <a:normAutofit lnSpcReduction="10000"/>
          </a:bodyPr>
          <a:lstStyle/>
          <a:p>
            <a:pPr fontAlgn="auto">
              <a:spcAft>
                <a:spcPts val="0"/>
              </a:spcAft>
              <a:buFont typeface="Arial" pitchFamily="34" charset="0"/>
              <a:buChar char="•"/>
              <a:defRPr/>
            </a:pPr>
            <a:r>
              <a:rPr lang="en-GB" sz="2000" dirty="0"/>
              <a:t>Commit fully to the programme requirements. </a:t>
            </a:r>
          </a:p>
          <a:p>
            <a:pPr fontAlgn="auto">
              <a:spcAft>
                <a:spcPts val="0"/>
              </a:spcAft>
              <a:buFont typeface="Arial" pitchFamily="34" charset="0"/>
              <a:buChar char="•"/>
              <a:defRPr/>
            </a:pPr>
            <a:r>
              <a:rPr lang="en-GB" sz="2000" dirty="0"/>
              <a:t>Complete the programme within the timescale of 12 months</a:t>
            </a:r>
          </a:p>
          <a:p>
            <a:pPr fontAlgn="auto">
              <a:spcAft>
                <a:spcPts val="0"/>
              </a:spcAft>
              <a:buFont typeface="Arial" pitchFamily="34" charset="0"/>
              <a:buChar char="•"/>
              <a:defRPr/>
            </a:pPr>
            <a:r>
              <a:rPr lang="en-GB" sz="2000" dirty="0"/>
              <a:t>Apply for any agreed training programmes</a:t>
            </a:r>
          </a:p>
          <a:p>
            <a:pPr fontAlgn="auto">
              <a:spcAft>
                <a:spcPts val="0"/>
              </a:spcAft>
              <a:buFont typeface="Arial" pitchFamily="34" charset="0"/>
              <a:buChar char="•"/>
              <a:defRPr/>
            </a:pPr>
            <a:r>
              <a:rPr lang="en-GB" sz="2000" dirty="0"/>
              <a:t>Attend induction and the 4 mandatory workshop days</a:t>
            </a:r>
          </a:p>
          <a:p>
            <a:pPr fontAlgn="auto">
              <a:spcAft>
                <a:spcPts val="0"/>
              </a:spcAft>
              <a:buFont typeface="Arial" pitchFamily="34" charset="0"/>
              <a:buChar char="•"/>
              <a:defRPr/>
            </a:pPr>
            <a:r>
              <a:rPr lang="en-GB" sz="2000" dirty="0"/>
              <a:t>Notify the Training Department/UWTSD immediately of any change in circumstances which may affect the completion of the programme.</a:t>
            </a:r>
          </a:p>
          <a:p>
            <a:pPr fontAlgn="auto">
              <a:spcAft>
                <a:spcPts val="0"/>
              </a:spcAft>
              <a:buFont typeface="Arial" pitchFamily="34" charset="0"/>
              <a:buChar char="•"/>
              <a:defRPr/>
            </a:pPr>
            <a:endParaRPr lang="en-GB" sz="2000" dirty="0"/>
          </a:p>
        </p:txBody>
      </p:sp>
      <p:sp>
        <p:nvSpPr>
          <p:cNvPr id="46083" name="Rectangle 6"/>
          <p:cNvSpPr>
            <a:spLocks noGrp="1" noChangeArrowheads="1"/>
          </p:cNvSpPr>
          <p:nvPr>
            <p:ph type="body" sz="half" idx="2"/>
          </p:nvPr>
        </p:nvSpPr>
        <p:spPr>
          <a:xfrm>
            <a:off x="179388" y="1484313"/>
            <a:ext cx="4038600" cy="4176712"/>
          </a:xfrm>
        </p:spPr>
        <p:txBody>
          <a:bodyPr/>
          <a:lstStyle/>
          <a:p>
            <a:pPr lvl="0"/>
            <a:r>
              <a:rPr lang="cy-GB" sz="2000" dirty="0"/>
              <a:t>Ymrwymo'n llawn i ofynion y rhaglen. </a:t>
            </a:r>
            <a:endParaRPr lang="en-GB" sz="2000" dirty="0"/>
          </a:p>
          <a:p>
            <a:pPr lvl="0"/>
            <a:r>
              <a:rPr lang="cy-GB" sz="2000" dirty="0"/>
              <a:t>Cwblhau'r rhaglen o fewn y cyfnod o 12 mis.</a:t>
            </a:r>
            <a:endParaRPr lang="en-GB" sz="2000" dirty="0"/>
          </a:p>
          <a:p>
            <a:pPr lvl="0"/>
            <a:r>
              <a:rPr lang="cy-GB" sz="2000" dirty="0"/>
              <a:t>Gwneud cais am unrhyw raglenni hyfforddi a gytunwyd</a:t>
            </a:r>
            <a:endParaRPr lang="en-GB" sz="2000" dirty="0"/>
          </a:p>
          <a:p>
            <a:pPr lvl="0"/>
            <a:r>
              <a:rPr lang="cy-GB" sz="2000" dirty="0"/>
              <a:t>Mynychu’r cynefino a’r 4 diwrnod gweithdy gorfodol</a:t>
            </a:r>
            <a:endParaRPr lang="en-GB" sz="2000" dirty="0"/>
          </a:p>
          <a:p>
            <a:pPr lvl="0"/>
            <a:r>
              <a:rPr lang="cy-GB" sz="2000" dirty="0"/>
              <a:t>Hysbysu'r Adran Hyfforddi / PCYDDS ar unwaith am unrhyw newid mewn amgylchiadau a allai effeithio ar gwblhau'r rhaglen.</a:t>
            </a:r>
            <a:endParaRPr lang="en-GB" sz="2000" dirty="0"/>
          </a:p>
          <a:p>
            <a:endParaRPr lang="en-GB" sz="2400" dirty="0">
              <a:latin typeface="Arial" charset="0"/>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4"/>
          <p:cNvSpPr>
            <a:spLocks noGrp="1" noChangeArrowheads="1"/>
          </p:cNvSpPr>
          <p:nvPr>
            <p:ph type="title"/>
          </p:nvPr>
        </p:nvSpPr>
        <p:spPr>
          <a:xfrm>
            <a:off x="457200" y="274638"/>
            <a:ext cx="8229600" cy="850900"/>
          </a:xfrm>
        </p:spPr>
        <p:txBody>
          <a:bodyPr/>
          <a:lstStyle/>
          <a:p>
            <a:r>
              <a:rPr lang="cy-GB" sz="4000" dirty="0">
                <a:latin typeface="Arial" charset="0"/>
              </a:rPr>
              <a:t>Rôl y Mentor </a:t>
            </a:r>
            <a:r>
              <a:rPr lang="en-GB" sz="4000" dirty="0">
                <a:latin typeface="Arial" charset="0"/>
              </a:rPr>
              <a:t>/ Mentor Role</a:t>
            </a:r>
          </a:p>
        </p:txBody>
      </p:sp>
      <p:sp>
        <p:nvSpPr>
          <p:cNvPr id="48130" name="Rectangle 5"/>
          <p:cNvSpPr>
            <a:spLocks noGrp="1" noChangeArrowheads="1"/>
          </p:cNvSpPr>
          <p:nvPr>
            <p:ph type="body" sz="half" idx="1"/>
          </p:nvPr>
        </p:nvSpPr>
        <p:spPr>
          <a:xfrm>
            <a:off x="4643438" y="1484313"/>
            <a:ext cx="4393058" cy="5068887"/>
          </a:xfrm>
        </p:spPr>
        <p:txBody>
          <a:bodyPr/>
          <a:lstStyle/>
          <a:p>
            <a:pPr marL="342900" lvl="1" indent="-342900">
              <a:buFont typeface="Arial" charset="0"/>
              <a:buChar char="•"/>
            </a:pPr>
            <a:r>
              <a:rPr lang="en-GB" dirty="0">
                <a:latin typeface="Arial" charset="0"/>
              </a:rPr>
              <a:t>Complete the Learning Agreement with Learner as soon as possible after induction</a:t>
            </a:r>
          </a:p>
          <a:p>
            <a:r>
              <a:rPr lang="en-GB" sz="2400" dirty="0">
                <a:latin typeface="Arial" charset="0"/>
              </a:rPr>
              <a:t>Ensure regular mentoring takes place for the duration of the programme to support the learner</a:t>
            </a:r>
          </a:p>
          <a:p>
            <a:r>
              <a:rPr lang="en-GB" sz="2400" dirty="0">
                <a:latin typeface="Arial" charset="0"/>
              </a:rPr>
              <a:t>Carry out observation or ensure a suitable person is available to do this. </a:t>
            </a:r>
          </a:p>
        </p:txBody>
      </p:sp>
      <p:sp>
        <p:nvSpPr>
          <p:cNvPr id="25604" name="Rectangle 6"/>
          <p:cNvSpPr>
            <a:spLocks noGrp="1" noChangeArrowheads="1"/>
          </p:cNvSpPr>
          <p:nvPr>
            <p:ph type="body" sz="half" idx="2"/>
          </p:nvPr>
        </p:nvSpPr>
        <p:spPr>
          <a:xfrm>
            <a:off x="250825" y="1484313"/>
            <a:ext cx="4256088" cy="3989387"/>
          </a:xfrm>
        </p:spPr>
        <p:txBody>
          <a:bodyPr rtlCol="0">
            <a:normAutofit lnSpcReduction="10000"/>
          </a:bodyPr>
          <a:lstStyle/>
          <a:p>
            <a:pPr fontAlgn="auto">
              <a:spcAft>
                <a:spcPts val="0"/>
              </a:spcAft>
              <a:defRPr/>
            </a:pPr>
            <a:r>
              <a:rPr lang="cy-GB" sz="2400" kern="0" dirty="0">
                <a:effectLst/>
                <a:latin typeface="Arial" panose="020B0604020202020204" pitchFamily="34" charset="0"/>
                <a:ea typeface="DengXian" panose="02010600030101010101" pitchFamily="2" charset="-122"/>
              </a:rPr>
              <a:t>Cwblhewch y Cytundeb Dysgu gyda’r Dysgwr cyn gynted â phosib wedi’r cynefino</a:t>
            </a:r>
            <a:r>
              <a:rPr lang="en-GB" sz="2400" dirty="0">
                <a:effectLst/>
              </a:rPr>
              <a:t> </a:t>
            </a:r>
            <a:endParaRPr lang="cy-GB" sz="2400" dirty="0">
              <a:latin typeface="Arial" charset="0"/>
            </a:endParaRPr>
          </a:p>
          <a:p>
            <a:pPr fontAlgn="auto">
              <a:spcAft>
                <a:spcPts val="0"/>
              </a:spcAft>
              <a:defRPr/>
            </a:pPr>
            <a:r>
              <a:rPr lang="cy-GB" sz="2400" dirty="0">
                <a:latin typeface="Arial" charset="0"/>
              </a:rPr>
              <a:t>Sicrhau mentora rheolaidd trwy gydol y rhaglen i gefnogi’r dysgwr </a:t>
            </a:r>
          </a:p>
          <a:p>
            <a:pPr lvl="0"/>
            <a:r>
              <a:rPr lang="cy-GB" sz="2400" dirty="0">
                <a:latin typeface="Arial" panose="020B0604020202020204" pitchFamily="34" charset="0"/>
                <a:cs typeface="Arial" panose="020B0604020202020204" pitchFamily="34" charset="0"/>
              </a:rPr>
              <a:t>Arsylwi neu sicrhau bod person addas ar gael i wneud hyn.</a:t>
            </a:r>
          </a:p>
          <a:p>
            <a:pPr marL="0" indent="0" algn="ctr" fontAlgn="auto">
              <a:spcAft>
                <a:spcPts val="0"/>
              </a:spcAft>
              <a:buFontTx/>
              <a:buNone/>
              <a:defRPr/>
            </a:pPr>
            <a:r>
              <a:rPr lang="cy-GB" sz="2000" b="1" dirty="0">
                <a:latin typeface="Arial" panose="020B0604020202020204" pitchFamily="34" charset="0"/>
                <a:cs typeface="Arial" panose="020B0604020202020204" pitchFamily="34" charset="0"/>
              </a:rPr>
              <a:t> </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p:txBody>
          <a:bodyPr/>
          <a:lstStyle/>
          <a:p>
            <a:r>
              <a:rPr lang="cy-GB" dirty="0">
                <a:latin typeface="Arial" charset="0"/>
              </a:rPr>
              <a:t>Rôl y Mentor </a:t>
            </a:r>
            <a:r>
              <a:rPr lang="en-GB" dirty="0">
                <a:latin typeface="Arial" charset="0"/>
              </a:rPr>
              <a:t>/ Mentor Role</a:t>
            </a:r>
            <a:endParaRPr lang="en-GB" dirty="0"/>
          </a:p>
        </p:txBody>
      </p:sp>
      <p:sp>
        <p:nvSpPr>
          <p:cNvPr id="3" name="Content Placeholder 2"/>
          <p:cNvSpPr>
            <a:spLocks noGrp="1"/>
          </p:cNvSpPr>
          <p:nvPr>
            <p:ph sz="half" idx="1"/>
          </p:nvPr>
        </p:nvSpPr>
        <p:spPr>
          <a:xfrm>
            <a:off x="457200" y="1600200"/>
            <a:ext cx="4038600" cy="3989388"/>
          </a:xfrm>
        </p:spPr>
        <p:txBody>
          <a:bodyPr rtlCol="0">
            <a:normAutofit/>
          </a:bodyPr>
          <a:lstStyle/>
          <a:p>
            <a:pPr lvl="0"/>
            <a:r>
              <a:rPr lang="cy-GB" sz="2000" dirty="0"/>
              <a:t>Cefnogi’r dysgwr i gadw at derfynau amser </a:t>
            </a:r>
          </a:p>
          <a:p>
            <a:pPr lvl="0"/>
            <a:endParaRPr lang="cy-GB" sz="2000" dirty="0"/>
          </a:p>
          <a:p>
            <a:pPr lvl="0"/>
            <a:r>
              <a:rPr lang="cy-GB" sz="2000" dirty="0"/>
              <a:t>Darparu adroddiad mentor ar gynnydd y dysgwr</a:t>
            </a:r>
          </a:p>
          <a:p>
            <a:pPr marL="0" lvl="0" indent="0">
              <a:buNone/>
            </a:pPr>
            <a:endParaRPr lang="en-GB" sz="2000" dirty="0"/>
          </a:p>
          <a:p>
            <a:pPr lvl="0"/>
            <a:r>
              <a:rPr lang="cy-GB" sz="2000" dirty="0"/>
              <a:t>Darparu manylion a llofnodion y gwiriad.</a:t>
            </a:r>
            <a:endParaRPr lang="en-GB" sz="2000" dirty="0"/>
          </a:p>
        </p:txBody>
      </p:sp>
      <p:sp>
        <p:nvSpPr>
          <p:cNvPr id="4" name="Content Placeholder 3"/>
          <p:cNvSpPr>
            <a:spLocks noGrp="1"/>
          </p:cNvSpPr>
          <p:nvPr>
            <p:ph sz="half" idx="2"/>
          </p:nvPr>
        </p:nvSpPr>
        <p:spPr>
          <a:xfrm>
            <a:off x="4648200" y="1600200"/>
            <a:ext cx="4038600" cy="3989388"/>
          </a:xfrm>
        </p:spPr>
        <p:txBody>
          <a:bodyPr rtlCol="0">
            <a:normAutofit/>
          </a:bodyPr>
          <a:lstStyle/>
          <a:p>
            <a:pPr fontAlgn="auto">
              <a:spcAft>
                <a:spcPts val="0"/>
              </a:spcAft>
              <a:defRPr/>
            </a:pPr>
            <a:r>
              <a:rPr lang="en-GB" sz="2000" dirty="0"/>
              <a:t>Support the learner to keep to deadlines</a:t>
            </a:r>
          </a:p>
          <a:p>
            <a:pPr marL="0" indent="0" fontAlgn="auto">
              <a:spcAft>
                <a:spcPts val="0"/>
              </a:spcAft>
              <a:buNone/>
              <a:defRPr/>
            </a:pPr>
            <a:endParaRPr lang="en-GB" sz="2000" dirty="0"/>
          </a:p>
          <a:p>
            <a:pPr fontAlgn="auto">
              <a:spcAft>
                <a:spcPts val="0"/>
              </a:spcAft>
              <a:defRPr/>
            </a:pPr>
            <a:r>
              <a:rPr lang="en-GB" sz="2000" dirty="0"/>
              <a:t>Provide mentor’s  report on the learner’s progress</a:t>
            </a:r>
          </a:p>
          <a:p>
            <a:pPr fontAlgn="auto">
              <a:spcAft>
                <a:spcPts val="0"/>
              </a:spcAft>
              <a:defRPr/>
            </a:pPr>
            <a:endParaRPr lang="en-GB" sz="2000" dirty="0"/>
          </a:p>
          <a:p>
            <a:pPr fontAlgn="auto">
              <a:spcAft>
                <a:spcPts val="0"/>
              </a:spcAft>
              <a:buFont typeface="Arial" pitchFamily="34" charset="0"/>
              <a:buChar char="•"/>
              <a:defRPr/>
            </a:pPr>
            <a:r>
              <a:rPr lang="en-GB" sz="2000" dirty="0"/>
              <a:t>Provide details and verification signatures.</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4"/>
          <p:cNvSpPr>
            <a:spLocks noGrp="1" noChangeArrowheads="1"/>
          </p:cNvSpPr>
          <p:nvPr>
            <p:ph type="title"/>
          </p:nvPr>
        </p:nvSpPr>
        <p:spPr>
          <a:xfrm>
            <a:off x="457200" y="0"/>
            <a:ext cx="8229600" cy="1066800"/>
          </a:xfrm>
        </p:spPr>
        <p:txBody>
          <a:bodyPr/>
          <a:lstStyle/>
          <a:p>
            <a:r>
              <a:rPr lang="cy-GB" sz="3200" dirty="0">
                <a:latin typeface="Arial" charset="0"/>
              </a:rPr>
              <a:t>Trefniadau’r Rhaglen</a:t>
            </a:r>
            <a:br>
              <a:rPr lang="en-GB" sz="3200" dirty="0">
                <a:latin typeface="Arial" charset="0"/>
              </a:rPr>
            </a:br>
            <a:r>
              <a:rPr lang="en-GB" sz="3200" dirty="0">
                <a:latin typeface="Arial" charset="0"/>
              </a:rPr>
              <a:t>Arrangements for Programme</a:t>
            </a:r>
          </a:p>
        </p:txBody>
      </p:sp>
      <p:sp>
        <p:nvSpPr>
          <p:cNvPr id="51202" name="Rectangle 5"/>
          <p:cNvSpPr>
            <a:spLocks noGrp="1" noChangeArrowheads="1"/>
          </p:cNvSpPr>
          <p:nvPr>
            <p:ph type="body" sz="half" idx="1"/>
          </p:nvPr>
        </p:nvSpPr>
        <p:spPr>
          <a:xfrm>
            <a:off x="328851" y="1082040"/>
            <a:ext cx="4171950" cy="4060825"/>
          </a:xfrm>
        </p:spPr>
        <p:txBody>
          <a:bodyPr/>
          <a:lstStyle/>
          <a:p>
            <a:pPr marL="0" indent="0">
              <a:spcBef>
                <a:spcPts val="385"/>
              </a:spcBef>
              <a:buNone/>
            </a:pPr>
            <a:r>
              <a:rPr lang="cy-GB" sz="1600" b="1" dirty="0"/>
              <a:t>Mae 5 diwrnod gorfodol ar y rhaglen y mae'n ofynnol i chi eu mynychu</a:t>
            </a:r>
          </a:p>
          <a:p>
            <a:pPr marL="0" indent="0">
              <a:spcBef>
                <a:spcPts val="385"/>
              </a:spcBef>
              <a:buNone/>
            </a:pPr>
            <a:r>
              <a:rPr lang="cy-GB" sz="1600" b="1" dirty="0">
                <a:effectLst/>
                <a:latin typeface="Arial" panose="020B0604020202020204" pitchFamily="34" charset="0"/>
                <a:ea typeface="Calibri" panose="020F0502020204030204" pitchFamily="34" charset="0"/>
              </a:rPr>
              <a:t>Anwytho – diwrnod 1</a:t>
            </a:r>
            <a:endParaRPr lang="en-GB" sz="1600" b="1" dirty="0">
              <a:effectLst/>
              <a:latin typeface="Calibri" panose="020F0502020204030204" pitchFamily="34" charset="0"/>
              <a:ea typeface="Calibri" panose="020F0502020204030204" pitchFamily="34" charset="0"/>
            </a:endParaRPr>
          </a:p>
          <a:p>
            <a:pPr marL="347345" indent="-347345">
              <a:spcBef>
                <a:spcPts val="385"/>
              </a:spcBef>
            </a:pPr>
            <a:r>
              <a:rPr lang="cy-GB" sz="1600" dirty="0">
                <a:effectLst/>
                <a:latin typeface="Arial" panose="020B0604020202020204" pitchFamily="34" charset="0"/>
                <a:ea typeface="Calibri" panose="020F0502020204030204" pitchFamily="34" charset="0"/>
              </a:rPr>
              <a:t>Sesiwn hanner diwrnod a hanner diwrnod ar gyfer hunan astudio- i ymgyfarwyddo a’r rhaglen.</a:t>
            </a:r>
            <a:endParaRPr lang="en-GB" sz="1600" dirty="0">
              <a:effectLst/>
              <a:latin typeface="Calibri" panose="020F0502020204030204" pitchFamily="34" charset="0"/>
              <a:ea typeface="Calibri" panose="020F0502020204030204" pitchFamily="34" charset="0"/>
            </a:endParaRPr>
          </a:p>
          <a:p>
            <a:pPr>
              <a:spcBef>
                <a:spcPts val="575"/>
              </a:spcBef>
            </a:pPr>
            <a:r>
              <a:rPr lang="cy-GB" sz="1600" dirty="0">
                <a:effectLst/>
                <a:latin typeface="Myriad Pro"/>
                <a:ea typeface="Calibri" panose="020F0502020204030204" pitchFamily="34" charset="0"/>
              </a:rPr>
              <a:t>Bydd</a:t>
            </a:r>
            <a:r>
              <a:rPr lang="cy-GB" sz="1600" b="1" dirty="0">
                <a:effectLst/>
                <a:latin typeface="Myriad Pro"/>
                <a:ea typeface="Calibri" panose="020F0502020204030204" pitchFamily="34" charset="0"/>
              </a:rPr>
              <a:t> pedwar</a:t>
            </a:r>
            <a:r>
              <a:rPr lang="cy-GB" sz="1600" dirty="0">
                <a:effectLst/>
                <a:latin typeface="Myriad Pro"/>
                <a:ea typeface="Calibri" panose="020F0502020204030204" pitchFamily="34" charset="0"/>
              </a:rPr>
              <a:t> gweithdy rhanbarthol mandadol yn cael eu cynnal dros gyfnod y rhaglen. Mae’r rhain yn ddiwrnodau hyfforddi llawn- ar adegau ni fydd y gweithdai yn para am ddiwrnod llawn, a disgwylir i chi ddefnyddio gweddill yr amser ar gyfer hunan-astudio. </a:t>
            </a:r>
            <a:endParaRPr lang="en-GB" sz="1600" dirty="0">
              <a:effectLst/>
              <a:latin typeface="Calibri" panose="020F0502020204030204" pitchFamily="34" charset="0"/>
              <a:ea typeface="Calibri" panose="020F0502020204030204" pitchFamily="34" charset="0"/>
            </a:endParaRPr>
          </a:p>
          <a:p>
            <a:pPr>
              <a:spcBef>
                <a:spcPts val="575"/>
              </a:spcBef>
            </a:pPr>
            <a:r>
              <a:rPr lang="cy-GB" sz="1600" dirty="0">
                <a:effectLst/>
                <a:latin typeface="Myriad Pro"/>
                <a:ea typeface="Calibri" panose="020F0502020204030204" pitchFamily="34" charset="0"/>
              </a:rPr>
              <a:t>*Gweler rhagor o fanylion ar Moodle. Amser astudio (diwrnodau llawn). I’w cymryd yn ystod y rhaglen i gwblhau’r gwaith portffolio.</a:t>
            </a:r>
            <a:endParaRPr lang="en-GB" sz="1600" dirty="0">
              <a:effectLst/>
              <a:latin typeface="Calibri" panose="020F0502020204030204" pitchFamily="34" charset="0"/>
              <a:ea typeface="Calibri" panose="020F0502020204030204" pitchFamily="34" charset="0"/>
            </a:endParaRPr>
          </a:p>
          <a:p>
            <a:pPr fontAlgn="base">
              <a:spcBef>
                <a:spcPts val="575"/>
              </a:spcBef>
            </a:pPr>
            <a:endParaRPr lang="en-GB" sz="1800" dirty="0">
              <a:effectLst/>
              <a:latin typeface="Calibri" panose="020F0502020204030204" pitchFamily="34" charset="0"/>
              <a:ea typeface="Calibri" panose="020F0502020204030204" pitchFamily="34" charset="0"/>
            </a:endParaRPr>
          </a:p>
          <a:p>
            <a:pPr marL="0" indent="0">
              <a:buFontTx/>
              <a:buNone/>
            </a:pPr>
            <a:endParaRPr lang="en-GB" sz="2400" dirty="0">
              <a:latin typeface="Arial" charset="0"/>
            </a:endParaRPr>
          </a:p>
          <a:p>
            <a:pPr marL="457200" lvl="1" indent="0">
              <a:buFontTx/>
              <a:buNone/>
            </a:pPr>
            <a:endParaRPr lang="en-GB" sz="2000" dirty="0">
              <a:latin typeface="Arial" charset="0"/>
            </a:endParaRPr>
          </a:p>
        </p:txBody>
      </p:sp>
      <p:sp>
        <p:nvSpPr>
          <p:cNvPr id="28676" name="Rectangle 6"/>
          <p:cNvSpPr>
            <a:spLocks noGrp="1" noChangeArrowheads="1"/>
          </p:cNvSpPr>
          <p:nvPr>
            <p:ph type="body" sz="half" idx="2"/>
          </p:nvPr>
        </p:nvSpPr>
        <p:spPr>
          <a:xfrm>
            <a:off x="4643202" y="1117758"/>
            <a:ext cx="4171948" cy="4759514"/>
          </a:xfrm>
        </p:spPr>
        <p:txBody>
          <a:bodyPr rtlCol="0">
            <a:normAutofit fontScale="77500" lnSpcReduction="20000"/>
          </a:bodyPr>
          <a:lstStyle/>
          <a:p>
            <a:pPr marL="0" indent="0" algn="l">
              <a:buNone/>
            </a:pPr>
            <a:r>
              <a:rPr lang="en-GB" sz="2100" b="1" i="0" u="none" strike="noStrike" dirty="0">
                <a:solidFill>
                  <a:srgbClr val="000000"/>
                </a:solidFill>
                <a:effectLst/>
              </a:rPr>
              <a:t>There are 5 mandatory programme days you are required to attended</a:t>
            </a:r>
            <a:endParaRPr lang="en-GB" sz="2100" b="0" i="0" u="none" strike="noStrike" dirty="0">
              <a:solidFill>
                <a:srgbClr val="000000"/>
              </a:solidFill>
              <a:effectLst/>
            </a:endParaRPr>
          </a:p>
          <a:p>
            <a:pPr marL="0" indent="0" algn="l">
              <a:buNone/>
            </a:pPr>
            <a:r>
              <a:rPr lang="en-GB" sz="2100" b="1" i="0" u="none" strike="noStrike" dirty="0">
                <a:solidFill>
                  <a:srgbClr val="000000"/>
                </a:solidFill>
                <a:effectLst/>
              </a:rPr>
              <a:t>Induction – 1 day </a:t>
            </a:r>
            <a:endParaRPr lang="en-GB" sz="2100" b="0" i="0" u="none" strike="noStrike" dirty="0">
              <a:solidFill>
                <a:srgbClr val="000000"/>
              </a:solidFill>
              <a:effectLst/>
            </a:endParaRPr>
          </a:p>
          <a:p>
            <a:pPr algn="l"/>
            <a:r>
              <a:rPr lang="en-GB" sz="2100" b="0" i="0" u="none" strike="noStrike" dirty="0">
                <a:solidFill>
                  <a:srgbClr val="000000"/>
                </a:solidFill>
                <a:effectLst/>
              </a:rPr>
              <a:t>Half day taught session and half day for self-study – to familiarizes yourself with the programme.</a:t>
            </a:r>
          </a:p>
          <a:p>
            <a:pPr marL="0" indent="0" algn="l">
              <a:buNone/>
            </a:pPr>
            <a:r>
              <a:rPr lang="en-GB" sz="2100" b="1" i="0" u="none" strike="noStrike" dirty="0">
                <a:solidFill>
                  <a:srgbClr val="000000"/>
                </a:solidFill>
                <a:effectLst/>
              </a:rPr>
              <a:t>Workshops - 4 days</a:t>
            </a:r>
            <a:endParaRPr lang="en-GB" sz="2100" b="0" i="0" u="none" strike="noStrike" dirty="0">
              <a:solidFill>
                <a:srgbClr val="000000"/>
              </a:solidFill>
              <a:effectLst/>
            </a:endParaRPr>
          </a:p>
          <a:p>
            <a:pPr algn="l"/>
            <a:r>
              <a:rPr lang="en-GB" sz="2100" b="0" i="0" u="none" strike="noStrike" dirty="0">
                <a:solidFill>
                  <a:srgbClr val="000000"/>
                </a:solidFill>
                <a:effectLst/>
              </a:rPr>
              <a:t>Four full day mandatory workshops undertaking regionally that will be held over the duration of the programme. These are usually full days -occasionally workshops do not last the full day, it is expected you use the rest of the time for self-study. </a:t>
            </a:r>
          </a:p>
          <a:p>
            <a:pPr marL="0" indent="0" algn="l">
              <a:spcBef>
                <a:spcPts val="385"/>
              </a:spcBef>
              <a:buNone/>
            </a:pPr>
            <a:r>
              <a:rPr lang="en-GB" sz="2100" b="0" i="0" u="none" strike="noStrike" dirty="0">
                <a:solidFill>
                  <a:srgbClr val="000000"/>
                </a:solidFill>
                <a:effectLst/>
              </a:rPr>
              <a:t>See further details on Moodle.</a:t>
            </a:r>
          </a:p>
          <a:p>
            <a:pPr marL="0" indent="0" algn="l">
              <a:buNone/>
            </a:pPr>
            <a:r>
              <a:rPr lang="en-GB" sz="2100" b="1" i="0" u="none" strike="noStrike" dirty="0">
                <a:solidFill>
                  <a:srgbClr val="000000"/>
                </a:solidFill>
                <a:effectLst/>
              </a:rPr>
              <a:t>Study allowance</a:t>
            </a:r>
            <a:endParaRPr lang="en-GB" sz="2100" b="0" i="0" u="none" strike="noStrike" dirty="0">
              <a:solidFill>
                <a:srgbClr val="000000"/>
              </a:solidFill>
              <a:effectLst/>
            </a:endParaRPr>
          </a:p>
          <a:p>
            <a:pPr marL="347345" indent="-347345" algn="l"/>
            <a:r>
              <a:rPr lang="en-GB" sz="2100" b="1" i="0" u="none" strike="noStrike" dirty="0">
                <a:solidFill>
                  <a:srgbClr val="000000"/>
                </a:solidFill>
                <a:effectLst/>
              </a:rPr>
              <a:t>3 study days </a:t>
            </a:r>
            <a:r>
              <a:rPr lang="en-GB" sz="2100" b="0" i="0" u="none" strike="noStrike" dirty="0">
                <a:solidFill>
                  <a:srgbClr val="000000"/>
                </a:solidFill>
                <a:effectLst/>
              </a:rPr>
              <a:t>(full working days) to</a:t>
            </a:r>
            <a:r>
              <a:rPr lang="en-GB" sz="2100" dirty="0">
                <a:solidFill>
                  <a:srgbClr val="000000"/>
                </a:solidFill>
              </a:rPr>
              <a:t> b</a:t>
            </a:r>
            <a:r>
              <a:rPr lang="en-GB" sz="2100" b="0" i="0" u="none" strike="noStrike" dirty="0">
                <a:solidFill>
                  <a:srgbClr val="000000"/>
                </a:solidFill>
                <a:effectLst/>
              </a:rPr>
              <a:t>e taken over the course of the programme to complete the portfolio work.</a:t>
            </a:r>
          </a:p>
          <a:p>
            <a:pPr marL="0" indent="0" fontAlgn="auto">
              <a:lnSpc>
                <a:spcPct val="90000"/>
              </a:lnSpc>
              <a:spcAft>
                <a:spcPts val="0"/>
              </a:spcAft>
              <a:buFont typeface="Arial" pitchFamily="34" charset="0"/>
              <a:buNone/>
              <a:defRPr/>
            </a:pPr>
            <a:endParaRPr lang="en-US" sz="2400" dirty="0">
              <a:latin typeface="Arial" charset="0"/>
            </a:endParaRPr>
          </a:p>
          <a:p>
            <a:pPr fontAlgn="auto">
              <a:lnSpc>
                <a:spcPct val="90000"/>
              </a:lnSpc>
              <a:spcAft>
                <a:spcPts val="0"/>
              </a:spcAft>
              <a:buFontTx/>
              <a:buNone/>
              <a:defRPr/>
            </a:pPr>
            <a:endParaRPr lang="en-US" sz="2400" dirty="0">
              <a:latin typeface="Arial" charset="0"/>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1609-A06F-8C5B-1AA7-173B870C2DF5}"/>
              </a:ext>
            </a:extLst>
          </p:cNvPr>
          <p:cNvSpPr>
            <a:spLocks noGrp="1"/>
          </p:cNvSpPr>
          <p:nvPr>
            <p:ph type="title"/>
          </p:nvPr>
        </p:nvSpPr>
        <p:spPr>
          <a:xfrm>
            <a:off x="450709" y="476672"/>
            <a:ext cx="8229600" cy="1143000"/>
          </a:xfrm>
        </p:spPr>
        <p:txBody>
          <a:bodyPr/>
          <a:lstStyle/>
          <a:p>
            <a:pPr algn="l"/>
            <a:r>
              <a:rPr lang="en-GB" sz="2800" b="0" i="0" u="none" strike="noStrike" dirty="0" err="1">
                <a:solidFill>
                  <a:srgbClr val="000000"/>
                </a:solidFill>
                <a:effectLst/>
                <a:latin typeface="Calibri" panose="020F0502020204030204" pitchFamily="34" charset="0"/>
              </a:rPr>
              <a:t>Tystysgrif</a:t>
            </a:r>
            <a:r>
              <a:rPr lang="en-GB" sz="2800" b="0" i="0" u="none" strike="noStrike" dirty="0">
                <a:solidFill>
                  <a:srgbClr val="000000"/>
                </a:solidFill>
                <a:effectLst/>
                <a:latin typeface="Calibri" panose="020F0502020204030204" pitchFamily="34" charset="0"/>
              </a:rPr>
              <a:t> </a:t>
            </a:r>
            <a:r>
              <a:rPr lang="en-GB" sz="2800" b="0" i="0" u="none" strike="noStrike" dirty="0" err="1">
                <a:solidFill>
                  <a:srgbClr val="000000"/>
                </a:solidFill>
                <a:effectLst/>
                <a:latin typeface="Calibri" panose="020F0502020204030204" pitchFamily="34" charset="0"/>
              </a:rPr>
              <a:t>Raddedig</a:t>
            </a:r>
            <a:r>
              <a:rPr lang="en-GB" sz="2800" b="0" i="0" u="none" strike="noStrike" dirty="0">
                <a:solidFill>
                  <a:srgbClr val="000000"/>
                </a:solidFill>
                <a:effectLst/>
                <a:latin typeface="Calibri" panose="020F0502020204030204" pitchFamily="34" charset="0"/>
              </a:rPr>
              <a:t> </a:t>
            </a:r>
            <a:r>
              <a:rPr lang="en-GB" sz="2800" b="0" i="0" u="none" strike="noStrike" dirty="0" err="1">
                <a:solidFill>
                  <a:srgbClr val="000000"/>
                </a:solidFill>
                <a:effectLst/>
                <a:latin typeface="Calibri" panose="020F0502020204030204" pitchFamily="34" charset="0"/>
              </a:rPr>
              <a:t>mewn</a:t>
            </a:r>
            <a:r>
              <a:rPr lang="en-GB" sz="2800" b="0" i="0" u="none" strike="noStrike" dirty="0">
                <a:solidFill>
                  <a:srgbClr val="000000"/>
                </a:solidFill>
                <a:effectLst/>
                <a:latin typeface="Calibri" panose="020F0502020204030204" pitchFamily="34" charset="0"/>
              </a:rPr>
              <a:t> </a:t>
            </a:r>
            <a:r>
              <a:rPr lang="en-GB" sz="2800" b="0" i="0" u="none" strike="noStrike" dirty="0" err="1">
                <a:solidFill>
                  <a:srgbClr val="000000"/>
                </a:solidFill>
                <a:effectLst/>
                <a:latin typeface="Calibri" panose="020F0502020204030204" pitchFamily="34" charset="0"/>
              </a:rPr>
              <a:t>Cadarnhau</a:t>
            </a:r>
            <a:r>
              <a:rPr lang="en-GB" sz="2800" b="0" i="0" u="none" strike="noStrike" dirty="0">
                <a:solidFill>
                  <a:srgbClr val="000000"/>
                </a:solidFill>
                <a:effectLst/>
                <a:latin typeface="Calibri" panose="020F0502020204030204" pitchFamily="34" charset="0"/>
              </a:rPr>
              <a:t> </a:t>
            </a:r>
            <a:r>
              <a:rPr lang="en-GB" sz="2800" b="0" i="0" u="none" strike="noStrike" dirty="0" err="1">
                <a:solidFill>
                  <a:srgbClr val="000000"/>
                </a:solidFill>
                <a:effectLst/>
                <a:latin typeface="Calibri" panose="020F0502020204030204" pitchFamily="34" charset="0"/>
              </a:rPr>
              <a:t>Ymarfer</a:t>
            </a:r>
            <a:r>
              <a:rPr lang="en-GB" sz="2800" b="0" i="0" u="none" strike="noStrike" dirty="0">
                <a:solidFill>
                  <a:srgbClr val="000000"/>
                </a:solidFill>
                <a:effectLst/>
                <a:latin typeface="Calibri" panose="020F0502020204030204" pitchFamily="34" charset="0"/>
              </a:rPr>
              <a:t> Gwaith </a:t>
            </a:r>
            <a:r>
              <a:rPr lang="en-GB" sz="2800" b="0" i="0" u="none" strike="noStrike" dirty="0" err="1">
                <a:solidFill>
                  <a:srgbClr val="000000"/>
                </a:solidFill>
                <a:effectLst/>
                <a:latin typeface="Calibri" panose="020F0502020204030204" pitchFamily="34" charset="0"/>
              </a:rPr>
              <a:t>Cymdeithasol</a:t>
            </a:r>
            <a:r>
              <a:rPr lang="en-GB" sz="2800" b="0" i="0" u="none" strike="noStrike" dirty="0">
                <a:solidFill>
                  <a:srgbClr val="000000"/>
                </a:solidFill>
                <a:effectLst/>
                <a:latin typeface="Calibri" panose="020F0502020204030204" pitchFamily="34" charset="0"/>
              </a:rPr>
              <a:t> - </a:t>
            </a:r>
            <a:r>
              <a:rPr lang="en-GB" sz="2800" b="0" i="0" u="none" strike="noStrike" dirty="0" err="1">
                <a:solidFill>
                  <a:srgbClr val="000000"/>
                </a:solidFill>
                <a:effectLst/>
                <a:latin typeface="Calibri" panose="020F0502020204030204" pitchFamily="34" charset="0"/>
              </a:rPr>
              <a:t>Sesiynau</a:t>
            </a:r>
            <a:r>
              <a:rPr lang="en-GB" sz="2800" b="0" i="0" u="none" strike="noStrike" dirty="0">
                <a:solidFill>
                  <a:srgbClr val="000000"/>
                </a:solidFill>
                <a:effectLst/>
                <a:latin typeface="Calibri" panose="020F0502020204030204" pitchFamily="34" charset="0"/>
              </a:rPr>
              <a:t> </a:t>
            </a:r>
            <a:r>
              <a:rPr lang="en-GB" sz="2800" b="0" i="0" u="none" strike="noStrike" dirty="0" err="1">
                <a:solidFill>
                  <a:srgbClr val="000000"/>
                </a:solidFill>
                <a:effectLst/>
                <a:latin typeface="Calibri" panose="020F0502020204030204" pitchFamily="34" charset="0"/>
              </a:rPr>
              <a:t>galw</a:t>
            </a:r>
            <a:r>
              <a:rPr lang="en-GB" sz="2800" b="0" i="0" u="none" strike="noStrike" dirty="0">
                <a:solidFill>
                  <a:srgbClr val="000000"/>
                </a:solidFill>
                <a:effectLst/>
                <a:latin typeface="Calibri" panose="020F0502020204030204" pitchFamily="34" charset="0"/>
              </a:rPr>
              <a:t> </a:t>
            </a:r>
            <a:r>
              <a:rPr lang="en-GB" sz="2800" b="0" i="0" u="none" strike="noStrike" dirty="0" err="1">
                <a:solidFill>
                  <a:srgbClr val="000000"/>
                </a:solidFill>
                <a:effectLst/>
                <a:latin typeface="Calibri" panose="020F0502020204030204" pitchFamily="34" charset="0"/>
              </a:rPr>
              <a:t>heibio</a:t>
            </a:r>
            <a:r>
              <a:rPr lang="en-GB" sz="2800" b="0" i="0" u="none" strike="noStrike" dirty="0">
                <a:solidFill>
                  <a:srgbClr val="000000"/>
                </a:solidFill>
                <a:effectLst/>
                <a:latin typeface="Calibri" panose="020F0502020204030204" pitchFamily="34" charset="0"/>
              </a:rPr>
              <a:t> / Graduate Certificate in the consolidation of Social Work Practice - Drop in sessions</a:t>
            </a:r>
            <a:endParaRPr lang="en-US" sz="2800" dirty="0"/>
          </a:p>
        </p:txBody>
      </p:sp>
      <p:sp>
        <p:nvSpPr>
          <p:cNvPr id="3" name="Content Placeholder 2">
            <a:extLst>
              <a:ext uri="{FF2B5EF4-FFF2-40B4-BE49-F238E27FC236}">
                <a16:creationId xmlns:a16="http://schemas.microsoft.com/office/drawing/2014/main" id="{86BEEF0D-8671-5A99-9947-A13F4E62532F}"/>
              </a:ext>
            </a:extLst>
          </p:cNvPr>
          <p:cNvSpPr>
            <a:spLocks noGrp="1"/>
          </p:cNvSpPr>
          <p:nvPr>
            <p:ph sz="half" idx="1"/>
          </p:nvPr>
        </p:nvSpPr>
        <p:spPr>
          <a:xfrm>
            <a:off x="450709" y="2060848"/>
            <a:ext cx="4038600" cy="3989040"/>
          </a:xfrm>
        </p:spPr>
        <p:txBody>
          <a:bodyPr/>
          <a:lstStyle/>
          <a:p>
            <a:r>
              <a:rPr lang="en-GB" b="0" i="0" u="none" strike="noStrike" dirty="0" err="1">
                <a:solidFill>
                  <a:srgbClr val="1F1F1F"/>
                </a:solidFill>
                <a:effectLst/>
                <a:latin typeface="Helvetica Neue" panose="02000503000000020004" pitchFamily="2" charset="0"/>
              </a:rPr>
              <a:t>Bydd</a:t>
            </a:r>
            <a:r>
              <a:rPr lang="en-GB" b="0" i="0" u="none" strike="noStrike" dirty="0">
                <a:solidFill>
                  <a:srgbClr val="1F1F1F"/>
                </a:solidFill>
                <a:effectLst/>
                <a:latin typeface="Helvetica Neue" panose="02000503000000020004" pitchFamily="2" charset="0"/>
              </a:rPr>
              <a:t> y </a:t>
            </a:r>
            <a:r>
              <a:rPr lang="en-GB" b="0" i="0" u="none" strike="noStrike" dirty="0" err="1">
                <a:solidFill>
                  <a:srgbClr val="1F1F1F"/>
                </a:solidFill>
                <a:effectLst/>
                <a:latin typeface="Helvetica Neue" panose="02000503000000020004" pitchFamily="2" charset="0"/>
              </a:rPr>
              <a:t>Drindod</a:t>
            </a:r>
            <a:r>
              <a:rPr lang="en-GB" b="0" i="0" u="none" strike="noStrike" dirty="0">
                <a:solidFill>
                  <a:srgbClr val="1F1F1F"/>
                </a:solidFill>
                <a:effectLst/>
                <a:latin typeface="Helvetica Neue" panose="02000503000000020004" pitchFamily="2" charset="0"/>
              </a:rPr>
              <a:t> </a:t>
            </a:r>
            <a:r>
              <a:rPr lang="en-GB" b="0" i="0" u="none" strike="noStrike" dirty="0" err="1">
                <a:solidFill>
                  <a:srgbClr val="000000"/>
                </a:solidFill>
                <a:effectLst/>
                <a:latin typeface="Aptos" panose="020B0004020202020204" pitchFamily="34" charset="0"/>
              </a:rPr>
              <a:t>yn</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cynnig</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cyfres</a:t>
            </a:r>
            <a:r>
              <a:rPr lang="en-GB" b="0" i="0" u="none" strike="noStrike" dirty="0">
                <a:solidFill>
                  <a:srgbClr val="000000"/>
                </a:solidFill>
                <a:effectLst/>
                <a:latin typeface="Aptos" panose="020B0004020202020204" pitchFamily="34" charset="0"/>
              </a:rPr>
              <a:t> o </a:t>
            </a:r>
            <a:r>
              <a:rPr lang="en-GB" b="0" i="0" u="none" strike="noStrike" dirty="0" err="1">
                <a:solidFill>
                  <a:srgbClr val="000000"/>
                </a:solidFill>
                <a:effectLst/>
                <a:latin typeface="Aptos" panose="020B0004020202020204" pitchFamily="34" charset="0"/>
              </a:rPr>
              <a:t>sesiynau</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galw</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heibio</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dros</a:t>
            </a:r>
            <a:r>
              <a:rPr lang="en-GB" b="0" i="0" u="none" strike="noStrike" dirty="0">
                <a:solidFill>
                  <a:srgbClr val="000000"/>
                </a:solidFill>
                <a:effectLst/>
                <a:latin typeface="Aptos" panose="020B0004020202020204" pitchFamily="34" charset="0"/>
              </a:rPr>
              <a:t> y 12 mis </a:t>
            </a:r>
            <a:r>
              <a:rPr lang="en-GB" b="0" i="0" u="none" strike="noStrike" dirty="0" err="1">
                <a:solidFill>
                  <a:srgbClr val="000000"/>
                </a:solidFill>
                <a:effectLst/>
                <a:latin typeface="Aptos" panose="020B0004020202020204" pitchFamily="34" charset="0"/>
              </a:rPr>
              <a:t>nesaf</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i’ch</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helpu</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gydag</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unrhyw</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ymholiadau</a:t>
            </a:r>
            <a:r>
              <a:rPr lang="en-GB" b="0" i="0" u="none" strike="noStrike" dirty="0">
                <a:solidFill>
                  <a:srgbClr val="000000"/>
                </a:solidFill>
                <a:effectLst/>
                <a:latin typeface="Aptos" panose="020B0004020202020204" pitchFamily="34" charset="0"/>
              </a:rPr>
              <a:t> a </a:t>
            </a:r>
            <a:r>
              <a:rPr lang="en-GB" b="0" i="0" u="none" strike="noStrike" dirty="0" err="1">
                <a:solidFill>
                  <a:srgbClr val="000000"/>
                </a:solidFill>
                <a:effectLst/>
                <a:latin typeface="Aptos" panose="020B0004020202020204" pitchFamily="34" charset="0"/>
              </a:rPr>
              <a:t>allai</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fod</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gennych</a:t>
            </a:r>
            <a:endParaRPr lang="en-US" dirty="0"/>
          </a:p>
        </p:txBody>
      </p:sp>
      <p:sp>
        <p:nvSpPr>
          <p:cNvPr id="4" name="Content Placeholder 3">
            <a:extLst>
              <a:ext uri="{FF2B5EF4-FFF2-40B4-BE49-F238E27FC236}">
                <a16:creationId xmlns:a16="http://schemas.microsoft.com/office/drawing/2014/main" id="{961C5415-0234-B775-1ADF-B31FFC2C815F}"/>
              </a:ext>
            </a:extLst>
          </p:cNvPr>
          <p:cNvSpPr>
            <a:spLocks noGrp="1"/>
          </p:cNvSpPr>
          <p:nvPr>
            <p:ph sz="half" idx="2"/>
          </p:nvPr>
        </p:nvSpPr>
        <p:spPr>
          <a:xfrm>
            <a:off x="4648200" y="2060848"/>
            <a:ext cx="4038600" cy="3989040"/>
          </a:xfrm>
        </p:spPr>
        <p:txBody>
          <a:bodyPr/>
          <a:lstStyle/>
          <a:p>
            <a:r>
              <a:rPr lang="en-GB" b="0" i="0" u="none" strike="noStrike" dirty="0">
                <a:solidFill>
                  <a:srgbClr val="000000"/>
                </a:solidFill>
                <a:effectLst/>
                <a:latin typeface="Aptos" panose="020B0004020202020204" pitchFamily="34" charset="0"/>
              </a:rPr>
              <a:t>Trinity will be offering a series of drop-in sessions over the next 12 months to help you with any queries you may have.</a:t>
            </a:r>
            <a:endParaRPr lang="en-US" dirty="0"/>
          </a:p>
        </p:txBody>
      </p:sp>
    </p:spTree>
    <p:extLst>
      <p:ext uri="{BB962C8B-B14F-4D97-AF65-F5344CB8AC3E}">
        <p14:creationId xmlns:p14="http://schemas.microsoft.com/office/powerpoint/2010/main" val="301603269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p:cNvSpPr>
            <a:spLocks noGrp="1"/>
          </p:cNvSpPr>
          <p:nvPr>
            <p:ph type="title"/>
          </p:nvPr>
        </p:nvSpPr>
        <p:spPr/>
        <p:txBody>
          <a:bodyPr/>
          <a:lstStyle/>
          <a:p>
            <a:r>
              <a:rPr lang="cy-GB" dirty="0"/>
              <a:t>Strategaethau Dysgu </a:t>
            </a:r>
            <a:br>
              <a:rPr lang="en-GB" dirty="0"/>
            </a:br>
            <a:r>
              <a:rPr lang="en-GB" dirty="0"/>
              <a:t>Learning Strategies</a:t>
            </a:r>
          </a:p>
        </p:txBody>
      </p:sp>
      <p:sp>
        <p:nvSpPr>
          <p:cNvPr id="52226" name="Content Placeholder 2"/>
          <p:cNvSpPr>
            <a:spLocks noGrp="1"/>
          </p:cNvSpPr>
          <p:nvPr>
            <p:ph sz="half" idx="1"/>
          </p:nvPr>
        </p:nvSpPr>
        <p:spPr>
          <a:xfrm>
            <a:off x="323528" y="1600200"/>
            <a:ext cx="4172272" cy="3989388"/>
          </a:xfrm>
        </p:spPr>
        <p:txBody>
          <a:bodyPr/>
          <a:lstStyle/>
          <a:p>
            <a:pPr lvl="0"/>
            <a:r>
              <a:rPr lang="cy-GB" dirty="0"/>
              <a:t>Pa strategaethau gallech chi eu hystyried er mwyn cynorthwyo eich dysgu a'ch datblygiad ar y rhaglen?</a:t>
            </a:r>
            <a:endParaRPr lang="en-GB" dirty="0">
              <a:effectLst/>
            </a:endParaRPr>
          </a:p>
        </p:txBody>
      </p:sp>
      <p:sp>
        <p:nvSpPr>
          <p:cNvPr id="4" name="Content Placeholder 3"/>
          <p:cNvSpPr>
            <a:spLocks noGrp="1"/>
          </p:cNvSpPr>
          <p:nvPr>
            <p:ph sz="half" idx="2"/>
          </p:nvPr>
        </p:nvSpPr>
        <p:spPr>
          <a:xfrm>
            <a:off x="4648200" y="1600200"/>
            <a:ext cx="4038600" cy="3989388"/>
          </a:xfrm>
        </p:spPr>
        <p:txBody>
          <a:bodyPr rtlCol="0">
            <a:normAutofit/>
          </a:bodyPr>
          <a:lstStyle/>
          <a:p>
            <a:pPr fontAlgn="auto">
              <a:spcAft>
                <a:spcPts val="0"/>
              </a:spcAft>
              <a:defRPr/>
            </a:pPr>
            <a:r>
              <a:rPr lang="en-GB" dirty="0"/>
              <a:t>What strategies could  you consider to aid your learning and development on the programme?</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p:txBody>
          <a:bodyPr/>
          <a:lstStyle/>
          <a:p>
            <a:r>
              <a:rPr lang="cy-GB" sz="3400" dirty="0">
                <a:latin typeface="Arial" charset="0"/>
              </a:rPr>
              <a:t>Cyflwyno’r Portffolio </a:t>
            </a:r>
            <a:br>
              <a:rPr lang="en-GB" sz="3400" dirty="0">
                <a:latin typeface="Arial" charset="0"/>
              </a:rPr>
            </a:br>
            <a:r>
              <a:rPr lang="en-GB" sz="3400" dirty="0">
                <a:latin typeface="Arial" charset="0"/>
              </a:rPr>
              <a:t> Portfolio Submission</a:t>
            </a:r>
          </a:p>
        </p:txBody>
      </p:sp>
      <p:sp>
        <p:nvSpPr>
          <p:cNvPr id="54274" name="Content Placeholder 2"/>
          <p:cNvSpPr>
            <a:spLocks noGrp="1"/>
          </p:cNvSpPr>
          <p:nvPr>
            <p:ph sz="half" idx="1"/>
          </p:nvPr>
        </p:nvSpPr>
        <p:spPr>
          <a:xfrm>
            <a:off x="247651" y="1844824"/>
            <a:ext cx="4248150" cy="4525963"/>
          </a:xfrm>
        </p:spPr>
        <p:txBody>
          <a:bodyPr/>
          <a:lstStyle/>
          <a:p>
            <a:pPr marL="0" indent="0">
              <a:buNone/>
            </a:pPr>
            <a:r>
              <a:rPr lang="cy-GB" b="1" dirty="0">
                <a:latin typeface="Arial" charset="0"/>
              </a:rPr>
              <a:t>Dyddiad Cyflwyno: </a:t>
            </a:r>
          </a:p>
          <a:p>
            <a:pPr marL="0" indent="0">
              <a:buNone/>
            </a:pPr>
            <a:r>
              <a:rPr lang="cy-GB" dirty="0">
                <a:latin typeface="Arial" charset="0"/>
              </a:rPr>
              <a:t>Gweler</a:t>
            </a:r>
            <a:r>
              <a:rPr lang="en-GB" dirty="0">
                <a:latin typeface="Arial" charset="0"/>
              </a:rPr>
              <a:t> Moodle </a:t>
            </a:r>
          </a:p>
        </p:txBody>
      </p:sp>
      <p:sp>
        <p:nvSpPr>
          <p:cNvPr id="54275" name="Content Placeholder 3"/>
          <p:cNvSpPr>
            <a:spLocks noGrp="1"/>
          </p:cNvSpPr>
          <p:nvPr>
            <p:ph sz="half" idx="2"/>
          </p:nvPr>
        </p:nvSpPr>
        <p:spPr>
          <a:xfrm>
            <a:off x="4648200" y="1844824"/>
            <a:ext cx="4038600" cy="3989388"/>
          </a:xfrm>
        </p:spPr>
        <p:txBody>
          <a:bodyPr/>
          <a:lstStyle/>
          <a:p>
            <a:pPr marL="0" indent="0">
              <a:buFont typeface="Arial" charset="0"/>
              <a:buNone/>
            </a:pPr>
            <a:r>
              <a:rPr lang="en-GB" b="1" dirty="0">
                <a:latin typeface="Arial" charset="0"/>
              </a:rPr>
              <a:t>Submission: </a:t>
            </a:r>
            <a:endParaRPr lang="en-GB" dirty="0">
              <a:latin typeface="Arial" charset="0"/>
            </a:endParaRPr>
          </a:p>
          <a:p>
            <a:pPr marL="0" indent="0">
              <a:buFont typeface="Arial" charset="0"/>
              <a:buNone/>
            </a:pPr>
            <a:r>
              <a:rPr lang="en-GB" dirty="0">
                <a:latin typeface="Arial" charset="0"/>
              </a:rPr>
              <a:t>Please see Moodle </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TextBox 3"/>
          <p:cNvSpPr txBox="1">
            <a:spLocks noChangeArrowheads="1"/>
          </p:cNvSpPr>
          <p:nvPr/>
        </p:nvSpPr>
        <p:spPr bwMode="auto">
          <a:xfrm>
            <a:off x="323850" y="765175"/>
            <a:ext cx="4103688" cy="3416320"/>
          </a:xfrm>
          <a:prstGeom prst="rect">
            <a:avLst/>
          </a:prstGeom>
          <a:noFill/>
          <a:ln w="9525">
            <a:noFill/>
            <a:miter lim="800000"/>
            <a:headEnd/>
            <a:tailEnd/>
          </a:ln>
        </p:spPr>
        <p:txBody>
          <a:bodyPr>
            <a:spAutoFit/>
          </a:bodyPr>
          <a:lstStyle/>
          <a:p>
            <a:pPr marL="342900" indent="-342900">
              <a:buFont typeface="Arial" charset="0"/>
              <a:buChar char="•"/>
            </a:pPr>
            <a:endParaRPr lang="en-GB" sz="2400" b="1" dirty="0">
              <a:latin typeface="Myriad Pro"/>
            </a:endParaRPr>
          </a:p>
          <a:p>
            <a:r>
              <a:rPr lang="cy-GB" sz="2400" b="1" dirty="0">
                <a:latin typeface="Myriad Pro"/>
              </a:rPr>
              <a:t>Cynllun Gweithredu</a:t>
            </a:r>
          </a:p>
          <a:p>
            <a:pPr marL="800100" lvl="1" indent="-342900">
              <a:buFont typeface="Arial" charset="0"/>
              <a:buChar char="•"/>
            </a:pPr>
            <a:endParaRPr lang="cy-GB" sz="2400" dirty="0">
              <a:latin typeface="Myriad Pro"/>
            </a:endParaRPr>
          </a:p>
          <a:p>
            <a:pPr marL="800100" lvl="1" indent="-342900">
              <a:buFont typeface="Arial" charset="0"/>
              <a:buChar char="•"/>
            </a:pPr>
            <a:r>
              <a:rPr lang="cy-GB" sz="2400" dirty="0">
                <a:latin typeface="Myriad Pro"/>
              </a:rPr>
              <a:t>7 diwrnod</a:t>
            </a:r>
          </a:p>
          <a:p>
            <a:pPr marL="800100" lvl="1" indent="-342900">
              <a:buFont typeface="Arial" charset="0"/>
              <a:buChar char="•"/>
            </a:pPr>
            <a:r>
              <a:rPr lang="cy-GB" sz="2400" dirty="0">
                <a:latin typeface="Myriad Pro"/>
              </a:rPr>
              <a:t>1 mis</a:t>
            </a:r>
          </a:p>
          <a:p>
            <a:pPr marL="800100" lvl="1" indent="-342900">
              <a:buFont typeface="Arial" charset="0"/>
              <a:buChar char="•"/>
            </a:pPr>
            <a:r>
              <a:rPr lang="cy-GB" sz="2400" dirty="0">
                <a:latin typeface="Myriad Pro"/>
              </a:rPr>
              <a:t>3 mis</a:t>
            </a:r>
          </a:p>
          <a:p>
            <a:pPr marL="800100" lvl="1" indent="-342900">
              <a:buFont typeface="Arial" charset="0"/>
              <a:buChar char="•"/>
            </a:pPr>
            <a:r>
              <a:rPr lang="cy-GB" sz="2400" dirty="0">
                <a:latin typeface="Myriad Pro"/>
              </a:rPr>
              <a:t>6 mis </a:t>
            </a:r>
          </a:p>
          <a:p>
            <a:pPr marL="342900" indent="-342900">
              <a:buFont typeface="Arial" charset="0"/>
              <a:buChar char="•"/>
            </a:pPr>
            <a:endParaRPr lang="en-GB" sz="2400" b="1" dirty="0">
              <a:latin typeface="Myriad Pro"/>
            </a:endParaRPr>
          </a:p>
          <a:p>
            <a:pPr marL="342900" indent="-342900">
              <a:buFont typeface="Arial" charset="0"/>
              <a:buChar char="•"/>
            </a:pPr>
            <a:endParaRPr lang="en-GB" sz="2400" dirty="0">
              <a:latin typeface="Myriad Pro"/>
            </a:endParaRPr>
          </a:p>
        </p:txBody>
      </p:sp>
      <p:sp>
        <p:nvSpPr>
          <p:cNvPr id="82946" name="TextBox 4"/>
          <p:cNvSpPr txBox="1">
            <a:spLocks noChangeArrowheads="1"/>
          </p:cNvSpPr>
          <p:nvPr/>
        </p:nvSpPr>
        <p:spPr bwMode="auto">
          <a:xfrm>
            <a:off x="4716463" y="765175"/>
            <a:ext cx="4248150" cy="3046988"/>
          </a:xfrm>
          <a:prstGeom prst="rect">
            <a:avLst/>
          </a:prstGeom>
          <a:noFill/>
          <a:ln w="9525">
            <a:noFill/>
            <a:miter lim="800000"/>
            <a:headEnd/>
            <a:tailEnd/>
          </a:ln>
        </p:spPr>
        <p:txBody>
          <a:bodyPr>
            <a:spAutoFit/>
          </a:bodyPr>
          <a:lstStyle/>
          <a:p>
            <a:pPr marL="342900" indent="-342900">
              <a:buFont typeface="Arial" charset="0"/>
              <a:buChar char="•"/>
            </a:pPr>
            <a:endParaRPr lang="en-GB" sz="2400" b="1" dirty="0">
              <a:latin typeface="Myriad Pro"/>
            </a:endParaRPr>
          </a:p>
          <a:p>
            <a:r>
              <a:rPr lang="en-GB" sz="2400" b="1" dirty="0">
                <a:latin typeface="Myriad Pro"/>
              </a:rPr>
              <a:t>Action Plan</a:t>
            </a:r>
          </a:p>
          <a:p>
            <a:pPr marL="800100" lvl="1" indent="-342900">
              <a:buFont typeface="Arial" charset="0"/>
              <a:buChar char="•"/>
            </a:pPr>
            <a:endParaRPr lang="en-GB" sz="2400" dirty="0">
              <a:latin typeface="Myriad Pro"/>
            </a:endParaRPr>
          </a:p>
          <a:p>
            <a:pPr marL="800100" lvl="1" indent="-342900">
              <a:buFont typeface="Arial" charset="0"/>
              <a:buChar char="•"/>
            </a:pPr>
            <a:r>
              <a:rPr lang="en-GB" sz="2400" dirty="0">
                <a:latin typeface="Myriad Pro"/>
              </a:rPr>
              <a:t>7 days</a:t>
            </a:r>
          </a:p>
          <a:p>
            <a:pPr marL="800100" lvl="1" indent="-342900">
              <a:buFont typeface="Arial" charset="0"/>
              <a:buChar char="•"/>
            </a:pPr>
            <a:r>
              <a:rPr lang="en-GB" sz="2400" dirty="0">
                <a:latin typeface="Myriad Pro"/>
              </a:rPr>
              <a:t>1 month</a:t>
            </a:r>
          </a:p>
          <a:p>
            <a:pPr marL="800100" lvl="1" indent="-342900">
              <a:buFont typeface="Arial" charset="0"/>
              <a:buChar char="•"/>
            </a:pPr>
            <a:r>
              <a:rPr lang="en-GB" sz="2400" dirty="0">
                <a:latin typeface="Myriad Pro"/>
              </a:rPr>
              <a:t>3 months</a:t>
            </a:r>
          </a:p>
          <a:p>
            <a:pPr marL="800100" lvl="1" indent="-342900">
              <a:buFont typeface="Arial" charset="0"/>
              <a:buChar char="•"/>
            </a:pPr>
            <a:r>
              <a:rPr lang="en-GB" sz="2400" dirty="0">
                <a:latin typeface="Myriad Pro"/>
              </a:rPr>
              <a:t>6 months </a:t>
            </a:r>
          </a:p>
          <a:p>
            <a:pPr marL="342900" indent="-342900">
              <a:buFont typeface="Arial" charset="0"/>
              <a:buChar char="•"/>
            </a:pPr>
            <a:endParaRPr lang="en-GB" sz="2400" b="1" dirty="0">
              <a:latin typeface="Myriad Pro"/>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Gwerthuso /</a:t>
            </a:r>
            <a:r>
              <a:rPr lang="en-GB" dirty="0"/>
              <a:t> Evaluation </a:t>
            </a:r>
          </a:p>
        </p:txBody>
      </p:sp>
      <p:sp>
        <p:nvSpPr>
          <p:cNvPr id="3" name="Content Placeholder 2"/>
          <p:cNvSpPr>
            <a:spLocks noGrp="1"/>
          </p:cNvSpPr>
          <p:nvPr>
            <p:ph sz="half" idx="2"/>
          </p:nvPr>
        </p:nvSpPr>
        <p:spPr>
          <a:xfrm>
            <a:off x="457200" y="1772817"/>
            <a:ext cx="4040188" cy="3816424"/>
          </a:xfrm>
        </p:spPr>
        <p:txBody>
          <a:bodyPr/>
          <a:lstStyle/>
          <a:p>
            <a:r>
              <a:rPr lang="cy-GB" sz="2000" dirty="0"/>
              <a:t>Fel rhaglen Porth Agored rydym yn eich annog i gymryd rhan yn y broses werthuso yma </a:t>
            </a:r>
          </a:p>
          <a:p>
            <a:r>
              <a:rPr lang="cy-GB" sz="2000" dirty="0"/>
              <a:t>Os ydych yn hapus i gymryd rhan a wnewch chi gwblhau’r ffurflenni gwerthuso os gwelwch yn dda. </a:t>
            </a:r>
          </a:p>
        </p:txBody>
      </p:sp>
      <p:sp>
        <p:nvSpPr>
          <p:cNvPr id="6" name="Content Placeholder 5"/>
          <p:cNvSpPr>
            <a:spLocks noGrp="1"/>
          </p:cNvSpPr>
          <p:nvPr>
            <p:ph sz="quarter" idx="4"/>
          </p:nvPr>
        </p:nvSpPr>
        <p:spPr>
          <a:xfrm>
            <a:off x="4645025" y="1844825"/>
            <a:ext cx="4041775" cy="3744416"/>
          </a:xfrm>
        </p:spPr>
        <p:txBody>
          <a:bodyPr/>
          <a:lstStyle/>
          <a:p>
            <a:r>
              <a:rPr lang="en-GB" sz="2000" dirty="0"/>
              <a:t>The Porth Agored programme we encourage you to partake in the evaluation process </a:t>
            </a:r>
          </a:p>
          <a:p>
            <a:r>
              <a:rPr lang="en-GB" sz="2000" dirty="0"/>
              <a:t>If you are happy to take part, please complete the evaluation forms. </a:t>
            </a:r>
          </a:p>
          <a:p>
            <a:endParaRPr lang="en-GB" dirty="0"/>
          </a:p>
        </p:txBody>
      </p:sp>
    </p:spTree>
    <p:extLst>
      <p:ext uri="{BB962C8B-B14F-4D97-AF65-F5344CB8AC3E}">
        <p14:creationId xmlns:p14="http://schemas.microsoft.com/office/powerpoint/2010/main" val="209999636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5E7E4EB5-E21D-2047-9880-BFC9C2BBC6E2}"/>
              </a:ext>
            </a:extLst>
          </p:cNvPr>
          <p:cNvSpPr>
            <a:spLocks noGrp="1"/>
          </p:cNvSpPr>
          <p:nvPr>
            <p:ph type="title"/>
          </p:nvPr>
        </p:nvSpPr>
        <p:spPr>
          <a:xfrm>
            <a:off x="251520" y="291834"/>
            <a:ext cx="8229600" cy="639762"/>
          </a:xfrm>
        </p:spPr>
        <p:txBody>
          <a:bodyPr/>
          <a:lstStyle/>
          <a:p>
            <a:r>
              <a:rPr lang="cy-GB" sz="3600" dirty="0"/>
              <a:t>Gwerthuso’r sesiwn</a:t>
            </a:r>
            <a:br>
              <a:rPr lang="en-US" sz="3600" dirty="0"/>
            </a:br>
            <a:r>
              <a:rPr lang="en-US" sz="3600" dirty="0"/>
              <a:t>Evaluation of the session</a:t>
            </a:r>
          </a:p>
        </p:txBody>
      </p:sp>
      <p:sp>
        <p:nvSpPr>
          <p:cNvPr id="4" name="Text Placeholder 3">
            <a:extLst>
              <a:ext uri="{FF2B5EF4-FFF2-40B4-BE49-F238E27FC236}">
                <a16:creationId xmlns:a16="http://schemas.microsoft.com/office/drawing/2014/main" id="{1D5C5A13-3DE9-13C1-823A-3FF74994840E}"/>
              </a:ext>
            </a:extLst>
          </p:cNvPr>
          <p:cNvSpPr>
            <a:spLocks noGrp="1"/>
          </p:cNvSpPr>
          <p:nvPr>
            <p:ph type="body" sz="quarter" idx="3"/>
          </p:nvPr>
        </p:nvSpPr>
        <p:spPr>
          <a:xfrm>
            <a:off x="4572000" y="1119220"/>
            <a:ext cx="4176464" cy="2510328"/>
          </a:xfrm>
        </p:spPr>
        <p:txBody>
          <a:bodyPr/>
          <a:lstStyle/>
          <a:p>
            <a:r>
              <a:rPr lang="en-US" sz="1800" b="0" dirty="0"/>
              <a:t>We will now leave you for a few minutes. Please could one student take responsibility for gathering the others' views and putting the summary into the discussion box here or email it to the trainer afterwards. Thankyou. </a:t>
            </a:r>
          </a:p>
          <a:p>
            <a:endParaRPr lang="en-US" dirty="0"/>
          </a:p>
        </p:txBody>
      </p:sp>
      <p:sp>
        <p:nvSpPr>
          <p:cNvPr id="10" name="Content Placeholder 9">
            <a:extLst>
              <a:ext uri="{FF2B5EF4-FFF2-40B4-BE49-F238E27FC236}">
                <a16:creationId xmlns:a16="http://schemas.microsoft.com/office/drawing/2014/main" id="{1AF78251-B2A1-2C4F-BC71-14CE73DF5002}"/>
              </a:ext>
            </a:extLst>
          </p:cNvPr>
          <p:cNvSpPr>
            <a:spLocks noGrp="1"/>
          </p:cNvSpPr>
          <p:nvPr>
            <p:ph sz="quarter" idx="4"/>
          </p:nvPr>
        </p:nvSpPr>
        <p:spPr>
          <a:xfrm>
            <a:off x="4645025" y="2682307"/>
            <a:ext cx="4041775" cy="3024336"/>
          </a:xfrm>
        </p:spPr>
        <p:txBody>
          <a:bodyPr/>
          <a:lstStyle/>
          <a:p>
            <a:pPr marL="0" indent="0">
              <a:buNone/>
            </a:pPr>
            <a:endParaRPr lang="en-US" dirty="0"/>
          </a:p>
          <a:p>
            <a:pPr marL="0" indent="0">
              <a:buNone/>
            </a:pPr>
            <a:r>
              <a:rPr lang="en-US" sz="2800"/>
              <a:t>                +</a:t>
            </a:r>
            <a:endParaRPr lang="en-US" sz="2800" dirty="0"/>
          </a:p>
          <a:p>
            <a:pPr marL="0" indent="0">
              <a:buNone/>
            </a:pPr>
            <a:r>
              <a:rPr lang="en-US" sz="2000" dirty="0"/>
              <a:t>What did you find most useful?</a:t>
            </a:r>
          </a:p>
          <a:p>
            <a:pPr marL="0" indent="0">
              <a:buNone/>
            </a:pPr>
            <a:r>
              <a:rPr lang="en-US" sz="2000" dirty="0"/>
              <a:t>What was good about the session?</a:t>
            </a:r>
          </a:p>
          <a:p>
            <a:pPr marL="0" indent="0">
              <a:buNone/>
            </a:pPr>
            <a:endParaRPr lang="en-US" sz="2000" dirty="0"/>
          </a:p>
          <a:p>
            <a:pPr marL="0" indent="0">
              <a:buNone/>
            </a:pPr>
            <a:r>
              <a:rPr lang="en-US" sz="2000" dirty="0"/>
              <a:t>Anything you would like to see  improved/developed? </a:t>
            </a:r>
          </a:p>
        </p:txBody>
      </p:sp>
      <p:sp>
        <p:nvSpPr>
          <p:cNvPr id="11" name="Triangle 10">
            <a:extLst>
              <a:ext uri="{FF2B5EF4-FFF2-40B4-BE49-F238E27FC236}">
                <a16:creationId xmlns:a16="http://schemas.microsoft.com/office/drawing/2014/main" id="{971F78EB-BE65-964F-8EE3-E9293C026177}"/>
              </a:ext>
            </a:extLst>
          </p:cNvPr>
          <p:cNvSpPr/>
          <p:nvPr/>
        </p:nvSpPr>
        <p:spPr>
          <a:xfrm>
            <a:off x="6084168" y="4432136"/>
            <a:ext cx="576064" cy="50405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3">
            <a:extLst>
              <a:ext uri="{FF2B5EF4-FFF2-40B4-BE49-F238E27FC236}">
                <a16:creationId xmlns:a16="http://schemas.microsoft.com/office/drawing/2014/main" id="{D151640D-051A-A0BC-B10C-2FEEA1957B7D}"/>
              </a:ext>
            </a:extLst>
          </p:cNvPr>
          <p:cNvSpPr txBox="1">
            <a:spLocks/>
          </p:cNvSpPr>
          <p:nvPr/>
        </p:nvSpPr>
        <p:spPr bwMode="auto">
          <a:xfrm>
            <a:off x="549003" y="1412776"/>
            <a:ext cx="4069818" cy="2216772"/>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marL="0" indent="0" algn="l" rtl="0" fontAlgn="base">
              <a:spcBef>
                <a:spcPct val="20000"/>
              </a:spcBef>
              <a:spcAft>
                <a:spcPct val="0"/>
              </a:spcAft>
              <a:buFont typeface="Arial" charset="0"/>
              <a:buNone/>
              <a:defRPr sz="2400" b="1" kern="1200">
                <a:solidFill>
                  <a:schemeClr val="tx1"/>
                </a:solidFill>
                <a:latin typeface="+mn-lt"/>
                <a:ea typeface="+mn-ea"/>
                <a:cs typeface="+mn-cs"/>
              </a:defRPr>
            </a:lvl1pPr>
            <a:lvl2pPr marL="457200" indent="0" algn="l" rtl="0" fontAlgn="base">
              <a:spcBef>
                <a:spcPct val="20000"/>
              </a:spcBef>
              <a:spcAft>
                <a:spcPct val="0"/>
              </a:spcAft>
              <a:buFont typeface="Arial" charset="0"/>
              <a:buNone/>
              <a:defRPr sz="2000" b="1" kern="1200">
                <a:solidFill>
                  <a:schemeClr val="tx1"/>
                </a:solidFill>
                <a:latin typeface="+mn-lt"/>
                <a:ea typeface="+mn-ea"/>
                <a:cs typeface="+mn-cs"/>
              </a:defRPr>
            </a:lvl2pPr>
            <a:lvl3pPr marL="914400" indent="0" algn="l" rtl="0" fontAlgn="base">
              <a:spcBef>
                <a:spcPct val="20000"/>
              </a:spcBef>
              <a:spcAft>
                <a:spcPct val="0"/>
              </a:spcAft>
              <a:buFont typeface="Arial" charset="0"/>
              <a:buNone/>
              <a:defRPr sz="1800" b="1" kern="1200">
                <a:solidFill>
                  <a:schemeClr val="tx1"/>
                </a:solidFill>
                <a:latin typeface="+mn-lt"/>
                <a:ea typeface="+mn-ea"/>
                <a:cs typeface="+mn-cs"/>
              </a:defRPr>
            </a:lvl3pPr>
            <a:lvl4pPr marL="1371600" indent="0" algn="l" rtl="0" fontAlgn="base">
              <a:spcBef>
                <a:spcPct val="20000"/>
              </a:spcBef>
              <a:spcAft>
                <a:spcPct val="0"/>
              </a:spcAft>
              <a:buFont typeface="Arial" charset="0"/>
              <a:buNone/>
              <a:defRPr sz="1600" b="1" kern="1200">
                <a:solidFill>
                  <a:schemeClr val="tx1"/>
                </a:solidFill>
                <a:latin typeface="+mn-lt"/>
                <a:ea typeface="+mn-ea"/>
                <a:cs typeface="+mn-cs"/>
              </a:defRPr>
            </a:lvl4pPr>
            <a:lvl5pPr marL="1828800" indent="0" algn="l" rtl="0" fontAlgn="base">
              <a:spcBef>
                <a:spcPct val="20000"/>
              </a:spcBef>
              <a:spcAft>
                <a:spcPct val="0"/>
              </a:spcAft>
              <a:buFont typeface="Arial" charset="0"/>
              <a:buNone/>
              <a:defRPr sz="1600" b="1" kern="1200">
                <a:solidFill>
                  <a:schemeClr val="tx1"/>
                </a:solidFill>
                <a:latin typeface="+mn-lt"/>
                <a:ea typeface="+mn-ea"/>
                <a:cs typeface="+mn-cs"/>
              </a:defRPr>
            </a:lvl5pPr>
            <a:lvl6pPr marL="22860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6pPr>
            <a:lvl7pPr marL="27432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7pPr>
            <a:lvl8pPr marL="32004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8pPr>
            <a:lvl9pPr marL="3657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9pPr>
          </a:lstStyle>
          <a:p>
            <a:r>
              <a:rPr lang="cy-GB" sz="1800" b="0" kern="1200" dirty="0">
                <a:solidFill>
                  <a:srgbClr val="000000"/>
                </a:solidFill>
                <a:effectLst/>
                <a:latin typeface="Arial" panose="020B0604020202020204" pitchFamily="34" charset="0"/>
                <a:ea typeface="DengXian" panose="02010600030101010101" pitchFamily="2" charset="-122"/>
              </a:rPr>
              <a:t>Byddwn nawr yn eich gadael am ychydig o funudau. A wnaiff un myfyriwr gymryd cyfrifoldeb am gasglu barn y lleill ac am roi’r crynodeb yn y blwch trafod yma neu ei anfon drwy e-bost at yr hyfforddwr wedyn.  Diolch.</a:t>
            </a:r>
            <a:endParaRPr lang="en-US" sz="1800" b="0" dirty="0"/>
          </a:p>
          <a:p>
            <a:endParaRPr lang="en-US" dirty="0">
              <a:highlight>
                <a:srgbClr val="FFFF00"/>
              </a:highlight>
            </a:endParaRPr>
          </a:p>
        </p:txBody>
      </p:sp>
      <p:sp>
        <p:nvSpPr>
          <p:cNvPr id="7" name="Content Placeholder 9">
            <a:extLst>
              <a:ext uri="{FF2B5EF4-FFF2-40B4-BE49-F238E27FC236}">
                <a16:creationId xmlns:a16="http://schemas.microsoft.com/office/drawing/2014/main" id="{F27987CB-6405-74B1-E121-6A2336914E5F}"/>
              </a:ext>
            </a:extLst>
          </p:cNvPr>
          <p:cNvSpPr txBox="1">
            <a:spLocks/>
          </p:cNvSpPr>
          <p:nvPr/>
        </p:nvSpPr>
        <p:spPr bwMode="auto">
          <a:xfrm>
            <a:off x="576126" y="2714444"/>
            <a:ext cx="4041775" cy="302433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24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0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18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16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9pPr>
          </a:lstStyle>
          <a:p>
            <a:pPr marL="0" indent="0">
              <a:buFont typeface="Arial" charset="0"/>
              <a:buNone/>
            </a:pPr>
            <a:endParaRPr lang="en-US" dirty="0"/>
          </a:p>
          <a:p>
            <a:pPr marL="0" indent="0">
              <a:buFont typeface="Arial" charset="0"/>
              <a:buNone/>
            </a:pPr>
            <a:r>
              <a:rPr lang="en-US" sz="2800" dirty="0"/>
              <a:t>                +</a:t>
            </a:r>
          </a:p>
          <a:p>
            <a:pPr marL="0" indent="0" fontAlgn="base">
              <a:buNone/>
            </a:pPr>
            <a:r>
              <a:rPr lang="cy-GB" sz="1800" kern="1200" dirty="0">
                <a:solidFill>
                  <a:srgbClr val="000000"/>
                </a:solidFill>
                <a:effectLst/>
                <a:latin typeface="Arial" panose="020B0604020202020204" pitchFamily="34" charset="0"/>
                <a:ea typeface="DengXian" panose="02010600030101010101" pitchFamily="2" charset="-122"/>
              </a:rPr>
              <a:t>Beth oedd yn fwyaf defnyddiol i chi?</a:t>
            </a:r>
            <a:endParaRPr lang="cy-GB" sz="1800" dirty="0">
              <a:effectLst/>
              <a:latin typeface="Times New Roman" panose="02020603050405020304" pitchFamily="18" charset="0"/>
              <a:ea typeface="Times New Roman" panose="02020603050405020304" pitchFamily="18" charset="0"/>
            </a:endParaRPr>
          </a:p>
          <a:p>
            <a:pPr marL="0" indent="0" fontAlgn="base">
              <a:buNone/>
            </a:pPr>
            <a:r>
              <a:rPr lang="cy-GB" sz="1800" kern="1200" dirty="0">
                <a:solidFill>
                  <a:srgbClr val="000000"/>
                </a:solidFill>
                <a:effectLst/>
                <a:latin typeface="Arial" panose="020B0604020202020204" pitchFamily="34" charset="0"/>
                <a:ea typeface="DengXian" panose="02010600030101010101" pitchFamily="2" charset="-122"/>
              </a:rPr>
              <a:t>Beth oedd yn dda am y sesiwn?</a:t>
            </a:r>
          </a:p>
          <a:p>
            <a:pPr marL="0" indent="0" fontAlgn="base">
              <a:buNone/>
            </a:pPr>
            <a:endParaRPr lang="cy-GB" sz="1800" dirty="0">
              <a:solidFill>
                <a:srgbClr val="000000"/>
              </a:solidFill>
              <a:latin typeface="Arial" panose="020B0604020202020204" pitchFamily="34" charset="0"/>
              <a:ea typeface="DengXian" panose="02010600030101010101" pitchFamily="2" charset="-122"/>
            </a:endParaRPr>
          </a:p>
          <a:p>
            <a:pPr marL="0" indent="0" fontAlgn="base">
              <a:buNone/>
            </a:pPr>
            <a:endParaRPr lang="cy-GB" sz="1800" dirty="0">
              <a:effectLst/>
              <a:latin typeface="Times New Roman" panose="02020603050405020304" pitchFamily="18" charset="0"/>
              <a:ea typeface="Times New Roman" panose="02020603050405020304" pitchFamily="18" charset="0"/>
            </a:endParaRPr>
          </a:p>
          <a:p>
            <a:pPr marL="0" indent="0">
              <a:buNone/>
            </a:pPr>
            <a:r>
              <a:rPr lang="cy-GB" sz="1800" kern="1200" dirty="0">
                <a:solidFill>
                  <a:srgbClr val="000000"/>
                </a:solidFill>
                <a:effectLst/>
                <a:latin typeface="Arial" panose="020B0604020202020204" pitchFamily="34" charset="0"/>
                <a:ea typeface="DengXian" panose="02010600030101010101" pitchFamily="2" charset="-122"/>
              </a:rPr>
              <a:t>Oes rhywbeth yr hoffech ei weld yn cael ei wella / ei ddatblygu?</a:t>
            </a:r>
            <a:endParaRPr lang="en-US" sz="2000" dirty="0"/>
          </a:p>
        </p:txBody>
      </p:sp>
      <p:sp>
        <p:nvSpPr>
          <p:cNvPr id="8" name="Triangle 10">
            <a:extLst>
              <a:ext uri="{FF2B5EF4-FFF2-40B4-BE49-F238E27FC236}">
                <a16:creationId xmlns:a16="http://schemas.microsoft.com/office/drawing/2014/main" id="{D7583B79-C88F-6584-494B-2D74B36DDDFD}"/>
              </a:ext>
            </a:extLst>
          </p:cNvPr>
          <p:cNvSpPr/>
          <p:nvPr/>
        </p:nvSpPr>
        <p:spPr>
          <a:xfrm>
            <a:off x="2007848" y="4427160"/>
            <a:ext cx="576064" cy="50405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80990036"/>
      </p:ext>
    </p:extLst>
  </p:cSld>
  <p:clrMapOvr>
    <a:masterClrMapping/>
  </p:clrMapOvr>
</p:sld>
</file>

<file path=ppt/theme/theme1.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201500625PowerPointPresentationTemplate.potx</Template>
  <TotalTime>600</TotalTime>
  <Words>5103</Words>
  <Application>Microsoft Macintosh PowerPoint</Application>
  <PresentationFormat>On-screen Show (4:3)</PresentationFormat>
  <Paragraphs>410</Paragraphs>
  <Slides>46</Slides>
  <Notes>42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46</vt:i4>
      </vt:variant>
    </vt:vector>
  </HeadingPairs>
  <TitlesOfParts>
    <vt:vector size="57" baseType="lpstr">
      <vt:lpstr>Aptos</vt:lpstr>
      <vt:lpstr>Arial</vt:lpstr>
      <vt:lpstr>ArialMT</vt:lpstr>
      <vt:lpstr>Calibri</vt:lpstr>
      <vt:lpstr>Calibri Light</vt:lpstr>
      <vt:lpstr>Helvetica</vt:lpstr>
      <vt:lpstr>Helvetica Neue</vt:lpstr>
      <vt:lpstr>Myriad Pro</vt:lpstr>
      <vt:lpstr>SymbolMT</vt:lpstr>
      <vt:lpstr>Times New Roman</vt:lpstr>
      <vt:lpstr>201500625PowerPointPresentationTemplate</vt:lpstr>
      <vt:lpstr>PowerPoint Presentation</vt:lpstr>
      <vt:lpstr>PowerPoint Presentation</vt:lpstr>
      <vt:lpstr>Cysylltiadau staff allweddol ar gyfer eich rhaglen  Key staff contacts for your programme</vt:lpstr>
      <vt:lpstr>Nodyn Atgoffa i ddysgwyr Reminder for learners</vt:lpstr>
      <vt:lpstr>Gwasanaethau Myfyrwyr PCYDDS UWTSD Student Services  I gael mynediad at gymorth cwblhewch y ffurflen hon / To access support please complete this form - </vt:lpstr>
      <vt:lpstr>Cynefino â’r Drindod Dewi Sant Induction to  Trinity St David’s</vt:lpstr>
      <vt:lpstr>PowerPoint Presentation</vt:lpstr>
      <vt:lpstr>Partneriaeth Porth Agored Partnership</vt:lpstr>
      <vt:lpstr>CPEL</vt:lpstr>
      <vt:lpstr>Portffolio / Portfolio</vt:lpstr>
      <vt:lpstr>Cyfrinachedd / Confidentiality </vt:lpstr>
      <vt:lpstr>PowerPoint Presentation</vt:lpstr>
      <vt:lpstr>Tystysgrif Raddedig mewn Cadarnhau Ymarfer Gwaith Cymdeithasol  Graduate Certificate in Consolidation of Social Work Practice </vt:lpstr>
      <vt:lpstr>Tudalen Gynnwys / Contents Page</vt:lpstr>
      <vt:lpstr>Cytundeb rhwng y dysgwr a’r cyflogwr  Learner and employer agreement </vt:lpstr>
      <vt:lpstr>Adolygiad Datblygiadol Tasg 1 Rhan a b Developmental Review Task 1 Part a and b</vt:lpstr>
      <vt:lpstr>Question Task 1 a</vt:lpstr>
      <vt:lpstr>Cwestiwn Tasg 1 a</vt:lpstr>
      <vt:lpstr>Adolygiad Datblygiadol – Tasg 1 Developmental Review - Task 1</vt:lpstr>
      <vt:lpstr>Arsylwad – Tasg 2 / Observation - Task 2</vt:lpstr>
      <vt:lpstr>Question Task 2 </vt:lpstr>
      <vt:lpstr>Cwestiwn Tasg 2</vt:lpstr>
      <vt:lpstr>Diogelu -Tasg 3/Safeguarding Task 3</vt:lpstr>
      <vt:lpstr>Safeguarding Question Task 3</vt:lpstr>
      <vt:lpstr>Diogelu - Cwestiwn Tasg 3 </vt:lpstr>
      <vt:lpstr>Diogelu/Safeguarding Tasg 4/Task 4</vt:lpstr>
      <vt:lpstr>Diogelu/Safeguarding Cwestiwn Tasg 4/ Question Task 4</vt:lpstr>
      <vt:lpstr>Adolygiad Datblygiadol Tasg 1 rhan b Developmental Review Task 1 part b</vt:lpstr>
      <vt:lpstr> Developmental Review - Question Task 1 part b</vt:lpstr>
      <vt:lpstr>Adolygiad Datblygiadol Cwestiwn  Tasg 1 rhan b</vt:lpstr>
      <vt:lpstr>Adroddiad y Mentor a Gwiriad y Rheolwr Llinell Mentor’s Report and Line Managers Verification</vt:lpstr>
      <vt:lpstr> Adroddiad y Mentor a Gwiriad y Rheolwr Llinell Mentor’s Report and Line Managers Verification </vt:lpstr>
      <vt:lpstr>Adrannau Terfynol y Portffolio Final Sections of Portfolio</vt:lpstr>
      <vt:lpstr>Rolau a Chyfrifoldebau </vt:lpstr>
      <vt:lpstr>Cytundeb rhwng y dysgwr a’r cyflogwr  Learner and employer agreement </vt:lpstr>
      <vt:lpstr>Rôl yr Uned Hyfforddi Role of Training Department</vt:lpstr>
      <vt:lpstr>Cyfrifoldebau’r Dysgwr Learner Responsibility </vt:lpstr>
      <vt:lpstr>Rôl y Mentor / Mentor Role</vt:lpstr>
      <vt:lpstr>Rôl y Mentor / Mentor Role</vt:lpstr>
      <vt:lpstr>Trefniadau’r Rhaglen Arrangements for Programme</vt:lpstr>
      <vt:lpstr>Tystysgrif Raddedig mewn Cadarnhau Ymarfer Gwaith Cymdeithasol - Sesiynau galw heibio / Graduate Certificate in the consolidation of Social Work Practice - Drop in sessions</vt:lpstr>
      <vt:lpstr>Strategaethau Dysgu  Learning Strategies</vt:lpstr>
      <vt:lpstr>Cyflwyno’r Portffolio   Portfolio Submission</vt:lpstr>
      <vt:lpstr>PowerPoint Presentation</vt:lpstr>
      <vt:lpstr>Gwerthuso / Evaluation </vt:lpstr>
      <vt:lpstr>Gwerthuso’r sesiwn Evaluation of the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Paula McCreary</cp:lastModifiedBy>
  <cp:revision>359</cp:revision>
  <cp:lastPrinted>2020-02-10T14:16:01Z</cp:lastPrinted>
  <dcterms:created xsi:type="dcterms:W3CDTF">2015-04-14T15:21:28Z</dcterms:created>
  <dcterms:modified xsi:type="dcterms:W3CDTF">2025-09-25T10:01:14Z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7229cbeb-97a7-4015-b356-27fcaf61cfc8</vt:lpwstr>
  </property>
</Properties>
</file>