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8" r:id="rId2"/>
    <p:sldId id="284" r:id="rId3"/>
    <p:sldId id="286" r:id="rId4"/>
    <p:sldId id="276" r:id="rId5"/>
    <p:sldId id="283" r:id="rId6"/>
    <p:sldId id="285" r:id="rId7"/>
    <p:sldId id="277" r:id="rId8"/>
    <p:sldId id="278" r:id="rId9"/>
    <p:sldId id="279" r:id="rId10"/>
    <p:sldId id="280" r:id="rId11"/>
    <p:sldId id="287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5294" autoAdjust="0"/>
  </p:normalViewPr>
  <p:slideViewPr>
    <p:cSldViewPr snapToGrid="0">
      <p:cViewPr>
        <p:scale>
          <a:sx n="86" d="100"/>
          <a:sy n="86" d="100"/>
        </p:scale>
        <p:origin x="48" y="153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2/8/2021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2/8/2021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rogers.com/carlrogersbi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en-US" dirty="0" smtClean="0"/>
              <a:t>ore Conditions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Counselling 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1088" y="-243408"/>
            <a:ext cx="8345435" cy="1843607"/>
          </a:xfrm>
        </p:spPr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Carl Rogers (1902 – 1987)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5999629" cy="4620682"/>
          </a:xfrm>
        </p:spPr>
        <p:txBody>
          <a:bodyPr>
            <a:noAutofit/>
          </a:bodyPr>
          <a:lstStyle/>
          <a:p>
            <a:endParaRPr lang="en-GB" sz="2800" dirty="0" smtClean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Developed the non-directive </a:t>
            </a:r>
            <a:r>
              <a:rPr lang="en-GB" sz="2800" i="1" dirty="0" smtClean="0">
                <a:solidFill>
                  <a:schemeClr val="accent6">
                    <a:lumMod val="50000"/>
                  </a:schemeClr>
                </a:solidFill>
              </a:rPr>
              <a:t>‘client-centred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, and ‘</a:t>
            </a:r>
            <a:r>
              <a:rPr lang="en-GB" sz="2800" i="1" dirty="0" smtClean="0">
                <a:solidFill>
                  <a:schemeClr val="accent6">
                    <a:lumMod val="50000"/>
                  </a:schemeClr>
                </a:solidFill>
              </a:rPr>
              <a:t>person-centred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 approach to psychotherapy</a:t>
            </a:r>
          </a:p>
          <a:p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Proposed that within each of us is a </a:t>
            </a:r>
            <a:r>
              <a:rPr lang="en-GB" sz="2800" i="1" dirty="0" smtClean="0">
                <a:solidFill>
                  <a:schemeClr val="accent6">
                    <a:lumMod val="50000"/>
                  </a:schemeClr>
                </a:solidFill>
              </a:rPr>
              <a:t>self- actualising 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tendency to develop and grow. </a:t>
            </a:r>
          </a:p>
          <a:p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Rogers ( 1951) proposed that ‘self-actualisation is the most prevalent and motivating drive of human existence’</a:t>
            </a:r>
            <a:endParaRPr lang="en-GB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329" y="619053"/>
            <a:ext cx="4081182" cy="5641006"/>
          </a:xfrm>
        </p:spPr>
      </p:pic>
    </p:spTree>
    <p:extLst>
      <p:ext uri="{BB962C8B-B14F-4D97-AF65-F5344CB8AC3E}">
        <p14:creationId xmlns:p14="http://schemas.microsoft.com/office/powerpoint/2010/main" val="276786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2318" y="-243408"/>
            <a:ext cx="8594205" cy="1843607"/>
          </a:xfrm>
        </p:spPr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Carl Rogers (1902 – 1987)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5999629" cy="4620682"/>
          </a:xfrm>
        </p:spPr>
        <p:txBody>
          <a:bodyPr>
            <a:noAutofit/>
          </a:bodyPr>
          <a:lstStyle/>
          <a:p>
            <a:endParaRPr lang="en-GB" sz="2800" dirty="0" smtClean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Rogers ( 1951)  viewed individuals from a phenomenological perspective, which means what is important is an individuals’ perceptions of reality rather than objective reality itse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  <a:latin typeface="Californian FB" panose="0207040306080B030204" pitchFamily="18" charset="0"/>
              </a:rPr>
              <a:t>lf</a:t>
            </a:r>
            <a:endParaRPr lang="en-GB" sz="2800" dirty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329" y="619053"/>
            <a:ext cx="4081182" cy="5641006"/>
          </a:xfrm>
        </p:spPr>
      </p:pic>
    </p:spTree>
    <p:extLst>
      <p:ext uri="{BB962C8B-B14F-4D97-AF65-F5344CB8AC3E}">
        <p14:creationId xmlns:p14="http://schemas.microsoft.com/office/powerpoint/2010/main" val="195132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687" y="349136"/>
            <a:ext cx="10618124" cy="17799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526" y="2864162"/>
            <a:ext cx="5040559" cy="3511590"/>
          </a:xfrm>
        </p:spPr>
      </p:pic>
      <p:sp>
        <p:nvSpPr>
          <p:cNvPr id="4" name="Rectangle 3"/>
          <p:cNvSpPr/>
          <p:nvPr/>
        </p:nvSpPr>
        <p:spPr>
          <a:xfrm>
            <a:off x="958735" y="687186"/>
            <a:ext cx="972589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 smtClean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“What 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the caterpillar calls the end of the world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,  the 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master calls a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Butterfly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.”</a:t>
            </a:r>
            <a:b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</a:b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                                                                                                     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+mj-lt"/>
              </a:rPr>
              <a:t>Richard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Bach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/>
            </a:r>
            <a:b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</a:br>
            <a:endParaRPr lang="en-GB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43237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Necessary and Sufficient Conditions for Growth (1957)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02878" y="2441341"/>
            <a:ext cx="4610100" cy="2482361"/>
          </a:xfrm>
          <a:prstGeom prst="rect">
            <a:avLst/>
          </a:prstGeom>
        </p:spPr>
      </p:pic>
      <p:sp>
        <p:nvSpPr>
          <p:cNvPr id="17" name="Content Placeholder 16"/>
          <p:cNvSpPr>
            <a:spLocks noGrp="1"/>
          </p:cNvSpPr>
          <p:nvPr>
            <p:ph sz="half" idx="2"/>
          </p:nvPr>
        </p:nvSpPr>
        <p:spPr>
          <a:xfrm>
            <a:off x="831274" y="2359959"/>
            <a:ext cx="4710544" cy="3817004"/>
          </a:xfrm>
        </p:spPr>
        <p:txBody>
          <a:bodyPr>
            <a:normAutofit/>
          </a:bodyPr>
          <a:lstStyle/>
          <a:p>
            <a:r>
              <a:rPr lang="en-GB" sz="2800" i="1" dirty="0" smtClean="0">
                <a:solidFill>
                  <a:schemeClr val="accent6">
                    <a:lumMod val="50000"/>
                  </a:schemeClr>
                </a:solidFill>
              </a:rPr>
              <a:t>“ My garden supplies the same intriguing question I have been trying to meet all my professional life: What are the effective conditions for growth?</a:t>
            </a:r>
            <a:r>
              <a:rPr lang="en-GB" sz="3600" dirty="0" smtClean="0">
                <a:solidFill>
                  <a:schemeClr val="accent6">
                    <a:lumMod val="50000"/>
                  </a:schemeClr>
                </a:solidFill>
              </a:rPr>
              <a:t>”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36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</a:t>
            </a:r>
            <a:r>
              <a:rPr lang="en-GB" sz="2000" dirty="0" smtClean="0">
                <a:solidFill>
                  <a:schemeClr val="accent6">
                    <a:lumMod val="50000"/>
                  </a:schemeClr>
                </a:solidFill>
              </a:rPr>
              <a:t>(Carl Rogers 1957)</a:t>
            </a:r>
            <a:endParaRPr lang="en-GB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31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Necessary and Sufficient Conditions for Therapy </a:t>
            </a: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- </a:t>
            </a: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sz="2800" b="1" dirty="0" smtClean="0">
                <a:solidFill>
                  <a:schemeClr val="accent6">
                    <a:lumMod val="50000"/>
                  </a:schemeClr>
                </a:solidFill>
              </a:rPr>
              <a:t>Carl </a:t>
            </a:r>
            <a:r>
              <a:rPr lang="en-GB" sz="2800" b="1" dirty="0" smtClean="0">
                <a:solidFill>
                  <a:schemeClr val="accent6">
                    <a:lumMod val="50000"/>
                  </a:schemeClr>
                </a:solidFill>
              </a:rPr>
              <a:t>Rogers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1957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7165" y="1546413"/>
            <a:ext cx="10972800" cy="497893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That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two persons are in 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psychological contact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That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first person . . . the client, is in a state of incongruence, 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being vulnerable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, or anxious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That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second person . . . the therapist, is congruent in the relationship.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That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therapist is experiencing unconditional positive regard toward 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the client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That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therapist is experiencing an empathic understanding of the </a:t>
            </a: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client’s internal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frame of reference.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>
                <a:solidFill>
                  <a:schemeClr val="accent6">
                    <a:lumMod val="50000"/>
                  </a:schemeClr>
                </a:solidFill>
              </a:rPr>
              <a:t>That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the client perceives, at least to a minimal degree, conditions 4 and 5.</a:t>
            </a:r>
          </a:p>
        </p:txBody>
      </p:sp>
    </p:spTree>
    <p:extLst>
      <p:ext uri="{BB962C8B-B14F-4D97-AF65-F5344CB8AC3E}">
        <p14:creationId xmlns:p14="http://schemas.microsoft.com/office/powerpoint/2010/main" val="89915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Empathy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516" y="1556281"/>
            <a:ext cx="7304117" cy="4620682"/>
          </a:xfrm>
        </p:spPr>
        <p:txBody>
          <a:bodyPr>
            <a:noAutofit/>
          </a:bodyPr>
          <a:lstStyle/>
          <a:p>
            <a:r>
              <a:rPr lang="en-GB" sz="2800" dirty="0" smtClean="0"/>
              <a:t>Empathy is central to person-centred counselling.</a:t>
            </a:r>
          </a:p>
          <a:p>
            <a:r>
              <a:rPr lang="en-GB" sz="2800" dirty="0" smtClean="0"/>
              <a:t>The </a:t>
            </a:r>
            <a:r>
              <a:rPr lang="en-GB" sz="2800" dirty="0" smtClean="0"/>
              <a:t>counsellor’s ability to sense the client’s private world, </a:t>
            </a:r>
            <a:r>
              <a:rPr lang="en-GB" sz="2800" dirty="0" smtClean="0"/>
              <a:t>to put themselves, as much as possible, into the private world of the client.</a:t>
            </a:r>
          </a:p>
          <a:p>
            <a:r>
              <a:rPr lang="en-GB" sz="2800" dirty="0" smtClean="0"/>
              <a:t>The counsellor needs to be able to feel, sense, the client’s world, so that they can reflect the emotions back to the client.</a:t>
            </a:r>
          </a:p>
          <a:p>
            <a:r>
              <a:rPr lang="en-GB" sz="2800" dirty="0" smtClean="0"/>
              <a:t>As the client feels “heard” and understood, they </a:t>
            </a:r>
            <a:r>
              <a:rPr lang="en-GB" sz="2800" dirty="0" smtClean="0"/>
              <a:t>are </a:t>
            </a:r>
            <a:r>
              <a:rPr lang="en-GB" sz="2800" dirty="0" smtClean="0"/>
              <a:t>able to explore </a:t>
            </a:r>
            <a:r>
              <a:rPr lang="en-GB" sz="2800" dirty="0" smtClean="0"/>
              <a:t>feelings and emotions, </a:t>
            </a:r>
            <a:r>
              <a:rPr lang="en-GB" sz="2800" dirty="0" smtClean="0"/>
              <a:t>and understand </a:t>
            </a:r>
            <a:r>
              <a:rPr lang="en-GB" sz="2800" dirty="0" smtClean="0"/>
              <a:t>themselves more fully.</a:t>
            </a:r>
            <a:endParaRPr lang="en-GB" sz="2800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14458" y="2054354"/>
            <a:ext cx="3954779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Congruence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972" y="2139141"/>
            <a:ext cx="5559828" cy="403782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Carl Rogers also used the terms </a:t>
            </a:r>
            <a:r>
              <a:rPr lang="en-GB" sz="2800" i="1" dirty="0" smtClean="0"/>
              <a:t>genuineness </a:t>
            </a:r>
            <a:r>
              <a:rPr lang="en-GB" sz="2800" dirty="0" smtClean="0"/>
              <a:t> or </a:t>
            </a:r>
            <a:r>
              <a:rPr lang="en-GB" sz="2800" i="1" dirty="0" smtClean="0"/>
              <a:t>realness.</a:t>
            </a:r>
          </a:p>
          <a:p>
            <a:r>
              <a:rPr lang="en-GB" sz="2800" dirty="0" smtClean="0"/>
              <a:t>The counsellor needs to be without a façade, to be real in the relationship with the client.</a:t>
            </a:r>
          </a:p>
          <a:p>
            <a:r>
              <a:rPr lang="en-GB" sz="2800" dirty="0" smtClean="0"/>
              <a:t>The therapist does not consider them self the ‘expert’ in PCT, </a:t>
            </a:r>
            <a:r>
              <a:rPr lang="en-GB" sz="2800" dirty="0" smtClean="0"/>
              <a:t>but </a:t>
            </a:r>
            <a:r>
              <a:rPr lang="en-GB" sz="2800" dirty="0" smtClean="0"/>
              <a:t>instead is able to </a:t>
            </a:r>
            <a:r>
              <a:rPr lang="en-GB" sz="2800" dirty="0" smtClean="0"/>
              <a:t>“be” with the </a:t>
            </a:r>
            <a:r>
              <a:rPr lang="en-GB" sz="2800" dirty="0" smtClean="0"/>
              <a:t>client, in partnership.</a:t>
            </a:r>
            <a:endParaRPr lang="en-GB" sz="2800" dirty="0" smtClean="0"/>
          </a:p>
          <a:p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29437" y="1795550"/>
            <a:ext cx="4207941" cy="327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19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Unconditional Positive Regard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0027" y="2355273"/>
            <a:ext cx="9371948" cy="383141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counsellor needs to accept the client unconditionally.</a:t>
            </a:r>
          </a:p>
          <a:p>
            <a:r>
              <a:rPr lang="en-GB" sz="2800" dirty="0" smtClean="0"/>
              <a:t>This is to counteract the conditions of worth that the client might have grown up with.</a:t>
            </a:r>
          </a:p>
          <a:p>
            <a:r>
              <a:rPr lang="en-GB" sz="2800" dirty="0" smtClean="0"/>
              <a:t>The counsellor is accepting the client for who they are, without any conditions attached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It is the therapist acceptance of the client that promotes the client’s acceptance of self </a:t>
            </a:r>
          </a:p>
          <a:p>
            <a:pPr marL="0" indent="0">
              <a:buNone/>
            </a:pPr>
            <a:r>
              <a:rPr lang="en-GB" sz="2400" dirty="0" smtClean="0"/>
              <a:t>                                                                                                           (Rogers, 1986)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899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692101"/>
          </a:xfrm>
        </p:spPr>
        <p:txBody>
          <a:bodyPr/>
          <a:lstStyle/>
          <a:p>
            <a:r>
              <a:rPr lang="en-GB" dirty="0" smtClean="0"/>
              <a:t>What are your thoughts?</a:t>
            </a: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1210235" y="1163171"/>
            <a:ext cx="10280277" cy="46863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In Person-centred counsellor, these core conditions are “necessary and sufficient” for client growth</a:t>
            </a:r>
            <a:r>
              <a:rPr lang="en-GB" sz="3200" dirty="0" smtClean="0"/>
              <a:t>.</a:t>
            </a:r>
          </a:p>
          <a:p>
            <a:pPr algn="ctr"/>
            <a:endParaRPr lang="en-GB" sz="3200" dirty="0"/>
          </a:p>
          <a:p>
            <a:pPr algn="ctr"/>
            <a:r>
              <a:rPr lang="en-GB" sz="3200" dirty="0" smtClean="0"/>
              <a:t>Do you </a:t>
            </a:r>
            <a:r>
              <a:rPr lang="en-GB" sz="3200" dirty="0"/>
              <a:t>think this would be enough to see change in the client?</a:t>
            </a:r>
          </a:p>
        </p:txBody>
      </p:sp>
    </p:spTree>
    <p:extLst>
      <p:ext uri="{BB962C8B-B14F-4D97-AF65-F5344CB8AC3E}">
        <p14:creationId xmlns:p14="http://schemas.microsoft.com/office/powerpoint/2010/main" val="404660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Quality of Being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2177935"/>
            <a:ext cx="4610099" cy="3999028"/>
          </a:xfrm>
        </p:spPr>
        <p:txBody>
          <a:bodyPr/>
          <a:lstStyle/>
          <a:p>
            <a:r>
              <a:rPr lang="en-GB" sz="2800" dirty="0" smtClean="0"/>
              <a:t>It starts with the ‘self’ of the therapist/helper</a:t>
            </a:r>
          </a:p>
          <a:p>
            <a:r>
              <a:rPr lang="en-GB" sz="2800" dirty="0" smtClean="0"/>
              <a:t>Empathy for Self</a:t>
            </a:r>
          </a:p>
          <a:p>
            <a:r>
              <a:rPr lang="en-GB" sz="2800" dirty="0" smtClean="0"/>
              <a:t>Congruence with Self</a:t>
            </a:r>
          </a:p>
          <a:p>
            <a:r>
              <a:rPr lang="en-GB" sz="2800" dirty="0" smtClean="0"/>
              <a:t>Unconditional Positive Regard for Self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199" y="1773382"/>
            <a:ext cx="5969449" cy="3409537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83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Kirschenbaum, H. (2007) The Life and Work of Carl Rogers. Online: http://howardkirschenbaum.com</a:t>
            </a:r>
          </a:p>
          <a:p>
            <a:r>
              <a:rPr lang="en-GB" dirty="0" smtClean="0"/>
              <a:t>Reeves, A. (2018) An Introduction to Counselling and Psychotherapy: From Theory to Practice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Edn</a:t>
            </a:r>
            <a:r>
              <a:rPr lang="en-GB" dirty="0" smtClean="0"/>
              <a:t>. London: Sage ( Pp 98 –106)</a:t>
            </a:r>
          </a:p>
          <a:p>
            <a:r>
              <a:rPr lang="en-GB" dirty="0" smtClean="0"/>
              <a:t>Rogers, C.R. (1961) A Therapists View of Psychotherapy: On Becoming a Person. London: Constable</a:t>
            </a:r>
          </a:p>
          <a:p>
            <a:endParaRPr lang="en-GB" dirty="0"/>
          </a:p>
          <a:p>
            <a:r>
              <a:rPr lang="en-GB" dirty="0" smtClean="0"/>
              <a:t>Carl Rogers: A Daughters Tribute</a:t>
            </a:r>
          </a:p>
          <a:p>
            <a:r>
              <a:rPr lang="en-GB" dirty="0" smtClean="0">
                <a:hlinkClick r:id="rId2"/>
              </a:rPr>
              <a:t>www.nrogers.com/carlrogersbio</a:t>
            </a:r>
            <a:r>
              <a:rPr lang="en-GB" dirty="0" smtClean="0"/>
              <a:t>.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12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91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114</TotalTime>
  <Words>623</Words>
  <Application>Microsoft Office PowerPoint</Application>
  <PresentationFormat>Widescreen</PresentationFormat>
  <Paragraphs>65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Baskerville Old Face</vt:lpstr>
      <vt:lpstr>Californian FB</vt:lpstr>
      <vt:lpstr>Corbel</vt:lpstr>
      <vt:lpstr>Ecology 16x9</vt:lpstr>
      <vt:lpstr>Core Conditions</vt:lpstr>
      <vt:lpstr>Carl Rogers (1902 – 1987)</vt:lpstr>
      <vt:lpstr>Carl Rogers (1902 – 1987)</vt:lpstr>
      <vt:lpstr>       </vt:lpstr>
      <vt:lpstr>Necessary and Sufficient Conditions for Growth (1957)</vt:lpstr>
      <vt:lpstr>Necessary and Sufficient Conditions for Therapy -  Carl Rogers 1957</vt:lpstr>
      <vt:lpstr>Empathy</vt:lpstr>
      <vt:lpstr>Congruence</vt:lpstr>
      <vt:lpstr>Unconditional Positive Regard</vt:lpstr>
      <vt:lpstr>What are your thoughts?</vt:lpstr>
      <vt:lpstr>The Quality of Being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</dc:title>
  <dc:creator>Andrea Williams</dc:creator>
  <cp:lastModifiedBy>Andrea Williams</cp:lastModifiedBy>
  <cp:revision>12</cp:revision>
  <dcterms:created xsi:type="dcterms:W3CDTF">2021-02-08T12:03:16Z</dcterms:created>
  <dcterms:modified xsi:type="dcterms:W3CDTF">2021-02-08T13:57:38Z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