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40" d="100"/>
          <a:sy n="40" d="100"/>
        </p:scale>
        <p:origin x="1684"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2F3E-7EF7-4D07-850A-76545EB57E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CFFA87-C206-490F-AD13-C8A5CD060C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BB025B-A9E2-4DE0-A923-FA88F1102F80}"/>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5" name="Footer Placeholder 4">
            <a:extLst>
              <a:ext uri="{FF2B5EF4-FFF2-40B4-BE49-F238E27FC236}">
                <a16:creationId xmlns:a16="http://schemas.microsoft.com/office/drawing/2014/main" id="{0F5536B6-921C-4D1E-AC60-8A0C484A1E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E8667-5928-483F-B400-0012F4474F64}"/>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488410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86F83-CCA6-4B85-B5F1-1340F19878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54E764-8784-4539-B840-670461BF626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5FF20B-F9E7-47DC-A78C-CC99161D7D90}"/>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5" name="Footer Placeholder 4">
            <a:extLst>
              <a:ext uri="{FF2B5EF4-FFF2-40B4-BE49-F238E27FC236}">
                <a16:creationId xmlns:a16="http://schemas.microsoft.com/office/drawing/2014/main" id="{693047B8-EE6D-4CAC-8B14-9175294A2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5E36F-6E22-43E1-8DEA-D9D2BB2930F2}"/>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1804603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B09C3-2400-4BB1-9925-DAAFB6D950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2A4A74-6FEA-4539-B9A0-80128AB793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EF15C4C-50EF-4C67-B732-8CE61C1CD396}"/>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5" name="Footer Placeholder 4">
            <a:extLst>
              <a:ext uri="{FF2B5EF4-FFF2-40B4-BE49-F238E27FC236}">
                <a16:creationId xmlns:a16="http://schemas.microsoft.com/office/drawing/2014/main" id="{61EA12E5-2D52-49E2-A4A6-79B3BDE24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06975B-26C9-41D8-80C7-FAE4C557D332}"/>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463367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0243D-7DAF-48D4-96DA-76A3F9698D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795438-3520-4C3C-B3B0-1668EB3A1C7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578F79-0AFD-4820-9E45-28A63BBF38F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200AF7-D719-45EB-8873-FB645A88BA69}"/>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6" name="Footer Placeholder 5">
            <a:extLst>
              <a:ext uri="{FF2B5EF4-FFF2-40B4-BE49-F238E27FC236}">
                <a16:creationId xmlns:a16="http://schemas.microsoft.com/office/drawing/2014/main" id="{C32466EF-454C-4FB8-B6A1-F51E6348C2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E8193-36ED-4172-9A05-23E517C4C170}"/>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597601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CBC5-622D-4F25-A6AC-2BBFC194F7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444D8F-2083-4B89-80D0-BF5E8EF259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228B14-A5B5-4D3C-98EA-A03DCB80F6E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A73E60-C403-4957-97DC-A4CE14E654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2959EAC-3DFD-4F3A-B13E-A2223C595A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148487-CB9C-4D87-BA74-654BB5279337}"/>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8" name="Footer Placeholder 7">
            <a:extLst>
              <a:ext uri="{FF2B5EF4-FFF2-40B4-BE49-F238E27FC236}">
                <a16:creationId xmlns:a16="http://schemas.microsoft.com/office/drawing/2014/main" id="{12B193E6-FF76-4F5B-ABE6-8CA5E44131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C8E502-11CC-4442-A7DC-9183661369FB}"/>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94884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FC4BA-B5C1-4EBE-8682-039C0EFD20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5FCA90-D78C-4E00-8B85-2BF1110C663E}"/>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4" name="Footer Placeholder 3">
            <a:extLst>
              <a:ext uri="{FF2B5EF4-FFF2-40B4-BE49-F238E27FC236}">
                <a16:creationId xmlns:a16="http://schemas.microsoft.com/office/drawing/2014/main" id="{AE749749-3B72-46AA-8752-40BFA1095A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870E15-483D-452A-90EC-D2C873422239}"/>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552813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AAAEA7-547D-4D87-A85D-AE2C3845DBFF}"/>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3" name="Footer Placeholder 2">
            <a:extLst>
              <a:ext uri="{FF2B5EF4-FFF2-40B4-BE49-F238E27FC236}">
                <a16:creationId xmlns:a16="http://schemas.microsoft.com/office/drawing/2014/main" id="{4751722F-E8DE-49B0-AD7C-AEA97D9B90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5DBF50-8352-484B-8E8F-B53BB1D3942B}"/>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1539535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95C7-5CF4-48A5-A550-D1284C6CDF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639615-E553-4BB8-9435-49E7A55B11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9F56EB-20F4-4983-A0B8-3E356968DE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07175F3-20C0-4AF4-AF5D-219F6A87E45E}"/>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6" name="Footer Placeholder 5">
            <a:extLst>
              <a:ext uri="{FF2B5EF4-FFF2-40B4-BE49-F238E27FC236}">
                <a16:creationId xmlns:a16="http://schemas.microsoft.com/office/drawing/2014/main" id="{398C6419-D28D-40F5-9526-0F4FD12585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94B967-C1C4-4DBC-974A-A4790399C320}"/>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32097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D9E4-CD25-4F38-9125-AAE37C9EB3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B976BC-6B99-4AFA-BE0E-5217814BC5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BBF39D-69A1-4D9E-A6D1-49503C9A4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AF1A3FA-0E13-416D-85A9-311DD7CFDFAB}"/>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6" name="Footer Placeholder 5">
            <a:extLst>
              <a:ext uri="{FF2B5EF4-FFF2-40B4-BE49-F238E27FC236}">
                <a16:creationId xmlns:a16="http://schemas.microsoft.com/office/drawing/2014/main" id="{D2888132-BED4-4200-908C-D3F895352E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197AC-FE8D-4E6C-8BC4-58CE1E7F3DFC}"/>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3985344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CF38-5979-4394-B63C-03D24EF526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68C5B2-917B-4E54-BD56-BCE9E748091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9FB67-6D99-4943-83C7-006B68042726}"/>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5" name="Footer Placeholder 4">
            <a:extLst>
              <a:ext uri="{FF2B5EF4-FFF2-40B4-BE49-F238E27FC236}">
                <a16:creationId xmlns:a16="http://schemas.microsoft.com/office/drawing/2014/main" id="{50AD5212-5AC6-4870-B034-EEBA02F54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E25B4-5C1E-45D9-B26F-D40B74A9440C}"/>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288369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A2E70E-4CAB-4037-914B-7B1BF77A2E8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83E143-EF0F-4150-8370-BDB3B61D0F1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7A7C3-8FA2-40C5-AB58-313508221368}"/>
              </a:ext>
            </a:extLst>
          </p:cNvPr>
          <p:cNvSpPr>
            <a:spLocks noGrp="1"/>
          </p:cNvSpPr>
          <p:nvPr>
            <p:ph type="dt" sz="half" idx="10"/>
          </p:nvPr>
        </p:nvSpPr>
        <p:spPr/>
        <p:txBody>
          <a:bodyPr/>
          <a:lstStyle/>
          <a:p>
            <a:fld id="{8428BE39-4ACE-4D7D-850B-155324AF488B}" type="datetimeFigureOut">
              <a:rPr lang="en-GB" smtClean="0"/>
              <a:t>21/09/2023</a:t>
            </a:fld>
            <a:endParaRPr lang="en-GB"/>
          </a:p>
        </p:txBody>
      </p:sp>
      <p:sp>
        <p:nvSpPr>
          <p:cNvPr id="5" name="Footer Placeholder 4">
            <a:extLst>
              <a:ext uri="{FF2B5EF4-FFF2-40B4-BE49-F238E27FC236}">
                <a16:creationId xmlns:a16="http://schemas.microsoft.com/office/drawing/2014/main" id="{04DD2CEE-E18E-499A-AADC-2676AD418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D2589-46D8-427B-A180-2F68D75D5861}"/>
              </a:ext>
            </a:extLst>
          </p:cNvPr>
          <p:cNvSpPr>
            <a:spLocks noGrp="1"/>
          </p:cNvSpPr>
          <p:nvPr>
            <p:ph type="sldNum" sz="quarter" idx="12"/>
          </p:nvPr>
        </p:nvSpPr>
        <p:spPr/>
        <p:txBody>
          <a:bodyPr/>
          <a:lstStyle/>
          <a:p>
            <a:fld id="{AAFBA18E-A52A-4825-A07E-1D03BB40B900}" type="slidenum">
              <a:rPr lang="en-GB" smtClean="0"/>
              <a:t>‹#›</a:t>
            </a:fld>
            <a:endParaRPr lang="en-GB"/>
          </a:p>
        </p:txBody>
      </p:sp>
    </p:spTree>
    <p:extLst>
      <p:ext uri="{BB962C8B-B14F-4D97-AF65-F5344CB8AC3E}">
        <p14:creationId xmlns:p14="http://schemas.microsoft.com/office/powerpoint/2010/main" val="4090450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C53DCE-AA44-4DC9-8AE9-63FF2C079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54B166-85A4-415A-A388-50A1C6C6F9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26B09F-125E-48A6-85F3-735289AB7B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28BE39-4ACE-4D7D-850B-155324AF488B}" type="datetimeFigureOut">
              <a:rPr lang="en-GB" smtClean="0"/>
              <a:t>21/09/2023</a:t>
            </a:fld>
            <a:endParaRPr lang="en-GB"/>
          </a:p>
        </p:txBody>
      </p:sp>
      <p:sp>
        <p:nvSpPr>
          <p:cNvPr id="5" name="Footer Placeholder 4">
            <a:extLst>
              <a:ext uri="{FF2B5EF4-FFF2-40B4-BE49-F238E27FC236}">
                <a16:creationId xmlns:a16="http://schemas.microsoft.com/office/drawing/2014/main" id="{21A9B389-8663-4B1B-903A-9405D5341C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91382A-1A71-46AE-BF5F-E509E17E24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FBA18E-A52A-4825-A07E-1D03BB40B900}" type="slidenum">
              <a:rPr lang="en-GB" smtClean="0"/>
              <a:t>‹#›</a:t>
            </a:fld>
            <a:endParaRPr lang="en-GB"/>
          </a:p>
        </p:txBody>
      </p:sp>
    </p:spTree>
    <p:extLst>
      <p:ext uri="{BB962C8B-B14F-4D97-AF65-F5344CB8AC3E}">
        <p14:creationId xmlns:p14="http://schemas.microsoft.com/office/powerpoint/2010/main" val="268738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F9F875-1FAE-4B4B-B0C2-C9DBE204F0B3}"/>
              </a:ext>
            </a:extLst>
          </p:cNvPr>
          <p:cNvSpPr txBox="1"/>
          <p:nvPr/>
        </p:nvSpPr>
        <p:spPr>
          <a:xfrm>
            <a:off x="11389883" y="93760"/>
            <a:ext cx="895547" cy="553998"/>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ECEY4008</a:t>
            </a:r>
          </a:p>
          <a:p>
            <a:r>
              <a:rPr lang="en-GB" sz="1000" dirty="0">
                <a:latin typeface="Arial" panose="020B0604020202020204" pitchFamily="34" charset="0"/>
                <a:cs typeface="Arial" panose="020B0604020202020204" pitchFamily="34" charset="0"/>
              </a:rPr>
              <a:t>1400404</a:t>
            </a:r>
          </a:p>
          <a:p>
            <a:r>
              <a:rPr lang="en-GB" sz="1000" dirty="0">
                <a:latin typeface="Arial" panose="020B0604020202020204" pitchFamily="34" charset="0"/>
                <a:cs typeface="Arial" panose="020B0604020202020204" pitchFamily="34" charset="0"/>
              </a:rPr>
              <a:t>words</a:t>
            </a:r>
          </a:p>
        </p:txBody>
      </p:sp>
      <p:sp>
        <p:nvSpPr>
          <p:cNvPr id="5" name="TextBox 4">
            <a:extLst>
              <a:ext uri="{FF2B5EF4-FFF2-40B4-BE49-F238E27FC236}">
                <a16:creationId xmlns:a16="http://schemas.microsoft.com/office/drawing/2014/main" id="{9DCD4101-CAD9-45C3-ADDF-9A0CC9BA4087}"/>
              </a:ext>
            </a:extLst>
          </p:cNvPr>
          <p:cNvSpPr txBox="1"/>
          <p:nvPr/>
        </p:nvSpPr>
        <p:spPr>
          <a:xfrm>
            <a:off x="103696" y="135397"/>
            <a:ext cx="11286187" cy="461665"/>
          </a:xfrm>
          <a:prstGeom prst="rect">
            <a:avLst/>
          </a:prstGeom>
          <a:solidFill>
            <a:schemeClr val="bg1"/>
          </a:solidFill>
          <a:ln>
            <a:noFill/>
          </a:ln>
          <a:effectLst>
            <a:glow rad="63500">
              <a:schemeClr val="accent3">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GB" sz="2400" dirty="0">
                <a:solidFill>
                  <a:srgbClr val="002060"/>
                </a:solidFill>
                <a:latin typeface="Arial" panose="020B0604020202020204" pitchFamily="34" charset="0"/>
                <a:cs typeface="Arial" panose="020B0604020202020204" pitchFamily="34" charset="0"/>
              </a:rPr>
              <a:t>Study skills that support effective study and development of academic writing</a:t>
            </a:r>
          </a:p>
        </p:txBody>
      </p:sp>
      <p:sp>
        <p:nvSpPr>
          <p:cNvPr id="6" name="TextBox 5">
            <a:extLst>
              <a:ext uri="{FF2B5EF4-FFF2-40B4-BE49-F238E27FC236}">
                <a16:creationId xmlns:a16="http://schemas.microsoft.com/office/drawing/2014/main" id="{6D174D82-CCDD-45A9-BB2E-B5926BF0AA38}"/>
              </a:ext>
            </a:extLst>
          </p:cNvPr>
          <p:cNvSpPr txBox="1"/>
          <p:nvPr/>
        </p:nvSpPr>
        <p:spPr>
          <a:xfrm>
            <a:off x="223100" y="690507"/>
            <a:ext cx="11689237" cy="523220"/>
          </a:xfrm>
          <a:prstGeom prst="rect">
            <a:avLst/>
          </a:prstGeom>
          <a:solidFill>
            <a:schemeClr val="bg1"/>
          </a:solidFill>
          <a:ln>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Introduction</a:t>
            </a:r>
          </a:p>
          <a:p>
            <a:r>
              <a:rPr lang="en-GB" sz="1400" dirty="0">
                <a:latin typeface="Arial" panose="020B0604020202020204" pitchFamily="34" charset="0"/>
                <a:cs typeface="Arial" panose="020B0604020202020204" pitchFamily="34" charset="0"/>
              </a:rPr>
              <a:t>This poster will discuss three different key points, highlighting study skills that are crucial to academic study</a:t>
            </a:r>
          </a:p>
        </p:txBody>
      </p:sp>
      <p:sp>
        <p:nvSpPr>
          <p:cNvPr id="8" name="TextBox 7">
            <a:extLst>
              <a:ext uri="{FF2B5EF4-FFF2-40B4-BE49-F238E27FC236}">
                <a16:creationId xmlns:a16="http://schemas.microsoft.com/office/drawing/2014/main" id="{7E589844-7B16-4EBF-8FFC-F7DD51259B45}"/>
              </a:ext>
            </a:extLst>
          </p:cNvPr>
          <p:cNvSpPr txBox="1"/>
          <p:nvPr/>
        </p:nvSpPr>
        <p:spPr>
          <a:xfrm>
            <a:off x="251381" y="1294885"/>
            <a:ext cx="3839852" cy="4093428"/>
          </a:xfrm>
          <a:prstGeom prst="rect">
            <a:avLst/>
          </a:prstGeom>
          <a:solidFill>
            <a:schemeClr val="bg1"/>
          </a:solidFill>
          <a:ln>
            <a:solidFill>
              <a:schemeClr val="tx1"/>
            </a:solidFill>
          </a:ln>
          <a:effectLst>
            <a:glow rad="63500">
              <a:schemeClr val="accent5">
                <a:satMod val="175000"/>
                <a:alpha val="40000"/>
              </a:schemeClr>
            </a:glow>
          </a:effectLst>
        </p:spPr>
        <p:txBody>
          <a:bodyPr wrap="square" rtlCol="0">
            <a:spAutoFit/>
          </a:bodyPr>
          <a:lstStyle/>
          <a:p>
            <a:r>
              <a:rPr lang="en-GB" dirty="0"/>
              <a:t>Time management:</a:t>
            </a:r>
          </a:p>
          <a:p>
            <a:r>
              <a:rPr lang="en-GB" sz="1600" dirty="0"/>
              <a:t>According to Cottrell (2013) how much time you devote to studying and how effectively you use that time will have a big impact on how well you do whilst in the education system. She also explains the importance of students having a plan to manage well. </a:t>
            </a:r>
          </a:p>
          <a:p>
            <a:r>
              <a:rPr lang="en-GB" sz="1600" dirty="0"/>
              <a:t>This is supported by Moore (2010) who states students should have a plan and that they should stick to it.</a:t>
            </a:r>
          </a:p>
          <a:p>
            <a:r>
              <a:rPr lang="en-GB" sz="1600" dirty="0"/>
              <a:t>Moore’s (2010) 4-D approach allows students to plan by managing their time well.</a:t>
            </a:r>
          </a:p>
          <a:p>
            <a:endParaRPr lang="en-GB" sz="1600" dirty="0"/>
          </a:p>
          <a:p>
            <a:endParaRPr lang="en-GB" sz="1600" dirty="0"/>
          </a:p>
          <a:p>
            <a:endParaRPr lang="en-GB" dirty="0"/>
          </a:p>
        </p:txBody>
      </p:sp>
      <p:sp>
        <p:nvSpPr>
          <p:cNvPr id="9" name="TextBox 8">
            <a:extLst>
              <a:ext uri="{FF2B5EF4-FFF2-40B4-BE49-F238E27FC236}">
                <a16:creationId xmlns:a16="http://schemas.microsoft.com/office/drawing/2014/main" id="{C53A69A4-7B8F-4E1D-9B1D-1B135BF3C7D1}"/>
              </a:ext>
            </a:extLst>
          </p:cNvPr>
          <p:cNvSpPr txBox="1"/>
          <p:nvPr/>
        </p:nvSpPr>
        <p:spPr>
          <a:xfrm>
            <a:off x="4226559" y="1294885"/>
            <a:ext cx="3839852" cy="4401205"/>
          </a:xfrm>
          <a:prstGeom prst="rect">
            <a:avLst/>
          </a:prstGeom>
          <a:solidFill>
            <a:schemeClr val="bg1"/>
          </a:solidFill>
          <a:ln>
            <a:solidFill>
              <a:schemeClr val="tx1"/>
            </a:solidFill>
          </a:ln>
          <a:effectLst>
            <a:glow rad="63500">
              <a:schemeClr val="accent2">
                <a:satMod val="175000"/>
                <a:alpha val="40000"/>
              </a:schemeClr>
            </a:glow>
          </a:effectLst>
        </p:spPr>
        <p:txBody>
          <a:bodyPr wrap="square" rtlCol="0">
            <a:spAutoFit/>
          </a:bodyPr>
          <a:lstStyle/>
          <a:p>
            <a:r>
              <a:rPr lang="en-GB" dirty="0"/>
              <a:t>Note taking:</a:t>
            </a:r>
          </a:p>
          <a:p>
            <a:r>
              <a:rPr lang="en-GB" sz="1600" dirty="0"/>
              <a:t>Note taking can equip students with employability skills. It also allows students to understand what they have read and keep a log of research. </a:t>
            </a:r>
          </a:p>
          <a:p>
            <a:r>
              <a:rPr lang="en-GB" sz="1600" dirty="0"/>
              <a:t>Day (2018) claims that notetaking is a key part of academic reading and writing. Cottrell (2013) also claims that how you take notes can have a big impact on how well you remember, find, and use knowledge in real-world situations. She also suggests that students should make a list of questions and answer them whilst reading/researching. </a:t>
            </a:r>
            <a:endParaRPr lang="en-GB" dirty="0"/>
          </a:p>
          <a:p>
            <a:endParaRPr lang="en-GB" dirty="0"/>
          </a:p>
          <a:p>
            <a:endParaRPr lang="en-GB" dirty="0"/>
          </a:p>
          <a:p>
            <a:endParaRPr lang="en-GB" dirty="0"/>
          </a:p>
        </p:txBody>
      </p:sp>
      <p:sp>
        <p:nvSpPr>
          <p:cNvPr id="10" name="TextBox 9">
            <a:extLst>
              <a:ext uri="{FF2B5EF4-FFF2-40B4-BE49-F238E27FC236}">
                <a16:creationId xmlns:a16="http://schemas.microsoft.com/office/drawing/2014/main" id="{92A144A6-0D64-41E8-8A46-6BD4A3FFAE74}"/>
              </a:ext>
            </a:extLst>
          </p:cNvPr>
          <p:cNvSpPr txBox="1"/>
          <p:nvPr/>
        </p:nvSpPr>
        <p:spPr>
          <a:xfrm>
            <a:off x="8201737" y="1278843"/>
            <a:ext cx="3830009" cy="4801314"/>
          </a:xfrm>
          <a:prstGeom prst="rect">
            <a:avLst/>
          </a:prstGeom>
          <a:solidFill>
            <a:schemeClr val="bg1"/>
          </a:solidFill>
          <a:ln>
            <a:solidFill>
              <a:schemeClr val="tx1"/>
            </a:solidFill>
          </a:ln>
          <a:effectLst>
            <a:glow rad="63500">
              <a:schemeClr val="accent6">
                <a:satMod val="175000"/>
                <a:alpha val="40000"/>
              </a:schemeClr>
            </a:glow>
          </a:effectLst>
        </p:spPr>
        <p:txBody>
          <a:bodyPr wrap="square" rtlCol="0">
            <a:spAutoFit/>
          </a:bodyPr>
          <a:lstStyle/>
          <a:p>
            <a:r>
              <a:rPr lang="en-GB" dirty="0"/>
              <a:t>Reading:</a:t>
            </a:r>
          </a:p>
          <a:p>
            <a:r>
              <a:rPr lang="en-GB" sz="1600" dirty="0"/>
              <a:t>A reading list provided by the university points students in the right direction of what material they should be reading when completing a particular modules. Du Boulay (2009) suggests that students should ‘read for your purpose, but first identify what your purpose is.’ It is essential that students understand what they’re researching and furthermore, what they are reading to find that research. </a:t>
            </a:r>
          </a:p>
          <a:p>
            <a:r>
              <a:rPr lang="en-GB" sz="1600" dirty="0"/>
              <a:t>Cottrell (2013) has indicated that scanning text rapidly can help to determine what to read and what will be the most useful information to take away from that page.</a:t>
            </a:r>
          </a:p>
          <a:p>
            <a:r>
              <a:rPr lang="en-GB" sz="1600" dirty="0"/>
              <a:t>She also claims that students should be smart readers by using strategies that self-help to highlight the most important information. </a:t>
            </a:r>
          </a:p>
        </p:txBody>
      </p:sp>
      <p:sp>
        <p:nvSpPr>
          <p:cNvPr id="11" name="TextBox 10">
            <a:extLst>
              <a:ext uri="{FF2B5EF4-FFF2-40B4-BE49-F238E27FC236}">
                <a16:creationId xmlns:a16="http://schemas.microsoft.com/office/drawing/2014/main" id="{743A01F9-1EA4-40F3-96EC-3B1BEC6C6470}"/>
              </a:ext>
            </a:extLst>
          </p:cNvPr>
          <p:cNvSpPr txBox="1"/>
          <p:nvPr/>
        </p:nvSpPr>
        <p:spPr>
          <a:xfrm>
            <a:off x="251381" y="6199383"/>
            <a:ext cx="11689237" cy="523220"/>
          </a:xfrm>
          <a:prstGeom prst="rect">
            <a:avLst/>
          </a:prstGeom>
          <a:solidFill>
            <a:schemeClr val="bg1"/>
          </a:solidFill>
          <a:ln>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Conclusion: </a:t>
            </a:r>
            <a:r>
              <a:rPr lang="en-GB" sz="1400" dirty="0">
                <a:latin typeface="Arial" panose="020B0604020202020204" pitchFamily="34" charset="0"/>
                <a:cs typeface="Arial" panose="020B0604020202020204" pitchFamily="34" charset="0"/>
              </a:rPr>
              <a:t>Students who begin learning and using essential study techniques early on in their degree programme will be more self-assured, motivated, engaged, and successful.</a:t>
            </a:r>
          </a:p>
        </p:txBody>
      </p:sp>
    </p:spTree>
    <p:extLst>
      <p:ext uri="{BB962C8B-B14F-4D97-AF65-F5344CB8AC3E}">
        <p14:creationId xmlns:p14="http://schemas.microsoft.com/office/powerpoint/2010/main" val="3171727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2EB0C3-AC56-450F-9A7C-8B1E54CF9367}"/>
              </a:ext>
            </a:extLst>
          </p:cNvPr>
          <p:cNvSpPr txBox="1"/>
          <p:nvPr/>
        </p:nvSpPr>
        <p:spPr>
          <a:xfrm>
            <a:off x="254000" y="233680"/>
            <a:ext cx="11470640" cy="517064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Reference list</a:t>
            </a:r>
          </a:p>
          <a:p>
            <a:endParaRPr lang="en-GB" sz="4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Cottrell, S. (2019). </a:t>
            </a:r>
            <a:r>
              <a:rPr lang="en-GB" sz="2400" i="1" dirty="0">
                <a:latin typeface="Arial" panose="020B0604020202020204" pitchFamily="34" charset="0"/>
                <a:cs typeface="Arial" panose="020B0604020202020204" pitchFamily="34" charset="0"/>
              </a:rPr>
              <a:t>The study skills handbook</a:t>
            </a:r>
            <a:r>
              <a:rPr lang="en-GB" sz="2400" dirty="0">
                <a:latin typeface="Arial" panose="020B0604020202020204" pitchFamily="34" charset="0"/>
                <a:cs typeface="Arial" panose="020B0604020202020204" pitchFamily="34" charset="0"/>
              </a:rPr>
              <a:t>. 5th ed. London: Red Globe Press</a:t>
            </a:r>
            <a:r>
              <a:rPr lang="en-GB" dirty="0"/>
              <a: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Day, T (2018). </a:t>
            </a:r>
            <a:r>
              <a:rPr lang="en-GB" sz="2400" i="1" dirty="0">
                <a:latin typeface="Arial" panose="020B0604020202020204" pitchFamily="34" charset="0"/>
                <a:cs typeface="Arial" panose="020B0604020202020204" pitchFamily="34" charset="0"/>
              </a:rPr>
              <a:t>Success in academic writing</a:t>
            </a:r>
            <a:r>
              <a:rPr lang="en-GB" sz="2400" dirty="0">
                <a:latin typeface="Arial" panose="020B0604020202020204" pitchFamily="34" charset="0"/>
                <a:cs typeface="Arial" panose="020B0604020202020204" pitchFamily="34" charset="0"/>
              </a:rPr>
              <a:t>. Basingstoke, Hampshire: Palgrave.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Du Boulay, D (2009). </a:t>
            </a:r>
            <a:r>
              <a:rPr lang="en-GB" sz="2400" i="1" dirty="0">
                <a:latin typeface="Arial" panose="020B0604020202020204" pitchFamily="34" charset="0"/>
                <a:cs typeface="Arial" panose="020B0604020202020204" pitchFamily="34" charset="0"/>
              </a:rPr>
              <a:t>Study skills for dummies</a:t>
            </a:r>
            <a:r>
              <a:rPr lang="en-GB" sz="2400" dirty="0">
                <a:latin typeface="Arial" panose="020B0604020202020204" pitchFamily="34" charset="0"/>
                <a:cs typeface="Arial" panose="020B0604020202020204" pitchFamily="34" charset="0"/>
              </a:rPr>
              <a:t>. Chichester: Wiley.</a:t>
            </a:r>
          </a:p>
          <a:p>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Moore, S (2010). </a:t>
            </a:r>
            <a:r>
              <a:rPr lang="en-GB" sz="2400" i="1" dirty="0">
                <a:latin typeface="Arial" panose="020B0604020202020204" pitchFamily="34" charset="0"/>
                <a:cs typeface="Arial" panose="020B0604020202020204" pitchFamily="34" charset="0"/>
              </a:rPr>
              <a:t>The ultimate study skills handbook</a:t>
            </a:r>
            <a:r>
              <a:rPr lang="en-GB" sz="2400" dirty="0">
                <a:latin typeface="Arial" panose="020B0604020202020204" pitchFamily="34" charset="0"/>
                <a:cs typeface="Arial" panose="020B0604020202020204" pitchFamily="34" charset="0"/>
              </a:rPr>
              <a:t>. McGraw-Hill/Open University Press.</a:t>
            </a:r>
          </a:p>
          <a:p>
            <a:endParaRPr lang="en-GB" dirty="0"/>
          </a:p>
          <a:p>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91968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TotalTime>
  <Words>452</Words>
  <Application>Microsoft Office PowerPoint</Application>
  <PresentationFormat>Widescreen</PresentationFormat>
  <Paragraphs>29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 Cecen (Usk CiW Primary School)</dc:creator>
  <cp:lastModifiedBy>C Cecen (Usk CiW Primary School)</cp:lastModifiedBy>
  <cp:revision>14</cp:revision>
  <dcterms:created xsi:type="dcterms:W3CDTF">2023-09-13T15:02:51Z</dcterms:created>
  <dcterms:modified xsi:type="dcterms:W3CDTF">2023-09-21T16:00:13Z</dcterms:modified>
</cp:coreProperties>
</file>