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93" r:id="rId2"/>
    <p:sldId id="257" r:id="rId3"/>
    <p:sldId id="258" r:id="rId4"/>
    <p:sldId id="259" r:id="rId5"/>
    <p:sldId id="260" r:id="rId6"/>
    <p:sldId id="261" r:id="rId7"/>
    <p:sldId id="269" r:id="rId8"/>
    <p:sldId id="262" r:id="rId9"/>
    <p:sldId id="263" r:id="rId10"/>
    <p:sldId id="264" r:id="rId11"/>
    <p:sldId id="265" r:id="rId12"/>
    <p:sldId id="266" r:id="rId13"/>
    <p:sldId id="267" r:id="rId14"/>
    <p:sldId id="292"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4" r:id="rId28"/>
    <p:sldId id="294" r:id="rId29"/>
    <p:sldId id="285" r:id="rId30"/>
    <p:sldId id="287" r:id="rId31"/>
    <p:sldId id="288" r:id="rId32"/>
    <p:sldId id="289" r:id="rId33"/>
    <p:sldId id="290" r:id="rId34"/>
    <p:sldId id="291"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38" autoAdjust="0"/>
    <p:restoredTop sz="94660"/>
  </p:normalViewPr>
  <p:slideViewPr>
    <p:cSldViewPr>
      <p:cViewPr>
        <p:scale>
          <a:sx n="76" d="100"/>
          <a:sy n="76" d="100"/>
        </p:scale>
        <p:origin x="-1818" y="-32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CD425E6-C8D3-4669-833A-101AB0FA1763}" type="datetimeFigureOut">
              <a:rPr lang="en-US" smtClean="0"/>
              <a:pPr/>
              <a:t>10/11/2015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CDB9C57-40A7-45E6-AFD8-061DD9E6B1A8}" type="slidenum">
              <a:rPr lang="en-US" smtClean="0"/>
              <a:pPr/>
              <a:t>‹#›</a:t>
            </a:fld>
            <a:endParaRPr lang="en-US"/>
          </a:p>
        </p:txBody>
      </p:sp>
    </p:spTree>
    <p:extLst>
      <p:ext uri="{BB962C8B-B14F-4D97-AF65-F5344CB8AC3E}">
        <p14:creationId xmlns:p14="http://schemas.microsoft.com/office/powerpoint/2010/main" val="386605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F7C1C15-F768-4C92-8331-021810C301DE}" type="slidenum">
              <a:rPr lang="en-GB"/>
              <a:pPr/>
              <a:t>1</a:t>
            </a:fld>
            <a:endParaRPr lang="en-GB"/>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427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latin typeface="Times New Roman" pitchFamily="18" charset="0"/>
              <a:ea typeface="ＭＳ Ｐゴシック"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3823587-269D-4B0A-A0EF-25F94DEEFCE3}" type="datetimeFigureOut">
              <a:rPr lang="en-GB" smtClean="0"/>
              <a:pPr/>
              <a:t>11/10/2015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267AF-562E-4B69-9992-DE4F05B9980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3823587-269D-4B0A-A0EF-25F94DEEFCE3}" type="datetimeFigureOut">
              <a:rPr lang="en-GB" smtClean="0"/>
              <a:pPr/>
              <a:t>11/10/2015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267AF-562E-4B69-9992-DE4F05B9980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823587-269D-4B0A-A0EF-25F94DEEFCE3}" type="datetimeFigureOut">
              <a:rPr lang="en-GB" smtClean="0"/>
              <a:pPr/>
              <a:t>11/10/2015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267AF-562E-4B69-9992-DE4F05B998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3823587-269D-4B0A-A0EF-25F94DEEFCE3}" type="datetimeFigureOut">
              <a:rPr lang="en-GB" smtClean="0"/>
              <a:pPr/>
              <a:t>11/10/2015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B267AF-562E-4B69-9992-DE4F05B998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3823587-269D-4B0A-A0EF-25F94DEEFCE3}" type="datetimeFigureOut">
              <a:rPr lang="en-GB" smtClean="0"/>
              <a:pPr/>
              <a:t>11/10/2015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B267AF-562E-4B69-9992-DE4F05B998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3823587-269D-4B0A-A0EF-25F94DEEFCE3}" type="datetimeFigureOut">
              <a:rPr lang="en-GB" smtClean="0"/>
              <a:pPr/>
              <a:t>11/10/2015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B267AF-562E-4B69-9992-DE4F05B998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823587-269D-4B0A-A0EF-25F94DEEFCE3}" type="datetimeFigureOut">
              <a:rPr lang="en-GB" smtClean="0"/>
              <a:pPr/>
              <a:t>11/10/2015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B267AF-562E-4B69-9992-DE4F05B998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823587-269D-4B0A-A0EF-25F94DEEFCE3}" type="datetimeFigureOut">
              <a:rPr lang="en-GB" smtClean="0"/>
              <a:pPr/>
              <a:t>11/10/2015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B267AF-562E-4B69-9992-DE4F05B9980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823587-269D-4B0A-A0EF-25F94DEEFCE3}" type="datetimeFigureOut">
              <a:rPr lang="en-GB" smtClean="0"/>
              <a:pPr/>
              <a:t>11/10/2015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B267AF-562E-4B69-9992-DE4F05B9980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3823587-269D-4B0A-A0EF-25F94DEEFCE3}" type="datetimeFigureOut">
              <a:rPr lang="en-GB" smtClean="0"/>
              <a:pPr/>
              <a:t>11/10/2015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267AF-562E-4B69-9992-DE4F05B998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3823587-269D-4B0A-A0EF-25F94DEEFCE3}" type="datetimeFigureOut">
              <a:rPr lang="en-GB" smtClean="0"/>
              <a:pPr/>
              <a:t>11/10/2015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267AF-562E-4B69-9992-DE4F05B998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823587-269D-4B0A-A0EF-25F94DEEFCE3}" type="datetimeFigureOut">
              <a:rPr lang="en-GB" smtClean="0"/>
              <a:pPr/>
              <a:t>11/10/2015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B267AF-562E-4B69-9992-DE4F05B9980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251520" y="5373216"/>
            <a:ext cx="8308974" cy="1214438"/>
          </a:xfrm>
        </p:spPr>
        <p:txBody>
          <a:bodyPr>
            <a:noAutofit/>
          </a:bodyPr>
          <a:lstStyle/>
          <a:p>
            <a:pPr algn="l"/>
            <a:r>
              <a:rPr lang="en-GB" sz="2800" b="1" dirty="0" smtClean="0">
                <a:solidFill>
                  <a:schemeClr val="tx1"/>
                </a:solidFill>
                <a:latin typeface="Arial" pitchFamily="34" charset="0"/>
                <a:cs typeface="Arial" pitchFamily="34" charset="0"/>
              </a:rPr>
              <a:t>LO7: Consolidating </a:t>
            </a:r>
            <a:r>
              <a:rPr lang="en-GB" sz="2800" b="1" dirty="0" smtClean="0">
                <a:solidFill>
                  <a:schemeClr val="tx1"/>
                </a:solidFill>
                <a:latin typeface="Arial" pitchFamily="34" charset="0"/>
                <a:cs typeface="Arial" pitchFamily="34" charset="0"/>
              </a:rPr>
              <a:t>Leadership Skills: Project Management and your Development</a:t>
            </a:r>
            <a:endParaRPr lang="en-GB" sz="28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What is project </a:t>
            </a:r>
            <a:r>
              <a:rPr lang="en-GB" sz="4000" b="1" dirty="0">
                <a:latin typeface="Arial" pitchFamily="34" charset="0"/>
                <a:cs typeface="Arial" pitchFamily="34" charset="0"/>
              </a:rPr>
              <a:t>m</a:t>
            </a:r>
            <a:r>
              <a:rPr lang="en-GB" sz="4000" b="1" dirty="0" smtClean="0">
                <a:latin typeface="Arial" pitchFamily="34" charset="0"/>
                <a:cs typeface="Arial" pitchFamily="34" charset="0"/>
              </a:rPr>
              <a:t>anagement?</a:t>
            </a:r>
            <a:endParaRPr lang="en-GB" sz="4000" b="1" dirty="0">
              <a:latin typeface="Arial" pitchFamily="34" charset="0"/>
              <a:cs typeface="Arial" pitchFamily="34" charset="0"/>
            </a:endParaRPr>
          </a:p>
        </p:txBody>
      </p:sp>
      <p:sp>
        <p:nvSpPr>
          <p:cNvPr id="3" name="Content Placeholder 2"/>
          <p:cNvSpPr>
            <a:spLocks noGrp="1"/>
          </p:cNvSpPr>
          <p:nvPr>
            <p:ph idx="1"/>
          </p:nvPr>
        </p:nvSpPr>
        <p:spPr>
          <a:xfrm>
            <a:off x="467544" y="1412776"/>
            <a:ext cx="8229600" cy="4968552"/>
          </a:xfrm>
        </p:spPr>
        <p:txBody>
          <a:bodyPr>
            <a:normAutofit/>
          </a:bodyPr>
          <a:lstStyle/>
          <a:p>
            <a:r>
              <a:rPr lang="en-GB" sz="2800" dirty="0">
                <a:latin typeface="Arial" pitchFamily="34" charset="0"/>
                <a:cs typeface="Arial" pitchFamily="34" charset="0"/>
              </a:rPr>
              <a:t>At one time, project management was almost exclusively the property of civil and construction engineering </a:t>
            </a:r>
            <a:r>
              <a:rPr lang="en-GB" sz="2800" dirty="0" smtClean="0">
                <a:latin typeface="Arial" pitchFamily="34" charset="0"/>
                <a:cs typeface="Arial" pitchFamily="34" charset="0"/>
              </a:rPr>
              <a:t>programs… Project </a:t>
            </a:r>
            <a:r>
              <a:rPr lang="en-GB" sz="2800" dirty="0">
                <a:latin typeface="Arial" pitchFamily="34" charset="0"/>
                <a:cs typeface="Arial" pitchFamily="34" charset="0"/>
              </a:rPr>
              <a:t>management today is a holistic </a:t>
            </a:r>
            <a:r>
              <a:rPr lang="en-GB" sz="2800" dirty="0" smtClean="0">
                <a:latin typeface="Arial" pitchFamily="34" charset="0"/>
                <a:cs typeface="Arial" pitchFamily="34" charset="0"/>
              </a:rPr>
              <a:t>‘management’ </a:t>
            </a:r>
            <a:r>
              <a:rPr lang="en-GB" sz="2800" dirty="0">
                <a:latin typeface="Arial" pitchFamily="34" charset="0"/>
                <a:cs typeface="Arial" pitchFamily="34" charset="0"/>
              </a:rPr>
              <a:t>challenge requiring not only technical skills but a </a:t>
            </a:r>
            <a:r>
              <a:rPr lang="en-GB" sz="2800" dirty="0" smtClean="0">
                <a:latin typeface="Arial" pitchFamily="34" charset="0"/>
                <a:cs typeface="Arial" pitchFamily="34" charset="0"/>
              </a:rPr>
              <a:t>broad- </a:t>
            </a:r>
            <a:r>
              <a:rPr lang="en-GB" sz="2800" dirty="0">
                <a:latin typeface="Arial" pitchFamily="34" charset="0"/>
                <a:cs typeface="Arial" pitchFamily="34" charset="0"/>
              </a:rPr>
              <a:t>based set of people skills as well. Project management has become the management of technology, people, culture, stakeholders, and other diverse elements necessary to successfully complete a </a:t>
            </a:r>
            <a:r>
              <a:rPr lang="en-GB" sz="2800" dirty="0" smtClean="0">
                <a:latin typeface="Arial" pitchFamily="34" charset="0"/>
                <a:cs typeface="Arial" pitchFamily="34" charset="0"/>
              </a:rPr>
              <a:t>project </a:t>
            </a:r>
          </a:p>
          <a:p>
            <a:pPr marL="0" indent="0">
              <a:buNone/>
            </a:pPr>
            <a:r>
              <a:rPr lang="en-GB" sz="2800" dirty="0" smtClean="0">
                <a:latin typeface="Arial" pitchFamily="34" charset="0"/>
                <a:cs typeface="Arial" pitchFamily="34" charset="0"/>
              </a:rPr>
              <a:t>   (</a:t>
            </a:r>
            <a:r>
              <a:rPr lang="en-GB" sz="2800" dirty="0">
                <a:latin typeface="Arial" pitchFamily="34" charset="0"/>
                <a:cs typeface="Arial" pitchFamily="34" charset="0"/>
              </a:rPr>
              <a:t>Pinto </a:t>
            </a:r>
            <a:r>
              <a:rPr lang="en-GB" sz="2800" dirty="0" smtClean="0">
                <a:latin typeface="Arial" pitchFamily="34" charset="0"/>
                <a:cs typeface="Arial" pitchFamily="34" charset="0"/>
              </a:rPr>
              <a:t>2007, p xvii</a:t>
            </a:r>
            <a:r>
              <a:rPr lang="en-GB" sz="2800" dirty="0">
                <a:latin typeface="Arial" pitchFamily="34" charset="0"/>
                <a:cs typeface="Arial" pitchFamily="34" charset="0"/>
              </a:rPr>
              <a:t>)</a:t>
            </a:r>
          </a:p>
          <a:p>
            <a:endParaRPr lang="en-GB" sz="2800" dirty="0">
              <a:latin typeface="Lucida Sans"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Project management for all</a:t>
            </a:r>
            <a:endParaRPr lang="en-GB" sz="4000" b="1" dirty="0">
              <a:latin typeface="Arial" pitchFamily="34" charset="0"/>
              <a:cs typeface="Arial" pitchFamily="34" charset="0"/>
            </a:endParaRPr>
          </a:p>
        </p:txBody>
      </p:sp>
      <p:sp>
        <p:nvSpPr>
          <p:cNvPr id="3" name="Content Placeholder 2"/>
          <p:cNvSpPr>
            <a:spLocks noGrp="1"/>
          </p:cNvSpPr>
          <p:nvPr>
            <p:ph idx="1"/>
          </p:nvPr>
        </p:nvSpPr>
        <p:spPr>
          <a:xfrm>
            <a:off x="467544" y="1340768"/>
            <a:ext cx="8229600" cy="5040560"/>
          </a:xfrm>
        </p:spPr>
        <p:txBody>
          <a:bodyPr>
            <a:noAutofit/>
          </a:bodyPr>
          <a:lstStyle/>
          <a:p>
            <a:pPr>
              <a:buNone/>
            </a:pPr>
            <a:r>
              <a:rPr lang="en-GB" sz="2800" i="1" dirty="0" smtClean="0"/>
              <a:t>    </a:t>
            </a:r>
          </a:p>
          <a:p>
            <a:pPr>
              <a:buNone/>
            </a:pPr>
            <a:r>
              <a:rPr lang="en-GB" sz="2800" dirty="0" smtClean="0">
                <a:latin typeface="Arial" pitchFamily="34" charset="0"/>
                <a:ea typeface="Cambria Math" pitchFamily="18" charset="0"/>
                <a:cs typeface="Arial" pitchFamily="34" charset="0"/>
              </a:rPr>
              <a:t>	Many </a:t>
            </a:r>
            <a:r>
              <a:rPr lang="en-GB" sz="2800" dirty="0">
                <a:latin typeface="Arial" pitchFamily="34" charset="0"/>
                <a:ea typeface="Cambria Math" pitchFamily="18" charset="0"/>
                <a:cs typeface="Arial" pitchFamily="34" charset="0"/>
              </a:rPr>
              <a:t>managers have not recognised that they are project managers, despite the statistics </a:t>
            </a:r>
            <a:r>
              <a:rPr lang="en-GB" sz="2800" dirty="0" smtClean="0">
                <a:latin typeface="Arial" pitchFamily="34" charset="0"/>
                <a:ea typeface="Cambria Math" pitchFamily="18" charset="0"/>
                <a:cs typeface="Arial" pitchFamily="34" charset="0"/>
              </a:rPr>
              <a:t> </a:t>
            </a:r>
            <a:r>
              <a:rPr lang="en-GB" sz="2800" dirty="0">
                <a:latin typeface="Arial" pitchFamily="34" charset="0"/>
                <a:ea typeface="Cambria Math" pitchFamily="18" charset="0"/>
                <a:cs typeface="Arial" pitchFamily="34" charset="0"/>
              </a:rPr>
              <a:t>that the average manager now spends upwards of 50 </a:t>
            </a:r>
            <a:r>
              <a:rPr lang="en-GB" sz="2800" dirty="0" smtClean="0">
                <a:latin typeface="Arial" pitchFamily="34" charset="0"/>
                <a:ea typeface="Cambria Math" pitchFamily="18" charset="0"/>
                <a:cs typeface="Arial" pitchFamily="34" charset="0"/>
              </a:rPr>
              <a:t>per cent </a:t>
            </a:r>
            <a:r>
              <a:rPr lang="en-GB" sz="2800" dirty="0">
                <a:latin typeface="Arial" pitchFamily="34" charset="0"/>
                <a:ea typeface="Cambria Math" pitchFamily="18" charset="0"/>
                <a:cs typeface="Arial" pitchFamily="34" charset="0"/>
              </a:rPr>
              <a:t>of their time on projects or </a:t>
            </a:r>
            <a:r>
              <a:rPr lang="en-GB" sz="2800" dirty="0" smtClean="0">
                <a:latin typeface="Arial" pitchFamily="34" charset="0"/>
                <a:ea typeface="Cambria Math" pitchFamily="18" charset="0"/>
                <a:cs typeface="Arial" pitchFamily="34" charset="0"/>
              </a:rPr>
              <a:t>project-related </a:t>
            </a:r>
            <a:r>
              <a:rPr lang="en-GB" sz="2800" dirty="0">
                <a:latin typeface="Arial" pitchFamily="34" charset="0"/>
                <a:ea typeface="Cambria Math" pitchFamily="18" charset="0"/>
                <a:cs typeface="Arial" pitchFamily="34" charset="0"/>
              </a:rPr>
              <a:t>issues, Their line responsibilities (finance, marketing, design) involve them in a variety of day-to-day activities plus longer term </a:t>
            </a:r>
            <a:r>
              <a:rPr lang="en-GB" sz="2800" dirty="0" smtClean="0">
                <a:latin typeface="Arial" pitchFamily="34" charset="0"/>
                <a:ea typeface="Cambria Math" pitchFamily="18" charset="0"/>
                <a:cs typeface="Arial" pitchFamily="34" charset="0"/>
              </a:rPr>
              <a:t>projects. </a:t>
            </a:r>
          </a:p>
          <a:p>
            <a:pPr>
              <a:buNone/>
            </a:pPr>
            <a:r>
              <a:rPr lang="en-GB" sz="2800" dirty="0">
                <a:latin typeface="Arial" pitchFamily="34" charset="0"/>
                <a:ea typeface="Cambria Math" pitchFamily="18" charset="0"/>
                <a:cs typeface="Arial" pitchFamily="34" charset="0"/>
              </a:rPr>
              <a:t> </a:t>
            </a:r>
            <a:r>
              <a:rPr lang="en-GB" sz="2800" dirty="0" smtClean="0">
                <a:latin typeface="Arial" pitchFamily="34" charset="0"/>
                <a:ea typeface="Cambria Math" pitchFamily="18" charset="0"/>
                <a:cs typeface="Arial" pitchFamily="34" charset="0"/>
              </a:rPr>
              <a:t>  (</a:t>
            </a:r>
            <a:r>
              <a:rPr lang="en-GB" sz="2800" dirty="0" err="1" smtClean="0">
                <a:latin typeface="Arial" pitchFamily="34" charset="0"/>
                <a:ea typeface="Cambria Math" pitchFamily="18" charset="0"/>
                <a:cs typeface="Arial" pitchFamily="34" charset="0"/>
              </a:rPr>
              <a:t>Maylor</a:t>
            </a:r>
            <a:r>
              <a:rPr lang="en-GB" sz="2800" dirty="0" smtClean="0">
                <a:latin typeface="Arial" pitchFamily="34" charset="0"/>
                <a:ea typeface="Cambria Math" pitchFamily="18" charset="0"/>
                <a:cs typeface="Arial" pitchFamily="34" charset="0"/>
              </a:rPr>
              <a:t> </a:t>
            </a:r>
            <a:r>
              <a:rPr lang="en-GB" sz="2800" dirty="0">
                <a:latin typeface="Arial" pitchFamily="34" charset="0"/>
                <a:ea typeface="Cambria Math" pitchFamily="18" charset="0"/>
                <a:cs typeface="Arial" pitchFamily="34" charset="0"/>
              </a:rPr>
              <a:t>2005, p10)</a:t>
            </a:r>
          </a:p>
          <a:p>
            <a:endParaRPr lang="en-GB" sz="2800" dirty="0">
              <a:latin typeface="Arial" pitchFamily="34" charset="0"/>
              <a:ea typeface="Cambria Math" pitchFamily="18"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A project is…</a:t>
            </a:r>
            <a:endParaRPr lang="en-GB"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800" dirty="0">
                <a:latin typeface="Arial" pitchFamily="34" charset="0"/>
                <a:cs typeface="Arial" pitchFamily="34" charset="0"/>
              </a:rPr>
              <a:t>a unique venture with a beginning and end, conducted by people to meet established goals within parameters of cost, schedule, and quality.</a:t>
            </a:r>
          </a:p>
          <a:p>
            <a:pPr>
              <a:buNone/>
            </a:pPr>
            <a:endParaRPr lang="en-GB" sz="2800" dirty="0" smtClean="0">
              <a:latin typeface="Arial" pitchFamily="34" charset="0"/>
              <a:cs typeface="Arial" pitchFamily="34" charset="0"/>
            </a:endParaRPr>
          </a:p>
          <a:p>
            <a:pPr>
              <a:buNone/>
            </a:pPr>
            <a:r>
              <a:rPr lang="en-GB" sz="2800" dirty="0" smtClean="0">
                <a:latin typeface="Arial" pitchFamily="34" charset="0"/>
                <a:cs typeface="Arial" pitchFamily="34" charset="0"/>
              </a:rPr>
              <a:t>And it is…</a:t>
            </a:r>
            <a:r>
              <a:rPr lang="en-GB" sz="2800" dirty="0">
                <a:latin typeface="Arial" pitchFamily="34" charset="0"/>
                <a:cs typeface="Arial" pitchFamily="34" charset="0"/>
              </a:rPr>
              <a:t> </a:t>
            </a:r>
          </a:p>
          <a:p>
            <a:pPr lvl="0"/>
            <a:r>
              <a:rPr lang="en-US" sz="2800" dirty="0">
                <a:latin typeface="Arial" pitchFamily="34" charset="0"/>
                <a:cs typeface="Arial" pitchFamily="34" charset="0"/>
              </a:rPr>
              <a:t>c</a:t>
            </a:r>
            <a:r>
              <a:rPr lang="en-US" sz="2800" dirty="0" smtClean="0">
                <a:latin typeface="Arial" pitchFamily="34" charset="0"/>
                <a:cs typeface="Arial" pitchFamily="34" charset="0"/>
              </a:rPr>
              <a:t>omplex</a:t>
            </a:r>
            <a:r>
              <a:rPr lang="en-US" sz="2800" dirty="0">
                <a:latin typeface="Arial" pitchFamily="34" charset="0"/>
                <a:cs typeface="Arial" pitchFamily="34" charset="0"/>
              </a:rPr>
              <a:t>, one time </a:t>
            </a:r>
            <a:endParaRPr lang="en-GB" sz="2800" dirty="0">
              <a:latin typeface="Arial" pitchFamily="34" charset="0"/>
              <a:cs typeface="Arial" pitchFamily="34" charset="0"/>
            </a:endParaRPr>
          </a:p>
          <a:p>
            <a:pPr lvl="0"/>
            <a:r>
              <a:rPr lang="en-US" sz="2800" dirty="0">
                <a:latin typeface="Arial" pitchFamily="34" charset="0"/>
                <a:cs typeface="Arial" pitchFamily="34" charset="0"/>
              </a:rPr>
              <a:t>d</a:t>
            </a:r>
            <a:r>
              <a:rPr lang="en-US" sz="2800" dirty="0" smtClean="0">
                <a:latin typeface="Arial" pitchFamily="34" charset="0"/>
                <a:cs typeface="Arial" pitchFamily="34" charset="0"/>
              </a:rPr>
              <a:t>eveloped </a:t>
            </a:r>
            <a:r>
              <a:rPr lang="en-US" sz="2800" dirty="0">
                <a:latin typeface="Arial" pitchFamily="34" charset="0"/>
                <a:cs typeface="Arial" pitchFamily="34" charset="0"/>
              </a:rPr>
              <a:t>to resolve a clear goal(s)</a:t>
            </a:r>
            <a:endParaRPr lang="en-GB" sz="2800" dirty="0">
              <a:latin typeface="Arial" pitchFamily="34" charset="0"/>
              <a:cs typeface="Arial" pitchFamily="34" charset="0"/>
            </a:endParaRPr>
          </a:p>
          <a:p>
            <a:pPr lvl="0"/>
            <a:r>
              <a:rPr lang="en-US" sz="2800" dirty="0">
                <a:latin typeface="Arial" pitchFamily="34" charset="0"/>
                <a:cs typeface="Arial" pitchFamily="34" charset="0"/>
              </a:rPr>
              <a:t>c</a:t>
            </a:r>
            <a:r>
              <a:rPr lang="en-US" sz="2800" dirty="0" smtClean="0">
                <a:latin typeface="Arial" pitchFamily="34" charset="0"/>
                <a:cs typeface="Arial" pitchFamily="34" charset="0"/>
              </a:rPr>
              <a:t>ustomer </a:t>
            </a:r>
            <a:r>
              <a:rPr lang="en-US" sz="2800" dirty="0">
                <a:latin typeface="Arial" pitchFamily="34" charset="0"/>
                <a:cs typeface="Arial" pitchFamily="34" charset="0"/>
              </a:rPr>
              <a:t>focused</a:t>
            </a:r>
            <a:endParaRPr lang="en-GB" sz="2800" dirty="0">
              <a:latin typeface="Arial" pitchFamily="34" charset="0"/>
              <a:cs typeface="Arial" pitchFamily="34" charset="0"/>
            </a:endParaRPr>
          </a:p>
          <a:p>
            <a:endParaRPr lang="en-GB" sz="28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Projects are…</a:t>
            </a:r>
            <a:endParaRPr lang="en-GB" sz="4000" b="1" dirty="0">
              <a:latin typeface="Arial" pitchFamily="34" charset="0"/>
              <a:cs typeface="Arial" pitchFamily="34" charset="0"/>
            </a:endParaRPr>
          </a:p>
        </p:txBody>
      </p:sp>
      <p:sp>
        <p:nvSpPr>
          <p:cNvPr id="3" name="Content Placeholder 2"/>
          <p:cNvSpPr>
            <a:spLocks noGrp="1"/>
          </p:cNvSpPr>
          <p:nvPr>
            <p:ph idx="1"/>
          </p:nvPr>
        </p:nvSpPr>
        <p:spPr/>
        <p:txBody>
          <a:bodyPr/>
          <a:lstStyle/>
          <a:p>
            <a:pPr lvl="0"/>
            <a:r>
              <a:rPr lang="en-US" sz="2800" dirty="0">
                <a:latin typeface="Arial" pitchFamily="34" charset="0"/>
                <a:cs typeface="Arial" pitchFamily="34" charset="0"/>
              </a:rPr>
              <a:t>a</a:t>
            </a:r>
            <a:r>
              <a:rPr lang="en-US" sz="2800" dirty="0" smtClean="0">
                <a:latin typeface="Arial" pitchFamily="34" charset="0"/>
                <a:cs typeface="Arial" pitchFamily="34" charset="0"/>
              </a:rPr>
              <a:t>d </a:t>
            </a:r>
            <a:r>
              <a:rPr lang="en-US" sz="2800" dirty="0">
                <a:latin typeface="Arial" pitchFamily="34" charset="0"/>
                <a:cs typeface="Arial" pitchFamily="34" charset="0"/>
              </a:rPr>
              <a:t>hoc </a:t>
            </a:r>
            <a:r>
              <a:rPr lang="en-US" sz="2800" dirty="0" err="1">
                <a:latin typeface="Arial" pitchFamily="34" charset="0"/>
                <a:cs typeface="Arial" pitchFamily="34" charset="0"/>
              </a:rPr>
              <a:t>endeavours</a:t>
            </a:r>
            <a:r>
              <a:rPr lang="en-US" sz="2800" dirty="0">
                <a:latin typeface="Arial" pitchFamily="34" charset="0"/>
                <a:cs typeface="Arial" pitchFamily="34" charset="0"/>
              </a:rPr>
              <a:t> with a clear life cycle</a:t>
            </a:r>
            <a:endParaRPr lang="en-GB" sz="2800" dirty="0">
              <a:latin typeface="Arial" pitchFamily="34" charset="0"/>
              <a:cs typeface="Arial" pitchFamily="34" charset="0"/>
            </a:endParaRPr>
          </a:p>
          <a:p>
            <a:pPr lvl="0"/>
            <a:r>
              <a:rPr lang="en-US" sz="2800" dirty="0">
                <a:latin typeface="Arial" pitchFamily="34" charset="0"/>
                <a:cs typeface="Arial" pitchFamily="34" charset="0"/>
              </a:rPr>
              <a:t>r</a:t>
            </a:r>
            <a:r>
              <a:rPr lang="en-US" sz="2800" dirty="0" smtClean="0">
                <a:latin typeface="Arial" pitchFamily="34" charset="0"/>
                <a:cs typeface="Arial" pitchFamily="34" charset="0"/>
              </a:rPr>
              <a:t>esponsible </a:t>
            </a:r>
            <a:r>
              <a:rPr lang="en-US" sz="2800" dirty="0">
                <a:latin typeface="Arial" pitchFamily="34" charset="0"/>
                <a:cs typeface="Arial" pitchFamily="34" charset="0"/>
              </a:rPr>
              <a:t>for the newest and most improved products, services and </a:t>
            </a:r>
            <a:r>
              <a:rPr lang="en-US" sz="2800" dirty="0" smtClean="0">
                <a:latin typeface="Arial" pitchFamily="34" charset="0"/>
                <a:cs typeface="Arial" pitchFamily="34" charset="0"/>
              </a:rPr>
              <a:t>organizational processes</a:t>
            </a:r>
          </a:p>
          <a:p>
            <a:pPr lvl="0">
              <a:buNone/>
            </a:pPr>
            <a:endParaRPr lang="en-US" sz="2800" dirty="0" smtClean="0">
              <a:latin typeface="Arial" pitchFamily="34" charset="0"/>
              <a:cs typeface="Arial" pitchFamily="34" charset="0"/>
            </a:endParaRPr>
          </a:p>
          <a:p>
            <a:pPr lvl="0">
              <a:buNone/>
            </a:pPr>
            <a:r>
              <a:rPr lang="en-US" sz="2800" dirty="0" smtClean="0">
                <a:latin typeface="Arial" pitchFamily="34" charset="0"/>
                <a:cs typeface="Arial" pitchFamily="34" charset="0"/>
              </a:rPr>
              <a:t>And…</a:t>
            </a:r>
            <a:endParaRPr lang="en-GB" sz="2800" dirty="0">
              <a:latin typeface="Arial" pitchFamily="34" charset="0"/>
              <a:cs typeface="Arial" pitchFamily="34" charset="0"/>
            </a:endParaRPr>
          </a:p>
          <a:p>
            <a:pPr lvl="0"/>
            <a:r>
              <a:rPr lang="en-US" sz="2800" dirty="0" smtClean="0">
                <a:latin typeface="Arial" pitchFamily="34" charset="0"/>
                <a:cs typeface="Arial" pitchFamily="34" charset="0"/>
              </a:rPr>
              <a:t>provide </a:t>
            </a:r>
            <a:r>
              <a:rPr lang="en-US" sz="2800" dirty="0">
                <a:latin typeface="Arial" pitchFamily="34" charset="0"/>
                <a:cs typeface="Arial" pitchFamily="34" charset="0"/>
              </a:rPr>
              <a:t>a philosophy and strategy for the management of </a:t>
            </a:r>
            <a:r>
              <a:rPr lang="en-US" sz="2800" dirty="0" smtClean="0">
                <a:latin typeface="Arial" pitchFamily="34" charset="0"/>
                <a:cs typeface="Arial" pitchFamily="34" charset="0"/>
              </a:rPr>
              <a:t>change… crossing </a:t>
            </a:r>
            <a:r>
              <a:rPr lang="en-US" sz="2800" dirty="0">
                <a:latin typeface="Arial" pitchFamily="34" charset="0"/>
                <a:cs typeface="Arial" pitchFamily="34" charset="0"/>
              </a:rPr>
              <a:t>functional and organizational boundaries</a:t>
            </a:r>
            <a:endParaRPr lang="en-GB" sz="2800" dirty="0">
              <a:latin typeface="Arial" pitchFamily="34" charset="0"/>
              <a:cs typeface="Arial" pitchFamily="34" charset="0"/>
            </a:endParaRPr>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Typical examples of projects</a:t>
            </a:r>
            <a:endParaRPr lang="en-GB"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lvl="0"/>
            <a:endParaRPr lang="cy-GB" sz="2800" dirty="0" smtClean="0">
              <a:latin typeface="Arial" pitchFamily="34" charset="0"/>
              <a:cs typeface="Arial" pitchFamily="34" charset="0"/>
            </a:endParaRPr>
          </a:p>
          <a:p>
            <a:pPr lvl="0"/>
            <a:r>
              <a:rPr lang="cy-GB" sz="2800" dirty="0" smtClean="0">
                <a:latin typeface="Arial" pitchFamily="34" charset="0"/>
                <a:cs typeface="Arial" pitchFamily="34" charset="0"/>
              </a:rPr>
              <a:t>Introduction </a:t>
            </a:r>
            <a:r>
              <a:rPr lang="cy-GB" sz="2800" dirty="0">
                <a:latin typeface="Arial" pitchFamily="34" charset="0"/>
                <a:cs typeface="Arial" pitchFamily="34" charset="0"/>
              </a:rPr>
              <a:t>of Quality Assurance System ISO 9001 to an organisation</a:t>
            </a:r>
            <a:endParaRPr lang="en-GB" sz="2800" dirty="0">
              <a:latin typeface="Arial" pitchFamily="34" charset="0"/>
              <a:cs typeface="Arial" pitchFamily="34" charset="0"/>
            </a:endParaRPr>
          </a:p>
          <a:p>
            <a:pPr lvl="0"/>
            <a:r>
              <a:rPr lang="cy-GB" sz="2800" dirty="0">
                <a:latin typeface="Arial" pitchFamily="34" charset="0"/>
                <a:cs typeface="Arial" pitchFamily="34" charset="0"/>
              </a:rPr>
              <a:t>Amalgamation of two NHS hospitals within the same Trust </a:t>
            </a:r>
            <a:endParaRPr lang="en-GB" sz="2800" dirty="0">
              <a:latin typeface="Arial" pitchFamily="34" charset="0"/>
              <a:cs typeface="Arial" pitchFamily="34" charset="0"/>
            </a:endParaRPr>
          </a:p>
          <a:p>
            <a:pPr lvl="0"/>
            <a:r>
              <a:rPr lang="cy-GB" sz="2800" dirty="0">
                <a:latin typeface="Arial" pitchFamily="34" charset="0"/>
                <a:cs typeface="Arial" pitchFamily="34" charset="0"/>
              </a:rPr>
              <a:t>GP’s </a:t>
            </a:r>
            <a:r>
              <a:rPr lang="cy-GB" sz="2800" dirty="0" smtClean="0">
                <a:latin typeface="Arial" pitchFamily="34" charset="0"/>
                <a:cs typeface="Arial" pitchFamily="34" charset="0"/>
              </a:rPr>
              <a:t>surgery </a:t>
            </a:r>
            <a:r>
              <a:rPr lang="cy-GB" sz="2800" dirty="0">
                <a:latin typeface="Arial" pitchFamily="34" charset="0"/>
                <a:cs typeface="Arial" pitchFamily="34" charset="0"/>
              </a:rPr>
              <a:t>IT project to locate all </a:t>
            </a:r>
            <a:r>
              <a:rPr lang="cy-GB" sz="2800" dirty="0" smtClean="0">
                <a:latin typeface="Arial" pitchFamily="34" charset="0"/>
                <a:cs typeface="Arial" pitchFamily="34" charset="0"/>
              </a:rPr>
              <a:t>patients’ </a:t>
            </a:r>
            <a:r>
              <a:rPr lang="cy-GB" sz="2800" dirty="0">
                <a:latin typeface="Arial" pitchFamily="34" charset="0"/>
                <a:cs typeface="Arial" pitchFamily="34" charset="0"/>
              </a:rPr>
              <a:t>records and communication hub</a:t>
            </a:r>
            <a:endParaRPr lang="en-GB" sz="2800" dirty="0">
              <a:latin typeface="Arial" pitchFamily="34" charset="0"/>
              <a:cs typeface="Arial" pitchFamily="34" charset="0"/>
            </a:endParaRPr>
          </a:p>
          <a:p>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itchFamily="34" charset="0"/>
                <a:cs typeface="Arial" pitchFamily="34" charset="0"/>
              </a:rPr>
              <a:t>Organizational change management </a:t>
            </a:r>
            <a:r>
              <a:rPr lang="en-GB" b="1" dirty="0">
                <a:latin typeface="Arial" pitchFamily="34" charset="0"/>
                <a:cs typeface="Arial" pitchFamily="34" charset="0"/>
              </a:rPr>
              <a:t>p</a:t>
            </a:r>
            <a:r>
              <a:rPr lang="en-GB" b="1" dirty="0" smtClean="0">
                <a:latin typeface="Arial" pitchFamily="34" charset="0"/>
                <a:cs typeface="Arial" pitchFamily="34" charset="0"/>
              </a:rPr>
              <a:t>rojects</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endParaRPr lang="cy-GB" sz="2800" dirty="0" smtClean="0">
              <a:latin typeface="Arial" pitchFamily="34" charset="0"/>
              <a:cs typeface="Arial" pitchFamily="34" charset="0"/>
            </a:endParaRPr>
          </a:p>
          <a:p>
            <a:r>
              <a:rPr lang="cy-GB" sz="2800" dirty="0" smtClean="0">
                <a:latin typeface="Arial" pitchFamily="34" charset="0"/>
                <a:cs typeface="Arial" pitchFamily="34" charset="0"/>
              </a:rPr>
              <a:t>Projects that are </a:t>
            </a:r>
            <a:r>
              <a:rPr lang="cy-GB" sz="2800" dirty="0">
                <a:latin typeface="Arial" pitchFamily="34" charset="0"/>
                <a:cs typeface="Arial" pitchFamily="34" charset="0"/>
              </a:rPr>
              <a:t>deliberately established to bring change to the ways in which </a:t>
            </a:r>
            <a:r>
              <a:rPr lang="cy-GB" sz="2800" dirty="0" smtClean="0">
                <a:latin typeface="Arial" pitchFamily="34" charset="0"/>
                <a:cs typeface="Arial" pitchFamily="34" charset="0"/>
              </a:rPr>
              <a:t>organizations </a:t>
            </a:r>
            <a:r>
              <a:rPr lang="cy-GB" sz="2800" dirty="0">
                <a:latin typeface="Arial" pitchFamily="34" charset="0"/>
                <a:cs typeface="Arial" pitchFamily="34" charset="0"/>
              </a:rPr>
              <a:t>behave or the behaviours of people within them – ie internal change </a:t>
            </a:r>
            <a:r>
              <a:rPr lang="cy-GB" sz="2800" dirty="0" smtClean="0">
                <a:latin typeface="Arial" pitchFamily="34" charset="0"/>
                <a:cs typeface="Arial" pitchFamily="34" charset="0"/>
              </a:rPr>
              <a:t>projects.</a:t>
            </a:r>
          </a:p>
          <a:p>
            <a:r>
              <a:rPr lang="cy-GB" sz="2800" dirty="0" smtClean="0">
                <a:latin typeface="Arial" pitchFamily="34" charset="0"/>
                <a:cs typeface="Arial" pitchFamily="34" charset="0"/>
              </a:rPr>
              <a:t>Other projects </a:t>
            </a:r>
            <a:r>
              <a:rPr lang="cy-GB" sz="2800" dirty="0">
                <a:latin typeface="Arial" pitchFamily="34" charset="0"/>
                <a:cs typeface="Arial" pitchFamily="34" charset="0"/>
              </a:rPr>
              <a:t>have this as a ‘knock-on’ effect of some primary technical </a:t>
            </a:r>
            <a:r>
              <a:rPr lang="cy-GB" sz="2800" dirty="0" smtClean="0">
                <a:latin typeface="Arial" pitchFamily="34" charset="0"/>
                <a:cs typeface="Arial" pitchFamily="34" charset="0"/>
              </a:rPr>
              <a:t>change – ie to </a:t>
            </a:r>
            <a:r>
              <a:rPr lang="cy-GB" sz="2800" i="1" dirty="0">
                <a:latin typeface="Arial" pitchFamily="34" charset="0"/>
                <a:cs typeface="Arial" pitchFamily="34" charset="0"/>
              </a:rPr>
              <a:t>work</a:t>
            </a:r>
            <a:r>
              <a:rPr lang="cy-GB" sz="2800" dirty="0">
                <a:latin typeface="Arial" pitchFamily="34" charset="0"/>
                <a:cs typeface="Arial" pitchFamily="34" charset="0"/>
              </a:rPr>
              <a:t> they need to bring about an </a:t>
            </a:r>
            <a:r>
              <a:rPr lang="cy-GB" sz="2800" i="1" dirty="0">
                <a:latin typeface="Arial" pitchFamily="34" charset="0"/>
                <a:cs typeface="Arial" pitchFamily="34" charset="0"/>
              </a:rPr>
              <a:t>attitude </a:t>
            </a:r>
            <a:r>
              <a:rPr lang="cy-GB" sz="2800" i="1" dirty="0" smtClean="0">
                <a:latin typeface="Arial" pitchFamily="34" charset="0"/>
                <a:cs typeface="Arial" pitchFamily="34" charset="0"/>
              </a:rPr>
              <a:t>change.</a:t>
            </a:r>
            <a:endParaRPr lang="en-GB" sz="2800" dirty="0">
              <a:latin typeface="Arial" pitchFamily="34" charset="0"/>
              <a:cs typeface="Arial" pitchFamily="34" charset="0"/>
            </a:endParaRPr>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4 phases of a project</a:t>
            </a:r>
            <a:endParaRPr lang="en-GB"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endParaRPr lang="en-GB" sz="2800" dirty="0" smtClean="0">
              <a:latin typeface="Arial" pitchFamily="34" charset="0"/>
              <a:cs typeface="Arial" pitchFamily="34" charset="0"/>
            </a:endParaRPr>
          </a:p>
          <a:p>
            <a:r>
              <a:rPr lang="en-GB" sz="2800" dirty="0" smtClean="0">
                <a:latin typeface="Arial" pitchFamily="34" charset="0"/>
                <a:cs typeface="Arial" pitchFamily="34" charset="0"/>
              </a:rPr>
              <a:t>Conceptualization</a:t>
            </a:r>
          </a:p>
          <a:p>
            <a:r>
              <a:rPr lang="en-GB" sz="2800" dirty="0" smtClean="0">
                <a:latin typeface="Arial" pitchFamily="34" charset="0"/>
                <a:cs typeface="Arial" pitchFamily="34" charset="0"/>
              </a:rPr>
              <a:t>Development</a:t>
            </a:r>
          </a:p>
          <a:p>
            <a:r>
              <a:rPr lang="en-GB" sz="2800" dirty="0" smtClean="0">
                <a:latin typeface="Arial" pitchFamily="34" charset="0"/>
                <a:cs typeface="Arial" pitchFamily="34" charset="0"/>
              </a:rPr>
              <a:t>Realisation</a:t>
            </a:r>
          </a:p>
          <a:p>
            <a:r>
              <a:rPr lang="en-GB" sz="2800" dirty="0" smtClean="0">
                <a:latin typeface="Arial" pitchFamily="34" charset="0"/>
                <a:cs typeface="Arial" pitchFamily="34" charset="0"/>
              </a:rPr>
              <a:t>Termination</a:t>
            </a:r>
            <a:r>
              <a:rPr lang="en-GB" sz="2800" dirty="0">
                <a:latin typeface="Arial" pitchFamily="34" charset="0"/>
                <a:cs typeface="Arial" pitchFamily="34" charset="0"/>
              </a:rPr>
              <a:t>’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rmAutofit/>
          </a:bodyPr>
          <a:lstStyle/>
          <a:p>
            <a:r>
              <a:rPr lang="en-GB" sz="4000" b="1" dirty="0" smtClean="0">
                <a:latin typeface="Arial" pitchFamily="34" charset="0"/>
                <a:cs typeface="Arial" pitchFamily="34" charset="0"/>
              </a:rPr>
              <a:t>Conception</a:t>
            </a:r>
            <a:endParaRPr lang="en-GB" sz="4000" b="1" dirty="0">
              <a:latin typeface="Arial" pitchFamily="34" charset="0"/>
              <a:cs typeface="Arial" pitchFamily="34" charset="0"/>
            </a:endParaRPr>
          </a:p>
        </p:txBody>
      </p:sp>
      <p:sp>
        <p:nvSpPr>
          <p:cNvPr id="3" name="Content Placeholder 2"/>
          <p:cNvSpPr>
            <a:spLocks noGrp="1"/>
          </p:cNvSpPr>
          <p:nvPr>
            <p:ph idx="1"/>
          </p:nvPr>
        </p:nvSpPr>
        <p:spPr>
          <a:xfrm>
            <a:off x="395536" y="1196752"/>
            <a:ext cx="8229600" cy="4824536"/>
          </a:xfrm>
        </p:spPr>
        <p:txBody>
          <a:bodyPr>
            <a:noAutofit/>
          </a:bodyPr>
          <a:lstStyle/>
          <a:p>
            <a:pPr lvl="0"/>
            <a:r>
              <a:rPr lang="en-US" sz="2800" dirty="0">
                <a:latin typeface="Arial" pitchFamily="34" charset="0"/>
                <a:cs typeface="Arial" pitchFamily="34" charset="0"/>
              </a:rPr>
              <a:t>What is the </a:t>
            </a:r>
            <a:r>
              <a:rPr lang="en-US" sz="2800" i="1" dirty="0">
                <a:latin typeface="Arial" pitchFamily="34" charset="0"/>
                <a:cs typeface="Arial" pitchFamily="34" charset="0"/>
              </a:rPr>
              <a:t>scope </a:t>
            </a:r>
            <a:r>
              <a:rPr lang="en-US" sz="2800" dirty="0">
                <a:latin typeface="Arial" pitchFamily="34" charset="0"/>
                <a:cs typeface="Arial" pitchFamily="34" charset="0"/>
              </a:rPr>
              <a:t>of the project? </a:t>
            </a:r>
            <a:r>
              <a:rPr lang="en-US" sz="2800" dirty="0" smtClean="0">
                <a:latin typeface="Arial" pitchFamily="34" charset="0"/>
                <a:cs typeface="Arial" pitchFamily="34" charset="0"/>
              </a:rPr>
              <a:t>What will </a:t>
            </a:r>
            <a:r>
              <a:rPr lang="en-US" sz="2800" dirty="0">
                <a:latin typeface="Arial" pitchFamily="34" charset="0"/>
                <a:cs typeface="Arial" pitchFamily="34" charset="0"/>
              </a:rPr>
              <a:t>it cover, what depth, what size? </a:t>
            </a:r>
            <a:endParaRPr lang="en-GB" sz="2800" dirty="0">
              <a:latin typeface="Arial" pitchFamily="34" charset="0"/>
              <a:cs typeface="Arial" pitchFamily="34" charset="0"/>
            </a:endParaRPr>
          </a:p>
          <a:p>
            <a:pPr lvl="0"/>
            <a:r>
              <a:rPr lang="en-US" sz="2800" dirty="0">
                <a:latin typeface="Arial" pitchFamily="34" charset="0"/>
                <a:cs typeface="Arial" pitchFamily="34" charset="0"/>
              </a:rPr>
              <a:t>Who is likely to be involved? </a:t>
            </a:r>
            <a:endParaRPr lang="en-GB" sz="2800" dirty="0">
              <a:latin typeface="Arial" pitchFamily="34" charset="0"/>
              <a:cs typeface="Arial" pitchFamily="34" charset="0"/>
            </a:endParaRPr>
          </a:p>
          <a:p>
            <a:pPr lvl="0"/>
            <a:r>
              <a:rPr lang="en-US" sz="2800" dirty="0">
                <a:latin typeface="Arial" pitchFamily="34" charset="0"/>
                <a:cs typeface="Arial" pitchFamily="34" charset="0"/>
              </a:rPr>
              <a:t>How does the project case compare to the competition? </a:t>
            </a:r>
            <a:endParaRPr lang="en-GB" sz="2800" dirty="0">
              <a:latin typeface="Arial" pitchFamily="34" charset="0"/>
              <a:cs typeface="Arial" pitchFamily="34" charset="0"/>
            </a:endParaRPr>
          </a:p>
          <a:p>
            <a:pPr lvl="0"/>
            <a:r>
              <a:rPr lang="en-US" sz="2800" dirty="0">
                <a:latin typeface="Arial" pitchFamily="34" charset="0"/>
                <a:cs typeface="Arial" pitchFamily="34" charset="0"/>
              </a:rPr>
              <a:t>What is the financial case for the </a:t>
            </a:r>
            <a:r>
              <a:rPr lang="en-US" sz="2800" dirty="0" smtClean="0">
                <a:latin typeface="Arial" pitchFamily="34" charset="0"/>
                <a:cs typeface="Arial" pitchFamily="34" charset="0"/>
              </a:rPr>
              <a:t>project?</a:t>
            </a:r>
            <a:endParaRPr lang="en-GB" sz="2800" dirty="0">
              <a:latin typeface="Arial" pitchFamily="34" charset="0"/>
              <a:cs typeface="Arial" pitchFamily="34" charset="0"/>
            </a:endParaRPr>
          </a:p>
          <a:p>
            <a:pPr lvl="0"/>
            <a:r>
              <a:rPr lang="en-US" sz="2800" dirty="0">
                <a:latin typeface="Arial" pitchFamily="34" charset="0"/>
                <a:cs typeface="Arial" pitchFamily="34" charset="0"/>
              </a:rPr>
              <a:t>How does the project ‘fit’ the </a:t>
            </a:r>
            <a:r>
              <a:rPr lang="en-US" sz="2800" dirty="0" smtClean="0">
                <a:latin typeface="Arial" pitchFamily="34" charset="0"/>
                <a:cs typeface="Arial" pitchFamily="34" charset="0"/>
              </a:rPr>
              <a:t>organization’s </a:t>
            </a:r>
            <a:r>
              <a:rPr lang="en-US" sz="2800" dirty="0">
                <a:latin typeface="Arial" pitchFamily="34" charset="0"/>
                <a:cs typeface="Arial" pitchFamily="34" charset="0"/>
              </a:rPr>
              <a:t>business </a:t>
            </a:r>
            <a:r>
              <a:rPr lang="en-US" sz="2800" dirty="0" smtClean="0">
                <a:latin typeface="Arial" pitchFamily="34" charset="0"/>
                <a:cs typeface="Arial" pitchFamily="34" charset="0"/>
              </a:rPr>
              <a:t>strategy</a:t>
            </a:r>
            <a:endParaRPr lang="en-GB" sz="2800" dirty="0">
              <a:latin typeface="Arial" pitchFamily="34" charset="0"/>
              <a:cs typeface="Arial" pitchFamily="34" charset="0"/>
            </a:endParaRPr>
          </a:p>
          <a:p>
            <a:pPr lvl="0"/>
            <a:r>
              <a:rPr lang="en-US" sz="2800" dirty="0">
                <a:latin typeface="Arial" pitchFamily="34" charset="0"/>
                <a:cs typeface="Arial" pitchFamily="34" charset="0"/>
              </a:rPr>
              <a:t>What are the likely timescales involved? </a:t>
            </a:r>
            <a:endParaRPr lang="en-GB" sz="2800" dirty="0">
              <a:latin typeface="Arial" pitchFamily="34" charset="0"/>
              <a:cs typeface="Arial" pitchFamily="34" charset="0"/>
            </a:endParaRPr>
          </a:p>
          <a:p>
            <a:pPr lvl="0"/>
            <a:r>
              <a:rPr lang="en-US" sz="2800" dirty="0" smtClean="0">
                <a:latin typeface="Arial" pitchFamily="34" charset="0"/>
                <a:cs typeface="Arial" pitchFamily="34" charset="0"/>
              </a:rPr>
              <a:t>Leads to signing of contract</a:t>
            </a:r>
            <a:endParaRPr lang="en-GB"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Lucida Sans" pitchFamily="34" charset="0"/>
              </a:rPr>
              <a:t>Development</a:t>
            </a:r>
            <a:endParaRPr lang="en-GB" sz="4000" b="1" dirty="0">
              <a:latin typeface="Lucida Sans" pitchFamily="34" charset="0"/>
            </a:endParaRPr>
          </a:p>
        </p:txBody>
      </p:sp>
      <p:sp>
        <p:nvSpPr>
          <p:cNvPr id="3" name="Content Placeholder 2"/>
          <p:cNvSpPr>
            <a:spLocks noGrp="1"/>
          </p:cNvSpPr>
          <p:nvPr>
            <p:ph idx="1"/>
          </p:nvPr>
        </p:nvSpPr>
        <p:spPr/>
        <p:txBody>
          <a:bodyPr>
            <a:normAutofit/>
          </a:bodyPr>
          <a:lstStyle/>
          <a:p>
            <a:pPr lvl="0"/>
            <a:r>
              <a:rPr lang="en-US" sz="2800" dirty="0">
                <a:latin typeface="Arial" pitchFamily="34" charset="0"/>
                <a:cs typeface="Arial" pitchFamily="34" charset="0"/>
              </a:rPr>
              <a:t>Appointment of project manager and team if not decided </a:t>
            </a:r>
            <a:r>
              <a:rPr lang="en-US" sz="2800" dirty="0" smtClean="0">
                <a:latin typeface="Arial" pitchFamily="34" charset="0"/>
                <a:cs typeface="Arial" pitchFamily="34" charset="0"/>
              </a:rPr>
              <a:t>already</a:t>
            </a:r>
            <a:endParaRPr lang="en-GB" sz="2800" dirty="0">
              <a:latin typeface="Arial" pitchFamily="34" charset="0"/>
              <a:cs typeface="Arial" pitchFamily="34" charset="0"/>
            </a:endParaRPr>
          </a:p>
          <a:p>
            <a:pPr lvl="0"/>
            <a:r>
              <a:rPr lang="en-US" sz="2800" dirty="0">
                <a:latin typeface="Arial" pitchFamily="34" charset="0"/>
                <a:cs typeface="Arial" pitchFamily="34" charset="0"/>
              </a:rPr>
              <a:t>Meeting of project team to discuss how the project will be </a:t>
            </a:r>
            <a:r>
              <a:rPr lang="en-US" sz="2800" dirty="0" smtClean="0">
                <a:latin typeface="Arial" pitchFamily="34" charset="0"/>
                <a:cs typeface="Arial" pitchFamily="34" charset="0"/>
              </a:rPr>
              <a:t>developed</a:t>
            </a:r>
            <a:endParaRPr lang="en-GB" sz="2800" dirty="0">
              <a:latin typeface="Arial" pitchFamily="34" charset="0"/>
              <a:cs typeface="Arial" pitchFamily="34" charset="0"/>
            </a:endParaRPr>
          </a:p>
          <a:p>
            <a:pPr lvl="0"/>
            <a:r>
              <a:rPr lang="en-US" sz="2800" dirty="0">
                <a:latin typeface="Arial" pitchFamily="34" charset="0"/>
                <a:cs typeface="Arial" pitchFamily="34" charset="0"/>
              </a:rPr>
              <a:t>A project </a:t>
            </a:r>
            <a:r>
              <a:rPr lang="en-US" sz="2800" dirty="0" smtClean="0">
                <a:latin typeface="Arial" pitchFamily="34" charset="0"/>
                <a:cs typeface="Arial" pitchFamily="34" charset="0"/>
              </a:rPr>
              <a:t>plan (logical sequence)</a:t>
            </a:r>
            <a:endParaRPr lang="en-GB" sz="2800" dirty="0">
              <a:latin typeface="Arial" pitchFamily="34" charset="0"/>
              <a:cs typeface="Arial" pitchFamily="34" charset="0"/>
            </a:endParaRPr>
          </a:p>
          <a:p>
            <a:pPr lvl="0"/>
            <a:r>
              <a:rPr lang="en-US" sz="2800" dirty="0">
                <a:latin typeface="Arial" pitchFamily="34" charset="0"/>
                <a:cs typeface="Arial" pitchFamily="34" charset="0"/>
              </a:rPr>
              <a:t>A project </a:t>
            </a:r>
            <a:r>
              <a:rPr lang="en-US" sz="2800" dirty="0" smtClean="0">
                <a:latin typeface="Arial" pitchFamily="34" charset="0"/>
                <a:cs typeface="Arial" pitchFamily="34" charset="0"/>
              </a:rPr>
              <a:t>schedule (timescales)</a:t>
            </a:r>
            <a:endParaRPr lang="en-GB" sz="2800" dirty="0">
              <a:latin typeface="Arial" pitchFamily="34" charset="0"/>
              <a:cs typeface="Arial" pitchFamily="34" charset="0"/>
            </a:endParaRPr>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Realisation</a:t>
            </a:r>
            <a:endParaRPr lang="en-GB" sz="4000" b="1" dirty="0">
              <a:latin typeface="Arial" pitchFamily="34" charset="0"/>
              <a:cs typeface="Arial" pitchFamily="34" charset="0"/>
            </a:endParaRPr>
          </a:p>
        </p:txBody>
      </p:sp>
      <p:sp>
        <p:nvSpPr>
          <p:cNvPr id="3" name="Content Placeholder 2"/>
          <p:cNvSpPr>
            <a:spLocks noGrp="1"/>
          </p:cNvSpPr>
          <p:nvPr>
            <p:ph idx="1"/>
          </p:nvPr>
        </p:nvSpPr>
        <p:spPr/>
        <p:txBody>
          <a:bodyPr/>
          <a:lstStyle/>
          <a:p>
            <a:pPr>
              <a:buNone/>
            </a:pPr>
            <a:r>
              <a:rPr lang="en-GB" dirty="0" smtClean="0">
                <a:latin typeface="Arial" pitchFamily="34" charset="0"/>
                <a:cs typeface="Arial" pitchFamily="34" charset="0"/>
              </a:rPr>
              <a:t>   </a:t>
            </a:r>
            <a:r>
              <a:rPr lang="en-GB" sz="2800" dirty="0" smtClean="0">
                <a:latin typeface="Arial" pitchFamily="34" charset="0"/>
                <a:cs typeface="Arial" pitchFamily="34" charset="0"/>
              </a:rPr>
              <a:t>This </a:t>
            </a:r>
            <a:r>
              <a:rPr lang="en-GB" sz="2800" dirty="0">
                <a:latin typeface="Arial" pitchFamily="34" charset="0"/>
                <a:cs typeface="Arial" pitchFamily="34" charset="0"/>
              </a:rPr>
              <a:t>is the stage at which the project is carried out. Progress will be monitored against the plan. Sometimes things do not go according to the plan and corrective action will have to be taken. Sometimes the planner will have built in a certain amount of ‘slack time’ – a buffer </a:t>
            </a:r>
            <a:r>
              <a:rPr lang="en-GB" sz="2800" dirty="0" smtClean="0">
                <a:latin typeface="Arial" pitchFamily="34" charset="0"/>
                <a:cs typeface="Arial" pitchFamily="34" charset="0"/>
              </a:rPr>
              <a:t>zone. </a:t>
            </a:r>
            <a:endParaRPr lang="en-GB"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Termination</a:t>
            </a:r>
            <a:endParaRPr lang="en-GB"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buNone/>
            </a:pPr>
            <a:r>
              <a:rPr lang="en-GB" sz="2800" dirty="0" smtClean="0">
                <a:latin typeface="Arial" pitchFamily="34" charset="0"/>
                <a:cs typeface="Arial" pitchFamily="34" charset="0"/>
              </a:rPr>
              <a:t>   This </a:t>
            </a:r>
            <a:r>
              <a:rPr lang="en-GB" sz="2800" dirty="0">
                <a:latin typeface="Arial" pitchFamily="34" charset="0"/>
                <a:cs typeface="Arial" pitchFamily="34" charset="0"/>
              </a:rPr>
              <a:t>phase is </a:t>
            </a:r>
            <a:r>
              <a:rPr lang="en-GB" sz="2800" dirty="0" smtClean="0">
                <a:latin typeface="Arial" pitchFamily="34" charset="0"/>
                <a:cs typeface="Arial" pitchFamily="34" charset="0"/>
              </a:rPr>
              <a:t>characterized </a:t>
            </a:r>
            <a:r>
              <a:rPr lang="en-GB" sz="2800" dirty="0">
                <a:latin typeface="Arial" pitchFamily="34" charset="0"/>
                <a:cs typeface="Arial" pitchFamily="34" charset="0"/>
              </a:rPr>
              <a:t>by official signing off to accept the work and the handing over of the completed work to the client. </a:t>
            </a:r>
            <a:r>
              <a:rPr lang="en-GB" sz="2800" dirty="0" smtClean="0">
                <a:latin typeface="Arial" pitchFamily="34" charset="0"/>
                <a:cs typeface="Arial" pitchFamily="34" charset="0"/>
              </a:rPr>
              <a:t>This </a:t>
            </a:r>
            <a:r>
              <a:rPr lang="en-GB" sz="2800" dirty="0">
                <a:latin typeface="Arial" pitchFamily="34" charset="0"/>
                <a:cs typeface="Arial" pitchFamily="34" charset="0"/>
              </a:rPr>
              <a:t>stage should also be one of celebration (or relief!) within the project </a:t>
            </a:r>
            <a:r>
              <a:rPr lang="en-GB" sz="2800" dirty="0" smtClean="0">
                <a:latin typeface="Arial" pitchFamily="34" charset="0"/>
                <a:cs typeface="Arial" pitchFamily="34" charset="0"/>
              </a:rPr>
              <a:t>team. </a:t>
            </a:r>
            <a:r>
              <a:rPr lang="en-GB" sz="2800" dirty="0">
                <a:latin typeface="Arial" pitchFamily="34" charset="0"/>
                <a:cs typeface="Arial" pitchFamily="34" charset="0"/>
              </a:rPr>
              <a:t>It also marks an opportunity for a more analytical review of the whole project and lessons learnt, and perhaps, ideas for the next project!</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srcRect/>
          <a:stretch>
            <a:fillRect/>
          </a:stretch>
        </p:blipFill>
        <p:spPr bwMode="auto">
          <a:xfrm>
            <a:off x="179512" y="332656"/>
            <a:ext cx="8676456" cy="568863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395535" y="764704"/>
            <a:ext cx="8518503" cy="5835074"/>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467544" y="404663"/>
            <a:ext cx="8136904" cy="627552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92088"/>
          </a:xfrm>
        </p:spPr>
        <p:txBody>
          <a:bodyPr>
            <a:normAutofit/>
          </a:bodyPr>
          <a:lstStyle/>
          <a:p>
            <a:r>
              <a:rPr lang="en-GB" sz="4000" b="1" dirty="0" smtClean="0">
                <a:latin typeface="Arial" pitchFamily="34" charset="0"/>
                <a:cs typeface="Arial" pitchFamily="34" charset="0"/>
              </a:rPr>
              <a:t>Employee engagement</a:t>
            </a:r>
            <a:endParaRPr lang="en-GB" sz="4000" b="1" dirty="0">
              <a:latin typeface="Arial" pitchFamily="34" charset="0"/>
              <a:cs typeface="Arial" pitchFamily="34" charset="0"/>
            </a:endParaRPr>
          </a:p>
        </p:txBody>
      </p:sp>
      <p:sp>
        <p:nvSpPr>
          <p:cNvPr id="3" name="Content Placeholder 2"/>
          <p:cNvSpPr>
            <a:spLocks noGrp="1"/>
          </p:cNvSpPr>
          <p:nvPr>
            <p:ph idx="1"/>
          </p:nvPr>
        </p:nvSpPr>
        <p:spPr>
          <a:xfrm>
            <a:off x="467544" y="1340768"/>
            <a:ext cx="8229600" cy="5400600"/>
          </a:xfrm>
        </p:spPr>
        <p:txBody>
          <a:bodyPr>
            <a:normAutofit fontScale="62500" lnSpcReduction="20000"/>
          </a:bodyPr>
          <a:lstStyle/>
          <a:p>
            <a:pPr lvl="0"/>
            <a:r>
              <a:rPr lang="en-GB" sz="4500" b="1" dirty="0">
                <a:latin typeface="Arial" pitchFamily="34" charset="0"/>
                <a:cs typeface="Arial" pitchFamily="34" charset="0"/>
              </a:rPr>
              <a:t>intellectual </a:t>
            </a:r>
            <a:r>
              <a:rPr lang="en-GB" sz="4500" b="1" dirty="0" smtClean="0">
                <a:latin typeface="Arial" pitchFamily="34" charset="0"/>
                <a:cs typeface="Arial" pitchFamily="34" charset="0"/>
              </a:rPr>
              <a:t>engagement: </a:t>
            </a:r>
            <a:r>
              <a:rPr lang="en-GB" sz="4500" dirty="0" smtClean="0">
                <a:latin typeface="Arial" pitchFamily="34" charset="0"/>
                <a:cs typeface="Arial" pitchFamily="34" charset="0"/>
              </a:rPr>
              <a:t>thinking </a:t>
            </a:r>
            <a:r>
              <a:rPr lang="en-GB" sz="4500" dirty="0">
                <a:latin typeface="Arial" pitchFamily="34" charset="0"/>
                <a:cs typeface="Arial" pitchFamily="34" charset="0"/>
              </a:rPr>
              <a:t>hard about the job and how to do it better</a:t>
            </a:r>
          </a:p>
          <a:p>
            <a:pPr lvl="0"/>
            <a:r>
              <a:rPr lang="en-GB" sz="4500" b="1" dirty="0">
                <a:latin typeface="Arial" pitchFamily="34" charset="0"/>
                <a:cs typeface="Arial" pitchFamily="34" charset="0"/>
              </a:rPr>
              <a:t>affective </a:t>
            </a:r>
            <a:r>
              <a:rPr lang="en-GB" sz="4500" b="1" dirty="0" smtClean="0">
                <a:latin typeface="Arial" pitchFamily="34" charset="0"/>
                <a:cs typeface="Arial" pitchFamily="34" charset="0"/>
              </a:rPr>
              <a:t>engagement:</a:t>
            </a:r>
            <a:r>
              <a:rPr lang="en-GB" sz="4500" dirty="0" smtClean="0">
                <a:latin typeface="Arial" pitchFamily="34" charset="0"/>
                <a:cs typeface="Arial" pitchFamily="34" charset="0"/>
              </a:rPr>
              <a:t> </a:t>
            </a:r>
            <a:r>
              <a:rPr lang="en-GB" sz="4500" dirty="0">
                <a:latin typeface="Arial" pitchFamily="34" charset="0"/>
                <a:cs typeface="Arial" pitchFamily="34" charset="0"/>
              </a:rPr>
              <a:t>feeling positively about doing a good job</a:t>
            </a:r>
          </a:p>
          <a:p>
            <a:pPr lvl="0">
              <a:spcBef>
                <a:spcPts val="0"/>
              </a:spcBef>
            </a:pPr>
            <a:r>
              <a:rPr lang="en-GB" sz="4500" b="1" dirty="0">
                <a:latin typeface="Arial" pitchFamily="34" charset="0"/>
                <a:cs typeface="Arial" pitchFamily="34" charset="0"/>
              </a:rPr>
              <a:t>social </a:t>
            </a:r>
            <a:r>
              <a:rPr lang="en-GB" sz="4500" b="1" dirty="0" smtClean="0">
                <a:latin typeface="Arial" pitchFamily="34" charset="0"/>
                <a:cs typeface="Arial" pitchFamily="34" charset="0"/>
              </a:rPr>
              <a:t>engagement</a:t>
            </a:r>
            <a:r>
              <a:rPr lang="en-GB" sz="4500" dirty="0" smtClean="0">
                <a:latin typeface="Arial" pitchFamily="34" charset="0"/>
                <a:cs typeface="Arial" pitchFamily="34" charset="0"/>
              </a:rPr>
              <a:t>: actively </a:t>
            </a:r>
            <a:r>
              <a:rPr lang="en-GB" sz="4500" dirty="0">
                <a:latin typeface="Arial" pitchFamily="34" charset="0"/>
                <a:cs typeface="Arial" pitchFamily="34" charset="0"/>
              </a:rPr>
              <a:t>taking opportunities to discuss work-related improvements with others at work</a:t>
            </a:r>
            <a:r>
              <a:rPr lang="en-GB" sz="4500" dirty="0" smtClean="0">
                <a:latin typeface="Arial" pitchFamily="34" charset="0"/>
                <a:cs typeface="Arial" pitchFamily="34" charset="0"/>
              </a:rPr>
              <a:t>.</a:t>
            </a:r>
          </a:p>
          <a:p>
            <a:pPr lvl="0">
              <a:buNone/>
            </a:pPr>
            <a:endParaRPr lang="en-GB" sz="4500" dirty="0" smtClean="0">
              <a:latin typeface="Arial" pitchFamily="34" charset="0"/>
              <a:cs typeface="Arial" pitchFamily="34" charset="0"/>
            </a:endParaRPr>
          </a:p>
          <a:p>
            <a:pPr lvl="0">
              <a:buNone/>
            </a:pPr>
            <a:r>
              <a:rPr lang="en-GB" sz="4500" dirty="0" smtClean="0">
                <a:latin typeface="Arial" pitchFamily="34" charset="0"/>
                <a:cs typeface="Arial" pitchFamily="34" charset="0"/>
              </a:rPr>
              <a:t>Variables:</a:t>
            </a:r>
            <a:endParaRPr lang="en-GB" sz="4500" dirty="0">
              <a:latin typeface="Arial" pitchFamily="34" charset="0"/>
              <a:cs typeface="Arial" pitchFamily="34" charset="0"/>
            </a:endParaRPr>
          </a:p>
          <a:p>
            <a:r>
              <a:rPr lang="en-GB" sz="4500" dirty="0" smtClean="0">
                <a:latin typeface="Arial" pitchFamily="34" charset="0"/>
                <a:cs typeface="Arial" pitchFamily="34" charset="0"/>
              </a:rPr>
              <a:t>the </a:t>
            </a:r>
            <a:r>
              <a:rPr lang="en-GB" sz="4500" dirty="0">
                <a:latin typeface="Arial" pitchFamily="34" charset="0"/>
                <a:cs typeface="Arial" pitchFamily="34" charset="0"/>
              </a:rPr>
              <a:t>extent of engagement – the strength of feeling engaged </a:t>
            </a:r>
            <a:r>
              <a:rPr lang="en-GB" sz="4500" dirty="0" smtClean="0">
                <a:latin typeface="Arial" pitchFamily="34" charset="0"/>
                <a:cs typeface="Arial" pitchFamily="34" charset="0"/>
              </a:rPr>
              <a:t> </a:t>
            </a:r>
            <a:endParaRPr lang="en-GB" sz="4500" dirty="0">
              <a:latin typeface="Arial" pitchFamily="34" charset="0"/>
              <a:cs typeface="Arial" pitchFamily="34" charset="0"/>
            </a:endParaRPr>
          </a:p>
          <a:p>
            <a:pPr lvl="0"/>
            <a:r>
              <a:rPr lang="en-GB" sz="4500" dirty="0">
                <a:latin typeface="Arial" pitchFamily="34" charset="0"/>
                <a:cs typeface="Arial" pitchFamily="34" charset="0"/>
              </a:rPr>
              <a:t>the frequency of engagement – that is, how often individuals experience engagement. </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4502842" y="3846228"/>
            <a:ext cx="714380" cy="642942"/>
          </a:xfrm>
          <a:prstGeom prst="rect">
            <a:avLst/>
          </a:prstGeom>
          <a:solidFill>
            <a:schemeClr val="bg1"/>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p:cNvPicPr>
            <a:picLocks noChangeAspect="1" noChangeArrowheads="1"/>
          </p:cNvPicPr>
          <p:nvPr/>
        </p:nvPicPr>
        <p:blipFill>
          <a:blip r:embed="rId2" cstate="print"/>
          <a:srcRect/>
          <a:stretch>
            <a:fillRect/>
          </a:stretch>
        </p:blipFill>
        <p:spPr bwMode="auto">
          <a:xfrm>
            <a:off x="395535" y="908720"/>
            <a:ext cx="8642647" cy="417646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179512" y="764704"/>
            <a:ext cx="8848308" cy="482453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itchFamily="34" charset="0"/>
                <a:cs typeface="Arial" pitchFamily="34" charset="0"/>
              </a:rPr>
              <a:t>Communication across cultures</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800" dirty="0" smtClean="0">
                <a:latin typeface="Arial" pitchFamily="34" charset="0"/>
                <a:cs typeface="Arial" pitchFamily="34" charset="0"/>
              </a:rPr>
              <a:t>Culture and national culture are important factors</a:t>
            </a:r>
          </a:p>
          <a:p>
            <a:pPr>
              <a:buNone/>
            </a:pPr>
            <a:endParaRPr lang="en-GB" sz="2800" dirty="0" smtClean="0">
              <a:latin typeface="Arial" pitchFamily="34" charset="0"/>
              <a:cs typeface="Arial" pitchFamily="34" charset="0"/>
            </a:endParaRPr>
          </a:p>
          <a:p>
            <a:pPr>
              <a:buNone/>
            </a:pPr>
            <a:r>
              <a:rPr lang="en-GB" sz="2800" dirty="0" smtClean="0">
                <a:latin typeface="Arial" pitchFamily="34" charset="0"/>
                <a:cs typeface="Arial" pitchFamily="34" charset="0"/>
              </a:rPr>
              <a:t>Culture operates on three levels:</a:t>
            </a:r>
          </a:p>
          <a:p>
            <a:r>
              <a:rPr lang="en-GB" sz="2800" dirty="0" smtClean="0">
                <a:latin typeface="Arial" pitchFamily="34" charset="0"/>
                <a:cs typeface="Arial" pitchFamily="34" charset="0"/>
              </a:rPr>
              <a:t>artefacts and attitudes</a:t>
            </a:r>
          </a:p>
          <a:p>
            <a:r>
              <a:rPr lang="en-GB" sz="2800" dirty="0">
                <a:latin typeface="Arial" pitchFamily="34" charset="0"/>
                <a:cs typeface="Arial" pitchFamily="34" charset="0"/>
              </a:rPr>
              <a:t>n</a:t>
            </a:r>
            <a:r>
              <a:rPr lang="en-GB" sz="2800" dirty="0" smtClean="0">
                <a:latin typeface="Arial" pitchFamily="34" charset="0"/>
                <a:cs typeface="Arial" pitchFamily="34" charset="0"/>
              </a:rPr>
              <a:t>orms and values</a:t>
            </a:r>
          </a:p>
          <a:p>
            <a:r>
              <a:rPr lang="en-GB" sz="2800" dirty="0">
                <a:latin typeface="Arial" pitchFamily="34" charset="0"/>
                <a:cs typeface="Arial" pitchFamily="34" charset="0"/>
              </a:rPr>
              <a:t>b</a:t>
            </a:r>
            <a:r>
              <a:rPr lang="en-GB" sz="2800" dirty="0" smtClean="0">
                <a:latin typeface="Arial" pitchFamily="34" charset="0"/>
                <a:cs typeface="Arial" pitchFamily="34" charset="0"/>
              </a:rPr>
              <a:t>asic assumptions</a:t>
            </a:r>
            <a:endParaRPr lang="en-GB"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Chinese perspective</a:t>
            </a:r>
            <a:endParaRPr lang="en-GB"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800" dirty="0" smtClean="0">
                <a:latin typeface="Arial" pitchFamily="34" charset="0"/>
                <a:cs typeface="Arial" pitchFamily="34" charset="0"/>
              </a:rPr>
              <a:t>Drawing on connections – known as ‘</a:t>
            </a:r>
            <a:r>
              <a:rPr lang="en-GB" sz="2800" dirty="0" err="1" smtClean="0">
                <a:latin typeface="Arial" pitchFamily="34" charset="0"/>
                <a:cs typeface="Arial" pitchFamily="34" charset="0"/>
              </a:rPr>
              <a:t>guanxi</a:t>
            </a:r>
            <a:r>
              <a:rPr lang="en-GB" sz="2800" dirty="0" smtClean="0">
                <a:latin typeface="Arial" pitchFamily="34" charset="0"/>
                <a:cs typeface="Arial" pitchFamily="34" charset="0"/>
              </a:rPr>
              <a:t>’</a:t>
            </a:r>
          </a:p>
          <a:p>
            <a:r>
              <a:rPr lang="en-GB" sz="2800" dirty="0" smtClean="0">
                <a:latin typeface="Arial" pitchFamily="34" charset="0"/>
                <a:cs typeface="Arial" pitchFamily="34" charset="0"/>
              </a:rPr>
              <a:t>Concept of ‘face’ – relates to individual’s position, social standing, moral character</a:t>
            </a:r>
          </a:p>
          <a:p>
            <a:r>
              <a:rPr lang="en-GB" sz="2800" dirty="0" smtClean="0">
                <a:latin typeface="Arial" pitchFamily="34" charset="0"/>
                <a:cs typeface="Arial" pitchFamily="34" charset="0"/>
              </a:rPr>
              <a:t>Face is jealously guarded, confrontation frowned upon</a:t>
            </a:r>
          </a:p>
          <a:p>
            <a:r>
              <a:rPr lang="en-GB" sz="2800" dirty="0" smtClean="0">
                <a:latin typeface="Arial" pitchFamily="34" charset="0"/>
                <a:cs typeface="Arial" pitchFamily="34" charset="0"/>
              </a:rPr>
              <a:t>Links to Confucianism – people as social beings with place in hierarchy</a:t>
            </a:r>
          </a:p>
          <a:p>
            <a:r>
              <a:rPr lang="en-GB" sz="2800" dirty="0" smtClean="0">
                <a:latin typeface="Arial" pitchFamily="34" charset="0"/>
                <a:cs typeface="Arial" pitchFamily="34" charset="0"/>
              </a:rPr>
              <a:t>Consequently doing business in China depends on good relationships</a:t>
            </a:r>
            <a:endParaRPr lang="en-GB"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itchFamily="34" charset="0"/>
                <a:cs typeface="Arial" pitchFamily="34" charset="0"/>
              </a:rPr>
              <a:t>Communication-related risk factors in projects</a:t>
            </a:r>
            <a:endParaRPr lang="en-GB" b="1" dirty="0">
              <a:latin typeface="Arial" pitchFamily="34" charset="0"/>
              <a:cs typeface="Arial" pitchFamily="34" charset="0"/>
            </a:endParaRPr>
          </a:p>
        </p:txBody>
      </p:sp>
      <p:sp>
        <p:nvSpPr>
          <p:cNvPr id="3" name="Content Placeholder 2"/>
          <p:cNvSpPr>
            <a:spLocks noGrp="1"/>
          </p:cNvSpPr>
          <p:nvPr>
            <p:ph idx="1"/>
          </p:nvPr>
        </p:nvSpPr>
        <p:spPr>
          <a:xfrm>
            <a:off x="457200" y="1600200"/>
            <a:ext cx="8507288" cy="4853136"/>
          </a:xfrm>
        </p:spPr>
        <p:txBody>
          <a:bodyPr>
            <a:noAutofit/>
          </a:bodyPr>
          <a:lstStyle/>
          <a:p>
            <a:pPr marL="0" lvl="0" indent="0">
              <a:buNone/>
            </a:pPr>
            <a:r>
              <a:rPr lang="en-US" sz="2800" dirty="0" smtClean="0">
                <a:latin typeface="Arial" pitchFamily="34" charset="0"/>
                <a:cs typeface="Arial" pitchFamily="34" charset="0"/>
              </a:rPr>
              <a:t>Communication is essential for efficient coordination. </a:t>
            </a:r>
            <a:endParaRPr lang="en-GB" sz="2800" dirty="0" smtClean="0">
              <a:latin typeface="Arial" pitchFamily="34" charset="0"/>
              <a:cs typeface="Arial" pitchFamily="34" charset="0"/>
            </a:endParaRPr>
          </a:p>
          <a:p>
            <a:pPr lvl="0">
              <a:buNone/>
            </a:pPr>
            <a:r>
              <a:rPr lang="en-US" sz="2800" dirty="0" smtClean="0">
                <a:latin typeface="Arial" pitchFamily="34" charset="0"/>
                <a:cs typeface="Arial" pitchFamily="34" charset="0"/>
              </a:rPr>
              <a:t>Lack of communication can lead to:</a:t>
            </a:r>
          </a:p>
          <a:p>
            <a:pPr lvl="0"/>
            <a:r>
              <a:rPr lang="en-US" sz="2800" dirty="0" smtClean="0">
                <a:latin typeface="Arial" pitchFamily="34" charset="0"/>
                <a:cs typeface="Arial" pitchFamily="34" charset="0"/>
              </a:rPr>
              <a:t> people ‘not being on the same page’ and ‘’working at cross purposes’. </a:t>
            </a:r>
            <a:endParaRPr lang="en-GB" sz="2800" dirty="0" smtClean="0">
              <a:latin typeface="Arial" pitchFamily="34" charset="0"/>
              <a:cs typeface="Arial" pitchFamily="34" charset="0"/>
            </a:endParaRPr>
          </a:p>
          <a:p>
            <a:pPr lvl="0"/>
            <a:r>
              <a:rPr lang="en-US" sz="2800" dirty="0" smtClean="0">
                <a:latin typeface="Arial" pitchFamily="34" charset="0"/>
                <a:cs typeface="Arial" pitchFamily="34" charset="0"/>
              </a:rPr>
              <a:t>confusion, adding more cost and more time. </a:t>
            </a:r>
            <a:endParaRPr lang="en-GB" sz="2800" dirty="0" smtClean="0">
              <a:latin typeface="Arial" pitchFamily="34" charset="0"/>
              <a:cs typeface="Arial" pitchFamily="34" charset="0"/>
            </a:endParaRPr>
          </a:p>
          <a:p>
            <a:pPr lvl="0"/>
            <a:r>
              <a:rPr lang="en-US" sz="2800" dirty="0">
                <a:latin typeface="Arial" pitchFamily="34" charset="0"/>
                <a:cs typeface="Arial" pitchFamily="34" charset="0"/>
              </a:rPr>
              <a:t>f</a:t>
            </a:r>
            <a:r>
              <a:rPr lang="en-US" sz="2800" dirty="0" smtClean="0">
                <a:latin typeface="Arial" pitchFamily="34" charset="0"/>
                <a:cs typeface="Arial" pitchFamily="34" charset="0"/>
              </a:rPr>
              <a:t>alse starts from misunderstandings </a:t>
            </a:r>
            <a:r>
              <a:rPr lang="en-US" sz="2800" dirty="0" smtClean="0">
                <a:latin typeface="Arial"/>
                <a:cs typeface="Arial"/>
              </a:rPr>
              <a:t>–</a:t>
            </a:r>
            <a:r>
              <a:rPr lang="en-US" sz="2800" dirty="0" smtClean="0">
                <a:latin typeface="Arial" pitchFamily="34" charset="0"/>
                <a:cs typeface="Arial" pitchFamily="34" charset="0"/>
              </a:rPr>
              <a:t> expensive in time/resources, creating bad feeling. </a:t>
            </a:r>
            <a:endParaRPr lang="en-GB" sz="2800" dirty="0" smtClean="0">
              <a:latin typeface="Arial" pitchFamily="34" charset="0"/>
              <a:cs typeface="Arial" pitchFamily="34" charset="0"/>
            </a:endParaRPr>
          </a:p>
          <a:p>
            <a:pPr marL="0" lvl="0" indent="0">
              <a:buNone/>
            </a:pPr>
            <a:r>
              <a:rPr lang="en-US" sz="2800" dirty="0" smtClean="0">
                <a:latin typeface="Arial" pitchFamily="34" charset="0"/>
                <a:cs typeface="Arial" pitchFamily="34" charset="0"/>
              </a:rPr>
              <a:t>Meeting overload is also a risk; projects that meet too much and work too little also suffer from poor morale.</a:t>
            </a:r>
            <a:endParaRPr lang="en-GB" sz="2800" dirty="0" smtClean="0">
              <a:latin typeface="Arial" pitchFamily="34" charset="0"/>
              <a:cs typeface="Arial" pitchFamily="34" charset="0"/>
            </a:endParaRPr>
          </a:p>
          <a:p>
            <a:endParaRPr lang="en-GB" sz="24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Developing the workforce</a:t>
            </a:r>
            <a:endParaRPr lang="en-GB"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800" dirty="0" smtClean="0">
                <a:latin typeface="Arial" pitchFamily="34" charset="0"/>
                <a:cs typeface="Arial" pitchFamily="34" charset="0"/>
              </a:rPr>
              <a:t>The next three slides refer to the Green Project in the </a:t>
            </a:r>
            <a:r>
              <a:rPr lang="en-GB" sz="2800" dirty="0" err="1" smtClean="0">
                <a:latin typeface="Arial" pitchFamily="34" charset="0"/>
                <a:cs typeface="Arial" pitchFamily="34" charset="0"/>
              </a:rPr>
              <a:t>Mountech</a:t>
            </a:r>
            <a:r>
              <a:rPr lang="en-GB" sz="2800" dirty="0" smtClean="0">
                <a:latin typeface="Arial" pitchFamily="34" charset="0"/>
                <a:cs typeface="Arial" pitchFamily="34" charset="0"/>
              </a:rPr>
              <a:t> Gear case study.</a:t>
            </a:r>
            <a:endParaRPr lang="en-GB"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467544" y="548680"/>
            <a:ext cx="7992888" cy="569505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771800" y="5589240"/>
            <a:ext cx="1656184" cy="400110"/>
          </a:xfrm>
          <a:prstGeom prst="rect">
            <a:avLst/>
          </a:prstGeom>
        </p:spPr>
        <p:txBody>
          <a:bodyPr wrap="square">
            <a:spAutoFit/>
          </a:bodyPr>
          <a:lstStyle/>
          <a:p>
            <a:r>
              <a:rPr lang="en-GB" sz="2000" dirty="0" smtClean="0">
                <a:solidFill>
                  <a:schemeClr val="bg1"/>
                </a:solidFill>
              </a:rPr>
              <a:t>Weaknesses</a:t>
            </a:r>
            <a:r>
              <a:rPr lang="en-GB" dirty="0" smtClean="0"/>
              <a:t> </a:t>
            </a:r>
            <a:endParaRPr lang="en-GB" dirty="0"/>
          </a:p>
        </p:txBody>
      </p:sp>
      <p:sp>
        <p:nvSpPr>
          <p:cNvPr id="6" name="Rectangle 5"/>
          <p:cNvSpPr/>
          <p:nvPr/>
        </p:nvSpPr>
        <p:spPr>
          <a:xfrm>
            <a:off x="3707904" y="4365104"/>
            <a:ext cx="1638590" cy="400110"/>
          </a:xfrm>
          <a:prstGeom prst="rect">
            <a:avLst/>
          </a:prstGeom>
        </p:spPr>
        <p:txBody>
          <a:bodyPr wrap="none">
            <a:spAutoFit/>
          </a:bodyPr>
          <a:lstStyle/>
          <a:p>
            <a:r>
              <a:rPr lang="en-GB" sz="2000" dirty="0" smtClean="0">
                <a:solidFill>
                  <a:schemeClr val="bg1"/>
                </a:solidFill>
              </a:rPr>
              <a:t>Opportunities</a:t>
            </a:r>
            <a:endParaRPr lang="en-GB" sz="2000" dirty="0">
              <a:solidFill>
                <a:schemeClr val="bg1"/>
              </a:solidFill>
            </a:endParaRPr>
          </a:p>
        </p:txBody>
      </p:sp>
      <p:pic>
        <p:nvPicPr>
          <p:cNvPr id="9218" name="Picture 2"/>
          <p:cNvPicPr>
            <a:picLocks noChangeAspect="1" noChangeArrowheads="1"/>
          </p:cNvPicPr>
          <p:nvPr/>
        </p:nvPicPr>
        <p:blipFill>
          <a:blip r:embed="rId2" cstate="print"/>
          <a:srcRect/>
          <a:stretch>
            <a:fillRect/>
          </a:stretch>
        </p:blipFill>
        <p:spPr bwMode="auto">
          <a:xfrm>
            <a:off x="395536" y="527078"/>
            <a:ext cx="8280920" cy="549421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srcRect/>
          <a:stretch>
            <a:fillRect/>
          </a:stretch>
        </p:blipFill>
        <p:spPr bwMode="auto">
          <a:xfrm>
            <a:off x="395536" y="836712"/>
            <a:ext cx="8280920" cy="49260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116026" y="836712"/>
            <a:ext cx="8823323" cy="482453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itchFamily="34" charset="0"/>
                <a:cs typeface="Arial" pitchFamily="34" charset="0"/>
              </a:rPr>
              <a:t>Change management competences</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noAutofit/>
          </a:bodyPr>
          <a:lstStyle/>
          <a:p>
            <a:r>
              <a:rPr lang="en-GB" sz="2400" dirty="0">
                <a:latin typeface="Arial" pitchFamily="34" charset="0"/>
                <a:cs typeface="Arial" pitchFamily="34" charset="0"/>
              </a:rPr>
              <a:t>C</a:t>
            </a:r>
            <a:r>
              <a:rPr lang="en-GB" sz="2400" dirty="0" smtClean="0">
                <a:latin typeface="Arial" pitchFamily="34" charset="0"/>
                <a:cs typeface="Arial" pitchFamily="34" charset="0"/>
              </a:rPr>
              <a:t>ertain staff will be designated as change managers (distinct from the project manager).</a:t>
            </a:r>
          </a:p>
          <a:p>
            <a:r>
              <a:rPr lang="en-GB" sz="2400" dirty="0" smtClean="0">
                <a:latin typeface="Arial" pitchFamily="34" charset="0"/>
                <a:cs typeface="Arial" pitchFamily="34" charset="0"/>
              </a:rPr>
              <a:t>First order change as practised by project managers may be direct, straight-forward with a rational style.</a:t>
            </a:r>
          </a:p>
          <a:p>
            <a:r>
              <a:rPr lang="en-GB" sz="2400" dirty="0" smtClean="0">
                <a:latin typeface="Arial" pitchFamily="34" charset="0"/>
                <a:cs typeface="Arial" pitchFamily="34" charset="0"/>
              </a:rPr>
              <a:t>Second order change relates to ‘discontinuous, deep structural and cultural change’ (</a:t>
            </a:r>
            <a:r>
              <a:rPr lang="en-GB" sz="2400" dirty="0" err="1" smtClean="0">
                <a:latin typeface="Arial" pitchFamily="34" charset="0"/>
                <a:cs typeface="Arial" pitchFamily="34" charset="0"/>
              </a:rPr>
              <a:t>Gareis</a:t>
            </a:r>
            <a:r>
              <a:rPr lang="en-GB" sz="2400" dirty="0" smtClean="0">
                <a:latin typeface="Arial" pitchFamily="34" charset="0"/>
                <a:cs typeface="Arial" pitchFamily="34" charset="0"/>
              </a:rPr>
              <a:t>, 2010).</a:t>
            </a:r>
          </a:p>
          <a:p>
            <a:r>
              <a:rPr lang="en-GB" sz="2400" dirty="0" smtClean="0">
                <a:latin typeface="Arial" pitchFamily="34" charset="0"/>
                <a:cs typeface="Arial" pitchFamily="34" charset="0"/>
              </a:rPr>
              <a:t>Change managers focus on communication and engagement, encourage others to believe in the change, identify charismatic champions, train and develop staff, affect organisational culture, defuse opposition and manage the gambit of stakeholder expectation (Crawford and </a:t>
            </a:r>
            <a:r>
              <a:rPr lang="en-GB" sz="2400" dirty="0" err="1" smtClean="0">
                <a:latin typeface="Arial" pitchFamily="34" charset="0"/>
                <a:cs typeface="Arial" pitchFamily="34" charset="0"/>
              </a:rPr>
              <a:t>Hassaner</a:t>
            </a:r>
            <a:r>
              <a:rPr lang="en-GB" sz="2400" dirty="0" smtClean="0">
                <a:latin typeface="Arial" pitchFamily="34" charset="0"/>
                <a:cs typeface="Arial" pitchFamily="34" charset="0"/>
              </a:rPr>
              <a:t> </a:t>
            </a:r>
            <a:r>
              <a:rPr lang="en-GB" sz="2400" dirty="0" err="1" smtClean="0">
                <a:latin typeface="Arial" pitchFamily="34" charset="0"/>
                <a:cs typeface="Arial" pitchFamily="34" charset="0"/>
              </a:rPr>
              <a:t>Nahmias</a:t>
            </a:r>
            <a:r>
              <a:rPr lang="en-GB" sz="2400" dirty="0" smtClean="0">
                <a:latin typeface="Arial" pitchFamily="34" charset="0"/>
                <a:cs typeface="Arial" pitchFamily="34" charset="0"/>
              </a:rPr>
              <a:t> 2010).</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Personal competences for successful change management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endParaRPr lang="en-GB" dirty="0" smtClean="0">
              <a:latin typeface="Arial" pitchFamily="34" charset="0"/>
              <a:cs typeface="Arial" pitchFamily="34" charset="0"/>
            </a:endParaRPr>
          </a:p>
          <a:p>
            <a:r>
              <a:rPr lang="en-GB" sz="2800" dirty="0" smtClean="0">
                <a:latin typeface="Arial" pitchFamily="34" charset="0"/>
                <a:cs typeface="Arial" pitchFamily="34" charset="0"/>
              </a:rPr>
              <a:t>Personal </a:t>
            </a:r>
            <a:r>
              <a:rPr lang="en-GB" sz="2800" dirty="0">
                <a:latin typeface="Arial" pitchFamily="34" charset="0"/>
                <a:cs typeface="Arial" pitchFamily="34" charset="0"/>
              </a:rPr>
              <a:t>competences required include: </a:t>
            </a:r>
            <a:endParaRPr lang="en-GB" sz="2800" dirty="0" smtClean="0">
              <a:latin typeface="Arial" pitchFamily="34" charset="0"/>
              <a:cs typeface="Arial" pitchFamily="34" charset="0"/>
            </a:endParaRPr>
          </a:p>
          <a:p>
            <a:pPr marL="0" indent="0">
              <a:buNone/>
            </a:pPr>
            <a:r>
              <a:rPr lang="en-GB" sz="2800" dirty="0">
                <a:latin typeface="Arial" pitchFamily="34" charset="0"/>
                <a:cs typeface="Arial" pitchFamily="34" charset="0"/>
              </a:rPr>
              <a:t>	</a:t>
            </a:r>
            <a:r>
              <a:rPr lang="en-GB" sz="2800" dirty="0" smtClean="0">
                <a:latin typeface="Arial" pitchFamily="34" charset="0"/>
                <a:cs typeface="Arial" pitchFamily="34" charset="0"/>
              </a:rPr>
              <a:t>stakeholder management; leadership; </a:t>
            </a:r>
            <a:r>
              <a:rPr lang="en-GB" sz="2800" dirty="0">
                <a:latin typeface="Arial" pitchFamily="34" charset="0"/>
                <a:cs typeface="Arial" pitchFamily="34" charset="0"/>
              </a:rPr>
              <a:t>team </a:t>
            </a:r>
            <a:r>
              <a:rPr lang="en-GB" sz="2800" dirty="0" smtClean="0">
                <a:latin typeface="Arial" pitchFamily="34" charset="0"/>
                <a:cs typeface="Arial" pitchFamily="34" charset="0"/>
              </a:rPr>
              <a:t>	selection </a:t>
            </a:r>
            <a:r>
              <a:rPr lang="en-GB" sz="2800" dirty="0">
                <a:latin typeface="Arial" pitchFamily="34" charset="0"/>
                <a:cs typeface="Arial" pitchFamily="34" charset="0"/>
              </a:rPr>
              <a:t>and </a:t>
            </a:r>
            <a:r>
              <a:rPr lang="en-GB" sz="2800" dirty="0" smtClean="0">
                <a:latin typeface="Arial" pitchFamily="34" charset="0"/>
                <a:cs typeface="Arial" pitchFamily="34" charset="0"/>
              </a:rPr>
              <a:t>development; planning; 	communication; </a:t>
            </a:r>
            <a:r>
              <a:rPr lang="en-GB" sz="2800" dirty="0">
                <a:latin typeface="Arial" pitchFamily="34" charset="0"/>
                <a:cs typeface="Arial" pitchFamily="34" charset="0"/>
              </a:rPr>
              <a:t>decision making and </a:t>
            </a:r>
            <a:r>
              <a:rPr lang="en-GB" sz="2800" dirty="0" smtClean="0">
                <a:latin typeface="Arial" pitchFamily="34" charset="0"/>
                <a:cs typeface="Arial" pitchFamily="34" charset="0"/>
              </a:rPr>
              <a:t>	problem solving; </a:t>
            </a:r>
            <a:r>
              <a:rPr lang="en-GB" sz="2800" dirty="0">
                <a:latin typeface="Arial" pitchFamily="34" charset="0"/>
                <a:cs typeface="Arial" pitchFamily="34" charset="0"/>
              </a:rPr>
              <a:t>cultural </a:t>
            </a:r>
            <a:r>
              <a:rPr lang="en-GB" sz="2800" dirty="0" smtClean="0">
                <a:latin typeface="Arial" pitchFamily="34" charset="0"/>
                <a:cs typeface="Arial" pitchFamily="34" charset="0"/>
              </a:rPr>
              <a:t>awareness; </a:t>
            </a:r>
            <a:r>
              <a:rPr lang="en-GB" sz="2800" dirty="0">
                <a:latin typeface="Arial" pitchFamily="34" charset="0"/>
                <a:cs typeface="Arial" pitchFamily="34" charset="0"/>
              </a:rPr>
              <a:t>and </a:t>
            </a:r>
            <a:r>
              <a:rPr lang="en-GB" sz="2800" dirty="0" smtClean="0">
                <a:latin typeface="Arial" pitchFamily="34" charset="0"/>
                <a:cs typeface="Arial" pitchFamily="34" charset="0"/>
              </a:rPr>
              <a:t>	project </a:t>
            </a:r>
            <a:r>
              <a:rPr lang="en-GB" sz="2800" dirty="0">
                <a:latin typeface="Arial" pitchFamily="34" charset="0"/>
                <a:cs typeface="Arial" pitchFamily="34" charset="0"/>
              </a:rPr>
              <a:t>management skills </a:t>
            </a:r>
            <a:endParaRPr lang="en-GB" sz="2800" dirty="0" smtClean="0">
              <a:latin typeface="Arial" pitchFamily="34" charset="0"/>
              <a:cs typeface="Arial" pitchFamily="34" charset="0"/>
            </a:endParaRPr>
          </a:p>
          <a:p>
            <a:pPr marL="0" indent="0">
              <a:buNone/>
            </a:pPr>
            <a:r>
              <a:rPr lang="en-GB" sz="2800" dirty="0">
                <a:latin typeface="Arial" pitchFamily="34" charset="0"/>
                <a:cs typeface="Arial" pitchFamily="34" charset="0"/>
              </a:rPr>
              <a:t> </a:t>
            </a:r>
            <a:r>
              <a:rPr lang="en-GB" sz="2800" dirty="0" smtClean="0">
                <a:latin typeface="Arial" pitchFamily="34" charset="0"/>
                <a:cs typeface="Arial" pitchFamily="34" charset="0"/>
              </a:rPr>
              <a:t>  (</a:t>
            </a:r>
            <a:r>
              <a:rPr lang="en-GB" sz="2800" dirty="0">
                <a:latin typeface="Arial" pitchFamily="34" charset="0"/>
                <a:cs typeface="Arial" pitchFamily="34" charset="0"/>
              </a:rPr>
              <a:t>Crawford and </a:t>
            </a:r>
            <a:r>
              <a:rPr lang="en-GB" sz="2800" dirty="0" err="1" smtClean="0">
                <a:latin typeface="Arial" pitchFamily="34" charset="0"/>
                <a:cs typeface="Arial" pitchFamily="34" charset="0"/>
              </a:rPr>
              <a:t>Hassaner</a:t>
            </a:r>
            <a:r>
              <a:rPr lang="en-GB" sz="2800" dirty="0" smtClean="0">
                <a:latin typeface="Arial" pitchFamily="34" charset="0"/>
                <a:cs typeface="Arial" pitchFamily="34" charset="0"/>
              </a:rPr>
              <a:t> </a:t>
            </a:r>
            <a:r>
              <a:rPr lang="en-GB" sz="2800" dirty="0" err="1" smtClean="0">
                <a:latin typeface="Arial" pitchFamily="34" charset="0"/>
                <a:cs typeface="Arial" pitchFamily="34" charset="0"/>
              </a:rPr>
              <a:t>Nahmias</a:t>
            </a:r>
            <a:r>
              <a:rPr lang="en-GB" sz="2800" dirty="0" smtClean="0">
                <a:latin typeface="Arial" pitchFamily="34" charset="0"/>
                <a:cs typeface="Arial" pitchFamily="34" charset="0"/>
              </a:rPr>
              <a:t> </a:t>
            </a:r>
            <a:r>
              <a:rPr lang="en-GB" sz="2800" dirty="0">
                <a:latin typeface="Arial" pitchFamily="34" charset="0"/>
                <a:cs typeface="Arial" pitchFamily="34" charset="0"/>
              </a:rPr>
              <a:t>2010</a:t>
            </a:r>
            <a:r>
              <a:rPr lang="en-GB" sz="2800" dirty="0" smtClean="0">
                <a:latin typeface="Arial" pitchFamily="34" charset="0"/>
                <a:cs typeface="Arial" pitchFamily="34" charset="0"/>
              </a:rPr>
              <a:t>)</a:t>
            </a:r>
            <a:endParaRPr lang="en-GB" sz="2800"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24700623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smtClean="0">
                <a:latin typeface="Arial" pitchFamily="34" charset="0"/>
                <a:cs typeface="Arial" pitchFamily="34" charset="0"/>
              </a:rPr>
              <a:t>Part 2  – The way forward: managing your talent and career</a:t>
            </a:r>
            <a:endParaRPr lang="en-GB" sz="4000" b="1" dirty="0">
              <a:latin typeface="Arial" pitchFamily="34" charset="0"/>
              <a:cs typeface="Arial" pitchFamily="34" charset="0"/>
            </a:endParaRPr>
          </a:p>
        </p:txBody>
      </p:sp>
      <p:sp>
        <p:nvSpPr>
          <p:cNvPr id="3" name="Content Placeholder 2"/>
          <p:cNvSpPr>
            <a:spLocks noGrp="1"/>
          </p:cNvSpPr>
          <p:nvPr>
            <p:ph idx="1"/>
          </p:nvPr>
        </p:nvSpPr>
        <p:spPr>
          <a:xfrm>
            <a:off x="395536" y="1916832"/>
            <a:ext cx="8229600" cy="4525963"/>
          </a:xfrm>
        </p:spPr>
        <p:txBody>
          <a:bodyPr>
            <a:normAutofit fontScale="85000" lnSpcReduction="20000"/>
          </a:bodyPr>
          <a:lstStyle/>
          <a:p>
            <a:r>
              <a:rPr lang="en-GB" sz="3300" dirty="0" smtClean="0">
                <a:latin typeface="Arial" pitchFamily="34" charset="0"/>
                <a:cs typeface="Arial" pitchFamily="34" charset="0"/>
              </a:rPr>
              <a:t>‘Talent consists of those individuals who can make a difference to organizational performance, either through their immediate contribution or in the longer term by demonstrating the highest levels of potential’ (CIPD 2013, p2).</a:t>
            </a:r>
          </a:p>
          <a:p>
            <a:pPr marL="0" indent="0">
              <a:buNone/>
            </a:pPr>
            <a:r>
              <a:rPr lang="en-GB" sz="3300" dirty="0" smtClean="0">
                <a:latin typeface="Arial" pitchFamily="34" charset="0"/>
                <a:cs typeface="Arial" pitchFamily="34" charset="0"/>
              </a:rPr>
              <a:t> </a:t>
            </a:r>
          </a:p>
          <a:p>
            <a:r>
              <a:rPr lang="en-GB" sz="3300" dirty="0" smtClean="0">
                <a:latin typeface="Arial" pitchFamily="34" charset="0"/>
                <a:cs typeface="Arial" pitchFamily="34" charset="0"/>
              </a:rPr>
              <a:t>‘The systematic attraction, identification, development, engagement/retention and deployment of those individuals with high potential who are of particular value to an organisation’ (CIPD 2013, p2).</a:t>
            </a:r>
          </a:p>
          <a:p>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srcRect/>
          <a:stretch>
            <a:fillRect/>
          </a:stretch>
        </p:blipFill>
        <p:spPr bwMode="auto">
          <a:xfrm>
            <a:off x="1187624" y="260648"/>
            <a:ext cx="6192688" cy="625819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Career enhancement</a:t>
            </a:r>
            <a:endParaRPr lang="en-GB" sz="4000" b="1" dirty="0">
              <a:latin typeface="Arial" pitchFamily="34" charset="0"/>
              <a:cs typeface="Arial" pitchFamily="34" charset="0"/>
            </a:endParaRPr>
          </a:p>
        </p:txBody>
      </p:sp>
      <p:sp>
        <p:nvSpPr>
          <p:cNvPr id="3" name="Content Placeholder 2"/>
          <p:cNvSpPr>
            <a:spLocks noGrp="1"/>
          </p:cNvSpPr>
          <p:nvPr>
            <p:ph idx="1"/>
          </p:nvPr>
        </p:nvSpPr>
        <p:spPr/>
        <p:txBody>
          <a:bodyPr>
            <a:noAutofit/>
          </a:bodyPr>
          <a:lstStyle/>
          <a:p>
            <a:r>
              <a:rPr lang="en-GB" sz="2400" dirty="0" smtClean="0">
                <a:latin typeface="Arial" pitchFamily="34" charset="0"/>
                <a:cs typeface="Arial" pitchFamily="34" charset="0"/>
              </a:rPr>
              <a:t>Career </a:t>
            </a:r>
            <a:r>
              <a:rPr lang="en-GB" sz="2400" dirty="0" smtClean="0">
                <a:latin typeface="Arial"/>
                <a:cs typeface="Arial"/>
              </a:rPr>
              <a:t>–</a:t>
            </a:r>
            <a:r>
              <a:rPr lang="en-GB" sz="2400" dirty="0" smtClean="0">
                <a:latin typeface="Arial" pitchFamily="34" charset="0"/>
                <a:cs typeface="Arial" pitchFamily="34" charset="0"/>
              </a:rPr>
              <a:t>  ‘the experience of continuity and coherence while the individual moves through time and social space’. </a:t>
            </a:r>
          </a:p>
          <a:p>
            <a:r>
              <a:rPr lang="en-GB" sz="2400" dirty="0" smtClean="0">
                <a:latin typeface="Arial" pitchFamily="34" charset="0"/>
                <a:cs typeface="Arial" pitchFamily="34" charset="0"/>
              </a:rPr>
              <a:t>CIPD (2003) gave this definition of career management: ‘Planning and shaping the progression or movement of individuals within an organisation by aligning employee preferences and potential with organisational resourcing needs.’ </a:t>
            </a:r>
          </a:p>
          <a:p>
            <a:r>
              <a:rPr lang="en-GB" sz="2400" dirty="0" smtClean="0">
                <a:latin typeface="Arial" pitchFamily="34" charset="0"/>
                <a:cs typeface="Arial" pitchFamily="34" charset="0"/>
              </a:rPr>
              <a:t>Certainly organisations are concerned about their ‘talent pool’ whilst individuals are mindful of the job market</a:t>
            </a:r>
          </a:p>
          <a:p>
            <a:r>
              <a:rPr lang="en-GB" sz="2400" dirty="0" smtClean="0">
                <a:latin typeface="Arial" pitchFamily="34" charset="0"/>
                <a:cs typeface="Arial" pitchFamily="34" charset="0"/>
              </a:rPr>
              <a:t>Incumbent on both to think about future needs</a:t>
            </a:r>
            <a:endParaRPr lang="en-GB" sz="2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srcRect/>
          <a:stretch>
            <a:fillRect/>
          </a:stretch>
        </p:blipFill>
        <p:spPr bwMode="auto">
          <a:xfrm>
            <a:off x="323527" y="620688"/>
            <a:ext cx="8691821" cy="518457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fontScale="90000"/>
          </a:bodyPr>
          <a:lstStyle/>
          <a:p>
            <a:r>
              <a:rPr lang="en-GB" b="1" dirty="0" smtClean="0">
                <a:latin typeface="Arial" pitchFamily="34" charset="0"/>
                <a:cs typeface="Arial" pitchFamily="34" charset="0"/>
              </a:rPr>
              <a:t>General features of engagement in CPD</a:t>
            </a:r>
            <a:endParaRPr lang="en-GB" b="1" dirty="0">
              <a:latin typeface="Arial" pitchFamily="34" charset="0"/>
              <a:cs typeface="Arial" pitchFamily="34" charset="0"/>
            </a:endParaRPr>
          </a:p>
        </p:txBody>
      </p:sp>
      <p:sp>
        <p:nvSpPr>
          <p:cNvPr id="3" name="Content Placeholder 2"/>
          <p:cNvSpPr>
            <a:spLocks noGrp="1"/>
          </p:cNvSpPr>
          <p:nvPr>
            <p:ph idx="1"/>
          </p:nvPr>
        </p:nvSpPr>
        <p:spPr>
          <a:xfrm>
            <a:off x="323528" y="1779879"/>
            <a:ext cx="8568952" cy="5069160"/>
          </a:xfrm>
        </p:spPr>
        <p:txBody>
          <a:bodyPr>
            <a:normAutofit fontScale="55000" lnSpcReduction="20000"/>
          </a:bodyPr>
          <a:lstStyle/>
          <a:p>
            <a:pPr lvl="0"/>
            <a:r>
              <a:rPr lang="en-US" sz="4400" dirty="0" smtClean="0">
                <a:latin typeface="Arial" pitchFamily="34" charset="0"/>
                <a:cs typeface="Arial" pitchFamily="34" charset="0"/>
              </a:rPr>
              <a:t>Allocate time to this investment; consider it as important as any other development activity.</a:t>
            </a:r>
            <a:endParaRPr lang="en-GB" sz="4400" dirty="0" smtClean="0">
              <a:latin typeface="Arial" pitchFamily="34" charset="0"/>
              <a:cs typeface="Arial" pitchFamily="34" charset="0"/>
            </a:endParaRPr>
          </a:p>
          <a:p>
            <a:pPr lvl="0"/>
            <a:r>
              <a:rPr lang="en-US" sz="4400" dirty="0" smtClean="0">
                <a:latin typeface="Arial" pitchFamily="34" charset="0"/>
                <a:cs typeface="Arial" pitchFamily="34" charset="0"/>
              </a:rPr>
              <a:t>Own and manage your own development, although you may have organizational and/or professional body support.</a:t>
            </a:r>
            <a:endParaRPr lang="en-GB" sz="4400" dirty="0" smtClean="0">
              <a:latin typeface="Arial" pitchFamily="34" charset="0"/>
              <a:cs typeface="Arial" pitchFamily="34" charset="0"/>
            </a:endParaRPr>
          </a:p>
          <a:p>
            <a:pPr lvl="0"/>
            <a:r>
              <a:rPr lang="en-US" sz="4400" dirty="0" smtClean="0">
                <a:latin typeface="Arial" pitchFamily="34" charset="0"/>
                <a:cs typeface="Arial" pitchFamily="34" charset="0"/>
              </a:rPr>
              <a:t>Ensure it emanates from your current situation and learning needs, </a:t>
            </a:r>
            <a:r>
              <a:rPr lang="en-US" sz="4400" dirty="0" err="1" smtClean="0">
                <a:latin typeface="Arial" pitchFamily="34" charset="0"/>
                <a:cs typeface="Arial" pitchFamily="34" charset="0"/>
              </a:rPr>
              <a:t>eg</a:t>
            </a:r>
            <a:r>
              <a:rPr lang="en-US" sz="4400" dirty="0" smtClean="0">
                <a:latin typeface="Arial" pitchFamily="34" charset="0"/>
                <a:cs typeface="Arial" pitchFamily="34" charset="0"/>
              </a:rPr>
              <a:t> your work role, or forward-looking aspiration, and your current learning state.</a:t>
            </a:r>
            <a:endParaRPr lang="en-GB" sz="4400" dirty="0" smtClean="0">
              <a:latin typeface="Arial" pitchFamily="34" charset="0"/>
              <a:cs typeface="Arial" pitchFamily="34" charset="0"/>
            </a:endParaRPr>
          </a:p>
          <a:p>
            <a:pPr lvl="0"/>
            <a:r>
              <a:rPr lang="en-US" sz="4400" dirty="0" smtClean="0">
                <a:latin typeface="Arial" pitchFamily="34" charset="0"/>
                <a:cs typeface="Arial" pitchFamily="34" charset="0"/>
              </a:rPr>
              <a:t>Set objectives to encompass both your individual aims and those of the organization; keep them clear and focused.</a:t>
            </a:r>
            <a:endParaRPr lang="en-GB" sz="4400" dirty="0" smtClean="0">
              <a:latin typeface="Arial" pitchFamily="34" charset="0"/>
              <a:cs typeface="Arial" pitchFamily="34" charset="0"/>
            </a:endParaRPr>
          </a:p>
          <a:p>
            <a:pPr lvl="0"/>
            <a:r>
              <a:rPr lang="en-US" sz="4400" dirty="0" smtClean="0">
                <a:latin typeface="Arial" pitchFamily="34" charset="0"/>
                <a:cs typeface="Arial" pitchFamily="34" charset="0"/>
              </a:rPr>
              <a:t>Ensure reflective practice is emphasized, particularly from a learning standpoint.</a:t>
            </a:r>
            <a:endParaRPr lang="en-GB" sz="4400" dirty="0" smtClean="0">
              <a:latin typeface="Arial" pitchFamily="34" charset="0"/>
              <a:cs typeface="Arial" pitchFamily="34" charset="0"/>
            </a:endParaRPr>
          </a:p>
          <a:p>
            <a:pPr lvl="0"/>
            <a:r>
              <a:rPr lang="en-US" sz="4400" dirty="0" smtClean="0">
                <a:latin typeface="Arial" pitchFamily="34" charset="0"/>
                <a:cs typeface="Arial" pitchFamily="34" charset="0"/>
              </a:rPr>
              <a:t>Actively search for ways to improve performance; ensure you develop continuously. </a:t>
            </a:r>
            <a:endParaRPr lang="en-GB" sz="4400" dirty="0" smtClean="0">
              <a:latin typeface="Arial" pitchFamily="34" charset="0"/>
              <a:cs typeface="Arial" pitchFamily="34" charset="0"/>
            </a:endParaRPr>
          </a:p>
          <a:p>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Key learning </a:t>
            </a:r>
            <a:r>
              <a:rPr lang="en-GB" sz="4000" b="1" dirty="0">
                <a:latin typeface="Arial" pitchFamily="34" charset="0"/>
                <a:cs typeface="Arial" pitchFamily="34" charset="0"/>
              </a:rPr>
              <a:t>p</a:t>
            </a:r>
            <a:r>
              <a:rPr lang="en-GB" sz="4000" b="1" dirty="0" smtClean="0">
                <a:latin typeface="Arial" pitchFamily="34" charset="0"/>
                <a:cs typeface="Arial" pitchFamily="34" charset="0"/>
              </a:rPr>
              <a:t>oints</a:t>
            </a:r>
            <a:endParaRPr lang="en-GB" sz="4000" b="1" dirty="0">
              <a:latin typeface="Arial" pitchFamily="34" charset="0"/>
              <a:cs typeface="Arial" pitchFamily="34" charset="0"/>
            </a:endParaRPr>
          </a:p>
        </p:txBody>
      </p:sp>
      <p:sp>
        <p:nvSpPr>
          <p:cNvPr id="3" name="Content Placeholder 2"/>
          <p:cNvSpPr>
            <a:spLocks noGrp="1"/>
          </p:cNvSpPr>
          <p:nvPr>
            <p:ph idx="1"/>
          </p:nvPr>
        </p:nvSpPr>
        <p:spPr>
          <a:xfrm>
            <a:off x="457200" y="1600200"/>
            <a:ext cx="8229600" cy="4853136"/>
          </a:xfrm>
        </p:spPr>
        <p:txBody>
          <a:bodyPr>
            <a:normAutofit fontScale="70000" lnSpcReduction="20000"/>
          </a:bodyPr>
          <a:lstStyle/>
          <a:p>
            <a:pPr>
              <a:buNone/>
            </a:pPr>
            <a:r>
              <a:rPr lang="en-GB" dirty="0" smtClean="0"/>
              <a:t> </a:t>
            </a:r>
          </a:p>
          <a:p>
            <a:pPr lvl="0"/>
            <a:r>
              <a:rPr lang="en-US" sz="3400" dirty="0" smtClean="0">
                <a:latin typeface="Arial" pitchFamily="34" charset="0"/>
                <a:cs typeface="Arial" pitchFamily="34" charset="0"/>
              </a:rPr>
              <a:t>Project management skills are applicable to all managers.</a:t>
            </a:r>
            <a:endParaRPr lang="en-GB" sz="3400" dirty="0" smtClean="0">
              <a:latin typeface="Arial" pitchFamily="34" charset="0"/>
              <a:cs typeface="Arial" pitchFamily="34" charset="0"/>
            </a:endParaRPr>
          </a:p>
          <a:p>
            <a:pPr lvl="0"/>
            <a:r>
              <a:rPr lang="en-US" sz="3400" dirty="0" smtClean="0">
                <a:latin typeface="Arial" pitchFamily="34" charset="0"/>
                <a:cs typeface="Arial" pitchFamily="34" charset="0"/>
              </a:rPr>
              <a:t>Projects involve not only technical change but people-related change.</a:t>
            </a:r>
            <a:endParaRPr lang="en-GB" sz="3400" dirty="0" smtClean="0">
              <a:latin typeface="Arial" pitchFamily="34" charset="0"/>
              <a:cs typeface="Arial" pitchFamily="34" charset="0"/>
            </a:endParaRPr>
          </a:p>
          <a:p>
            <a:pPr lvl="0"/>
            <a:r>
              <a:rPr lang="en-US" sz="3400" dirty="0" smtClean="0">
                <a:latin typeface="Arial" pitchFamily="34" charset="0"/>
                <a:cs typeface="Arial" pitchFamily="34" charset="0"/>
              </a:rPr>
              <a:t>Stakeholder analysis helps achieve success in projects.</a:t>
            </a:r>
            <a:endParaRPr lang="en-GB" sz="3400" dirty="0" smtClean="0">
              <a:latin typeface="Arial" pitchFamily="34" charset="0"/>
              <a:cs typeface="Arial" pitchFamily="34" charset="0"/>
            </a:endParaRPr>
          </a:p>
          <a:p>
            <a:pPr lvl="0"/>
            <a:r>
              <a:rPr lang="en-US" sz="3400" dirty="0" smtClean="0">
                <a:latin typeface="Arial" pitchFamily="34" charset="0"/>
                <a:cs typeface="Arial" pitchFamily="34" charset="0"/>
              </a:rPr>
              <a:t>Scheduling of activities is a basic skill for all managers.</a:t>
            </a:r>
            <a:endParaRPr lang="en-GB" sz="3400" dirty="0" smtClean="0">
              <a:latin typeface="Arial" pitchFamily="34" charset="0"/>
              <a:cs typeface="Arial" pitchFamily="34" charset="0"/>
            </a:endParaRPr>
          </a:p>
          <a:p>
            <a:pPr lvl="0"/>
            <a:r>
              <a:rPr lang="en-US" sz="3400" dirty="0" smtClean="0">
                <a:latin typeface="Arial" pitchFamily="34" charset="0"/>
                <a:cs typeface="Arial" pitchFamily="34" charset="0"/>
              </a:rPr>
              <a:t>Multinational teams require careful consideration of cultural factors.</a:t>
            </a:r>
            <a:endParaRPr lang="en-GB" sz="3400" dirty="0" smtClean="0">
              <a:latin typeface="Arial" pitchFamily="34" charset="0"/>
              <a:cs typeface="Arial" pitchFamily="34" charset="0"/>
            </a:endParaRPr>
          </a:p>
          <a:p>
            <a:pPr lvl="0"/>
            <a:r>
              <a:rPr lang="en-US" sz="3400" dirty="0" smtClean="0">
                <a:latin typeface="Arial" pitchFamily="34" charset="0"/>
                <a:cs typeface="Arial" pitchFamily="34" charset="0"/>
              </a:rPr>
              <a:t>Personal and career development can be enhanced through engaging in project/change management.</a:t>
            </a:r>
            <a:endParaRPr lang="en-GB" sz="3400" dirty="0" smtClean="0">
              <a:latin typeface="Arial" pitchFamily="34" charset="0"/>
              <a:cs typeface="Arial" pitchFamily="34" charset="0"/>
            </a:endParaRPr>
          </a:p>
          <a:p>
            <a:pPr lvl="0"/>
            <a:r>
              <a:rPr lang="en-US" sz="3400" dirty="0" smtClean="0">
                <a:latin typeface="Arial" pitchFamily="34" charset="0"/>
                <a:cs typeface="Arial" pitchFamily="34" charset="0"/>
              </a:rPr>
              <a:t>Personal and career development can be enhanced through talent management.</a:t>
            </a:r>
            <a:endParaRPr lang="en-GB" sz="3400" dirty="0" smtClean="0">
              <a:latin typeface="Arial" pitchFamily="34" charset="0"/>
              <a:cs typeface="Arial" pitchFamily="34" charset="0"/>
            </a:endParaRPr>
          </a:p>
          <a:p>
            <a:endParaRPr lang="en-GB" sz="3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572</TotalTime>
  <Words>1121</Words>
  <Application>Microsoft Office PowerPoint</Application>
  <PresentationFormat>On-screen Show (4:3)</PresentationFormat>
  <Paragraphs>121</Paragraphs>
  <Slides>34</Slides>
  <Notes>1</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PowerPoint Presentation</vt:lpstr>
      <vt:lpstr>What is project management?</vt:lpstr>
      <vt:lpstr>Project management for all</vt:lpstr>
      <vt:lpstr>A project is…</vt:lpstr>
      <vt:lpstr>Projects are…</vt:lpstr>
      <vt:lpstr>Typical examples of projects</vt:lpstr>
      <vt:lpstr>Organizational change management projects</vt:lpstr>
      <vt:lpstr>4 phases of a project</vt:lpstr>
      <vt:lpstr>Conception</vt:lpstr>
      <vt:lpstr>Development</vt:lpstr>
      <vt:lpstr>Realisation</vt:lpstr>
      <vt:lpstr>Termination</vt:lpstr>
      <vt:lpstr>PowerPoint Presentation</vt:lpstr>
      <vt:lpstr>PowerPoint Presentation</vt:lpstr>
      <vt:lpstr>PowerPoint Presentation</vt:lpstr>
      <vt:lpstr>Employee engagement</vt:lpstr>
      <vt:lpstr>PowerPoint Presentation</vt:lpstr>
      <vt:lpstr>PowerPoint Presentation</vt:lpstr>
      <vt:lpstr>Communication across cultures</vt:lpstr>
      <vt:lpstr>Chinese perspective</vt:lpstr>
      <vt:lpstr>Communication-related risk factors in projects</vt:lpstr>
      <vt:lpstr>Developing the workforce</vt:lpstr>
      <vt:lpstr>PowerPoint Presentation</vt:lpstr>
      <vt:lpstr>PowerPoint Presentation</vt:lpstr>
      <vt:lpstr>PowerPoint Presentation</vt:lpstr>
      <vt:lpstr>PowerPoint Presentation</vt:lpstr>
      <vt:lpstr>Change management competences</vt:lpstr>
      <vt:lpstr>Personal competences for successful change management</vt:lpstr>
      <vt:lpstr>Part 2  – The way forward: managing your talent and career</vt:lpstr>
      <vt:lpstr>PowerPoint Presentation</vt:lpstr>
      <vt:lpstr>Career enhancement</vt:lpstr>
      <vt:lpstr>PowerPoint Presentation</vt:lpstr>
      <vt:lpstr>General features of engagement in CPD</vt:lpstr>
      <vt:lpstr>Key learning points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18</dc:title>
  <dc:creator>bs0kga</dc:creator>
  <cp:lastModifiedBy>Felicity Healey</cp:lastModifiedBy>
  <cp:revision>69</cp:revision>
  <dcterms:created xsi:type="dcterms:W3CDTF">2010-07-20T13:40:17Z</dcterms:created>
  <dcterms:modified xsi:type="dcterms:W3CDTF">2015-10-11T18:45:12Z</dcterms:modified>
</cp:coreProperties>
</file>