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r:id="rId26" roundtripDataSignature="AMtx7mhhXcuMmgyKbKBpHlXoJeMt8mm4l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809269D1-59FF-459A-8063-76BF4630EEE7}">
  <a:tblStyle styleId="{809269D1-59FF-459A-8063-76BF4630EEE7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fill>
          <a:solidFill>
            <a:srgbClr val="CFD7E7"/>
          </a:solidFill>
        </a:fill>
      </a:tcStyle>
    </a:band1H>
    <a:band2H>
      <a:tcTxStyle/>
    </a:band2H>
    <a:band1V>
      <a:tcTxStyle/>
      <a:tcStyle>
        <a:fill>
          <a:solidFill>
            <a:srgbClr val="CFD7E7"/>
          </a:solidFill>
        </a:fill>
      </a:tcStyle>
    </a:band1V>
    <a:band2V>
      <a:tcTxStyle/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1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1"/>
          </a:solidFill>
        </a:fill>
      </a:tcStyle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slide" Target="slides/slide18.xml"/><Relationship Id="rId23" Type="http://schemas.openxmlformats.org/officeDocument/2006/relationships/slide" Target="slides/slide1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customschemas.google.com/relationships/presentationmetadata" Target="metadata"/><Relationship Id="rId25" Type="http://schemas.openxmlformats.org/officeDocument/2006/relationships/slide" Target="slides/slide19.xml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0" name="Google Shape;100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1" name="Google Shape;141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9" name="Google Shape;159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9" name="Google Shape;189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" name="Google Shape;208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3" name="Google Shape;233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8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0" name="Google Shape;250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5" name="Google Shape;265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4" name="Google Shape;284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1" name="Google Shape;301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2" name="Google Shape;332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5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7" name="Google Shape;347;p1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g3f67dd709bb_0_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7" name="Google Shape;357;g3f67dd709bb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3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g3f67dd709bb_0_1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5" name="Google Shape;365;g3f67dd709bb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3" name="Google Shape;373;p1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1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0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0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2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2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2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2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2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2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22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22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2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2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2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2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23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23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2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2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2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2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24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24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24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24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2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2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2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2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2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2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2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6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6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26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2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7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7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7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2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8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9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9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8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Relationship Id="rId4" Type="http://schemas.openxmlformats.org/officeDocument/2006/relationships/image" Target="../media/image7.png"/><Relationship Id="rId5" Type="http://schemas.openxmlformats.org/officeDocument/2006/relationships/image" Target="../media/image4.png"/><Relationship Id="rId6" Type="http://schemas.openxmlformats.org/officeDocument/2006/relationships/image" Target="../media/image10.png"/><Relationship Id="rId7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Relationship Id="rId4" Type="http://schemas.openxmlformats.org/officeDocument/2006/relationships/image" Target="../media/image9.png"/><Relationship Id="rId5" Type="http://schemas.openxmlformats.org/officeDocument/2006/relationships/image" Target="../media/image11.png"/><Relationship Id="rId6" Type="http://schemas.openxmlformats.org/officeDocument/2006/relationships/image" Target="../media/image14.png"/><Relationship Id="rId7" Type="http://schemas.openxmlformats.org/officeDocument/2006/relationships/image" Target="../media/image3.png"/><Relationship Id="rId8" Type="http://schemas.openxmlformats.org/officeDocument/2006/relationships/image" Target="../media/image1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Relationship Id="rId4" Type="http://schemas.openxmlformats.org/officeDocument/2006/relationships/image" Target="../media/image5.png"/><Relationship Id="rId5" Type="http://schemas.openxmlformats.org/officeDocument/2006/relationships/image" Target="../media/image15.png"/><Relationship Id="rId6" Type="http://schemas.openxmlformats.org/officeDocument/2006/relationships/image" Target="../media/image1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Relationship Id="rId4" Type="http://schemas.openxmlformats.org/officeDocument/2006/relationships/image" Target="../media/image13.png"/><Relationship Id="rId5" Type="http://schemas.openxmlformats.org/officeDocument/2006/relationships/image" Target="../media/image8.png"/><Relationship Id="rId6" Type="http://schemas.openxmlformats.org/officeDocument/2006/relationships/image" Target="../media/image17.png"/><Relationship Id="rId7" Type="http://schemas.openxmlformats.org/officeDocument/2006/relationships/image" Target="../media/image18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Relationship Id="rId4" Type="http://schemas.openxmlformats.org/officeDocument/2006/relationships/image" Target="../media/image23.png"/><Relationship Id="rId9" Type="http://schemas.openxmlformats.org/officeDocument/2006/relationships/image" Target="../media/image26.png"/><Relationship Id="rId5" Type="http://schemas.openxmlformats.org/officeDocument/2006/relationships/image" Target="../media/image20.png"/><Relationship Id="rId6" Type="http://schemas.openxmlformats.org/officeDocument/2006/relationships/image" Target="../media/image35.png"/><Relationship Id="rId7" Type="http://schemas.openxmlformats.org/officeDocument/2006/relationships/image" Target="../media/image19.png"/><Relationship Id="rId8" Type="http://schemas.openxmlformats.org/officeDocument/2006/relationships/image" Target="../media/image2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.png"/><Relationship Id="rId4" Type="http://schemas.openxmlformats.org/officeDocument/2006/relationships/image" Target="../media/image21.png"/><Relationship Id="rId9" Type="http://schemas.openxmlformats.org/officeDocument/2006/relationships/image" Target="../media/image25.png"/><Relationship Id="rId5" Type="http://schemas.openxmlformats.org/officeDocument/2006/relationships/image" Target="../media/image31.png"/><Relationship Id="rId6" Type="http://schemas.openxmlformats.org/officeDocument/2006/relationships/image" Target="../media/image29.png"/><Relationship Id="rId7" Type="http://schemas.openxmlformats.org/officeDocument/2006/relationships/image" Target="../media/image33.png"/><Relationship Id="rId8" Type="http://schemas.openxmlformats.org/officeDocument/2006/relationships/image" Target="../media/image2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.png"/><Relationship Id="rId4" Type="http://schemas.openxmlformats.org/officeDocument/2006/relationships/image" Target="../media/image9.png"/><Relationship Id="rId5" Type="http://schemas.openxmlformats.org/officeDocument/2006/relationships/image" Target="../media/image34.png"/><Relationship Id="rId6" Type="http://schemas.openxmlformats.org/officeDocument/2006/relationships/image" Target="../media/image28.png"/><Relationship Id="rId7" Type="http://schemas.openxmlformats.org/officeDocument/2006/relationships/image" Target="../media/image27.png"/><Relationship Id="rId8" Type="http://schemas.openxmlformats.org/officeDocument/2006/relationships/image" Target="../media/image30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.png"/><Relationship Id="rId4" Type="http://schemas.openxmlformats.org/officeDocument/2006/relationships/image" Target="../media/image22.png"/><Relationship Id="rId5" Type="http://schemas.openxmlformats.org/officeDocument/2006/relationships/image" Target="../media/image32.png"/><Relationship Id="rId6" Type="http://schemas.openxmlformats.org/officeDocument/2006/relationships/image" Target="../media/image38.png"/><Relationship Id="rId7" Type="http://schemas.openxmlformats.org/officeDocument/2006/relationships/image" Target="../media/image39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.png"/><Relationship Id="rId4" Type="http://schemas.openxmlformats.org/officeDocument/2006/relationships/image" Target="../media/image37.png"/><Relationship Id="rId9" Type="http://schemas.openxmlformats.org/officeDocument/2006/relationships/image" Target="../media/image44.png"/><Relationship Id="rId5" Type="http://schemas.openxmlformats.org/officeDocument/2006/relationships/image" Target="../media/image36.png"/><Relationship Id="rId6" Type="http://schemas.openxmlformats.org/officeDocument/2006/relationships/image" Target="../media/image46.png"/><Relationship Id="rId7" Type="http://schemas.openxmlformats.org/officeDocument/2006/relationships/image" Target="../media/image49.png"/><Relationship Id="rId8" Type="http://schemas.openxmlformats.org/officeDocument/2006/relationships/image" Target="../media/image40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.png"/><Relationship Id="rId4" Type="http://schemas.openxmlformats.org/officeDocument/2006/relationships/image" Target="../media/image9.png"/><Relationship Id="rId5" Type="http://schemas.openxmlformats.org/officeDocument/2006/relationships/image" Target="../media/image54.png"/><Relationship Id="rId6" Type="http://schemas.openxmlformats.org/officeDocument/2006/relationships/image" Target="../media/image55.png"/><Relationship Id="rId7" Type="http://schemas.openxmlformats.org/officeDocument/2006/relationships/image" Target="../media/image47.png"/><Relationship Id="rId8" Type="http://schemas.openxmlformats.org/officeDocument/2006/relationships/image" Target="../media/image41.png"/></Relationships>
</file>

<file path=ppt/slides/_rels/slide14.xml.rels><?xml version="1.0" encoding="UTF-8" standalone="yes"?><Relationships xmlns="http://schemas.openxmlformats.org/package/2006/relationships"><Relationship Id="rId11" Type="http://schemas.openxmlformats.org/officeDocument/2006/relationships/image" Target="../media/image57.png"/><Relationship Id="rId10" Type="http://schemas.openxmlformats.org/officeDocument/2006/relationships/image" Target="../media/image52.png"/><Relationship Id="rId13" Type="http://schemas.openxmlformats.org/officeDocument/2006/relationships/image" Target="../media/image58.png"/><Relationship Id="rId12" Type="http://schemas.openxmlformats.org/officeDocument/2006/relationships/image" Target="../media/image53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Relationship Id="rId15" Type="http://schemas.openxmlformats.org/officeDocument/2006/relationships/image" Target="../media/image56.png"/><Relationship Id="rId14" Type="http://schemas.openxmlformats.org/officeDocument/2006/relationships/image" Target="../media/image60.png"/><Relationship Id="rId5" Type="http://schemas.openxmlformats.org/officeDocument/2006/relationships/image" Target="../media/image42.png"/><Relationship Id="rId6" Type="http://schemas.openxmlformats.org/officeDocument/2006/relationships/image" Target="../media/image50.png"/><Relationship Id="rId7" Type="http://schemas.openxmlformats.org/officeDocument/2006/relationships/image" Target="../media/image45.png"/><Relationship Id="rId8" Type="http://schemas.openxmlformats.org/officeDocument/2006/relationships/image" Target="../media/image51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.png"/><Relationship Id="rId4" Type="http://schemas.openxmlformats.org/officeDocument/2006/relationships/image" Target="../media/image63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.png"/><Relationship Id="rId4" Type="http://schemas.openxmlformats.org/officeDocument/2006/relationships/image" Target="../media/image59.png"/><Relationship Id="rId5" Type="http://schemas.openxmlformats.org/officeDocument/2006/relationships/image" Target="../media/image61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2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.png"/><Relationship Id="rId4" Type="http://schemas.openxmlformats.org/officeDocument/2006/relationships/image" Target="../media/image64.png"/><Relationship Id="rId5" Type="http://schemas.openxmlformats.org/officeDocument/2006/relationships/image" Target="../media/image65.png"/><Relationship Id="rId6" Type="http://schemas.openxmlformats.org/officeDocument/2006/relationships/image" Target="../media/image6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84" name="Google Shape;84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85" name="Google Shape;85;p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19125" y="2723703"/>
            <a:ext cx="9906000" cy="61525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86" name="Google Shape;86;p1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19125" y="4232076"/>
            <a:ext cx="9906000" cy="124479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87" name="Google Shape;87;p1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-59550" y="0"/>
            <a:ext cx="12736287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88" name="Google Shape;88;p1"/>
          <p:cNvSpPr txBox="1"/>
          <p:nvPr/>
        </p:nvSpPr>
        <p:spPr>
          <a:xfrm>
            <a:off x="619125" y="523875"/>
            <a:ext cx="10401300" cy="1042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498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15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Parkinson's Disease: Clinical Management &amp; </a:t>
            </a:r>
            <a:r>
              <a:rPr b="1" lang="en-US" sz="3150">
                <a:solidFill>
                  <a:srgbClr val="FFFFFF"/>
                </a:solidFill>
              </a:rPr>
              <a:t>Personalised </a:t>
            </a:r>
            <a:r>
              <a:rPr b="1" i="0" lang="en-US" sz="315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Care</a:t>
            </a:r>
            <a:endParaRPr/>
          </a:p>
        </p:txBody>
      </p:sp>
      <p:sp>
        <p:nvSpPr>
          <p:cNvPr id="89" name="Google Shape;89;p1"/>
          <p:cNvSpPr txBox="1"/>
          <p:nvPr/>
        </p:nvSpPr>
        <p:spPr>
          <a:xfrm>
            <a:off x="619125" y="1558230"/>
            <a:ext cx="10401300" cy="2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650" u="none" cap="none" strike="noStrike">
                <a:solidFill>
                  <a:srgbClr val="38BDF8"/>
                </a:solidFill>
                <a:latin typeface="Arial"/>
                <a:ea typeface="Arial"/>
                <a:cs typeface="Arial"/>
                <a:sym typeface="Arial"/>
              </a:rPr>
              <a:t>Diagnosis, Assessment, Treatment Frameworks, and Personalised Care Models in the UK</a:t>
            </a:r>
            <a:endParaRPr/>
          </a:p>
        </p:txBody>
      </p:sp>
      <p:sp>
        <p:nvSpPr>
          <p:cNvPr id="90" name="Google Shape;90;p1"/>
          <p:cNvSpPr txBox="1"/>
          <p:nvPr/>
        </p:nvSpPr>
        <p:spPr>
          <a:xfrm>
            <a:off x="828675" y="2838003"/>
            <a:ext cx="9525000" cy="414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Target Audience Statement:</a:t>
            </a:r>
            <a:r>
              <a:rPr b="0" i="0" lang="en-US" sz="11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Prepared for Specialist Community Neurological Care Nurses, Multidisciplinary Rehabilitation Teams, and Integrated Social Care Coordinators in the NHS.</a:t>
            </a:r>
            <a:endParaRPr sz="1100">
              <a:solidFill>
                <a:srgbClr val="FFFFFF"/>
              </a:solidFill>
            </a:endParaRPr>
          </a:p>
        </p:txBody>
      </p:sp>
      <p:sp>
        <p:nvSpPr>
          <p:cNvPr id="91" name="Google Shape;91;p1"/>
          <p:cNvSpPr txBox="1"/>
          <p:nvPr/>
        </p:nvSpPr>
        <p:spPr>
          <a:xfrm>
            <a:off x="838200" y="4305014"/>
            <a:ext cx="4662600" cy="169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Student Name </a:t>
            </a:r>
            <a:r>
              <a:rPr lang="en-US" sz="1100">
                <a:solidFill>
                  <a:srgbClr val="FFFFFF"/>
                </a:solidFill>
              </a:rPr>
              <a:t>: </a:t>
            </a:r>
            <a:r>
              <a:rPr b="0" i="0" lang="en-US" sz="11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Krupal Monpara </a:t>
            </a:r>
            <a:endParaRPr sz="1100">
              <a:solidFill>
                <a:srgbClr val="FFFFFF"/>
              </a:solidFill>
            </a:endParaRPr>
          </a:p>
        </p:txBody>
      </p:sp>
      <p:sp>
        <p:nvSpPr>
          <p:cNvPr id="92" name="Google Shape;92;p1"/>
          <p:cNvSpPr txBox="1"/>
          <p:nvPr/>
        </p:nvSpPr>
        <p:spPr>
          <a:xfrm>
            <a:off x="838200" y="4621113"/>
            <a:ext cx="2809200" cy="169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100">
                <a:solidFill>
                  <a:srgbClr val="FFFFFF"/>
                </a:solidFill>
              </a:rPr>
              <a:t>Student id : 2537141</a:t>
            </a:r>
            <a:endParaRPr sz="1100">
              <a:solidFill>
                <a:srgbClr val="FFFFFF"/>
              </a:solidFill>
            </a:endParaRPr>
          </a:p>
        </p:txBody>
      </p:sp>
      <p:sp>
        <p:nvSpPr>
          <p:cNvPr id="93" name="Google Shape;93;p1"/>
          <p:cNvSpPr txBox="1"/>
          <p:nvPr/>
        </p:nvSpPr>
        <p:spPr>
          <a:xfrm>
            <a:off x="838212" y="5440264"/>
            <a:ext cx="4662600" cy="169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FFFFFF"/>
                </a:solidFill>
              </a:rPr>
              <a:t>Module</a:t>
            </a:r>
            <a:r>
              <a:rPr b="0" i="0" lang="en-US" sz="11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: Community care and </a:t>
            </a:r>
            <a:r>
              <a:rPr lang="en-US" sz="1100">
                <a:solidFill>
                  <a:srgbClr val="FFFFFF"/>
                </a:solidFill>
              </a:rPr>
              <a:t>management of</a:t>
            </a:r>
            <a:r>
              <a:rPr b="0" i="0" lang="en-US" sz="11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longer t</a:t>
            </a:r>
            <a:r>
              <a:rPr lang="en-US" sz="1100">
                <a:solidFill>
                  <a:srgbClr val="FFFFFF"/>
                </a:solidFill>
              </a:rPr>
              <a:t>erm condition </a:t>
            </a:r>
            <a:endParaRPr sz="1100">
              <a:solidFill>
                <a:srgbClr val="FFFFFF"/>
              </a:solidFill>
            </a:endParaRPr>
          </a:p>
        </p:txBody>
      </p:sp>
      <p:sp>
        <p:nvSpPr>
          <p:cNvPr id="94" name="Google Shape;94;p1"/>
          <p:cNvSpPr txBox="1"/>
          <p:nvPr/>
        </p:nvSpPr>
        <p:spPr>
          <a:xfrm>
            <a:off x="838200" y="4877538"/>
            <a:ext cx="4662600" cy="169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FFFFFF"/>
                </a:solidFill>
              </a:rPr>
              <a:t>P</a:t>
            </a:r>
            <a:r>
              <a:rPr lang="en-US" sz="1100">
                <a:solidFill>
                  <a:srgbClr val="FFFFFF"/>
                </a:solidFill>
              </a:rPr>
              <a:t>rofessor</a:t>
            </a:r>
            <a:r>
              <a:rPr lang="en-US" sz="1100">
                <a:solidFill>
                  <a:srgbClr val="FFFFFF"/>
                </a:solidFill>
              </a:rPr>
              <a:t> : Muhammad Khan</a:t>
            </a:r>
            <a:endParaRPr sz="1100">
              <a:solidFill>
                <a:srgbClr val="FFFFFF"/>
              </a:solidFill>
            </a:endParaRPr>
          </a:p>
        </p:txBody>
      </p:sp>
      <p:sp>
        <p:nvSpPr>
          <p:cNvPr id="95" name="Google Shape;95;p1"/>
          <p:cNvSpPr txBox="1"/>
          <p:nvPr/>
        </p:nvSpPr>
        <p:spPr>
          <a:xfrm>
            <a:off x="838200" y="5158901"/>
            <a:ext cx="4662600" cy="169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FFFFFF"/>
                </a:solidFill>
              </a:rPr>
              <a:t>Module code : LCSH7003</a:t>
            </a:r>
            <a:endParaRPr sz="1100">
              <a:solidFill>
                <a:srgbClr val="FFFFFF"/>
              </a:solidFill>
            </a:endParaRPr>
          </a:p>
        </p:txBody>
      </p:sp>
      <p:pic>
        <p:nvPicPr>
          <p:cNvPr id="96" name="Google Shape;96;p1"/>
          <p:cNvPicPr preferRelativeResize="0"/>
          <p:nvPr/>
        </p:nvPicPr>
        <p:blipFill rotWithShape="1">
          <a:blip r:embed="rId7">
            <a:alphaModFix/>
          </a:blip>
          <a:srcRect b="-7043" l="0" r="-1854" t="0"/>
          <a:stretch/>
        </p:blipFill>
        <p:spPr>
          <a:xfrm>
            <a:off x="8130650" y="4864600"/>
            <a:ext cx="3537474" cy="1552875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"/>
          <p:cNvSpPr txBox="1"/>
          <p:nvPr/>
        </p:nvSpPr>
        <p:spPr>
          <a:xfrm>
            <a:off x="742800" y="5580100"/>
            <a:ext cx="30000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rgbClr val="FFFFFF"/>
                </a:solidFill>
              </a:rPr>
              <a:t>University of Wales Trinity Saint David </a:t>
            </a:r>
            <a:endParaRPr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02" name="Google Shape;102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03" name="Google Shape;103;p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0" y="0"/>
            <a:ext cx="12736287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2"/>
          <p:cNvSpPr/>
          <p:nvPr/>
        </p:nvSpPr>
        <p:spPr>
          <a:xfrm>
            <a:off x="5191125" y="2509837"/>
            <a:ext cx="762000" cy="381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2"/>
          <p:cNvSpPr txBox="1"/>
          <p:nvPr/>
        </p:nvSpPr>
        <p:spPr>
          <a:xfrm>
            <a:off x="1899482" y="2786062"/>
            <a:ext cx="7345136" cy="5238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Section 1: Overview &amp; Aetiology</a:t>
            </a:r>
            <a:endParaRPr/>
          </a:p>
        </p:txBody>
      </p:sp>
      <p:sp>
        <p:nvSpPr>
          <p:cNvPr id="106" name="Google Shape;106;p2"/>
          <p:cNvSpPr txBox="1"/>
          <p:nvPr/>
        </p:nvSpPr>
        <p:spPr>
          <a:xfrm>
            <a:off x="1768375" y="3452812"/>
            <a:ext cx="7607498" cy="2762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500" u="none" cap="none" strike="noStrike">
                <a:solidFill>
                  <a:srgbClr val="38BDF8"/>
                </a:solidFill>
                <a:latin typeface="Arial"/>
                <a:ea typeface="Arial"/>
                <a:cs typeface="Arial"/>
                <a:sym typeface="Arial"/>
              </a:rPr>
              <a:t>Definition, Clinical Spectrum, and Neurobiological Pathophysiology of Parkinson's Disease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11" name="Google Shape;111;p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12" name="Google Shape;112;p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262687" y="1989683"/>
            <a:ext cx="5405437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3"/>
          <p:cNvSpPr txBox="1"/>
          <p:nvPr/>
        </p:nvSpPr>
        <p:spPr>
          <a:xfrm>
            <a:off x="523875" y="2281386"/>
            <a:ext cx="5675709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Disease Definition &amp; Pathophysiology</a:t>
            </a:r>
            <a:endParaRPr/>
          </a:p>
        </p:txBody>
      </p:sp>
      <p:sp>
        <p:nvSpPr>
          <p:cNvPr id="114" name="Google Shape;114;p3"/>
          <p:cNvSpPr txBox="1"/>
          <p:nvPr/>
        </p:nvSpPr>
        <p:spPr>
          <a:xfrm>
            <a:off x="523875" y="2595711"/>
            <a:ext cx="5405437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Parkinson's disease (PD) is a progressive neurodegenerative condition characterized by the loss of dopaminergic neurons in the </a:t>
            </a:r>
            <a:r>
              <a:rPr b="0" i="1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substantia nigra pars compacta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(SNpc) and Lewy body aggregation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Bloem et al., 2021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15" name="Google Shape;115;p3"/>
          <p:cNvSpPr txBox="1"/>
          <p:nvPr/>
        </p:nvSpPr>
        <p:spPr>
          <a:xfrm>
            <a:off x="523875" y="3360092"/>
            <a:ext cx="5675709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Primary Aetiological Drivers</a:t>
            </a:r>
            <a:endParaRPr/>
          </a:p>
        </p:txBody>
      </p:sp>
      <p:pic>
        <p:nvPicPr>
          <p:cNvPr descr="image.png" id="116" name="Google Shape;116;p3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272212" y="1999208"/>
            <a:ext cx="5386387" cy="3600450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3"/>
          <p:cNvSpPr txBox="1"/>
          <p:nvPr/>
        </p:nvSpPr>
        <p:spPr>
          <a:xfrm>
            <a:off x="828675" y="3674417"/>
            <a:ext cx="5100637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Genetic Susceptibility: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Mutations in </a:t>
            </a:r>
            <a:r>
              <a:rPr b="0" i="1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SNCA, LRRK2, PRKN, PINK1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, and </a:t>
            </a:r>
            <a:r>
              <a:rPr b="0" i="1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GBA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genes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Poewe et al., 2017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18" name="Google Shape;118;p3"/>
          <p:cNvSpPr txBox="1"/>
          <p:nvPr/>
        </p:nvSpPr>
        <p:spPr>
          <a:xfrm>
            <a:off x="828675" y="4222105"/>
            <a:ext cx="5100637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Environmental Triggers: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Pesticide exposure (rotenone, paraquat), MPTP toxicity, and heavy metals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Goldman, 2014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19" name="Google Shape;119;p3"/>
          <p:cNvSpPr txBox="1"/>
          <p:nvPr/>
        </p:nvSpPr>
        <p:spPr>
          <a:xfrm>
            <a:off x="828675" y="4769792"/>
            <a:ext cx="5100637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Proteostasis Failure: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Pathological accumulation of misfolded α-synuclein proteins forming toxic oligomers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Kalia and Lang, 2015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pic>
        <p:nvPicPr>
          <p:cNvPr descr="image.png" id="120" name="Google Shape;120;p3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23875" y="3688705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21" name="Google Shape;121;p3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523875" y="4236392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22" name="Google Shape;122;p3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523875" y="4784080"/>
            <a:ext cx="171450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123" name="Google Shape;123;p3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Overview and Aetiology</a:t>
            </a:r>
            <a:endParaRPr/>
          </a:p>
        </p:txBody>
      </p:sp>
      <p:sp>
        <p:nvSpPr>
          <p:cNvPr id="124" name="Google Shape;124;p3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29" name="Google Shape;129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30" name="Google Shape;130;p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4093517"/>
            <a:ext cx="5405437" cy="1373981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31" name="Google Shape;131;p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262687" y="4093517"/>
            <a:ext cx="5405437" cy="1373981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32" name="Google Shape;132;p4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23875" y="1169640"/>
            <a:ext cx="11144250" cy="5259734"/>
          </a:xfrm>
          <a:prstGeom prst="rect">
            <a:avLst/>
          </a:prstGeom>
          <a:noFill/>
          <a:ln>
            <a:noFill/>
          </a:ln>
        </p:spPr>
      </p:pic>
      <p:sp>
        <p:nvSpPr>
          <p:cNvPr id="133" name="Google Shape;133;p4"/>
          <p:cNvSpPr txBox="1"/>
          <p:nvPr/>
        </p:nvSpPr>
        <p:spPr>
          <a:xfrm>
            <a:off x="742950" y="4312592"/>
            <a:ext cx="5215651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United Kingdom Landscape</a:t>
            </a:r>
            <a:endParaRPr/>
          </a:p>
        </p:txBody>
      </p:sp>
      <p:sp>
        <p:nvSpPr>
          <p:cNvPr id="134" name="Google Shape;134;p4"/>
          <p:cNvSpPr txBox="1"/>
          <p:nvPr/>
        </p:nvSpPr>
        <p:spPr>
          <a:xfrm>
            <a:off x="742950" y="4626917"/>
            <a:ext cx="4967287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Approximately </a:t>
            </a:r>
            <a:r>
              <a:rPr b="1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153,000 adults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live with PD in the UK (~1 in 370 adults). Over 28,000 new diagnoses occur annually—equating to 1 person every 20 minutes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Parkinson's UK, 2024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35" name="Google Shape;135;p4"/>
          <p:cNvSpPr txBox="1"/>
          <p:nvPr/>
        </p:nvSpPr>
        <p:spPr>
          <a:xfrm>
            <a:off x="6481762" y="4312592"/>
            <a:ext cx="5215651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Global Disease Burden</a:t>
            </a:r>
            <a:endParaRPr/>
          </a:p>
        </p:txBody>
      </p:sp>
      <p:sp>
        <p:nvSpPr>
          <p:cNvPr id="136" name="Google Shape;136;p4"/>
          <p:cNvSpPr txBox="1"/>
          <p:nvPr/>
        </p:nvSpPr>
        <p:spPr>
          <a:xfrm>
            <a:off x="6481762" y="4626917"/>
            <a:ext cx="4967287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Worldwide prevalence exceeds </a:t>
            </a:r>
            <a:r>
              <a:rPr b="1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10 million individuals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. PD is currently the fastest-growing neurological disorder globally driven by population ageing and industrial exposures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Ray Dorsey et al., 2018; WHO, 2022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37" name="Google Shape;137;p4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Prevalence &amp; Epidemiological Impact</a:t>
            </a:r>
            <a:endParaRPr/>
          </a:p>
        </p:txBody>
      </p:sp>
      <p:sp>
        <p:nvSpPr>
          <p:cNvPr id="138" name="Google Shape;138;p4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43" name="Google Shape;143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44" name="Google Shape;144;p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2906910"/>
            <a:ext cx="3048000" cy="1784895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Google Shape;145;p5"/>
          <p:cNvSpPr txBox="1"/>
          <p:nvPr/>
        </p:nvSpPr>
        <p:spPr>
          <a:xfrm>
            <a:off x="762000" y="3240285"/>
            <a:ext cx="2571750" cy="60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4800" u="none" cap="none" strike="noStrike">
                <a:solidFill>
                  <a:srgbClr val="38BDF8"/>
                </a:solidFill>
                <a:latin typeface="Arial"/>
                <a:ea typeface="Arial"/>
                <a:cs typeface="Arial"/>
                <a:sym typeface="Arial"/>
              </a:rPr>
              <a:t>£3.3B</a:t>
            </a:r>
            <a:endParaRPr/>
          </a:p>
        </p:txBody>
      </p:sp>
      <p:sp>
        <p:nvSpPr>
          <p:cNvPr id="146" name="Google Shape;146;p5"/>
          <p:cNvSpPr txBox="1"/>
          <p:nvPr/>
        </p:nvSpPr>
        <p:spPr>
          <a:xfrm>
            <a:off x="762000" y="3945135"/>
            <a:ext cx="2571750" cy="1714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F1F5F9"/>
                </a:solidFill>
                <a:latin typeface="Arial"/>
                <a:ea typeface="Arial"/>
                <a:cs typeface="Arial"/>
                <a:sym typeface="Arial"/>
              </a:rPr>
              <a:t>Annual UK Economic Burden</a:t>
            </a:r>
            <a:endParaRPr/>
          </a:p>
        </p:txBody>
      </p:sp>
      <p:sp>
        <p:nvSpPr>
          <p:cNvPr id="147" name="Google Shape;147;p5"/>
          <p:cNvSpPr txBox="1"/>
          <p:nvPr/>
        </p:nvSpPr>
        <p:spPr>
          <a:xfrm>
            <a:off x="762000" y="4192785"/>
            <a:ext cx="2571750" cy="16564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49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25" u="none" cap="none" strike="noStrike">
                <a:solidFill>
                  <a:srgbClr val="CBD5E1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b="1" i="0" lang="en-US" sz="8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Parkinson's UK, 2023</a:t>
            </a:r>
            <a:r>
              <a:rPr b="0" i="0" lang="en-US" sz="825" u="none" cap="none" strike="noStrike">
                <a:solidFill>
                  <a:srgbClr val="CBD5E1"/>
                </a:solidFill>
                <a:latin typeface="Arial"/>
                <a:ea typeface="Arial"/>
                <a:cs typeface="Arial"/>
                <a:sym typeface="Arial"/>
              </a:rPr>
              <a:t>)</a:t>
            </a:r>
            <a:endParaRPr/>
          </a:p>
        </p:txBody>
      </p:sp>
      <p:sp>
        <p:nvSpPr>
          <p:cNvPr id="148" name="Google Shape;148;p5"/>
          <p:cNvSpPr txBox="1"/>
          <p:nvPr/>
        </p:nvSpPr>
        <p:spPr>
          <a:xfrm>
            <a:off x="3952875" y="2820739"/>
            <a:ext cx="8101012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Multi-Dimensional Societal Impact</a:t>
            </a:r>
            <a:endParaRPr/>
          </a:p>
        </p:txBody>
      </p:sp>
      <p:sp>
        <p:nvSpPr>
          <p:cNvPr id="149" name="Google Shape;149;p5"/>
          <p:cNvSpPr txBox="1"/>
          <p:nvPr/>
        </p:nvSpPr>
        <p:spPr>
          <a:xfrm>
            <a:off x="4257675" y="3135064"/>
            <a:ext cx="7410450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Direct NHS Health Costs (£1.0B):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Frequent non-elective hospital admissions, specialized drug regimens, complex inpatient stays, and secondary care follow-ups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NICE, 2017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50" name="Google Shape;150;p5"/>
          <p:cNvSpPr txBox="1"/>
          <p:nvPr/>
        </p:nvSpPr>
        <p:spPr>
          <a:xfrm>
            <a:off x="4257675" y="3682751"/>
            <a:ext cx="7410450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Social Care Costs (£1.2B):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Domiciliary care packages, nursing home placements, respite care, and home adaptations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Findley, 2007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51" name="Google Shape;151;p5"/>
          <p:cNvSpPr txBox="1"/>
          <p:nvPr/>
        </p:nvSpPr>
        <p:spPr>
          <a:xfrm>
            <a:off x="4257675" y="4230439"/>
            <a:ext cx="7410450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Informal Care &amp; Indirect Burden (£1.1B):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Over 1 in 3 patients are diagnosed at working age (&lt;67 yrs). Caregiver burnout, loss of employment earnings, and reduced quality of life (PDQ-39)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Schrag et al., 2016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pic>
        <p:nvPicPr>
          <p:cNvPr descr="image.png" id="152" name="Google Shape;152;p5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3952875" y="3149351"/>
            <a:ext cx="1905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53" name="Google Shape;153;p5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3952875" y="3697039"/>
            <a:ext cx="1905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54" name="Google Shape;154;p5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3952875" y="4244726"/>
            <a:ext cx="219075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5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Economic &amp; Social Burden</a:t>
            </a:r>
            <a:endParaRPr/>
          </a:p>
        </p:txBody>
      </p:sp>
      <p:sp>
        <p:nvSpPr>
          <p:cNvPr id="156" name="Google Shape;156;p5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61" name="Google Shape;161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62" name="Google Shape;162;p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2620714"/>
            <a:ext cx="5405437" cy="2357437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63" name="Google Shape;163;p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262687" y="2620714"/>
            <a:ext cx="5405437" cy="2357437"/>
          </a:xfrm>
          <a:prstGeom prst="rect">
            <a:avLst/>
          </a:prstGeom>
          <a:noFill/>
          <a:ln>
            <a:noFill/>
          </a:ln>
        </p:spPr>
      </p:pic>
      <p:sp>
        <p:nvSpPr>
          <p:cNvPr id="164" name="Google Shape;164;p6"/>
          <p:cNvSpPr txBox="1"/>
          <p:nvPr/>
        </p:nvSpPr>
        <p:spPr>
          <a:xfrm>
            <a:off x="742950" y="2839789"/>
            <a:ext cx="5215651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Diagnostic Criteria &amp; Clinical Evaluation</a:t>
            </a:r>
            <a:endParaRPr/>
          </a:p>
        </p:txBody>
      </p:sp>
      <p:sp>
        <p:nvSpPr>
          <p:cNvPr id="165" name="Google Shape;165;p6"/>
          <p:cNvSpPr txBox="1"/>
          <p:nvPr/>
        </p:nvSpPr>
        <p:spPr>
          <a:xfrm>
            <a:off x="742950" y="3154114"/>
            <a:ext cx="4967287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UK Parkinson's Disease Society Brain Bank Criteria: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Diagnosis requires bradykinesia plus at least one of: muscular rigidity, 4-6 Hz resting tremor, or postural instability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Postuma et al., 2015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66" name="Google Shape;166;p6"/>
          <p:cNvSpPr txBox="1"/>
          <p:nvPr/>
        </p:nvSpPr>
        <p:spPr>
          <a:xfrm>
            <a:off x="6481762" y="2839789"/>
            <a:ext cx="5215651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Differential Diagnosis &amp; Imaging</a:t>
            </a:r>
            <a:endParaRPr/>
          </a:p>
        </p:txBody>
      </p:sp>
      <p:sp>
        <p:nvSpPr>
          <p:cNvPr id="167" name="Google Shape;167;p6"/>
          <p:cNvSpPr txBox="1"/>
          <p:nvPr/>
        </p:nvSpPr>
        <p:spPr>
          <a:xfrm>
            <a:off x="6481762" y="3154114"/>
            <a:ext cx="4967287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Must differentiate PD from atypical parkinsonism (Multiple System Atrophy, Progressive Supranuclear Palsy, Corticobasal Degeneration) and Vascular Parkinsonism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Levin et al., 2016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68" name="Google Shape;168;p6"/>
          <p:cNvSpPr txBox="1"/>
          <p:nvPr/>
        </p:nvSpPr>
        <p:spPr>
          <a:xfrm>
            <a:off x="1047750" y="3870870"/>
            <a:ext cx="4662487" cy="2071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Stepwise clinical confirmation &amp; exclusion of secondary causes.</a:t>
            </a:r>
            <a:endParaRPr/>
          </a:p>
        </p:txBody>
      </p:sp>
      <p:sp>
        <p:nvSpPr>
          <p:cNvPr id="169" name="Google Shape;169;p6"/>
          <p:cNvSpPr txBox="1"/>
          <p:nvPr/>
        </p:nvSpPr>
        <p:spPr>
          <a:xfrm>
            <a:off x="1047750" y="4211389"/>
            <a:ext cx="4662487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Standardized scoring: Movement Disorder Society UPDRS &amp; Non-Motor Questionnaire (NMSQuest)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Chaudhuri et al., 2006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70" name="Google Shape;170;p6"/>
          <p:cNvSpPr txBox="1"/>
          <p:nvPr/>
        </p:nvSpPr>
        <p:spPr>
          <a:xfrm>
            <a:off x="6786562" y="3870870"/>
            <a:ext cx="4662487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DaTSCAN SPECT Imaging: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Evaluates presynaptic dopamine transporter loss in doubtful cases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NICE NG71, 2017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71" name="Google Shape;171;p6"/>
          <p:cNvSpPr txBox="1"/>
          <p:nvPr/>
        </p:nvSpPr>
        <p:spPr>
          <a:xfrm>
            <a:off x="6786562" y="4418558"/>
            <a:ext cx="4662487" cy="2071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Structural MRI to exclude cerebrovascular disease and hydrocephalus.</a:t>
            </a:r>
            <a:endParaRPr/>
          </a:p>
        </p:txBody>
      </p:sp>
      <p:pic>
        <p:nvPicPr>
          <p:cNvPr descr="image.png" id="172" name="Google Shape;172;p6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42950" y="3885158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73" name="Google Shape;173;p6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42950" y="4225676"/>
            <a:ext cx="1333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74" name="Google Shape;174;p6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6481762" y="3885158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75" name="Google Shape;175;p6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6481762" y="4432845"/>
            <a:ext cx="219075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6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Diagnosis &amp; Initial Assessment</a:t>
            </a:r>
            <a:endParaRPr/>
          </a:p>
        </p:txBody>
      </p:sp>
      <p:sp>
        <p:nvSpPr>
          <p:cNvPr id="177" name="Google Shape;177;p6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82" name="Google Shape;182;p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83" name="Google Shape;183;p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0" y="0"/>
            <a:ext cx="12736287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4" name="Google Shape;184;p7"/>
          <p:cNvSpPr/>
          <p:nvPr/>
        </p:nvSpPr>
        <p:spPr>
          <a:xfrm>
            <a:off x="5191125" y="2371725"/>
            <a:ext cx="762000" cy="381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7"/>
          <p:cNvSpPr txBox="1"/>
          <p:nvPr/>
        </p:nvSpPr>
        <p:spPr>
          <a:xfrm>
            <a:off x="756835" y="2647950"/>
            <a:ext cx="9630578" cy="5238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Section 2: Management &amp; Practice Models</a:t>
            </a:r>
            <a:endParaRPr/>
          </a:p>
        </p:txBody>
      </p:sp>
      <p:sp>
        <p:nvSpPr>
          <p:cNvPr id="186" name="Google Shape;186;p7"/>
          <p:cNvSpPr txBox="1"/>
          <p:nvPr/>
        </p:nvSpPr>
        <p:spPr>
          <a:xfrm>
            <a:off x="1762125" y="3314700"/>
            <a:ext cx="76200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500" u="none" cap="none" strike="noStrike">
                <a:solidFill>
                  <a:srgbClr val="38BDF8"/>
                </a:solidFill>
                <a:latin typeface="Arial"/>
                <a:ea typeface="Arial"/>
                <a:cs typeface="Arial"/>
                <a:sym typeface="Arial"/>
              </a:rPr>
              <a:t>UK Guidance (NICE NG71), Health Frameworks, and Pharmacological/Non-Pharmacological Therapies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91" name="Google Shape;191;p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92" name="Google Shape;192;p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2690961"/>
            <a:ext cx="3587799" cy="2216943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93" name="Google Shape;193;p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302174" y="2690961"/>
            <a:ext cx="3587799" cy="2216943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94" name="Google Shape;194;p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8080474" y="2690961"/>
            <a:ext cx="3587799" cy="2216943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8"/>
          <p:cNvSpPr txBox="1"/>
          <p:nvPr/>
        </p:nvSpPr>
        <p:spPr>
          <a:xfrm>
            <a:off x="723900" y="3357711"/>
            <a:ext cx="3347137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Chronic Care Model</a:t>
            </a:r>
            <a:endParaRPr/>
          </a:p>
        </p:txBody>
      </p:sp>
      <p:sp>
        <p:nvSpPr>
          <p:cNvPr id="196" name="Google Shape;196;p8"/>
          <p:cNvSpPr txBox="1"/>
          <p:nvPr/>
        </p:nvSpPr>
        <p:spPr>
          <a:xfrm>
            <a:off x="723900" y="3672036"/>
            <a:ext cx="3187749" cy="103584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Wagner's Chronic Care Model emphasizes structured clinical information systems, decision support, and productive interactions between informed patients and proactive care teams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Wagner et al., 2001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97" name="Google Shape;197;p8"/>
          <p:cNvSpPr txBox="1"/>
          <p:nvPr/>
        </p:nvSpPr>
        <p:spPr>
          <a:xfrm>
            <a:off x="4502199" y="3357711"/>
            <a:ext cx="3347137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House of Care Model</a:t>
            </a:r>
            <a:endParaRPr/>
          </a:p>
        </p:txBody>
      </p:sp>
      <p:sp>
        <p:nvSpPr>
          <p:cNvPr id="198" name="Google Shape;198;p8"/>
          <p:cNvSpPr txBox="1"/>
          <p:nvPr/>
        </p:nvSpPr>
        <p:spPr>
          <a:xfrm>
            <a:off x="4502199" y="3672036"/>
            <a:ext cx="3187749" cy="103584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Provides an NHS framework ensuring organizational processes, responsive services, and collaborative care planning surround the individual to enable supported self-management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Coulter et al., 2013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199" name="Google Shape;199;p8"/>
          <p:cNvSpPr txBox="1"/>
          <p:nvPr/>
        </p:nvSpPr>
        <p:spPr>
          <a:xfrm>
            <a:off x="8280499" y="3357711"/>
            <a:ext cx="3347137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Integrated Care Systems</a:t>
            </a:r>
            <a:endParaRPr/>
          </a:p>
        </p:txBody>
      </p:sp>
      <p:sp>
        <p:nvSpPr>
          <p:cNvPr id="200" name="Google Shape;200;p8"/>
          <p:cNvSpPr txBox="1"/>
          <p:nvPr/>
        </p:nvSpPr>
        <p:spPr>
          <a:xfrm>
            <a:off x="8280499" y="3672036"/>
            <a:ext cx="3187749" cy="103584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UK NHS Integrated Care Systems (ICS) unite primary care networks, movement disorder specialists, Parkinson's Disease Nurse Specialists (PDSNs), and social care providers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NHS England, 2019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pic>
        <p:nvPicPr>
          <p:cNvPr descr="image.png" id="201" name="Google Shape;201;p8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23900" y="2900511"/>
            <a:ext cx="3048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02" name="Google Shape;202;p8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4502199" y="2900511"/>
            <a:ext cx="3429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03" name="Google Shape;203;p8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8280499" y="2900511"/>
            <a:ext cx="3810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204" name="Google Shape;204;p8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Models &amp; Practice Frameworks</a:t>
            </a:r>
            <a:endParaRPr/>
          </a:p>
        </p:txBody>
      </p:sp>
      <p:sp>
        <p:nvSpPr>
          <p:cNvPr id="205" name="Google Shape;205;p8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10" name="Google Shape;210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9"/>
          <p:cNvSpPr/>
          <p:nvPr/>
        </p:nvSpPr>
        <p:spPr>
          <a:xfrm>
            <a:off x="523875" y="1939230"/>
            <a:ext cx="11144250" cy="3720554"/>
          </a:xfrm>
          <a:prstGeom prst="roundRect">
            <a:avLst>
              <a:gd fmla="val 0" name="adj"/>
            </a:avLst>
          </a:prstGeom>
          <a:solidFill>
            <a:srgbClr val="FFFFFF"/>
          </a:solidFill>
          <a:ln cap="flat" cmpd="sng" w="9525">
            <a:solidFill>
              <a:srgbClr val="4A7DBA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212" name="Google Shape;212;p9"/>
          <p:cNvGraphicFramePr/>
          <p:nvPr/>
        </p:nvGraphicFramePr>
        <p:xfrm>
          <a:off x="523875" y="1939230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{809269D1-59FF-459A-8063-76BF4630EEE7}</a:tableStyleId>
              </a:tblPr>
              <a:tblGrid>
                <a:gridCol w="1555400"/>
                <a:gridCol w="3201750"/>
                <a:gridCol w="2837250"/>
                <a:gridCol w="3549850"/>
              </a:tblGrid>
              <a:tr h="7441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Drug Class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Mechanism of Action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Clinical Indications &amp; Role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Key NICE NG71 Considerations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F172A"/>
                    </a:solidFill>
                  </a:tcPr>
                </a:tc>
              </a:tr>
              <a:tr h="7441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Levodopa (L-DOPA)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Dopamine precursor; converted to dopamine in remaining SNpc neurons.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First-line treatment for motor symptoms impacting quality of life.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Most effective drug; risk of long-term dyskinesia and motor fluctuations (NICE, 2017).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7441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Dopamine Agonists</a:t>
                      </a:r>
                      <a:br>
                        <a:rPr lang="en-US" sz="1800" u="none" cap="none" strike="noStrike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</a:br>
                      <a:b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</a:b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        (Pramipexole, Ropinirole)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Direct stimulation of postsynaptic dopamine D2/D3 receptors.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First-line adjunct or monotherapy in early/younger onset patients.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Mandatory screening for Impulse Control Disorders (ICD) (Corvol et al., 2018).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</a:tr>
              <a:tr h="7441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MAO-B / COMT Inhibitors</a:t>
                      </a:r>
                      <a:br>
                        <a:rPr lang="en-US" sz="1800" u="none" cap="none" strike="noStrike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</a:br>
                      <a:b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</a:b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        (Rasagiline, Entacapone)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Inhibit enzymatic degradation of central/peripheral dopamine.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Adjunctive therapy to reduce end-of-dose "off" time fluctuations.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Opicapone offered for motor fluctuations per updated guidance (NICE, 2024).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7441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Advanced Therapies</a:t>
                      </a:r>
                      <a:br>
                        <a:rPr lang="en-US" sz="1800" u="none" cap="none" strike="noStrike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</a:br>
                      <a:b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</a:b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        (DBS, Apomorphine, LCIG)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Subthalamic nucleus DBS / continuous levodopa infusion.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Severe refractory motor fluctuations and disabling dyskinesias.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1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Requires specialist MDT tertiary movement disorder referral (Antonini et al., 2018).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</a:tr>
            </a:tbl>
          </a:graphicData>
        </a:graphic>
      </p:graphicFrame>
      <p:sp>
        <p:nvSpPr>
          <p:cNvPr id="213" name="Google Shape;213;p9"/>
          <p:cNvSpPr/>
          <p:nvPr/>
        </p:nvSpPr>
        <p:spPr>
          <a:xfrm>
            <a:off x="523875" y="2938611"/>
            <a:ext cx="155540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4" name="Google Shape;214;p9"/>
          <p:cNvSpPr/>
          <p:nvPr/>
        </p:nvSpPr>
        <p:spPr>
          <a:xfrm>
            <a:off x="2079277" y="2938611"/>
            <a:ext cx="320173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5" name="Google Shape;215;p9"/>
          <p:cNvSpPr/>
          <p:nvPr/>
        </p:nvSpPr>
        <p:spPr>
          <a:xfrm>
            <a:off x="5281017" y="2938611"/>
            <a:ext cx="283725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9"/>
          <p:cNvSpPr/>
          <p:nvPr/>
        </p:nvSpPr>
        <p:spPr>
          <a:xfrm>
            <a:off x="8118276" y="2938611"/>
            <a:ext cx="3549848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9"/>
          <p:cNvSpPr/>
          <p:nvPr/>
        </p:nvSpPr>
        <p:spPr>
          <a:xfrm>
            <a:off x="523875" y="3716684"/>
            <a:ext cx="155540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8" name="Google Shape;218;p9"/>
          <p:cNvSpPr/>
          <p:nvPr/>
        </p:nvSpPr>
        <p:spPr>
          <a:xfrm>
            <a:off x="2079277" y="3716684"/>
            <a:ext cx="320173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9" name="Google Shape;219;p9"/>
          <p:cNvSpPr/>
          <p:nvPr/>
        </p:nvSpPr>
        <p:spPr>
          <a:xfrm>
            <a:off x="5281017" y="3716684"/>
            <a:ext cx="283725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0" name="Google Shape;220;p9"/>
          <p:cNvSpPr/>
          <p:nvPr/>
        </p:nvSpPr>
        <p:spPr>
          <a:xfrm>
            <a:off x="8118276" y="3716684"/>
            <a:ext cx="3549848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1" name="Google Shape;221;p9"/>
          <p:cNvSpPr/>
          <p:nvPr/>
        </p:nvSpPr>
        <p:spPr>
          <a:xfrm>
            <a:off x="523875" y="4681091"/>
            <a:ext cx="155540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2" name="Google Shape;222;p9"/>
          <p:cNvSpPr/>
          <p:nvPr/>
        </p:nvSpPr>
        <p:spPr>
          <a:xfrm>
            <a:off x="2079277" y="4681091"/>
            <a:ext cx="320173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3" name="Google Shape;223;p9"/>
          <p:cNvSpPr/>
          <p:nvPr/>
        </p:nvSpPr>
        <p:spPr>
          <a:xfrm>
            <a:off x="5281017" y="4681091"/>
            <a:ext cx="283725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9"/>
          <p:cNvSpPr/>
          <p:nvPr/>
        </p:nvSpPr>
        <p:spPr>
          <a:xfrm>
            <a:off x="8118276" y="4681091"/>
            <a:ext cx="3549848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9"/>
          <p:cNvSpPr/>
          <p:nvPr/>
        </p:nvSpPr>
        <p:spPr>
          <a:xfrm>
            <a:off x="523875" y="5645497"/>
            <a:ext cx="155540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6" name="Google Shape;226;p9"/>
          <p:cNvSpPr/>
          <p:nvPr/>
        </p:nvSpPr>
        <p:spPr>
          <a:xfrm>
            <a:off x="2079277" y="5645497"/>
            <a:ext cx="320173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7" name="Google Shape;227;p9"/>
          <p:cNvSpPr/>
          <p:nvPr/>
        </p:nvSpPr>
        <p:spPr>
          <a:xfrm>
            <a:off x="5281017" y="5645497"/>
            <a:ext cx="283725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8" name="Google Shape;228;p9"/>
          <p:cNvSpPr/>
          <p:nvPr/>
        </p:nvSpPr>
        <p:spPr>
          <a:xfrm>
            <a:off x="8118276" y="5645497"/>
            <a:ext cx="3549848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9" name="Google Shape;229;p9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Pharmacological Treatments</a:t>
            </a:r>
            <a:endParaRPr/>
          </a:p>
        </p:txBody>
      </p:sp>
      <p:sp>
        <p:nvSpPr>
          <p:cNvPr id="230" name="Google Shape;230;p9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35" name="Google Shape;235;p1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36" name="Google Shape;236;p1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262687" y="1989683"/>
            <a:ext cx="5405437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237" name="Google Shape;237;p10"/>
          <p:cNvSpPr txBox="1"/>
          <p:nvPr/>
        </p:nvSpPr>
        <p:spPr>
          <a:xfrm>
            <a:off x="523875" y="2565945"/>
            <a:ext cx="5675709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Non-Pharmacological Care Pathways</a:t>
            </a:r>
            <a:endParaRPr/>
          </a:p>
        </p:txBody>
      </p:sp>
      <p:sp>
        <p:nvSpPr>
          <p:cNvPr id="238" name="Google Shape;238;p10"/>
          <p:cNvSpPr txBox="1"/>
          <p:nvPr/>
        </p:nvSpPr>
        <p:spPr>
          <a:xfrm>
            <a:off x="523875" y="2880270"/>
            <a:ext cx="5405437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NICE NG71 mandates early referral to specialist multidisciplinary care teams to maintain functional independence and physical capacity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NICE, 2017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pic>
        <p:nvPicPr>
          <p:cNvPr descr="image.png" id="239" name="Google Shape;239;p10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272212" y="1999208"/>
            <a:ext cx="5386387" cy="3600450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Google Shape;240;p10"/>
          <p:cNvSpPr txBox="1"/>
          <p:nvPr/>
        </p:nvSpPr>
        <p:spPr>
          <a:xfrm>
            <a:off x="828675" y="3389858"/>
            <a:ext cx="5100637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Physiotherapy: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Gait re-education, movement strategy training, cueing mechanisms, and amplitude training (LSVT BIG)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Tomlinson et al., 2013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241" name="Google Shape;241;p10"/>
          <p:cNvSpPr txBox="1"/>
          <p:nvPr/>
        </p:nvSpPr>
        <p:spPr>
          <a:xfrm>
            <a:off x="828675" y="3937545"/>
            <a:ext cx="5100637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Speech &amp; Language Therapy: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Voice amplification (LSVT LOUD) and swallowing assessments for dysphagia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Herd et al., 2012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242" name="Google Shape;242;p10"/>
          <p:cNvSpPr txBox="1"/>
          <p:nvPr/>
        </p:nvSpPr>
        <p:spPr>
          <a:xfrm>
            <a:off x="828675" y="4485233"/>
            <a:ext cx="5100637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Occupational Therapy: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Environmental hazard adaptations, fatigue management, and daily living aids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Sturtekenboom et al., 2014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pic>
        <p:nvPicPr>
          <p:cNvPr descr="image.png" id="243" name="Google Shape;243;p10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23875" y="3404145"/>
            <a:ext cx="10477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44" name="Google Shape;244;p10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523875" y="3951833"/>
            <a:ext cx="21907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45" name="Google Shape;245;p10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523875" y="4499520"/>
            <a:ext cx="219075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246" name="Google Shape;246;p10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Multidisciplinary Interventions</a:t>
            </a:r>
            <a:endParaRPr/>
          </a:p>
        </p:txBody>
      </p:sp>
      <p:sp>
        <p:nvSpPr>
          <p:cNvPr id="247" name="Google Shape;247;p10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52" name="Google Shape;252;p1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53" name="Google Shape;253;p11"/>
          <p:cNvSpPr txBox="1"/>
          <p:nvPr/>
        </p:nvSpPr>
        <p:spPr>
          <a:xfrm>
            <a:off x="828675" y="2570726"/>
            <a:ext cx="10839600" cy="4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Neuropsychiatric Comorbidities: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Depression (35%), Anxiety (40%), Parkinson's Disease Dementia (PDD - up to 80% long-term), Psychosis/Visual Hallucinations, and Dopamine Agonist-induced Impulse Control Disorders (gambling, hypersexuality) (</a:t>
            </a:r>
            <a:r>
              <a:rPr b="1" i="0" lang="en-US" sz="1200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Weintraub et al., 2015; Aarsland et al., 2017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 sz="1200"/>
          </a:p>
        </p:txBody>
      </p:sp>
      <p:sp>
        <p:nvSpPr>
          <p:cNvPr id="254" name="Google Shape;254;p11"/>
          <p:cNvSpPr txBox="1"/>
          <p:nvPr/>
        </p:nvSpPr>
        <p:spPr>
          <a:xfrm>
            <a:off x="828600" y="3202789"/>
            <a:ext cx="10839600" cy="4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Autonomic Dysfunction: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Orthostatic hypotension leading to falls, neurogenic bladder dysfunction, severe constipation, sialorrhea, and erectile dysfunction (</a:t>
            </a:r>
            <a:r>
              <a:rPr b="1" i="0" lang="en-US" sz="1200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Seppi et al., 2019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 sz="1200"/>
          </a:p>
        </p:txBody>
      </p:sp>
      <p:sp>
        <p:nvSpPr>
          <p:cNvPr id="255" name="Google Shape;255;p11"/>
          <p:cNvSpPr txBox="1"/>
          <p:nvPr/>
        </p:nvSpPr>
        <p:spPr>
          <a:xfrm>
            <a:off x="828675" y="3774964"/>
            <a:ext cx="10839600" cy="4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Sleep Disorders: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REM Sleep Behavior Disorder (RBD), excessive daytime somnolence, nocturnal akinesia, and restless legs syndrome (</a:t>
            </a:r>
            <a:r>
              <a:rPr b="1" i="0" lang="en-US" sz="1200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Stefani and Högl, 2020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 sz="1200"/>
          </a:p>
        </p:txBody>
      </p:sp>
      <p:sp>
        <p:nvSpPr>
          <p:cNvPr id="256" name="Google Shape;256;p11"/>
          <p:cNvSpPr txBox="1"/>
          <p:nvPr/>
        </p:nvSpPr>
        <p:spPr>
          <a:xfrm>
            <a:off x="828675" y="4347120"/>
            <a:ext cx="108396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Musculoskeletal &amp; Metabolic: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Osteoporosis, secondary sarcopenia, postural deformities (camptocormia), and elevated fall risks (</a:t>
            </a:r>
            <a:r>
              <a:rPr b="1" i="0" lang="en-US" sz="1200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Creaby and Cole, 2018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 sz="1200"/>
          </a:p>
        </p:txBody>
      </p:sp>
      <p:pic>
        <p:nvPicPr>
          <p:cNvPr descr="image.png" id="257" name="Google Shape;257;p1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2706427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58" name="Google Shape;258;p11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47688" y="3363664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59" name="Google Shape;259;p11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23888" y="3910677"/>
            <a:ext cx="21907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60" name="Google Shape;260;p11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523875" y="4361408"/>
            <a:ext cx="190500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261" name="Google Shape;261;p11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Multisystem Comorbidities</a:t>
            </a:r>
            <a:endParaRPr/>
          </a:p>
        </p:txBody>
      </p:sp>
      <p:sp>
        <p:nvSpPr>
          <p:cNvPr id="262" name="Google Shape;262;p11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67" name="Google Shape;267;p1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68" name="Google Shape;268;p1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2161133"/>
            <a:ext cx="3587650" cy="32766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69" name="Google Shape;269;p12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302025" y="2161133"/>
            <a:ext cx="3587799" cy="32766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70" name="Google Shape;270;p12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8080325" y="2161133"/>
            <a:ext cx="3587650" cy="3276600"/>
          </a:xfrm>
          <a:prstGeom prst="rect">
            <a:avLst/>
          </a:prstGeom>
          <a:noFill/>
          <a:ln>
            <a:noFill/>
          </a:ln>
        </p:spPr>
      </p:pic>
      <p:sp>
        <p:nvSpPr>
          <p:cNvPr id="271" name="Google Shape;271;p12"/>
          <p:cNvSpPr txBox="1"/>
          <p:nvPr/>
        </p:nvSpPr>
        <p:spPr>
          <a:xfrm>
            <a:off x="676275" y="4142333"/>
            <a:ext cx="3446993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1. Environmental Risk Mitigation</a:t>
            </a:r>
            <a:endParaRPr/>
          </a:p>
        </p:txBody>
      </p:sp>
      <p:sp>
        <p:nvSpPr>
          <p:cNvPr id="272" name="Google Shape;272;p12"/>
          <p:cNvSpPr txBox="1"/>
          <p:nvPr/>
        </p:nvSpPr>
        <p:spPr>
          <a:xfrm>
            <a:off x="676275" y="4456658"/>
            <a:ext cx="3282850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Avoiding occupational pesticide/herbicide exposure (paraquat, rotenone) and industrial solvents (trichloroethylene)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Ascherio and Schwarzschild, 2016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273" name="Google Shape;273;p12"/>
          <p:cNvSpPr txBox="1"/>
          <p:nvPr/>
        </p:nvSpPr>
        <p:spPr>
          <a:xfrm>
            <a:off x="4454425" y="4142333"/>
            <a:ext cx="3447149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2. Physical Activity &amp; Diet</a:t>
            </a:r>
            <a:endParaRPr/>
          </a:p>
        </p:txBody>
      </p:sp>
      <p:sp>
        <p:nvSpPr>
          <p:cNvPr id="274" name="Google Shape;274;p12"/>
          <p:cNvSpPr txBox="1"/>
          <p:nvPr/>
        </p:nvSpPr>
        <p:spPr>
          <a:xfrm>
            <a:off x="4454425" y="4456658"/>
            <a:ext cx="3282999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Vigorous exercise promotes BDNF expression and neuroplasticity. Mediterranean diet and caffeine intake show protective associations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Ahlskog, 2018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275" name="Google Shape;275;p12"/>
          <p:cNvSpPr txBox="1"/>
          <p:nvPr/>
        </p:nvSpPr>
        <p:spPr>
          <a:xfrm>
            <a:off x="8232725" y="4142333"/>
            <a:ext cx="3446993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3. Vascular &amp; Metabolic Care</a:t>
            </a:r>
            <a:endParaRPr/>
          </a:p>
        </p:txBody>
      </p:sp>
      <p:sp>
        <p:nvSpPr>
          <p:cNvPr id="276" name="Google Shape;276;p12"/>
          <p:cNvSpPr txBox="1"/>
          <p:nvPr/>
        </p:nvSpPr>
        <p:spPr>
          <a:xfrm>
            <a:off x="8232725" y="4456658"/>
            <a:ext cx="3282850" cy="8286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Aggressive management of hypertension, type 2 diabetes, and dyslipidemia attenuates dual pathology and cognitive decline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Kavastad et al., 2021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pic>
        <p:nvPicPr>
          <p:cNvPr descr="image.png" id="277" name="Google Shape;277;p12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676275" y="2313533"/>
            <a:ext cx="3282850" cy="17145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78" name="Google Shape;278;p12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4454425" y="2313533"/>
            <a:ext cx="3282999" cy="17145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79" name="Google Shape;279;p12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8232725" y="2313533"/>
            <a:ext cx="3282850" cy="1714500"/>
          </a:xfrm>
          <a:prstGeom prst="rect">
            <a:avLst/>
          </a:prstGeom>
          <a:noFill/>
          <a:ln>
            <a:noFill/>
          </a:ln>
        </p:spPr>
      </p:pic>
      <p:sp>
        <p:nvSpPr>
          <p:cNvPr id="280" name="Google Shape;280;p12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Prevention &amp; Neuroprotection</a:t>
            </a:r>
            <a:endParaRPr/>
          </a:p>
        </p:txBody>
      </p:sp>
      <p:sp>
        <p:nvSpPr>
          <p:cNvPr id="281" name="Google Shape;281;p12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86" name="Google Shape;286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87" name="Google Shape;287;p1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262687" y="1989683"/>
            <a:ext cx="5405437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288" name="Google Shape;288;p13"/>
          <p:cNvSpPr txBox="1"/>
          <p:nvPr/>
        </p:nvSpPr>
        <p:spPr>
          <a:xfrm>
            <a:off x="523875" y="2565945"/>
            <a:ext cx="5675709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Critical Analysis of Co-Production</a:t>
            </a:r>
            <a:endParaRPr/>
          </a:p>
        </p:txBody>
      </p:sp>
      <p:sp>
        <p:nvSpPr>
          <p:cNvPr id="289" name="Google Shape;289;p13"/>
          <p:cNvSpPr txBox="1"/>
          <p:nvPr/>
        </p:nvSpPr>
        <p:spPr>
          <a:xfrm>
            <a:off x="523875" y="2880270"/>
            <a:ext cx="5405437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Co-production redefines the therapeutic relationship by placing clinicians and patients on equal footing, recognizing lived experience as expert knowledge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Batalden et al., 2016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pic>
        <p:nvPicPr>
          <p:cNvPr descr="image.png" id="290" name="Google Shape;290;p13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272212" y="1999208"/>
            <a:ext cx="5386387" cy="3600450"/>
          </a:xfrm>
          <a:prstGeom prst="rect">
            <a:avLst/>
          </a:prstGeom>
          <a:noFill/>
          <a:ln>
            <a:noFill/>
          </a:ln>
        </p:spPr>
      </p:pic>
      <p:sp>
        <p:nvSpPr>
          <p:cNvPr id="291" name="Google Shape;291;p13"/>
          <p:cNvSpPr txBox="1"/>
          <p:nvPr/>
        </p:nvSpPr>
        <p:spPr>
          <a:xfrm>
            <a:off x="828675" y="3597026"/>
            <a:ext cx="5100637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Core Skills: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Advanced empathetic communication, active listening, and motivational interviewing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Realising the Potential of Co-production, 2019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292" name="Google Shape;292;p13"/>
          <p:cNvSpPr txBox="1"/>
          <p:nvPr/>
        </p:nvSpPr>
        <p:spPr>
          <a:xfrm>
            <a:off x="828675" y="4144714"/>
            <a:ext cx="5100637" cy="2071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Core Values: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Mutual respect, power-sharing, dignity, and cultural humility.</a:t>
            </a:r>
            <a:endParaRPr/>
          </a:p>
        </p:txBody>
      </p:sp>
      <p:sp>
        <p:nvSpPr>
          <p:cNvPr id="293" name="Google Shape;293;p13"/>
          <p:cNvSpPr txBox="1"/>
          <p:nvPr/>
        </p:nvSpPr>
        <p:spPr>
          <a:xfrm>
            <a:off x="828675" y="4485233"/>
            <a:ext cx="5100637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Systemic Barriers: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Medical paternalism, time-limited NHS consultations, and cognitive decline in advanced PD.</a:t>
            </a:r>
            <a:endParaRPr/>
          </a:p>
        </p:txBody>
      </p:sp>
      <p:pic>
        <p:nvPicPr>
          <p:cNvPr descr="image.png" id="294" name="Google Shape;294;p13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23875" y="3611314"/>
            <a:ext cx="21907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95" name="Google Shape;295;p13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523875" y="4159001"/>
            <a:ext cx="21907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96" name="Google Shape;296;p13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523875" y="4499520"/>
            <a:ext cx="171450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297" name="Google Shape;297;p13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Co-Productive Care Evaluation</a:t>
            </a:r>
            <a:endParaRPr/>
          </a:p>
        </p:txBody>
      </p:sp>
      <p:sp>
        <p:nvSpPr>
          <p:cNvPr id="298" name="Google Shape;298;p13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03" name="Google Shape;303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04" name="Google Shape;304;p1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1925389"/>
            <a:ext cx="3587799" cy="180260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05" name="Google Shape;305;p1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302174" y="1925389"/>
            <a:ext cx="3587799" cy="180260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06" name="Google Shape;306;p14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8080474" y="1925389"/>
            <a:ext cx="3587799" cy="180260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07" name="Google Shape;307;p14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523875" y="3870870"/>
            <a:ext cx="3587799" cy="180260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08" name="Google Shape;308;p14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4302174" y="3870870"/>
            <a:ext cx="3587799" cy="180260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09" name="Google Shape;309;p14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8080474" y="3870870"/>
            <a:ext cx="3587799" cy="1802606"/>
          </a:xfrm>
          <a:prstGeom prst="rect">
            <a:avLst/>
          </a:prstGeom>
          <a:noFill/>
          <a:ln>
            <a:noFill/>
          </a:ln>
        </p:spPr>
      </p:pic>
      <p:sp>
        <p:nvSpPr>
          <p:cNvPr id="310" name="Google Shape;310;p14"/>
          <p:cNvSpPr txBox="1"/>
          <p:nvPr/>
        </p:nvSpPr>
        <p:spPr>
          <a:xfrm>
            <a:off x="723900" y="2592139"/>
            <a:ext cx="3347137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1. Shared Decision Making</a:t>
            </a:r>
            <a:endParaRPr/>
          </a:p>
        </p:txBody>
      </p:sp>
      <p:sp>
        <p:nvSpPr>
          <p:cNvPr id="311" name="Google Shape;311;p14"/>
          <p:cNvSpPr txBox="1"/>
          <p:nvPr/>
        </p:nvSpPr>
        <p:spPr>
          <a:xfrm>
            <a:off x="723900" y="2906464"/>
            <a:ext cx="3187749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Utilizing Patient Decision Aids (PDAs) for initiating dopaminergic therapy or advanced surgical options (DBS)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NHS England, 2019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312" name="Google Shape;312;p14"/>
          <p:cNvSpPr txBox="1"/>
          <p:nvPr/>
        </p:nvSpPr>
        <p:spPr>
          <a:xfrm>
            <a:off x="4502199" y="2592139"/>
            <a:ext cx="3347137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2. Care &amp; Support Planning</a:t>
            </a:r>
            <a:endParaRPr/>
          </a:p>
        </p:txBody>
      </p:sp>
      <p:sp>
        <p:nvSpPr>
          <p:cNvPr id="313" name="Google Shape;313;p14"/>
          <p:cNvSpPr txBox="1"/>
          <p:nvPr/>
        </p:nvSpPr>
        <p:spPr>
          <a:xfrm>
            <a:off x="4502199" y="2906464"/>
            <a:ext cx="3187749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Developing holistic, goal-oriented care plans addressing motor, emotional, and social aspirations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Coulter et al., 2013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314" name="Google Shape;314;p14"/>
          <p:cNvSpPr txBox="1"/>
          <p:nvPr/>
        </p:nvSpPr>
        <p:spPr>
          <a:xfrm>
            <a:off x="8280499" y="2592139"/>
            <a:ext cx="3347137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3. Enabling Choice</a:t>
            </a:r>
            <a:endParaRPr/>
          </a:p>
        </p:txBody>
      </p:sp>
      <p:sp>
        <p:nvSpPr>
          <p:cNvPr id="315" name="Google Shape;315;p14"/>
          <p:cNvSpPr txBox="1"/>
          <p:nvPr/>
        </p:nvSpPr>
        <p:spPr>
          <a:xfrm>
            <a:off x="8280499" y="2906464"/>
            <a:ext cx="3187749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Empowering choices regarding specialist care providers, rehabilitation settings, and end-of-life directives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NICE, 2017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316" name="Google Shape;316;p14"/>
          <p:cNvSpPr txBox="1"/>
          <p:nvPr/>
        </p:nvSpPr>
        <p:spPr>
          <a:xfrm>
            <a:off x="723900" y="4537620"/>
            <a:ext cx="3347137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4. Social Prescribing</a:t>
            </a:r>
            <a:endParaRPr/>
          </a:p>
        </p:txBody>
      </p:sp>
      <p:sp>
        <p:nvSpPr>
          <p:cNvPr id="317" name="Google Shape;317;p14"/>
          <p:cNvSpPr txBox="1"/>
          <p:nvPr/>
        </p:nvSpPr>
        <p:spPr>
          <a:xfrm>
            <a:off x="723900" y="4851945"/>
            <a:ext cx="3187749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Connecting patients to Parkinson's UK peer groups, dance therapy, and community exercise classes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Polley et al., 2017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318" name="Google Shape;318;p14"/>
          <p:cNvSpPr txBox="1"/>
          <p:nvPr/>
        </p:nvSpPr>
        <p:spPr>
          <a:xfrm>
            <a:off x="4502199" y="4537620"/>
            <a:ext cx="3347137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5. Supported Self-Management</a:t>
            </a:r>
            <a:endParaRPr/>
          </a:p>
        </p:txBody>
      </p:sp>
      <p:sp>
        <p:nvSpPr>
          <p:cNvPr id="319" name="Google Shape;319;p14"/>
          <p:cNvSpPr txBox="1"/>
          <p:nvPr/>
        </p:nvSpPr>
        <p:spPr>
          <a:xfrm>
            <a:off x="4502199" y="4851945"/>
            <a:ext cx="3187749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Education programmes (e.g. "Live Well with Parkinson's"), symptom tracking apps, and escalation protocols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Taylor et al., 2014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sp>
        <p:nvSpPr>
          <p:cNvPr id="320" name="Google Shape;320;p14"/>
          <p:cNvSpPr txBox="1"/>
          <p:nvPr/>
        </p:nvSpPr>
        <p:spPr>
          <a:xfrm>
            <a:off x="8280499" y="4537620"/>
            <a:ext cx="3347137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6. Personal Health Budgets</a:t>
            </a:r>
            <a:endParaRPr/>
          </a:p>
        </p:txBody>
      </p:sp>
      <p:sp>
        <p:nvSpPr>
          <p:cNvPr id="321" name="Google Shape;321;p14"/>
          <p:cNvSpPr txBox="1"/>
          <p:nvPr/>
        </p:nvSpPr>
        <p:spPr>
          <a:xfrm>
            <a:off x="8280499" y="4851945"/>
            <a:ext cx="3187749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Allocating Personal Health Budgets (PHBs) for tailored care packages, respite care, and specialized aids (</a:t>
            </a:r>
            <a:r>
              <a:rPr b="1" i="0" lang="en-US" sz="1125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NHS England, 2019</a:t>
            </a:r>
            <a:r>
              <a:rPr b="0" i="0" lang="en-US" sz="112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/>
          </a:p>
        </p:txBody>
      </p:sp>
      <p:pic>
        <p:nvPicPr>
          <p:cNvPr descr="image.png" id="322" name="Google Shape;322;p14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723900" y="2134939"/>
            <a:ext cx="3810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23" name="Google Shape;323;p14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4502199" y="2134939"/>
            <a:ext cx="2286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24" name="Google Shape;324;p14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>
            <a:off x="8280499" y="2134939"/>
            <a:ext cx="3048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25" name="Google Shape;325;p14"/>
          <p:cNvPicPr preferRelativeResize="0"/>
          <p:nvPr/>
        </p:nvPicPr>
        <p:blipFill rotWithShape="1">
          <a:blip r:embed="rId13">
            <a:alphaModFix/>
          </a:blip>
          <a:srcRect b="0" l="0" r="0" t="0"/>
          <a:stretch/>
        </p:blipFill>
        <p:spPr>
          <a:xfrm>
            <a:off x="723900" y="4080420"/>
            <a:ext cx="3810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26" name="Google Shape;326;p14"/>
          <p:cNvPicPr preferRelativeResize="0"/>
          <p:nvPr/>
        </p:nvPicPr>
        <p:blipFill rotWithShape="1">
          <a:blip r:embed="rId14">
            <a:alphaModFix/>
          </a:blip>
          <a:srcRect b="0" l="0" r="0" t="0"/>
          <a:stretch/>
        </p:blipFill>
        <p:spPr>
          <a:xfrm>
            <a:off x="4502199" y="4080420"/>
            <a:ext cx="3810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27" name="Google Shape;327;p14"/>
          <p:cNvPicPr preferRelativeResize="0"/>
          <p:nvPr/>
        </p:nvPicPr>
        <p:blipFill rotWithShape="1">
          <a:blip r:embed="rId15">
            <a:alphaModFix/>
          </a:blip>
          <a:srcRect b="0" l="0" r="0" t="0"/>
          <a:stretch/>
        </p:blipFill>
        <p:spPr>
          <a:xfrm>
            <a:off x="8280499" y="4080420"/>
            <a:ext cx="3048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328" name="Google Shape;328;p14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Personalised Care Components</a:t>
            </a:r>
            <a:endParaRPr/>
          </a:p>
        </p:txBody>
      </p:sp>
      <p:sp>
        <p:nvSpPr>
          <p:cNvPr id="329" name="Google Shape;329;p14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333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34" name="Google Shape;334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35" name="Google Shape;335;p15"/>
          <p:cNvSpPr txBox="1"/>
          <p:nvPr/>
        </p:nvSpPr>
        <p:spPr>
          <a:xfrm>
            <a:off x="828600" y="2413133"/>
            <a:ext cx="10839600" cy="4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Early Integration of Specialist Nurse Pathways: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Mandate PDSN-led holistic assessment and personalised support planning within 6 weeks of initial diagnosis (</a:t>
            </a:r>
            <a:r>
              <a:rPr b="1" i="0" lang="en-US" sz="1200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NICE NG71, 2017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 sz="1200"/>
          </a:p>
        </p:txBody>
      </p:sp>
      <p:sp>
        <p:nvSpPr>
          <p:cNvPr id="336" name="Google Shape;336;p15"/>
          <p:cNvSpPr txBox="1"/>
          <p:nvPr/>
        </p:nvSpPr>
        <p:spPr>
          <a:xfrm>
            <a:off x="828600" y="2932645"/>
            <a:ext cx="10839600" cy="4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Systematic Non-Motor Screening: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Implement routine annual screening using NMSQuest and MoCA across all primary and secondary care clinics to identify dementia, depression, and autonomic failure early (</a:t>
            </a:r>
            <a:r>
              <a:rPr b="1" i="0" lang="en-US" sz="1200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Chaudhuri et al., 2006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 sz="1200"/>
          </a:p>
        </p:txBody>
      </p:sp>
      <p:sp>
        <p:nvSpPr>
          <p:cNvPr id="337" name="Google Shape;337;p15"/>
          <p:cNvSpPr txBox="1"/>
          <p:nvPr/>
        </p:nvSpPr>
        <p:spPr>
          <a:xfrm>
            <a:off x="828600" y="3516171"/>
            <a:ext cx="10839600" cy="4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Co-Productive Workforce Training: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Embed co-production, power-sharing, and shared decision-making modules into NHS staff development for neurological care teams (</a:t>
            </a:r>
            <a:r>
              <a:rPr b="1" i="0" lang="en-US" sz="1200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Batalden et al., 2016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 sz="1200"/>
          </a:p>
        </p:txBody>
      </p:sp>
      <p:sp>
        <p:nvSpPr>
          <p:cNvPr id="338" name="Google Shape;338;p15"/>
          <p:cNvSpPr txBox="1"/>
          <p:nvPr/>
        </p:nvSpPr>
        <p:spPr>
          <a:xfrm>
            <a:off x="828600" y="4099695"/>
            <a:ext cx="10839600" cy="4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Universal Access to Personalised Budgets &amp; Community Support: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 Expand social prescribing pathways and Personal Health Budgets across all ICS regions to fund community rehabilitation (</a:t>
            </a:r>
            <a:r>
              <a:rPr b="1" i="0" lang="en-US" sz="1200" u="none" cap="none" strike="noStrike">
                <a:solidFill>
                  <a:srgbClr val="0D9488"/>
                </a:solidFill>
                <a:latin typeface="Arial"/>
                <a:ea typeface="Arial"/>
                <a:cs typeface="Arial"/>
                <a:sym typeface="Arial"/>
              </a:rPr>
              <a:t>NHS England, 2019</a:t>
            </a: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 sz="1200"/>
          </a:p>
        </p:txBody>
      </p:sp>
      <p:pic>
        <p:nvPicPr>
          <p:cNvPr descr="image.png" id="339" name="Google Shape;339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2413120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40" name="Google Shape;340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2932658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41" name="Google Shape;341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3516170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42" name="Google Shape;342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4099708"/>
            <a:ext cx="171450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343" name="Google Shape;343;p15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Recommendations for Practice</a:t>
            </a:r>
            <a:endParaRPr/>
          </a:p>
        </p:txBody>
      </p:sp>
      <p:sp>
        <p:nvSpPr>
          <p:cNvPr id="344" name="Google Shape;344;p15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348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49" name="Google Shape;349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50" name="Google Shape;350;p1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1322933"/>
            <a:ext cx="11144250" cy="49530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51" name="Google Shape;351;p16"/>
          <p:cNvGraphicFramePr/>
          <p:nvPr/>
        </p:nvGraphicFramePr>
        <p:xfrm>
          <a:off x="533400" y="1408658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{809269D1-59FF-459A-8063-76BF4630EEE7}</a:tableStyleId>
              </a:tblPr>
              <a:tblGrid>
                <a:gridCol w="11087100"/>
              </a:tblGrid>
              <a:tr h="338800"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125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Citation &amp; Reference Detail (Harvard Format)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Aarsland, D., Creese, B., Politis, M., Chaudhuri, K.R., Ffytche, D.H., Weintraub, D. and Ballard, C. (2017) 'Cognitive decline in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Nature Reviews Neurology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13(4), pp. 217-231.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Ahlskog, J.E. (2018) 'Aerobic Exercise: Protecting the Parkinson Brain?',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Journal of Parkinson's Disease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8(4), pp. 503-509.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Antonini, A., Pahwa, R., Odin, P., Henriksen, T., Soileau, M.J., Standaert, D.G. and Chaudhuri, K.R. (2018) 'Levodopa-carbidopa intestinal gel in advanced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Movement Disorders Clinical Practice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5(1), pp. 43-54.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Ascherio, A. and Schwarzschild, M.A. (2016) 'The epidemiology of Parkinson's disease: risk factors and prevention',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The Lancet Neurology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15(12), pp. 1257-1272.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Batalden, M., Batalden, P., Margolis, P., Seid, M., Armstrong, G., Opipari-Arrigan, L. and Hartung, H. (2016) 'Coproduction of healthcare service',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BMJ Quality &amp; Safety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25(7), pp. 509-517.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Bloem, B.R., Okun, M.S. and Klein, C. (2021) 'Parkinson's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The Lancet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397(10291), pp. 2284-2303.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Chaudhuri, K.R., Martinez-Martin, P., Schapira, A.H., Stocchi, F., Sethi, K., Odin, P. and Williams, A.J. (2006) 'International multicenter pilot study of the Non-Motor Symptoms Questionnaire in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Movement Disorders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21(7), pp. 916-923.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Corvol, J.C., Artaud, F., Cormier-Dequaire, F., Rascol, O., Durif, F., Derkinderen, P. and Alexis, B. (2018) 'Longitudinal trajectory of non-motor symptoms in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European Journal of Neurology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25(6), pp. 845-853.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Coulter, A., Roberts, S. and Dixon, A. (2013)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Delivering better services for people with long-term conditions: Building the house of care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 London: The King's Fund.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Creaby, M.W. and Cole, M.H. (2018) 'Gait characteristics and fall risk in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Disability and Rehabilitation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40(17), pp. 2049-2057.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Findley, L.J. (2007) 'The economic impact of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Parkinsonism &amp; Related Disorders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13, pp. S8-S12.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Goldman, S.M. (2014) 'Environmental toxins and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Annual Review of Pharmacology and Toxicology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54, pp. 141-164.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Herd, C.P., Tomlinson, C.L., Deane, K.H., Brady, M.C., Smith, C.H., Sackley, C.M. and Clarke, C.E. (2012) 'Speech and language therapy interventions for speech in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Cochrane Database of Systematic Reviews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(8).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Kalia, L.V. and Lang, A.E. (2015) 'Parkinson's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The Lancet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386(9996), pp. 896-912.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pic>
        <p:nvPicPr>
          <p:cNvPr descr="image.png" id="352" name="Google Shape;352;p1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23875" y="6467475"/>
            <a:ext cx="11144250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353" name="Google Shape;353;p16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Academic Reference List</a:t>
            </a:r>
            <a:endParaRPr/>
          </a:p>
        </p:txBody>
      </p:sp>
      <p:sp>
        <p:nvSpPr>
          <p:cNvPr id="354" name="Google Shape;354;p16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8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59" name="Google Shape;359;g3f67dd709bb_0_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60" name="Google Shape;360;g3f67dd709bb_0_6"/>
          <p:cNvSpPr txBox="1"/>
          <p:nvPr/>
        </p:nvSpPr>
        <p:spPr>
          <a:xfrm>
            <a:off x="527550" y="186825"/>
            <a:ext cx="5330400" cy="5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550">
                <a:solidFill>
                  <a:srgbClr val="0F172A"/>
                </a:solidFill>
              </a:rPr>
              <a:t>Academic Reference List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61" name="Google Shape;361;g3f67dd709bb_0_6"/>
          <p:cNvSpPr/>
          <p:nvPr/>
        </p:nvSpPr>
        <p:spPr>
          <a:xfrm>
            <a:off x="523800" y="670665"/>
            <a:ext cx="11144400" cy="1920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362" name="Google Shape;362;g3f67dd709bb_0_6"/>
          <p:cNvGraphicFramePr/>
          <p:nvPr/>
        </p:nvGraphicFramePr>
        <p:xfrm>
          <a:off x="552450" y="1125983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{809269D1-59FF-459A-8063-76BF4630EEE7}</a:tableStyleId>
              </a:tblPr>
              <a:tblGrid>
                <a:gridCol w="11087100"/>
              </a:tblGrid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Kavastad, S., Aarsland, D. and Alves, G. (2021) 'Vascular risk factors and cognitive progression in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Journal of Neurology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268(8), pp. 2890-2899.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Levin, J., Kurz, A., Arzberger, T., Giese, A. and Höglinger, G.U. (2016) 'The differential diagnosis of atypical parkinsonism',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Deutsches Ärzteblatt International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113(5), pp. 61-69.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NHS England (2019)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Universal Personalised Care: Implementing the Comprehensive Model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 London: NHS England.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NICE (2017)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Parkinson's disease in adults [NG71]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 London: National Institute for Health and Care Excellence. (Updated 2024).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Parkinson's UK (2023)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The Economic Burden of Parkinson's in the UK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 London: Parkinson's UK.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Parkinson's UK (2024)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Parkinson's Prevalence in the UK 2024-2025 Report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 London: Parkinson's UK.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Poewe, W., Seppi, K., Tanner, C.M., Halliday, G.M., Brundin, P., Volkmann, J. and Lang, A.E. (2017) 'Parkinson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Nature Reviews Disease Primers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3(1), pp. 1-21.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Polley, M., Fleming, J., Gottlieb, T., Sawkins, H. and Taylor, R. (2017)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Making sense of social prescribing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 London: University of Westminster.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Postuma, R.B., Berg, D., Stern, M., Poewe, W., Olanow, C.W., Oertel, W. and Marek, K. (2015) 'MDS clinical diagnostic criteria for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Movement Disorders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30(12), pp. 1591-1601.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Ray Dorsey, E., Sherer, T., Okun, M.S. and Bloem, B.R. (2018) 'The Emerging Pandemic of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JAMA Neurology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75(1), pp. 9-10.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Schrag, A., Hovris, A. and Morley, D. (2016) 'Caregiver burden in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Movement Disorders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31(8), pp. 1190-1199.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Seppi, K., Ray Chaudhuri, K., Coelho, M., Fox, S.H., Katzenschlager, R. and Perez-Lloret, S. (2019) 'Update on treatments for nonmotor symptoms of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Movement Disorders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34(2), pp. 180-198.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Stefani, A. and Högl, B. (2020) 'Sleep in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Neuropsychopharmacology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45(1), pp. 86-97.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Sturtekenboom, I.H., Graff, M.J., Hendriks, E.J., Veenhuizen, T.R. and Nijhuis-van der Sanden, M.W. (2014) 'Efficacy of occupational therapy in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The Lancet Neurology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13(6), pp. 557-566.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6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67" name="Google Shape;367;g3f67dd709bb_0_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68" name="Google Shape;368;g3f67dd709bb_0_17"/>
          <p:cNvSpPr txBox="1"/>
          <p:nvPr/>
        </p:nvSpPr>
        <p:spPr>
          <a:xfrm>
            <a:off x="527550" y="186825"/>
            <a:ext cx="5330400" cy="5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550">
                <a:solidFill>
                  <a:srgbClr val="0F172A"/>
                </a:solidFill>
              </a:rPr>
              <a:t>Academic Reference List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69" name="Google Shape;369;g3f67dd709bb_0_17"/>
          <p:cNvSpPr/>
          <p:nvPr/>
        </p:nvSpPr>
        <p:spPr>
          <a:xfrm>
            <a:off x="523800" y="670665"/>
            <a:ext cx="11144400" cy="1920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370" name="Google Shape;370;g3f67dd709bb_0_17"/>
          <p:cNvGraphicFramePr/>
          <p:nvPr/>
        </p:nvGraphicFramePr>
        <p:xfrm>
          <a:off x="552450" y="1125983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{809269D1-59FF-459A-8063-76BF4630EEE7}</a:tableStyleId>
              </a:tblPr>
              <a:tblGrid>
                <a:gridCol w="11087100"/>
              </a:tblGrid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Taylor, S.J., Pinnock, H., Epiphaniou, E., Pearce, C.J., Parke, H.L. and Araya, R. (2014) 'A rapid synthesis of the evidence on supported self-management for chronic conditions',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Health Services and Delivery Research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2(53).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Tomlinson, C.L., Patel, S., Meek, C., Herd, C.P., Clarke, C.E. and Stowe, R. (2013) 'Physiotherapy intervention in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Cochrane Database of Systematic Reviews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(9).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Wagner, E.H., Austin, B.T., Davis, C., Hindmarsh, M., Schaefer, J. and Bonomi, A. (2001) 'Improving chronic illness care: translating evidence into practice',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Health Affairs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20(6), pp. 64-78.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Weintraub, D., Simuni, T., Caspell-Garcia, C., Coffey, C., Lasch, S. and Siderowf, A. (2015) 'Cognitive performance and neuropsychiatric symptoms in early, untreated Parkinson's disease',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Movement Disorders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, 30(7), pp. 919-927.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World Health Organization (WHO) (2022) </a:t>
                      </a:r>
                      <a:r>
                        <a:rPr b="0" i="1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Parkinson disease: A public health approach</a:t>
                      </a:r>
                      <a:r>
                        <a:rPr b="0" i="0" lang="en-US" sz="862" u="none" cap="none" strike="noStrike">
                          <a:solidFill>
                            <a:srgbClr val="334155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. Geneva: World Health Organization.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374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75" name="Google Shape;375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76" name="Google Shape;376;p17"/>
          <p:cNvSpPr/>
          <p:nvPr/>
        </p:nvSpPr>
        <p:spPr>
          <a:xfrm>
            <a:off x="523875" y="2646908"/>
            <a:ext cx="11144250" cy="7715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7" name="Google Shape;377;p17"/>
          <p:cNvSpPr/>
          <p:nvPr/>
        </p:nvSpPr>
        <p:spPr>
          <a:xfrm>
            <a:off x="523875" y="3418433"/>
            <a:ext cx="11144250" cy="7715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8" name="Google Shape;378;p17"/>
          <p:cNvSpPr/>
          <p:nvPr/>
        </p:nvSpPr>
        <p:spPr>
          <a:xfrm>
            <a:off x="523875" y="3408908"/>
            <a:ext cx="111442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9" name="Google Shape;379;p17"/>
          <p:cNvSpPr/>
          <p:nvPr/>
        </p:nvSpPr>
        <p:spPr>
          <a:xfrm>
            <a:off x="523875" y="3408908"/>
            <a:ext cx="111442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0" name="Google Shape;380;p17"/>
          <p:cNvSpPr/>
          <p:nvPr/>
        </p:nvSpPr>
        <p:spPr>
          <a:xfrm>
            <a:off x="523875" y="4180433"/>
            <a:ext cx="111442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1" name="Google Shape;381;p17"/>
          <p:cNvSpPr/>
          <p:nvPr/>
        </p:nvSpPr>
        <p:spPr>
          <a:xfrm>
            <a:off x="523875" y="4180433"/>
            <a:ext cx="111442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image.png" id="382" name="Google Shape;382;p1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23875" y="2789783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383" name="Google Shape;383;p17"/>
          <p:cNvSpPr txBox="1"/>
          <p:nvPr/>
        </p:nvSpPr>
        <p:spPr>
          <a:xfrm>
            <a:off x="1619250" y="2803921"/>
            <a:ext cx="10048875" cy="17948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7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https://www.news-medical.net/image-handler/picture/2017/4/Parkinson%27s_disease_brain_680x_-_Designua.jpg</a:t>
            </a:r>
            <a:endParaRPr/>
          </a:p>
        </p:txBody>
      </p:sp>
      <p:sp>
        <p:nvSpPr>
          <p:cNvPr id="384" name="Google Shape;384;p17"/>
          <p:cNvSpPr txBox="1"/>
          <p:nvPr/>
        </p:nvSpPr>
        <p:spPr>
          <a:xfrm>
            <a:off x="1619250" y="3031033"/>
            <a:ext cx="10048875" cy="2208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Source: </a:t>
            </a:r>
            <a:r>
              <a:rPr b="0" i="0" lang="en-US" sz="1200" u="none" cap="none" strike="noStrike">
                <a:solidFill>
                  <a:srgbClr val="4F46E5"/>
                </a:solidFill>
                <a:latin typeface="Arial"/>
                <a:ea typeface="Arial"/>
                <a:cs typeface="Arial"/>
                <a:sym typeface="Arial"/>
              </a:rPr>
              <a:t>www.news-medical.net</a:t>
            </a:r>
            <a:endParaRPr/>
          </a:p>
        </p:txBody>
      </p:sp>
      <p:pic>
        <p:nvPicPr>
          <p:cNvPr descr="image.png" id="385" name="Google Shape;385;p17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23875" y="3561308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386" name="Google Shape;386;p17"/>
          <p:cNvSpPr txBox="1"/>
          <p:nvPr/>
        </p:nvSpPr>
        <p:spPr>
          <a:xfrm>
            <a:off x="1619250" y="3575446"/>
            <a:ext cx="10048875" cy="17948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7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https://www.apdaparkinson.org/wp-content/uploads/2021/07/three-people-power-walking.jpeg</a:t>
            </a:r>
            <a:endParaRPr/>
          </a:p>
        </p:txBody>
      </p:sp>
      <p:sp>
        <p:nvSpPr>
          <p:cNvPr id="387" name="Google Shape;387;p17"/>
          <p:cNvSpPr txBox="1"/>
          <p:nvPr/>
        </p:nvSpPr>
        <p:spPr>
          <a:xfrm>
            <a:off x="1619250" y="3802558"/>
            <a:ext cx="10048875" cy="2208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Source: </a:t>
            </a:r>
            <a:r>
              <a:rPr b="0" i="0" lang="en-US" sz="1200" u="none" cap="none" strike="noStrike">
                <a:solidFill>
                  <a:srgbClr val="4F46E5"/>
                </a:solidFill>
                <a:latin typeface="Arial"/>
                <a:ea typeface="Arial"/>
                <a:cs typeface="Arial"/>
                <a:sym typeface="Arial"/>
              </a:rPr>
              <a:t>www.apdaparkinson.org</a:t>
            </a:r>
            <a:endParaRPr/>
          </a:p>
        </p:txBody>
      </p:sp>
      <p:pic>
        <p:nvPicPr>
          <p:cNvPr descr="image.png" id="388" name="Google Shape;388;p17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23875" y="4332833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389" name="Google Shape;389;p17"/>
          <p:cNvSpPr txBox="1"/>
          <p:nvPr/>
        </p:nvSpPr>
        <p:spPr>
          <a:xfrm>
            <a:off x="1619250" y="4346971"/>
            <a:ext cx="10048875" cy="17948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75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https://images.credenzahealth.com/media/original_images/multidisciplinary-team_ZvcNxfS.jpg</a:t>
            </a:r>
            <a:endParaRPr/>
          </a:p>
        </p:txBody>
      </p:sp>
      <p:sp>
        <p:nvSpPr>
          <p:cNvPr id="390" name="Google Shape;390;p17"/>
          <p:cNvSpPr txBox="1"/>
          <p:nvPr/>
        </p:nvSpPr>
        <p:spPr>
          <a:xfrm>
            <a:off x="1619250" y="4574083"/>
            <a:ext cx="10048875" cy="2208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4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334155"/>
                </a:solidFill>
                <a:latin typeface="Arial"/>
                <a:ea typeface="Arial"/>
                <a:cs typeface="Arial"/>
                <a:sym typeface="Arial"/>
              </a:rPr>
              <a:t>Source: </a:t>
            </a:r>
            <a:r>
              <a:rPr b="0" i="0" lang="en-US" sz="1200" u="none" cap="none" strike="noStrike">
                <a:solidFill>
                  <a:srgbClr val="4F46E5"/>
                </a:solidFill>
                <a:latin typeface="Arial"/>
                <a:ea typeface="Arial"/>
                <a:cs typeface="Arial"/>
                <a:sym typeface="Arial"/>
              </a:rPr>
              <a:t>credenzahealth.com</a:t>
            </a:r>
            <a:endParaRPr/>
          </a:p>
        </p:txBody>
      </p:sp>
      <p:sp>
        <p:nvSpPr>
          <p:cNvPr id="391" name="Google Shape;391;p17"/>
          <p:cNvSpPr txBox="1"/>
          <p:nvPr/>
        </p:nvSpPr>
        <p:spPr>
          <a:xfrm>
            <a:off x="523875" y="428625"/>
            <a:ext cx="11668125" cy="407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550" u="none" cap="none" strike="noStrike">
                <a:solidFill>
                  <a:srgbClr val="0F172A"/>
                </a:solidFill>
                <a:latin typeface="Arial"/>
                <a:ea typeface="Arial"/>
                <a:cs typeface="Arial"/>
                <a:sym typeface="Arial"/>
              </a:rPr>
              <a:t>Image Sources</a:t>
            </a:r>
            <a:endParaRPr/>
          </a:p>
        </p:txBody>
      </p:sp>
      <p:sp>
        <p:nvSpPr>
          <p:cNvPr id="392" name="Google Shape;392;p17"/>
          <p:cNvSpPr/>
          <p:nvPr/>
        </p:nvSpPr>
        <p:spPr>
          <a:xfrm>
            <a:off x="523875" y="912465"/>
            <a:ext cx="1114425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2013-01-27T09:14:16Z</dcterms:created>
</cp:coreProperties>
</file>