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515" r:id="rId6"/>
    <p:sldId id="514" r:id="rId7"/>
    <p:sldId id="289" r:id="rId8"/>
    <p:sldId id="283" r:id="rId9"/>
    <p:sldId id="260" r:id="rId10"/>
    <p:sldId id="262" r:id="rId11"/>
    <p:sldId id="265" r:id="rId12"/>
    <p:sldId id="266" r:id="rId13"/>
    <p:sldId id="270" r:id="rId14"/>
    <p:sldId id="291" r:id="rId15"/>
    <p:sldId id="292" r:id="rId16"/>
    <p:sldId id="701" r:id="rId17"/>
    <p:sldId id="259" r:id="rId18"/>
    <p:sldId id="263" r:id="rId19"/>
    <p:sldId id="294" r:id="rId20"/>
    <p:sldId id="296" r:id="rId21"/>
    <p:sldId id="320" r:id="rId22"/>
    <p:sldId id="702" r:id="rId23"/>
    <p:sldId id="276" r:id="rId24"/>
    <p:sldId id="703" r:id="rId25"/>
    <p:sldId id="704" r:id="rId26"/>
    <p:sldId id="327" r:id="rId27"/>
    <p:sldId id="705" r:id="rId28"/>
    <p:sldId id="497" r:id="rId29"/>
    <p:sldId id="499" r:id="rId30"/>
    <p:sldId id="500" r:id="rId31"/>
    <p:sldId id="501" r:id="rId32"/>
    <p:sldId id="502" r:id="rId33"/>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91641" autoAdjust="0"/>
  </p:normalViewPr>
  <p:slideViewPr>
    <p:cSldViewPr>
      <p:cViewPr varScale="1">
        <p:scale>
          <a:sx n="81" d="100"/>
          <a:sy n="81" d="100"/>
        </p:scale>
        <p:origin x="51" y="9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4E14CD6C-FC67-4DCD-A407-FD75AE1A227A}"/>
    <pc:docChg chg="delSld">
      <pc:chgData name="Helen Lee" userId="950b76d7-29a8-4037-9cf6-1d47a6b96373" providerId="ADAL" clId="{4E14CD6C-FC67-4DCD-A407-FD75AE1A227A}" dt="2025-03-02T22:29:58.096" v="0" actId="47"/>
      <pc:docMkLst>
        <pc:docMk/>
      </pc:docMkLst>
      <pc:sldChg chg="del">
        <pc:chgData name="Helen Lee" userId="950b76d7-29a8-4037-9cf6-1d47a6b96373" providerId="ADAL" clId="{4E14CD6C-FC67-4DCD-A407-FD75AE1A227A}" dt="2025-03-02T22:29:58.096" v="0" actId="47"/>
        <pc:sldMkLst>
          <pc:docMk/>
          <pc:sldMk cId="1558761425" sldId="257"/>
        </pc:sldMkLst>
      </pc:sldChg>
      <pc:sldChg chg="del">
        <pc:chgData name="Helen Lee" userId="950b76d7-29a8-4037-9cf6-1d47a6b96373" providerId="ADAL" clId="{4E14CD6C-FC67-4DCD-A407-FD75AE1A227A}" dt="2025-03-02T22:29:58.096" v="0" actId="47"/>
        <pc:sldMkLst>
          <pc:docMk/>
          <pc:sldMk cId="900499462" sldId="267"/>
        </pc:sldMkLst>
      </pc:sldChg>
      <pc:sldChg chg="del">
        <pc:chgData name="Helen Lee" userId="950b76d7-29a8-4037-9cf6-1d47a6b96373" providerId="ADAL" clId="{4E14CD6C-FC67-4DCD-A407-FD75AE1A227A}" dt="2025-03-02T22:29:58.096" v="0" actId="47"/>
        <pc:sldMkLst>
          <pc:docMk/>
          <pc:sldMk cId="2339618477" sldId="275"/>
        </pc:sldMkLst>
      </pc:sldChg>
      <pc:sldChg chg="del">
        <pc:chgData name="Helen Lee" userId="950b76d7-29a8-4037-9cf6-1d47a6b96373" providerId="ADAL" clId="{4E14CD6C-FC67-4DCD-A407-FD75AE1A227A}" dt="2025-03-02T22:29:58.096" v="0" actId="47"/>
        <pc:sldMkLst>
          <pc:docMk/>
          <pc:sldMk cId="2111355619" sldId="285"/>
        </pc:sldMkLst>
      </pc:sldChg>
      <pc:sldChg chg="del">
        <pc:chgData name="Helen Lee" userId="950b76d7-29a8-4037-9cf6-1d47a6b96373" providerId="ADAL" clId="{4E14CD6C-FC67-4DCD-A407-FD75AE1A227A}" dt="2025-03-02T22:29:58.096" v="0" actId="47"/>
        <pc:sldMkLst>
          <pc:docMk/>
          <pc:sldMk cId="570250120" sldId="288"/>
        </pc:sldMkLst>
      </pc:sldChg>
      <pc:sldChg chg="del">
        <pc:chgData name="Helen Lee" userId="950b76d7-29a8-4037-9cf6-1d47a6b96373" providerId="ADAL" clId="{4E14CD6C-FC67-4DCD-A407-FD75AE1A227A}" dt="2025-03-02T22:29:58.096" v="0" actId="47"/>
        <pc:sldMkLst>
          <pc:docMk/>
          <pc:sldMk cId="2503826396" sldId="293"/>
        </pc:sldMkLst>
      </pc:sldChg>
      <pc:sldChg chg="del">
        <pc:chgData name="Helen Lee" userId="950b76d7-29a8-4037-9cf6-1d47a6b96373" providerId="ADAL" clId="{4E14CD6C-FC67-4DCD-A407-FD75AE1A227A}" dt="2025-03-02T22:29:58.096" v="0" actId="47"/>
        <pc:sldMkLst>
          <pc:docMk/>
          <pc:sldMk cId="3308929404" sldId="300"/>
        </pc:sldMkLst>
      </pc:sldChg>
      <pc:sldChg chg="del">
        <pc:chgData name="Helen Lee" userId="950b76d7-29a8-4037-9cf6-1d47a6b96373" providerId="ADAL" clId="{4E14CD6C-FC67-4DCD-A407-FD75AE1A227A}" dt="2025-03-02T22:29:58.096" v="0" actId="47"/>
        <pc:sldMkLst>
          <pc:docMk/>
          <pc:sldMk cId="763468944" sldId="304"/>
        </pc:sldMkLst>
      </pc:sldChg>
      <pc:sldChg chg="del">
        <pc:chgData name="Helen Lee" userId="950b76d7-29a8-4037-9cf6-1d47a6b96373" providerId="ADAL" clId="{4E14CD6C-FC67-4DCD-A407-FD75AE1A227A}" dt="2025-03-02T22:29:58.096" v="0" actId="47"/>
        <pc:sldMkLst>
          <pc:docMk/>
          <pc:sldMk cId="1173001747" sldId="313"/>
        </pc:sldMkLst>
      </pc:sldChg>
      <pc:sldChg chg="del">
        <pc:chgData name="Helen Lee" userId="950b76d7-29a8-4037-9cf6-1d47a6b96373" providerId="ADAL" clId="{4E14CD6C-FC67-4DCD-A407-FD75AE1A227A}" dt="2025-03-02T22:29:58.096" v="0" actId="47"/>
        <pc:sldMkLst>
          <pc:docMk/>
          <pc:sldMk cId="1634005751" sldId="316"/>
        </pc:sldMkLst>
      </pc:sldChg>
      <pc:sldChg chg="del">
        <pc:chgData name="Helen Lee" userId="950b76d7-29a8-4037-9cf6-1d47a6b96373" providerId="ADAL" clId="{4E14CD6C-FC67-4DCD-A407-FD75AE1A227A}" dt="2025-03-02T22:29:58.096" v="0" actId="47"/>
        <pc:sldMkLst>
          <pc:docMk/>
          <pc:sldMk cId="3717047952" sldId="321"/>
        </pc:sldMkLst>
      </pc:sldChg>
      <pc:sldChg chg="del">
        <pc:chgData name="Helen Lee" userId="950b76d7-29a8-4037-9cf6-1d47a6b96373" providerId="ADAL" clId="{4E14CD6C-FC67-4DCD-A407-FD75AE1A227A}" dt="2025-03-02T22:29:58.096" v="0" actId="47"/>
        <pc:sldMkLst>
          <pc:docMk/>
          <pc:sldMk cId="1319158" sldId="322"/>
        </pc:sldMkLst>
      </pc:sldChg>
      <pc:sldChg chg="del">
        <pc:chgData name="Helen Lee" userId="950b76d7-29a8-4037-9cf6-1d47a6b96373" providerId="ADAL" clId="{4E14CD6C-FC67-4DCD-A407-FD75AE1A227A}" dt="2025-03-02T22:29:58.096" v="0" actId="47"/>
        <pc:sldMkLst>
          <pc:docMk/>
          <pc:sldMk cId="296011953" sldId="324"/>
        </pc:sldMkLst>
      </pc:sldChg>
      <pc:sldChg chg="del">
        <pc:chgData name="Helen Lee" userId="950b76d7-29a8-4037-9cf6-1d47a6b96373" providerId="ADAL" clId="{4E14CD6C-FC67-4DCD-A407-FD75AE1A227A}" dt="2025-03-02T22:29:58.096" v="0" actId="47"/>
        <pc:sldMkLst>
          <pc:docMk/>
          <pc:sldMk cId="3753701731" sldId="325"/>
        </pc:sldMkLst>
      </pc:sldChg>
      <pc:sldChg chg="del">
        <pc:chgData name="Helen Lee" userId="950b76d7-29a8-4037-9cf6-1d47a6b96373" providerId="ADAL" clId="{4E14CD6C-FC67-4DCD-A407-FD75AE1A227A}" dt="2025-03-02T22:29:58.096" v="0" actId="47"/>
        <pc:sldMkLst>
          <pc:docMk/>
          <pc:sldMk cId="798427634" sldId="326"/>
        </pc:sldMkLst>
      </pc:sldChg>
      <pc:sldChg chg="del">
        <pc:chgData name="Helen Lee" userId="950b76d7-29a8-4037-9cf6-1d47a6b96373" providerId="ADAL" clId="{4E14CD6C-FC67-4DCD-A407-FD75AE1A227A}" dt="2025-03-02T22:29:58.096" v="0" actId="47"/>
        <pc:sldMkLst>
          <pc:docMk/>
          <pc:sldMk cId="4288669709" sldId="328"/>
        </pc:sldMkLst>
      </pc:sldChg>
      <pc:sldChg chg="del">
        <pc:chgData name="Helen Lee" userId="950b76d7-29a8-4037-9cf6-1d47a6b96373" providerId="ADAL" clId="{4E14CD6C-FC67-4DCD-A407-FD75AE1A227A}" dt="2025-03-02T22:29:58.096" v="0" actId="47"/>
        <pc:sldMkLst>
          <pc:docMk/>
          <pc:sldMk cId="311561960" sldId="330"/>
        </pc:sldMkLst>
      </pc:sldChg>
      <pc:sldChg chg="del">
        <pc:chgData name="Helen Lee" userId="950b76d7-29a8-4037-9cf6-1d47a6b96373" providerId="ADAL" clId="{4E14CD6C-FC67-4DCD-A407-FD75AE1A227A}" dt="2025-03-02T22:29:58.096" v="0" actId="47"/>
        <pc:sldMkLst>
          <pc:docMk/>
          <pc:sldMk cId="957859140" sldId="331"/>
        </pc:sldMkLst>
      </pc:sldChg>
      <pc:sldChg chg="del">
        <pc:chgData name="Helen Lee" userId="950b76d7-29a8-4037-9cf6-1d47a6b96373" providerId="ADAL" clId="{4E14CD6C-FC67-4DCD-A407-FD75AE1A227A}" dt="2025-03-02T22:29:58.096" v="0" actId="47"/>
        <pc:sldMkLst>
          <pc:docMk/>
          <pc:sldMk cId="3083392010" sldId="334"/>
        </pc:sldMkLst>
      </pc:sldChg>
      <pc:sldChg chg="del">
        <pc:chgData name="Helen Lee" userId="950b76d7-29a8-4037-9cf6-1d47a6b96373" providerId="ADAL" clId="{4E14CD6C-FC67-4DCD-A407-FD75AE1A227A}" dt="2025-03-02T22:29:58.096" v="0" actId="47"/>
        <pc:sldMkLst>
          <pc:docMk/>
          <pc:sldMk cId="791532891" sldId="335"/>
        </pc:sldMkLst>
      </pc:sldChg>
      <pc:sldChg chg="del">
        <pc:chgData name="Helen Lee" userId="950b76d7-29a8-4037-9cf6-1d47a6b96373" providerId="ADAL" clId="{4E14CD6C-FC67-4DCD-A407-FD75AE1A227A}" dt="2025-03-02T22:29:58.096" v="0" actId="47"/>
        <pc:sldMkLst>
          <pc:docMk/>
          <pc:sldMk cId="3558479299" sldId="336"/>
        </pc:sldMkLst>
      </pc:sldChg>
      <pc:sldChg chg="del">
        <pc:chgData name="Helen Lee" userId="950b76d7-29a8-4037-9cf6-1d47a6b96373" providerId="ADAL" clId="{4E14CD6C-FC67-4DCD-A407-FD75AE1A227A}" dt="2025-03-02T22:29:58.096" v="0" actId="47"/>
        <pc:sldMkLst>
          <pc:docMk/>
          <pc:sldMk cId="1121415472" sldId="337"/>
        </pc:sldMkLst>
      </pc:sldChg>
      <pc:sldChg chg="del">
        <pc:chgData name="Helen Lee" userId="950b76d7-29a8-4037-9cf6-1d47a6b96373" providerId="ADAL" clId="{4E14CD6C-FC67-4DCD-A407-FD75AE1A227A}" dt="2025-03-02T22:29:58.096" v="0" actId="47"/>
        <pc:sldMkLst>
          <pc:docMk/>
          <pc:sldMk cId="3530789629" sldId="338"/>
        </pc:sldMkLst>
      </pc:sldChg>
      <pc:sldChg chg="del">
        <pc:chgData name="Helen Lee" userId="950b76d7-29a8-4037-9cf6-1d47a6b96373" providerId="ADAL" clId="{4E14CD6C-FC67-4DCD-A407-FD75AE1A227A}" dt="2025-03-02T22:29:58.096" v="0" actId="47"/>
        <pc:sldMkLst>
          <pc:docMk/>
          <pc:sldMk cId="2798111877" sldId="339"/>
        </pc:sldMkLst>
      </pc:sldChg>
      <pc:sldChg chg="del">
        <pc:chgData name="Helen Lee" userId="950b76d7-29a8-4037-9cf6-1d47a6b96373" providerId="ADAL" clId="{4E14CD6C-FC67-4DCD-A407-FD75AE1A227A}" dt="2025-03-02T22:29:58.096" v="0" actId="47"/>
        <pc:sldMkLst>
          <pc:docMk/>
          <pc:sldMk cId="11170792" sldId="340"/>
        </pc:sldMkLst>
      </pc:sldChg>
      <pc:sldChg chg="del">
        <pc:chgData name="Helen Lee" userId="950b76d7-29a8-4037-9cf6-1d47a6b96373" providerId="ADAL" clId="{4E14CD6C-FC67-4DCD-A407-FD75AE1A227A}" dt="2025-03-02T22:29:58.096" v="0" actId="47"/>
        <pc:sldMkLst>
          <pc:docMk/>
          <pc:sldMk cId="1664145361" sldId="342"/>
        </pc:sldMkLst>
      </pc:sldChg>
      <pc:sldChg chg="del">
        <pc:chgData name="Helen Lee" userId="950b76d7-29a8-4037-9cf6-1d47a6b96373" providerId="ADAL" clId="{4E14CD6C-FC67-4DCD-A407-FD75AE1A227A}" dt="2025-03-02T22:29:58.096" v="0" actId="47"/>
        <pc:sldMkLst>
          <pc:docMk/>
          <pc:sldMk cId="2188190256" sldId="343"/>
        </pc:sldMkLst>
      </pc:sldChg>
      <pc:sldChg chg="del">
        <pc:chgData name="Helen Lee" userId="950b76d7-29a8-4037-9cf6-1d47a6b96373" providerId="ADAL" clId="{4E14CD6C-FC67-4DCD-A407-FD75AE1A227A}" dt="2025-03-02T22:29:58.096" v="0" actId="47"/>
        <pc:sldMkLst>
          <pc:docMk/>
          <pc:sldMk cId="3039962687" sldId="344"/>
        </pc:sldMkLst>
      </pc:sldChg>
      <pc:sldChg chg="del">
        <pc:chgData name="Helen Lee" userId="950b76d7-29a8-4037-9cf6-1d47a6b96373" providerId="ADAL" clId="{4E14CD6C-FC67-4DCD-A407-FD75AE1A227A}" dt="2025-03-02T22:29:58.096" v="0" actId="47"/>
        <pc:sldMkLst>
          <pc:docMk/>
          <pc:sldMk cId="1390475067" sldId="345"/>
        </pc:sldMkLst>
      </pc:sldChg>
      <pc:sldChg chg="del">
        <pc:chgData name="Helen Lee" userId="950b76d7-29a8-4037-9cf6-1d47a6b96373" providerId="ADAL" clId="{4E14CD6C-FC67-4DCD-A407-FD75AE1A227A}" dt="2025-03-02T22:29:58.096" v="0" actId="47"/>
        <pc:sldMkLst>
          <pc:docMk/>
          <pc:sldMk cId="1913280037" sldId="350"/>
        </pc:sldMkLst>
      </pc:sldChg>
      <pc:sldChg chg="del">
        <pc:chgData name="Helen Lee" userId="950b76d7-29a8-4037-9cf6-1d47a6b96373" providerId="ADAL" clId="{4E14CD6C-FC67-4DCD-A407-FD75AE1A227A}" dt="2025-03-02T22:29:58.096" v="0" actId="47"/>
        <pc:sldMkLst>
          <pc:docMk/>
          <pc:sldMk cId="1487378484" sldId="365"/>
        </pc:sldMkLst>
      </pc:sldChg>
      <pc:sldChg chg="del">
        <pc:chgData name="Helen Lee" userId="950b76d7-29a8-4037-9cf6-1d47a6b96373" providerId="ADAL" clId="{4E14CD6C-FC67-4DCD-A407-FD75AE1A227A}" dt="2025-03-02T22:29:58.096" v="0" actId="47"/>
        <pc:sldMkLst>
          <pc:docMk/>
          <pc:sldMk cId="285837656" sldId="434"/>
        </pc:sldMkLst>
      </pc:sldChg>
      <pc:sldChg chg="del">
        <pc:chgData name="Helen Lee" userId="950b76d7-29a8-4037-9cf6-1d47a6b96373" providerId="ADAL" clId="{4E14CD6C-FC67-4DCD-A407-FD75AE1A227A}" dt="2025-03-02T22:29:58.096" v="0" actId="47"/>
        <pc:sldMkLst>
          <pc:docMk/>
          <pc:sldMk cId="2532690061" sldId="461"/>
        </pc:sldMkLst>
      </pc:sldChg>
      <pc:sldChg chg="del">
        <pc:chgData name="Helen Lee" userId="950b76d7-29a8-4037-9cf6-1d47a6b96373" providerId="ADAL" clId="{4E14CD6C-FC67-4DCD-A407-FD75AE1A227A}" dt="2025-03-02T22:29:58.096" v="0" actId="47"/>
        <pc:sldMkLst>
          <pc:docMk/>
          <pc:sldMk cId="1006554577" sldId="462"/>
        </pc:sldMkLst>
      </pc:sldChg>
      <pc:sldChg chg="del">
        <pc:chgData name="Helen Lee" userId="950b76d7-29a8-4037-9cf6-1d47a6b96373" providerId="ADAL" clId="{4E14CD6C-FC67-4DCD-A407-FD75AE1A227A}" dt="2025-03-02T22:29:58.096" v="0" actId="47"/>
        <pc:sldMkLst>
          <pc:docMk/>
          <pc:sldMk cId="772424597" sldId="463"/>
        </pc:sldMkLst>
      </pc:sldChg>
      <pc:sldChg chg="del">
        <pc:chgData name="Helen Lee" userId="950b76d7-29a8-4037-9cf6-1d47a6b96373" providerId="ADAL" clId="{4E14CD6C-FC67-4DCD-A407-FD75AE1A227A}" dt="2025-03-02T22:29:58.096" v="0" actId="47"/>
        <pc:sldMkLst>
          <pc:docMk/>
          <pc:sldMk cId="2861167748" sldId="614"/>
        </pc:sldMkLst>
      </pc:sldChg>
      <pc:sldChg chg="del">
        <pc:chgData name="Helen Lee" userId="950b76d7-29a8-4037-9cf6-1d47a6b96373" providerId="ADAL" clId="{4E14CD6C-FC67-4DCD-A407-FD75AE1A227A}" dt="2025-03-02T22:29:58.096" v="0" actId="47"/>
        <pc:sldMkLst>
          <pc:docMk/>
          <pc:sldMk cId="245344284" sldId="615"/>
        </pc:sldMkLst>
      </pc:sldChg>
      <pc:sldChg chg="del">
        <pc:chgData name="Helen Lee" userId="950b76d7-29a8-4037-9cf6-1d47a6b96373" providerId="ADAL" clId="{4E14CD6C-FC67-4DCD-A407-FD75AE1A227A}" dt="2025-03-02T22:29:58.096" v="0" actId="47"/>
        <pc:sldMkLst>
          <pc:docMk/>
          <pc:sldMk cId="2777416039" sldId="616"/>
        </pc:sldMkLst>
      </pc:sldChg>
      <pc:sldChg chg="del">
        <pc:chgData name="Helen Lee" userId="950b76d7-29a8-4037-9cf6-1d47a6b96373" providerId="ADAL" clId="{4E14CD6C-FC67-4DCD-A407-FD75AE1A227A}" dt="2025-03-02T22:29:58.096" v="0" actId="47"/>
        <pc:sldMkLst>
          <pc:docMk/>
          <pc:sldMk cId="3357334758" sldId="619"/>
        </pc:sldMkLst>
      </pc:sldChg>
      <pc:sldChg chg="del">
        <pc:chgData name="Helen Lee" userId="950b76d7-29a8-4037-9cf6-1d47a6b96373" providerId="ADAL" clId="{4E14CD6C-FC67-4DCD-A407-FD75AE1A227A}" dt="2025-03-02T22:29:58.096" v="0" actId="47"/>
        <pc:sldMkLst>
          <pc:docMk/>
          <pc:sldMk cId="1001811326" sldId="624"/>
        </pc:sldMkLst>
      </pc:sldChg>
      <pc:sldChg chg="del">
        <pc:chgData name="Helen Lee" userId="950b76d7-29a8-4037-9cf6-1d47a6b96373" providerId="ADAL" clId="{4E14CD6C-FC67-4DCD-A407-FD75AE1A227A}" dt="2025-03-02T22:29:58.096" v="0" actId="47"/>
        <pc:sldMkLst>
          <pc:docMk/>
          <pc:sldMk cId="2687119570" sldId="625"/>
        </pc:sldMkLst>
      </pc:sldChg>
      <pc:sldChg chg="del">
        <pc:chgData name="Helen Lee" userId="950b76d7-29a8-4037-9cf6-1d47a6b96373" providerId="ADAL" clId="{4E14CD6C-FC67-4DCD-A407-FD75AE1A227A}" dt="2025-03-02T22:29:58.096" v="0" actId="47"/>
        <pc:sldMkLst>
          <pc:docMk/>
          <pc:sldMk cId="982140861" sldId="626"/>
        </pc:sldMkLst>
      </pc:sldChg>
      <pc:sldChg chg="del">
        <pc:chgData name="Helen Lee" userId="950b76d7-29a8-4037-9cf6-1d47a6b96373" providerId="ADAL" clId="{4E14CD6C-FC67-4DCD-A407-FD75AE1A227A}" dt="2025-03-02T22:29:58.096" v="0" actId="47"/>
        <pc:sldMkLst>
          <pc:docMk/>
          <pc:sldMk cId="3010455126" sldId="628"/>
        </pc:sldMkLst>
      </pc:sldChg>
      <pc:sldChg chg="del">
        <pc:chgData name="Helen Lee" userId="950b76d7-29a8-4037-9cf6-1d47a6b96373" providerId="ADAL" clId="{4E14CD6C-FC67-4DCD-A407-FD75AE1A227A}" dt="2025-03-02T22:29:58.096" v="0" actId="47"/>
        <pc:sldMkLst>
          <pc:docMk/>
          <pc:sldMk cId="2207200740" sldId="632"/>
        </pc:sldMkLst>
      </pc:sldChg>
      <pc:sldChg chg="del">
        <pc:chgData name="Helen Lee" userId="950b76d7-29a8-4037-9cf6-1d47a6b96373" providerId="ADAL" clId="{4E14CD6C-FC67-4DCD-A407-FD75AE1A227A}" dt="2025-03-02T22:29:58.096" v="0" actId="47"/>
        <pc:sldMkLst>
          <pc:docMk/>
          <pc:sldMk cId="73741782" sldId="639"/>
        </pc:sldMkLst>
      </pc:sldChg>
      <pc:sldChg chg="del">
        <pc:chgData name="Helen Lee" userId="950b76d7-29a8-4037-9cf6-1d47a6b96373" providerId="ADAL" clId="{4E14CD6C-FC67-4DCD-A407-FD75AE1A227A}" dt="2025-03-02T22:29:58.096" v="0" actId="47"/>
        <pc:sldMkLst>
          <pc:docMk/>
          <pc:sldMk cId="2153490682" sldId="640"/>
        </pc:sldMkLst>
      </pc:sldChg>
      <pc:sldChg chg="del">
        <pc:chgData name="Helen Lee" userId="950b76d7-29a8-4037-9cf6-1d47a6b96373" providerId="ADAL" clId="{4E14CD6C-FC67-4DCD-A407-FD75AE1A227A}" dt="2025-03-02T22:29:58.096" v="0" actId="47"/>
        <pc:sldMkLst>
          <pc:docMk/>
          <pc:sldMk cId="643544541" sldId="656"/>
        </pc:sldMkLst>
      </pc:sldChg>
      <pc:sldChg chg="del">
        <pc:chgData name="Helen Lee" userId="950b76d7-29a8-4037-9cf6-1d47a6b96373" providerId="ADAL" clId="{4E14CD6C-FC67-4DCD-A407-FD75AE1A227A}" dt="2025-03-02T22:29:58.096" v="0" actId="47"/>
        <pc:sldMkLst>
          <pc:docMk/>
          <pc:sldMk cId="3218990225" sldId="675"/>
        </pc:sldMkLst>
      </pc:sldChg>
      <pc:sldChg chg="del">
        <pc:chgData name="Helen Lee" userId="950b76d7-29a8-4037-9cf6-1d47a6b96373" providerId="ADAL" clId="{4E14CD6C-FC67-4DCD-A407-FD75AE1A227A}" dt="2025-03-02T22:29:58.096" v="0" actId="47"/>
        <pc:sldMkLst>
          <pc:docMk/>
          <pc:sldMk cId="296382293" sldId="682"/>
        </pc:sldMkLst>
      </pc:sldChg>
      <pc:sldChg chg="del">
        <pc:chgData name="Helen Lee" userId="950b76d7-29a8-4037-9cf6-1d47a6b96373" providerId="ADAL" clId="{4E14CD6C-FC67-4DCD-A407-FD75AE1A227A}" dt="2025-03-02T22:29:58.096" v="0" actId="47"/>
        <pc:sldMkLst>
          <pc:docMk/>
          <pc:sldMk cId="868507284" sldId="684"/>
        </pc:sldMkLst>
      </pc:sldChg>
      <pc:sldChg chg="del">
        <pc:chgData name="Helen Lee" userId="950b76d7-29a8-4037-9cf6-1d47a6b96373" providerId="ADAL" clId="{4E14CD6C-FC67-4DCD-A407-FD75AE1A227A}" dt="2025-03-02T22:29:58.096" v="0" actId="47"/>
        <pc:sldMkLst>
          <pc:docMk/>
          <pc:sldMk cId="3380097024" sldId="685"/>
        </pc:sldMkLst>
      </pc:sldChg>
      <pc:sldChg chg="del">
        <pc:chgData name="Helen Lee" userId="950b76d7-29a8-4037-9cf6-1d47a6b96373" providerId="ADAL" clId="{4E14CD6C-FC67-4DCD-A407-FD75AE1A227A}" dt="2025-03-02T22:29:58.096" v="0" actId="47"/>
        <pc:sldMkLst>
          <pc:docMk/>
          <pc:sldMk cId="2169304652" sldId="686"/>
        </pc:sldMkLst>
      </pc:sldChg>
      <pc:sldChg chg="del">
        <pc:chgData name="Helen Lee" userId="950b76d7-29a8-4037-9cf6-1d47a6b96373" providerId="ADAL" clId="{4E14CD6C-FC67-4DCD-A407-FD75AE1A227A}" dt="2025-03-02T22:29:58.096" v="0" actId="47"/>
        <pc:sldMkLst>
          <pc:docMk/>
          <pc:sldMk cId="1443763115" sldId="689"/>
        </pc:sldMkLst>
      </pc:sldChg>
      <pc:sldChg chg="del">
        <pc:chgData name="Helen Lee" userId="950b76d7-29a8-4037-9cf6-1d47a6b96373" providerId="ADAL" clId="{4E14CD6C-FC67-4DCD-A407-FD75AE1A227A}" dt="2025-03-02T22:29:58.096" v="0" actId="47"/>
        <pc:sldMkLst>
          <pc:docMk/>
          <pc:sldMk cId="1968288250" sldId="690"/>
        </pc:sldMkLst>
      </pc:sldChg>
      <pc:sldChg chg="del">
        <pc:chgData name="Helen Lee" userId="950b76d7-29a8-4037-9cf6-1d47a6b96373" providerId="ADAL" clId="{4E14CD6C-FC67-4DCD-A407-FD75AE1A227A}" dt="2025-03-02T22:29:58.096" v="0" actId="47"/>
        <pc:sldMkLst>
          <pc:docMk/>
          <pc:sldMk cId="2590312776" sldId="691"/>
        </pc:sldMkLst>
      </pc:sldChg>
      <pc:sldChg chg="del">
        <pc:chgData name="Helen Lee" userId="950b76d7-29a8-4037-9cf6-1d47a6b96373" providerId="ADAL" clId="{4E14CD6C-FC67-4DCD-A407-FD75AE1A227A}" dt="2025-03-02T22:29:58.096" v="0" actId="47"/>
        <pc:sldMkLst>
          <pc:docMk/>
          <pc:sldMk cId="3703537963" sldId="692"/>
        </pc:sldMkLst>
      </pc:sldChg>
      <pc:sldChg chg="del">
        <pc:chgData name="Helen Lee" userId="950b76d7-29a8-4037-9cf6-1d47a6b96373" providerId="ADAL" clId="{4E14CD6C-FC67-4DCD-A407-FD75AE1A227A}" dt="2025-03-02T22:29:58.096" v="0" actId="47"/>
        <pc:sldMkLst>
          <pc:docMk/>
          <pc:sldMk cId="2529458889" sldId="693"/>
        </pc:sldMkLst>
      </pc:sldChg>
      <pc:sldChg chg="del">
        <pc:chgData name="Helen Lee" userId="950b76d7-29a8-4037-9cf6-1d47a6b96373" providerId="ADAL" clId="{4E14CD6C-FC67-4DCD-A407-FD75AE1A227A}" dt="2025-03-02T22:29:58.096" v="0" actId="47"/>
        <pc:sldMkLst>
          <pc:docMk/>
          <pc:sldMk cId="4080288751" sldId="694"/>
        </pc:sldMkLst>
      </pc:sldChg>
      <pc:sldChg chg="del">
        <pc:chgData name="Helen Lee" userId="950b76d7-29a8-4037-9cf6-1d47a6b96373" providerId="ADAL" clId="{4E14CD6C-FC67-4DCD-A407-FD75AE1A227A}" dt="2025-03-02T22:29:58.096" v="0" actId="47"/>
        <pc:sldMkLst>
          <pc:docMk/>
          <pc:sldMk cId="1287921101" sldId="695"/>
        </pc:sldMkLst>
      </pc:sldChg>
      <pc:sldChg chg="del">
        <pc:chgData name="Helen Lee" userId="950b76d7-29a8-4037-9cf6-1d47a6b96373" providerId="ADAL" clId="{4E14CD6C-FC67-4DCD-A407-FD75AE1A227A}" dt="2025-03-02T22:29:58.096" v="0" actId="47"/>
        <pc:sldMkLst>
          <pc:docMk/>
          <pc:sldMk cId="3204123542" sldId="696"/>
        </pc:sldMkLst>
      </pc:sldChg>
      <pc:sldChg chg="del">
        <pc:chgData name="Helen Lee" userId="950b76d7-29a8-4037-9cf6-1d47a6b96373" providerId="ADAL" clId="{4E14CD6C-FC67-4DCD-A407-FD75AE1A227A}" dt="2025-03-02T22:29:58.096" v="0" actId="47"/>
        <pc:sldMkLst>
          <pc:docMk/>
          <pc:sldMk cId="812806592" sldId="697"/>
        </pc:sldMkLst>
      </pc:sldChg>
      <pc:sldChg chg="del">
        <pc:chgData name="Helen Lee" userId="950b76d7-29a8-4037-9cf6-1d47a6b96373" providerId="ADAL" clId="{4E14CD6C-FC67-4DCD-A407-FD75AE1A227A}" dt="2025-03-02T22:29:58.096" v="0" actId="47"/>
        <pc:sldMkLst>
          <pc:docMk/>
          <pc:sldMk cId="3607728371" sldId="698"/>
        </pc:sldMkLst>
      </pc:sldChg>
      <pc:sldChg chg="del">
        <pc:chgData name="Helen Lee" userId="950b76d7-29a8-4037-9cf6-1d47a6b96373" providerId="ADAL" clId="{4E14CD6C-FC67-4DCD-A407-FD75AE1A227A}" dt="2025-03-02T22:29:58.096" v="0" actId="47"/>
        <pc:sldMkLst>
          <pc:docMk/>
          <pc:sldMk cId="1959091633" sldId="699"/>
        </pc:sldMkLst>
      </pc:sldChg>
      <pc:sldChg chg="del">
        <pc:chgData name="Helen Lee" userId="950b76d7-29a8-4037-9cf6-1d47a6b96373" providerId="ADAL" clId="{4E14CD6C-FC67-4DCD-A407-FD75AE1A227A}" dt="2025-03-02T22:29:58.096" v="0" actId="47"/>
        <pc:sldMkLst>
          <pc:docMk/>
          <pc:sldMk cId="722008381" sldId="700"/>
        </pc:sldMkLst>
      </pc:sldChg>
      <pc:sldMasterChg chg="delSldLayout">
        <pc:chgData name="Helen Lee" userId="950b76d7-29a8-4037-9cf6-1d47a6b96373" providerId="ADAL" clId="{4E14CD6C-FC67-4DCD-A407-FD75AE1A227A}" dt="2025-03-02T22:29:58.096" v="0" actId="47"/>
        <pc:sldMasterMkLst>
          <pc:docMk/>
          <pc:sldMasterMk cId="637017333" sldId="2147483648"/>
        </pc:sldMasterMkLst>
        <pc:sldLayoutChg chg="del">
          <pc:chgData name="Helen Lee" userId="950b76d7-29a8-4037-9cf6-1d47a6b96373" providerId="ADAL" clId="{4E14CD6C-FC67-4DCD-A407-FD75AE1A227A}" dt="2025-03-02T22:29:58.096" v="0" actId="47"/>
          <pc:sldLayoutMkLst>
            <pc:docMk/>
            <pc:sldMasterMk cId="637017333" sldId="2147483648"/>
            <pc:sldLayoutMk cId="2093699250" sldId="2147483663"/>
          </pc:sldLayoutMkLst>
        </pc:sldLayoutChg>
        <pc:sldLayoutChg chg="del">
          <pc:chgData name="Helen Lee" userId="950b76d7-29a8-4037-9cf6-1d47a6b96373" providerId="ADAL" clId="{4E14CD6C-FC67-4DCD-A407-FD75AE1A227A}" dt="2025-03-02T22:29:58.096" v="0" actId="47"/>
          <pc:sldLayoutMkLst>
            <pc:docMk/>
            <pc:sldMasterMk cId="637017333" sldId="2147483648"/>
            <pc:sldLayoutMk cId="2878715953" sldId="214748366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D14432-1238-45F2-B27B-9BB13D99DD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D23E052-2E14-4433-B87A-542FC0AA5A71}">
      <dgm:prSet/>
      <dgm:spPr/>
      <dgm:t>
        <a:bodyPr/>
        <a:lstStyle/>
        <a:p>
          <a:r>
            <a:rPr lang="en-GB"/>
            <a:t>What is EI and why do we need it?</a:t>
          </a:r>
          <a:endParaRPr lang="en-US"/>
        </a:p>
      </dgm:t>
    </dgm:pt>
    <dgm:pt modelId="{B85146AC-6493-412A-B562-B3581ECB20CB}" type="parTrans" cxnId="{F1B174F9-83CB-48F5-8AA7-7FACB3521719}">
      <dgm:prSet/>
      <dgm:spPr/>
      <dgm:t>
        <a:bodyPr/>
        <a:lstStyle/>
        <a:p>
          <a:endParaRPr lang="en-US"/>
        </a:p>
      </dgm:t>
    </dgm:pt>
    <dgm:pt modelId="{9AE31F04-4B40-4525-8ECD-24D81A440A1E}" type="sibTrans" cxnId="{F1B174F9-83CB-48F5-8AA7-7FACB3521719}">
      <dgm:prSet/>
      <dgm:spPr/>
      <dgm:t>
        <a:bodyPr/>
        <a:lstStyle/>
        <a:p>
          <a:endParaRPr lang="en-US"/>
        </a:p>
      </dgm:t>
    </dgm:pt>
    <dgm:pt modelId="{F022B4FD-61CC-4878-9413-47F54C40CFF0}">
      <dgm:prSet/>
      <dgm:spPr/>
      <dgm:t>
        <a:bodyPr/>
        <a:lstStyle/>
        <a:p>
          <a:r>
            <a:rPr lang="en-GB"/>
            <a:t>Wellbeing</a:t>
          </a:r>
          <a:endParaRPr lang="en-US"/>
        </a:p>
      </dgm:t>
    </dgm:pt>
    <dgm:pt modelId="{EC5AAFEF-3FAB-434D-9152-852A0692F08E}" type="parTrans" cxnId="{FB4850E8-3977-4FA1-9AE8-26EB68B8C6D6}">
      <dgm:prSet/>
      <dgm:spPr/>
      <dgm:t>
        <a:bodyPr/>
        <a:lstStyle/>
        <a:p>
          <a:endParaRPr lang="en-US"/>
        </a:p>
      </dgm:t>
    </dgm:pt>
    <dgm:pt modelId="{A38921E8-D352-4211-8D1C-7B2A81795DB2}" type="sibTrans" cxnId="{FB4850E8-3977-4FA1-9AE8-26EB68B8C6D6}">
      <dgm:prSet/>
      <dgm:spPr/>
      <dgm:t>
        <a:bodyPr/>
        <a:lstStyle/>
        <a:p>
          <a:endParaRPr lang="en-US"/>
        </a:p>
      </dgm:t>
    </dgm:pt>
    <dgm:pt modelId="{B4FA0951-6635-4B8B-8655-F72D8045BA38}">
      <dgm:prSet/>
      <dgm:spPr/>
      <dgm:t>
        <a:bodyPr/>
        <a:lstStyle/>
        <a:p>
          <a:r>
            <a:rPr lang="en-GB"/>
            <a:t>Compassionate leadership</a:t>
          </a:r>
          <a:endParaRPr lang="en-US"/>
        </a:p>
      </dgm:t>
    </dgm:pt>
    <dgm:pt modelId="{38988DAC-55F1-4602-9FBE-570E05AFBC05}" type="parTrans" cxnId="{1FE556B7-F5DA-42F2-B16D-95A32D0DC751}">
      <dgm:prSet/>
      <dgm:spPr/>
      <dgm:t>
        <a:bodyPr/>
        <a:lstStyle/>
        <a:p>
          <a:endParaRPr lang="en-US"/>
        </a:p>
      </dgm:t>
    </dgm:pt>
    <dgm:pt modelId="{ABFAC9D4-365F-4AAC-B881-62EDDEF3F66F}" type="sibTrans" cxnId="{1FE556B7-F5DA-42F2-B16D-95A32D0DC751}">
      <dgm:prSet/>
      <dgm:spPr/>
      <dgm:t>
        <a:bodyPr/>
        <a:lstStyle/>
        <a:p>
          <a:endParaRPr lang="en-US"/>
        </a:p>
      </dgm:t>
    </dgm:pt>
    <dgm:pt modelId="{1C0F8A6F-08C5-47E3-9EA9-4B069B086EAB}">
      <dgm:prSet/>
      <dgm:spPr/>
      <dgm:t>
        <a:bodyPr/>
        <a:lstStyle/>
        <a:p>
          <a:r>
            <a:rPr lang="en-GB"/>
            <a:t>Empathy </a:t>
          </a:r>
          <a:endParaRPr lang="en-US"/>
        </a:p>
      </dgm:t>
    </dgm:pt>
    <dgm:pt modelId="{57E55C9D-FA62-4BAF-BD32-CA8AEFC0739B}" type="parTrans" cxnId="{2F7A9FE0-CD23-492A-9389-38313E3E8E5C}">
      <dgm:prSet/>
      <dgm:spPr/>
      <dgm:t>
        <a:bodyPr/>
        <a:lstStyle/>
        <a:p>
          <a:endParaRPr lang="en-US"/>
        </a:p>
      </dgm:t>
    </dgm:pt>
    <dgm:pt modelId="{79D0D2C8-6EE2-4CDD-9336-713B0DC1D318}" type="sibTrans" cxnId="{2F7A9FE0-CD23-492A-9389-38313E3E8E5C}">
      <dgm:prSet/>
      <dgm:spPr/>
      <dgm:t>
        <a:bodyPr/>
        <a:lstStyle/>
        <a:p>
          <a:endParaRPr lang="en-US"/>
        </a:p>
      </dgm:t>
    </dgm:pt>
    <dgm:pt modelId="{C6833303-EFDA-49F8-9AF8-AC4AC2A61963}" type="pres">
      <dgm:prSet presAssocID="{5DD14432-1238-45F2-B27B-9BB13D99DD05}" presName="linear" presStyleCnt="0">
        <dgm:presLayoutVars>
          <dgm:animLvl val="lvl"/>
          <dgm:resizeHandles val="exact"/>
        </dgm:presLayoutVars>
      </dgm:prSet>
      <dgm:spPr/>
    </dgm:pt>
    <dgm:pt modelId="{565DE274-12B3-43E8-8B5D-BAE7BDB5AFFF}" type="pres">
      <dgm:prSet presAssocID="{DD23E052-2E14-4433-B87A-542FC0AA5A71}" presName="parentText" presStyleLbl="node1" presStyleIdx="0" presStyleCnt="4">
        <dgm:presLayoutVars>
          <dgm:chMax val="0"/>
          <dgm:bulletEnabled val="1"/>
        </dgm:presLayoutVars>
      </dgm:prSet>
      <dgm:spPr/>
    </dgm:pt>
    <dgm:pt modelId="{BEE927C4-FAF4-4CE6-9973-E3EAFE4A3237}" type="pres">
      <dgm:prSet presAssocID="{9AE31F04-4B40-4525-8ECD-24D81A440A1E}" presName="spacer" presStyleCnt="0"/>
      <dgm:spPr/>
    </dgm:pt>
    <dgm:pt modelId="{F2CF2B76-3A6C-4092-97AC-52F43EDFCF91}" type="pres">
      <dgm:prSet presAssocID="{F022B4FD-61CC-4878-9413-47F54C40CFF0}" presName="parentText" presStyleLbl="node1" presStyleIdx="1" presStyleCnt="4">
        <dgm:presLayoutVars>
          <dgm:chMax val="0"/>
          <dgm:bulletEnabled val="1"/>
        </dgm:presLayoutVars>
      </dgm:prSet>
      <dgm:spPr/>
    </dgm:pt>
    <dgm:pt modelId="{46D67A29-C9DD-4545-A512-1C74B7CC1623}" type="pres">
      <dgm:prSet presAssocID="{A38921E8-D352-4211-8D1C-7B2A81795DB2}" presName="spacer" presStyleCnt="0"/>
      <dgm:spPr/>
    </dgm:pt>
    <dgm:pt modelId="{5D81E3C2-49F1-49CD-83E9-153B766D0B62}" type="pres">
      <dgm:prSet presAssocID="{B4FA0951-6635-4B8B-8655-F72D8045BA38}" presName="parentText" presStyleLbl="node1" presStyleIdx="2" presStyleCnt="4">
        <dgm:presLayoutVars>
          <dgm:chMax val="0"/>
          <dgm:bulletEnabled val="1"/>
        </dgm:presLayoutVars>
      </dgm:prSet>
      <dgm:spPr/>
    </dgm:pt>
    <dgm:pt modelId="{E58FB88E-0AA6-4B06-ADFB-08464FCDC1A7}" type="pres">
      <dgm:prSet presAssocID="{ABFAC9D4-365F-4AAC-B881-62EDDEF3F66F}" presName="spacer" presStyleCnt="0"/>
      <dgm:spPr/>
    </dgm:pt>
    <dgm:pt modelId="{0A6799C4-D1FF-493E-9C52-6B20E840BB5C}" type="pres">
      <dgm:prSet presAssocID="{1C0F8A6F-08C5-47E3-9EA9-4B069B086EAB}" presName="parentText" presStyleLbl="node1" presStyleIdx="3" presStyleCnt="4">
        <dgm:presLayoutVars>
          <dgm:chMax val="0"/>
          <dgm:bulletEnabled val="1"/>
        </dgm:presLayoutVars>
      </dgm:prSet>
      <dgm:spPr/>
    </dgm:pt>
  </dgm:ptLst>
  <dgm:cxnLst>
    <dgm:cxn modelId="{A4D02E01-36C0-44A2-9EC1-2E5F2A303D4D}" type="presOf" srcId="{DD23E052-2E14-4433-B87A-542FC0AA5A71}" destId="{565DE274-12B3-43E8-8B5D-BAE7BDB5AFFF}" srcOrd="0" destOrd="0" presId="urn:microsoft.com/office/officeart/2005/8/layout/vList2"/>
    <dgm:cxn modelId="{C781C415-215D-411F-8BE0-E85EB777D987}" type="presOf" srcId="{5DD14432-1238-45F2-B27B-9BB13D99DD05}" destId="{C6833303-EFDA-49F8-9AF8-AC4AC2A61963}" srcOrd="0" destOrd="0" presId="urn:microsoft.com/office/officeart/2005/8/layout/vList2"/>
    <dgm:cxn modelId="{1FE556B7-F5DA-42F2-B16D-95A32D0DC751}" srcId="{5DD14432-1238-45F2-B27B-9BB13D99DD05}" destId="{B4FA0951-6635-4B8B-8655-F72D8045BA38}" srcOrd="2" destOrd="0" parTransId="{38988DAC-55F1-4602-9FBE-570E05AFBC05}" sibTransId="{ABFAC9D4-365F-4AAC-B881-62EDDEF3F66F}"/>
    <dgm:cxn modelId="{BBB465D8-C811-4983-A3F6-7466044050CE}" type="presOf" srcId="{B4FA0951-6635-4B8B-8655-F72D8045BA38}" destId="{5D81E3C2-49F1-49CD-83E9-153B766D0B62}" srcOrd="0" destOrd="0" presId="urn:microsoft.com/office/officeart/2005/8/layout/vList2"/>
    <dgm:cxn modelId="{2F7A9FE0-CD23-492A-9389-38313E3E8E5C}" srcId="{5DD14432-1238-45F2-B27B-9BB13D99DD05}" destId="{1C0F8A6F-08C5-47E3-9EA9-4B069B086EAB}" srcOrd="3" destOrd="0" parTransId="{57E55C9D-FA62-4BAF-BD32-CA8AEFC0739B}" sibTransId="{79D0D2C8-6EE2-4CDD-9336-713B0DC1D318}"/>
    <dgm:cxn modelId="{FB4850E8-3977-4FA1-9AE8-26EB68B8C6D6}" srcId="{5DD14432-1238-45F2-B27B-9BB13D99DD05}" destId="{F022B4FD-61CC-4878-9413-47F54C40CFF0}" srcOrd="1" destOrd="0" parTransId="{EC5AAFEF-3FAB-434D-9152-852A0692F08E}" sibTransId="{A38921E8-D352-4211-8D1C-7B2A81795DB2}"/>
    <dgm:cxn modelId="{8FF373F0-A6F5-42BA-8A55-32776C2CC41A}" type="presOf" srcId="{F022B4FD-61CC-4878-9413-47F54C40CFF0}" destId="{F2CF2B76-3A6C-4092-97AC-52F43EDFCF91}" srcOrd="0" destOrd="0" presId="urn:microsoft.com/office/officeart/2005/8/layout/vList2"/>
    <dgm:cxn modelId="{7B1E5BF2-8117-49C0-92A2-C1BE45B0E091}" type="presOf" srcId="{1C0F8A6F-08C5-47E3-9EA9-4B069B086EAB}" destId="{0A6799C4-D1FF-493E-9C52-6B20E840BB5C}" srcOrd="0" destOrd="0" presId="urn:microsoft.com/office/officeart/2005/8/layout/vList2"/>
    <dgm:cxn modelId="{F1B174F9-83CB-48F5-8AA7-7FACB3521719}" srcId="{5DD14432-1238-45F2-B27B-9BB13D99DD05}" destId="{DD23E052-2E14-4433-B87A-542FC0AA5A71}" srcOrd="0" destOrd="0" parTransId="{B85146AC-6493-412A-B562-B3581ECB20CB}" sibTransId="{9AE31F04-4B40-4525-8ECD-24D81A440A1E}"/>
    <dgm:cxn modelId="{BD37EB89-0947-47A8-8E7F-83E69A8CBFE4}" type="presParOf" srcId="{C6833303-EFDA-49F8-9AF8-AC4AC2A61963}" destId="{565DE274-12B3-43E8-8B5D-BAE7BDB5AFFF}" srcOrd="0" destOrd="0" presId="urn:microsoft.com/office/officeart/2005/8/layout/vList2"/>
    <dgm:cxn modelId="{0F4C42D7-FBC6-4B69-BB2D-D40DF5EF14D5}" type="presParOf" srcId="{C6833303-EFDA-49F8-9AF8-AC4AC2A61963}" destId="{BEE927C4-FAF4-4CE6-9973-E3EAFE4A3237}" srcOrd="1" destOrd="0" presId="urn:microsoft.com/office/officeart/2005/8/layout/vList2"/>
    <dgm:cxn modelId="{E85D895E-DCC3-4A65-8F51-998787394C7C}" type="presParOf" srcId="{C6833303-EFDA-49F8-9AF8-AC4AC2A61963}" destId="{F2CF2B76-3A6C-4092-97AC-52F43EDFCF91}" srcOrd="2" destOrd="0" presId="urn:microsoft.com/office/officeart/2005/8/layout/vList2"/>
    <dgm:cxn modelId="{06CBC99E-C672-4C30-AD64-829541B690C1}" type="presParOf" srcId="{C6833303-EFDA-49F8-9AF8-AC4AC2A61963}" destId="{46D67A29-C9DD-4545-A512-1C74B7CC1623}" srcOrd="3" destOrd="0" presId="urn:microsoft.com/office/officeart/2005/8/layout/vList2"/>
    <dgm:cxn modelId="{9AFC30D0-EB83-451B-8FAE-FB0DED6AB0F5}" type="presParOf" srcId="{C6833303-EFDA-49F8-9AF8-AC4AC2A61963}" destId="{5D81E3C2-49F1-49CD-83E9-153B766D0B62}" srcOrd="4" destOrd="0" presId="urn:microsoft.com/office/officeart/2005/8/layout/vList2"/>
    <dgm:cxn modelId="{0983E2F5-D74C-4E27-9068-78E766DD43F8}" type="presParOf" srcId="{C6833303-EFDA-49F8-9AF8-AC4AC2A61963}" destId="{E58FB88E-0AA6-4B06-ADFB-08464FCDC1A7}" srcOrd="5" destOrd="0" presId="urn:microsoft.com/office/officeart/2005/8/layout/vList2"/>
    <dgm:cxn modelId="{366125BB-ACEC-49AD-AB1E-CB541E00D562}" type="presParOf" srcId="{C6833303-EFDA-49F8-9AF8-AC4AC2A61963}" destId="{0A6799C4-D1FF-493E-9C52-6B20E840BB5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E274-12B3-43E8-8B5D-BAE7BDB5AFFF}">
      <dsp:nvSpPr>
        <dsp:cNvPr id="0" name=""/>
        <dsp:cNvSpPr/>
      </dsp:nvSpPr>
      <dsp:spPr>
        <a:xfrm>
          <a:off x="0" y="55269"/>
          <a:ext cx="10515600" cy="9781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What is EI and why do we need it?</a:t>
          </a:r>
          <a:endParaRPr lang="en-US" sz="3800" kern="1200"/>
        </a:p>
      </dsp:txBody>
      <dsp:txXfrm>
        <a:off x="47748" y="103017"/>
        <a:ext cx="10420104" cy="882624"/>
      </dsp:txXfrm>
    </dsp:sp>
    <dsp:sp modelId="{F2CF2B76-3A6C-4092-97AC-52F43EDFCF91}">
      <dsp:nvSpPr>
        <dsp:cNvPr id="0" name=""/>
        <dsp:cNvSpPr/>
      </dsp:nvSpPr>
      <dsp:spPr>
        <a:xfrm>
          <a:off x="0" y="1142829"/>
          <a:ext cx="10515600" cy="978120"/>
        </a:xfrm>
        <a:prstGeom prst="roundRect">
          <a:avLst/>
        </a:prstGeom>
        <a:solidFill>
          <a:schemeClr val="accent2">
            <a:hueOff val="391830"/>
            <a:satOff val="-19373"/>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Wellbeing</a:t>
          </a:r>
          <a:endParaRPr lang="en-US" sz="3800" kern="1200"/>
        </a:p>
      </dsp:txBody>
      <dsp:txXfrm>
        <a:off x="47748" y="1190577"/>
        <a:ext cx="10420104" cy="882624"/>
      </dsp:txXfrm>
    </dsp:sp>
    <dsp:sp modelId="{5D81E3C2-49F1-49CD-83E9-153B766D0B62}">
      <dsp:nvSpPr>
        <dsp:cNvPr id="0" name=""/>
        <dsp:cNvSpPr/>
      </dsp:nvSpPr>
      <dsp:spPr>
        <a:xfrm>
          <a:off x="0" y="2230389"/>
          <a:ext cx="10515600" cy="978120"/>
        </a:xfrm>
        <a:prstGeom prst="roundRect">
          <a:avLst/>
        </a:prstGeom>
        <a:solidFill>
          <a:schemeClr val="accent2">
            <a:hueOff val="783660"/>
            <a:satOff val="-38747"/>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Compassionate leadership</a:t>
          </a:r>
          <a:endParaRPr lang="en-US" sz="3800" kern="1200"/>
        </a:p>
      </dsp:txBody>
      <dsp:txXfrm>
        <a:off x="47748" y="2278137"/>
        <a:ext cx="10420104" cy="882624"/>
      </dsp:txXfrm>
    </dsp:sp>
    <dsp:sp modelId="{0A6799C4-D1FF-493E-9C52-6B20E840BB5C}">
      <dsp:nvSpPr>
        <dsp:cNvPr id="0" name=""/>
        <dsp:cNvSpPr/>
      </dsp:nvSpPr>
      <dsp:spPr>
        <a:xfrm>
          <a:off x="0" y="3317949"/>
          <a:ext cx="10515600" cy="978120"/>
        </a:xfrm>
        <a:prstGeom prst="roundRect">
          <a:avLst/>
        </a:prstGeom>
        <a:solidFill>
          <a:schemeClr val="accent2">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Empathy </a:t>
          </a:r>
          <a:endParaRPr lang="en-US" sz="3800" kern="1200"/>
        </a:p>
      </dsp:txBody>
      <dsp:txXfrm>
        <a:off x="47748" y="3365697"/>
        <a:ext cx="10420104" cy="8826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02/03/2025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02/03/2025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talentsmart.co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positivepsychology.com/cbt-cognitive-restructuring-cognitive-distortion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378354C-1DE9-4B1D-90B0-EA0BA6326D2F}" type="slidenum">
              <a:rPr lang="en-GB" smtClean="0"/>
              <a:t>2</a:t>
            </a:fld>
            <a:endParaRPr lang="en-GB"/>
          </a:p>
        </p:txBody>
      </p:sp>
    </p:spTree>
    <p:extLst>
      <p:ext uri="{BB962C8B-B14F-4D97-AF65-F5344CB8AC3E}">
        <p14:creationId xmlns:p14="http://schemas.microsoft.com/office/powerpoint/2010/main" val="588939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kern="1200" dirty="0">
                <a:solidFill>
                  <a:schemeClr val="tx1"/>
                </a:solidFill>
                <a:effectLst>
                  <a:outerShdw blurRad="38100" dist="38100" dir="2700000" algn="tl">
                    <a:srgbClr val="000000">
                      <a:alpha val="43137"/>
                    </a:srgbClr>
                  </a:outerShdw>
                </a:effectLst>
                <a:latin typeface="+mn-lt"/>
                <a:ea typeface="+mn-ea"/>
                <a:cs typeface="+mn-cs"/>
              </a:rPr>
              <a:t>Intangible</a:t>
            </a:r>
          </a:p>
          <a:p>
            <a:pPr algn="just"/>
            <a:endParaRPr lang="en-GB" sz="1200" b="0" i="0" u="none" kern="1200" dirty="0">
              <a:solidFill>
                <a:schemeClr val="tx1"/>
              </a:solidFill>
              <a:effectLst>
                <a:outerShdw blurRad="38100" dist="38100" dir="2700000" algn="tl">
                  <a:srgbClr val="000000">
                    <a:alpha val="43137"/>
                  </a:srgbClr>
                </a:outerShdw>
              </a:effectLst>
              <a:latin typeface="+mn-lt"/>
              <a:ea typeface="+mn-ea"/>
              <a:cs typeface="+mn-cs"/>
            </a:endParaRPr>
          </a:p>
          <a:p>
            <a:pPr algn="just"/>
            <a:r>
              <a:rPr lang="en-GB" sz="1200" b="0" i="0" kern="1200" dirty="0">
                <a:solidFill>
                  <a:schemeClr val="tx1"/>
                </a:solidFill>
                <a:effectLst/>
                <a:latin typeface="+mn-lt"/>
                <a:ea typeface="+mn-ea"/>
                <a:cs typeface="+mn-cs"/>
              </a:rPr>
              <a:t>Affects how we manage behaviour, navigate social complexities, and make personal decisions that achieve positive results</a:t>
            </a:r>
          </a:p>
          <a:p>
            <a:pPr algn="just"/>
            <a:endParaRPr lang="en-GB" sz="1200" b="0" i="0" u="none" kern="1200" dirty="0">
              <a:solidFill>
                <a:schemeClr val="tx1"/>
              </a:solidFill>
              <a:effectLst/>
              <a:latin typeface="+mn-lt"/>
              <a:ea typeface="+mn-ea"/>
              <a:cs typeface="+mn-cs"/>
            </a:endParaRPr>
          </a:p>
          <a:p>
            <a:pPr algn="just"/>
            <a:r>
              <a:rPr lang="en-GB" sz="1200" b="0" i="0" u="none" kern="1200" dirty="0">
                <a:solidFill>
                  <a:schemeClr val="tx1"/>
                </a:solidFill>
                <a:effectLst/>
                <a:latin typeface="+mn-lt"/>
                <a:ea typeface="+mn-ea"/>
                <a:cs typeface="+mn-cs"/>
              </a:rPr>
              <a:t>EI linked to being top performer and standing out from colleagues </a:t>
            </a:r>
            <a:endParaRPr lang="en-GB" sz="1200" b="0" i="0" u="none" kern="1200" dirty="0">
              <a:solidFill>
                <a:schemeClr val="tx1"/>
              </a:solidFill>
              <a:effectLst>
                <a:outerShdw blurRad="38100" dist="38100" dir="2700000" algn="tl">
                  <a:srgbClr val="000000">
                    <a:alpha val="43137"/>
                  </a:srgbClr>
                </a:outerShdw>
              </a:effectLst>
              <a:latin typeface="+mn-lt"/>
              <a:ea typeface="+mn-ea"/>
              <a:cs typeface="+mn-cs"/>
            </a:endParaRPr>
          </a:p>
        </p:txBody>
      </p:sp>
      <p:sp>
        <p:nvSpPr>
          <p:cNvPr id="4" name="Slide Number Placeholder 3"/>
          <p:cNvSpPr>
            <a:spLocks noGrp="1"/>
          </p:cNvSpPr>
          <p:nvPr>
            <p:ph type="sldNum" sz="quarter" idx="5"/>
          </p:nvPr>
        </p:nvSpPr>
        <p:spPr/>
        <p:txBody>
          <a:bodyPr/>
          <a:lstStyle/>
          <a:p>
            <a:fld id="{8C483100-EF03-4D3D-9A51-F7975E82378D}" type="slidenum">
              <a:rPr lang="en-GB" smtClean="0"/>
              <a:t>4</a:t>
            </a:fld>
            <a:endParaRPr lang="en-GB"/>
          </a:p>
        </p:txBody>
      </p:sp>
    </p:spTree>
    <p:extLst>
      <p:ext uri="{BB962C8B-B14F-4D97-AF65-F5344CB8AC3E}">
        <p14:creationId xmlns:p14="http://schemas.microsoft.com/office/powerpoint/2010/main" val="277552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b="1" dirty="0"/>
              <a:t>"IQ + EQ + PQ + SQ + AQ = I am a well-rounded person"</a:t>
            </a:r>
            <a:endParaRPr lang="en-GB"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IQ: an intelligence test score that is obtained by dividing mental age, which reflects the age-graded level of performance as derived from population norms, by chronological age and multiplying by 100: a score of 100 thus indicates a performance at exactly the normal level for that age group.</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EQ: A person's EQ is a measure of their interpersonal and communication skills. EQ is an abbreviation for 'emotional quotient.’</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PQ: Ability to listen, identify and respond to internal messages about one’s physical self. Also, learn about and understand the mind body connection. And of course, determining our body’s perfect weight, fitness level and perfect diet. </a:t>
            </a:r>
            <a:r>
              <a:rPr lang="en-GB" sz="1200" b="0" i="1" kern="1200" dirty="0">
                <a:solidFill>
                  <a:schemeClr val="tx1"/>
                </a:solidFill>
                <a:effectLst/>
                <a:latin typeface="+mn-lt"/>
                <a:ea typeface="+mn-ea"/>
                <a:cs typeface="+mn-cs"/>
              </a:rPr>
              <a:t>https://www.trainingzone.co.uk/develop/talent/we-know-about-iq-and-eq-but-what-about-pq </a:t>
            </a:r>
          </a:p>
          <a:p>
            <a:pPr fontAlgn="base"/>
            <a:endParaRPr lang="en-GB" sz="1200" b="0" i="1"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Also, positive intelligence – </a:t>
            </a:r>
            <a:r>
              <a:rPr lang="en-GB" sz="1200" b="0" i="0" kern="1200" dirty="0" err="1">
                <a:solidFill>
                  <a:schemeClr val="tx1"/>
                </a:solidFill>
                <a:effectLst/>
                <a:latin typeface="+mn-lt"/>
                <a:ea typeface="+mn-ea"/>
                <a:cs typeface="+mn-cs"/>
              </a:rPr>
              <a:t>Chamine</a:t>
            </a:r>
            <a:r>
              <a:rPr lang="en-GB" sz="1200" b="0" i="0" kern="1200" dirty="0">
                <a:solidFill>
                  <a:schemeClr val="tx1"/>
                </a:solidFill>
                <a:effectLst/>
                <a:latin typeface="+mn-lt"/>
                <a:ea typeface="+mn-ea"/>
                <a:cs typeface="+mn-cs"/>
              </a:rPr>
              <a:t>, 2019 - https://www.positiveintelligence.com/why-pq-matters-more-than-iq-and-eq/ </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mind is your best friend, but it is also your worst enemy, involved in self-sabotage.  To illustrate, when your mind tells you that you should prepare for tomorrow’s important meeting, it is acting as your friend, causing positive action.  When it wakes you up at 3:00 a.m. anxious about the meeting and warning you for the hundredth time about the many consequences of failing, it is acting as your enemy; it is simply exhausting your mental resources without any redeeming value.  No friend would do that.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Your PQ is the percentage of time your mind is serving you as opposed to sabotaging you.  For example, a PQ of 75 means that your mind is serving you 75 percent of the time and sabotaging you about 25 percent of the time.  Compelling evidence from a synthesis of research in psychology, neuroscience, and organizational science shows that with higher PQ teams and professionals ranging from leaders to salespeople perform 30-35 percent better on average.  What’s more, they report being far happier and less stressed.</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Interesting article showing how research continues to develop: https://www.linkedin.com/pulse/elements-well-rounded-person-iq-eq-pq-sq-aq-ainur-amanzholova</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SQ: The ability to behave with wisdom and compassion, while maintaining inner and outer peace, regardless of the situation.” Wisdom and compassion being the pillars of SQ.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AQ: Adversity Quotient (AQ) is the understanding and measurement of human resilience and capacity to live, work and deal with unavoidable and undesirable circumstances. Like stress, adversity, trauma or tragedy. It entails remaining stable and maintaining our cool, equanimous, stable, harmonious yet human composure. It means maintaining healthy level of physical and psychological functions even in the face of chaos.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Your emotional intelligence is the foundation for a host of critical skills—it impacts most everything you say and do each day: https://www.forbes.com/sites/travisbradberry/2014/01/09/emotional-intelligence/#7e41c7951ac0 </a:t>
            </a:r>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5</a:t>
            </a:fld>
            <a:endParaRPr lang="en-GB"/>
          </a:p>
        </p:txBody>
      </p:sp>
    </p:spTree>
    <p:extLst>
      <p:ext uri="{BB962C8B-B14F-4D97-AF65-F5344CB8AC3E}">
        <p14:creationId xmlns:p14="http://schemas.microsoft.com/office/powerpoint/2010/main" val="2519818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EI is a strong predictor of performance, according to some studies (</a:t>
            </a:r>
            <a:r>
              <a:rPr lang="en-GB" sz="1200" dirty="0" err="1"/>
              <a:t>TalentSmart</a:t>
            </a:r>
            <a:r>
              <a:rPr lang="en-GB" sz="1200" dirty="0"/>
              <a:t>, 2020). </a:t>
            </a:r>
          </a:p>
          <a:p>
            <a:pPr algn="just"/>
            <a:endParaRPr lang="en-GB" dirty="0"/>
          </a:p>
          <a:p>
            <a:pPr algn="just"/>
            <a:r>
              <a:rPr lang="en-GB" sz="1200" b="0" i="0" kern="1200" dirty="0">
                <a:solidFill>
                  <a:schemeClr val="tx1"/>
                </a:solidFill>
                <a:effectLst/>
                <a:latin typeface="+mn-lt"/>
                <a:ea typeface="+mn-ea"/>
                <a:cs typeface="+mn-cs"/>
              </a:rPr>
              <a:t>Decades of research now point to emotional intelligence as the critical factor that sets star performers apart from the ‘rest of the pack’.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Infographic from </a:t>
            </a:r>
            <a:r>
              <a:rPr lang="en-GB" sz="1200" b="0" i="0" kern="1200" dirty="0" err="1">
                <a:solidFill>
                  <a:schemeClr val="tx1"/>
                </a:solidFill>
                <a:effectLst/>
                <a:latin typeface="+mn-lt"/>
                <a:ea typeface="+mn-ea"/>
                <a:cs typeface="+mn-cs"/>
              </a:rPr>
              <a:t>TalentSmart</a:t>
            </a:r>
            <a:r>
              <a:rPr lang="en-GB" sz="1200" b="0" i="0" kern="1200" dirty="0">
                <a:solidFill>
                  <a:schemeClr val="tx1"/>
                </a:solidFill>
                <a:effectLst/>
                <a:latin typeface="+mn-lt"/>
                <a:ea typeface="+mn-ea"/>
                <a:cs typeface="+mn-cs"/>
              </a:rPr>
              <a:t>, 2020: </a:t>
            </a:r>
          </a:p>
          <a:p>
            <a:pPr algn="just"/>
            <a:endParaRPr lang="en-GB" sz="1200" b="0" i="1"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It’s a powerful way to focus your energy in one direction with a tremendous result. </a:t>
            </a:r>
            <a:r>
              <a:rPr lang="en-GB" sz="1200" b="0" i="1" u="none" strike="noStrike" kern="1200" dirty="0" err="1">
                <a:solidFill>
                  <a:schemeClr val="tx1"/>
                </a:solidFill>
                <a:effectLst/>
                <a:latin typeface="+mn-lt"/>
                <a:ea typeface="+mn-ea"/>
                <a:cs typeface="+mn-cs"/>
                <a:hlinkClick r:id="rId3"/>
              </a:rPr>
              <a:t>TalentSmart</a:t>
            </a:r>
            <a:r>
              <a:rPr lang="en-GB" sz="1200" b="0" i="1" kern="1200" dirty="0">
                <a:solidFill>
                  <a:schemeClr val="tx1"/>
                </a:solidFill>
                <a:effectLst/>
                <a:latin typeface="+mn-lt"/>
                <a:ea typeface="+mn-ea"/>
                <a:cs typeface="+mn-cs"/>
              </a:rPr>
              <a:t> tested emotional intelligence alongside 33 other important workplace skills, and found that emotional intelligence is the strongest predictor of performance, explaining a full 58% of success in all types of jobs.</a:t>
            </a:r>
          </a:p>
          <a:p>
            <a:pPr marL="171450" lvl="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Of all the people we’ve studied at work, we've found that 90% of top performers are also high in emotional intelligence. On the flip side, just 20% of bottom performers are high in emotional intelligence. You can be a top performer without emotional intelligence, but the chances are slim.</a:t>
            </a:r>
          </a:p>
          <a:p>
            <a:pPr marL="171450" lvl="0" indent="-171450" algn="just">
              <a:buFont typeface="Arial" panose="020B0604020202020204" pitchFamily="34" charset="0"/>
              <a:buChar char="•"/>
            </a:pPr>
            <a:endParaRPr lang="en-GB" sz="1200" b="0" i="1" kern="1200" dirty="0">
              <a:solidFill>
                <a:schemeClr val="tx1"/>
              </a:solidFill>
              <a:effectLst/>
              <a:latin typeface="+mn-lt"/>
              <a:ea typeface="+mn-ea"/>
              <a:cs typeface="+mn-cs"/>
            </a:endParaRPr>
          </a:p>
          <a:p>
            <a:pPr marL="171450" lvl="0" indent="-171450" algn="just">
              <a:buFont typeface="Arial" panose="020B0604020202020204" pitchFamily="34" charset="0"/>
              <a:buChar char="•"/>
            </a:pPr>
            <a:r>
              <a:rPr lang="en-GB" sz="1200" b="0" i="1" kern="1200" dirty="0">
                <a:solidFill>
                  <a:schemeClr val="tx1"/>
                </a:solidFill>
                <a:effectLst/>
                <a:latin typeface="+mn-lt"/>
                <a:ea typeface="+mn-ea"/>
                <a:cs typeface="+mn-cs"/>
              </a:rPr>
              <a:t>Naturally, people with a high degree of emotional intelligence make more money—an average of $29,000 more per year than people with a low degree of emotional intelligence. The link between emotional intelligence and earnings is so direct that every point increase in emotional intelligence adds $1,300 to an annual salary. These findings hold true for people in all industries, at all levels, in every region of the world. We haven’t yet been able to find a job in which performance and pay aren’t tied closely to emotional intelligence.</a:t>
            </a:r>
          </a:p>
          <a:p>
            <a:pPr algn="just"/>
            <a:endParaRPr lang="en-GB" sz="1200" b="0" i="1"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Increased performance then is both beneficial for the individual – bonuses, promotions, pay rises, etc. – and the organisation – increased output, and so profit, as well as better/stronger reputation or brand as result. </a:t>
            </a:r>
            <a:endParaRPr lang="en-GB" i="0" dirty="0"/>
          </a:p>
        </p:txBody>
      </p:sp>
      <p:sp>
        <p:nvSpPr>
          <p:cNvPr id="4" name="Slide Number Placeholder 3"/>
          <p:cNvSpPr>
            <a:spLocks noGrp="1"/>
          </p:cNvSpPr>
          <p:nvPr>
            <p:ph type="sldNum" sz="quarter" idx="5"/>
          </p:nvPr>
        </p:nvSpPr>
        <p:spPr/>
        <p:txBody>
          <a:bodyPr/>
          <a:lstStyle/>
          <a:p>
            <a:fld id="{8C483100-EF03-4D3D-9A51-F7975E82378D}" type="slidenum">
              <a:rPr lang="en-GB" smtClean="0"/>
              <a:t>6</a:t>
            </a:fld>
            <a:endParaRPr lang="en-GB"/>
          </a:p>
        </p:txBody>
      </p:sp>
    </p:spTree>
    <p:extLst>
      <p:ext uri="{BB962C8B-B14F-4D97-AF65-F5344CB8AC3E}">
        <p14:creationId xmlns:p14="http://schemas.microsoft.com/office/powerpoint/2010/main" val="279367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a:r>
            <a:r>
              <a:rPr lang="en-GB" sz="1200" dirty="0" err="1"/>
              <a:t>TalentSmart</a:t>
            </a:r>
            <a:r>
              <a:rPr lang="en-GB" sz="1200" dirty="0"/>
              <a:t>, 2016)</a:t>
            </a:r>
            <a:r>
              <a:rPr lang="en-GB" sz="9600" dirty="0"/>
              <a:t> Improved relationships with customers and co-workers (as a result of increased empathy, understanding and self-control)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6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9600" dirty="0"/>
              <a:t>Ability to prevent set-backs from affecting their performance (improved resilience)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9600" dirty="0"/>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7</a:t>
            </a:fld>
            <a:endParaRPr lang="en-GB"/>
          </a:p>
        </p:txBody>
      </p:sp>
    </p:spTree>
    <p:extLst>
      <p:ext uri="{BB962C8B-B14F-4D97-AF65-F5344CB8AC3E}">
        <p14:creationId xmlns:p14="http://schemas.microsoft.com/office/powerpoint/2010/main" val="875892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In the 1990’s, Salovey and Mayer suggested that one’s ability to understand, regulate and use </a:t>
            </a:r>
            <a:r>
              <a:rPr lang="en-GB" b="1" dirty="0"/>
              <a:t>emotions could actually be measured</a:t>
            </a:r>
            <a:r>
              <a:rPr lang="en-GB" dirty="0"/>
              <a:t> and studied.</a:t>
            </a:r>
          </a:p>
          <a:p>
            <a:pPr marL="0" indent="0">
              <a:buNone/>
            </a:pPr>
            <a:endParaRPr lang="en-GB" dirty="0"/>
          </a:p>
          <a:p>
            <a:pPr marL="0" indent="0">
              <a:buNone/>
            </a:pPr>
            <a:r>
              <a:rPr lang="en-GB" dirty="0"/>
              <a:t>The publication of Daniel Goleman’s </a:t>
            </a:r>
            <a:r>
              <a:rPr lang="en-GB" b="1" dirty="0"/>
              <a:t>emotional intelligence book</a:t>
            </a:r>
            <a:r>
              <a:rPr lang="en-GB" dirty="0"/>
              <a:t> in 1995 signified the beginning of a new trend. As a result, this concept became much more widely recognised.</a:t>
            </a:r>
          </a:p>
          <a:p>
            <a:endParaRPr lang="en-GB" dirty="0"/>
          </a:p>
          <a:p>
            <a:pPr fontAlgn="base"/>
            <a:r>
              <a:rPr lang="en-GB" sz="1200" b="1" i="0" kern="1200" dirty="0">
                <a:solidFill>
                  <a:schemeClr val="tx1"/>
                </a:solidFill>
                <a:effectLst/>
                <a:latin typeface="+mn-lt"/>
                <a:ea typeface="+mn-ea"/>
                <a:cs typeface="+mn-cs"/>
              </a:rPr>
              <a:t>1. Knowing one's emotions (self-awareness)</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Self-awareness is the ability to recognise a sensation or emotion the moment it occurs. It is not always easy to monitor one's feelings in the moment, here and now, as it requires mindfulness. It is critical for psychological insight, self-understanding, and self-acceptance. If we are unable to notice our true feelings, it is harder to understand our emotions. People who are certain about their feelings are more adept at managing their lives and having a more certain sense of their true feelings about various decisions: what job to take, what relationships to invest their time in, what activities to undertake, and what goals to set. </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2. Managing emotions (self-regulation)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Once we've managed self-awareness, we may progress to managing the emotions we become aware of, handling them so they are appropriate. This means soothing ourselves, and controlling anxiety, depression or anger. People who fail in this ability are more prone to feelings of distress. Mastering the management of our emotions allows us to recover quicker from setbacks, upsets, and failures, and to move on towards our goals.</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3. Motivating oneself (motivation)</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When we channel our emotions as a means to a goal, we are better able to pay attention, motivate ourselves, practice discipline and devote time for creative endeavours. Emotional self-control is displayed through delaying gratification and handling impulsiveness, important key ingredients in any accomplishment. Moreover, the ability to enter into a "flow" state (coined by Mihaly </a:t>
            </a:r>
            <a:r>
              <a:rPr lang="en-GB" sz="1200" b="0" i="0" kern="1200" dirty="0" err="1">
                <a:solidFill>
                  <a:schemeClr val="tx1"/>
                </a:solidFill>
                <a:effectLst/>
                <a:latin typeface="+mn-lt"/>
                <a:ea typeface="+mn-ea"/>
                <a:cs typeface="+mn-cs"/>
              </a:rPr>
              <a:t>Czikszentmihaly</a:t>
            </a:r>
            <a:r>
              <a:rPr lang="en-GB" sz="1200" b="0" i="0" kern="1200" dirty="0">
                <a:solidFill>
                  <a:schemeClr val="tx1"/>
                </a:solidFill>
                <a:effectLst/>
                <a:latin typeface="+mn-lt"/>
                <a:ea typeface="+mn-ea"/>
                <a:cs typeface="+mn-cs"/>
              </a:rPr>
              <a:t>), or devoting ourselves fully to the task at hand, on the road to mastery, requires steady attention and internal motivation.</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4. Recognizing emotions in others (empathy)</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Our ability to empathize with others, a vital people skill, comes back to our self-awareness. Empathy is our ability to feel what others feel, to understand what others have to say, and to get attuned to subtle social signals about what others need or want. This is a must-have ability for everyone in the caring professions, in education, sales or management.</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5. Handling relationships (social skill)</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Once we have self-awareness, and once we are capable of recognizing the emotions of others, we can proceed to the next skill - managing others' emotions. This is the task of leadership, popularity, and interpersonal effectiveness. It does not come down to manipulating others, but to guiding them and helping them be more self-aware, more adept at emotional self-management, self-motivation, empathy, and handling relationships.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Some people are better in some of these domains than others. One employee can be particularly good at practicing patience and perseverance, but could find it difficult to comfort a colleague in a difficult personal situation. Luckily our brains are capable of constantly learning new information and skills. Emotional skills can be learned and improved, and practicing mindfulness and deliberation through meditation and reflection, is the first step of the journey.</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Reference: Goleman, D., (1995) </a:t>
            </a:r>
            <a:r>
              <a:rPr lang="en-GB" sz="1200" b="0" i="1" kern="1200" dirty="0">
                <a:solidFill>
                  <a:schemeClr val="tx1"/>
                </a:solidFill>
                <a:effectLst/>
                <a:latin typeface="+mn-lt"/>
                <a:ea typeface="+mn-ea"/>
                <a:cs typeface="+mn-cs"/>
              </a:rPr>
              <a:t>Emotional Intelligence</a:t>
            </a:r>
            <a:r>
              <a:rPr lang="en-GB" sz="1200" b="0" i="0" kern="1200" dirty="0">
                <a:solidFill>
                  <a:schemeClr val="tx1"/>
                </a:solidFill>
                <a:effectLst/>
                <a:latin typeface="+mn-lt"/>
                <a:ea typeface="+mn-ea"/>
                <a:cs typeface="+mn-cs"/>
              </a:rPr>
              <a:t>. England: Bantam Books, Inc.</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https://www.linkedin.com/pulse/20141007070709-15723564-the-5-main-domains-of-emotional-intelligence#:~:text=In%20Daniel%20Goleman's%20book%20%22Emotional,in%20others%3B%20and%20Handling%20relationships.</a:t>
            </a:r>
          </a:p>
        </p:txBody>
      </p:sp>
      <p:sp>
        <p:nvSpPr>
          <p:cNvPr id="4" name="Slide Number Placeholder 3"/>
          <p:cNvSpPr>
            <a:spLocks noGrp="1"/>
          </p:cNvSpPr>
          <p:nvPr>
            <p:ph type="sldNum" sz="quarter" idx="5"/>
          </p:nvPr>
        </p:nvSpPr>
        <p:spPr/>
        <p:txBody>
          <a:bodyPr/>
          <a:lstStyle/>
          <a:p>
            <a:fld id="{8C483100-EF03-4D3D-9A51-F7975E82378D}" type="slidenum">
              <a:rPr lang="en-GB" smtClean="0"/>
              <a:t>8</a:t>
            </a:fld>
            <a:endParaRPr lang="en-GB"/>
          </a:p>
        </p:txBody>
      </p:sp>
    </p:spTree>
    <p:extLst>
      <p:ext uri="{BB962C8B-B14F-4D97-AF65-F5344CB8AC3E}">
        <p14:creationId xmlns:p14="http://schemas.microsoft.com/office/powerpoint/2010/main" val="33142353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Self-Awareness</a:t>
            </a:r>
          </a:p>
          <a:p>
            <a:r>
              <a:rPr lang="en-GB" sz="1200" b="0" i="0" kern="1200" dirty="0">
                <a:solidFill>
                  <a:schemeClr val="tx1"/>
                </a:solidFill>
                <a:effectLst/>
                <a:latin typeface="+mn-lt"/>
                <a:ea typeface="+mn-ea"/>
                <a:cs typeface="+mn-cs"/>
              </a:rPr>
              <a:t>Self-awareness involves being able to read your own emotions and recognise their impact. It also involves knowing your strengths and limits and having a sense of self-confidence.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It’s about having the ability to both recognise and better understand moods and emotions and about understanding what drives those moods and emotions and how that affects others.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order to practice this skill, you must develop an awareness of your own emotional states.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Self-Management</a:t>
            </a:r>
          </a:p>
          <a:p>
            <a:r>
              <a:rPr lang="en-GB" sz="1200" b="0" i="0" kern="1200" dirty="0">
                <a:solidFill>
                  <a:schemeClr val="tx1"/>
                </a:solidFill>
                <a:effectLst/>
                <a:latin typeface="+mn-lt"/>
                <a:ea typeface="+mn-ea"/>
                <a:cs typeface="+mn-cs"/>
              </a:rPr>
              <a:t>Self-management competencies involve having a sense of achievement, displaying honesty, integrity and, trustworthiness and being able to keep disruptive emotions under control.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also involves having a sense of optimism, being adaptable and flexible and recognising and seizing opportunities as they arrive. Those who practice this competency accept responsibility and learn to choose their own emotional response.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Self-management also involves learning to</a:t>
            </a:r>
            <a:r>
              <a:rPr lang="en-GB" sz="1200" b="0" i="0" u="sng" kern="1200" dirty="0">
                <a:solidFill>
                  <a:schemeClr val="tx1"/>
                </a:solidFill>
                <a:effectLst/>
                <a:latin typeface="+mn-lt"/>
                <a:ea typeface="+mn-ea"/>
                <a:cs typeface="+mn-cs"/>
              </a:rPr>
              <a:t> </a:t>
            </a:r>
            <a:r>
              <a:rPr lang="en-GB" sz="1200" b="0" i="0" u="sng" strike="noStrik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re-frame stressful situations</a:t>
            </a:r>
            <a:r>
              <a:rPr lang="en-GB" sz="1200" b="0" i="0" u="sng"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into situations that are simply challenging. Tuning into those emotional triggers can help you better manage your emotions as well.</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Awareness</a:t>
            </a:r>
          </a:p>
          <a:p>
            <a:r>
              <a:rPr lang="en-GB" sz="1200" b="0" i="0" kern="1200" dirty="0">
                <a:solidFill>
                  <a:schemeClr val="tx1"/>
                </a:solidFill>
                <a:effectLst/>
                <a:latin typeface="+mn-lt"/>
                <a:ea typeface="+mn-ea"/>
                <a:cs typeface="+mn-cs"/>
              </a:rPr>
              <a:t>Social awareness competencies involve being able to sense other people’s emotions, understanding their unique perspectives and learning to take an active interest in things they are concerned about.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also involves having a sense of organisational awareness and a sense of service.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Relationship Management</a:t>
            </a:r>
          </a:p>
          <a:p>
            <a:r>
              <a:rPr lang="en-GB" sz="1200" b="0" i="0" kern="1200" dirty="0">
                <a:solidFill>
                  <a:schemeClr val="tx1"/>
                </a:solidFill>
                <a:effectLst/>
                <a:latin typeface="+mn-lt"/>
                <a:ea typeface="+mn-ea"/>
                <a:cs typeface="+mn-cs"/>
              </a:rPr>
              <a:t>Relationship management involves having a sense of teamwork and collaboration, being an inspirational leader and learning how to resolve disagreements.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Those who are well versed in this competency know how to guide and motivate others, and use a wide range of tactics for persuasion.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Relationship management also involves being able to initiate and lead people in a new direction and learning how to bolster other’s abilities through feedback and guidance.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Personal competence </a:t>
            </a:r>
            <a:r>
              <a:rPr lang="en-GB" sz="1200" b="0" i="0" kern="1200" dirty="0">
                <a:solidFill>
                  <a:schemeClr val="tx1"/>
                </a:solidFill>
                <a:effectLst/>
                <a:latin typeface="+mn-lt"/>
                <a:ea typeface="+mn-ea"/>
                <a:cs typeface="+mn-cs"/>
              </a:rPr>
              <a:t>is comprised of self-awareness and self-management, which focus more on you individually than on your interactions with other people. Personal competence is your ability to stay aware of your emotions and manage your behaviour and tendencies.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competence </a:t>
            </a:r>
            <a:r>
              <a:rPr lang="en-GB" sz="1200" b="0" i="0" kern="1200" dirty="0">
                <a:solidFill>
                  <a:schemeClr val="tx1"/>
                </a:solidFill>
                <a:effectLst/>
                <a:latin typeface="+mn-lt"/>
                <a:ea typeface="+mn-ea"/>
                <a:cs typeface="+mn-cs"/>
              </a:rPr>
              <a:t>is comprised of social awareness and relationship management. Social competence is your ability to understand other people’s moods, behaviour, and motives in order to improve the quality of your relationships.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Recognition – recognising it</a:t>
            </a:r>
          </a:p>
          <a:p>
            <a:r>
              <a:rPr lang="en-GB" sz="1200" b="0" i="0" kern="1200" dirty="0">
                <a:solidFill>
                  <a:schemeClr val="tx1"/>
                </a:solidFill>
                <a:effectLst/>
                <a:latin typeface="+mn-lt"/>
                <a:ea typeface="+mn-ea"/>
                <a:cs typeface="+mn-cs"/>
              </a:rPr>
              <a:t>Regulation – controlling it</a:t>
            </a:r>
          </a:p>
          <a:p>
            <a:endParaRPr lang="en-GB" dirty="0"/>
          </a:p>
        </p:txBody>
      </p:sp>
      <p:sp>
        <p:nvSpPr>
          <p:cNvPr id="4" name="Slide Number Placeholder 3"/>
          <p:cNvSpPr>
            <a:spLocks noGrp="1"/>
          </p:cNvSpPr>
          <p:nvPr>
            <p:ph type="sldNum" sz="quarter" idx="5"/>
          </p:nvPr>
        </p:nvSpPr>
        <p:spPr/>
        <p:txBody>
          <a:bodyPr/>
          <a:lstStyle/>
          <a:p>
            <a:fld id="{8C483100-EF03-4D3D-9A51-F7975E82378D}" type="slidenum">
              <a:rPr lang="en-GB" smtClean="0"/>
              <a:t>9</a:t>
            </a:fld>
            <a:endParaRPr lang="en-GB"/>
          </a:p>
        </p:txBody>
      </p:sp>
    </p:spTree>
    <p:extLst>
      <p:ext uri="{BB962C8B-B14F-4D97-AF65-F5344CB8AC3E}">
        <p14:creationId xmlns:p14="http://schemas.microsoft.com/office/powerpoint/2010/main" val="3058027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but more recently Headey and colleagues have advocated the need for positive and negative affects to instead be seen as distinct dimensions that can be experienced simultaneously. Other research includes the dynamic equilibrium theory of wellbeing (or set-point theory) which links personality, life events, wellbeing and illbeing, and built on the work of Brickman and Campbell (1971), who demonstrated individuals tend to return to a baseline of happiness even after major life events, though the emphasis on equilibrium was not new.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10</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11</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Like most things, organisations often need to appreciate the business case for it, before they will invest resources (financial, people, equipment, time, etc.) into it. Wellbeing is no different.</a:t>
            </a:r>
          </a:p>
          <a:p>
            <a:pPr algn="just"/>
            <a:endParaRPr lang="en-GB" dirty="0"/>
          </a:p>
          <a:p>
            <a:pPr algn="just"/>
            <a:r>
              <a:rPr lang="en-GB" dirty="0"/>
              <a:t>The Black Review (led by Dame Carol Black, hence the name), official name ‘working for a healthier tomorrow’, was published in 2008 – 13 years old – and still leads the wellbeing debate in the UK today. </a:t>
            </a:r>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You can see the Black Review here:</a:t>
            </a:r>
          </a:p>
          <a:p>
            <a:pPr algn="just"/>
            <a:r>
              <a:rPr lang="en-GB" sz="1200" kern="1200" dirty="0">
                <a:solidFill>
                  <a:schemeClr val="tx1"/>
                </a:solidFill>
                <a:effectLst/>
                <a:latin typeface="+mn-lt"/>
                <a:ea typeface="+mn-ea"/>
                <a:cs typeface="+mn-cs"/>
              </a:rPr>
              <a:t>https://assets.publishing.service.gov.uk/government/uploads/system/uploads/attachment_data/file/209782/hwwb-working-for-a-healthier-tomorrow.pdf </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This the summary of the evidence submitted:</a:t>
            </a:r>
          </a:p>
          <a:p>
            <a:pPr algn="just"/>
            <a:r>
              <a:rPr lang="en-GB" sz="1200" kern="1200" dirty="0">
                <a:solidFill>
                  <a:schemeClr val="tx1"/>
                </a:solidFill>
                <a:effectLst/>
                <a:latin typeface="+mn-lt"/>
                <a:ea typeface="+mn-ea"/>
                <a:cs typeface="+mn-cs"/>
              </a:rPr>
              <a:t>https://assets.publishing.service.gov.uk/government/uploads/system/uploads/attachment_data/file/209784/hwwb-healthier-tomorrow-evidence-summary.pdf</a:t>
            </a:r>
          </a:p>
          <a:p>
            <a:pPr algn="just"/>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That said, going back to the first point, we need to appreciate the business case for wellbeing at work – above CIPD (2020)</a:t>
            </a:r>
          </a:p>
          <a:p>
            <a:pPr algn="just"/>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Engagement: </a:t>
            </a:r>
            <a:r>
              <a:rPr lang="en-GB" dirty="0"/>
              <a:t>No single definition – </a:t>
            </a:r>
            <a:r>
              <a:rPr lang="en-GB" dirty="0" err="1"/>
              <a:t>Macloed</a:t>
            </a:r>
            <a:r>
              <a:rPr lang="en-GB" dirty="0"/>
              <a:t> Review 2009, more than 50 definitions! Kahn (1990): </a:t>
            </a:r>
            <a:r>
              <a:rPr lang="en-GB" i="1" dirty="0"/>
              <a:t>how people express themselves physically, cognitively, and emotionally as they interact with their jobs.</a:t>
            </a:r>
            <a:r>
              <a:rPr lang="en-GB" sz="1200" b="0" i="0" kern="1200" dirty="0">
                <a:solidFill>
                  <a:schemeClr val="tx1"/>
                </a:solidFill>
                <a:effectLst/>
                <a:latin typeface="+mn-lt"/>
                <a:ea typeface="+mn-ea"/>
                <a:cs typeface="+mn-cs"/>
              </a:rPr>
              <a:t> This describes an internal state of being but one which relates closely to behaviour, such as discretionary effort or ‘going the extra mile’.</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Other definitions are closer to job satisfaction., relating to a number of aspects of organisational life and are typically used by consultancies. Gallup is a global analytics an advice firm. See more here</a:t>
            </a:r>
            <a:r>
              <a:rPr lang="en-GB" sz="1200" b="0" i="0" kern="1200" dirty="0">
                <a:solidFill>
                  <a:schemeClr val="tx2">
                    <a:lumMod val="75000"/>
                  </a:schemeClr>
                </a:solidFill>
                <a:effectLst/>
                <a:latin typeface="+mn-lt"/>
                <a:ea typeface="+mn-ea"/>
                <a:cs typeface="+mn-cs"/>
              </a:rPr>
              <a:t>: </a:t>
            </a:r>
            <a:r>
              <a:rPr lang="en-GB" sz="1200" b="0" i="1" kern="1200" dirty="0">
                <a:solidFill>
                  <a:schemeClr val="tx2">
                    <a:lumMod val="75000"/>
                  </a:schemeClr>
                </a:solidFill>
                <a:effectLst/>
                <a:latin typeface="+mn-lt"/>
                <a:ea typeface="+mn-ea"/>
                <a:cs typeface="+mn-cs"/>
              </a:rPr>
              <a:t>https://www.shrm.org/hr-today/news/hr-magazine/pages/0510fox3.aspx</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focuses on mutual gains in employment relationships, seeking the good of employees (wellbeing, job satisfaction…) and the good of the organisation they work for (performance, commitment…).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brings together and repackages older and more established concepts, in particular work motivation and organisational commitment. Other relevant concepts include job satisfaction, passion and enthusiasm, identifying with one’s work, playing to one’s strengths, absorption and energy in doing work, citizenship behaviour, and shared purpose or alignment to strategy.</a:t>
            </a: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nSpc>
                <a:spcPct val="120000"/>
              </a:lnSpc>
            </a:pPr>
            <a:endParaRPr lang="en-GB" i="1" dirty="0"/>
          </a:p>
          <a:p>
            <a:pPr algn="just"/>
            <a:endParaRPr lang="en-GB" b="1" dirty="0"/>
          </a:p>
        </p:txBody>
      </p:sp>
      <p:sp>
        <p:nvSpPr>
          <p:cNvPr id="4" name="Slide Number Placeholder 3"/>
          <p:cNvSpPr>
            <a:spLocks noGrp="1"/>
          </p:cNvSpPr>
          <p:nvPr>
            <p:ph type="sldNum" sz="quarter" idx="5"/>
          </p:nvPr>
        </p:nvSpPr>
        <p:spPr/>
        <p:txBody>
          <a:bodyPr/>
          <a:lstStyle/>
          <a:p>
            <a:fld id="{0BC7F02B-0C6D-468F-8B1C-7E7F0134CF8B}" type="slidenum">
              <a:rPr lang="en-GB" smtClean="0"/>
              <a:t>12</a:t>
            </a:fld>
            <a:endParaRPr lang="en-GB"/>
          </a:p>
        </p:txBody>
      </p:sp>
    </p:spTree>
    <p:extLst>
      <p:ext uri="{BB962C8B-B14F-4D97-AF65-F5344CB8AC3E}">
        <p14:creationId xmlns:p14="http://schemas.microsoft.com/office/powerpoint/2010/main" val="3219239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integrated approach to well-being: Cannot think of wellbeing as an add on or afterthought. Wellbeing needs to be considered in organisational decisions, both strategic and operational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Wellbeing will be unique to your organisation, so the way in which this can be improved will need to be unique too. Interestingly, we see this lack of consistency in defining wellbeing in practice, as we do in theory. </a:t>
            </a:r>
            <a:r>
              <a:rPr lang="en-GB" sz="1200" kern="1200" dirty="0">
                <a:solidFill>
                  <a:schemeClr val="tx1"/>
                </a:solidFill>
                <a:effectLst/>
                <a:latin typeface="+mn-lt"/>
                <a:ea typeface="+mn-ea"/>
                <a:cs typeface="+mn-cs"/>
              </a:rPr>
              <a:t>My research has demonstrated, however, that employers and employees do not need a consistently-held definition of wellbeing in order for wellbeing initiatives to improve employees’ feelings of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Everyone has a role: </a:t>
            </a:r>
            <a:r>
              <a:rPr lang="en-GB" dirty="0"/>
              <a:t> HR, Senior managers, line managers, occupational health teams, employees all have a role: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HR Professionals: All-level organisational access; view and hard and soft HRM;</a:t>
            </a:r>
          </a:p>
          <a:p>
            <a:r>
              <a:rPr lang="en-GB" sz="1200" b="0" i="0" kern="1200" dirty="0">
                <a:solidFill>
                  <a:schemeClr val="tx1"/>
                </a:solidFill>
                <a:effectLst/>
                <a:latin typeface="+mn-lt"/>
                <a:ea typeface="+mn-ea"/>
                <a:cs typeface="+mn-cs"/>
              </a:rPr>
              <a:t>People professionals have a lead role to play in steering the health and well-being agenda in organisations. They need to ensure that senior managers regard it as a priority and integrate well-being practices into the organisation’s day-to-day operations.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need to communicate the benefits of a healthy workplace to line managers, who are typically responsible for implementing people management and well-being policies. They need to work closely with all areas of the business and provide practical guidance to ensure that policies and practices are implemented consistently and with compassion.</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Senior management: Lead by example; commitment to wellbeing; communicate expectations of employees;</a:t>
            </a:r>
          </a:p>
          <a:p>
            <a:pPr marL="0" lvl="0" indent="0">
              <a:buFont typeface="Arial" panose="020B0604020202020204" pitchFamily="34" charset="0"/>
              <a:buNone/>
            </a:pPr>
            <a:r>
              <a:rPr lang="en-GB" sz="1200" b="0" i="0" kern="1200" dirty="0">
                <a:solidFill>
                  <a:schemeClr val="tx1"/>
                </a:solidFill>
                <a:effectLst/>
                <a:latin typeface="+mn-lt"/>
                <a:ea typeface="+mn-ea"/>
                <a:cs typeface="+mn-cs"/>
              </a:rPr>
              <a:t>Lack of senior management commitment to well-being can be a major barrier to implementation. Senior managers are crucial role models, and line managers and employees are more likely to engage with health and well-being interventions if they see senior leaders actively participating in them. Senior managers have the authority and influence to ensure that well-being is a strategic priority embedded in the organisation’s day-to-day operations and culture</a:t>
            </a:r>
            <a:r>
              <a:rPr lang="en-GB" sz="1200" b="1" i="0" kern="1200" dirty="0">
                <a:solidFill>
                  <a:schemeClr val="tx1"/>
                </a:solidFill>
                <a:effectLst/>
                <a:latin typeface="+mn-lt"/>
                <a:ea typeface="+mn-ea"/>
                <a:cs typeface="+mn-cs"/>
              </a:rPr>
              <a:t>.</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Line management: Devolved responsibility; accountability; sufficient training; capabilities of managing wellbeing</a:t>
            </a:r>
            <a:r>
              <a:rPr lang="en-GB" sz="1200"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Line managers have an important responsibility for day to day activities, such as stress management, spotting early signs of stress, making reasonable adjustments and nurturing positive relationships. They are also often gatekeepers to accessing wellbeing initiatives. Let’s think about this then; spotting stress, nurturing relationships, etc – </a:t>
            </a:r>
            <a:r>
              <a:rPr lang="en-GB" b="1" i="1" dirty="0"/>
              <a:t>what does this require?</a:t>
            </a:r>
            <a:endParaRPr lang="en-GB" dirty="0"/>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Occupational health: Specialist branch;</a:t>
            </a:r>
          </a:p>
          <a:p>
            <a:pPr marL="0" lvl="0" indent="0">
              <a:buFont typeface="Arial" panose="020B0604020202020204" pitchFamily="34" charset="0"/>
              <a:buNone/>
            </a:pPr>
            <a:r>
              <a:rPr lang="en-GB" sz="1200" b="0" i="0" kern="1200" dirty="0">
                <a:solidFill>
                  <a:schemeClr val="tx1"/>
                </a:solidFill>
                <a:effectLst/>
                <a:latin typeface="+mn-lt"/>
                <a:ea typeface="+mn-ea"/>
                <a:cs typeface="+mn-cs"/>
              </a:rPr>
              <a:t>A specialist branch of medicine focused on health in the workplace. For this reason, OH practitioners are likely to work closely with people professionals and those responsible for health and safety in a workplace.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Employees: Understand expectations; all-round approach in and out of workplace; willingness and ability to recognise own needs and act accordingly</a:t>
            </a:r>
          </a:p>
          <a:p>
            <a:pPr marL="0" lvl="0" indent="0">
              <a:buFont typeface="Arial" panose="020B0604020202020204" pitchFamily="34" charset="0"/>
              <a:buNone/>
            </a:pPr>
            <a:r>
              <a:rPr lang="en-GB" sz="1200" b="0" i="0" kern="1200" dirty="0">
                <a:solidFill>
                  <a:schemeClr val="tx1"/>
                </a:solidFill>
                <a:effectLst/>
                <a:latin typeface="+mn-lt"/>
                <a:ea typeface="+mn-ea"/>
                <a:cs typeface="+mn-cs"/>
              </a:rPr>
              <a:t>Employees also have a responsibility for looking after their own health and well-being, and will only benefit from well-being initiatives if they participate in the initiatives on offer and take care of their health and well-being outside work as well. Employers can encourage employees’ involvement by communicating how staff can access the support and benefits available to them. It’s also important that the organisation seeks employee feedback about its current offering so it can learn how to shape existing initiatives and plan new ones.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 info at: https://www.cipd.co.uk/knowledge/culture/well-being/factsheet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Poor management biggest cause of stress – be this workload, attitude, etc. </a:t>
            </a:r>
            <a:r>
              <a:rPr lang="en-GB" b="1" dirty="0"/>
              <a:t>What are your experiences with this?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Thinking back to the Black Review: F</a:t>
            </a:r>
            <a:r>
              <a:rPr lang="en-GB" sz="1200" kern="1200" dirty="0">
                <a:solidFill>
                  <a:schemeClr val="tx1"/>
                </a:solidFill>
                <a:effectLst/>
                <a:latin typeface="+mn-lt"/>
                <a:ea typeface="+mn-ea"/>
                <a:cs typeface="+mn-cs"/>
              </a:rPr>
              <a:t>ocuses mainly on government, employers and health care practitioners. BR lacks any reference to employees as stakeholders in their own wellbeing, beyond taking responsibility for managing their own health. Employees should be engaged in the process is mentioned fleetingly in Chapter 3 (pg54). Takes position of what can management do (unitarist), rather than what do workers want and to what extent can managers achieve this (pluralist).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Recommendations for employers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Ensure that senior leaders are aware of the importance of workplace health and well-being, and that they champion the relevant actions to ensure that it’s taken seriously across the organisation.</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Train line managers and supervisors to manage people well. Line managers are key to employee well-being. Good line managers ensure people’s workloads are manageable, provide clear objectives and constructive feedback. They also provide support and flexibility if their employees have health problems or struggle to manage caring responsibilities.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Provide early access to occupational health support.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Develop an evidence-based understanding of the causes of absence and unhealthy practices, such as ‘presenteeism’ and ‘</a:t>
            </a:r>
            <a:r>
              <a:rPr lang="en-GB" sz="1200" b="0" i="0" kern="1200" dirty="0" err="1">
                <a:solidFill>
                  <a:schemeClr val="tx1"/>
                </a:solidFill>
                <a:effectLst/>
                <a:latin typeface="+mn-lt"/>
                <a:ea typeface="+mn-ea"/>
                <a:cs typeface="+mn-cs"/>
              </a:rPr>
              <a:t>leaveism</a:t>
            </a:r>
            <a:r>
              <a:rPr lang="en-GB" sz="1200" b="0" i="0" kern="1200" dirty="0">
                <a:solidFill>
                  <a:schemeClr val="tx1"/>
                </a:solidFill>
                <a:effectLst/>
                <a:latin typeface="+mn-lt"/>
                <a:ea typeface="+mn-ea"/>
                <a:cs typeface="+mn-cs"/>
              </a:rPr>
              <a:t>’. Unless the underlying issues prompting people’s behaviours are addressed, efforts to support employees and improve health and well-being will be short-lived.</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Tailor policies and practices to organisational and employee needs. There is no ‘one-size-fits-all’ approach to designing an effective employee well-being strategy; its content should be based on the organisation’s unique needs and characteristics, and of course those of its employees.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Build a more robust organisational framework to promote good mental health.</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Carry out a risk assessment or audit on work-related stress across the workforce. This is a statutory duty but should also be seen by employers as a preventive measure.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https://www.cipd.co.uk/news-views/viewpoint/employee-health-well-being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13</a:t>
            </a:fld>
            <a:endParaRPr lang="en-GB"/>
          </a:p>
        </p:txBody>
      </p:sp>
    </p:spTree>
    <p:extLst>
      <p:ext uri="{BB962C8B-B14F-4D97-AF65-F5344CB8AC3E}">
        <p14:creationId xmlns:p14="http://schemas.microsoft.com/office/powerpoint/2010/main" val="6780455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1" i="0"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Question: What examples of workplace initiatives and activities can we think of that support people’s health and wellbeing under each domain?</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14</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https://www.frontiersin.org/articles/10.3389/fpsyg.2016.01182/full</a:t>
            </a:r>
          </a:p>
          <a:p>
            <a:endParaRPr lang="en-GB" dirty="0"/>
          </a:p>
          <a:p>
            <a:r>
              <a:rPr lang="en-GB" dirty="0"/>
              <a:t>Resilience is the ability to cope with life’s challenges and to adapt to adversity. Your levels of resilience can change over the course of your life.</a:t>
            </a:r>
          </a:p>
          <a:p>
            <a:endParaRPr lang="en-GB" dirty="0"/>
          </a:p>
          <a:p>
            <a:r>
              <a:rPr lang="en-GB" dirty="0"/>
              <a:t>Why are wellbeing and resilience important? Resilience is important because it can help to protect against the development of some more serious mental health problems. Resilience helps us to maintain our wellbeing in difficult circumstances. </a:t>
            </a:r>
          </a:p>
          <a:p>
            <a:endParaRPr lang="en-GB" dirty="0"/>
          </a:p>
          <a:p>
            <a:r>
              <a:rPr lang="en-GB" dirty="0"/>
              <a:t>Think about the wellbeing see-saw and the trade off of resources in defining wellbeing. </a:t>
            </a:r>
          </a:p>
          <a:p>
            <a:endParaRPr lang="en-GB" dirty="0"/>
          </a:p>
          <a:p>
            <a:r>
              <a:rPr lang="en-GB" dirty="0"/>
              <a:t>Self-awareness/self-management – domains of EI - how we respond to the challenges we face.</a:t>
            </a:r>
          </a:p>
        </p:txBody>
      </p:sp>
      <p:sp>
        <p:nvSpPr>
          <p:cNvPr id="4" name="Slide Number Placeholder 3"/>
          <p:cNvSpPr>
            <a:spLocks noGrp="1"/>
          </p:cNvSpPr>
          <p:nvPr>
            <p:ph type="sldNum" sz="quarter" idx="5"/>
          </p:nvPr>
        </p:nvSpPr>
        <p:spPr/>
        <p:txBody>
          <a:bodyPr/>
          <a:lstStyle/>
          <a:p>
            <a:fld id="{0BC7F02B-0C6D-468F-8B1C-7E7F0134CF8B}" type="slidenum">
              <a:rPr lang="en-GB" smtClean="0"/>
              <a:t>15</a:t>
            </a:fld>
            <a:endParaRPr lang="en-GB"/>
          </a:p>
        </p:txBody>
      </p:sp>
    </p:spTree>
    <p:extLst>
      <p:ext uri="{BB962C8B-B14F-4D97-AF65-F5344CB8AC3E}">
        <p14:creationId xmlns:p14="http://schemas.microsoft.com/office/powerpoint/2010/main" val="40817111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https://www.derbys-fire.gov.uk/application/files/1615/6379/4468/building_resilient_communities.pdf</a:t>
            </a:r>
          </a:p>
          <a:p>
            <a:endParaRPr lang="en-GB" dirty="0"/>
          </a:p>
          <a:p>
            <a:pPr algn="just"/>
            <a:r>
              <a:rPr lang="en-GB" sz="1200" b="0" i="0" kern="1200" dirty="0">
                <a:solidFill>
                  <a:schemeClr val="tx1"/>
                </a:solidFill>
                <a:effectLst/>
                <a:latin typeface="+mn-lt"/>
                <a:ea typeface="+mn-ea"/>
                <a:cs typeface="+mn-cs"/>
              </a:rPr>
              <a:t>The COVID-19 pandemic has raised concerns about people’s health and wellbeing, bringing this to the top of the business agenda. Employers play a vital role in protecting employees from the risk of infection by implementing stringent public health measures. This means supporting large sections of the workforce to work from home wherever possible and putting in place vital safety measures for key workers such as health and social care staff.</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implications of the virus outbreak for everyone’s health and well-being during and after the pandemic are significant, including their mental health. </a:t>
            </a:r>
          </a:p>
          <a:p>
            <a:pPr algn="just"/>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Health – their own and families, particularly if there are vulnerable members in the household</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Money issues: Furlough scheme </a:t>
            </a:r>
            <a:r>
              <a:rPr lang="en-GB" sz="1200" b="1" i="1" kern="1200" dirty="0">
                <a:solidFill>
                  <a:schemeClr val="tx1"/>
                </a:solidFill>
                <a:effectLst/>
                <a:latin typeface="+mn-lt"/>
                <a:ea typeface="+mn-ea"/>
                <a:cs typeface="+mn-cs"/>
              </a:rPr>
              <a:t>any experience of this? </a:t>
            </a:r>
            <a:r>
              <a:rPr lang="en-GB" sz="1200" b="0" i="0" kern="1200" dirty="0">
                <a:solidFill>
                  <a:schemeClr val="tx1"/>
                </a:solidFill>
                <a:effectLst/>
                <a:latin typeface="+mn-lt"/>
                <a:ea typeface="+mn-ea"/>
                <a:cs typeface="+mn-cs"/>
              </a:rPr>
              <a:t>80% salary but maybe only salary in household. Or maybe all lost jobs, reduced hours. Some have worked through, and this brings different issues.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Anxiety about PPE: Lack of it or using it, what it implies, uncomfortable with social barriers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Eating/sleeping/drinking: Lack of routine/stimulation. We have all experienced this I’m sure. </a:t>
            </a:r>
            <a:r>
              <a:rPr lang="en-GB" sz="1200" b="1" i="1" kern="1200" dirty="0">
                <a:solidFill>
                  <a:schemeClr val="tx1"/>
                </a:solidFill>
                <a:effectLst/>
                <a:latin typeface="+mn-lt"/>
                <a:ea typeface="+mn-ea"/>
                <a:cs typeface="+mn-cs"/>
              </a:rPr>
              <a:t>Care to share?</a:t>
            </a:r>
          </a:p>
          <a:p>
            <a:pPr marL="171450" indent="-171450" algn="just">
              <a:buFont typeface="Arial" panose="020B0604020202020204" pitchFamily="34" charset="0"/>
              <a:buChar char="•"/>
            </a:pPr>
            <a:r>
              <a:rPr lang="en-GB" sz="1200" b="1" i="1" kern="1200" dirty="0">
                <a:solidFill>
                  <a:schemeClr val="tx1"/>
                </a:solidFill>
                <a:effectLst/>
                <a:latin typeface="+mn-lt"/>
                <a:ea typeface="+mn-ea"/>
                <a:cs typeface="+mn-cs"/>
              </a:rPr>
              <a:t>Who worked and home schooled? Care to share experiences?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Social isolation – wealth of research on this. Elderly, etc.</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New normal – what does this mean? Is there an ‘end’?</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Zoom/Teams tiredness: non verbal cues are harder to read/disruptions/no casual chats/more </a:t>
            </a:r>
            <a:r>
              <a:rPr lang="en-GB" sz="1200" b="0" i="1" kern="1200" dirty="0">
                <a:solidFill>
                  <a:schemeClr val="tx1"/>
                </a:solidFill>
                <a:effectLst/>
                <a:latin typeface="+mn-lt"/>
                <a:ea typeface="+mn-ea"/>
                <a:cs typeface="+mn-cs"/>
              </a:rPr>
              <a:t>actual</a:t>
            </a:r>
            <a:r>
              <a:rPr lang="en-GB" sz="1200" b="0" i="0" kern="1200" dirty="0">
                <a:solidFill>
                  <a:schemeClr val="tx1"/>
                </a:solidFill>
                <a:effectLst/>
                <a:latin typeface="+mn-lt"/>
                <a:ea typeface="+mn-ea"/>
                <a:cs typeface="+mn-cs"/>
              </a:rPr>
              <a:t> work time/looking at own face/problem with silence (even 1.2 seconds - https://www.sciencedirect.com/science/article/abs/pii/S1071581914000287) </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Not skilled or equipped for the changes </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lgn="just">
              <a:buFont typeface="Arial" panose="020B0604020202020204" pitchFamily="34" charset="0"/>
              <a:buNone/>
            </a:pPr>
            <a:endParaRPr lang="en-GB" b="0" i="0" dirty="0"/>
          </a:p>
        </p:txBody>
      </p:sp>
      <p:sp>
        <p:nvSpPr>
          <p:cNvPr id="4" name="Slide Number Placeholder 3"/>
          <p:cNvSpPr>
            <a:spLocks noGrp="1"/>
          </p:cNvSpPr>
          <p:nvPr>
            <p:ph type="sldNum" sz="quarter" idx="5"/>
          </p:nvPr>
        </p:nvSpPr>
        <p:spPr/>
        <p:txBody>
          <a:bodyPr/>
          <a:lstStyle/>
          <a:p>
            <a:fld id="{0BC7F02B-0C6D-468F-8B1C-7E7F0134CF8B}" type="slidenum">
              <a:rPr lang="en-GB" smtClean="0"/>
              <a:t>16</a:t>
            </a:fld>
            <a:endParaRPr lang="en-GB"/>
          </a:p>
        </p:txBody>
      </p:sp>
    </p:spTree>
    <p:extLst>
      <p:ext uri="{BB962C8B-B14F-4D97-AF65-F5344CB8AC3E}">
        <p14:creationId xmlns:p14="http://schemas.microsoft.com/office/powerpoint/2010/main" val="32965948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Domain – Issue – Possible solution</a:t>
            </a:r>
          </a:p>
        </p:txBody>
      </p:sp>
      <p:sp>
        <p:nvSpPr>
          <p:cNvPr id="4" name="Slide Number Placeholder 3"/>
          <p:cNvSpPr>
            <a:spLocks noGrp="1"/>
          </p:cNvSpPr>
          <p:nvPr>
            <p:ph type="sldNum" sz="quarter" idx="5"/>
          </p:nvPr>
        </p:nvSpPr>
        <p:spPr/>
        <p:txBody>
          <a:bodyPr/>
          <a:lstStyle/>
          <a:p>
            <a:fld id="{0BC7F02B-0C6D-468F-8B1C-7E7F0134CF8B}" type="slidenum">
              <a:rPr lang="en-GB" smtClean="0"/>
              <a:t>17</a:t>
            </a:fld>
            <a:endParaRPr lang="en-GB"/>
          </a:p>
        </p:txBody>
      </p:sp>
    </p:spTree>
    <p:extLst>
      <p:ext uri="{BB962C8B-B14F-4D97-AF65-F5344CB8AC3E}">
        <p14:creationId xmlns:p14="http://schemas.microsoft.com/office/powerpoint/2010/main" val="14819693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top-down, controlling leadership to compassionate, collaborate leadership. </a:t>
            </a:r>
          </a:p>
        </p:txBody>
      </p:sp>
      <p:sp>
        <p:nvSpPr>
          <p:cNvPr id="4" name="Slide Number Placeholder 3"/>
          <p:cNvSpPr>
            <a:spLocks noGrp="1"/>
          </p:cNvSpPr>
          <p:nvPr>
            <p:ph type="sldNum" sz="quarter" idx="5"/>
          </p:nvPr>
        </p:nvSpPr>
        <p:spPr/>
        <p:txBody>
          <a:bodyPr/>
          <a:lstStyle/>
          <a:p>
            <a:fld id="{4067A851-17D6-4BE7-A37D-1103FD438866}" type="slidenum">
              <a:rPr lang="en-GB" smtClean="0"/>
              <a:t>18</a:t>
            </a:fld>
            <a:endParaRPr lang="en-GB"/>
          </a:p>
        </p:txBody>
      </p:sp>
    </p:spTree>
    <p:extLst>
      <p:ext uri="{BB962C8B-B14F-4D97-AF65-F5344CB8AC3E}">
        <p14:creationId xmlns:p14="http://schemas.microsoft.com/office/powerpoint/2010/main" val="1813285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20</a:t>
            </a:fld>
            <a:endParaRPr lang="en-GB"/>
          </a:p>
        </p:txBody>
      </p:sp>
    </p:spTree>
    <p:extLst>
      <p:ext uri="{BB962C8B-B14F-4D97-AF65-F5344CB8AC3E}">
        <p14:creationId xmlns:p14="http://schemas.microsoft.com/office/powerpoint/2010/main" val="10752665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Compassionate leadership provides an environment in which these staff needs can be met. </a:t>
            </a:r>
          </a:p>
        </p:txBody>
      </p:sp>
      <p:sp>
        <p:nvSpPr>
          <p:cNvPr id="4" name="Slide Number Placeholder 3"/>
          <p:cNvSpPr>
            <a:spLocks noGrp="1"/>
          </p:cNvSpPr>
          <p:nvPr>
            <p:ph type="sldNum" sz="quarter" idx="5"/>
          </p:nvPr>
        </p:nvSpPr>
        <p:spPr/>
        <p:txBody>
          <a:bodyPr/>
          <a:lstStyle/>
          <a:p>
            <a:fld id="{4067A851-17D6-4BE7-A37D-1103FD438866}" type="slidenum">
              <a:rPr lang="en-GB" smtClean="0"/>
              <a:t>21</a:t>
            </a:fld>
            <a:endParaRPr lang="en-GB"/>
          </a:p>
        </p:txBody>
      </p:sp>
    </p:spTree>
    <p:extLst>
      <p:ext uri="{BB962C8B-B14F-4D97-AF65-F5344CB8AC3E}">
        <p14:creationId xmlns:p14="http://schemas.microsoft.com/office/powerpoint/2010/main" val="2645197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Training will ensure managers are comfortable having the right conversations with their team members. Topics could include: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sz="1200" dirty="0"/>
              <a:t>Wellbeing frameworks - WAP</a:t>
            </a:r>
          </a:p>
          <a:p>
            <a:pPr marL="171450" indent="-171450">
              <a:buFont typeface="Arial" panose="020B0604020202020204" pitchFamily="34" charset="0"/>
              <a:buChar char="•"/>
            </a:pPr>
            <a:r>
              <a:rPr lang="en-GB" sz="1200" dirty="0"/>
              <a:t>Build relationships based on trust – good communication, reassurance, psychological safety, so employees speak up</a:t>
            </a:r>
          </a:p>
          <a:p>
            <a:pPr marL="171450" indent="-171450">
              <a:buFont typeface="Arial" panose="020B0604020202020204" pitchFamily="34" charset="0"/>
              <a:buChar char="•"/>
            </a:pPr>
            <a:r>
              <a:rPr lang="en-GB" sz="1200" dirty="0"/>
              <a:t>Sensitive and supportive one to ones – individual solutions, listen and ask the right questions, Wellness Action Plans (WAP’s)</a:t>
            </a:r>
          </a:p>
          <a:p>
            <a:pPr marL="171450" indent="-171450">
              <a:buFont typeface="Arial" panose="020B0604020202020204" pitchFamily="34" charset="0"/>
              <a:buChar char="•"/>
            </a:pPr>
            <a:r>
              <a:rPr lang="en-GB" sz="1200" dirty="0"/>
              <a:t>Lead by example – empathy and compassion, a good management style</a:t>
            </a:r>
          </a:p>
          <a:p>
            <a:pPr marL="171450" indent="-171450">
              <a:buFont typeface="Arial" panose="020B0604020202020204" pitchFamily="34" charset="0"/>
              <a:buChar char="•"/>
            </a:pPr>
            <a:r>
              <a:rPr lang="en-GB" sz="1200" dirty="0"/>
              <a:t>Know your boundaries – as a support, not a counsellor</a:t>
            </a:r>
          </a:p>
          <a:p>
            <a:pPr marL="171450" indent="-171450">
              <a:buFont typeface="Arial" panose="020B0604020202020204" pitchFamily="34" charset="0"/>
              <a:buChar char="•"/>
            </a:pPr>
            <a:r>
              <a:rPr lang="en-GB" sz="1200" dirty="0"/>
              <a:t>Be able to sign-post to counselling etc</a:t>
            </a:r>
          </a:p>
          <a:p>
            <a:pPr marL="171450" indent="-171450">
              <a:buFont typeface="Arial" panose="020B0604020202020204" pitchFamily="34" charset="0"/>
              <a:buChar char="•"/>
            </a:pPr>
            <a:r>
              <a:rPr lang="en-GB" sz="1200" dirty="0"/>
              <a:t>Supporting employees with existing mental health conditions – Equality Act 2010</a:t>
            </a:r>
          </a:p>
          <a:p>
            <a:pPr marL="171450" indent="-171450">
              <a:buFont typeface="Arial" panose="020B0604020202020204" pitchFamily="34" charset="0"/>
              <a:buChar char="•"/>
            </a:pPr>
            <a:r>
              <a:rPr lang="en-GB" sz="1200" dirty="0"/>
              <a:t>Share your own experiences, vulnerabilities</a:t>
            </a:r>
          </a:p>
          <a:p>
            <a:pPr marL="171450" indent="-171450">
              <a:buFont typeface="Arial" panose="020B0604020202020204" pitchFamily="34" charset="0"/>
              <a:buChar char="•"/>
            </a:pPr>
            <a:r>
              <a:rPr lang="en-GB" sz="1200" dirty="0"/>
              <a:t>Look after your own well-being (self-care – diet, exercise, sleep, peer support)</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22</a:t>
            </a:fld>
            <a:endParaRPr lang="en-GB"/>
          </a:p>
        </p:txBody>
      </p:sp>
    </p:spTree>
    <p:extLst>
      <p:ext uri="{BB962C8B-B14F-4D97-AF65-F5344CB8AC3E}">
        <p14:creationId xmlns:p14="http://schemas.microsoft.com/office/powerpoint/2010/main" val="33783249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23</a:t>
            </a:fld>
            <a:endParaRPr lang="en-GB"/>
          </a:p>
        </p:txBody>
      </p:sp>
    </p:spTree>
    <p:extLst>
      <p:ext uri="{BB962C8B-B14F-4D97-AF65-F5344CB8AC3E}">
        <p14:creationId xmlns:p14="http://schemas.microsoft.com/office/powerpoint/2010/main" val="35379210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by example</a:t>
            </a:r>
          </a:p>
        </p:txBody>
      </p:sp>
      <p:sp>
        <p:nvSpPr>
          <p:cNvPr id="4" name="Slide Number Placeholder 3"/>
          <p:cNvSpPr>
            <a:spLocks noGrp="1"/>
          </p:cNvSpPr>
          <p:nvPr>
            <p:ph type="sldNum" sz="quarter" idx="5"/>
          </p:nvPr>
        </p:nvSpPr>
        <p:spPr/>
        <p:txBody>
          <a:bodyPr/>
          <a:lstStyle/>
          <a:p>
            <a:fld id="{52B41D07-07D2-48A7-A850-E6093F1404BB}" type="slidenum">
              <a:rPr lang="en-GB" smtClean="0"/>
              <a:t>24</a:t>
            </a:fld>
            <a:endParaRPr lang="en-GB"/>
          </a:p>
        </p:txBody>
      </p:sp>
    </p:spTree>
    <p:extLst>
      <p:ext uri="{BB962C8B-B14F-4D97-AF65-F5344CB8AC3E}">
        <p14:creationId xmlns:p14="http://schemas.microsoft.com/office/powerpoint/2010/main" val="919651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https://greatergood.berkeley.edu/topic/empathy/definition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term “empathy” is used to describe a wide range of experiences. Emotion researchers generally define empathy as ‘</a:t>
            </a:r>
            <a:r>
              <a:rPr lang="en-GB" sz="1200" b="0" i="1" kern="1200" dirty="0">
                <a:solidFill>
                  <a:schemeClr val="tx1"/>
                </a:solidFill>
                <a:effectLst/>
                <a:latin typeface="+mn-lt"/>
                <a:ea typeface="+mn-ea"/>
                <a:cs typeface="+mn-cs"/>
              </a:rPr>
              <a:t>the ability to sense other people’s emotions, coupled with the ability to imagine what someone else might be thinking or feeling’. </a:t>
            </a:r>
            <a:r>
              <a:rPr lang="en-GB" sz="1200" b="0" i="0" kern="1200" dirty="0">
                <a:solidFill>
                  <a:schemeClr val="tx1"/>
                </a:solidFill>
                <a:effectLst/>
                <a:latin typeface="+mn-lt"/>
                <a:ea typeface="+mn-ea"/>
                <a:cs typeface="+mn-cs"/>
              </a:rPr>
              <a:t>No absolute agreement, however – more definitions on the slide. </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endParaRPr lang="en-GB" dirty="0"/>
          </a:p>
          <a:p>
            <a:r>
              <a:rPr lang="en-GB" dirty="0"/>
              <a:t>Corporate empathy – businesses should understand their impact on employees and change if their impact adversely affects them (Parmar, 2016)</a:t>
            </a:r>
          </a:p>
        </p:txBody>
      </p:sp>
      <p:sp>
        <p:nvSpPr>
          <p:cNvPr id="4" name="Slide Number Placeholder 3"/>
          <p:cNvSpPr>
            <a:spLocks noGrp="1"/>
          </p:cNvSpPr>
          <p:nvPr>
            <p:ph type="sldNum" sz="quarter" idx="5"/>
          </p:nvPr>
        </p:nvSpPr>
        <p:spPr/>
        <p:txBody>
          <a:bodyPr/>
          <a:lstStyle/>
          <a:p>
            <a:fld id="{D545E41A-E8B7-4917-9B93-44A1891A38B8}" type="slidenum">
              <a:rPr lang="en-GB" smtClean="0"/>
              <a:t>25</a:t>
            </a:fld>
            <a:endParaRPr lang="en-GB"/>
          </a:p>
        </p:txBody>
      </p:sp>
    </p:spTree>
    <p:extLst>
      <p:ext uri="{BB962C8B-B14F-4D97-AF65-F5344CB8AC3E}">
        <p14:creationId xmlns:p14="http://schemas.microsoft.com/office/powerpoint/2010/main" val="3896576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Emotional resonance – Paul Ekman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refers to the ability to take part in someone else’s feelings, mostly by feeling sorrowful about their misfortune. </a:t>
            </a:r>
            <a:r>
              <a:rPr lang="en-GB" sz="1200" b="1" i="0" kern="1200" dirty="0">
                <a:solidFill>
                  <a:schemeClr val="tx1"/>
                </a:solidFill>
                <a:effectLst/>
                <a:latin typeface="+mn-lt"/>
                <a:ea typeface="+mn-ea"/>
                <a:cs typeface="+mn-cs"/>
              </a:rPr>
              <a:t>Sympathy</a:t>
            </a:r>
            <a:r>
              <a:rPr lang="en-GB" sz="1200" b="0" i="0" kern="1200" dirty="0">
                <a:solidFill>
                  <a:schemeClr val="tx1"/>
                </a:solidFill>
                <a:effectLst/>
                <a:latin typeface="+mn-lt"/>
                <a:ea typeface="+mn-ea"/>
                <a:cs typeface="+mn-cs"/>
              </a:rPr>
              <a:t> can also be used in relation to opinions and taste, like when you say that you have sympathy for a political cause.  Reactive resonance. </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a term we use for the ability to understand other people’s feelings as if we were having them ourselves.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can also mean projecting our own feeling onto a work of art or another object. Identical resonance.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 </a:t>
            </a:r>
            <a:r>
              <a:rPr lang="en-GB" sz="1200" b="1" i="0" kern="1200" dirty="0">
                <a:solidFill>
                  <a:schemeClr val="tx1"/>
                </a:solidFill>
                <a:effectLst/>
                <a:latin typeface="+mn-lt"/>
                <a:ea typeface="+mn-ea"/>
                <a:cs typeface="+mn-cs"/>
              </a:rPr>
              <a:t>sympathy </a:t>
            </a:r>
            <a:r>
              <a:rPr lang="en-GB" sz="1200" b="0" i="0" kern="1200" dirty="0">
                <a:solidFill>
                  <a:schemeClr val="tx1"/>
                </a:solidFill>
                <a:effectLst/>
                <a:latin typeface="+mn-lt"/>
                <a:ea typeface="+mn-ea"/>
                <a:cs typeface="+mn-cs"/>
              </a:rPr>
              <a:t>is sharing, whereas </a:t>
            </a:r>
            <a:r>
              <a:rPr lang="en-GB" sz="1200" b="1" i="0"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understanding. Of the two words, </a:t>
            </a:r>
            <a:r>
              <a:rPr lang="en-GB" sz="1200" b="0" i="1" kern="1200" dirty="0">
                <a:solidFill>
                  <a:schemeClr val="tx1"/>
                </a:solidFill>
                <a:effectLst/>
                <a:latin typeface="+mn-lt"/>
                <a:ea typeface="+mn-ea"/>
                <a:cs typeface="+mn-cs"/>
              </a:rPr>
              <a:t>empathy</a:t>
            </a:r>
            <a:r>
              <a:rPr lang="en-GB" sz="1200" b="0" i="0" kern="1200" dirty="0">
                <a:solidFill>
                  <a:schemeClr val="tx1"/>
                </a:solidFill>
                <a:effectLst/>
                <a:latin typeface="+mn-lt"/>
                <a:ea typeface="+mn-ea"/>
                <a:cs typeface="+mn-cs"/>
              </a:rPr>
              <a:t> is the more recent entry into the English language.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Useful resources: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https://www.merriam-webster.com/words-at-play/sympathy-empathy-difference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https://www.grammarly.com/blog/empathy-sympathy/#:~:text=Empathy%20is%20a%20term%20we,we%20were%20having%20them%20ourselves.&amp;text=Sympathy%20refers%20to%20the%20ability,feeling%20sorrowful%20about%20their%20misfortune.</a:t>
            </a: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26</a:t>
            </a:fld>
            <a:endParaRPr lang="en-GB"/>
          </a:p>
        </p:txBody>
      </p:sp>
    </p:spTree>
    <p:extLst>
      <p:ext uri="{BB962C8B-B14F-4D97-AF65-F5344CB8AC3E}">
        <p14:creationId xmlns:p14="http://schemas.microsoft.com/office/powerpoint/2010/main" val="12825676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1" i="0" kern="1200" dirty="0">
                <a:solidFill>
                  <a:schemeClr val="tx1"/>
                </a:solidFill>
                <a:effectLst/>
                <a:latin typeface="+mn-lt"/>
                <a:ea typeface="+mn-ea"/>
                <a:cs typeface="+mn-cs"/>
              </a:rPr>
              <a:t>Cognitive Empathy</a:t>
            </a:r>
          </a:p>
          <a:p>
            <a:pPr algn="just"/>
            <a:r>
              <a:rPr lang="en-GB" sz="1200" b="0" i="0" kern="1200" dirty="0">
                <a:solidFill>
                  <a:schemeClr val="tx1"/>
                </a:solidFill>
                <a:effectLst/>
                <a:latin typeface="+mn-lt"/>
                <a:ea typeface="+mn-ea"/>
                <a:cs typeface="+mn-cs"/>
              </a:rPr>
              <a:t>Cognitive empathy, also known as ‘perspective-taking’. Cognitive empathy is basically being able to put yourself into someone else’s place, and see their perspective but without necessarily engaging with their emotions. It does not, however, really fit with the definition of empathy as ‘feeling with’, being a much more rational and logical process. It is a useful skill, particularly in negotiations for example, or for managers.</a:t>
            </a:r>
          </a:p>
          <a:p>
            <a:endParaRPr lang="en-GB" dirty="0"/>
          </a:p>
          <a:p>
            <a:endParaRPr lang="en-GB" b="1" dirty="0"/>
          </a:p>
          <a:p>
            <a:r>
              <a:rPr lang="en-GB" sz="1200" b="1" i="0" kern="1200" dirty="0">
                <a:solidFill>
                  <a:schemeClr val="tx1"/>
                </a:solidFill>
                <a:effectLst/>
                <a:latin typeface="+mn-lt"/>
                <a:ea typeface="+mn-ea"/>
                <a:cs typeface="+mn-cs"/>
              </a:rPr>
              <a:t>Emotional Empathy</a:t>
            </a:r>
          </a:p>
          <a:p>
            <a:r>
              <a:rPr lang="en-GB" sz="1200" b="0" i="0" kern="1200" dirty="0">
                <a:solidFill>
                  <a:schemeClr val="tx1"/>
                </a:solidFill>
                <a:effectLst/>
                <a:latin typeface="+mn-lt"/>
                <a:ea typeface="+mn-ea"/>
                <a:cs typeface="+mn-cs"/>
              </a:rPr>
              <a:t>Emotional empathy is when you quite literally feel the other person’s emotions alongside them, as if you had ‘caught’ the emotions. Emotional empathy is also known as ‘personal distress’ or ‘emotional contagion’. This is closer to the usual understanding of the word ‘empathy’, but more emotional.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empathy can be both good and bad: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Good because it means that we can readily understand and feel other people’s emotions. This is vital for those in caring professions, such as doctors and nurses, to be able to respond to their patients appropriately. It also means that we can respond to friends and others when they are distressed.</a:t>
            </a:r>
          </a:p>
          <a:p>
            <a:pPr marL="628650" lvl="1" indent="-171450">
              <a:buFont typeface="Arial" panose="020B0604020202020204" pitchFamily="34" charset="0"/>
              <a:buChar char="•"/>
            </a:pPr>
            <a:r>
              <a:rPr lang="en-GB" sz="1200" b="0" i="0" u="none" kern="1200" dirty="0">
                <a:solidFill>
                  <a:schemeClr val="tx1"/>
                </a:solidFill>
                <a:effectLst/>
                <a:latin typeface="+mn-lt"/>
                <a:ea typeface="+mn-ea"/>
                <a:cs typeface="+mn-cs"/>
              </a:rPr>
              <a:t>Bad because it is possible to become overwhelmed by those emotions, and therefore unable to respond. This is known as empathy overload. Those with a tendency to become overwhelmed need to work on their self-regulation, and particularly their self-control, so that </a:t>
            </a:r>
            <a:r>
              <a:rPr lang="en-GB" sz="1200" b="0" i="0" kern="1200" dirty="0">
                <a:solidFill>
                  <a:schemeClr val="tx1"/>
                </a:solidFill>
                <a:effectLst/>
                <a:latin typeface="+mn-lt"/>
                <a:ea typeface="+mn-ea"/>
                <a:cs typeface="+mn-cs"/>
              </a:rPr>
              <a:t>they become better able to manage their own emotions.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b="1" dirty="0"/>
              <a:t>Compassionate Empathy</a:t>
            </a:r>
          </a:p>
          <a:p>
            <a:r>
              <a:rPr lang="en-GB" sz="1200" b="0" i="0" kern="1200" dirty="0">
                <a:solidFill>
                  <a:schemeClr val="tx1"/>
                </a:solidFill>
                <a:effectLst/>
                <a:latin typeface="+mn-lt"/>
                <a:ea typeface="+mn-ea"/>
                <a:cs typeface="+mn-cs"/>
              </a:rPr>
              <a:t>Compassionate empathy: feeling someone’s pain, and taking action to help. The name, compassionate empathy, is consistent with what we usually understand by compassion; compassion is about feeling concern for someone, but with an additional move towards action to mitigate the problem.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Compassionate empathy is the type of empathy that is usually most appropriate: As a general rule, people who want or need your empathy don’t just need you to understand (cognitive empathy), and they certainly don’t need you just to feel their pain or, worse, to burst into tears alongside them (emotional empathy). They need action/resolution.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For completeness, it is worth mentioning that some people suggest that there are two other forms of empathy, </a:t>
            </a:r>
            <a:r>
              <a:rPr lang="en-GB" sz="1200" b="1" i="1" kern="1200" dirty="0">
                <a:solidFill>
                  <a:schemeClr val="tx1"/>
                </a:solidFill>
                <a:effectLst/>
                <a:latin typeface="+mn-lt"/>
                <a:ea typeface="+mn-ea"/>
                <a:cs typeface="+mn-cs"/>
              </a:rPr>
              <a:t>somatic</a:t>
            </a:r>
            <a:r>
              <a:rPr lang="en-GB" sz="1200" b="1" i="0" kern="1200" dirty="0">
                <a:solidFill>
                  <a:schemeClr val="tx1"/>
                </a:solidFill>
                <a:effectLst/>
                <a:latin typeface="+mn-lt"/>
                <a:ea typeface="+mn-ea"/>
                <a:cs typeface="+mn-cs"/>
              </a:rPr>
              <a:t> and </a:t>
            </a:r>
            <a:r>
              <a:rPr lang="en-GB" sz="1200" b="1" i="1" kern="1200" dirty="0">
                <a:solidFill>
                  <a:schemeClr val="tx1"/>
                </a:solidFill>
                <a:effectLst/>
                <a:latin typeface="+mn-lt"/>
                <a:ea typeface="+mn-ea"/>
                <a:cs typeface="+mn-cs"/>
              </a:rPr>
              <a:t>spiritual</a:t>
            </a:r>
            <a:r>
              <a:rPr lang="en-GB" sz="1200" b="1" i="0" kern="1200" dirty="0">
                <a:solidFill>
                  <a:schemeClr val="tx1"/>
                </a:solidFill>
                <a:effectLst/>
                <a:latin typeface="+mn-lt"/>
                <a:ea typeface="+mn-ea"/>
                <a:cs typeface="+mn-cs"/>
              </a:rPr>
              <a:t>, though these are less accepted at present:</a:t>
            </a:r>
          </a:p>
          <a:p>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kern="1200" dirty="0">
                <a:solidFill>
                  <a:schemeClr val="tx1"/>
                </a:solidFill>
                <a:effectLst/>
                <a:latin typeface="+mn-lt"/>
                <a:ea typeface="+mn-ea"/>
                <a:cs typeface="+mn-cs"/>
              </a:rPr>
              <a:t>Somatic empathy </a:t>
            </a:r>
            <a:r>
              <a:rPr lang="en-GB" sz="1200" b="0" i="0" kern="1200" dirty="0">
                <a:solidFill>
                  <a:schemeClr val="tx1"/>
                </a:solidFill>
                <a:effectLst/>
                <a:latin typeface="+mn-lt"/>
                <a:ea typeface="+mn-ea"/>
                <a:cs typeface="+mn-cs"/>
              </a:rPr>
              <a:t>is defined as feeling someone else’s pain physically.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For example, if you see someone hurt, you too might feel physical pain. Anecdotally, identical twins sometimes report that they know when the other has been hurt, which might be an example of somatic empathy. You can see an echo of somatic empathy, for example, if someone is hit in the stomach with a ball during a sports game, and one or two of the spectators may double over as if they too had been hit.</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kern="1200" dirty="0">
                <a:solidFill>
                  <a:schemeClr val="tx1"/>
                </a:solidFill>
                <a:effectLst/>
                <a:latin typeface="+mn-lt"/>
                <a:ea typeface="+mn-ea"/>
                <a:cs typeface="+mn-cs"/>
              </a:rPr>
              <a:t>Spiritual empathy </a:t>
            </a:r>
            <a:r>
              <a:rPr lang="en-GB" sz="1200" b="0" i="0" kern="1200" dirty="0">
                <a:solidFill>
                  <a:schemeClr val="tx1"/>
                </a:solidFill>
                <a:effectLst/>
                <a:latin typeface="+mn-lt"/>
                <a:ea typeface="+mn-ea"/>
                <a:cs typeface="+mn-cs"/>
              </a:rPr>
              <a:t>is defined as a direct connection with a ‘higher being’ or consciousness.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It is the same as ‘enlightenment’ in the eastern philosophical tradition, and considered to be achievable through meditation.</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D545E41A-E8B7-4917-9B93-44A1891A38B8}" type="slidenum">
              <a:rPr lang="en-GB" smtClean="0"/>
              <a:t>27</a:t>
            </a:fld>
            <a:endParaRPr lang="en-GB"/>
          </a:p>
        </p:txBody>
      </p:sp>
    </p:spTree>
    <p:extLst>
      <p:ext uri="{BB962C8B-B14F-4D97-AF65-F5344CB8AC3E}">
        <p14:creationId xmlns:p14="http://schemas.microsoft.com/office/powerpoint/2010/main" val="20928192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Without empathy, people tend to go about life without considering how other people feel or what they may be thinking. Each of us has differing perspectives. We all experience moods, pain and hurt, joy and sadness. And we are so limited when we only see our own perspective. Without taking a moment to assess another, it is easy to make assumptions and jump to conclusions. This often leads to misunderstandings, bad feelings, conflict, poor morale, etc. People do not feel heard or understood.</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28</a:t>
            </a:fld>
            <a:endParaRPr lang="en-GB"/>
          </a:p>
        </p:txBody>
      </p:sp>
    </p:spTree>
    <p:extLst>
      <p:ext uri="{BB962C8B-B14F-4D97-AF65-F5344CB8AC3E}">
        <p14:creationId xmlns:p14="http://schemas.microsoft.com/office/powerpoint/2010/main" val="10359252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For one thing, </a:t>
            </a:r>
            <a:r>
              <a:rPr lang="en-GB" sz="1200" b="1" i="0" kern="1200" dirty="0">
                <a:solidFill>
                  <a:schemeClr val="tx1"/>
                </a:solidFill>
                <a:effectLst/>
                <a:latin typeface="+mn-lt"/>
                <a:ea typeface="+mn-ea"/>
                <a:cs typeface="+mn-cs"/>
              </a:rPr>
              <a:t>it requires we pay attention</a:t>
            </a:r>
            <a:r>
              <a:rPr lang="en-GB" sz="1200" b="0" i="0" kern="1200" dirty="0">
                <a:solidFill>
                  <a:schemeClr val="tx1"/>
                </a:solidFill>
                <a:effectLst/>
                <a:latin typeface="+mn-lt"/>
                <a:ea typeface="+mn-ea"/>
                <a:cs typeface="+mn-cs"/>
              </a:rPr>
              <a:t>. Too often we are in our own heads; we have our own agenda. We are busy. So we don't pay attention to what others are thinking or feeling. In order to improve, we need to be more self-aware and more aware of others. For example, the next time you ask someone how they are doing, listen to their response. Do you believe them? Are they really okay? Ask yourself if you care to learn more. If so, then ask them a question or share your observation.</a:t>
            </a:r>
          </a:p>
          <a:p>
            <a:pPr marL="228600" indent="-228600">
              <a:buAutoNum type="arabicPeriod"/>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a:t>
            </a:r>
            <a:r>
              <a:rPr lang="en-GB" sz="1200" b="1" i="0" kern="1200" dirty="0">
                <a:solidFill>
                  <a:schemeClr val="tx1"/>
                </a:solidFill>
                <a:effectLst/>
                <a:latin typeface="+mn-lt"/>
                <a:ea typeface="+mn-ea"/>
                <a:cs typeface="+mn-cs"/>
              </a:rPr>
              <a:t>It takes time</a:t>
            </a:r>
            <a:r>
              <a:rPr lang="en-GB" sz="1200" b="0" i="0" kern="1200" dirty="0">
                <a:solidFill>
                  <a:schemeClr val="tx1"/>
                </a:solidFill>
                <a:effectLst/>
                <a:latin typeface="+mn-lt"/>
                <a:ea typeface="+mn-ea"/>
                <a:cs typeface="+mn-cs"/>
              </a:rPr>
              <a:t>. In our fast paced world, people just keep moving. Empathy requires that we stop and take the time to care. "What is going on for you; you look like you have something on your mind?“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a:t>
            </a:r>
            <a:r>
              <a:rPr lang="en-GB" sz="1200" b="1" i="0" kern="1200" dirty="0">
                <a:solidFill>
                  <a:schemeClr val="tx1"/>
                </a:solidFill>
                <a:effectLst/>
                <a:latin typeface="+mn-lt"/>
                <a:ea typeface="+mn-ea"/>
                <a:cs typeface="+mn-cs"/>
              </a:rPr>
              <a:t>Your self-esteem gets in the way</a:t>
            </a:r>
            <a:r>
              <a:rPr lang="en-GB" sz="1200" b="0" i="0" kern="1200" dirty="0">
                <a:solidFill>
                  <a:schemeClr val="tx1"/>
                </a:solidFill>
                <a:effectLst/>
                <a:latin typeface="+mn-lt"/>
                <a:ea typeface="+mn-ea"/>
                <a:cs typeface="+mn-cs"/>
              </a:rPr>
              <a:t>. When your mind is so busy with negative thoughts about you, then you don't have the space to really be present for another person. Often people think they are empathetic but when you consider what are you thinking about when you are listening to the person, you may find that you are busy thinking about you – how the person thinks about you, if they like you, that you should be doing something else, or you're not going to be able to help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a:t>
            </a:r>
            <a:r>
              <a:rPr lang="en-GB" sz="1200" b="1" i="0" kern="1200" dirty="0">
                <a:solidFill>
                  <a:schemeClr val="tx1"/>
                </a:solidFill>
                <a:effectLst/>
                <a:latin typeface="+mn-lt"/>
                <a:ea typeface="+mn-ea"/>
                <a:cs typeface="+mn-cs"/>
              </a:rPr>
              <a:t>There is history between you that you carry as baggage</a:t>
            </a:r>
            <a:r>
              <a:rPr lang="en-GB" sz="1200" b="0" i="0" kern="1200" dirty="0">
                <a:solidFill>
                  <a:schemeClr val="tx1"/>
                </a:solidFill>
                <a:effectLst/>
                <a:latin typeface="+mn-lt"/>
                <a:ea typeface="+mn-ea"/>
                <a:cs typeface="+mn-cs"/>
              </a:rPr>
              <a:t>. The longer you know a person, the more history you have with them, the harder it is to put that aside and simply be with them. You have developed a preconditioned response which you will need to be aware of and stop in order to truly open the connection with this person. Look at them with new eyes. Leave your baggage at the door. Tell a new story about your relationship. This one is not easy.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Empathy is a choice. We have to choose to improve, to care, to get out of our own way, and to bridge the gaps between us – generations, cultures, religions, socioeconomics, etc. Empathy allows us to be fully human and gives others permission to do the same.</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545E41A-E8B7-4917-9B93-44A1891A38B8}" type="slidenum">
              <a:rPr lang="en-GB" smtClean="0"/>
              <a:t>29</a:t>
            </a:fld>
            <a:endParaRPr lang="en-GB"/>
          </a:p>
        </p:txBody>
      </p:sp>
    </p:spTree>
    <p:extLst>
      <p:ext uri="{BB962C8B-B14F-4D97-AF65-F5344CB8AC3E}">
        <p14:creationId xmlns:p14="http://schemas.microsoft.com/office/powerpoint/2010/main" val="1926384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02/03/2025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RrPmMwg9X8s?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mind.org.uk/workplace/workplace-wellbeing-wale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2666406"/>
          </a:xfrm>
        </p:spPr>
        <p:txBody>
          <a:bodyPr>
            <a:normAutofit fontScale="90000"/>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Performance Management &amp; Employee Engagement</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4437112"/>
            <a:ext cx="8534400" cy="1274017"/>
          </a:xfrm>
        </p:spPr>
        <p:txBody>
          <a:bodyPr/>
          <a:lstStyle/>
          <a:p>
            <a:r>
              <a:rPr lang="en-GB" b="1" dirty="0" err="1">
                <a:solidFill>
                  <a:schemeClr val="bg1"/>
                </a:solidFill>
              </a:rPr>
              <a:t>Dr.</a:t>
            </a:r>
            <a:r>
              <a:rPr lang="en-GB" b="1" dirty="0">
                <a:solidFill>
                  <a:schemeClr val="bg1"/>
                </a:solidFill>
              </a:rPr>
              <a:t> Helen Lee</a:t>
            </a:r>
          </a:p>
          <a:p>
            <a:r>
              <a:rPr lang="en-GB" sz="3200" b="1" dirty="0">
                <a:solidFill>
                  <a:schemeClr val="bg1"/>
                </a:solidFill>
              </a:rPr>
              <a:t>DHTM, MBA, MSC, B.A. (Hons), CHE, CHIA</a:t>
            </a:r>
            <a:endParaRPr lang="en-GB" b="1"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9">
            <a:extLst>
              <a:ext uri="{FF2B5EF4-FFF2-40B4-BE49-F238E27FC236}">
                <a16:creationId xmlns:a16="http://schemas.microsoft.com/office/drawing/2014/main" id="{AD1A0D36-7B84-4F37-8459-72540953CE27}"/>
              </a:ext>
            </a:extLst>
          </p:cNvPr>
          <p:cNvPicPr>
            <a:picLocks noChangeAspect="1"/>
          </p:cNvPicPr>
          <p:nvPr/>
        </p:nvPicPr>
        <p:blipFill rotWithShape="1">
          <a:blip r:embed="rId3">
            <a:duotone>
              <a:schemeClr val="bg2">
                <a:shade val="45000"/>
                <a:satMod val="135000"/>
              </a:schemeClr>
              <a:prstClr val="white"/>
            </a:duotone>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093A87E-904E-4002-AA86-6D0DA51ACB67}"/>
              </a:ext>
            </a:extLst>
          </p:cNvPr>
          <p:cNvSpPr>
            <a:spLocks noGrp="1"/>
          </p:cNvSpPr>
          <p:nvPr>
            <p:ph type="title"/>
          </p:nvPr>
        </p:nvSpPr>
        <p:spPr>
          <a:xfrm>
            <a:off x="838200" y="365125"/>
            <a:ext cx="10515600" cy="1325563"/>
          </a:xfrm>
        </p:spPr>
        <p:txBody>
          <a:bodyPr>
            <a:normAutofit/>
          </a:bodyPr>
          <a:lstStyle/>
          <a:p>
            <a:r>
              <a:rPr lang="en-GB" sz="5400" b="1" dirty="0"/>
              <a:t>Today</a:t>
            </a:r>
          </a:p>
        </p:txBody>
      </p:sp>
      <p:graphicFrame>
        <p:nvGraphicFramePr>
          <p:cNvPr id="62" name="Content Placeholder 2">
            <a:extLst>
              <a:ext uri="{FF2B5EF4-FFF2-40B4-BE49-F238E27FC236}">
                <a16:creationId xmlns:a16="http://schemas.microsoft.com/office/drawing/2014/main" id="{34EF75F4-1A8B-4942-B67E-800C0DD49FE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31022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A87E-904E-4002-AA86-6D0DA51ACB67}"/>
              </a:ext>
            </a:extLst>
          </p:cNvPr>
          <p:cNvSpPr>
            <a:spLocks noGrp="1"/>
          </p:cNvSpPr>
          <p:nvPr>
            <p:ph type="title"/>
          </p:nvPr>
        </p:nvSpPr>
        <p:spPr>
          <a:xfrm>
            <a:off x="466722" y="586855"/>
            <a:ext cx="3201366" cy="3387497"/>
          </a:xfrm>
        </p:spPr>
        <p:txBody>
          <a:bodyPr anchor="b">
            <a:normAutofit/>
          </a:bodyPr>
          <a:lstStyle/>
          <a:p>
            <a:pPr algn="r"/>
            <a:r>
              <a:rPr lang="en-GB" sz="5400" b="1" dirty="0">
                <a:solidFill>
                  <a:srgbClr val="FFFFFF"/>
                </a:solidFill>
              </a:rPr>
              <a:t>Today</a:t>
            </a:r>
          </a:p>
        </p:txBody>
      </p:sp>
      <p:sp>
        <p:nvSpPr>
          <p:cNvPr id="47" name="Content Placeholder 2">
            <a:extLst>
              <a:ext uri="{FF2B5EF4-FFF2-40B4-BE49-F238E27FC236}">
                <a16:creationId xmlns:a16="http://schemas.microsoft.com/office/drawing/2014/main" id="{1FE10C16-DB13-4C29-AC3C-5ED0F459B2DD}"/>
              </a:ext>
            </a:extLst>
          </p:cNvPr>
          <p:cNvSpPr>
            <a:spLocks noGrp="1"/>
          </p:cNvSpPr>
          <p:nvPr>
            <p:ph idx="1"/>
          </p:nvPr>
        </p:nvSpPr>
        <p:spPr>
          <a:xfrm>
            <a:off x="4810259" y="649480"/>
            <a:ext cx="6555347" cy="5546047"/>
          </a:xfrm>
        </p:spPr>
        <p:txBody>
          <a:bodyPr anchor="ctr">
            <a:normAutofit/>
          </a:bodyPr>
          <a:lstStyle/>
          <a:p>
            <a:r>
              <a:rPr lang="en-GB" dirty="0"/>
              <a:t>What is EI and why do we need it?</a:t>
            </a:r>
          </a:p>
          <a:p>
            <a:r>
              <a:rPr lang="en-GB" dirty="0"/>
              <a:t>Wellbeing</a:t>
            </a:r>
          </a:p>
          <a:p>
            <a:r>
              <a:rPr lang="en-GB" dirty="0"/>
              <a:t>Compassionate leadership</a:t>
            </a:r>
          </a:p>
          <a:p>
            <a:r>
              <a:rPr lang="en-GB" dirty="0"/>
              <a:t>Empathy </a:t>
            </a:r>
          </a:p>
        </p:txBody>
      </p:sp>
    </p:spTree>
    <p:extLst>
      <p:ext uri="{BB962C8B-B14F-4D97-AF65-F5344CB8AC3E}">
        <p14:creationId xmlns:p14="http://schemas.microsoft.com/office/powerpoint/2010/main" val="889166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E04A1-5728-46FC-839D-07E6260B9D6F}"/>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‘Emotional Intelligence’ (EI)?</a:t>
            </a:r>
          </a:p>
        </p:txBody>
      </p:sp>
      <p:sp>
        <p:nvSpPr>
          <p:cNvPr id="3" name="Content Placeholder 2">
            <a:extLst>
              <a:ext uri="{FF2B5EF4-FFF2-40B4-BE49-F238E27FC236}">
                <a16:creationId xmlns:a16="http://schemas.microsoft.com/office/drawing/2014/main" id="{5AB57D58-CDFC-408F-991B-8AA36BA23BE8}"/>
              </a:ext>
            </a:extLst>
          </p:cNvPr>
          <p:cNvSpPr>
            <a:spLocks noGrp="1"/>
          </p:cNvSpPr>
          <p:nvPr>
            <p:ph idx="1"/>
          </p:nvPr>
        </p:nvSpPr>
        <p:spPr>
          <a:xfrm>
            <a:off x="4447308" y="591344"/>
            <a:ext cx="6906491" cy="5585619"/>
          </a:xfrm>
        </p:spPr>
        <p:txBody>
          <a:bodyPr anchor="ctr">
            <a:normAutofit/>
          </a:bodyPr>
          <a:lstStyle/>
          <a:p>
            <a:pPr marL="0" indent="0">
              <a:buNone/>
            </a:pPr>
            <a:r>
              <a:rPr lang="en-GB" i="1" dirty="0"/>
              <a:t>‘Your ability to recognise and understand emotions in yourself and others, and your ability to use this awareness to manage your behaviour and relationships’ </a:t>
            </a:r>
            <a:r>
              <a:rPr lang="en-GB" dirty="0"/>
              <a:t>(Bradberry, 2020)</a:t>
            </a:r>
          </a:p>
          <a:p>
            <a:pPr marL="0" indent="0">
              <a:buNone/>
            </a:pPr>
            <a:endParaRPr lang="en-GB" dirty="0"/>
          </a:p>
          <a:p>
            <a:r>
              <a:rPr lang="en-GB" dirty="0"/>
              <a:t>Ensure </a:t>
            </a:r>
            <a:r>
              <a:rPr lang="en-GB" b="1" dirty="0"/>
              <a:t>credible </a:t>
            </a:r>
            <a:r>
              <a:rPr lang="en-GB" dirty="0"/>
              <a:t>sources when giving definition; no </a:t>
            </a:r>
            <a:r>
              <a:rPr lang="en-GB" dirty="0" err="1"/>
              <a:t>UKEssays</a:t>
            </a:r>
            <a:r>
              <a:rPr lang="en-GB" dirty="0"/>
              <a:t> and the like</a:t>
            </a:r>
          </a:p>
        </p:txBody>
      </p:sp>
    </p:spTree>
    <p:extLst>
      <p:ext uri="{BB962C8B-B14F-4D97-AF65-F5344CB8AC3E}">
        <p14:creationId xmlns:p14="http://schemas.microsoft.com/office/powerpoint/2010/main" val="38243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7726B-13C0-4E2B-A71E-1CFAC179B840}"/>
              </a:ext>
            </a:extLst>
          </p:cNvPr>
          <p:cNvSpPr>
            <a:spLocks noGrp="1"/>
          </p:cNvSpPr>
          <p:nvPr>
            <p:ph type="title"/>
          </p:nvPr>
        </p:nvSpPr>
        <p:spPr>
          <a:xfrm>
            <a:off x="630936" y="640080"/>
            <a:ext cx="4818888" cy="1481328"/>
          </a:xfrm>
        </p:spPr>
        <p:txBody>
          <a:bodyPr anchor="b">
            <a:normAutofit fontScale="90000"/>
          </a:bodyPr>
          <a:lstStyle/>
          <a:p>
            <a:r>
              <a:rPr lang="en-GB" sz="5000" b="1"/>
              <a:t>Where does EI sit?</a:t>
            </a:r>
          </a:p>
        </p:txBody>
      </p:sp>
      <p:sp>
        <p:nvSpPr>
          <p:cNvPr id="3" name="Content Placeholder 2">
            <a:extLst>
              <a:ext uri="{FF2B5EF4-FFF2-40B4-BE49-F238E27FC236}">
                <a16:creationId xmlns:a16="http://schemas.microsoft.com/office/drawing/2014/main" id="{C44677C0-1C22-48AD-9669-40C9495FBD8A}"/>
              </a:ext>
            </a:extLst>
          </p:cNvPr>
          <p:cNvSpPr>
            <a:spLocks noGrp="1"/>
          </p:cNvSpPr>
          <p:nvPr>
            <p:ph idx="1"/>
          </p:nvPr>
        </p:nvSpPr>
        <p:spPr>
          <a:xfrm>
            <a:off x="643278" y="2535686"/>
            <a:ext cx="4665701" cy="3944612"/>
          </a:xfrm>
        </p:spPr>
        <p:txBody>
          <a:bodyPr numCol="2" anchor="t">
            <a:normAutofit lnSpcReduction="10000"/>
          </a:bodyPr>
          <a:lstStyle/>
          <a:p>
            <a:r>
              <a:rPr lang="en-GB" dirty="0"/>
              <a:t>IQ</a:t>
            </a:r>
          </a:p>
          <a:p>
            <a:r>
              <a:rPr lang="en-GB" dirty="0"/>
              <a:t>EQ</a:t>
            </a:r>
          </a:p>
          <a:p>
            <a:r>
              <a:rPr lang="en-GB" dirty="0"/>
              <a:t>PQ</a:t>
            </a:r>
          </a:p>
          <a:p>
            <a:r>
              <a:rPr lang="en-GB" dirty="0"/>
              <a:t>SQ</a:t>
            </a:r>
          </a:p>
          <a:p>
            <a:r>
              <a:rPr lang="en-GB" dirty="0"/>
              <a:t>AQ</a:t>
            </a:r>
          </a:p>
          <a:p>
            <a:endParaRPr lang="en-GB" dirty="0"/>
          </a:p>
          <a:p>
            <a:endParaRPr lang="en-GB" b="1" dirty="0"/>
          </a:p>
          <a:p>
            <a:r>
              <a:rPr lang="en-GB" b="1" dirty="0"/>
              <a:t>"IQ + EQ + PQ + SQ + AQ = I am a well-rounded person"</a:t>
            </a:r>
            <a:endParaRPr lang="en-GB" dirty="0"/>
          </a:p>
          <a:p>
            <a:endParaRPr lang="en-GB" sz="2200" dirty="0"/>
          </a:p>
        </p:txBody>
      </p:sp>
      <p:pic>
        <p:nvPicPr>
          <p:cNvPr id="4" name="Picture 3">
            <a:extLst>
              <a:ext uri="{FF2B5EF4-FFF2-40B4-BE49-F238E27FC236}">
                <a16:creationId xmlns:a16="http://schemas.microsoft.com/office/drawing/2014/main" id="{D6139F06-521D-4187-A1B7-9B2B07ACF3EA}"/>
              </a:ext>
            </a:extLst>
          </p:cNvPr>
          <p:cNvPicPr>
            <a:picLocks noChangeAspect="1"/>
          </p:cNvPicPr>
          <p:nvPr/>
        </p:nvPicPr>
        <p:blipFill>
          <a:blip r:embed="rId3"/>
          <a:stretch>
            <a:fillRect/>
          </a:stretch>
        </p:blipFill>
        <p:spPr>
          <a:xfrm>
            <a:off x="6186030" y="640080"/>
            <a:ext cx="5285003" cy="5577840"/>
          </a:xfrm>
          <a:prstGeom prst="rect">
            <a:avLst/>
          </a:prstGeom>
        </p:spPr>
      </p:pic>
    </p:spTree>
    <p:extLst>
      <p:ext uri="{BB962C8B-B14F-4D97-AF65-F5344CB8AC3E}">
        <p14:creationId xmlns:p14="http://schemas.microsoft.com/office/powerpoint/2010/main" val="1853978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22FA-4E84-42CF-BE80-6A0DD9992947}"/>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4500" b="1" kern="1200">
                <a:solidFill>
                  <a:schemeClr val="tx1"/>
                </a:solidFill>
                <a:latin typeface="+mj-lt"/>
                <a:ea typeface="+mj-ea"/>
                <a:cs typeface="+mj-cs"/>
              </a:rPr>
              <a:t>EI and Performance</a:t>
            </a:r>
          </a:p>
        </p:txBody>
      </p:sp>
      <p:pic>
        <p:nvPicPr>
          <p:cNvPr id="4" name="Picture 3">
            <a:extLst>
              <a:ext uri="{FF2B5EF4-FFF2-40B4-BE49-F238E27FC236}">
                <a16:creationId xmlns:a16="http://schemas.microsoft.com/office/drawing/2014/main" id="{C7400CA7-CB28-4F6F-A06E-A0B545A4390D}"/>
              </a:ext>
            </a:extLst>
          </p:cNvPr>
          <p:cNvPicPr>
            <a:picLocks noChangeAspect="1"/>
          </p:cNvPicPr>
          <p:nvPr/>
        </p:nvPicPr>
        <p:blipFill>
          <a:blip r:embed="rId3"/>
          <a:stretch>
            <a:fillRect/>
          </a:stretch>
        </p:blipFill>
        <p:spPr>
          <a:xfrm>
            <a:off x="4516097" y="1938874"/>
            <a:ext cx="7576967" cy="3561174"/>
          </a:xfrm>
          <a:prstGeom prst="rect">
            <a:avLst/>
          </a:prstGeom>
        </p:spPr>
      </p:pic>
    </p:spTree>
    <p:extLst>
      <p:ext uri="{BB962C8B-B14F-4D97-AF65-F5344CB8AC3E}">
        <p14:creationId xmlns:p14="http://schemas.microsoft.com/office/powerpoint/2010/main" val="1701967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8D13E-4DC4-4A41-8FBF-C8F3AE6B44F9}"/>
              </a:ext>
            </a:extLst>
          </p:cNvPr>
          <p:cNvSpPr>
            <a:spLocks noGrp="1"/>
          </p:cNvSpPr>
          <p:nvPr>
            <p:ph type="title"/>
          </p:nvPr>
        </p:nvSpPr>
        <p:spPr>
          <a:xfrm>
            <a:off x="1075767" y="1188637"/>
            <a:ext cx="2988234" cy="4480726"/>
          </a:xfrm>
        </p:spPr>
        <p:txBody>
          <a:bodyPr>
            <a:normAutofit/>
          </a:bodyPr>
          <a:lstStyle/>
          <a:p>
            <a:pPr algn="r"/>
            <a:r>
              <a:rPr lang="en-GB" sz="6600" b="1"/>
              <a:t>Benefits of EI Training</a:t>
            </a:r>
          </a:p>
        </p:txBody>
      </p:sp>
      <p:sp>
        <p:nvSpPr>
          <p:cNvPr id="3" name="Content Placeholder 2">
            <a:extLst>
              <a:ext uri="{FF2B5EF4-FFF2-40B4-BE49-F238E27FC236}">
                <a16:creationId xmlns:a16="http://schemas.microsoft.com/office/drawing/2014/main" id="{173B5CDA-62B0-437B-81F1-B7E8A78D34B8}"/>
              </a:ext>
            </a:extLst>
          </p:cNvPr>
          <p:cNvSpPr>
            <a:spLocks noGrp="1"/>
          </p:cNvSpPr>
          <p:nvPr>
            <p:ph idx="1"/>
          </p:nvPr>
        </p:nvSpPr>
        <p:spPr>
          <a:xfrm>
            <a:off x="4705775" y="1648870"/>
            <a:ext cx="5963197" cy="4020493"/>
          </a:xfrm>
        </p:spPr>
        <p:txBody>
          <a:bodyPr numCol="1" anchor="ctr">
            <a:normAutofit/>
          </a:bodyPr>
          <a:lstStyle/>
          <a:p>
            <a:r>
              <a:rPr lang="en-GB" sz="2000" dirty="0"/>
              <a:t>Ability to handle conflict</a:t>
            </a:r>
          </a:p>
          <a:p>
            <a:r>
              <a:rPr lang="en-GB" sz="2000" dirty="0"/>
              <a:t>Ability to deal with change</a:t>
            </a:r>
          </a:p>
          <a:p>
            <a:r>
              <a:rPr lang="en-GB" sz="2000" dirty="0"/>
              <a:t>Ability to communicate clearly and effectively</a:t>
            </a:r>
          </a:p>
          <a:p>
            <a:r>
              <a:rPr lang="en-GB" sz="2000" dirty="0"/>
              <a:t>Quality of decision making</a:t>
            </a:r>
          </a:p>
          <a:p>
            <a:r>
              <a:rPr lang="en-GB" sz="2000" dirty="0"/>
              <a:t>Number of outbursts affecting performance</a:t>
            </a:r>
          </a:p>
          <a:p>
            <a:r>
              <a:rPr lang="en-GB" sz="2000" dirty="0"/>
              <a:t>Improved relationships with customers and co-workers</a:t>
            </a:r>
          </a:p>
          <a:p>
            <a:r>
              <a:rPr lang="en-GB" sz="2000" dirty="0"/>
              <a:t>Willingness to take accountability for mistakes</a:t>
            </a:r>
          </a:p>
          <a:p>
            <a:r>
              <a:rPr lang="en-GB" sz="2000" dirty="0"/>
              <a:t>Flexibility in challenging environments</a:t>
            </a:r>
          </a:p>
          <a:p>
            <a:r>
              <a:rPr lang="en-GB" sz="2000" dirty="0"/>
              <a:t>Ability to prevent set-backs from affecting their performance </a:t>
            </a:r>
          </a:p>
          <a:p>
            <a:endParaRPr lang="en-GB" sz="1700" dirty="0"/>
          </a:p>
        </p:txBody>
      </p:sp>
    </p:spTree>
    <p:extLst>
      <p:ext uri="{BB962C8B-B14F-4D97-AF65-F5344CB8AC3E}">
        <p14:creationId xmlns:p14="http://schemas.microsoft.com/office/powerpoint/2010/main" val="2995813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FC2B6-EB0A-4F28-BA14-2166173F968D}"/>
              </a:ext>
            </a:extLst>
          </p:cNvPr>
          <p:cNvSpPr>
            <a:spLocks noGrp="1"/>
          </p:cNvSpPr>
          <p:nvPr>
            <p:ph type="title"/>
          </p:nvPr>
        </p:nvSpPr>
        <p:spPr>
          <a:xfrm>
            <a:off x="1285240" y="1050595"/>
            <a:ext cx="8074815" cy="1618489"/>
          </a:xfrm>
        </p:spPr>
        <p:txBody>
          <a:bodyPr anchor="ctr">
            <a:normAutofit fontScale="90000"/>
          </a:bodyPr>
          <a:lstStyle/>
          <a:p>
            <a:r>
              <a:rPr lang="en-GB" sz="5000" b="1" dirty="0"/>
              <a:t>EI Frameworks:</a:t>
            </a:r>
            <a:br>
              <a:rPr lang="en-GB" sz="5000" b="1" dirty="0"/>
            </a:br>
            <a:r>
              <a:rPr lang="en-GB" sz="5000" b="1" dirty="0"/>
              <a:t>Daniel Goleman’s 5 Domains of EI</a:t>
            </a:r>
          </a:p>
        </p:txBody>
      </p:sp>
      <p:sp>
        <p:nvSpPr>
          <p:cNvPr id="3" name="Content Placeholder 2">
            <a:extLst>
              <a:ext uri="{FF2B5EF4-FFF2-40B4-BE49-F238E27FC236}">
                <a16:creationId xmlns:a16="http://schemas.microsoft.com/office/drawing/2014/main" id="{AD6F242C-3706-4E9F-B6A4-7172C0DC72F0}"/>
              </a:ext>
            </a:extLst>
          </p:cNvPr>
          <p:cNvSpPr>
            <a:spLocks noGrp="1"/>
          </p:cNvSpPr>
          <p:nvPr>
            <p:ph idx="1"/>
          </p:nvPr>
        </p:nvSpPr>
        <p:spPr>
          <a:xfrm>
            <a:off x="1127690" y="2969469"/>
            <a:ext cx="9933220" cy="3035482"/>
          </a:xfrm>
        </p:spPr>
        <p:txBody>
          <a:bodyPr numCol="2" anchor="t">
            <a:noAutofit/>
          </a:bodyPr>
          <a:lstStyle/>
          <a:p>
            <a:pPr marL="0" indent="0">
              <a:buNone/>
            </a:pPr>
            <a:r>
              <a:rPr lang="en-GB" sz="2000" dirty="0"/>
              <a:t>Daniel Goleman’s model of EI includes five domains:</a:t>
            </a:r>
          </a:p>
          <a:p>
            <a:r>
              <a:rPr lang="en-GB" sz="2000" b="1" dirty="0"/>
              <a:t>Know</a:t>
            </a:r>
            <a:r>
              <a:rPr lang="en-GB" sz="2000" dirty="0"/>
              <a:t> your emotions.</a:t>
            </a:r>
          </a:p>
          <a:p>
            <a:r>
              <a:rPr lang="en-GB" sz="2000" b="1" dirty="0"/>
              <a:t>Manage</a:t>
            </a:r>
            <a:r>
              <a:rPr lang="en-GB" sz="2000" dirty="0"/>
              <a:t> your emotions.</a:t>
            </a:r>
          </a:p>
          <a:p>
            <a:r>
              <a:rPr lang="en-GB" sz="2000" b="1" dirty="0"/>
              <a:t>Motivate</a:t>
            </a:r>
            <a:r>
              <a:rPr lang="en-GB" sz="2000" dirty="0"/>
              <a:t> yourself.</a:t>
            </a:r>
          </a:p>
          <a:p>
            <a:r>
              <a:rPr lang="en-GB" sz="2000" b="1" dirty="0"/>
              <a:t>Recognise and understand</a:t>
            </a:r>
            <a:r>
              <a:rPr lang="en-GB" sz="2000" dirty="0"/>
              <a:t> other people’s emotions.</a:t>
            </a:r>
          </a:p>
          <a:p>
            <a:r>
              <a:rPr lang="en-GB" sz="2000" b="1" dirty="0"/>
              <a:t>Manage relationships</a:t>
            </a:r>
            <a:r>
              <a:rPr lang="en-GB" sz="2000" dirty="0"/>
              <a:t> (others’ emotions)</a:t>
            </a:r>
          </a:p>
          <a:p>
            <a:pPr marL="0" indent="0">
              <a:buNone/>
            </a:pPr>
            <a:r>
              <a:rPr lang="en-GB" sz="2000" dirty="0"/>
              <a:t>These five realms are broken down into four quadrants:</a:t>
            </a:r>
          </a:p>
          <a:p>
            <a:r>
              <a:rPr lang="en-GB" sz="2000" b="1" dirty="0"/>
              <a:t>Self-Awareness.</a:t>
            </a:r>
            <a:endParaRPr lang="en-GB" sz="2000" dirty="0"/>
          </a:p>
          <a:p>
            <a:r>
              <a:rPr lang="en-GB" sz="2000" b="1" dirty="0"/>
              <a:t>Social Awareness (empathy).</a:t>
            </a:r>
            <a:endParaRPr lang="en-GB" sz="2000" dirty="0"/>
          </a:p>
          <a:p>
            <a:r>
              <a:rPr lang="en-GB" sz="2000" b="1" dirty="0"/>
              <a:t>Self-Management.</a:t>
            </a:r>
            <a:endParaRPr lang="en-GB" sz="2000" dirty="0"/>
          </a:p>
          <a:p>
            <a:r>
              <a:rPr lang="en-GB" sz="2000" b="1" dirty="0"/>
              <a:t>Relationship Management (social skills).</a:t>
            </a:r>
            <a:endParaRPr lang="en-GB" sz="2000" dirty="0"/>
          </a:p>
          <a:p>
            <a:endParaRPr lang="en-GB" sz="2000" dirty="0"/>
          </a:p>
        </p:txBody>
      </p:sp>
    </p:spTree>
    <p:extLst>
      <p:ext uri="{BB962C8B-B14F-4D97-AF65-F5344CB8AC3E}">
        <p14:creationId xmlns:p14="http://schemas.microsoft.com/office/powerpoint/2010/main" val="274101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A0B9ACD-219D-47F5-B43A-AD77D2A7BE60}"/>
              </a:ext>
            </a:extLst>
          </p:cNvPr>
          <p:cNvPicPr>
            <a:picLocks noGrp="1" noChangeAspect="1"/>
          </p:cNvPicPr>
          <p:nvPr>
            <p:ph idx="1"/>
          </p:nvPr>
        </p:nvPicPr>
        <p:blipFill rotWithShape="1">
          <a:blip r:embed="rId3"/>
          <a:srcRect t="-1" b="909"/>
          <a:stretch/>
        </p:blipFill>
        <p:spPr>
          <a:xfrm>
            <a:off x="665018" y="21415"/>
            <a:ext cx="10797045" cy="6815171"/>
          </a:xfrm>
          <a:prstGeom prst="rect">
            <a:avLst/>
          </a:prstGeom>
        </p:spPr>
      </p:pic>
      <p:sp>
        <p:nvSpPr>
          <p:cNvPr id="5" name="TextBox 4">
            <a:extLst>
              <a:ext uri="{FF2B5EF4-FFF2-40B4-BE49-F238E27FC236}">
                <a16:creationId xmlns:a16="http://schemas.microsoft.com/office/drawing/2014/main" id="{8CFFCF74-2725-44D2-9323-C5103260AEA2}"/>
              </a:ext>
            </a:extLst>
          </p:cNvPr>
          <p:cNvSpPr txBox="1"/>
          <p:nvPr/>
        </p:nvSpPr>
        <p:spPr>
          <a:xfrm>
            <a:off x="10605654" y="6190254"/>
            <a:ext cx="1842655" cy="646331"/>
          </a:xfrm>
          <a:prstGeom prst="rect">
            <a:avLst/>
          </a:prstGeom>
          <a:noFill/>
        </p:spPr>
        <p:txBody>
          <a:bodyPr wrap="square" rtlCol="0">
            <a:spAutoFit/>
          </a:bodyPr>
          <a:lstStyle/>
          <a:p>
            <a:r>
              <a:rPr lang="en-GB" dirty="0"/>
              <a:t>Image: </a:t>
            </a:r>
            <a:r>
              <a:rPr lang="en-GB" dirty="0" err="1"/>
              <a:t>Riopel</a:t>
            </a:r>
            <a:r>
              <a:rPr lang="en-GB" dirty="0"/>
              <a:t>, (2019)</a:t>
            </a:r>
          </a:p>
        </p:txBody>
      </p:sp>
    </p:spTree>
    <p:extLst>
      <p:ext uri="{BB962C8B-B14F-4D97-AF65-F5344CB8AC3E}">
        <p14:creationId xmlns:p14="http://schemas.microsoft.com/office/powerpoint/2010/main" val="241655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a:xfrm>
            <a:off x="945935" y="726351"/>
            <a:ext cx="9984615" cy="1597228"/>
          </a:xfrm>
        </p:spPr>
        <p:txBody>
          <a:bodyPr>
            <a:normAutofit/>
          </a:bodyPr>
          <a:lstStyle/>
          <a:p>
            <a:r>
              <a:rPr lang="en-GB" sz="6000" b="1" dirty="0"/>
              <a:t>What is wellbeing?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32286" y="3386254"/>
            <a:ext cx="5272831" cy="15101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249460" y="2426655"/>
            <a:ext cx="5458233" cy="2728198"/>
          </a:xfrm>
        </p:spPr>
        <p:txBody>
          <a:bodyPr numCol="1" anchor="t">
            <a:noAutofit/>
          </a:bodyPr>
          <a:lstStyle/>
          <a:p>
            <a:r>
              <a:rPr lang="en-GB" dirty="0"/>
              <a:t>Well, who knows?</a:t>
            </a:r>
          </a:p>
          <a:p>
            <a:r>
              <a:rPr lang="en-GB" dirty="0"/>
              <a:t>Bradburn (1969) – spectrum</a:t>
            </a:r>
          </a:p>
          <a:p>
            <a:r>
              <a:rPr lang="en-GB" dirty="0"/>
              <a:t>Headey (1992) – positive and negative affects</a:t>
            </a:r>
          </a:p>
          <a:p>
            <a:r>
              <a:rPr lang="en-GB" dirty="0"/>
              <a:t>Dodge, et al., (2012) – equilibrium</a:t>
            </a:r>
          </a:p>
          <a:p>
            <a:r>
              <a:rPr lang="en-GB" dirty="0"/>
              <a:t>CIPD (2020) – a state of flourishing</a:t>
            </a:r>
          </a:p>
        </p:txBody>
      </p:sp>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wellbeing at work, then?</a:t>
            </a:r>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4420013" y="782413"/>
            <a:ext cx="6906491" cy="5585619"/>
          </a:xfrm>
        </p:spPr>
        <p:txBody>
          <a:bodyPr anchor="ctr">
            <a:normAutofit/>
          </a:bodyPr>
          <a:lstStyle/>
          <a:p>
            <a:r>
              <a:rPr lang="en-GB" sz="3200" dirty="0"/>
              <a:t>Better work and working lives</a:t>
            </a:r>
          </a:p>
          <a:p>
            <a:r>
              <a:rPr lang="en-GB" sz="3200" dirty="0"/>
              <a:t>Mutual gains</a:t>
            </a:r>
          </a:p>
          <a:p>
            <a:r>
              <a:rPr lang="en-GB" sz="3200" dirty="0"/>
              <a:t>Wellbeing and resilience</a:t>
            </a:r>
          </a:p>
          <a:p>
            <a:pPr lvl="1"/>
            <a:r>
              <a:rPr lang="en-GB" sz="2800" dirty="0"/>
              <a:t>Resilience: </a:t>
            </a:r>
            <a:r>
              <a:rPr lang="en-GB" sz="2800" i="1" dirty="0"/>
              <a:t>the capacity to recover quickly from difficulties; toughness</a:t>
            </a:r>
          </a:p>
          <a:p>
            <a:pPr lvl="1"/>
            <a:r>
              <a:rPr lang="en-GB" sz="2800" i="1" dirty="0"/>
              <a:t>Psychological resilience is the ability to mentally or emotionally cope with a crisis or to return to pre-crisis status quickly</a:t>
            </a:r>
          </a:p>
          <a:p>
            <a:endParaRPr lang="en-GB" dirty="0"/>
          </a:p>
          <a:p>
            <a:endParaRPr lang="en-GB"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006900" y="1188637"/>
            <a:ext cx="3141430" cy="4480726"/>
          </a:xfrm>
        </p:spPr>
        <p:txBody>
          <a:bodyPr>
            <a:normAutofit/>
          </a:bodyPr>
          <a:lstStyle/>
          <a:p>
            <a:pPr algn="r"/>
            <a:r>
              <a:rPr lang="en-GB" sz="5400" b="1" dirty="0"/>
              <a:t>The business case for wellbeing</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5138927" y="1338729"/>
            <a:ext cx="5847519" cy="4892428"/>
          </a:xfrm>
        </p:spPr>
        <p:txBody>
          <a:bodyPr anchor="ctr">
            <a:normAutofit/>
          </a:bodyPr>
          <a:lstStyle/>
          <a:p>
            <a:r>
              <a:rPr lang="en-GB" sz="2000" dirty="0"/>
              <a:t>Good health and wellbeing are a core enabler of employee engagement and organisational performance</a:t>
            </a:r>
          </a:p>
          <a:p>
            <a:r>
              <a:rPr lang="en-GB" sz="2000" dirty="0"/>
              <a:t>Investing in wellbeing can lead to increased resilience</a:t>
            </a:r>
          </a:p>
          <a:p>
            <a:r>
              <a:rPr lang="en-GB" sz="2000" dirty="0"/>
              <a:t>There’s a legal ‘duty of care’ in relation to the health and welfare of employees</a:t>
            </a:r>
          </a:p>
          <a:p>
            <a:r>
              <a:rPr lang="en-GB" sz="2000" dirty="0"/>
              <a:t>There are less accidents due to the Health and Safety Act 1974</a:t>
            </a:r>
          </a:p>
          <a:p>
            <a:pPr lvl="1"/>
            <a:r>
              <a:rPr lang="en-GB" sz="2000" dirty="0"/>
              <a:t>but there’s been a rise in mental health issues over last 10 years</a:t>
            </a:r>
          </a:p>
          <a:p>
            <a:r>
              <a:rPr lang="en-GB" sz="2000" dirty="0"/>
              <a:t>Unhealthy work practices, such as presenteeism and leavism, due to unmanageable workloads</a:t>
            </a:r>
          </a:p>
          <a:p>
            <a:endParaRPr lang="en-GB" sz="1700"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a:xfrm>
            <a:off x="1285240" y="1050595"/>
            <a:ext cx="8074815" cy="1618489"/>
          </a:xfrm>
        </p:spPr>
        <p:txBody>
          <a:bodyPr anchor="ctr">
            <a:normAutofit fontScale="90000"/>
          </a:bodyPr>
          <a:lstStyle/>
          <a:p>
            <a:r>
              <a:rPr lang="en-GB" sz="6100" b="1"/>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a:xfrm>
            <a:off x="1154985" y="2669084"/>
            <a:ext cx="9878629" cy="2800395"/>
          </a:xfrm>
        </p:spPr>
        <p:txBody>
          <a:bodyPr anchor="t">
            <a:noAutofit/>
          </a:bodyPr>
          <a:lstStyle/>
          <a:p>
            <a:r>
              <a:rPr lang="en-GB" sz="3200" dirty="0"/>
              <a:t>An integrated approach to wellbeing </a:t>
            </a:r>
          </a:p>
          <a:p>
            <a:r>
              <a:rPr lang="en-GB" sz="3200" dirty="0"/>
              <a:t>A unique approach that suits your organisation</a:t>
            </a:r>
          </a:p>
          <a:p>
            <a:r>
              <a:rPr lang="en-GB" sz="3200" dirty="0"/>
              <a:t>Everyone has a role</a:t>
            </a:r>
          </a:p>
          <a:p>
            <a:r>
              <a:rPr lang="en-GB" sz="3200"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pPr algn="ctr"/>
            <a:r>
              <a:rPr lang="en-GB" sz="54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929" y="1826011"/>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87207" y="1875439"/>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2237" y="1875439"/>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31318" y="1850725"/>
            <a:ext cx="2423862" cy="162770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888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91074" y="3628039"/>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AC9A1-B975-4CB2-A067-CA0F5E17406B}"/>
              </a:ext>
            </a:extLst>
          </p:cNvPr>
          <p:cNvSpPr>
            <a:spLocks noGrp="1"/>
          </p:cNvSpPr>
          <p:nvPr>
            <p:ph type="title"/>
          </p:nvPr>
        </p:nvSpPr>
        <p:spPr>
          <a:xfrm>
            <a:off x="1006900" y="1188637"/>
            <a:ext cx="3141430" cy="4480726"/>
          </a:xfrm>
        </p:spPr>
        <p:txBody>
          <a:bodyPr>
            <a:normAutofit fontScale="90000"/>
          </a:bodyPr>
          <a:lstStyle/>
          <a:p>
            <a:pPr algn="r"/>
            <a:r>
              <a:rPr lang="en-GB" sz="5100" b="1"/>
              <a:t>Wellbeing and Emotional Intelligence</a:t>
            </a:r>
          </a:p>
        </p:txBody>
      </p:sp>
      <p:sp>
        <p:nvSpPr>
          <p:cNvPr id="3" name="Content Placeholder 2">
            <a:extLst>
              <a:ext uri="{FF2B5EF4-FFF2-40B4-BE49-F238E27FC236}">
                <a16:creationId xmlns:a16="http://schemas.microsoft.com/office/drawing/2014/main" id="{88811529-823E-4404-B652-5AEC0393A771}"/>
              </a:ext>
            </a:extLst>
          </p:cNvPr>
          <p:cNvSpPr>
            <a:spLocks noGrp="1"/>
          </p:cNvSpPr>
          <p:nvPr>
            <p:ph idx="1"/>
          </p:nvPr>
        </p:nvSpPr>
        <p:spPr>
          <a:xfrm>
            <a:off x="5138928" y="1338729"/>
            <a:ext cx="6297896" cy="4180542"/>
          </a:xfrm>
        </p:spPr>
        <p:txBody>
          <a:bodyPr anchor="ctr">
            <a:noAutofit/>
          </a:bodyPr>
          <a:lstStyle/>
          <a:p>
            <a:r>
              <a:rPr lang="en-GB" sz="2400" dirty="0"/>
              <a:t>Resilience </a:t>
            </a:r>
          </a:p>
          <a:p>
            <a:r>
              <a:rPr lang="en-GB" sz="2400" dirty="0"/>
              <a:t>Wellbeing dips when the challenges we face outweigh the resources we have to cope with them</a:t>
            </a:r>
          </a:p>
          <a:p>
            <a:r>
              <a:rPr lang="en-GB" sz="2400" dirty="0"/>
              <a:t>We can’t control what life throws at us, but we can control our response (emotional reaction)</a:t>
            </a:r>
          </a:p>
          <a:p>
            <a:r>
              <a:rPr lang="en-GB" sz="2400" dirty="0"/>
              <a:t>EI skills help us remain well</a:t>
            </a:r>
          </a:p>
          <a:p>
            <a:r>
              <a:rPr lang="en-GB" sz="2400" dirty="0"/>
              <a:t>We first have to recognise the emotional state we are in (self-awareness) and then manage our response to move to a more positive state</a:t>
            </a:r>
          </a:p>
        </p:txBody>
      </p:sp>
    </p:spTree>
    <p:extLst>
      <p:ext uri="{BB962C8B-B14F-4D97-AF65-F5344CB8AC3E}">
        <p14:creationId xmlns:p14="http://schemas.microsoft.com/office/powerpoint/2010/main" val="172047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0D5B-294A-4D5B-9C5F-AF77064D8BEC}"/>
              </a:ext>
            </a:extLst>
          </p:cNvPr>
          <p:cNvSpPr>
            <a:spLocks noGrp="1"/>
          </p:cNvSpPr>
          <p:nvPr>
            <p:ph type="title"/>
          </p:nvPr>
        </p:nvSpPr>
        <p:spPr>
          <a:xfrm>
            <a:off x="1285240" y="1050595"/>
            <a:ext cx="8074815" cy="1618489"/>
          </a:xfrm>
        </p:spPr>
        <p:txBody>
          <a:bodyPr anchor="ctr">
            <a:normAutofit fontScale="90000"/>
          </a:bodyPr>
          <a:lstStyle/>
          <a:p>
            <a:r>
              <a:rPr lang="en-GB" sz="5000" b="1"/>
              <a:t>How might wellbeing be affected during a pandemic?</a:t>
            </a:r>
          </a:p>
        </p:txBody>
      </p:sp>
      <p:sp>
        <p:nvSpPr>
          <p:cNvPr id="3" name="Content Placeholder 2">
            <a:extLst>
              <a:ext uri="{FF2B5EF4-FFF2-40B4-BE49-F238E27FC236}">
                <a16:creationId xmlns:a16="http://schemas.microsoft.com/office/drawing/2014/main" id="{9AEA52AE-EB3F-45B2-B4F3-85A2EE3DF4D2}"/>
              </a:ext>
            </a:extLst>
          </p:cNvPr>
          <p:cNvSpPr>
            <a:spLocks noGrp="1"/>
          </p:cNvSpPr>
          <p:nvPr>
            <p:ph idx="1"/>
          </p:nvPr>
        </p:nvSpPr>
        <p:spPr>
          <a:xfrm>
            <a:off x="1285240" y="2804551"/>
            <a:ext cx="9837685" cy="3200400"/>
          </a:xfrm>
        </p:spPr>
        <p:txBody>
          <a:bodyPr numCol="2" anchor="t">
            <a:noAutofit/>
          </a:bodyPr>
          <a:lstStyle/>
          <a:p>
            <a:r>
              <a:rPr lang="en-GB" sz="2000" dirty="0"/>
              <a:t>Anxiety about own health, health of family</a:t>
            </a:r>
          </a:p>
          <a:p>
            <a:r>
              <a:rPr lang="en-GB" sz="2000" dirty="0"/>
              <a:t>Money worries (staff on furlough, no bonuses)</a:t>
            </a:r>
          </a:p>
          <a:p>
            <a:r>
              <a:rPr lang="en-GB" sz="2000" dirty="0"/>
              <a:t>Anxiety about PPE</a:t>
            </a:r>
          </a:p>
          <a:p>
            <a:r>
              <a:rPr lang="en-GB" sz="2000" dirty="0"/>
              <a:t>Not eating well, not sleeping properly, drinking too much</a:t>
            </a:r>
          </a:p>
          <a:p>
            <a:r>
              <a:rPr lang="en-GB" sz="2000" dirty="0"/>
              <a:t>Tiredness from home schooling and working</a:t>
            </a:r>
          </a:p>
          <a:p>
            <a:r>
              <a:rPr lang="en-GB" sz="2000" dirty="0"/>
              <a:t>Stress of staying home and not seeing friends/relatives</a:t>
            </a:r>
          </a:p>
          <a:p>
            <a:r>
              <a:rPr lang="en-GB" sz="2000" dirty="0"/>
              <a:t>Getting used to new ways of working</a:t>
            </a:r>
          </a:p>
          <a:p>
            <a:r>
              <a:rPr lang="en-GB" sz="2000" dirty="0"/>
              <a:t>Fatigue from video-calling</a:t>
            </a:r>
          </a:p>
          <a:p>
            <a:r>
              <a:rPr lang="en-GB" sz="2000" dirty="0"/>
              <a:t>Lack of proper equipment for working at home</a:t>
            </a:r>
          </a:p>
          <a:p>
            <a:endParaRPr lang="en-GB" sz="1800" dirty="0"/>
          </a:p>
        </p:txBody>
      </p:sp>
    </p:spTree>
    <p:extLst>
      <p:ext uri="{BB962C8B-B14F-4D97-AF65-F5344CB8AC3E}">
        <p14:creationId xmlns:p14="http://schemas.microsoft.com/office/powerpoint/2010/main" val="32790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30334-C2CF-4ACE-A6EF-C70A77D99009}"/>
              </a:ext>
            </a:extLst>
          </p:cNvPr>
          <p:cNvSpPr>
            <a:spLocks noGrp="1"/>
          </p:cNvSpPr>
          <p:nvPr>
            <p:ph type="title"/>
          </p:nvPr>
        </p:nvSpPr>
        <p:spPr>
          <a:xfrm>
            <a:off x="609600" y="102638"/>
            <a:ext cx="10972800" cy="457199"/>
          </a:xfrm>
        </p:spPr>
        <p:txBody>
          <a:bodyPr>
            <a:noAutofit/>
          </a:bodyPr>
          <a:lstStyle/>
          <a:p>
            <a:pPr algn="ctr"/>
            <a:r>
              <a:rPr lang="en-GB" b="1" dirty="0"/>
              <a:t>Pandemic - Issues and Possible solutions</a:t>
            </a:r>
          </a:p>
        </p:txBody>
      </p:sp>
      <p:graphicFrame>
        <p:nvGraphicFramePr>
          <p:cNvPr id="4" name="Table 4">
            <a:extLst>
              <a:ext uri="{FF2B5EF4-FFF2-40B4-BE49-F238E27FC236}">
                <a16:creationId xmlns:a16="http://schemas.microsoft.com/office/drawing/2014/main" id="{39E25830-571F-4F11-85EE-26CE535FEC23}"/>
              </a:ext>
            </a:extLst>
          </p:cNvPr>
          <p:cNvGraphicFramePr>
            <a:graphicFrameLocks noGrp="1"/>
          </p:cNvGraphicFramePr>
          <p:nvPr>
            <p:ph idx="1"/>
          </p:nvPr>
        </p:nvGraphicFramePr>
        <p:xfrm>
          <a:off x="289248" y="746449"/>
          <a:ext cx="11681928" cy="6064073"/>
        </p:xfrm>
        <a:graphic>
          <a:graphicData uri="http://schemas.openxmlformats.org/drawingml/2006/table">
            <a:tbl>
              <a:tblPr firstRow="1" bandRow="1">
                <a:tableStyleId>{5C22544A-7EE6-4342-B048-85BDC9FD1C3A}</a:tableStyleId>
              </a:tblPr>
              <a:tblGrid>
                <a:gridCol w="2403618">
                  <a:extLst>
                    <a:ext uri="{9D8B030D-6E8A-4147-A177-3AD203B41FA5}">
                      <a16:colId xmlns:a16="http://schemas.microsoft.com/office/drawing/2014/main" val="355223051"/>
                    </a:ext>
                  </a:extLst>
                </a:gridCol>
                <a:gridCol w="4071828">
                  <a:extLst>
                    <a:ext uri="{9D8B030D-6E8A-4147-A177-3AD203B41FA5}">
                      <a16:colId xmlns:a16="http://schemas.microsoft.com/office/drawing/2014/main" val="2208461492"/>
                    </a:ext>
                  </a:extLst>
                </a:gridCol>
                <a:gridCol w="5206482">
                  <a:extLst>
                    <a:ext uri="{9D8B030D-6E8A-4147-A177-3AD203B41FA5}">
                      <a16:colId xmlns:a16="http://schemas.microsoft.com/office/drawing/2014/main" val="940080387"/>
                    </a:ext>
                  </a:extLst>
                </a:gridCol>
              </a:tblGrid>
              <a:tr h="409028">
                <a:tc>
                  <a:txBody>
                    <a:bodyPr/>
                    <a:lstStyle/>
                    <a:p>
                      <a:r>
                        <a:rPr lang="en-GB" dirty="0"/>
                        <a:t>Well-being Domain</a:t>
                      </a:r>
                    </a:p>
                  </a:txBody>
                  <a:tcPr/>
                </a:tc>
                <a:tc>
                  <a:txBody>
                    <a:bodyPr/>
                    <a:lstStyle/>
                    <a:p>
                      <a:r>
                        <a:rPr lang="en-GB" dirty="0"/>
                        <a:t>Issue</a:t>
                      </a:r>
                    </a:p>
                  </a:txBody>
                  <a:tcPr/>
                </a:tc>
                <a:tc>
                  <a:txBody>
                    <a:bodyPr/>
                    <a:lstStyle/>
                    <a:p>
                      <a:r>
                        <a:rPr lang="en-GB" dirty="0"/>
                        <a:t>Solution</a:t>
                      </a:r>
                    </a:p>
                  </a:txBody>
                  <a:tcPr/>
                </a:tc>
                <a:extLst>
                  <a:ext uri="{0D108BD9-81ED-4DB2-BD59-A6C34878D82A}">
                    <a16:rowId xmlns:a16="http://schemas.microsoft.com/office/drawing/2014/main" val="839560757"/>
                  </a:ext>
                </a:extLst>
              </a:tr>
              <a:tr h="620774">
                <a:tc>
                  <a:txBody>
                    <a:bodyPr/>
                    <a:lstStyle/>
                    <a:p>
                      <a:r>
                        <a:rPr lang="en-GB" dirty="0"/>
                        <a:t>Collective/Social</a:t>
                      </a:r>
                    </a:p>
                  </a:txBody>
                  <a:tcPr/>
                </a:tc>
                <a:tc>
                  <a:txBody>
                    <a:bodyPr/>
                    <a:lstStyle/>
                    <a:p>
                      <a:r>
                        <a:rPr lang="en-GB" dirty="0"/>
                        <a:t>Feelings of isolation</a:t>
                      </a:r>
                    </a:p>
                    <a:p>
                      <a:r>
                        <a:rPr lang="en-GB" dirty="0"/>
                        <a:t>Missing family and friends</a:t>
                      </a:r>
                    </a:p>
                  </a:txBody>
                  <a:tcPr/>
                </a:tc>
                <a:tc>
                  <a:txBody>
                    <a:bodyPr/>
                    <a:lstStyle/>
                    <a:p>
                      <a:r>
                        <a:rPr lang="en-GB" dirty="0"/>
                        <a:t>Improving communication, team ethos, social cohesiveness</a:t>
                      </a:r>
                    </a:p>
                  </a:txBody>
                  <a:tcPr/>
                </a:tc>
                <a:extLst>
                  <a:ext uri="{0D108BD9-81ED-4DB2-BD59-A6C34878D82A}">
                    <a16:rowId xmlns:a16="http://schemas.microsoft.com/office/drawing/2014/main" val="1147769072"/>
                  </a:ext>
                </a:extLst>
              </a:tr>
              <a:tr h="1152866">
                <a:tc>
                  <a:txBody>
                    <a:bodyPr/>
                    <a:lstStyle/>
                    <a:p>
                      <a:r>
                        <a:rPr lang="en-GB" dirty="0"/>
                        <a:t>Health</a:t>
                      </a:r>
                    </a:p>
                  </a:txBody>
                  <a:tcPr/>
                </a:tc>
                <a:tc>
                  <a:txBody>
                    <a:bodyPr/>
                    <a:lstStyle/>
                    <a:p>
                      <a:r>
                        <a:rPr lang="en-GB" dirty="0"/>
                        <a:t>Anxiety about health/families/safety</a:t>
                      </a:r>
                    </a:p>
                    <a:p>
                      <a:r>
                        <a:rPr lang="en-GB" dirty="0"/>
                        <a:t>Exacerbation of existing mental health conditions</a:t>
                      </a:r>
                    </a:p>
                  </a:txBody>
                  <a:tcPr/>
                </a:tc>
                <a:tc>
                  <a:txBody>
                    <a:bodyPr/>
                    <a:lstStyle/>
                    <a:p>
                      <a:r>
                        <a:rPr lang="en-GB" dirty="0"/>
                        <a:t>Reassurance about jobs, PPE</a:t>
                      </a:r>
                    </a:p>
                    <a:p>
                      <a:r>
                        <a:rPr lang="en-GB" dirty="0"/>
                        <a:t>Advice on lifestyles, coping strategies and building resilience, emotional intelligence, mindfulness. OHU support for health issues. </a:t>
                      </a:r>
                    </a:p>
                  </a:txBody>
                  <a:tcPr/>
                </a:tc>
                <a:extLst>
                  <a:ext uri="{0D108BD9-81ED-4DB2-BD59-A6C34878D82A}">
                    <a16:rowId xmlns:a16="http://schemas.microsoft.com/office/drawing/2014/main" val="2953899083"/>
                  </a:ext>
                </a:extLst>
              </a:tr>
              <a:tr h="520836">
                <a:tc>
                  <a:txBody>
                    <a:bodyPr/>
                    <a:lstStyle/>
                    <a:p>
                      <a:r>
                        <a:rPr lang="en-GB" dirty="0"/>
                        <a:t>Health</a:t>
                      </a:r>
                    </a:p>
                  </a:txBody>
                  <a:tcPr/>
                </a:tc>
                <a:tc>
                  <a:txBody>
                    <a:bodyPr/>
                    <a:lstStyle/>
                    <a:p>
                      <a:r>
                        <a:rPr lang="en-GB" dirty="0"/>
                        <a:t>Money worries</a:t>
                      </a:r>
                    </a:p>
                  </a:txBody>
                  <a:tcPr/>
                </a:tc>
                <a:tc>
                  <a:txBody>
                    <a:bodyPr/>
                    <a:lstStyle/>
                    <a:p>
                      <a:r>
                        <a:rPr lang="en-GB" dirty="0"/>
                        <a:t>Help with managing finances</a:t>
                      </a:r>
                    </a:p>
                  </a:txBody>
                  <a:tcPr/>
                </a:tc>
                <a:extLst>
                  <a:ext uri="{0D108BD9-81ED-4DB2-BD59-A6C34878D82A}">
                    <a16:rowId xmlns:a16="http://schemas.microsoft.com/office/drawing/2014/main" val="3442432199"/>
                  </a:ext>
                </a:extLst>
              </a:tr>
              <a:tr h="705994">
                <a:tc>
                  <a:txBody>
                    <a:bodyPr/>
                    <a:lstStyle/>
                    <a:p>
                      <a:r>
                        <a:rPr lang="en-GB" dirty="0"/>
                        <a:t>Personal Growth</a:t>
                      </a:r>
                    </a:p>
                  </a:txBody>
                  <a:tcPr/>
                </a:tc>
                <a:tc>
                  <a:txBody>
                    <a:bodyPr/>
                    <a:lstStyle/>
                    <a:p>
                      <a:r>
                        <a:rPr lang="en-GB" dirty="0"/>
                        <a:t>No sense of achievement/fulfilment</a:t>
                      </a:r>
                    </a:p>
                  </a:txBody>
                  <a:tcPr/>
                </a:tc>
                <a:tc>
                  <a:txBody>
                    <a:bodyPr/>
                    <a:lstStyle/>
                    <a:p>
                      <a:r>
                        <a:rPr lang="en-GB" dirty="0"/>
                        <a:t>Praise and recognition, gratitude boards</a:t>
                      </a:r>
                    </a:p>
                  </a:txBody>
                  <a:tcPr/>
                </a:tc>
                <a:extLst>
                  <a:ext uri="{0D108BD9-81ED-4DB2-BD59-A6C34878D82A}">
                    <a16:rowId xmlns:a16="http://schemas.microsoft.com/office/drawing/2014/main" val="549958497"/>
                  </a:ext>
                </a:extLst>
              </a:tr>
              <a:tr h="1311133">
                <a:tc>
                  <a:txBody>
                    <a:bodyPr/>
                    <a:lstStyle/>
                    <a:p>
                      <a:r>
                        <a:rPr lang="en-GB" dirty="0"/>
                        <a:t>Values/Principles</a:t>
                      </a:r>
                    </a:p>
                  </a:txBody>
                  <a:tcPr/>
                </a:tc>
                <a:tc>
                  <a:txBody>
                    <a:bodyPr/>
                    <a:lstStyle/>
                    <a:p>
                      <a:r>
                        <a:rPr lang="en-GB" dirty="0"/>
                        <a:t>Feeling disadvantaged/discriminated against due to disability, caring responsibilities</a:t>
                      </a:r>
                    </a:p>
                  </a:txBody>
                  <a:tcPr/>
                </a:tc>
                <a:tc>
                  <a:txBody>
                    <a:bodyPr/>
                    <a:lstStyle/>
                    <a:p>
                      <a:r>
                        <a:rPr lang="en-GB" dirty="0"/>
                        <a:t>Consultation with individuals about their needs</a:t>
                      </a:r>
                    </a:p>
                    <a:p>
                      <a:r>
                        <a:rPr lang="en-GB" dirty="0"/>
                        <a:t>Reasonable adjustments</a:t>
                      </a:r>
                    </a:p>
                  </a:txBody>
                  <a:tcPr/>
                </a:tc>
                <a:extLst>
                  <a:ext uri="{0D108BD9-81ED-4DB2-BD59-A6C34878D82A}">
                    <a16:rowId xmlns:a16="http://schemas.microsoft.com/office/drawing/2014/main" val="2909542270"/>
                  </a:ext>
                </a:extLst>
              </a:tr>
              <a:tr h="644141">
                <a:tc>
                  <a:txBody>
                    <a:bodyPr/>
                    <a:lstStyle/>
                    <a:p>
                      <a:r>
                        <a:rPr lang="en-GB" dirty="0"/>
                        <a:t>Work</a:t>
                      </a:r>
                    </a:p>
                  </a:txBody>
                  <a:tcPr/>
                </a:tc>
                <a:tc>
                  <a:txBody>
                    <a:bodyPr/>
                    <a:lstStyle/>
                    <a:p>
                      <a:r>
                        <a:rPr lang="en-GB" dirty="0"/>
                        <a:t>Too much work/lack of work-life balance and boundaries</a:t>
                      </a:r>
                    </a:p>
                  </a:txBody>
                  <a:tcPr/>
                </a:tc>
                <a:tc>
                  <a:txBody>
                    <a:bodyPr/>
                    <a:lstStyle/>
                    <a:p>
                      <a:r>
                        <a:rPr lang="en-GB" dirty="0"/>
                        <a:t>Consultation, adjustments to hours; train managers</a:t>
                      </a:r>
                    </a:p>
                  </a:txBody>
                  <a:tcPr/>
                </a:tc>
                <a:extLst>
                  <a:ext uri="{0D108BD9-81ED-4DB2-BD59-A6C34878D82A}">
                    <a16:rowId xmlns:a16="http://schemas.microsoft.com/office/drawing/2014/main" val="3744641125"/>
                  </a:ext>
                </a:extLst>
              </a:tr>
              <a:tr h="644141">
                <a:tc>
                  <a:txBody>
                    <a:bodyPr/>
                    <a:lstStyle/>
                    <a:p>
                      <a:r>
                        <a:rPr lang="en-GB" dirty="0"/>
                        <a:t>Health</a:t>
                      </a:r>
                    </a:p>
                  </a:txBody>
                  <a:tcPr/>
                </a:tc>
                <a:tc>
                  <a:txBody>
                    <a:bodyPr/>
                    <a:lstStyle/>
                    <a:p>
                      <a:r>
                        <a:rPr lang="en-GB" dirty="0"/>
                        <a:t>Lack of equipment – PPE</a:t>
                      </a:r>
                    </a:p>
                    <a:p>
                      <a:r>
                        <a:rPr lang="en-GB" dirty="0"/>
                        <a:t>Front-line, highly pressurised jobs</a:t>
                      </a:r>
                    </a:p>
                  </a:txBody>
                  <a:tcPr/>
                </a:tc>
                <a:tc>
                  <a:txBody>
                    <a:bodyPr/>
                    <a:lstStyle/>
                    <a:p>
                      <a:r>
                        <a:rPr lang="en-GB" dirty="0"/>
                        <a:t>Rethink how jobs are done, emphasis on safety</a:t>
                      </a:r>
                    </a:p>
                    <a:p>
                      <a:r>
                        <a:rPr lang="en-GB" dirty="0"/>
                        <a:t>Rotate staff from highly stressed areas</a:t>
                      </a:r>
                    </a:p>
                  </a:txBody>
                  <a:tcPr/>
                </a:tc>
                <a:extLst>
                  <a:ext uri="{0D108BD9-81ED-4DB2-BD59-A6C34878D82A}">
                    <a16:rowId xmlns:a16="http://schemas.microsoft.com/office/drawing/2014/main" val="2625292442"/>
                  </a:ext>
                </a:extLst>
              </a:tr>
            </a:tbl>
          </a:graphicData>
        </a:graphic>
      </p:graphicFrame>
    </p:spTree>
    <p:extLst>
      <p:ext uri="{BB962C8B-B14F-4D97-AF65-F5344CB8AC3E}">
        <p14:creationId xmlns:p14="http://schemas.microsoft.com/office/powerpoint/2010/main" val="281013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F51B-EE39-4039-97DD-F87BE1A49D12}"/>
              </a:ext>
            </a:extLst>
          </p:cNvPr>
          <p:cNvSpPr>
            <a:spLocks noGrp="1"/>
          </p:cNvSpPr>
          <p:nvPr>
            <p:ph type="title"/>
          </p:nvPr>
        </p:nvSpPr>
        <p:spPr>
          <a:xfrm>
            <a:off x="686834" y="1153572"/>
            <a:ext cx="3200400" cy="4461163"/>
          </a:xfrm>
        </p:spPr>
        <p:txBody>
          <a:bodyPr>
            <a:normAutofit/>
          </a:bodyPr>
          <a:lstStyle/>
          <a:p>
            <a:r>
              <a:rPr lang="en-GB" sz="3700" b="1">
                <a:solidFill>
                  <a:srgbClr val="FFFFFF"/>
                </a:solidFill>
              </a:rPr>
              <a:t>Compassionate Leadership</a:t>
            </a:r>
          </a:p>
        </p:txBody>
      </p:sp>
      <p:sp>
        <p:nvSpPr>
          <p:cNvPr id="3" name="Content Placeholder 2">
            <a:extLst>
              <a:ext uri="{FF2B5EF4-FFF2-40B4-BE49-F238E27FC236}">
                <a16:creationId xmlns:a16="http://schemas.microsoft.com/office/drawing/2014/main" id="{1C50FF98-A4BC-436D-8CBA-2CC7D757C7FD}"/>
              </a:ext>
            </a:extLst>
          </p:cNvPr>
          <p:cNvSpPr>
            <a:spLocks noGrp="1"/>
          </p:cNvSpPr>
          <p:nvPr>
            <p:ph idx="1"/>
          </p:nvPr>
        </p:nvSpPr>
        <p:spPr>
          <a:xfrm>
            <a:off x="4447308" y="591344"/>
            <a:ext cx="6906491" cy="5585619"/>
          </a:xfrm>
        </p:spPr>
        <p:txBody>
          <a:bodyPr anchor="ctr">
            <a:normAutofit/>
          </a:bodyPr>
          <a:lstStyle/>
          <a:p>
            <a:r>
              <a:rPr lang="en-GB" dirty="0"/>
              <a:t>Leaders who listen, understand and help</a:t>
            </a:r>
          </a:p>
          <a:p>
            <a:r>
              <a:rPr lang="en-GB" dirty="0"/>
              <a:t>This creates a supportive environment that encourages  the greater wellbeing of staff, leading to higher levels of  innovation, engagement and ultimately performance</a:t>
            </a:r>
          </a:p>
          <a:p>
            <a:pPr marL="0" indent="0" algn="r">
              <a:buNone/>
            </a:pPr>
            <a:r>
              <a:rPr lang="en-GB" dirty="0"/>
              <a:t>							(West, 2019)</a:t>
            </a:r>
          </a:p>
          <a:p>
            <a:pPr marL="0" indent="0">
              <a:buNone/>
            </a:pPr>
            <a:endParaRPr lang="en-GB" dirty="0"/>
          </a:p>
          <a:p>
            <a:endParaRPr lang="en-GB" dirty="0"/>
          </a:p>
        </p:txBody>
      </p:sp>
    </p:spTree>
    <p:extLst>
      <p:ext uri="{BB962C8B-B14F-4D97-AF65-F5344CB8AC3E}">
        <p14:creationId xmlns:p14="http://schemas.microsoft.com/office/powerpoint/2010/main" val="42223960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0F211A0-3728-4785-A476-1A9DEDB70FFC}"/>
              </a:ext>
            </a:extLst>
          </p:cNvPr>
          <p:cNvSpPr>
            <a:spLocks noGrp="1"/>
          </p:cNvSpPr>
          <p:nvPr>
            <p:ph type="title"/>
          </p:nvPr>
        </p:nvSpPr>
        <p:spPr>
          <a:xfrm>
            <a:off x="609600" y="156118"/>
            <a:ext cx="10972800" cy="657922"/>
          </a:xfrm>
        </p:spPr>
        <p:txBody>
          <a:bodyPr>
            <a:normAutofit fontScale="90000"/>
          </a:bodyPr>
          <a:lstStyle/>
          <a:p>
            <a:pPr algn="ctr"/>
            <a:r>
              <a:rPr lang="en-US" b="1" dirty="0"/>
              <a:t>Michael West on Compassionate Leadership</a:t>
            </a:r>
          </a:p>
        </p:txBody>
      </p:sp>
      <p:pic>
        <p:nvPicPr>
          <p:cNvPr id="2" name="Online Media 1" title="Michael West: Compassionate and inclusive leadership">
            <a:hlinkClick r:id="" action="ppaction://media"/>
            <a:extLst>
              <a:ext uri="{FF2B5EF4-FFF2-40B4-BE49-F238E27FC236}">
                <a16:creationId xmlns:a16="http://schemas.microsoft.com/office/drawing/2014/main" id="{9C9EB650-E16F-49B8-B1A2-F433D384FD78}"/>
              </a:ext>
            </a:extLst>
          </p:cNvPr>
          <p:cNvPicPr>
            <a:picLocks noRot="1" noChangeAspect="1"/>
          </p:cNvPicPr>
          <p:nvPr>
            <a:videoFile r:link="rId1"/>
          </p:nvPr>
        </p:nvPicPr>
        <p:blipFill>
          <a:blip r:embed="rId3"/>
          <a:stretch>
            <a:fillRect/>
          </a:stretch>
        </p:blipFill>
        <p:spPr>
          <a:xfrm>
            <a:off x="1326995" y="1048215"/>
            <a:ext cx="9556595" cy="5464097"/>
          </a:xfrm>
          <a:prstGeom prst="rect">
            <a:avLst/>
          </a:prstGeom>
          <a:noFill/>
        </p:spPr>
      </p:pic>
    </p:spTree>
    <p:extLst>
      <p:ext uri="{BB962C8B-B14F-4D97-AF65-F5344CB8AC3E}">
        <p14:creationId xmlns:p14="http://schemas.microsoft.com/office/powerpoint/2010/main" val="6664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p:txBody>
          <a:bodyPr>
            <a:normAutofit fontScale="90000"/>
          </a:bodyPr>
          <a:lstStyle/>
          <a:p>
            <a:r>
              <a:rPr lang="en-GB" b="1" dirty="0"/>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lnSpcReduction="10000"/>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7519918" y="1901283"/>
            <a:ext cx="3628806"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525B63F-B806-4FD7-8D17-F65EF8E3BA1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kern="1200">
                <a:solidFill>
                  <a:srgbClr val="FFFFFF"/>
                </a:solidFill>
                <a:latin typeface="+mj-lt"/>
                <a:ea typeface="+mj-ea"/>
                <a:cs typeface="+mj-cs"/>
              </a:rPr>
              <a:t>The ABC of Staff Needs</a:t>
            </a:r>
          </a:p>
        </p:txBody>
      </p:sp>
      <p:pic>
        <p:nvPicPr>
          <p:cNvPr id="5" name="Content Placeholder 4">
            <a:extLst>
              <a:ext uri="{FF2B5EF4-FFF2-40B4-BE49-F238E27FC236}">
                <a16:creationId xmlns:a16="http://schemas.microsoft.com/office/drawing/2014/main" id="{4F92CCCF-99EC-468D-8E38-F23E36EA7567}"/>
              </a:ext>
            </a:extLst>
          </p:cNvPr>
          <p:cNvPicPr>
            <a:picLocks noGrp="1" noChangeAspect="1"/>
          </p:cNvPicPr>
          <p:nvPr>
            <p:ph idx="1"/>
          </p:nvPr>
        </p:nvPicPr>
        <p:blipFill>
          <a:blip r:embed="rId3"/>
          <a:stretch>
            <a:fillRect/>
          </a:stretch>
        </p:blipFill>
        <p:spPr>
          <a:xfrm>
            <a:off x="4500601" y="640080"/>
            <a:ext cx="6762200" cy="5578816"/>
          </a:xfrm>
          <a:prstGeom prst="rect">
            <a:avLst/>
          </a:prstGeom>
        </p:spPr>
      </p:pic>
    </p:spTree>
    <p:extLst>
      <p:ext uri="{BB962C8B-B14F-4D97-AF65-F5344CB8AC3E}">
        <p14:creationId xmlns:p14="http://schemas.microsoft.com/office/powerpoint/2010/main" val="15390110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5034C-FCF2-408C-B0C8-ED2DB6E21643}"/>
              </a:ext>
            </a:extLst>
          </p:cNvPr>
          <p:cNvSpPr>
            <a:spLocks noGrp="1"/>
          </p:cNvSpPr>
          <p:nvPr>
            <p:ph type="title"/>
          </p:nvPr>
        </p:nvSpPr>
        <p:spPr>
          <a:xfrm>
            <a:off x="686834" y="1153572"/>
            <a:ext cx="3200400" cy="4461163"/>
          </a:xfrm>
        </p:spPr>
        <p:txBody>
          <a:bodyPr>
            <a:normAutofit/>
          </a:bodyPr>
          <a:lstStyle/>
          <a:p>
            <a:r>
              <a:rPr lang="en-GB" b="1">
                <a:solidFill>
                  <a:srgbClr val="FFFFFF"/>
                </a:solidFill>
              </a:rPr>
              <a:t>Line Manager Training Topics</a:t>
            </a:r>
          </a:p>
        </p:txBody>
      </p:sp>
      <p:sp>
        <p:nvSpPr>
          <p:cNvPr id="3" name="Content Placeholder 2">
            <a:extLst>
              <a:ext uri="{FF2B5EF4-FFF2-40B4-BE49-F238E27FC236}">
                <a16:creationId xmlns:a16="http://schemas.microsoft.com/office/drawing/2014/main" id="{39AD446B-F31D-4C1D-B7EB-3E9EC433F9D0}"/>
              </a:ext>
            </a:extLst>
          </p:cNvPr>
          <p:cNvSpPr>
            <a:spLocks noGrp="1"/>
          </p:cNvSpPr>
          <p:nvPr>
            <p:ph idx="1"/>
          </p:nvPr>
        </p:nvSpPr>
        <p:spPr>
          <a:xfrm>
            <a:off x="4447308" y="591344"/>
            <a:ext cx="6906491" cy="5947568"/>
          </a:xfrm>
        </p:spPr>
        <p:txBody>
          <a:bodyPr numCol="1" anchor="ctr">
            <a:normAutofit fontScale="92500" lnSpcReduction="20000"/>
          </a:bodyPr>
          <a:lstStyle/>
          <a:p>
            <a:r>
              <a:rPr lang="en-GB" dirty="0"/>
              <a:t>Build relationships based on trust</a:t>
            </a:r>
          </a:p>
          <a:p>
            <a:r>
              <a:rPr lang="en-GB" dirty="0"/>
              <a:t>Sensitive and supportive one to ones</a:t>
            </a:r>
          </a:p>
          <a:p>
            <a:r>
              <a:rPr lang="en-GB" dirty="0"/>
              <a:t>Lead by example</a:t>
            </a:r>
          </a:p>
          <a:p>
            <a:r>
              <a:rPr lang="en-GB" dirty="0"/>
              <a:t>Know your boundaries </a:t>
            </a:r>
          </a:p>
          <a:p>
            <a:r>
              <a:rPr lang="en-GB" dirty="0"/>
              <a:t>Be able to sign-post to counselling etc</a:t>
            </a:r>
          </a:p>
          <a:p>
            <a:r>
              <a:rPr lang="en-GB" dirty="0"/>
              <a:t>Supporting employees with existing mental health conditions – Equality Act 2010</a:t>
            </a:r>
          </a:p>
          <a:p>
            <a:r>
              <a:rPr lang="en-GB" dirty="0"/>
              <a:t>Share your own experiences, vulnerabilities</a:t>
            </a:r>
          </a:p>
          <a:p>
            <a:r>
              <a:rPr lang="en-GB" dirty="0"/>
              <a:t>Look after your own well-being</a:t>
            </a:r>
          </a:p>
          <a:p>
            <a:r>
              <a:rPr lang="en-GB" dirty="0"/>
              <a:t>Wellbeing frameworks</a:t>
            </a:r>
          </a:p>
          <a:p>
            <a:endParaRPr lang="en-GB" dirty="0"/>
          </a:p>
        </p:txBody>
      </p:sp>
    </p:spTree>
    <p:extLst>
      <p:ext uri="{BB962C8B-B14F-4D97-AF65-F5344CB8AC3E}">
        <p14:creationId xmlns:p14="http://schemas.microsoft.com/office/powerpoint/2010/main" val="1679024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a:xfrm>
            <a:off x="1003160" y="1461359"/>
            <a:ext cx="3591995" cy="4064628"/>
          </a:xfrm>
        </p:spPr>
        <p:txBody>
          <a:bodyPr>
            <a:normAutofit/>
          </a:bodyPr>
          <a:lstStyle/>
          <a:p>
            <a:pPr algn="ctr"/>
            <a:r>
              <a:rPr lang="en-GB" sz="4800" b="1" dirty="0">
                <a:solidFill>
                  <a:srgbClr val="FFFFFF"/>
                </a:solidFill>
              </a:rPr>
              <a:t>WAP – </a:t>
            </a:r>
            <a:br>
              <a:rPr lang="en-GB" sz="4800" b="1" dirty="0">
                <a:solidFill>
                  <a:srgbClr val="FFFFFF"/>
                </a:solidFill>
              </a:rPr>
            </a:br>
            <a:r>
              <a:rPr lang="en-GB" sz="4800" b="1" dirty="0">
                <a:solidFill>
                  <a:srgbClr val="FFFFFF"/>
                </a:solidFill>
              </a:rPr>
              <a:t>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a:xfrm>
            <a:off x="5370153" y="1526033"/>
            <a:ext cx="5536397" cy="3935281"/>
          </a:xfrm>
        </p:spPr>
        <p:txBody>
          <a:bodyPr>
            <a:normAutofit fontScale="92500" lnSpcReduction="10000"/>
          </a:bodyPr>
          <a:lstStyle/>
          <a:p>
            <a:r>
              <a:rPr lang="en-GB" sz="2400" dirty="0"/>
              <a:t>Based on WRAP – Wellness Recovery Action Plan system (used by people to manage their mental health) by Mary Ellen Copeland</a:t>
            </a:r>
            <a:endParaRPr lang="en-GB" sz="2400" b="1" dirty="0"/>
          </a:p>
          <a:p>
            <a:r>
              <a:rPr lang="en-GB" sz="2400" b="1" dirty="0"/>
              <a:t>Wellness Action Plans</a:t>
            </a:r>
          </a:p>
          <a:p>
            <a:r>
              <a:rPr lang="en-GB" sz="2400" dirty="0"/>
              <a:t>Individuals fill in template and discuss with manager</a:t>
            </a:r>
          </a:p>
          <a:p>
            <a:r>
              <a:rPr lang="en-GB" sz="2400" dirty="0"/>
              <a:t>A pro-active approach – to prevent issues</a:t>
            </a:r>
          </a:p>
          <a:p>
            <a:r>
              <a:rPr lang="en-GB" sz="2400" dirty="0">
                <a:hlinkClick r:id="rId3"/>
              </a:rPr>
              <a:t>https://www.mind.org.uk/workplace/workplace-wellbeing-wales/</a:t>
            </a:r>
            <a:endParaRPr lang="en-GB" sz="2400" dirty="0"/>
          </a:p>
          <a:p>
            <a:pPr marL="0" indent="0">
              <a:buNone/>
            </a:pPr>
            <a:endParaRPr lang="en-GB" sz="2400" dirty="0"/>
          </a:p>
          <a:p>
            <a:endParaRPr lang="en-GB" sz="2400" dirty="0"/>
          </a:p>
        </p:txBody>
      </p:sp>
    </p:spTree>
    <p:extLst>
      <p:ext uri="{BB962C8B-B14F-4D97-AF65-F5344CB8AC3E}">
        <p14:creationId xmlns:p14="http://schemas.microsoft.com/office/powerpoint/2010/main" val="196391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872F-6B0C-493A-BEA2-E8EF60CE5743}"/>
              </a:ext>
            </a:extLst>
          </p:cNvPr>
          <p:cNvSpPr>
            <a:spLocks noGrp="1"/>
          </p:cNvSpPr>
          <p:nvPr>
            <p:ph type="title"/>
          </p:nvPr>
        </p:nvSpPr>
        <p:spPr>
          <a:xfrm>
            <a:off x="956826" y="1112969"/>
            <a:ext cx="3937298" cy="4166010"/>
          </a:xfrm>
        </p:spPr>
        <p:txBody>
          <a:bodyPr>
            <a:normAutofit/>
          </a:bodyPr>
          <a:lstStyle/>
          <a:p>
            <a:r>
              <a:rPr lang="en-GB" b="1">
                <a:solidFill>
                  <a:srgbClr val="FFFFFF"/>
                </a:solidFill>
              </a:rPr>
              <a:t>Leaders need to start with Self-compassion</a:t>
            </a:r>
          </a:p>
        </p:txBody>
      </p:sp>
      <p:sp>
        <p:nvSpPr>
          <p:cNvPr id="3" name="Content Placeholder 2">
            <a:extLst>
              <a:ext uri="{FF2B5EF4-FFF2-40B4-BE49-F238E27FC236}">
                <a16:creationId xmlns:a16="http://schemas.microsoft.com/office/drawing/2014/main" id="{1004F9E1-EA90-4B29-BEB4-2780E70225E0}"/>
              </a:ext>
            </a:extLst>
          </p:cNvPr>
          <p:cNvSpPr>
            <a:spLocks noGrp="1"/>
          </p:cNvSpPr>
          <p:nvPr>
            <p:ph idx="1"/>
          </p:nvPr>
        </p:nvSpPr>
        <p:spPr>
          <a:xfrm>
            <a:off x="5896765" y="1112969"/>
            <a:ext cx="5963139" cy="4889350"/>
          </a:xfrm>
        </p:spPr>
        <p:txBody>
          <a:bodyPr anchor="t">
            <a:normAutofit/>
          </a:bodyPr>
          <a:lstStyle/>
          <a:p>
            <a:r>
              <a:rPr lang="en-GB" sz="3200" dirty="0"/>
              <a:t>What are your stressors?</a:t>
            </a:r>
          </a:p>
          <a:p>
            <a:r>
              <a:rPr lang="en-GB" sz="3200" dirty="0"/>
              <a:t>What are your needs?</a:t>
            </a:r>
          </a:p>
          <a:p>
            <a:r>
              <a:rPr lang="en-GB" sz="3200" dirty="0"/>
              <a:t>You need to be a good role model and also be in a good place yourself to lead others</a:t>
            </a:r>
          </a:p>
          <a:p>
            <a:r>
              <a:rPr lang="en-GB" sz="3200" dirty="0"/>
              <a:t>Also important to show vulnerability, which breeds trust</a:t>
            </a:r>
          </a:p>
        </p:txBody>
      </p:sp>
    </p:spTree>
    <p:extLst>
      <p:ext uri="{BB962C8B-B14F-4D97-AF65-F5344CB8AC3E}">
        <p14:creationId xmlns:p14="http://schemas.microsoft.com/office/powerpoint/2010/main" val="36971309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9C4B-5AD5-43C5-8178-A8A8C7EDF5B2}"/>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empathy?</a:t>
            </a:r>
          </a:p>
        </p:txBody>
      </p:sp>
      <p:sp>
        <p:nvSpPr>
          <p:cNvPr id="3" name="Content Placeholder 2">
            <a:extLst>
              <a:ext uri="{FF2B5EF4-FFF2-40B4-BE49-F238E27FC236}">
                <a16:creationId xmlns:a16="http://schemas.microsoft.com/office/drawing/2014/main" id="{B66DDC18-0ED3-4D9A-9C27-BFAEBD506C70}"/>
              </a:ext>
            </a:extLst>
          </p:cNvPr>
          <p:cNvSpPr>
            <a:spLocks noGrp="1"/>
          </p:cNvSpPr>
          <p:nvPr>
            <p:ph idx="1"/>
          </p:nvPr>
        </p:nvSpPr>
        <p:spPr>
          <a:xfrm>
            <a:off x="4447308" y="591344"/>
            <a:ext cx="7508131" cy="5585619"/>
          </a:xfrm>
        </p:spPr>
        <p:txBody>
          <a:bodyPr anchor="ctr">
            <a:normAutofit lnSpcReduction="10000"/>
          </a:bodyPr>
          <a:lstStyle/>
          <a:p>
            <a:pPr marL="0" indent="0">
              <a:buNone/>
            </a:pPr>
            <a:r>
              <a:rPr lang="en-GB" sz="2600" i="1" dirty="0"/>
              <a:t>‘The capacity for one person (a perceiver) to share and understand internal states of someone else (a target)’. It is ‘a social bridge that allows us to connect with one another</a:t>
            </a:r>
            <a:r>
              <a:rPr lang="en-GB" sz="2600" dirty="0"/>
              <a:t>’ (Weisz and </a:t>
            </a:r>
            <a:r>
              <a:rPr lang="en-GB" sz="2600" dirty="0" err="1"/>
              <a:t>Zaki</a:t>
            </a:r>
            <a:r>
              <a:rPr lang="en-GB" sz="2600" dirty="0"/>
              <a:t>, 2017)</a:t>
            </a:r>
          </a:p>
          <a:p>
            <a:pPr marL="0" indent="0">
              <a:buNone/>
            </a:pPr>
            <a:endParaRPr lang="en-GB" sz="2600" dirty="0"/>
          </a:p>
          <a:p>
            <a:pPr marL="0" indent="0">
              <a:buNone/>
            </a:pPr>
            <a:r>
              <a:rPr lang="en-GB" sz="2600" dirty="0"/>
              <a:t>‘</a:t>
            </a:r>
            <a:r>
              <a:rPr lang="en-GB" sz="2600" i="1" dirty="0"/>
              <a:t>Empathy is about earnest listening, relating to one another, and putting yourself in someone else’s shoes’ </a:t>
            </a:r>
            <a:r>
              <a:rPr lang="en-GB" sz="2600" dirty="0"/>
              <a:t>(Ackerman, 2020).</a:t>
            </a:r>
          </a:p>
          <a:p>
            <a:pPr marL="0" indent="0">
              <a:buNone/>
            </a:pPr>
            <a:endParaRPr lang="en-GB" sz="2600" dirty="0"/>
          </a:p>
          <a:p>
            <a:pPr marL="0" indent="0">
              <a:buNone/>
            </a:pPr>
            <a:r>
              <a:rPr lang="en-GB" sz="2600" dirty="0"/>
              <a:t>Empathy is the ‘social awareness’ element of Emotional Intelligence</a:t>
            </a:r>
          </a:p>
          <a:p>
            <a:pPr marL="0" indent="0">
              <a:buNone/>
            </a:pPr>
            <a:endParaRPr lang="en-GB" sz="2600" dirty="0"/>
          </a:p>
          <a:p>
            <a:pPr marL="0" indent="0">
              <a:buNone/>
            </a:pPr>
            <a:r>
              <a:rPr lang="en-GB" sz="2600" dirty="0"/>
              <a:t>Corporate empathy</a:t>
            </a:r>
          </a:p>
        </p:txBody>
      </p:sp>
    </p:spTree>
    <p:extLst>
      <p:ext uri="{BB962C8B-B14F-4D97-AF65-F5344CB8AC3E}">
        <p14:creationId xmlns:p14="http://schemas.microsoft.com/office/powerpoint/2010/main" val="160014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AD5D9-FFF7-4AFD-A983-CD911CBF0B72}"/>
              </a:ext>
            </a:extLst>
          </p:cNvPr>
          <p:cNvSpPr>
            <a:spLocks noGrp="1"/>
          </p:cNvSpPr>
          <p:nvPr>
            <p:ph type="title"/>
          </p:nvPr>
        </p:nvSpPr>
        <p:spPr>
          <a:xfrm>
            <a:off x="1042916" y="46355"/>
            <a:ext cx="10515600" cy="1325563"/>
          </a:xfrm>
        </p:spPr>
        <p:txBody>
          <a:bodyPr>
            <a:normAutofit fontScale="90000"/>
          </a:bodyPr>
          <a:lstStyle/>
          <a:p>
            <a:r>
              <a:rPr lang="en-GB" b="1" dirty="0"/>
              <a:t>Difference between empathy and sympathy</a:t>
            </a:r>
          </a:p>
        </p:txBody>
      </p:sp>
      <p:pic>
        <p:nvPicPr>
          <p:cNvPr id="3" name="Picture 2">
            <a:extLst>
              <a:ext uri="{FF2B5EF4-FFF2-40B4-BE49-F238E27FC236}">
                <a16:creationId xmlns:a16="http://schemas.microsoft.com/office/drawing/2014/main" id="{68CA7449-8C3D-4865-A7A2-D2D59D2CE5AE}"/>
              </a:ext>
            </a:extLst>
          </p:cNvPr>
          <p:cNvPicPr>
            <a:picLocks noChangeAspect="1"/>
          </p:cNvPicPr>
          <p:nvPr/>
        </p:nvPicPr>
        <p:blipFill rotWithShape="1">
          <a:blip r:embed="rId3"/>
          <a:srcRect l="48178" t="28458" r="31397" b="44437"/>
          <a:stretch/>
        </p:blipFill>
        <p:spPr>
          <a:xfrm>
            <a:off x="114300" y="1371918"/>
            <a:ext cx="11844096" cy="5166042"/>
          </a:xfrm>
          <a:prstGeom prst="rect">
            <a:avLst/>
          </a:prstGeom>
        </p:spPr>
      </p:pic>
    </p:spTree>
    <p:extLst>
      <p:ext uri="{BB962C8B-B14F-4D97-AF65-F5344CB8AC3E}">
        <p14:creationId xmlns:p14="http://schemas.microsoft.com/office/powerpoint/2010/main" val="33721311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BAF08-4291-4EF5-87FD-3BA34DD9AB1A}"/>
              </a:ext>
            </a:extLst>
          </p:cNvPr>
          <p:cNvSpPr>
            <a:spLocks noGrp="1"/>
          </p:cNvSpPr>
          <p:nvPr>
            <p:ph type="title"/>
          </p:nvPr>
        </p:nvSpPr>
        <p:spPr>
          <a:xfrm>
            <a:off x="686834" y="591344"/>
            <a:ext cx="3200400" cy="5585619"/>
          </a:xfrm>
        </p:spPr>
        <p:txBody>
          <a:bodyPr>
            <a:normAutofit/>
          </a:bodyPr>
          <a:lstStyle/>
          <a:p>
            <a:r>
              <a:rPr lang="en-GB" b="1">
                <a:solidFill>
                  <a:srgbClr val="FFFFFF"/>
                </a:solidFill>
              </a:rPr>
              <a:t>Types of empathy </a:t>
            </a:r>
          </a:p>
        </p:txBody>
      </p:sp>
      <p:sp>
        <p:nvSpPr>
          <p:cNvPr id="3" name="Content Placeholder 2">
            <a:extLst>
              <a:ext uri="{FF2B5EF4-FFF2-40B4-BE49-F238E27FC236}">
                <a16:creationId xmlns:a16="http://schemas.microsoft.com/office/drawing/2014/main" id="{2564C8C9-4A70-443A-A9F6-316D72DE3C7B}"/>
              </a:ext>
            </a:extLst>
          </p:cNvPr>
          <p:cNvSpPr>
            <a:spLocks noGrp="1"/>
          </p:cNvSpPr>
          <p:nvPr>
            <p:ph idx="1"/>
          </p:nvPr>
        </p:nvSpPr>
        <p:spPr>
          <a:xfrm>
            <a:off x="4447308" y="591344"/>
            <a:ext cx="6906491" cy="5585619"/>
          </a:xfrm>
        </p:spPr>
        <p:txBody>
          <a:bodyPr anchor="ctr">
            <a:normAutofit/>
          </a:bodyPr>
          <a:lstStyle/>
          <a:p>
            <a:r>
              <a:rPr lang="en-GB" sz="3600" dirty="0"/>
              <a:t>Cognitive empathy</a:t>
            </a:r>
          </a:p>
          <a:p>
            <a:r>
              <a:rPr lang="en-GB" sz="3600" dirty="0"/>
              <a:t>Emotional empathy</a:t>
            </a:r>
          </a:p>
          <a:p>
            <a:r>
              <a:rPr lang="en-GB" sz="3600" dirty="0"/>
              <a:t>Compassionate empathy</a:t>
            </a:r>
          </a:p>
          <a:p>
            <a:r>
              <a:rPr lang="en-GB" sz="3600" dirty="0"/>
              <a:t>Somatic empathy</a:t>
            </a:r>
          </a:p>
          <a:p>
            <a:r>
              <a:rPr lang="en-GB" sz="3600" dirty="0"/>
              <a:t>Spiritual empathy</a:t>
            </a:r>
          </a:p>
        </p:txBody>
      </p:sp>
    </p:spTree>
    <p:extLst>
      <p:ext uri="{BB962C8B-B14F-4D97-AF65-F5344CB8AC3E}">
        <p14:creationId xmlns:p14="http://schemas.microsoft.com/office/powerpoint/2010/main" val="2991728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E910D-5D47-4115-96B9-7716C6EDC72F}"/>
              </a:ext>
            </a:extLst>
          </p:cNvPr>
          <p:cNvSpPr>
            <a:spLocks noGrp="1"/>
          </p:cNvSpPr>
          <p:nvPr>
            <p:ph type="title"/>
          </p:nvPr>
        </p:nvSpPr>
        <p:spPr>
          <a:xfrm>
            <a:off x="841248" y="548640"/>
            <a:ext cx="3600860" cy="5431536"/>
          </a:xfrm>
        </p:spPr>
        <p:txBody>
          <a:bodyPr>
            <a:normAutofit/>
          </a:bodyPr>
          <a:lstStyle/>
          <a:p>
            <a:r>
              <a:rPr lang="en-GB" sz="5400" b="1"/>
              <a:t>Why is empathy important?</a:t>
            </a:r>
          </a:p>
        </p:txBody>
      </p:sp>
      <p:sp>
        <p:nvSpPr>
          <p:cNvPr id="3" name="Content Placeholder 2">
            <a:extLst>
              <a:ext uri="{FF2B5EF4-FFF2-40B4-BE49-F238E27FC236}">
                <a16:creationId xmlns:a16="http://schemas.microsoft.com/office/drawing/2014/main" id="{4C17078D-5FBC-4F5E-94BE-B0FE5D750E2B}"/>
              </a:ext>
            </a:extLst>
          </p:cNvPr>
          <p:cNvSpPr>
            <a:spLocks noGrp="1"/>
          </p:cNvSpPr>
          <p:nvPr>
            <p:ph idx="1"/>
          </p:nvPr>
        </p:nvSpPr>
        <p:spPr>
          <a:xfrm>
            <a:off x="5126418" y="552091"/>
            <a:ext cx="6851676" cy="5431536"/>
          </a:xfrm>
        </p:spPr>
        <p:txBody>
          <a:bodyPr anchor="ctr">
            <a:normAutofit lnSpcReduction="10000"/>
          </a:bodyPr>
          <a:lstStyle/>
          <a:p>
            <a:r>
              <a:rPr lang="en-GB" dirty="0"/>
              <a:t>To fully support employees to perform at their best, we need to understand the challenges employees have, as well as their feelings and emotional state</a:t>
            </a:r>
          </a:p>
          <a:p>
            <a:r>
              <a:rPr lang="en-GB" dirty="0"/>
              <a:t>We need to confirm our thoughts about their perspective</a:t>
            </a:r>
          </a:p>
          <a:p>
            <a:r>
              <a:rPr lang="en-GB" dirty="0"/>
              <a:t>Showing you care matters – people need to feel valued and appreciated. This aids motivation, loyalty and retention. </a:t>
            </a:r>
          </a:p>
        </p:txBody>
      </p:sp>
    </p:spTree>
    <p:extLst>
      <p:ext uri="{BB962C8B-B14F-4D97-AF65-F5344CB8AC3E}">
        <p14:creationId xmlns:p14="http://schemas.microsoft.com/office/powerpoint/2010/main" val="48205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0DF06-8FC5-483B-96FB-3A5364B688C3}"/>
              </a:ext>
            </a:extLst>
          </p:cNvPr>
          <p:cNvSpPr>
            <a:spLocks noGrp="1"/>
          </p:cNvSpPr>
          <p:nvPr>
            <p:ph type="title"/>
          </p:nvPr>
        </p:nvSpPr>
        <p:spPr>
          <a:xfrm>
            <a:off x="838200" y="365125"/>
            <a:ext cx="10515600" cy="1325563"/>
          </a:xfrm>
        </p:spPr>
        <p:txBody>
          <a:bodyPr>
            <a:normAutofit/>
          </a:bodyPr>
          <a:lstStyle/>
          <a:p>
            <a:r>
              <a:rPr lang="en-GB" b="1"/>
              <a:t>Challenges to empathy</a:t>
            </a:r>
            <a:endParaRPr lang="en-GB" b="1" dirty="0"/>
          </a:p>
        </p:txBody>
      </p:sp>
      <p:sp>
        <p:nvSpPr>
          <p:cNvPr id="3" name="Content Placeholder 2">
            <a:extLst>
              <a:ext uri="{FF2B5EF4-FFF2-40B4-BE49-F238E27FC236}">
                <a16:creationId xmlns:a16="http://schemas.microsoft.com/office/drawing/2014/main" id="{00C17261-A1E1-4AB9-95C3-4160D950BFC2}"/>
              </a:ext>
            </a:extLst>
          </p:cNvPr>
          <p:cNvSpPr>
            <a:spLocks noGrp="1"/>
          </p:cNvSpPr>
          <p:nvPr>
            <p:ph idx="1"/>
          </p:nvPr>
        </p:nvSpPr>
        <p:spPr>
          <a:xfrm>
            <a:off x="838200" y="1825625"/>
            <a:ext cx="10515600" cy="4351338"/>
          </a:xfrm>
        </p:spPr>
        <p:txBody>
          <a:bodyPr>
            <a:normAutofit/>
          </a:bodyPr>
          <a:lstStyle/>
          <a:p>
            <a:r>
              <a:rPr lang="en-GB" sz="3600" dirty="0"/>
              <a:t>Requires attention</a:t>
            </a:r>
          </a:p>
          <a:p>
            <a:r>
              <a:rPr lang="en-GB" sz="3600" dirty="0"/>
              <a:t>It takes time</a:t>
            </a:r>
          </a:p>
          <a:p>
            <a:r>
              <a:rPr lang="en-GB" sz="3600" dirty="0"/>
              <a:t>Your self-esteem gets in the way</a:t>
            </a:r>
          </a:p>
          <a:p>
            <a:r>
              <a:rPr lang="en-GB" sz="3600" dirty="0"/>
              <a:t>History between you that you carry as baggage</a:t>
            </a:r>
          </a:p>
        </p:txBody>
      </p:sp>
    </p:spTree>
    <p:extLst>
      <p:ext uri="{BB962C8B-B14F-4D97-AF65-F5344CB8AC3E}">
        <p14:creationId xmlns:p14="http://schemas.microsoft.com/office/powerpoint/2010/main" val="345641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purl.org/dc/terms/"/>
    <ds:schemaRef ds:uri="http://schemas.openxmlformats.org/package/2006/metadata/core-properties"/>
    <ds:schemaRef ds:uri="http://schemas.microsoft.com/office/infopath/2007/PartnerControls"/>
    <ds:schemaRef ds:uri="http://purl.org/dc/dcmitype/"/>
    <ds:schemaRef ds:uri="http://schemas.microsoft.com/office/2006/documentManagement/types"/>
    <ds:schemaRef ds:uri="303dbf9b-b85b-46a0-94f1-894078c07ecd"/>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7430</Words>
  <Application>Microsoft Office PowerPoint</Application>
  <PresentationFormat>Widescreen</PresentationFormat>
  <Paragraphs>544</Paragraphs>
  <Slides>29</Slides>
  <Notes>26</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Myriad Pro</vt:lpstr>
      <vt:lpstr>Arial</vt:lpstr>
      <vt:lpstr>Calibri</vt:lpstr>
      <vt:lpstr>20140311PresentationUWTSDTemplate</vt:lpstr>
      <vt:lpstr>BMMB7025 Managing People in Organisations Performance Management &amp; Employee Engagement</vt:lpstr>
      <vt:lpstr>Today</vt:lpstr>
      <vt:lpstr>Today</vt:lpstr>
      <vt:lpstr>What is ‘Emotional Intelligence’ (EI)?</vt:lpstr>
      <vt:lpstr>Where does EI sit?</vt:lpstr>
      <vt:lpstr>EI and Performance</vt:lpstr>
      <vt:lpstr>Benefits of EI Training</vt:lpstr>
      <vt:lpstr>EI Frameworks: Daniel Goleman’s 5 Domains of EI</vt:lpstr>
      <vt:lpstr>PowerPoint Presentation</vt:lpstr>
      <vt:lpstr>What is wellbeing?</vt:lpstr>
      <vt:lpstr>What is wellbeing at work, then?</vt:lpstr>
      <vt:lpstr>The business case for wellbeing</vt:lpstr>
      <vt:lpstr>CIPD Recommendations</vt:lpstr>
      <vt:lpstr>CIPD Key Domains of Wellbeing</vt:lpstr>
      <vt:lpstr>Wellbeing and Emotional Intelligence</vt:lpstr>
      <vt:lpstr>How might wellbeing be affected during a pandemic?</vt:lpstr>
      <vt:lpstr>Pandemic - Issues and Possible solutions</vt:lpstr>
      <vt:lpstr>Compassionate Leadership</vt:lpstr>
      <vt:lpstr>Michael West on Compassionate Leadership</vt:lpstr>
      <vt:lpstr>Four Behaviours of Compassionate Leaders</vt:lpstr>
      <vt:lpstr>The ABC of Staff Needs</vt:lpstr>
      <vt:lpstr>Line Manager Training Topics</vt:lpstr>
      <vt:lpstr>WAP –  A tool to help Managers</vt:lpstr>
      <vt:lpstr>Leaders need to start with Self-compassion</vt:lpstr>
      <vt:lpstr>What is empathy?</vt:lpstr>
      <vt:lpstr>Difference between empathy and sympathy</vt:lpstr>
      <vt:lpstr>Types of empathy </vt:lpstr>
      <vt:lpstr>Why is empathy important?</vt:lpstr>
      <vt:lpstr>Challenges to empathy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317</cp:revision>
  <cp:lastPrinted>2019-10-01T11:26:54Z</cp:lastPrinted>
  <dcterms:created xsi:type="dcterms:W3CDTF">2015-04-14T15:21:28Z</dcterms:created>
  <dcterms:modified xsi:type="dcterms:W3CDTF">2025-03-02T22:30:01Z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