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79" r:id="rId3"/>
    <p:sldId id="257" r:id="rId4"/>
    <p:sldId id="258" r:id="rId5"/>
    <p:sldId id="259" r:id="rId6"/>
    <p:sldId id="260" r:id="rId7"/>
    <p:sldId id="261" r:id="rId8"/>
    <p:sldId id="262" r:id="rId9"/>
    <p:sldId id="263" r:id="rId10"/>
    <p:sldId id="280" r:id="rId11"/>
    <p:sldId id="264" r:id="rId12"/>
    <p:sldId id="265" r:id="rId13"/>
    <p:sldId id="266" r:id="rId14"/>
    <p:sldId id="267" r:id="rId15"/>
    <p:sldId id="268" r:id="rId16"/>
    <p:sldId id="269" r:id="rId17"/>
    <p:sldId id="270" r:id="rId18"/>
    <p:sldId id="281" r:id="rId19"/>
    <p:sldId id="271" r:id="rId20"/>
    <p:sldId id="272" r:id="rId21"/>
    <p:sldId id="273" r:id="rId22"/>
    <p:sldId id="274" r:id="rId23"/>
    <p:sldId id="275" r:id="rId24"/>
    <p:sldId id="276" r:id="rId25"/>
    <p:sldId id="277" r:id="rId26"/>
    <p:sldId id="27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99"/>
    <a:srgbClr val="FFCCFF"/>
    <a:srgbClr val="FFFFCC"/>
    <a:srgbClr val="CCFFCC"/>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850" autoAdjust="0"/>
  </p:normalViewPr>
  <p:slideViewPr>
    <p:cSldViewPr snapToGrid="0">
      <p:cViewPr varScale="1">
        <p:scale>
          <a:sx n="75" d="100"/>
          <a:sy n="75" d="100"/>
        </p:scale>
        <p:origin x="97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28A791-FDF9-4396-9266-E46D9DB4D6F1}" type="datetimeFigureOut">
              <a:rPr lang="en-IN" smtClean="0"/>
              <a:t>06-03-2026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A5A6E-1FC7-4FB8-BCE9-E6C872EAEF78}" type="slidenum">
              <a:rPr lang="en-IN" smtClean="0"/>
              <a:t>‹#›</a:t>
            </a:fld>
            <a:endParaRPr lang="en-IN"/>
          </a:p>
        </p:txBody>
      </p:sp>
    </p:spTree>
    <p:extLst>
      <p:ext uri="{BB962C8B-B14F-4D97-AF65-F5344CB8AC3E}">
        <p14:creationId xmlns:p14="http://schemas.microsoft.com/office/powerpoint/2010/main" val="459220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mn-lt"/>
                <a:ea typeface="+mn-ea"/>
                <a:cs typeface="+mn-cs"/>
              </a:rPr>
              <a:t>Breast cancer is one of the major health problems of women in the world. Each year tens of thousands of new cases are announced in the UK alone (</a:t>
            </a:r>
            <a:r>
              <a:rPr lang="en-GB" sz="1200" kern="1200" dirty="0" err="1">
                <a:solidFill>
                  <a:schemeClr val="tx1"/>
                </a:solidFill>
                <a:effectLst/>
                <a:latin typeface="+mn-lt"/>
                <a:ea typeface="+mn-ea"/>
                <a:cs typeface="+mn-cs"/>
              </a:rPr>
              <a:t>Breastcancernow</a:t>
            </a:r>
            <a:r>
              <a:rPr lang="en-GB" sz="1200" kern="1200" dirty="0">
                <a:solidFill>
                  <a:schemeClr val="tx1"/>
                </a:solidFill>
                <a:effectLst/>
                <a:latin typeface="+mn-lt"/>
                <a:ea typeface="+mn-ea"/>
                <a:cs typeface="+mn-cs"/>
              </a:rPr>
              <a:t>, 2026). Studies have found out that those who are detected early stand a chance to survive drastically due to the fact that treatment can be administered even before the cancer extends. Nevertheless, a significant number of females are diagnosed at advanced stages because of their ignorance or not taking the screening. Hence, the health promotion campaigns are necessary to promote screening behaviour</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7FA5A6E-1FC7-4FB8-BCE9-E6C872EAEF78}" type="slidenum">
              <a:rPr lang="en-IN" smtClean="0"/>
              <a:t>3</a:t>
            </a:fld>
            <a:endParaRPr lang="en-IN"/>
          </a:p>
        </p:txBody>
      </p:sp>
    </p:spTree>
    <p:extLst>
      <p:ext uri="{BB962C8B-B14F-4D97-AF65-F5344CB8AC3E}">
        <p14:creationId xmlns:p14="http://schemas.microsoft.com/office/powerpoint/2010/main" val="3060699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DF6665-C462-508C-52B7-30F52239BB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3BBE44-9474-FBC0-62B1-EBBCD3978C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CE069-8A01-C4EE-21E2-A8D2DEE05324}"/>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Adult women are a vulnerable population to breast cancer awareness and screening programs (</a:t>
            </a:r>
            <a:r>
              <a:rPr lang="en-GB" sz="1200" kern="1200" dirty="0" err="1">
                <a:solidFill>
                  <a:schemeClr val="tx1"/>
                </a:solidFill>
                <a:effectLst/>
                <a:latin typeface="+mn-lt"/>
                <a:ea typeface="+mn-ea"/>
                <a:cs typeface="+mn-cs"/>
              </a:rPr>
              <a:t>Breastcancernow</a:t>
            </a:r>
            <a:r>
              <a:rPr lang="en-GB" sz="1200" kern="1200" dirty="0">
                <a:solidFill>
                  <a:schemeClr val="tx1"/>
                </a:solidFill>
                <a:effectLst/>
                <a:latin typeface="+mn-lt"/>
                <a:ea typeface="+mn-ea"/>
                <a:cs typeface="+mn-cs"/>
              </a:rPr>
              <a:t>, 2026). Even though the screening programme of the NHS is directed at women within the age between 50 and 71, the prevention of the behaviour and awareness should be built at an earlier age. Lack of fear, knowledge or accessibility barriers make many women in the eligible age group fail to visit screening appointments (</a:t>
            </a:r>
            <a:r>
              <a:rPr lang="en-GB" sz="1200" kern="1200" dirty="0" err="1">
                <a:solidFill>
                  <a:schemeClr val="tx1"/>
                </a:solidFill>
                <a:effectLst/>
                <a:latin typeface="+mn-lt"/>
                <a:ea typeface="+mn-ea"/>
                <a:cs typeface="+mn-cs"/>
              </a:rPr>
              <a:t>Shpendi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Hence, the focus on women between 30 and 60 years will create awareness among women at a younger age and enhance their attendance to screening programmes.</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501FC83-02A4-C492-253C-C84F537F6CC3}"/>
              </a:ext>
            </a:extLst>
          </p:cNvPr>
          <p:cNvSpPr>
            <a:spLocks noGrp="1"/>
          </p:cNvSpPr>
          <p:nvPr>
            <p:ph type="sldNum" sz="quarter" idx="5"/>
          </p:nvPr>
        </p:nvSpPr>
        <p:spPr/>
        <p:txBody>
          <a:bodyPr/>
          <a:lstStyle/>
          <a:p>
            <a:fld id="{37FA5A6E-1FC7-4FB8-BCE9-E6C872EAEF78}" type="slidenum">
              <a:rPr lang="en-IN" smtClean="0"/>
              <a:t>4</a:t>
            </a:fld>
            <a:endParaRPr lang="en-IN"/>
          </a:p>
        </p:txBody>
      </p:sp>
    </p:spTree>
    <p:extLst>
      <p:ext uri="{BB962C8B-B14F-4D97-AF65-F5344CB8AC3E}">
        <p14:creationId xmlns:p14="http://schemas.microsoft.com/office/powerpoint/2010/main" val="2039550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643C9-E750-10CE-CBB5-5759580338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FF7622-CCDE-0FB4-9834-22627BC2AE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362A82-8024-6633-A181-9C9B78493DA8}"/>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program aims at enhancing the awareness and attendance of breast cancer screening by the adult female population. The programme will include community work, education workshops and working with health professionals. The campaign will empower women to do the right thing in discovering the best way of early detection by supplying them with the correct information and addressing the common myths surrounding screening. A greater level of awareness may result in an augmented screening attendance and better health results over an extended duration.</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C06FA38-EC9D-212E-F484-F1A97151DD30}"/>
              </a:ext>
            </a:extLst>
          </p:cNvPr>
          <p:cNvSpPr>
            <a:spLocks noGrp="1"/>
          </p:cNvSpPr>
          <p:nvPr>
            <p:ph type="sldNum" sz="quarter" idx="5"/>
          </p:nvPr>
        </p:nvSpPr>
        <p:spPr/>
        <p:txBody>
          <a:bodyPr/>
          <a:lstStyle/>
          <a:p>
            <a:fld id="{37FA5A6E-1FC7-4FB8-BCE9-E6C872EAEF78}" type="slidenum">
              <a:rPr lang="en-IN" smtClean="0"/>
              <a:t>5</a:t>
            </a:fld>
            <a:endParaRPr lang="en-IN"/>
          </a:p>
        </p:txBody>
      </p:sp>
    </p:spTree>
    <p:extLst>
      <p:ext uri="{BB962C8B-B14F-4D97-AF65-F5344CB8AC3E}">
        <p14:creationId xmlns:p14="http://schemas.microsoft.com/office/powerpoint/2010/main" val="2506919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05CE1E-BE15-56F0-9281-05E027A0C9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2887C7-EDA5-0610-91D0-A669694C94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26ED92-CFBA-1B6D-74D6-C3CDC6917E3D}"/>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reason as to why this campaign was developed is anchored on the difference between the services provided by screening and the currently attended rates. Most of the women continue to be diagnosed with breast cancer at later stages due to a delay in screening. Cultural stigma, misinformation, and fear are some of the barriers that cause this problem (Dutch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Through an awareness campaign, these barriers can be overcome and help women to seek preventive health services earlier.</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5A7DA8A-CF65-81E6-9DA3-5B0C8D540141}"/>
              </a:ext>
            </a:extLst>
          </p:cNvPr>
          <p:cNvSpPr>
            <a:spLocks noGrp="1"/>
          </p:cNvSpPr>
          <p:nvPr>
            <p:ph type="sldNum" sz="quarter" idx="5"/>
          </p:nvPr>
        </p:nvSpPr>
        <p:spPr/>
        <p:txBody>
          <a:bodyPr/>
          <a:lstStyle/>
          <a:p>
            <a:fld id="{37FA5A6E-1FC7-4FB8-BCE9-E6C872EAEF78}" type="slidenum">
              <a:rPr lang="en-IN" smtClean="0"/>
              <a:t>6</a:t>
            </a:fld>
            <a:endParaRPr lang="en-IN"/>
          </a:p>
        </p:txBody>
      </p:sp>
    </p:spTree>
    <p:extLst>
      <p:ext uri="{BB962C8B-B14F-4D97-AF65-F5344CB8AC3E}">
        <p14:creationId xmlns:p14="http://schemas.microsoft.com/office/powerpoint/2010/main" val="1977298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6D00EF-0F6F-364C-55F6-447B75314E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8267E3-2FDE-699E-F3B4-4A5641A200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025177-0DFF-B700-62F8-068FF325580B}"/>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National screening programmes are very crucial in early detection. Breast screening of women aged between 50 and 71 in the UK is done after every three years (NHS, 2026). The level of participation is however not as high as it should be. Having one in seven women having a probability of getting breast cancer over their lifetime, there should be an improvement in the awareness and encouraging women to make screening appointments in order to reduce the number of deaths as well as the detection at an early stage.</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73AE2C6-C110-7E91-FEDB-1E82885293A0}"/>
              </a:ext>
            </a:extLst>
          </p:cNvPr>
          <p:cNvSpPr>
            <a:spLocks noGrp="1"/>
          </p:cNvSpPr>
          <p:nvPr>
            <p:ph type="sldNum" sz="quarter" idx="5"/>
          </p:nvPr>
        </p:nvSpPr>
        <p:spPr/>
        <p:txBody>
          <a:bodyPr/>
          <a:lstStyle/>
          <a:p>
            <a:fld id="{37FA5A6E-1FC7-4FB8-BCE9-E6C872EAEF78}" type="slidenum">
              <a:rPr lang="en-IN" smtClean="0"/>
              <a:t>7</a:t>
            </a:fld>
            <a:endParaRPr lang="en-IN"/>
          </a:p>
        </p:txBody>
      </p:sp>
    </p:spTree>
    <p:extLst>
      <p:ext uri="{BB962C8B-B14F-4D97-AF65-F5344CB8AC3E}">
        <p14:creationId xmlns:p14="http://schemas.microsoft.com/office/powerpoint/2010/main" val="2407613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4A852F-1BDD-A29C-038A-F7A8D2183B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064542-3B46-0A4A-8FC1-EC13B6CF83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215F67-84A3-0D73-D54A-B893B34F906F}"/>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Early detection of breast cancer may be missed when the women fail to undergo screening appointments (Phillips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This waiting period may cause anxiety and uncertainty when the symptoms are eventually experienced. Also, the diagnostic process can be complicated since the disease can have developed further. Periodic screening aids in the detection of the problems at an earlier stage, thus making treatment easier and overall outcomes better.</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51CA756-BBBF-BBF4-9AF3-D96420D4F349}"/>
              </a:ext>
            </a:extLst>
          </p:cNvPr>
          <p:cNvSpPr>
            <a:spLocks noGrp="1"/>
          </p:cNvSpPr>
          <p:nvPr>
            <p:ph type="sldNum" sz="quarter" idx="5"/>
          </p:nvPr>
        </p:nvSpPr>
        <p:spPr/>
        <p:txBody>
          <a:bodyPr/>
          <a:lstStyle/>
          <a:p>
            <a:fld id="{37FA5A6E-1FC7-4FB8-BCE9-E6C872EAEF78}" type="slidenum">
              <a:rPr lang="en-IN" smtClean="0"/>
              <a:t>8</a:t>
            </a:fld>
            <a:endParaRPr lang="en-IN"/>
          </a:p>
        </p:txBody>
      </p:sp>
    </p:spTree>
    <p:extLst>
      <p:ext uri="{BB962C8B-B14F-4D97-AF65-F5344CB8AC3E}">
        <p14:creationId xmlns:p14="http://schemas.microsoft.com/office/powerpoint/2010/main" val="11666527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72051A-78F9-B358-2663-97EADBAB67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1FEC1B-6812-2C01-E9C0-B89B3C30C7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55DCDA-22D2-EB90-5268-139F74B5575D}"/>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long-term effects of being out of screening opportunities may be severe. Once breast cancer is diagnosed at an advanced stage, it becomes more intensive in its treatment and the rate of survival declines. Surgery or chemotherapy may be necessary, and this may have a great effect on the quality of life of the patients (WHO, 2025). Early diagnosis does not only help an individual patient, but also, it saves healthcare expenditure as well as medical service strain.</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0966A14-9711-30ED-70E8-9E7A3613BEDF}"/>
              </a:ext>
            </a:extLst>
          </p:cNvPr>
          <p:cNvSpPr>
            <a:spLocks noGrp="1"/>
          </p:cNvSpPr>
          <p:nvPr>
            <p:ph type="sldNum" sz="quarter" idx="5"/>
          </p:nvPr>
        </p:nvSpPr>
        <p:spPr/>
        <p:txBody>
          <a:bodyPr/>
          <a:lstStyle/>
          <a:p>
            <a:fld id="{37FA5A6E-1FC7-4FB8-BCE9-E6C872EAEF78}" type="slidenum">
              <a:rPr lang="en-IN" smtClean="0"/>
              <a:t>9</a:t>
            </a:fld>
            <a:endParaRPr lang="en-IN"/>
          </a:p>
        </p:txBody>
      </p:sp>
    </p:spTree>
    <p:extLst>
      <p:ext uri="{BB962C8B-B14F-4D97-AF65-F5344CB8AC3E}">
        <p14:creationId xmlns:p14="http://schemas.microsoft.com/office/powerpoint/2010/main" val="38353663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DD89A-0E09-A7B7-A072-2DC6F63ECE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C726A2-16E1-BF3F-2B1B-653C3B3D07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CC9016-9AAA-EE1C-41B2-D9BFAB909C7E}"/>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campaign has three objectives that drive it. To begin with, it is aimed at sensitising and creating awareness about breast cancer screening. Second, it will promote behaviour alteration in women by using screening appointments. Lastly, the campaign aims at raising the rates of attendance to screening programmes. These goals will be met, which will lead to a faster diagnosis and improved health.</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DDDB8E1-8AE8-83BA-AB8D-3AE565C6DBB1}"/>
              </a:ext>
            </a:extLst>
          </p:cNvPr>
          <p:cNvSpPr>
            <a:spLocks noGrp="1"/>
          </p:cNvSpPr>
          <p:nvPr>
            <p:ph type="sldNum" sz="quarter" idx="5"/>
          </p:nvPr>
        </p:nvSpPr>
        <p:spPr/>
        <p:txBody>
          <a:bodyPr/>
          <a:lstStyle/>
          <a:p>
            <a:fld id="{37FA5A6E-1FC7-4FB8-BCE9-E6C872EAEF78}" type="slidenum">
              <a:rPr lang="en-IN" smtClean="0"/>
              <a:t>11</a:t>
            </a:fld>
            <a:endParaRPr lang="en-IN"/>
          </a:p>
        </p:txBody>
      </p:sp>
    </p:spTree>
    <p:extLst>
      <p:ext uri="{BB962C8B-B14F-4D97-AF65-F5344CB8AC3E}">
        <p14:creationId xmlns:p14="http://schemas.microsoft.com/office/powerpoint/2010/main" val="4019653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0EA124-60C6-C76A-E4C9-BB99FABA13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BCBBAF-80FB-2F0B-B668-B90C77BE80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C0CD51-F501-8A0B-429C-556C782E84A2}"/>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campaign will entail various educational engagements that will be used to enhance the level of awareness and involvement in breast cancer screening. Reliable information regarding breast health will be given through workshops and awareness sessions. The programme will be supported by healthcare professionals to make sure that the information disseminated is evidence-based and correct. Interactive methods will also be able to make the participants feel free to discuss their issues.</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319983C-D360-0B7A-FE43-085CE76BE65D}"/>
              </a:ext>
            </a:extLst>
          </p:cNvPr>
          <p:cNvSpPr>
            <a:spLocks noGrp="1"/>
          </p:cNvSpPr>
          <p:nvPr>
            <p:ph type="sldNum" sz="quarter" idx="5"/>
          </p:nvPr>
        </p:nvSpPr>
        <p:spPr/>
        <p:txBody>
          <a:bodyPr/>
          <a:lstStyle/>
          <a:p>
            <a:fld id="{37FA5A6E-1FC7-4FB8-BCE9-E6C872EAEF78}" type="slidenum">
              <a:rPr lang="en-IN" smtClean="0"/>
              <a:t>12</a:t>
            </a:fld>
            <a:endParaRPr lang="en-IN"/>
          </a:p>
        </p:txBody>
      </p:sp>
    </p:spTree>
    <p:extLst>
      <p:ext uri="{BB962C8B-B14F-4D97-AF65-F5344CB8AC3E}">
        <p14:creationId xmlns:p14="http://schemas.microsoft.com/office/powerpoint/2010/main" val="431339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97609C-2C12-F61B-2B42-2A3F80D8CC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1754A3-F760-FCCF-04FF-821279CFD9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48C19B-4C08-2E99-D92A-E3339C0403CF}"/>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campaign will take place in six weeks and each session will centre on a particular element of breast cancer awareness. The initial sessions will give the subject matter and present risk factors. Subsequent sessions will offer practical advice on self-examination of the breast and screening. The last sessions will enable the participants to pose questions to the healthcare professionals and give them some personalised guidance.</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1FBF0F1-EA23-7E19-B427-D7A54CD9208E}"/>
              </a:ext>
            </a:extLst>
          </p:cNvPr>
          <p:cNvSpPr>
            <a:spLocks noGrp="1"/>
          </p:cNvSpPr>
          <p:nvPr>
            <p:ph type="sldNum" sz="quarter" idx="5"/>
          </p:nvPr>
        </p:nvSpPr>
        <p:spPr/>
        <p:txBody>
          <a:bodyPr/>
          <a:lstStyle/>
          <a:p>
            <a:fld id="{37FA5A6E-1FC7-4FB8-BCE9-E6C872EAEF78}" type="slidenum">
              <a:rPr lang="en-IN" smtClean="0"/>
              <a:t>13</a:t>
            </a:fld>
            <a:endParaRPr lang="en-IN"/>
          </a:p>
        </p:txBody>
      </p:sp>
    </p:spTree>
    <p:extLst>
      <p:ext uri="{BB962C8B-B14F-4D97-AF65-F5344CB8AC3E}">
        <p14:creationId xmlns:p14="http://schemas.microsoft.com/office/powerpoint/2010/main" val="3104570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B5205-36B3-B28D-C1D9-E8FF3528B1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41DE7D-2677-EA07-E184-8765F2BB5E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FD00AD-98ED-F6A5-594E-70F8EE4A2DF1}"/>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campaign poster will be significant in gaining attention and advertising the campaign message. It could be useful in conveying the message about the use of early detection through the use of simple slogans and effective visuals. Posters will be put in community centres, health facilities and open places so as to reach as many women as possible and persuade them to join screening practices.</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78BA6B4-74B1-BCBE-B273-825813DDA606}"/>
              </a:ext>
            </a:extLst>
          </p:cNvPr>
          <p:cNvSpPr>
            <a:spLocks noGrp="1"/>
          </p:cNvSpPr>
          <p:nvPr>
            <p:ph type="sldNum" sz="quarter" idx="5"/>
          </p:nvPr>
        </p:nvSpPr>
        <p:spPr/>
        <p:txBody>
          <a:bodyPr/>
          <a:lstStyle/>
          <a:p>
            <a:fld id="{37FA5A6E-1FC7-4FB8-BCE9-E6C872EAEF78}" type="slidenum">
              <a:rPr lang="en-IN" smtClean="0"/>
              <a:t>14</a:t>
            </a:fld>
            <a:endParaRPr lang="en-IN"/>
          </a:p>
        </p:txBody>
      </p:sp>
    </p:spTree>
    <p:extLst>
      <p:ext uri="{BB962C8B-B14F-4D97-AF65-F5344CB8AC3E}">
        <p14:creationId xmlns:p14="http://schemas.microsoft.com/office/powerpoint/2010/main" val="877178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138F1-B2C7-E86C-5A73-943665BA74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8A5744-0DCD-E23E-1E12-B588322B99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C95A34-19DE-A954-722E-1C585F52FAE0}"/>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campaign poster will be significant in gaining attention and advertising the campaign message. It could be useful in conveying the message about the use of early detection through the use of simple slogans and effective visuals. Posters will be put in community centres, health facilities and open places so as to reach as many women as possible and persuade them to join screening practices.</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DEB347A-DC0E-EA22-4D10-9BEBC8279499}"/>
              </a:ext>
            </a:extLst>
          </p:cNvPr>
          <p:cNvSpPr>
            <a:spLocks noGrp="1"/>
          </p:cNvSpPr>
          <p:nvPr>
            <p:ph type="sldNum" sz="quarter" idx="5"/>
          </p:nvPr>
        </p:nvSpPr>
        <p:spPr/>
        <p:txBody>
          <a:bodyPr/>
          <a:lstStyle/>
          <a:p>
            <a:fld id="{37FA5A6E-1FC7-4FB8-BCE9-E6C872EAEF78}" type="slidenum">
              <a:rPr lang="en-IN" smtClean="0"/>
              <a:t>15</a:t>
            </a:fld>
            <a:endParaRPr lang="en-IN"/>
          </a:p>
        </p:txBody>
      </p:sp>
    </p:spTree>
    <p:extLst>
      <p:ext uri="{BB962C8B-B14F-4D97-AF65-F5344CB8AC3E}">
        <p14:creationId xmlns:p14="http://schemas.microsoft.com/office/powerpoint/2010/main" val="11383817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31DAD-67AC-74FF-5EE6-F12D17EF34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95287B-1C00-A71F-358E-AB28B58AD7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026D4D-0397-0635-F7F6-1E3CADD165AC}"/>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 promotion campaigns should be successful through partnerships with health organisations. The programme can be directly supported and resourceful by the local health centres. There is also useful information and advice on breast cancer prevention by national organisations like Cancer Research UK. The collaboration increases credibility and effectiveness of the campaign.</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6CDBC54-1DB6-1007-0A10-A2A12E096B2E}"/>
              </a:ext>
            </a:extLst>
          </p:cNvPr>
          <p:cNvSpPr>
            <a:spLocks noGrp="1"/>
          </p:cNvSpPr>
          <p:nvPr>
            <p:ph type="sldNum" sz="quarter" idx="5"/>
          </p:nvPr>
        </p:nvSpPr>
        <p:spPr/>
        <p:txBody>
          <a:bodyPr/>
          <a:lstStyle/>
          <a:p>
            <a:fld id="{37FA5A6E-1FC7-4FB8-BCE9-E6C872EAEF78}" type="slidenum">
              <a:rPr lang="en-IN" smtClean="0"/>
              <a:t>16</a:t>
            </a:fld>
            <a:endParaRPr lang="en-IN"/>
          </a:p>
        </p:txBody>
      </p:sp>
    </p:spTree>
    <p:extLst>
      <p:ext uri="{BB962C8B-B14F-4D97-AF65-F5344CB8AC3E}">
        <p14:creationId xmlns:p14="http://schemas.microsoft.com/office/powerpoint/2010/main" val="12942756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DD7FD0-A9B9-D827-D8DF-7A13721455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E4F365-D916-6AA2-C0ED-A5B06BFB5B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5BC4D5-ED52-7E8D-B86D-3679F865E820}"/>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campaign activities will be supported by different resources. There will be printed educational materials with clear information regarding breast cancer and screening services. Demonstrations will enable the women to acquire some pragmatic skills like self-examination of the breast. Videos and social media platforms will also be used as digital resources that will be used to spread the campaign to a wider audience.</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78DC235-51D5-1B8E-204D-5AB40FA455E1}"/>
              </a:ext>
            </a:extLst>
          </p:cNvPr>
          <p:cNvSpPr>
            <a:spLocks noGrp="1"/>
          </p:cNvSpPr>
          <p:nvPr>
            <p:ph type="sldNum" sz="quarter" idx="5"/>
          </p:nvPr>
        </p:nvSpPr>
        <p:spPr/>
        <p:txBody>
          <a:bodyPr/>
          <a:lstStyle/>
          <a:p>
            <a:fld id="{37FA5A6E-1FC7-4FB8-BCE9-E6C872EAEF78}" type="slidenum">
              <a:rPr lang="en-IN" smtClean="0"/>
              <a:t>17</a:t>
            </a:fld>
            <a:endParaRPr lang="en-IN"/>
          </a:p>
        </p:txBody>
      </p:sp>
    </p:spTree>
    <p:extLst>
      <p:ext uri="{BB962C8B-B14F-4D97-AF65-F5344CB8AC3E}">
        <p14:creationId xmlns:p14="http://schemas.microsoft.com/office/powerpoint/2010/main" val="8778791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7CD13-A4F0-44D0-2302-EE09BF2149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617016-5BEA-8D49-D00B-B9C19B228B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EE4BD7-92F3-8DD7-545F-1EB810999FFA}"/>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medical advantages of the early screening are crucial. When the cancer is diagnosed at an early stage treatment is usually more successful and less invasive (Cusi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This will mitigate the physical effect of treatment on the patient. Early diagnosis also adds up to the high rates of survival and general health-related outcomes.</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ED82B0E-4D75-3B76-BD5B-8E47A716F776}"/>
              </a:ext>
            </a:extLst>
          </p:cNvPr>
          <p:cNvSpPr>
            <a:spLocks noGrp="1"/>
          </p:cNvSpPr>
          <p:nvPr>
            <p:ph type="sldNum" sz="quarter" idx="5"/>
          </p:nvPr>
        </p:nvSpPr>
        <p:spPr/>
        <p:txBody>
          <a:bodyPr/>
          <a:lstStyle/>
          <a:p>
            <a:fld id="{37FA5A6E-1FC7-4FB8-BCE9-E6C872EAEF78}" type="slidenum">
              <a:rPr lang="en-IN" smtClean="0"/>
              <a:t>19</a:t>
            </a:fld>
            <a:endParaRPr lang="en-IN"/>
          </a:p>
        </p:txBody>
      </p:sp>
    </p:spTree>
    <p:extLst>
      <p:ext uri="{BB962C8B-B14F-4D97-AF65-F5344CB8AC3E}">
        <p14:creationId xmlns:p14="http://schemas.microsoft.com/office/powerpoint/2010/main" val="19797810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D691F-5805-DA21-8988-BE8720022E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3975E4-40DF-B4D1-193F-91C7538319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1782FD-2C42-05EC-5FF6-86BC8F785465}"/>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 promotion campaigns also have psychological wellbeing as one of their outcomes. Women are likely to be more secure in the preventive action when they know there are advantages of screening. Education minimises fear and misconceptions that promote positive health behaviour.</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AF1ADD9-71D8-CBDB-0979-A61B3A88610C}"/>
              </a:ext>
            </a:extLst>
          </p:cNvPr>
          <p:cNvSpPr>
            <a:spLocks noGrp="1"/>
          </p:cNvSpPr>
          <p:nvPr>
            <p:ph type="sldNum" sz="quarter" idx="5"/>
          </p:nvPr>
        </p:nvSpPr>
        <p:spPr/>
        <p:txBody>
          <a:bodyPr/>
          <a:lstStyle/>
          <a:p>
            <a:fld id="{37FA5A6E-1FC7-4FB8-BCE9-E6C872EAEF78}" type="slidenum">
              <a:rPr lang="en-IN" smtClean="0"/>
              <a:t>20</a:t>
            </a:fld>
            <a:endParaRPr lang="en-IN"/>
          </a:p>
        </p:txBody>
      </p:sp>
    </p:spTree>
    <p:extLst>
      <p:ext uri="{BB962C8B-B14F-4D97-AF65-F5344CB8AC3E}">
        <p14:creationId xmlns:p14="http://schemas.microsoft.com/office/powerpoint/2010/main" val="37269333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1A8E20-4E71-05FC-609C-84AF30819F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EF2654-36DF-FE2B-D86A-3A765537D7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C611C7-13F5-3299-1E0F-09255840745E}"/>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awareness campaign on breast cancer is not only beneficial to the individuals but also communities (Sangwan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Greater visibility leads to dialogue on women's health in families and social units. This can provide enabling conditions in which women will be more-free to get screening and having health related issues addressed.</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4C7FAE8-B34C-75E4-7ED0-11EBA46C2B73}"/>
              </a:ext>
            </a:extLst>
          </p:cNvPr>
          <p:cNvSpPr>
            <a:spLocks noGrp="1"/>
          </p:cNvSpPr>
          <p:nvPr>
            <p:ph type="sldNum" sz="quarter" idx="5"/>
          </p:nvPr>
        </p:nvSpPr>
        <p:spPr/>
        <p:txBody>
          <a:bodyPr/>
          <a:lstStyle/>
          <a:p>
            <a:fld id="{37FA5A6E-1FC7-4FB8-BCE9-E6C872EAEF78}" type="slidenum">
              <a:rPr lang="en-IN" smtClean="0"/>
              <a:t>21</a:t>
            </a:fld>
            <a:endParaRPr lang="en-IN"/>
          </a:p>
        </p:txBody>
      </p:sp>
    </p:spTree>
    <p:extLst>
      <p:ext uri="{BB962C8B-B14F-4D97-AF65-F5344CB8AC3E}">
        <p14:creationId xmlns:p14="http://schemas.microsoft.com/office/powerpoint/2010/main" val="33885507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97D7E9-4DF6-308F-B631-7D2C164CE7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BC7F57-1B05-FD19-BC92-4DCEF73BFE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DA9314-B210-9837-E746-7F6BE8D3446A}"/>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health behaviour theories are used to explain the reasons behind why people would pursue or shun health behaviours (Sangwan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According to the Health Belief Model, individuals tend to engage in screening when they believe that they are at the risk of falling ill. The Theory of Planned Behaviour lays emphasis on the role of attitudes and social influence. These theories inform the formulation of good health promotion strategies.</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6BD9763-9E62-B27C-D81A-3409C2476EEF}"/>
              </a:ext>
            </a:extLst>
          </p:cNvPr>
          <p:cNvSpPr>
            <a:spLocks noGrp="1"/>
          </p:cNvSpPr>
          <p:nvPr>
            <p:ph type="sldNum" sz="quarter" idx="5"/>
          </p:nvPr>
        </p:nvSpPr>
        <p:spPr/>
        <p:txBody>
          <a:bodyPr/>
          <a:lstStyle/>
          <a:p>
            <a:fld id="{37FA5A6E-1FC7-4FB8-BCE9-E6C872EAEF78}" type="slidenum">
              <a:rPr lang="en-IN" smtClean="0"/>
              <a:t>22</a:t>
            </a:fld>
            <a:endParaRPr lang="en-IN"/>
          </a:p>
        </p:txBody>
      </p:sp>
    </p:spTree>
    <p:extLst>
      <p:ext uri="{BB962C8B-B14F-4D97-AF65-F5344CB8AC3E}">
        <p14:creationId xmlns:p14="http://schemas.microsoft.com/office/powerpoint/2010/main" val="23118432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38A4C-F260-F8D8-B789-450E55328E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40BAD9-2CD2-7807-6D08-877C0179E6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762BA0-CF67-3E81-460B-5DE34D744D20}"/>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a number of barriers which may not allow women to attend breast cancer screening. The challenges are fear of diagnosis, ignorance and the difficulties in accessing healthcare services. The education and supportive counselling and better access to screening services can help address these barriers and greatly enhance the participation rates.</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EF0E467-EB7D-7F6E-E4B1-88047DC1D310}"/>
              </a:ext>
            </a:extLst>
          </p:cNvPr>
          <p:cNvSpPr>
            <a:spLocks noGrp="1"/>
          </p:cNvSpPr>
          <p:nvPr>
            <p:ph type="sldNum" sz="quarter" idx="5"/>
          </p:nvPr>
        </p:nvSpPr>
        <p:spPr/>
        <p:txBody>
          <a:bodyPr/>
          <a:lstStyle/>
          <a:p>
            <a:fld id="{37FA5A6E-1FC7-4FB8-BCE9-E6C872EAEF78}" type="slidenum">
              <a:rPr lang="en-IN" smtClean="0"/>
              <a:t>23</a:t>
            </a:fld>
            <a:endParaRPr lang="en-IN"/>
          </a:p>
        </p:txBody>
      </p:sp>
    </p:spTree>
    <p:extLst>
      <p:ext uri="{BB962C8B-B14F-4D97-AF65-F5344CB8AC3E}">
        <p14:creationId xmlns:p14="http://schemas.microsoft.com/office/powerpoint/2010/main" val="23365072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5D812-F899-3CBC-1F65-D6C8C1048B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A92549-A860-A5AF-2A5C-1592EA0C5D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A5342A-D18D-17D6-6A96-98555A8FC249}"/>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campaign will help educate women and improve their health outcomes by engaging with the community and working together with healthcare organisations to encourage early detection and increase the level of community involvement.</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BAC6CC8-8902-0F66-D73E-FE6DB3629BC6}"/>
              </a:ext>
            </a:extLst>
          </p:cNvPr>
          <p:cNvSpPr>
            <a:spLocks noGrp="1"/>
          </p:cNvSpPr>
          <p:nvPr>
            <p:ph type="sldNum" sz="quarter" idx="5"/>
          </p:nvPr>
        </p:nvSpPr>
        <p:spPr/>
        <p:txBody>
          <a:bodyPr/>
          <a:lstStyle/>
          <a:p>
            <a:fld id="{37FA5A6E-1FC7-4FB8-BCE9-E6C872EAEF78}" type="slidenum">
              <a:rPr lang="en-IN" smtClean="0"/>
              <a:t>24</a:t>
            </a:fld>
            <a:endParaRPr lang="en-IN"/>
          </a:p>
        </p:txBody>
      </p:sp>
    </p:spTree>
    <p:extLst>
      <p:ext uri="{BB962C8B-B14F-4D97-AF65-F5344CB8AC3E}">
        <p14:creationId xmlns:p14="http://schemas.microsoft.com/office/powerpoint/2010/main" val="11051079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F83597-739B-E3F8-970A-D8523B41EE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DA1AC3-2063-4CBE-1571-9B8D2A462A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41F711-6592-08BB-5F33-0861051879AA}"/>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Preventive healthcare should be encouraged to women who would eventually have improved health outcomes in the long run.</a:t>
            </a:r>
            <a:endParaRPr lang="en-IN"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endParaRPr lang="en-IN" dirty="0">
              <a:effectLst/>
            </a:endParaRPr>
          </a:p>
          <a:p>
            <a:r>
              <a:rPr lang="en-GB"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D1BA8A1-F7CF-7258-2C98-DA35A5E32B4F}"/>
              </a:ext>
            </a:extLst>
          </p:cNvPr>
          <p:cNvSpPr>
            <a:spLocks noGrp="1"/>
          </p:cNvSpPr>
          <p:nvPr>
            <p:ph type="sldNum" sz="quarter" idx="5"/>
          </p:nvPr>
        </p:nvSpPr>
        <p:spPr/>
        <p:txBody>
          <a:bodyPr/>
          <a:lstStyle/>
          <a:p>
            <a:fld id="{37FA5A6E-1FC7-4FB8-BCE9-E6C872EAEF78}" type="slidenum">
              <a:rPr lang="en-IN" smtClean="0"/>
              <a:t>25</a:t>
            </a:fld>
            <a:endParaRPr lang="en-IN"/>
          </a:p>
        </p:txBody>
      </p:sp>
    </p:spTree>
    <p:extLst>
      <p:ext uri="{BB962C8B-B14F-4D97-AF65-F5344CB8AC3E}">
        <p14:creationId xmlns:p14="http://schemas.microsoft.com/office/powerpoint/2010/main" val="6080869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2997A5-5700-F6ED-8303-4941E7F0E9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BDF1E5-309D-504C-8C4E-F9B3FEEFF1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3B4AB1-EC62-5A80-860F-EA7C013B5C27}"/>
              </a:ext>
            </a:extLst>
          </p:cNvPr>
          <p:cNvSpPr>
            <a:spLocks noGrp="1"/>
          </p:cNvSpPr>
          <p:nvPr>
            <p:ph type="body" idx="1"/>
          </p:nvPr>
        </p:nvSpPr>
        <p:spPr/>
        <p:txBody>
          <a:bodyPr/>
          <a:lstStyle/>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274C6E5-1EE3-E430-FA42-7E2BFF97E4AF}"/>
              </a:ext>
            </a:extLst>
          </p:cNvPr>
          <p:cNvSpPr>
            <a:spLocks noGrp="1"/>
          </p:cNvSpPr>
          <p:nvPr>
            <p:ph type="sldNum" sz="quarter" idx="5"/>
          </p:nvPr>
        </p:nvSpPr>
        <p:spPr/>
        <p:txBody>
          <a:bodyPr/>
          <a:lstStyle/>
          <a:p>
            <a:fld id="{37FA5A6E-1FC7-4FB8-BCE9-E6C872EAEF78}" type="slidenum">
              <a:rPr lang="en-IN" smtClean="0"/>
              <a:t>26</a:t>
            </a:fld>
            <a:endParaRPr lang="en-IN"/>
          </a:p>
        </p:txBody>
      </p:sp>
    </p:spTree>
    <p:extLst>
      <p:ext uri="{BB962C8B-B14F-4D97-AF65-F5344CB8AC3E}">
        <p14:creationId xmlns:p14="http://schemas.microsoft.com/office/powerpoint/2010/main" val="1149828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2B753-EB87-262C-08A8-A4813F54DA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F599E1A-0071-336A-D6B4-F3B5240706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CBCF7672-874C-41F7-ED6A-60A2000DD1B8}"/>
              </a:ext>
            </a:extLst>
          </p:cNvPr>
          <p:cNvSpPr>
            <a:spLocks noGrp="1"/>
          </p:cNvSpPr>
          <p:nvPr>
            <p:ph type="dt" sz="half" idx="10"/>
          </p:nvPr>
        </p:nvSpPr>
        <p:spPr/>
        <p:txBody>
          <a:bodyPr/>
          <a:lstStyle/>
          <a:p>
            <a:fld id="{48A248DA-76D2-4EB1-91A2-D6EE238D9C2F}" type="datetimeFigureOut">
              <a:rPr lang="en-IN" smtClean="0"/>
              <a:t>06-03-2026</a:t>
            </a:fld>
            <a:endParaRPr lang="en-IN"/>
          </a:p>
        </p:txBody>
      </p:sp>
      <p:sp>
        <p:nvSpPr>
          <p:cNvPr id="5" name="Footer Placeholder 4">
            <a:extLst>
              <a:ext uri="{FF2B5EF4-FFF2-40B4-BE49-F238E27FC236}">
                <a16:creationId xmlns:a16="http://schemas.microsoft.com/office/drawing/2014/main" id="{B4BA2097-6BC0-F848-B9A4-7D0E0AB7103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5339C4E-F3F4-58A6-5C9F-2A841CA8CAC8}"/>
              </a:ext>
            </a:extLst>
          </p:cNvPr>
          <p:cNvSpPr>
            <a:spLocks noGrp="1"/>
          </p:cNvSpPr>
          <p:nvPr>
            <p:ph type="sldNum" sz="quarter" idx="12"/>
          </p:nvPr>
        </p:nvSpPr>
        <p:spPr/>
        <p:txBody>
          <a:bodyPr/>
          <a:lstStyle/>
          <a:p>
            <a:fld id="{61EB336C-C271-4219-BE63-11CA870E5105}" type="slidenum">
              <a:rPr lang="en-IN" smtClean="0"/>
              <a:t>‹#›</a:t>
            </a:fld>
            <a:endParaRPr lang="en-IN"/>
          </a:p>
        </p:txBody>
      </p:sp>
    </p:spTree>
    <p:extLst>
      <p:ext uri="{BB962C8B-B14F-4D97-AF65-F5344CB8AC3E}">
        <p14:creationId xmlns:p14="http://schemas.microsoft.com/office/powerpoint/2010/main" val="1166747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0F720-3591-57E5-78AB-4BB3AFCA240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48C3ACA-9B63-8D67-86E8-F2C3A3C99D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5801733-7F5F-8900-721D-4E460C90FB53}"/>
              </a:ext>
            </a:extLst>
          </p:cNvPr>
          <p:cNvSpPr>
            <a:spLocks noGrp="1"/>
          </p:cNvSpPr>
          <p:nvPr>
            <p:ph type="dt" sz="half" idx="10"/>
          </p:nvPr>
        </p:nvSpPr>
        <p:spPr/>
        <p:txBody>
          <a:bodyPr/>
          <a:lstStyle/>
          <a:p>
            <a:fld id="{48A248DA-76D2-4EB1-91A2-D6EE238D9C2F}" type="datetimeFigureOut">
              <a:rPr lang="en-IN" smtClean="0"/>
              <a:t>06-03-2026</a:t>
            </a:fld>
            <a:endParaRPr lang="en-IN"/>
          </a:p>
        </p:txBody>
      </p:sp>
      <p:sp>
        <p:nvSpPr>
          <p:cNvPr id="5" name="Footer Placeholder 4">
            <a:extLst>
              <a:ext uri="{FF2B5EF4-FFF2-40B4-BE49-F238E27FC236}">
                <a16:creationId xmlns:a16="http://schemas.microsoft.com/office/drawing/2014/main" id="{B1FB0109-0D06-15D8-88C5-46A8F6AF15A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81ACCEF-FCFC-8620-BBD9-A980CD000A29}"/>
              </a:ext>
            </a:extLst>
          </p:cNvPr>
          <p:cNvSpPr>
            <a:spLocks noGrp="1"/>
          </p:cNvSpPr>
          <p:nvPr>
            <p:ph type="sldNum" sz="quarter" idx="12"/>
          </p:nvPr>
        </p:nvSpPr>
        <p:spPr/>
        <p:txBody>
          <a:bodyPr/>
          <a:lstStyle/>
          <a:p>
            <a:fld id="{61EB336C-C271-4219-BE63-11CA870E5105}" type="slidenum">
              <a:rPr lang="en-IN" smtClean="0"/>
              <a:t>‹#›</a:t>
            </a:fld>
            <a:endParaRPr lang="en-IN"/>
          </a:p>
        </p:txBody>
      </p:sp>
    </p:spTree>
    <p:extLst>
      <p:ext uri="{BB962C8B-B14F-4D97-AF65-F5344CB8AC3E}">
        <p14:creationId xmlns:p14="http://schemas.microsoft.com/office/powerpoint/2010/main" val="4235941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F6B04-D018-F0DB-FFA8-0E13DF9B66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4F8BE98-F789-E2E0-D64C-5438D84C95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6ABA77-8FE1-9C6B-25A5-2492AB7AD59C}"/>
              </a:ext>
            </a:extLst>
          </p:cNvPr>
          <p:cNvSpPr>
            <a:spLocks noGrp="1"/>
          </p:cNvSpPr>
          <p:nvPr>
            <p:ph type="dt" sz="half" idx="10"/>
          </p:nvPr>
        </p:nvSpPr>
        <p:spPr/>
        <p:txBody>
          <a:bodyPr/>
          <a:lstStyle/>
          <a:p>
            <a:fld id="{48A248DA-76D2-4EB1-91A2-D6EE238D9C2F}" type="datetimeFigureOut">
              <a:rPr lang="en-IN" smtClean="0"/>
              <a:t>06-03-2026</a:t>
            </a:fld>
            <a:endParaRPr lang="en-IN"/>
          </a:p>
        </p:txBody>
      </p:sp>
      <p:sp>
        <p:nvSpPr>
          <p:cNvPr id="5" name="Footer Placeholder 4">
            <a:extLst>
              <a:ext uri="{FF2B5EF4-FFF2-40B4-BE49-F238E27FC236}">
                <a16:creationId xmlns:a16="http://schemas.microsoft.com/office/drawing/2014/main" id="{4CFC24E8-AD26-6E22-874B-D567205BD18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DE020D9-539E-E511-3989-A760E4813150}"/>
              </a:ext>
            </a:extLst>
          </p:cNvPr>
          <p:cNvSpPr>
            <a:spLocks noGrp="1"/>
          </p:cNvSpPr>
          <p:nvPr>
            <p:ph type="sldNum" sz="quarter" idx="12"/>
          </p:nvPr>
        </p:nvSpPr>
        <p:spPr/>
        <p:txBody>
          <a:bodyPr/>
          <a:lstStyle/>
          <a:p>
            <a:fld id="{61EB336C-C271-4219-BE63-11CA870E5105}" type="slidenum">
              <a:rPr lang="en-IN" smtClean="0"/>
              <a:t>‹#›</a:t>
            </a:fld>
            <a:endParaRPr lang="en-IN"/>
          </a:p>
        </p:txBody>
      </p:sp>
    </p:spTree>
    <p:extLst>
      <p:ext uri="{BB962C8B-B14F-4D97-AF65-F5344CB8AC3E}">
        <p14:creationId xmlns:p14="http://schemas.microsoft.com/office/powerpoint/2010/main" val="3854523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C5EE0-AD6A-814B-A5E8-1F64AE94B76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C008D7E-F2C9-7695-6E93-0896D78ECC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B552663-5453-E310-45E0-0AF9F4BA64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50C38E7B-1A26-B9F5-7627-91E0EB16BA64}"/>
              </a:ext>
            </a:extLst>
          </p:cNvPr>
          <p:cNvSpPr>
            <a:spLocks noGrp="1"/>
          </p:cNvSpPr>
          <p:nvPr>
            <p:ph type="dt" sz="half" idx="10"/>
          </p:nvPr>
        </p:nvSpPr>
        <p:spPr/>
        <p:txBody>
          <a:bodyPr/>
          <a:lstStyle/>
          <a:p>
            <a:fld id="{48A248DA-76D2-4EB1-91A2-D6EE238D9C2F}" type="datetimeFigureOut">
              <a:rPr lang="en-IN" smtClean="0"/>
              <a:t>06-03-2026</a:t>
            </a:fld>
            <a:endParaRPr lang="en-IN"/>
          </a:p>
        </p:txBody>
      </p:sp>
      <p:sp>
        <p:nvSpPr>
          <p:cNvPr id="6" name="Footer Placeholder 5">
            <a:extLst>
              <a:ext uri="{FF2B5EF4-FFF2-40B4-BE49-F238E27FC236}">
                <a16:creationId xmlns:a16="http://schemas.microsoft.com/office/drawing/2014/main" id="{5E2CAF98-519B-4EEA-AB9A-443E54A65E7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DB00441-BE01-4681-4D44-9D7727C4AA12}"/>
              </a:ext>
            </a:extLst>
          </p:cNvPr>
          <p:cNvSpPr>
            <a:spLocks noGrp="1"/>
          </p:cNvSpPr>
          <p:nvPr>
            <p:ph type="sldNum" sz="quarter" idx="12"/>
          </p:nvPr>
        </p:nvSpPr>
        <p:spPr/>
        <p:txBody>
          <a:bodyPr/>
          <a:lstStyle/>
          <a:p>
            <a:fld id="{61EB336C-C271-4219-BE63-11CA870E5105}" type="slidenum">
              <a:rPr lang="en-IN" smtClean="0"/>
              <a:t>‹#›</a:t>
            </a:fld>
            <a:endParaRPr lang="en-IN"/>
          </a:p>
        </p:txBody>
      </p:sp>
    </p:spTree>
    <p:extLst>
      <p:ext uri="{BB962C8B-B14F-4D97-AF65-F5344CB8AC3E}">
        <p14:creationId xmlns:p14="http://schemas.microsoft.com/office/powerpoint/2010/main" val="1198915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36F5C-A9C2-4002-F5AF-1F946301227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4527CCC-3775-BB87-B8EF-9BE5A4DAA7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A5A3A1-D426-BDD8-A87A-9A73DAACB0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2CAD904-B036-B09E-0210-514A5F73F8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9A16F89-FC8C-D7F0-160B-5ECF42E324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316BCFD-B8CB-6BFF-E986-3049E9716F2F}"/>
              </a:ext>
            </a:extLst>
          </p:cNvPr>
          <p:cNvSpPr>
            <a:spLocks noGrp="1"/>
          </p:cNvSpPr>
          <p:nvPr>
            <p:ph type="dt" sz="half" idx="10"/>
          </p:nvPr>
        </p:nvSpPr>
        <p:spPr/>
        <p:txBody>
          <a:bodyPr/>
          <a:lstStyle/>
          <a:p>
            <a:fld id="{48A248DA-76D2-4EB1-91A2-D6EE238D9C2F}" type="datetimeFigureOut">
              <a:rPr lang="en-IN" smtClean="0"/>
              <a:t>06-03-2026</a:t>
            </a:fld>
            <a:endParaRPr lang="en-IN"/>
          </a:p>
        </p:txBody>
      </p:sp>
      <p:sp>
        <p:nvSpPr>
          <p:cNvPr id="8" name="Footer Placeholder 7">
            <a:extLst>
              <a:ext uri="{FF2B5EF4-FFF2-40B4-BE49-F238E27FC236}">
                <a16:creationId xmlns:a16="http://schemas.microsoft.com/office/drawing/2014/main" id="{3308B41D-D75B-1B3F-83A5-80976C19AEA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749A943-C95D-B7F6-D791-D0045B89B621}"/>
              </a:ext>
            </a:extLst>
          </p:cNvPr>
          <p:cNvSpPr>
            <a:spLocks noGrp="1"/>
          </p:cNvSpPr>
          <p:nvPr>
            <p:ph type="sldNum" sz="quarter" idx="12"/>
          </p:nvPr>
        </p:nvSpPr>
        <p:spPr/>
        <p:txBody>
          <a:bodyPr/>
          <a:lstStyle/>
          <a:p>
            <a:fld id="{61EB336C-C271-4219-BE63-11CA870E5105}" type="slidenum">
              <a:rPr lang="en-IN" smtClean="0"/>
              <a:t>‹#›</a:t>
            </a:fld>
            <a:endParaRPr lang="en-IN"/>
          </a:p>
        </p:txBody>
      </p:sp>
    </p:spTree>
    <p:extLst>
      <p:ext uri="{BB962C8B-B14F-4D97-AF65-F5344CB8AC3E}">
        <p14:creationId xmlns:p14="http://schemas.microsoft.com/office/powerpoint/2010/main" val="3503682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CEEAE-6DD4-2617-0BC3-C1B8A828F032}"/>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ADDB6A8-2503-02A1-9929-276590FECDFC}"/>
              </a:ext>
            </a:extLst>
          </p:cNvPr>
          <p:cNvSpPr>
            <a:spLocks noGrp="1"/>
          </p:cNvSpPr>
          <p:nvPr>
            <p:ph type="dt" sz="half" idx="10"/>
          </p:nvPr>
        </p:nvSpPr>
        <p:spPr/>
        <p:txBody>
          <a:bodyPr/>
          <a:lstStyle/>
          <a:p>
            <a:fld id="{48A248DA-76D2-4EB1-91A2-D6EE238D9C2F}" type="datetimeFigureOut">
              <a:rPr lang="en-IN" smtClean="0"/>
              <a:t>06-03-2026</a:t>
            </a:fld>
            <a:endParaRPr lang="en-IN"/>
          </a:p>
        </p:txBody>
      </p:sp>
      <p:sp>
        <p:nvSpPr>
          <p:cNvPr id="4" name="Footer Placeholder 3">
            <a:extLst>
              <a:ext uri="{FF2B5EF4-FFF2-40B4-BE49-F238E27FC236}">
                <a16:creationId xmlns:a16="http://schemas.microsoft.com/office/drawing/2014/main" id="{D1CCF5E4-6EA2-9686-42D6-A5F152605E2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8D1AA79-EC1F-E200-0471-C333D23542B9}"/>
              </a:ext>
            </a:extLst>
          </p:cNvPr>
          <p:cNvSpPr>
            <a:spLocks noGrp="1"/>
          </p:cNvSpPr>
          <p:nvPr>
            <p:ph type="sldNum" sz="quarter" idx="12"/>
          </p:nvPr>
        </p:nvSpPr>
        <p:spPr/>
        <p:txBody>
          <a:bodyPr/>
          <a:lstStyle/>
          <a:p>
            <a:fld id="{61EB336C-C271-4219-BE63-11CA870E5105}" type="slidenum">
              <a:rPr lang="en-IN" smtClean="0"/>
              <a:t>‹#›</a:t>
            </a:fld>
            <a:endParaRPr lang="en-IN"/>
          </a:p>
        </p:txBody>
      </p:sp>
    </p:spTree>
    <p:extLst>
      <p:ext uri="{BB962C8B-B14F-4D97-AF65-F5344CB8AC3E}">
        <p14:creationId xmlns:p14="http://schemas.microsoft.com/office/powerpoint/2010/main" val="393200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469562-A973-3351-EFD5-4A43142EEEF1}"/>
              </a:ext>
            </a:extLst>
          </p:cNvPr>
          <p:cNvSpPr>
            <a:spLocks noGrp="1"/>
          </p:cNvSpPr>
          <p:nvPr>
            <p:ph type="dt" sz="half" idx="10"/>
          </p:nvPr>
        </p:nvSpPr>
        <p:spPr/>
        <p:txBody>
          <a:bodyPr/>
          <a:lstStyle/>
          <a:p>
            <a:fld id="{48A248DA-76D2-4EB1-91A2-D6EE238D9C2F}" type="datetimeFigureOut">
              <a:rPr lang="en-IN" smtClean="0"/>
              <a:t>06-03-2026</a:t>
            </a:fld>
            <a:endParaRPr lang="en-IN"/>
          </a:p>
        </p:txBody>
      </p:sp>
      <p:sp>
        <p:nvSpPr>
          <p:cNvPr id="3" name="Footer Placeholder 2">
            <a:extLst>
              <a:ext uri="{FF2B5EF4-FFF2-40B4-BE49-F238E27FC236}">
                <a16:creationId xmlns:a16="http://schemas.microsoft.com/office/drawing/2014/main" id="{E7B44D09-58E6-94B4-6949-DCDFD6EBEC4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F894E46-66D5-CBC2-01B4-CE0A7A3FE776}"/>
              </a:ext>
            </a:extLst>
          </p:cNvPr>
          <p:cNvSpPr>
            <a:spLocks noGrp="1"/>
          </p:cNvSpPr>
          <p:nvPr>
            <p:ph type="sldNum" sz="quarter" idx="12"/>
          </p:nvPr>
        </p:nvSpPr>
        <p:spPr/>
        <p:txBody>
          <a:bodyPr/>
          <a:lstStyle/>
          <a:p>
            <a:fld id="{61EB336C-C271-4219-BE63-11CA870E5105}" type="slidenum">
              <a:rPr lang="en-IN" smtClean="0"/>
              <a:t>‹#›</a:t>
            </a:fld>
            <a:endParaRPr lang="en-IN"/>
          </a:p>
        </p:txBody>
      </p:sp>
    </p:spTree>
    <p:extLst>
      <p:ext uri="{BB962C8B-B14F-4D97-AF65-F5344CB8AC3E}">
        <p14:creationId xmlns:p14="http://schemas.microsoft.com/office/powerpoint/2010/main" val="1955592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187A3-F3B4-8B8E-4CBD-25B677AB15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A360924-9E81-10BB-C1B4-3830F2A1A7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9BF45C47-FB6D-AE41-A5ED-2BA7EFFA8B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4FBA65-002A-7B69-976E-81511A3D11C1}"/>
              </a:ext>
            </a:extLst>
          </p:cNvPr>
          <p:cNvSpPr>
            <a:spLocks noGrp="1"/>
          </p:cNvSpPr>
          <p:nvPr>
            <p:ph type="dt" sz="half" idx="10"/>
          </p:nvPr>
        </p:nvSpPr>
        <p:spPr/>
        <p:txBody>
          <a:bodyPr/>
          <a:lstStyle/>
          <a:p>
            <a:fld id="{48A248DA-76D2-4EB1-91A2-D6EE238D9C2F}" type="datetimeFigureOut">
              <a:rPr lang="en-IN" smtClean="0"/>
              <a:t>06-03-2026</a:t>
            </a:fld>
            <a:endParaRPr lang="en-IN"/>
          </a:p>
        </p:txBody>
      </p:sp>
      <p:sp>
        <p:nvSpPr>
          <p:cNvPr id="6" name="Footer Placeholder 5">
            <a:extLst>
              <a:ext uri="{FF2B5EF4-FFF2-40B4-BE49-F238E27FC236}">
                <a16:creationId xmlns:a16="http://schemas.microsoft.com/office/drawing/2014/main" id="{9960311A-686C-A135-29F2-F08348D13E3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3D03D6B-28A2-92E8-5604-8CEC4D351D2B}"/>
              </a:ext>
            </a:extLst>
          </p:cNvPr>
          <p:cNvSpPr>
            <a:spLocks noGrp="1"/>
          </p:cNvSpPr>
          <p:nvPr>
            <p:ph type="sldNum" sz="quarter" idx="12"/>
          </p:nvPr>
        </p:nvSpPr>
        <p:spPr/>
        <p:txBody>
          <a:bodyPr/>
          <a:lstStyle/>
          <a:p>
            <a:fld id="{61EB336C-C271-4219-BE63-11CA870E5105}" type="slidenum">
              <a:rPr lang="en-IN" smtClean="0"/>
              <a:t>‹#›</a:t>
            </a:fld>
            <a:endParaRPr lang="en-IN"/>
          </a:p>
        </p:txBody>
      </p:sp>
    </p:spTree>
    <p:extLst>
      <p:ext uri="{BB962C8B-B14F-4D97-AF65-F5344CB8AC3E}">
        <p14:creationId xmlns:p14="http://schemas.microsoft.com/office/powerpoint/2010/main" val="2266756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8016B-EFB9-7351-D685-27BF0FCB82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5677D670-12B7-A5DE-E7FA-79E800F536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DB598598-3482-6E69-9E42-115E991B94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EF1C4C-91C5-099E-FA0B-64F8C62DC85F}"/>
              </a:ext>
            </a:extLst>
          </p:cNvPr>
          <p:cNvSpPr>
            <a:spLocks noGrp="1"/>
          </p:cNvSpPr>
          <p:nvPr>
            <p:ph type="dt" sz="half" idx="10"/>
          </p:nvPr>
        </p:nvSpPr>
        <p:spPr/>
        <p:txBody>
          <a:bodyPr/>
          <a:lstStyle/>
          <a:p>
            <a:fld id="{48A248DA-76D2-4EB1-91A2-D6EE238D9C2F}" type="datetimeFigureOut">
              <a:rPr lang="en-IN" smtClean="0"/>
              <a:t>06-03-2026</a:t>
            </a:fld>
            <a:endParaRPr lang="en-IN"/>
          </a:p>
        </p:txBody>
      </p:sp>
      <p:sp>
        <p:nvSpPr>
          <p:cNvPr id="6" name="Footer Placeholder 5">
            <a:extLst>
              <a:ext uri="{FF2B5EF4-FFF2-40B4-BE49-F238E27FC236}">
                <a16:creationId xmlns:a16="http://schemas.microsoft.com/office/drawing/2014/main" id="{1D8D1724-727E-26E5-CB6C-3C401AE8376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797FC6B-95D3-1700-F447-997BF43F04F9}"/>
              </a:ext>
            </a:extLst>
          </p:cNvPr>
          <p:cNvSpPr>
            <a:spLocks noGrp="1"/>
          </p:cNvSpPr>
          <p:nvPr>
            <p:ph type="sldNum" sz="quarter" idx="12"/>
          </p:nvPr>
        </p:nvSpPr>
        <p:spPr/>
        <p:txBody>
          <a:bodyPr/>
          <a:lstStyle/>
          <a:p>
            <a:fld id="{61EB336C-C271-4219-BE63-11CA870E5105}" type="slidenum">
              <a:rPr lang="en-IN" smtClean="0"/>
              <a:t>‹#›</a:t>
            </a:fld>
            <a:endParaRPr lang="en-IN"/>
          </a:p>
        </p:txBody>
      </p:sp>
    </p:spTree>
    <p:extLst>
      <p:ext uri="{BB962C8B-B14F-4D97-AF65-F5344CB8AC3E}">
        <p14:creationId xmlns:p14="http://schemas.microsoft.com/office/powerpoint/2010/main" val="3370333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23ED-6660-785C-8E95-7249D0DB8EB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E37016E-595C-C9F8-1E28-12BD8B99E2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2A41DC3-DCD7-E2BC-5CB1-0146712912D3}"/>
              </a:ext>
            </a:extLst>
          </p:cNvPr>
          <p:cNvSpPr>
            <a:spLocks noGrp="1"/>
          </p:cNvSpPr>
          <p:nvPr>
            <p:ph type="dt" sz="half" idx="10"/>
          </p:nvPr>
        </p:nvSpPr>
        <p:spPr/>
        <p:txBody>
          <a:bodyPr/>
          <a:lstStyle/>
          <a:p>
            <a:fld id="{48A248DA-76D2-4EB1-91A2-D6EE238D9C2F}" type="datetimeFigureOut">
              <a:rPr lang="en-IN" smtClean="0"/>
              <a:t>06-03-2026</a:t>
            </a:fld>
            <a:endParaRPr lang="en-IN"/>
          </a:p>
        </p:txBody>
      </p:sp>
      <p:sp>
        <p:nvSpPr>
          <p:cNvPr id="5" name="Footer Placeholder 4">
            <a:extLst>
              <a:ext uri="{FF2B5EF4-FFF2-40B4-BE49-F238E27FC236}">
                <a16:creationId xmlns:a16="http://schemas.microsoft.com/office/drawing/2014/main" id="{DBA74445-8E1B-67FD-8BC4-9C664B42BA7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D7047B9-05F9-BA08-2039-23CECED6D641}"/>
              </a:ext>
            </a:extLst>
          </p:cNvPr>
          <p:cNvSpPr>
            <a:spLocks noGrp="1"/>
          </p:cNvSpPr>
          <p:nvPr>
            <p:ph type="sldNum" sz="quarter" idx="12"/>
          </p:nvPr>
        </p:nvSpPr>
        <p:spPr/>
        <p:txBody>
          <a:bodyPr/>
          <a:lstStyle/>
          <a:p>
            <a:fld id="{61EB336C-C271-4219-BE63-11CA870E5105}" type="slidenum">
              <a:rPr lang="en-IN" smtClean="0"/>
              <a:t>‹#›</a:t>
            </a:fld>
            <a:endParaRPr lang="en-IN"/>
          </a:p>
        </p:txBody>
      </p:sp>
    </p:spTree>
    <p:extLst>
      <p:ext uri="{BB962C8B-B14F-4D97-AF65-F5344CB8AC3E}">
        <p14:creationId xmlns:p14="http://schemas.microsoft.com/office/powerpoint/2010/main" val="1450177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4859D1-2817-25FD-9105-0F1C8108F4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6B6FF83-5D5B-B994-482D-20A47F74DC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460D469-76D0-CF00-83E4-156212E63324}"/>
              </a:ext>
            </a:extLst>
          </p:cNvPr>
          <p:cNvSpPr>
            <a:spLocks noGrp="1"/>
          </p:cNvSpPr>
          <p:nvPr>
            <p:ph type="dt" sz="half" idx="10"/>
          </p:nvPr>
        </p:nvSpPr>
        <p:spPr/>
        <p:txBody>
          <a:bodyPr/>
          <a:lstStyle/>
          <a:p>
            <a:fld id="{48A248DA-76D2-4EB1-91A2-D6EE238D9C2F}" type="datetimeFigureOut">
              <a:rPr lang="en-IN" smtClean="0"/>
              <a:t>06-03-2026</a:t>
            </a:fld>
            <a:endParaRPr lang="en-IN"/>
          </a:p>
        </p:txBody>
      </p:sp>
      <p:sp>
        <p:nvSpPr>
          <p:cNvPr id="5" name="Footer Placeholder 4">
            <a:extLst>
              <a:ext uri="{FF2B5EF4-FFF2-40B4-BE49-F238E27FC236}">
                <a16:creationId xmlns:a16="http://schemas.microsoft.com/office/drawing/2014/main" id="{CC50AD97-439E-12D4-E731-4B8A3504052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174D47F-38A4-FF9B-797F-8B4FC6166AC1}"/>
              </a:ext>
            </a:extLst>
          </p:cNvPr>
          <p:cNvSpPr>
            <a:spLocks noGrp="1"/>
          </p:cNvSpPr>
          <p:nvPr>
            <p:ph type="sldNum" sz="quarter" idx="12"/>
          </p:nvPr>
        </p:nvSpPr>
        <p:spPr/>
        <p:txBody>
          <a:bodyPr/>
          <a:lstStyle/>
          <a:p>
            <a:fld id="{61EB336C-C271-4219-BE63-11CA870E5105}" type="slidenum">
              <a:rPr lang="en-IN" smtClean="0"/>
              <a:t>‹#›</a:t>
            </a:fld>
            <a:endParaRPr lang="en-IN"/>
          </a:p>
        </p:txBody>
      </p:sp>
    </p:spTree>
    <p:extLst>
      <p:ext uri="{BB962C8B-B14F-4D97-AF65-F5344CB8AC3E}">
        <p14:creationId xmlns:p14="http://schemas.microsoft.com/office/powerpoint/2010/main" val="3696995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9B4209-1787-D74D-BB88-858248801F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E1AB807-A8F2-A7E8-9421-9707E3954C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4FC1A88-B6F4-F434-7787-DC214AFFBC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248DA-76D2-4EB1-91A2-D6EE238D9C2F}" type="datetimeFigureOut">
              <a:rPr lang="en-IN" smtClean="0"/>
              <a:t>06-03-2026</a:t>
            </a:fld>
            <a:endParaRPr lang="en-IN"/>
          </a:p>
        </p:txBody>
      </p:sp>
      <p:sp>
        <p:nvSpPr>
          <p:cNvPr id="5" name="Footer Placeholder 4">
            <a:extLst>
              <a:ext uri="{FF2B5EF4-FFF2-40B4-BE49-F238E27FC236}">
                <a16:creationId xmlns:a16="http://schemas.microsoft.com/office/drawing/2014/main" id="{9431243D-DD8D-241D-9153-FA457FE58D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A64D6D5-18EB-4081-888C-7F3AD2B176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EB336C-C271-4219-BE63-11CA870E5105}" type="slidenum">
              <a:rPr lang="en-IN" smtClean="0"/>
              <a:t>‹#›</a:t>
            </a:fld>
            <a:endParaRPr lang="en-IN"/>
          </a:p>
        </p:txBody>
      </p:sp>
    </p:spTree>
    <p:extLst>
      <p:ext uri="{BB962C8B-B14F-4D97-AF65-F5344CB8AC3E}">
        <p14:creationId xmlns:p14="http://schemas.microsoft.com/office/powerpoint/2010/main" val="4139101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breastcancernow.org/about-us/why-we-do-it/breast-cancer-facts-and-statistics?gad_source=1&amp;gad_campaignid=60785698&amp;gbraid=0AAAAAD1B14gmX-s3D9FbH3YzA9MJzNkl2&amp;gclid=Cj0KCQiAk6rNBhCxARIsAN5mQLtfcy4lz9kZw35rwot1mSJqanw31lmfq_Qw_viiJweat6gKebZyZFoaApgVEALw_wcB" TargetMode="External"/><Relationship Id="rId7" Type="http://schemas.openxmlformats.org/officeDocument/2006/relationships/hyperlink" Target="https://www.who.int/news-room/fact-sheets/detail/cancer"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nhs.uk/tests-and-treatments/breast-screening-mammogram/who-breast-screening-is-for/" TargetMode="External"/><Relationship Id="rId5" Type="http://schemas.openxmlformats.org/officeDocument/2006/relationships/hyperlink" Target="https://www.gov.uk/government/publications/breast-screening-helping-women-decide/nhs-breast-screening-helping-you-decide" TargetMode="External"/><Relationship Id="rId4" Type="http://schemas.openxmlformats.org/officeDocument/2006/relationships/hyperlink" Target="https://www.cancerresearchuk.org/about-cancer/breast-cancer/getting-diagnosed/screening-brea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884E7-F42D-583C-88FC-1B9E10092C54}"/>
              </a:ext>
            </a:extLst>
          </p:cNvPr>
          <p:cNvSpPr>
            <a:spLocks noGrp="1"/>
          </p:cNvSpPr>
          <p:nvPr>
            <p:ph type="ctrTitle"/>
          </p:nvPr>
        </p:nvSpPr>
        <p:spPr>
          <a:xfrm>
            <a:off x="0" y="3429000"/>
            <a:ext cx="12191999" cy="1058277"/>
          </a:xfrm>
          <a:solidFill>
            <a:schemeClr val="bg2"/>
          </a:solidFill>
          <a:ln>
            <a:solidFill>
              <a:srgbClr val="FF0000"/>
            </a:solidFill>
          </a:ln>
        </p:spPr>
        <p:txBody>
          <a:bodyPr>
            <a:noAutofit/>
          </a:bodyPr>
          <a:lstStyle/>
          <a:p>
            <a:r>
              <a:rPr lang="en-US" sz="3200" b="1" dirty="0">
                <a:latin typeface="Arial" panose="020B0604020202020204" pitchFamily="34" charset="0"/>
                <a:cs typeface="Arial" panose="020B0604020202020204" pitchFamily="34" charset="0"/>
              </a:rPr>
              <a:t>Topic: Promoting Breast Cancer Screening Awareness to Improve Early Detection among Adult Women</a:t>
            </a:r>
            <a:endParaRPr lang="en-IN" sz="3200" b="1"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0E97EF23-DDAB-32B9-D1F3-20EE9BFA0103}"/>
              </a:ext>
            </a:extLst>
          </p:cNvPr>
          <p:cNvGraphicFramePr>
            <a:graphicFrameLocks noGrp="1"/>
          </p:cNvGraphicFramePr>
          <p:nvPr>
            <p:extLst>
              <p:ext uri="{D42A27DB-BD31-4B8C-83A1-F6EECF244321}">
                <p14:modId xmlns:p14="http://schemas.microsoft.com/office/powerpoint/2010/main" val="2099396385"/>
              </p:ext>
            </p:extLst>
          </p:nvPr>
        </p:nvGraphicFramePr>
        <p:xfrm>
          <a:off x="2080440" y="5081047"/>
          <a:ext cx="8128000" cy="14833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28398279"/>
                    </a:ext>
                  </a:extLst>
                </a:gridCol>
                <a:gridCol w="4064000">
                  <a:extLst>
                    <a:ext uri="{9D8B030D-6E8A-4147-A177-3AD203B41FA5}">
                      <a16:colId xmlns:a16="http://schemas.microsoft.com/office/drawing/2014/main" val="3105960813"/>
                    </a:ext>
                  </a:extLst>
                </a:gridCol>
              </a:tblGrid>
              <a:tr h="370840">
                <a:tc>
                  <a:txBody>
                    <a:bodyPr/>
                    <a:lstStyle/>
                    <a:p>
                      <a:r>
                        <a:rPr lang="en-IN" dirty="0">
                          <a:solidFill>
                            <a:schemeClr val="tx1"/>
                          </a:solidFill>
                          <a:latin typeface="Arial" panose="020B0604020202020204" pitchFamily="34" charset="0"/>
                          <a:cs typeface="Arial" panose="020B0604020202020204" pitchFamily="34" charset="0"/>
                        </a:rPr>
                        <a:t>Student Name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r>
                        <a:rPr lang="en-IN" dirty="0">
                          <a:solidFill>
                            <a:schemeClr val="tx1"/>
                          </a:solidFill>
                          <a:latin typeface="Arial" panose="020B0604020202020204" pitchFamily="34" charset="0"/>
                          <a:cs typeface="Arial" panose="020B0604020202020204" pitchFamily="34" charset="0"/>
                        </a:rPr>
                        <a:t>Student ID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482097466"/>
                  </a:ext>
                </a:extLst>
              </a:tr>
              <a:tr h="370840">
                <a:tc>
                  <a:txBody>
                    <a:bodyPr/>
                    <a:lstStyle/>
                    <a:p>
                      <a:r>
                        <a:rPr lang="en-IN" b="0" dirty="0">
                          <a:solidFill>
                            <a:schemeClr val="tx1"/>
                          </a:solidFill>
                          <a:latin typeface="Arial" panose="020B0604020202020204" pitchFamily="34" charset="0"/>
                          <a:cs typeface="Arial" panose="020B0604020202020204" pitchFamily="34" charset="0"/>
                        </a:rPr>
                        <a:t>Vidhi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r>
                        <a:rPr lang="en-IN" b="0" dirty="0">
                          <a:solidFill>
                            <a:schemeClr val="tx1"/>
                          </a:solidFill>
                          <a:latin typeface="Arial" panose="020B0604020202020204" pitchFamily="34" charset="0"/>
                          <a:cs typeface="Arial" panose="020B0604020202020204" pitchFamily="34" charset="0"/>
                        </a:rPr>
                        <a:t>2521864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000486349"/>
                  </a:ext>
                </a:extLst>
              </a:tr>
              <a:tr h="370840">
                <a:tc>
                  <a:txBody>
                    <a:bodyPr/>
                    <a:lstStyle/>
                    <a:p>
                      <a:r>
                        <a:rPr lang="en-IN" b="0" dirty="0">
                          <a:solidFill>
                            <a:schemeClr val="tx1"/>
                          </a:solidFill>
                          <a:latin typeface="Arial" panose="020B0604020202020204" pitchFamily="34" charset="0"/>
                          <a:cs typeface="Arial" panose="020B0604020202020204" pitchFamily="34" charset="0"/>
                        </a:rPr>
                        <a:t>Hetal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r>
                        <a:rPr lang="en-IN" b="0" dirty="0">
                          <a:solidFill>
                            <a:schemeClr val="tx1"/>
                          </a:solidFill>
                          <a:latin typeface="Arial" panose="020B0604020202020204" pitchFamily="34" charset="0"/>
                          <a:cs typeface="Arial" panose="020B0604020202020204" pitchFamily="34" charset="0"/>
                        </a:rPr>
                        <a:t>2508644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941851155"/>
                  </a:ext>
                </a:extLst>
              </a:tr>
              <a:tr h="370840">
                <a:tc>
                  <a:txBody>
                    <a:bodyPr/>
                    <a:lstStyle/>
                    <a:p>
                      <a:r>
                        <a:rPr lang="en-IN" b="0" dirty="0">
                          <a:solidFill>
                            <a:schemeClr val="tx1"/>
                          </a:solidFill>
                          <a:latin typeface="Arial" panose="020B0604020202020204" pitchFamily="34" charset="0"/>
                          <a:cs typeface="Arial" panose="020B0604020202020204" pitchFamily="34" charset="0"/>
                        </a:rPr>
                        <a:t>Krinal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r>
                        <a:rPr lang="en-IN" b="0" dirty="0">
                          <a:solidFill>
                            <a:schemeClr val="tx1"/>
                          </a:solidFill>
                          <a:latin typeface="Arial" panose="020B0604020202020204" pitchFamily="34" charset="0"/>
                          <a:cs typeface="Arial" panose="020B0604020202020204" pitchFamily="34" charset="0"/>
                        </a:rPr>
                        <a:t>2531474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159455473"/>
                  </a:ext>
                </a:extLst>
              </a:tr>
            </a:tbl>
          </a:graphicData>
        </a:graphic>
      </p:graphicFrame>
      <p:pic>
        <p:nvPicPr>
          <p:cNvPr id="7" name="Picture 6">
            <a:extLst>
              <a:ext uri="{FF2B5EF4-FFF2-40B4-BE49-F238E27FC236}">
                <a16:creationId xmlns:a16="http://schemas.microsoft.com/office/drawing/2014/main" id="{3D0C1BA1-C0C5-B852-D6A6-A8FF9D108897}"/>
              </a:ext>
            </a:extLst>
          </p:cNvPr>
          <p:cNvPicPr>
            <a:picLocks noChangeAspect="1"/>
          </p:cNvPicPr>
          <p:nvPr/>
        </p:nvPicPr>
        <p:blipFill>
          <a:blip r:embed="rId2"/>
          <a:stretch>
            <a:fillRect/>
          </a:stretch>
        </p:blipFill>
        <p:spPr>
          <a:xfrm>
            <a:off x="0" y="0"/>
            <a:ext cx="2080440" cy="914479"/>
          </a:xfrm>
          <a:prstGeom prst="rect">
            <a:avLst/>
          </a:prstGeom>
        </p:spPr>
      </p:pic>
      <p:sp>
        <p:nvSpPr>
          <p:cNvPr id="9" name="TextBox 8">
            <a:extLst>
              <a:ext uri="{FF2B5EF4-FFF2-40B4-BE49-F238E27FC236}">
                <a16:creationId xmlns:a16="http://schemas.microsoft.com/office/drawing/2014/main" id="{D114F8F2-E32C-02F8-DBCF-1C3EB8CC53B7}"/>
              </a:ext>
            </a:extLst>
          </p:cNvPr>
          <p:cNvSpPr txBox="1"/>
          <p:nvPr/>
        </p:nvSpPr>
        <p:spPr>
          <a:xfrm>
            <a:off x="0" y="1316233"/>
            <a:ext cx="12192000" cy="1569660"/>
          </a:xfrm>
          <a:prstGeom prst="rect">
            <a:avLst/>
          </a:prstGeom>
          <a:solidFill>
            <a:schemeClr val="accent4">
              <a:lumMod val="20000"/>
              <a:lumOff val="80000"/>
            </a:schemeClr>
          </a:solidFill>
          <a:ln>
            <a:solidFill>
              <a:srgbClr val="FF0000"/>
            </a:solidFill>
          </a:ln>
        </p:spPr>
        <p:txBody>
          <a:bodyPr wrap="square">
            <a:spAutoFit/>
          </a:bodyPr>
          <a:lstStyle/>
          <a:p>
            <a:pPr algn="ctr"/>
            <a:r>
              <a:rPr lang="en-IN" sz="3200" b="1" dirty="0">
                <a:latin typeface="Arial" panose="020B0604020202020204" pitchFamily="34" charset="0"/>
                <a:cs typeface="Arial" panose="020B0604020202020204" pitchFamily="34" charset="0"/>
              </a:rPr>
              <a:t>Programme: </a:t>
            </a:r>
            <a:r>
              <a:rPr lang="en-US" sz="3200" b="1" dirty="0">
                <a:latin typeface="Arial" panose="020B0604020202020204" pitchFamily="34" charset="0"/>
                <a:cs typeface="Arial" panose="020B0604020202020204" pitchFamily="34" charset="0"/>
              </a:rPr>
              <a:t>MSc Public Health and Social Care in Practice</a:t>
            </a:r>
          </a:p>
          <a:p>
            <a:pPr algn="ctr"/>
            <a:r>
              <a:rPr lang="en-IN" sz="3200" b="1" dirty="0">
                <a:latin typeface="Arial" panose="020B0604020202020204" pitchFamily="34" charset="0"/>
                <a:cs typeface="Arial" panose="020B0604020202020204" pitchFamily="34" charset="0"/>
              </a:rPr>
              <a:t>Module: </a:t>
            </a:r>
            <a:r>
              <a:rPr lang="en-US" sz="3200" b="1" dirty="0">
                <a:latin typeface="Arial" panose="020B0604020202020204" pitchFamily="34" charset="0"/>
                <a:cs typeface="Arial" panose="020B0604020202020204" pitchFamily="34" charset="0"/>
              </a:rPr>
              <a:t>Social Epidemiology and Public Health Development</a:t>
            </a:r>
          </a:p>
          <a:p>
            <a:pPr algn="ctr"/>
            <a:r>
              <a:rPr lang="en-IN" sz="3200" b="1" dirty="0">
                <a:latin typeface="Arial" panose="020B0604020202020204" pitchFamily="34" charset="0"/>
                <a:cs typeface="Arial" panose="020B0604020202020204" pitchFamily="34" charset="0"/>
              </a:rPr>
              <a:t>Module code: LCHS7000</a:t>
            </a:r>
          </a:p>
        </p:txBody>
      </p:sp>
      <p:pic>
        <p:nvPicPr>
          <p:cNvPr id="18434" name="Picture 2" descr="Breast cancer awareness,ribbon logo icon vector template">
            <a:extLst>
              <a:ext uri="{FF2B5EF4-FFF2-40B4-BE49-F238E27FC236}">
                <a16:creationId xmlns:a16="http://schemas.microsoft.com/office/drawing/2014/main" id="{3A12E9EB-8466-BDEB-7CEB-3857D34196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240" y="1712327"/>
            <a:ext cx="4439920" cy="277495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Download Ribbon, Symbol, Breast Cancer Awareness. Royalty-Free Stock  Illustration Image - Pixabay">
            <a:extLst>
              <a:ext uri="{FF2B5EF4-FFF2-40B4-BE49-F238E27FC236}">
                <a16:creationId xmlns:a16="http://schemas.microsoft.com/office/drawing/2014/main" id="{1A798E8D-EEC3-6E3C-6E01-5D78EA0177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87025" y="5261272"/>
            <a:ext cx="1290306" cy="112290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462113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B6F7A-6055-14C0-B9FE-279B473B8A1C}"/>
              </a:ext>
            </a:extLst>
          </p:cNvPr>
          <p:cNvSpPr>
            <a:spLocks noGrp="1"/>
          </p:cNvSpPr>
          <p:nvPr>
            <p:ph type="title"/>
          </p:nvPr>
        </p:nvSpPr>
        <p:spPr>
          <a:xfrm>
            <a:off x="0" y="2529205"/>
            <a:ext cx="12120880" cy="1325563"/>
          </a:xfrm>
          <a:solidFill>
            <a:srgbClr val="CCFF99"/>
          </a:solidFill>
        </p:spPr>
        <p:txBody>
          <a:bodyPr>
            <a:normAutofit/>
          </a:bodyPr>
          <a:lstStyle/>
          <a:p>
            <a:pPr algn="ctr"/>
            <a:r>
              <a:rPr lang="en-IN" sz="6600" dirty="0">
                <a:latin typeface="Algerian" panose="04020705040A02060702" pitchFamily="82" charset="0"/>
              </a:rPr>
              <a:t>Student 1:</a:t>
            </a:r>
            <a:r>
              <a:rPr lang="en-IN" sz="6600" dirty="0">
                <a:latin typeface="Algerian" panose="04020705040A02060702" pitchFamily="82" charset="0"/>
                <a:cs typeface="Arial" panose="020B0604020202020204" pitchFamily="34" charset="0"/>
              </a:rPr>
              <a:t>Vidhi (2521864)</a:t>
            </a:r>
            <a:r>
              <a:rPr lang="en-IN" sz="6600" dirty="0">
                <a:latin typeface="Algerian" panose="04020705040A02060702" pitchFamily="82" charset="0"/>
              </a:rPr>
              <a:t> </a:t>
            </a:r>
          </a:p>
        </p:txBody>
      </p:sp>
    </p:spTree>
    <p:extLst>
      <p:ext uri="{BB962C8B-B14F-4D97-AF65-F5344CB8AC3E}">
        <p14:creationId xmlns:p14="http://schemas.microsoft.com/office/powerpoint/2010/main" val="894039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431DF-07D8-6916-8742-E57DA9BD33D7}"/>
              </a:ext>
            </a:extLst>
          </p:cNvPr>
          <p:cNvSpPr>
            <a:spLocks noGrp="1"/>
          </p:cNvSpPr>
          <p:nvPr>
            <p:ph type="title"/>
          </p:nvPr>
        </p:nvSpPr>
        <p:spPr>
          <a:xfrm>
            <a:off x="0" y="161925"/>
            <a:ext cx="682752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Introduction to Breast Cancer</a:t>
            </a:r>
          </a:p>
        </p:txBody>
      </p:sp>
      <p:sp>
        <p:nvSpPr>
          <p:cNvPr id="3" name="Content Placeholder 2">
            <a:extLst>
              <a:ext uri="{FF2B5EF4-FFF2-40B4-BE49-F238E27FC236}">
                <a16:creationId xmlns:a16="http://schemas.microsoft.com/office/drawing/2014/main" id="{457ED7B2-210C-5046-A44D-CD25153A3E7E}"/>
              </a:ext>
            </a:extLst>
          </p:cNvPr>
          <p:cNvSpPr>
            <a:spLocks noGrp="1"/>
          </p:cNvSpPr>
          <p:nvPr>
            <p:ph idx="1"/>
          </p:nvPr>
        </p:nvSpPr>
        <p:spPr>
          <a:xfrm>
            <a:off x="0" y="1406341"/>
            <a:ext cx="6656438" cy="4780782"/>
          </a:xfrm>
        </p:spPr>
        <p:txBody>
          <a:bodyPr>
            <a:normAutofit/>
          </a:bodyPr>
          <a:lstStyle/>
          <a:p>
            <a:pPr algn="just">
              <a:lnSpc>
                <a:spcPct val="160000"/>
              </a:lnSpc>
            </a:pPr>
            <a:r>
              <a:rPr lang="en-US" sz="1600" dirty="0">
                <a:latin typeface="Arial" panose="020B0604020202020204" pitchFamily="34" charset="0"/>
                <a:cs typeface="Arial" panose="020B0604020202020204" pitchFamily="34" charset="0"/>
              </a:rPr>
              <a:t>Breast cancer is the predominant female cancer worldwide with more than 55,000 women being diagnosed in the United Kingdom annually, which is a sign that the disease presents a significant health burden to the entire population (</a:t>
            </a:r>
            <a:r>
              <a:rPr lang="en-US" sz="1600" dirty="0" err="1">
                <a:latin typeface="Arial" panose="020B0604020202020204" pitchFamily="34" charset="0"/>
                <a:cs typeface="Arial" panose="020B0604020202020204" pitchFamily="34" charset="0"/>
              </a:rPr>
              <a:t>Breastcancernow</a:t>
            </a:r>
            <a:r>
              <a:rPr lang="en-US" sz="1600" dirty="0">
                <a:latin typeface="Arial" panose="020B0604020202020204" pitchFamily="34" charset="0"/>
                <a:cs typeface="Arial" panose="020B0604020202020204" pitchFamily="34" charset="0"/>
              </a:rPr>
              <a:t>, 2026).</a:t>
            </a:r>
          </a:p>
          <a:p>
            <a:pPr algn="just">
              <a:lnSpc>
                <a:spcPct val="160000"/>
              </a:lnSpc>
            </a:pPr>
            <a:r>
              <a:rPr lang="en-US" sz="1600" dirty="0">
                <a:latin typeface="Arial" panose="020B0604020202020204" pitchFamily="34" charset="0"/>
                <a:cs typeface="Arial" panose="020B0604020202020204" pitchFamily="34" charset="0"/>
              </a:rPr>
              <a:t>Screening and awareness early in life is also very important in the prevention of mortality since the earlier cancer is discovered the better the treatment and rates of survival (</a:t>
            </a:r>
            <a:r>
              <a:rPr lang="en-US" sz="1600" dirty="0" err="1">
                <a:latin typeface="Arial" panose="020B0604020202020204" pitchFamily="34" charset="0"/>
                <a:cs typeface="Arial" panose="020B0604020202020204" pitchFamily="34" charset="0"/>
              </a:rPr>
              <a:t>Breastcancernow</a:t>
            </a:r>
            <a:r>
              <a:rPr lang="en-US" sz="1600" dirty="0">
                <a:latin typeface="Arial" panose="020B0604020202020204" pitchFamily="34" charset="0"/>
                <a:cs typeface="Arial" panose="020B0604020202020204" pitchFamily="34" charset="0"/>
              </a:rPr>
              <a:t>, 2026).</a:t>
            </a:r>
          </a:p>
          <a:p>
            <a:pPr algn="just">
              <a:lnSpc>
                <a:spcPct val="160000"/>
              </a:lnSpc>
            </a:pPr>
            <a:r>
              <a:rPr lang="en-US" sz="1600" dirty="0">
                <a:latin typeface="Arial" panose="020B0604020202020204" pitchFamily="34" charset="0"/>
                <a:cs typeface="Arial" panose="020B0604020202020204" pitchFamily="34" charset="0"/>
              </a:rPr>
              <a:t>Medical developments notwithstanding, delayed diagnosis continues to be a problem among women because of the lack of awareness, fear of screening, or misunderstanding of symptoms, which predisposes them to further development of disease.</a:t>
            </a:r>
          </a:p>
        </p:txBody>
      </p:sp>
      <p:pic>
        <p:nvPicPr>
          <p:cNvPr id="3074" name="Picture 2" descr="Inflammatory Breast Cancer: Symptoms, Causes &amp; Treatment">
            <a:extLst>
              <a:ext uri="{FF2B5EF4-FFF2-40B4-BE49-F238E27FC236}">
                <a16:creationId xmlns:a16="http://schemas.microsoft.com/office/drawing/2014/main" id="{060EB38F-F8EA-CCAF-877D-2AF19CC97C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8801" y="0"/>
            <a:ext cx="52832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492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38995A-44FF-71C7-7560-28E8184DCC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CB3763-BEB7-EC53-5A59-9156B4E1DEF9}"/>
              </a:ext>
            </a:extLst>
          </p:cNvPr>
          <p:cNvSpPr>
            <a:spLocks noGrp="1"/>
          </p:cNvSpPr>
          <p:nvPr>
            <p:ph type="title"/>
          </p:nvPr>
        </p:nvSpPr>
        <p:spPr>
          <a:xfrm>
            <a:off x="5720080" y="365125"/>
            <a:ext cx="625856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Target Population</a:t>
            </a:r>
          </a:p>
        </p:txBody>
      </p:sp>
      <p:sp>
        <p:nvSpPr>
          <p:cNvPr id="3" name="Content Placeholder 2">
            <a:extLst>
              <a:ext uri="{FF2B5EF4-FFF2-40B4-BE49-F238E27FC236}">
                <a16:creationId xmlns:a16="http://schemas.microsoft.com/office/drawing/2014/main" id="{661E54E4-9293-2E91-EB7B-1CFA88A21267}"/>
              </a:ext>
            </a:extLst>
          </p:cNvPr>
          <p:cNvSpPr>
            <a:spLocks noGrp="1"/>
          </p:cNvSpPr>
          <p:nvPr>
            <p:ph idx="1"/>
          </p:nvPr>
        </p:nvSpPr>
        <p:spPr>
          <a:xfrm>
            <a:off x="5374640" y="1694180"/>
            <a:ext cx="6604000" cy="4798695"/>
          </a:xfrm>
        </p:spPr>
        <p:txBody>
          <a:bodyPr>
            <a:normAutofit fontScale="92500" lnSpcReduction="10000"/>
          </a:bodyPr>
          <a:lstStyle/>
          <a:p>
            <a:pPr algn="just">
              <a:lnSpc>
                <a:spcPct val="150000"/>
              </a:lnSpc>
            </a:pPr>
            <a:r>
              <a:rPr lang="en-US" sz="1800" dirty="0">
                <a:latin typeface="Arial" panose="020B0604020202020204" pitchFamily="34" charset="0"/>
                <a:cs typeface="Arial" panose="020B0604020202020204" pitchFamily="34" charset="0"/>
              </a:rPr>
              <a:t>This campaign is aimed at adult women aged 30-60 because the risk of breast cancer grows with age, and the role of preventative awareness is even more significant at this age.</a:t>
            </a:r>
          </a:p>
          <a:p>
            <a:pPr algn="just">
              <a:lnSpc>
                <a:spcPct val="150000"/>
              </a:lnSpc>
            </a:pPr>
            <a:r>
              <a:rPr lang="en-US" sz="1800" dirty="0">
                <a:latin typeface="Arial" panose="020B0604020202020204" pitchFamily="34" charset="0"/>
                <a:cs typeface="Arial" panose="020B0604020202020204" pitchFamily="34" charset="0"/>
              </a:rPr>
              <a:t>In the United Kingdom, women between the ages of 50 and 71 years will receive screening invitations every three years but the attendance rate is approximately 65 percent which means that a large number of eligible women fail to attend screening appointments.</a:t>
            </a:r>
          </a:p>
          <a:p>
            <a:pPr algn="just">
              <a:lnSpc>
                <a:spcPct val="150000"/>
              </a:lnSpc>
            </a:pPr>
            <a:r>
              <a:rPr lang="en-US" sz="1800" dirty="0">
                <a:latin typeface="Arial" panose="020B0604020202020204" pitchFamily="34" charset="0"/>
                <a:cs typeface="Arial" panose="020B0604020202020204" pitchFamily="34" charset="0"/>
              </a:rPr>
              <a:t>Targeting adult women enables the health promotion strategies to promote earlier awareness, better health literacy, and participation in preventive health services earlier, before the manifestation of the symptoms.</a:t>
            </a:r>
          </a:p>
        </p:txBody>
      </p:sp>
      <p:pic>
        <p:nvPicPr>
          <p:cNvPr id="4098" name="Picture 2" descr="Early Detection of Breast Cancer Symptoms in Women">
            <a:extLst>
              <a:ext uri="{FF2B5EF4-FFF2-40B4-BE49-F238E27FC236}">
                <a16:creationId xmlns:a16="http://schemas.microsoft.com/office/drawing/2014/main" id="{265E421B-3F79-6373-F6FD-5DD4C9F2ED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48000"/>
            <a:ext cx="519176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y Early Breast Cancer Detection with Mammography Can Save Lives - Pi  Health Cancer Hospital">
            <a:extLst>
              <a:ext uri="{FF2B5EF4-FFF2-40B4-BE49-F238E27FC236}">
                <a16:creationId xmlns:a16="http://schemas.microsoft.com/office/drawing/2014/main" id="{BA567E58-CB86-3797-3D84-CFC082F2D7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19176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9491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E95214-323B-F007-4DF1-BA15216852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911412-9319-CA98-9F7B-4993D0F20A2B}"/>
              </a:ext>
            </a:extLst>
          </p:cNvPr>
          <p:cNvSpPr>
            <a:spLocks noGrp="1"/>
          </p:cNvSpPr>
          <p:nvPr>
            <p:ph type="title"/>
          </p:nvPr>
        </p:nvSpPr>
        <p:spPr>
          <a:xfrm>
            <a:off x="0" y="202565"/>
            <a:ext cx="703072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Overview of the Campaign</a:t>
            </a:r>
          </a:p>
        </p:txBody>
      </p:sp>
      <p:sp>
        <p:nvSpPr>
          <p:cNvPr id="3" name="Content Placeholder 2">
            <a:extLst>
              <a:ext uri="{FF2B5EF4-FFF2-40B4-BE49-F238E27FC236}">
                <a16:creationId xmlns:a16="http://schemas.microsoft.com/office/drawing/2014/main" id="{28F1D237-57F3-8B91-D9F6-DCC26551CB49}"/>
              </a:ext>
            </a:extLst>
          </p:cNvPr>
          <p:cNvSpPr>
            <a:spLocks noGrp="1"/>
          </p:cNvSpPr>
          <p:nvPr>
            <p:ph idx="1"/>
          </p:nvPr>
        </p:nvSpPr>
        <p:spPr>
          <a:xfrm>
            <a:off x="142240" y="1452880"/>
            <a:ext cx="6736080" cy="5039995"/>
          </a:xfrm>
        </p:spPr>
        <p:txBody>
          <a:bodyPr>
            <a:normAutofit fontScale="77500" lnSpcReduction="20000"/>
          </a:bodyPr>
          <a:lstStyle/>
          <a:p>
            <a:pPr algn="just">
              <a:lnSpc>
                <a:spcPct val="150000"/>
              </a:lnSpc>
            </a:pPr>
            <a:r>
              <a:rPr lang="en-US" sz="2300" dirty="0">
                <a:latin typeface="Arial" panose="020B0604020202020204" pitchFamily="34" charset="0"/>
                <a:cs typeface="Arial" panose="020B0604020202020204" pitchFamily="34" charset="0"/>
              </a:rPr>
              <a:t>This campaign will be used to create awareness of the importance of breast cancer screening and to promote the practice of early detection of breast cancer among adult women who are the target audience and include mammography and self-examination of the breast.</a:t>
            </a:r>
          </a:p>
          <a:p>
            <a:pPr algn="just">
              <a:lnSpc>
                <a:spcPct val="150000"/>
              </a:lnSpc>
            </a:pPr>
            <a:r>
              <a:rPr lang="en-US" sz="2300" dirty="0">
                <a:latin typeface="Arial" panose="020B0604020202020204" pitchFamily="34" charset="0"/>
                <a:cs typeface="Arial" panose="020B0604020202020204" pitchFamily="34" charset="0"/>
              </a:rPr>
              <a:t>The intervention will be provided in a communal-based </a:t>
            </a:r>
            <a:r>
              <a:rPr lang="en-US" sz="2300" dirty="0" err="1">
                <a:latin typeface="Arial" panose="020B0604020202020204" pitchFamily="34" charset="0"/>
                <a:cs typeface="Arial" panose="020B0604020202020204" pitchFamily="34" charset="0"/>
              </a:rPr>
              <a:t>programme</a:t>
            </a:r>
            <a:r>
              <a:rPr lang="en-US" sz="2300" dirty="0">
                <a:latin typeface="Arial" panose="020B0604020202020204" pitchFamily="34" charset="0"/>
                <a:cs typeface="Arial" panose="020B0604020202020204" pitchFamily="34" charset="0"/>
              </a:rPr>
              <a:t> that will include educational workshops, awareness campaigns, and providing correct health data in conjunction with healthcare organisations.</a:t>
            </a:r>
          </a:p>
          <a:p>
            <a:pPr algn="just">
              <a:lnSpc>
                <a:spcPct val="150000"/>
              </a:lnSpc>
            </a:pPr>
            <a:r>
              <a:rPr lang="en-US" sz="2300" dirty="0">
                <a:latin typeface="Arial" panose="020B0604020202020204" pitchFamily="34" charset="0"/>
                <a:cs typeface="Arial" panose="020B0604020202020204" pitchFamily="34" charset="0"/>
              </a:rPr>
              <a:t>The campaign will aim at raising the number of participants in screening by dispelling myths, enhancing awareness, and offering useful advice in an effort to lower the rate of deaths caused by breast cancer.</a:t>
            </a:r>
          </a:p>
          <a:p>
            <a:endParaRPr lang="en-IN" sz="1800" dirty="0">
              <a:latin typeface="Arial" panose="020B0604020202020204" pitchFamily="34" charset="0"/>
              <a:cs typeface="Arial" panose="020B0604020202020204" pitchFamily="34" charset="0"/>
            </a:endParaRPr>
          </a:p>
        </p:txBody>
      </p:sp>
      <p:pic>
        <p:nvPicPr>
          <p:cNvPr id="5122" name="Picture 2" descr="WHO EMRO - Breast Cancer Awareness Month 2022">
            <a:extLst>
              <a:ext uri="{FF2B5EF4-FFF2-40B4-BE49-F238E27FC236}">
                <a16:creationId xmlns:a16="http://schemas.microsoft.com/office/drawing/2014/main" id="{DE2EBE65-7717-8AF0-AF54-2445B5EDB1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8320" y="0"/>
            <a:ext cx="5313680" cy="3759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9C85C76-48C6-C6D8-2FFA-5134D8E5C899}"/>
              </a:ext>
            </a:extLst>
          </p:cNvPr>
          <p:cNvPicPr>
            <a:picLocks noChangeAspect="1"/>
          </p:cNvPicPr>
          <p:nvPr/>
        </p:nvPicPr>
        <p:blipFill>
          <a:blip r:embed="rId4"/>
          <a:stretch>
            <a:fillRect/>
          </a:stretch>
        </p:blipFill>
        <p:spPr>
          <a:xfrm>
            <a:off x="6878320" y="3354521"/>
            <a:ext cx="5313680" cy="3559359"/>
          </a:xfrm>
          <a:prstGeom prst="rect">
            <a:avLst/>
          </a:prstGeom>
        </p:spPr>
      </p:pic>
    </p:spTree>
    <p:extLst>
      <p:ext uri="{BB962C8B-B14F-4D97-AF65-F5344CB8AC3E}">
        <p14:creationId xmlns:p14="http://schemas.microsoft.com/office/powerpoint/2010/main" val="3142412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72265C-AB85-003D-B8F7-4EC7785699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507600-18A9-594B-C6C3-E2A9354EE70A}"/>
              </a:ext>
            </a:extLst>
          </p:cNvPr>
          <p:cNvSpPr>
            <a:spLocks noGrp="1"/>
          </p:cNvSpPr>
          <p:nvPr>
            <p:ph type="title"/>
          </p:nvPr>
        </p:nvSpPr>
        <p:spPr>
          <a:xfrm>
            <a:off x="6289040" y="137477"/>
            <a:ext cx="557276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 Rationale for the Campaign</a:t>
            </a:r>
          </a:p>
        </p:txBody>
      </p:sp>
      <p:sp>
        <p:nvSpPr>
          <p:cNvPr id="3" name="Content Placeholder 2">
            <a:extLst>
              <a:ext uri="{FF2B5EF4-FFF2-40B4-BE49-F238E27FC236}">
                <a16:creationId xmlns:a16="http://schemas.microsoft.com/office/drawing/2014/main" id="{051F8F2B-1C3C-1187-27CF-03BCCBC3ACA0}"/>
              </a:ext>
            </a:extLst>
          </p:cNvPr>
          <p:cNvSpPr>
            <a:spLocks noGrp="1"/>
          </p:cNvSpPr>
          <p:nvPr>
            <p:ph idx="1"/>
          </p:nvPr>
        </p:nvSpPr>
        <p:spPr>
          <a:xfrm>
            <a:off x="5547360" y="1463040"/>
            <a:ext cx="6482080" cy="5222239"/>
          </a:xfrm>
        </p:spPr>
        <p:txBody>
          <a:bodyPr>
            <a:normAutofit fontScale="92500" lnSpcReduction="10000"/>
          </a:bodyPr>
          <a:lstStyle/>
          <a:p>
            <a:pPr algn="just">
              <a:lnSpc>
                <a:spcPct val="150000"/>
              </a:lnSpc>
            </a:pPr>
            <a:r>
              <a:rPr lang="en-US" sz="1800" dirty="0">
                <a:latin typeface="Arial" panose="020B0604020202020204" pitchFamily="34" charset="0"/>
                <a:cs typeface="Arial" panose="020B0604020202020204" pitchFamily="34" charset="0"/>
              </a:rPr>
              <a:t>Fear, cultural </a:t>
            </a:r>
            <a:r>
              <a:rPr lang="en-US" sz="1800" dirty="0" err="1">
                <a:latin typeface="Arial" panose="020B0604020202020204" pitchFamily="34" charset="0"/>
                <a:cs typeface="Arial" panose="020B0604020202020204" pitchFamily="34" charset="0"/>
              </a:rPr>
              <a:t>stigmatisation</a:t>
            </a:r>
            <a:r>
              <a:rPr lang="en-US" sz="1800" dirty="0">
                <a:latin typeface="Arial" panose="020B0604020202020204" pitchFamily="34" charset="0"/>
                <a:cs typeface="Arial" panose="020B0604020202020204" pitchFamily="34" charset="0"/>
              </a:rPr>
              <a:t>, misinformation or lack of access to sound health education is one of the reasons why many women do not take breast cancer screening in time or avoid it altogether, leading to the poor treatment outcome and late diagnosis (van der Veer et al. 2023).</a:t>
            </a:r>
          </a:p>
          <a:p>
            <a:pPr algn="just">
              <a:lnSpc>
                <a:spcPct val="150000"/>
              </a:lnSpc>
            </a:pPr>
            <a:r>
              <a:rPr lang="en-US" sz="1800" dirty="0">
                <a:latin typeface="Arial" panose="020B0604020202020204" pitchFamily="34" charset="0"/>
                <a:cs typeface="Arial" panose="020B0604020202020204" pitchFamily="34" charset="0"/>
              </a:rPr>
              <a:t>Studies have shown that breast cancer in its early stages has higher chances of survival than the disease in its advanced stages thus showing the need to encourage women to have screening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in the early years (Dutch et al. 2024).</a:t>
            </a:r>
          </a:p>
          <a:p>
            <a:pPr algn="just">
              <a:lnSpc>
                <a:spcPct val="150000"/>
              </a:lnSpc>
            </a:pPr>
            <a:r>
              <a:rPr lang="en-US" sz="1800" dirty="0">
                <a:latin typeface="Arial" panose="020B0604020202020204" pitchFamily="34" charset="0"/>
                <a:cs typeface="Arial" panose="020B0604020202020204" pitchFamily="34" charset="0"/>
              </a:rPr>
              <a:t>Specific health promotion campaigns can be used to fill knowledge gaps, positively influence attitudes towards screening, and promote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 that promotes women focusing on preventive health practices.</a:t>
            </a:r>
          </a:p>
        </p:txBody>
      </p:sp>
      <p:pic>
        <p:nvPicPr>
          <p:cNvPr id="5" name="Picture 4">
            <a:extLst>
              <a:ext uri="{FF2B5EF4-FFF2-40B4-BE49-F238E27FC236}">
                <a16:creationId xmlns:a16="http://schemas.microsoft.com/office/drawing/2014/main" id="{21EA0B38-F177-12D4-0C07-B39B0E3C3FC3}"/>
              </a:ext>
            </a:extLst>
          </p:cNvPr>
          <p:cNvPicPr>
            <a:picLocks noChangeAspect="1"/>
          </p:cNvPicPr>
          <p:nvPr/>
        </p:nvPicPr>
        <p:blipFill>
          <a:blip r:embed="rId3"/>
          <a:stretch>
            <a:fillRect/>
          </a:stretch>
        </p:blipFill>
        <p:spPr>
          <a:xfrm>
            <a:off x="0" y="-76200"/>
            <a:ext cx="5572760" cy="6934200"/>
          </a:xfrm>
          <a:prstGeom prst="rect">
            <a:avLst/>
          </a:prstGeom>
        </p:spPr>
      </p:pic>
    </p:spTree>
    <p:extLst>
      <p:ext uri="{BB962C8B-B14F-4D97-AF65-F5344CB8AC3E}">
        <p14:creationId xmlns:p14="http://schemas.microsoft.com/office/powerpoint/2010/main" val="3938981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32283-250C-7CD5-6C04-D75E6B0308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74E862-EB2D-CCFB-03D2-7AC298322C7C}"/>
              </a:ext>
            </a:extLst>
          </p:cNvPr>
          <p:cNvSpPr>
            <a:spLocks noGrp="1"/>
          </p:cNvSpPr>
          <p:nvPr>
            <p:ph type="title"/>
          </p:nvPr>
        </p:nvSpPr>
        <p:spPr>
          <a:xfrm>
            <a:off x="6096000" y="263525"/>
            <a:ext cx="5999480" cy="986155"/>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National Guidelines and Statistics</a:t>
            </a:r>
          </a:p>
        </p:txBody>
      </p:sp>
      <p:sp>
        <p:nvSpPr>
          <p:cNvPr id="3" name="Content Placeholder 2">
            <a:extLst>
              <a:ext uri="{FF2B5EF4-FFF2-40B4-BE49-F238E27FC236}">
                <a16:creationId xmlns:a16="http://schemas.microsoft.com/office/drawing/2014/main" id="{A76EF43A-1E9D-ABEF-8D31-EAB4FF7CBED1}"/>
              </a:ext>
            </a:extLst>
          </p:cNvPr>
          <p:cNvSpPr>
            <a:spLocks noGrp="1"/>
          </p:cNvSpPr>
          <p:nvPr>
            <p:ph idx="1"/>
          </p:nvPr>
        </p:nvSpPr>
        <p:spPr>
          <a:xfrm>
            <a:off x="5648960" y="1595120"/>
            <a:ext cx="6339840" cy="5070475"/>
          </a:xfrm>
        </p:spPr>
        <p:txBody>
          <a:bodyPr>
            <a:normAutofit fontScale="92500" lnSpcReduction="10000"/>
          </a:bodyPr>
          <a:lstStyle/>
          <a:p>
            <a:pPr algn="just">
              <a:lnSpc>
                <a:spcPct val="150000"/>
              </a:lnSpc>
            </a:pPr>
            <a:r>
              <a:rPr lang="en-US" sz="1800" dirty="0">
                <a:latin typeface="Arial" panose="020B0604020202020204" pitchFamily="34" charset="0"/>
                <a:cs typeface="Arial" panose="020B0604020202020204" pitchFamily="34" charset="0"/>
              </a:rPr>
              <a:t>The NHS Breast Screening Programme in the United Kingdom advises women between 50 and 71 to have mammography screening at least once in every three years in order to identify breast cancer at an early age (NHS,2026).</a:t>
            </a:r>
          </a:p>
          <a:p>
            <a:pPr algn="just">
              <a:lnSpc>
                <a:spcPct val="150000"/>
              </a:lnSpc>
            </a:pPr>
            <a:r>
              <a:rPr lang="en-US" sz="1800" dirty="0">
                <a:latin typeface="Arial" panose="020B0604020202020204" pitchFamily="34" charset="0"/>
                <a:cs typeface="Arial" panose="020B0604020202020204" pitchFamily="34" charset="0"/>
              </a:rPr>
              <a:t>As per national statistics, about one out of every seven females in the UK will be affected by breast cancer at some point in their life and therefore is a major public health problem (NHS, 2026).</a:t>
            </a:r>
          </a:p>
          <a:p>
            <a:pPr algn="just">
              <a:lnSpc>
                <a:spcPct val="150000"/>
              </a:lnSpc>
            </a:pPr>
            <a:r>
              <a:rPr lang="en-US" sz="1800" dirty="0">
                <a:latin typeface="Arial" panose="020B0604020202020204" pitchFamily="34" charset="0"/>
                <a:cs typeface="Arial" panose="020B0604020202020204" pitchFamily="34" charset="0"/>
              </a:rPr>
              <a:t>Regardless of these guidelines, the level of screening participation still falls short of ideal levels, which means that more awareness campaigns and community-related interventions should be implemented to enhance high participation.</a:t>
            </a:r>
          </a:p>
          <a:p>
            <a:endParaRPr lang="en-IN" sz="1800" dirty="0">
              <a:latin typeface="Arial" panose="020B0604020202020204" pitchFamily="34" charset="0"/>
              <a:cs typeface="Arial" panose="020B0604020202020204" pitchFamily="34" charset="0"/>
            </a:endParaRPr>
          </a:p>
        </p:txBody>
      </p:sp>
      <p:pic>
        <p:nvPicPr>
          <p:cNvPr id="7170" name="Picture 2" descr="WHO Global Breast Cancer Initiative: Breast cancer awareness month">
            <a:extLst>
              <a:ext uri="{FF2B5EF4-FFF2-40B4-BE49-F238E27FC236}">
                <a16:creationId xmlns:a16="http://schemas.microsoft.com/office/drawing/2014/main" id="{F40309A6-C583-AC4D-A885-3F95BB3A01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537200" cy="36576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NUFUFEST – Breast Cancer Awareness">
            <a:extLst>
              <a:ext uri="{FF2B5EF4-FFF2-40B4-BE49-F238E27FC236}">
                <a16:creationId xmlns:a16="http://schemas.microsoft.com/office/drawing/2014/main" id="{779D64FD-4BD0-2D4C-29CB-DA09785B2D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72349"/>
            <a:ext cx="5537200" cy="3185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0322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D6A96-96A5-A906-958D-A61944A838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8191B8-F368-D953-0217-9224528EF5E6}"/>
              </a:ext>
            </a:extLst>
          </p:cNvPr>
          <p:cNvSpPr>
            <a:spLocks noGrp="1"/>
          </p:cNvSpPr>
          <p:nvPr>
            <p:ph type="title"/>
          </p:nvPr>
        </p:nvSpPr>
        <p:spPr>
          <a:xfrm>
            <a:off x="101600" y="365125"/>
            <a:ext cx="5892800" cy="1325563"/>
          </a:xfrm>
        </p:spPr>
        <p:txBody>
          <a:bodyPr>
            <a:normAutofit/>
          </a:bodyPr>
          <a:lstStyle/>
          <a:p>
            <a:pPr algn="ctr">
              <a:lnSpc>
                <a:spcPct val="100000"/>
              </a:lnSpc>
            </a:pPr>
            <a:r>
              <a:rPr lang="en-US" sz="2800" b="1" dirty="0">
                <a:latin typeface="Arial" panose="020B0604020202020204" pitchFamily="34" charset="0"/>
                <a:cs typeface="Arial" panose="020B0604020202020204" pitchFamily="34" charset="0"/>
              </a:rPr>
              <a:t>Short-Term Consequences of Lack of Screening</a:t>
            </a:r>
            <a:endParaRPr lang="en-IN"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8C07564-3E28-7228-6BB1-75C831456271}"/>
              </a:ext>
            </a:extLst>
          </p:cNvPr>
          <p:cNvSpPr>
            <a:spLocks noGrp="1"/>
          </p:cNvSpPr>
          <p:nvPr>
            <p:ph idx="1"/>
          </p:nvPr>
        </p:nvSpPr>
        <p:spPr>
          <a:xfrm>
            <a:off x="101600" y="1825624"/>
            <a:ext cx="6807200" cy="4940935"/>
          </a:xfrm>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The inability to undergo routine breast examination may result in the late detection of any abnormal changes in the breasts which may give time to the development of cancer without their detection at the onset (</a:t>
            </a:r>
            <a:r>
              <a:rPr lang="en-US" sz="1800" dirty="0" err="1">
                <a:latin typeface="Arial" panose="020B0604020202020204" pitchFamily="34" charset="0"/>
                <a:cs typeface="Arial" panose="020B0604020202020204" pitchFamily="34" charset="0"/>
              </a:rPr>
              <a:t>Obeagu</a:t>
            </a:r>
            <a:r>
              <a:rPr lang="en-US" sz="1800" dirty="0">
                <a:latin typeface="Arial" panose="020B0604020202020204" pitchFamily="34" charset="0"/>
                <a:cs typeface="Arial" panose="020B0604020202020204" pitchFamily="34" charset="0"/>
              </a:rPr>
              <a:t> and </a:t>
            </a:r>
            <a:r>
              <a:rPr lang="en-US" sz="1800" dirty="0" err="1">
                <a:latin typeface="Arial" panose="020B0604020202020204" pitchFamily="34" charset="0"/>
                <a:cs typeface="Arial" panose="020B0604020202020204" pitchFamily="34" charset="0"/>
              </a:rPr>
              <a:t>Obeagu</a:t>
            </a:r>
            <a:r>
              <a:rPr lang="en-US" sz="1800" dirty="0">
                <a:latin typeface="Arial" panose="020B0604020202020204" pitchFamily="34" charset="0"/>
                <a:cs typeface="Arial" panose="020B0604020202020204" pitchFamily="34" charset="0"/>
              </a:rPr>
              <a:t>, 2024).</a:t>
            </a:r>
          </a:p>
          <a:p>
            <a:pPr algn="just">
              <a:lnSpc>
                <a:spcPct val="150000"/>
              </a:lnSpc>
            </a:pPr>
            <a:r>
              <a:rPr lang="en-US" sz="1800" dirty="0">
                <a:latin typeface="Arial" panose="020B0604020202020204" pitchFamily="34" charset="0"/>
                <a:cs typeface="Arial" panose="020B0604020202020204" pitchFamily="34" charset="0"/>
              </a:rPr>
              <a:t>The late diagnosis often leads to more complicated diagnosis and emotional stress of the patients who are left without certainty regarding the state of their health (Phillips et al. 2024).</a:t>
            </a:r>
          </a:p>
          <a:p>
            <a:pPr algn="just">
              <a:lnSpc>
                <a:spcPct val="150000"/>
              </a:lnSpc>
            </a:pPr>
            <a:r>
              <a:rPr lang="en-US" sz="1800" dirty="0">
                <a:latin typeface="Arial" panose="020B0604020202020204" pitchFamily="34" charset="0"/>
                <a:cs typeface="Arial" panose="020B0604020202020204" pitchFamily="34" charset="0"/>
              </a:rPr>
              <a:t>In the short-term, screening deficiency eliminates the chances of early medical care and efficiency of preventive health plans.</a:t>
            </a:r>
          </a:p>
        </p:txBody>
      </p:sp>
      <p:pic>
        <p:nvPicPr>
          <p:cNvPr id="8194" name="Picture 2" descr="Breast cancer: Why we need to understand breast cancer risk">
            <a:extLst>
              <a:ext uri="{FF2B5EF4-FFF2-40B4-BE49-F238E27FC236}">
                <a16:creationId xmlns:a16="http://schemas.microsoft.com/office/drawing/2014/main" id="{0F3E9DEF-70DE-57F1-1A5F-713689EC47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8800" y="0"/>
            <a:ext cx="52832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3342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138E43-7DE7-0E66-3CDE-EEA369E884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4C8B29-0AAD-5FA8-7EDF-D3FF19F45B7C}"/>
              </a:ext>
            </a:extLst>
          </p:cNvPr>
          <p:cNvSpPr>
            <a:spLocks noGrp="1"/>
          </p:cNvSpPr>
          <p:nvPr>
            <p:ph type="title"/>
          </p:nvPr>
        </p:nvSpPr>
        <p:spPr>
          <a:xfrm>
            <a:off x="6096000" y="365125"/>
            <a:ext cx="525780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Long-Term Consequences</a:t>
            </a:r>
          </a:p>
        </p:txBody>
      </p:sp>
      <p:sp>
        <p:nvSpPr>
          <p:cNvPr id="3" name="Content Placeholder 2">
            <a:extLst>
              <a:ext uri="{FF2B5EF4-FFF2-40B4-BE49-F238E27FC236}">
                <a16:creationId xmlns:a16="http://schemas.microsoft.com/office/drawing/2014/main" id="{A808B4BF-2731-C618-35DC-712F3F8FF10C}"/>
              </a:ext>
            </a:extLst>
          </p:cNvPr>
          <p:cNvSpPr>
            <a:spLocks noGrp="1"/>
          </p:cNvSpPr>
          <p:nvPr>
            <p:ph idx="1"/>
          </p:nvPr>
        </p:nvSpPr>
        <p:spPr>
          <a:xfrm>
            <a:off x="5720080" y="1690688"/>
            <a:ext cx="6350000" cy="5049203"/>
          </a:xfrm>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The long-term effects of the lack of screening are that the chance of having cancer at an advanced stage grows, making it much more difficult to be treated and giving it a low chance of survival (WHO, 2025).</a:t>
            </a:r>
          </a:p>
          <a:p>
            <a:pPr algn="just">
              <a:lnSpc>
                <a:spcPct val="150000"/>
              </a:lnSpc>
            </a:pPr>
            <a:r>
              <a:rPr lang="en-US" sz="1800" dirty="0">
                <a:latin typeface="Arial" panose="020B0604020202020204" pitchFamily="34" charset="0"/>
                <a:cs typeface="Arial" panose="020B0604020202020204" pitchFamily="34" charset="0"/>
              </a:rPr>
              <a:t>More aggressive medical treatment may be necessary, including surgery, chemotherapy, or radiation therapy, which may have an impact on physical health and quality of life (advanced breast cancer).</a:t>
            </a:r>
          </a:p>
          <a:p>
            <a:pPr algn="just">
              <a:lnSpc>
                <a:spcPct val="150000"/>
              </a:lnSpc>
            </a:pPr>
            <a:r>
              <a:rPr lang="en-US" sz="1800" dirty="0">
                <a:latin typeface="Arial" panose="020B0604020202020204" pitchFamily="34" charset="0"/>
                <a:cs typeface="Arial" panose="020B0604020202020204" pitchFamily="34" charset="0"/>
              </a:rPr>
              <a:t>Concerns of late diagnosis under a public health perspective also add to the costs of health-care and burdens the health care systems.</a:t>
            </a:r>
          </a:p>
        </p:txBody>
      </p:sp>
      <p:pic>
        <p:nvPicPr>
          <p:cNvPr id="7" name="Picture 6">
            <a:extLst>
              <a:ext uri="{FF2B5EF4-FFF2-40B4-BE49-F238E27FC236}">
                <a16:creationId xmlns:a16="http://schemas.microsoft.com/office/drawing/2014/main" id="{F74521E7-45A3-71CE-86CF-D1EB2F088DC3}"/>
              </a:ext>
            </a:extLst>
          </p:cNvPr>
          <p:cNvPicPr>
            <a:picLocks noChangeAspect="1"/>
          </p:cNvPicPr>
          <p:nvPr/>
        </p:nvPicPr>
        <p:blipFill>
          <a:blip r:embed="rId3"/>
          <a:stretch>
            <a:fillRect/>
          </a:stretch>
        </p:blipFill>
        <p:spPr>
          <a:xfrm>
            <a:off x="5080" y="0"/>
            <a:ext cx="5715000" cy="6858000"/>
          </a:xfrm>
          <a:prstGeom prst="rect">
            <a:avLst/>
          </a:prstGeom>
        </p:spPr>
      </p:pic>
    </p:spTree>
    <p:extLst>
      <p:ext uri="{BB962C8B-B14F-4D97-AF65-F5344CB8AC3E}">
        <p14:creationId xmlns:p14="http://schemas.microsoft.com/office/powerpoint/2010/main" val="165203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E4BE-175D-1B56-B2BF-E903531DB0B5}"/>
              </a:ext>
            </a:extLst>
          </p:cNvPr>
          <p:cNvSpPr>
            <a:spLocks noGrp="1"/>
          </p:cNvSpPr>
          <p:nvPr>
            <p:ph type="title"/>
          </p:nvPr>
        </p:nvSpPr>
        <p:spPr>
          <a:xfrm>
            <a:off x="0" y="2630805"/>
            <a:ext cx="12192000" cy="1325563"/>
          </a:xfrm>
          <a:solidFill>
            <a:srgbClr val="CCFF99"/>
          </a:solidFill>
        </p:spPr>
        <p:txBody>
          <a:bodyPr>
            <a:normAutofit/>
          </a:bodyPr>
          <a:lstStyle/>
          <a:p>
            <a:pPr marL="0" algn="ctr" rtl="0" eaLnBrk="1" fontAlgn="t" latinLnBrk="0" hangingPunct="1">
              <a:buNone/>
            </a:pPr>
            <a:r>
              <a:rPr lang="en-IN" sz="5400" dirty="0">
                <a:latin typeface="Algerian" panose="04020705040A02060702" pitchFamily="82" charset="0"/>
              </a:rPr>
              <a:t>Student 2: </a:t>
            </a:r>
            <a:r>
              <a:rPr lang="en-IN" sz="5400" i="0" u="none" strike="noStrike" kern="1200" dirty="0">
                <a:solidFill>
                  <a:srgbClr val="000000"/>
                </a:solidFill>
                <a:effectLst/>
                <a:latin typeface="Algerian" panose="04020705040A02060702" pitchFamily="82" charset="0"/>
                <a:cs typeface="Arial" panose="020B0604020202020204" pitchFamily="34" charset="0"/>
              </a:rPr>
              <a:t>Hetal </a:t>
            </a:r>
            <a:r>
              <a:rPr lang="en-IN" sz="5400" kern="1200" dirty="0">
                <a:solidFill>
                  <a:srgbClr val="000000"/>
                </a:solidFill>
                <a:latin typeface="Algerian" panose="04020705040A02060702" pitchFamily="82" charset="0"/>
                <a:cs typeface="Arial" panose="020B0604020202020204" pitchFamily="34" charset="0"/>
              </a:rPr>
              <a:t>(</a:t>
            </a:r>
            <a:r>
              <a:rPr lang="en-IN" sz="5400" i="0" u="none" strike="noStrike" kern="1200" dirty="0">
                <a:solidFill>
                  <a:srgbClr val="000000"/>
                </a:solidFill>
                <a:effectLst/>
                <a:latin typeface="Algerian" panose="04020705040A02060702" pitchFamily="82" charset="0"/>
                <a:cs typeface="Arial" panose="020B0604020202020204" pitchFamily="34" charset="0"/>
              </a:rPr>
              <a:t>2508644)</a:t>
            </a:r>
            <a:endParaRPr lang="en-IN" sz="5400" dirty="0">
              <a:latin typeface="Algerian" panose="04020705040A02060702" pitchFamily="82" charset="0"/>
            </a:endParaRPr>
          </a:p>
        </p:txBody>
      </p:sp>
    </p:spTree>
    <p:extLst>
      <p:ext uri="{BB962C8B-B14F-4D97-AF65-F5344CB8AC3E}">
        <p14:creationId xmlns:p14="http://schemas.microsoft.com/office/powerpoint/2010/main" val="3866270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237EC7-E6CD-325E-B841-1E606D0474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269A3E-13F7-CDA0-CE7B-BDED13495C9C}"/>
              </a:ext>
            </a:extLst>
          </p:cNvPr>
          <p:cNvSpPr>
            <a:spLocks noGrp="1"/>
          </p:cNvSpPr>
          <p:nvPr>
            <p:ph type="title"/>
          </p:nvPr>
        </p:nvSpPr>
        <p:spPr>
          <a:xfrm>
            <a:off x="0" y="243205"/>
            <a:ext cx="588772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Campaign Aims</a:t>
            </a:r>
          </a:p>
        </p:txBody>
      </p:sp>
      <p:sp>
        <p:nvSpPr>
          <p:cNvPr id="3" name="Content Placeholder 2">
            <a:extLst>
              <a:ext uri="{FF2B5EF4-FFF2-40B4-BE49-F238E27FC236}">
                <a16:creationId xmlns:a16="http://schemas.microsoft.com/office/drawing/2014/main" id="{6C7F7EDD-83BF-8988-0B43-BAA53DD6842E}"/>
              </a:ext>
            </a:extLst>
          </p:cNvPr>
          <p:cNvSpPr>
            <a:spLocks noGrp="1"/>
          </p:cNvSpPr>
          <p:nvPr>
            <p:ph idx="1"/>
          </p:nvPr>
        </p:nvSpPr>
        <p:spPr>
          <a:xfrm>
            <a:off x="223520" y="1825625"/>
            <a:ext cx="6088790" cy="4667250"/>
          </a:xfrm>
        </p:spPr>
        <p:txBody>
          <a:bodyPr>
            <a:normAutofit fontScale="85000" lnSpcReduction="10000"/>
          </a:bodyPr>
          <a:lstStyle/>
          <a:p>
            <a:pPr algn="just">
              <a:lnSpc>
                <a:spcPct val="150000"/>
              </a:lnSpc>
            </a:pPr>
            <a:r>
              <a:rPr lang="en-US" sz="2100" dirty="0">
                <a:latin typeface="Arial" panose="020B0604020202020204" pitchFamily="34" charset="0"/>
                <a:cs typeface="Arial" panose="020B0604020202020204" pitchFamily="34" charset="0"/>
              </a:rPr>
              <a:t>Awareness and knowledge of breast cancer screening among adult women is the first objective of the campaign, and the awareness can be achieved by providing free educational programs on health matters.</a:t>
            </a:r>
          </a:p>
          <a:p>
            <a:pPr algn="just">
              <a:lnSpc>
                <a:spcPct val="150000"/>
              </a:lnSpc>
            </a:pPr>
            <a:r>
              <a:rPr lang="en-US" sz="2100" dirty="0">
                <a:latin typeface="Arial" panose="020B0604020202020204" pitchFamily="34" charset="0"/>
                <a:cs typeface="Arial" panose="020B0604020202020204" pitchFamily="34" charset="0"/>
              </a:rPr>
              <a:t>The second objective is to promote behavioural change, which would influence women to visit frequent screening appointments and adopt early detection techniques.</a:t>
            </a:r>
          </a:p>
          <a:p>
            <a:pPr algn="just">
              <a:lnSpc>
                <a:spcPct val="150000"/>
              </a:lnSpc>
            </a:pPr>
            <a:r>
              <a:rPr lang="en-US" sz="2100" dirty="0">
                <a:latin typeface="Arial" panose="020B0604020202020204" pitchFamily="34" charset="0"/>
                <a:cs typeface="Arial" panose="020B0604020202020204" pitchFamily="34" charset="0"/>
              </a:rPr>
              <a:t>The third objective is to enhance the involvement levels in the screening programmes on breast cancer in the target community.</a:t>
            </a:r>
          </a:p>
          <a:p>
            <a:endParaRPr lang="en-IN"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44AA643-2F37-5D18-1979-44FB83FDFBFB}"/>
              </a:ext>
            </a:extLst>
          </p:cNvPr>
          <p:cNvPicPr>
            <a:picLocks noChangeAspect="1"/>
          </p:cNvPicPr>
          <p:nvPr/>
        </p:nvPicPr>
        <p:blipFill>
          <a:blip r:embed="rId3"/>
          <a:stretch>
            <a:fillRect/>
          </a:stretch>
        </p:blipFill>
        <p:spPr>
          <a:xfrm>
            <a:off x="6312311" y="0"/>
            <a:ext cx="5879690" cy="6858000"/>
          </a:xfrm>
          <a:prstGeom prst="rect">
            <a:avLst/>
          </a:prstGeom>
          <a:ln>
            <a:noFill/>
          </a:ln>
          <a:effectLst>
            <a:softEdge rad="112500"/>
          </a:effectLst>
        </p:spPr>
      </p:pic>
    </p:spTree>
    <p:extLst>
      <p:ext uri="{BB962C8B-B14F-4D97-AF65-F5344CB8AC3E}">
        <p14:creationId xmlns:p14="http://schemas.microsoft.com/office/powerpoint/2010/main" val="2047302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0D1D1-F0BB-045B-0ABE-6C1452C7A4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3AF09A-A453-9639-0B30-7576DF4453C1}"/>
              </a:ext>
            </a:extLst>
          </p:cNvPr>
          <p:cNvSpPr>
            <a:spLocks noGrp="1"/>
          </p:cNvSpPr>
          <p:nvPr>
            <p:ph type="title"/>
          </p:nvPr>
        </p:nvSpPr>
        <p:spPr>
          <a:xfrm>
            <a:off x="167640" y="283845"/>
            <a:ext cx="552196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Campaign Activities Overview</a:t>
            </a:r>
          </a:p>
        </p:txBody>
      </p:sp>
      <p:sp>
        <p:nvSpPr>
          <p:cNvPr id="3" name="Content Placeholder 2">
            <a:extLst>
              <a:ext uri="{FF2B5EF4-FFF2-40B4-BE49-F238E27FC236}">
                <a16:creationId xmlns:a16="http://schemas.microsoft.com/office/drawing/2014/main" id="{CC5C420B-28F2-F65E-DDF6-F8D462CA6AFA}"/>
              </a:ext>
            </a:extLst>
          </p:cNvPr>
          <p:cNvSpPr>
            <a:spLocks noGrp="1"/>
          </p:cNvSpPr>
          <p:nvPr>
            <p:ph idx="1"/>
          </p:nvPr>
        </p:nvSpPr>
        <p:spPr>
          <a:xfrm>
            <a:off x="0" y="1459864"/>
            <a:ext cx="6593840" cy="4940935"/>
          </a:xfrm>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This campaign will involve a well-developed </a:t>
            </a:r>
            <a:r>
              <a:rPr lang="en-US" sz="1800" dirty="0" err="1">
                <a:latin typeface="Arial" panose="020B0604020202020204" pitchFamily="34" charset="0"/>
                <a:cs typeface="Arial" panose="020B0604020202020204" pitchFamily="34" charset="0"/>
              </a:rPr>
              <a:t>programme</a:t>
            </a:r>
            <a:r>
              <a:rPr lang="en-US" sz="1800" dirty="0">
                <a:latin typeface="Arial" panose="020B0604020202020204" pitchFamily="34" charset="0"/>
                <a:cs typeface="Arial" panose="020B0604020202020204" pitchFamily="34" charset="0"/>
              </a:rPr>
              <a:t> of education workshops and community awareness and involvement activities that will promote the knowledge of breast health.</a:t>
            </a:r>
          </a:p>
          <a:p>
            <a:pPr algn="just">
              <a:lnSpc>
                <a:spcPct val="150000"/>
              </a:lnSpc>
            </a:pPr>
            <a:r>
              <a:rPr lang="en-US" sz="1800" dirty="0">
                <a:latin typeface="Arial" panose="020B0604020202020204" pitchFamily="34" charset="0"/>
                <a:cs typeface="Arial" panose="020B0604020202020204" pitchFamily="34" charset="0"/>
              </a:rPr>
              <a:t>Activities will be provided in partnership with the healthcare professionals to guarantee that the information given is accurate, evidence-based, and culturally appropriate.</a:t>
            </a:r>
          </a:p>
          <a:p>
            <a:pPr algn="just">
              <a:lnSpc>
                <a:spcPct val="150000"/>
              </a:lnSpc>
            </a:pPr>
            <a:r>
              <a:rPr lang="en-US" sz="1800" dirty="0">
                <a:latin typeface="Arial" panose="020B0604020202020204" pitchFamily="34" charset="0"/>
                <a:cs typeface="Arial" panose="020B0604020202020204" pitchFamily="34" charset="0"/>
              </a:rPr>
              <a:t>The interactive learning techniques that will be incorporated in the </a:t>
            </a:r>
            <a:r>
              <a:rPr lang="en-US" sz="1800" dirty="0" err="1">
                <a:latin typeface="Arial" panose="020B0604020202020204" pitchFamily="34" charset="0"/>
                <a:cs typeface="Arial" panose="020B0604020202020204" pitchFamily="34" charset="0"/>
              </a:rPr>
              <a:t>programme</a:t>
            </a:r>
            <a:r>
              <a:rPr lang="en-US" sz="1800" dirty="0">
                <a:latin typeface="Arial" panose="020B0604020202020204" pitchFamily="34" charset="0"/>
                <a:cs typeface="Arial" panose="020B0604020202020204" pitchFamily="34" charset="0"/>
              </a:rPr>
              <a:t> include demonstrations and group discussions in order to promote active participation.</a:t>
            </a:r>
          </a:p>
        </p:txBody>
      </p:sp>
      <p:pic>
        <p:nvPicPr>
          <p:cNvPr id="10242" name="Picture 2" descr="Breast Cancer Awareness Month - October 2024 | HCG Oncology">
            <a:extLst>
              <a:ext uri="{FF2B5EF4-FFF2-40B4-BE49-F238E27FC236}">
                <a16:creationId xmlns:a16="http://schemas.microsoft.com/office/drawing/2014/main" id="{620191C1-33C8-09AD-FDB4-9AAD380934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0" y="37464"/>
            <a:ext cx="5334000" cy="2473449"/>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Less Familiar Symptoms Of Breast Cancer - Evansville Surgical Associates">
            <a:extLst>
              <a:ext uri="{FF2B5EF4-FFF2-40B4-BE49-F238E27FC236}">
                <a16:creationId xmlns:a16="http://schemas.microsoft.com/office/drawing/2014/main" id="{AC76AA8F-C916-7EA3-0466-F967545023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0" y="2510913"/>
            <a:ext cx="2790825" cy="16383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4B9073B1-FD0A-7B76-CA28-BFFB4319FA2A}"/>
              </a:ext>
            </a:extLst>
          </p:cNvPr>
          <p:cNvPicPr>
            <a:picLocks noChangeAspect="1"/>
          </p:cNvPicPr>
          <p:nvPr/>
        </p:nvPicPr>
        <p:blipFill>
          <a:blip r:embed="rId5"/>
          <a:stretch>
            <a:fillRect/>
          </a:stretch>
        </p:blipFill>
        <p:spPr>
          <a:xfrm>
            <a:off x="9648825" y="2510912"/>
            <a:ext cx="2543175" cy="4347087"/>
          </a:xfrm>
          <a:prstGeom prst="rect">
            <a:avLst/>
          </a:prstGeom>
        </p:spPr>
      </p:pic>
      <p:pic>
        <p:nvPicPr>
          <p:cNvPr id="10248" name="Picture 8" descr="October is Breast Cancer Awareness Month Breast Cancer Awareness Month is a  global campaign held every October to raise awareness about breast cancer,  emphasize the importance of prevention, and encourage early detection.">
            <a:extLst>
              <a:ext uri="{FF2B5EF4-FFF2-40B4-BE49-F238E27FC236}">
                <a16:creationId xmlns:a16="http://schemas.microsoft.com/office/drawing/2014/main" id="{763908AC-F1CC-0D7A-8EF2-68F5C5F1DBD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58000" y="4127112"/>
            <a:ext cx="2790824" cy="2730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00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7532EB-8342-4FF3-0F91-1D995F3007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57E266-F5E1-C329-A9A9-19BE06B3D258}"/>
              </a:ext>
            </a:extLst>
          </p:cNvPr>
          <p:cNvSpPr>
            <a:spLocks noGrp="1"/>
          </p:cNvSpPr>
          <p:nvPr>
            <p:ph type="title"/>
          </p:nvPr>
        </p:nvSpPr>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Weekly Activity Plan</a:t>
            </a:r>
          </a:p>
        </p:txBody>
      </p:sp>
      <p:graphicFrame>
        <p:nvGraphicFramePr>
          <p:cNvPr id="4" name="Table 3">
            <a:extLst>
              <a:ext uri="{FF2B5EF4-FFF2-40B4-BE49-F238E27FC236}">
                <a16:creationId xmlns:a16="http://schemas.microsoft.com/office/drawing/2014/main" id="{97C6111E-C1B2-35AC-4FDC-A71A4DA2A053}"/>
              </a:ext>
            </a:extLst>
          </p:cNvPr>
          <p:cNvGraphicFramePr>
            <a:graphicFrameLocks noGrp="1"/>
          </p:cNvGraphicFramePr>
          <p:nvPr>
            <p:extLst>
              <p:ext uri="{D42A27DB-BD31-4B8C-83A1-F6EECF244321}">
                <p14:modId xmlns:p14="http://schemas.microsoft.com/office/powerpoint/2010/main" val="2291393248"/>
              </p:ext>
            </p:extLst>
          </p:nvPr>
        </p:nvGraphicFramePr>
        <p:xfrm>
          <a:off x="660400" y="1534160"/>
          <a:ext cx="11094720" cy="4528818"/>
        </p:xfrm>
        <a:graphic>
          <a:graphicData uri="http://schemas.openxmlformats.org/drawingml/2006/table">
            <a:tbl>
              <a:tblPr>
                <a:tableStyleId>{93296810-A885-4BE3-A3E7-6D5BEEA58F35}</a:tableStyleId>
              </a:tblPr>
              <a:tblGrid>
                <a:gridCol w="2838449">
                  <a:extLst>
                    <a:ext uri="{9D8B030D-6E8A-4147-A177-3AD203B41FA5}">
                      <a16:colId xmlns:a16="http://schemas.microsoft.com/office/drawing/2014/main" val="1493328351"/>
                    </a:ext>
                  </a:extLst>
                </a:gridCol>
                <a:gridCol w="8256271">
                  <a:extLst>
                    <a:ext uri="{9D8B030D-6E8A-4147-A177-3AD203B41FA5}">
                      <a16:colId xmlns:a16="http://schemas.microsoft.com/office/drawing/2014/main" val="939809835"/>
                    </a:ext>
                  </a:extLst>
                </a:gridCol>
              </a:tblGrid>
              <a:tr h="646974">
                <a:tc>
                  <a:txBody>
                    <a:bodyPr/>
                    <a:lstStyle/>
                    <a:p>
                      <a:pPr algn="ctr">
                        <a:lnSpc>
                          <a:spcPct val="150000"/>
                        </a:lnSpc>
                        <a:buNone/>
                      </a:pPr>
                      <a:r>
                        <a:rPr lang="en-GB" sz="2400" b="1" dirty="0">
                          <a:effectLst/>
                          <a:latin typeface="Arial" panose="020B0604020202020204" pitchFamily="34" charset="0"/>
                          <a:cs typeface="Arial" panose="020B0604020202020204" pitchFamily="34" charset="0"/>
                        </a:rPr>
                        <a:t>Week</a:t>
                      </a:r>
                      <a:endParaRPr lang="en-IN" sz="20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lnSpc>
                          <a:spcPct val="150000"/>
                        </a:lnSpc>
                        <a:buNone/>
                      </a:pPr>
                      <a:r>
                        <a:rPr lang="en-GB" sz="2400" b="1" dirty="0">
                          <a:effectLst/>
                          <a:latin typeface="Arial" panose="020B0604020202020204" pitchFamily="34" charset="0"/>
                          <a:cs typeface="Arial" panose="020B0604020202020204" pitchFamily="34" charset="0"/>
                        </a:rPr>
                        <a:t>Activity</a:t>
                      </a:r>
                      <a:endParaRPr lang="en-IN" sz="20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943659788"/>
                  </a:ext>
                </a:extLst>
              </a:tr>
              <a:tr h="646974">
                <a:tc>
                  <a:txBody>
                    <a:bodyPr/>
                    <a:lstStyle/>
                    <a:p>
                      <a:pPr algn="just">
                        <a:lnSpc>
                          <a:spcPct val="150000"/>
                        </a:lnSpc>
                        <a:buNone/>
                      </a:pPr>
                      <a:r>
                        <a:rPr lang="en-GB" sz="2400" dirty="0">
                          <a:effectLst/>
                          <a:latin typeface="Arial" panose="020B0604020202020204" pitchFamily="34" charset="0"/>
                          <a:cs typeface="Arial" panose="020B0604020202020204" pitchFamily="34" charset="0"/>
                        </a:rPr>
                        <a:t>Week 1</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400" dirty="0">
                          <a:effectLst/>
                          <a:latin typeface="Arial" panose="020B0604020202020204" pitchFamily="34" charset="0"/>
                          <a:cs typeface="Arial" panose="020B0604020202020204" pitchFamily="34" charset="0"/>
                        </a:rPr>
                        <a:t>Breast cancer awareness introduction</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60923337"/>
                  </a:ext>
                </a:extLst>
              </a:tr>
              <a:tr h="646974">
                <a:tc>
                  <a:txBody>
                    <a:bodyPr/>
                    <a:lstStyle/>
                    <a:p>
                      <a:pPr algn="just">
                        <a:lnSpc>
                          <a:spcPct val="150000"/>
                        </a:lnSpc>
                        <a:buNone/>
                      </a:pPr>
                      <a:r>
                        <a:rPr lang="en-GB" sz="2400">
                          <a:effectLst/>
                          <a:latin typeface="Arial" panose="020B0604020202020204" pitchFamily="34" charset="0"/>
                          <a:cs typeface="Arial" panose="020B0604020202020204" pitchFamily="34" charset="0"/>
                        </a:rPr>
                        <a:t>Week 2</a:t>
                      </a:r>
                      <a:endParaRPr lang="en-IN" sz="20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400" dirty="0">
                          <a:effectLst/>
                          <a:latin typeface="Arial" panose="020B0604020202020204" pitchFamily="34" charset="0"/>
                          <a:cs typeface="Arial" panose="020B0604020202020204" pitchFamily="34" charset="0"/>
                        </a:rPr>
                        <a:t>Risk factors and prevention</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34592972"/>
                  </a:ext>
                </a:extLst>
              </a:tr>
              <a:tr h="646974">
                <a:tc>
                  <a:txBody>
                    <a:bodyPr/>
                    <a:lstStyle/>
                    <a:p>
                      <a:pPr algn="just">
                        <a:lnSpc>
                          <a:spcPct val="150000"/>
                        </a:lnSpc>
                        <a:buNone/>
                      </a:pPr>
                      <a:r>
                        <a:rPr lang="en-GB" sz="2400">
                          <a:effectLst/>
                          <a:latin typeface="Arial" panose="020B0604020202020204" pitchFamily="34" charset="0"/>
                          <a:cs typeface="Arial" panose="020B0604020202020204" pitchFamily="34" charset="0"/>
                        </a:rPr>
                        <a:t>Week 3</a:t>
                      </a:r>
                      <a:endParaRPr lang="en-IN" sz="20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400" dirty="0">
                          <a:effectLst/>
                          <a:latin typeface="Arial" panose="020B0604020202020204" pitchFamily="34" charset="0"/>
                          <a:cs typeface="Arial" panose="020B0604020202020204" pitchFamily="34" charset="0"/>
                        </a:rPr>
                        <a:t>Breast self-examination training</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05906204"/>
                  </a:ext>
                </a:extLst>
              </a:tr>
              <a:tr h="646974">
                <a:tc>
                  <a:txBody>
                    <a:bodyPr/>
                    <a:lstStyle/>
                    <a:p>
                      <a:pPr algn="just">
                        <a:lnSpc>
                          <a:spcPct val="150000"/>
                        </a:lnSpc>
                        <a:buNone/>
                      </a:pPr>
                      <a:r>
                        <a:rPr lang="en-GB" sz="2400">
                          <a:effectLst/>
                          <a:latin typeface="Arial" panose="020B0604020202020204" pitchFamily="34" charset="0"/>
                          <a:cs typeface="Arial" panose="020B0604020202020204" pitchFamily="34" charset="0"/>
                        </a:rPr>
                        <a:t>Week 4</a:t>
                      </a:r>
                      <a:endParaRPr lang="en-IN" sz="20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400" dirty="0">
                          <a:effectLst/>
                          <a:latin typeface="Arial" panose="020B0604020202020204" pitchFamily="34" charset="0"/>
                          <a:cs typeface="Arial" panose="020B0604020202020204" pitchFamily="34" charset="0"/>
                        </a:rPr>
                        <a:t>Mammography screening education</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42508172"/>
                  </a:ext>
                </a:extLst>
              </a:tr>
              <a:tr h="646974">
                <a:tc>
                  <a:txBody>
                    <a:bodyPr/>
                    <a:lstStyle/>
                    <a:p>
                      <a:pPr algn="just">
                        <a:lnSpc>
                          <a:spcPct val="150000"/>
                        </a:lnSpc>
                        <a:buNone/>
                      </a:pPr>
                      <a:r>
                        <a:rPr lang="en-GB" sz="2400">
                          <a:effectLst/>
                          <a:latin typeface="Arial" panose="020B0604020202020204" pitchFamily="34" charset="0"/>
                          <a:cs typeface="Arial" panose="020B0604020202020204" pitchFamily="34" charset="0"/>
                        </a:rPr>
                        <a:t>Week 5</a:t>
                      </a:r>
                      <a:endParaRPr lang="en-IN" sz="20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400" dirty="0">
                          <a:effectLst/>
                          <a:latin typeface="Arial" panose="020B0604020202020204" pitchFamily="34" charset="0"/>
                          <a:cs typeface="Arial" panose="020B0604020202020204" pitchFamily="34" charset="0"/>
                        </a:rPr>
                        <a:t>Lifestyle and cancer prevention</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14255767"/>
                  </a:ext>
                </a:extLst>
              </a:tr>
              <a:tr h="646974">
                <a:tc>
                  <a:txBody>
                    <a:bodyPr/>
                    <a:lstStyle/>
                    <a:p>
                      <a:pPr algn="just">
                        <a:lnSpc>
                          <a:spcPct val="150000"/>
                        </a:lnSpc>
                        <a:buNone/>
                      </a:pPr>
                      <a:r>
                        <a:rPr lang="en-GB" sz="2400">
                          <a:effectLst/>
                          <a:latin typeface="Arial" panose="020B0604020202020204" pitchFamily="34" charset="0"/>
                          <a:cs typeface="Arial" panose="020B0604020202020204" pitchFamily="34" charset="0"/>
                        </a:rPr>
                        <a:t>Week 6</a:t>
                      </a:r>
                      <a:endParaRPr lang="en-IN" sz="20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400" dirty="0">
                          <a:effectLst/>
                          <a:latin typeface="Arial" panose="020B0604020202020204" pitchFamily="34" charset="0"/>
                          <a:cs typeface="Arial" panose="020B0604020202020204" pitchFamily="34" charset="0"/>
                        </a:rPr>
                        <a:t>Question and answer with healthcare experts</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5950712"/>
                  </a:ext>
                </a:extLst>
              </a:tr>
            </a:tbl>
          </a:graphicData>
        </a:graphic>
      </p:graphicFrame>
      <p:pic>
        <p:nvPicPr>
          <p:cNvPr id="7" name="Picture 6">
            <a:extLst>
              <a:ext uri="{FF2B5EF4-FFF2-40B4-BE49-F238E27FC236}">
                <a16:creationId xmlns:a16="http://schemas.microsoft.com/office/drawing/2014/main" id="{0E96A5A1-4633-33F4-5C88-71F822DF98E5}"/>
              </a:ext>
            </a:extLst>
          </p:cNvPr>
          <p:cNvPicPr>
            <a:picLocks noChangeAspect="1"/>
          </p:cNvPicPr>
          <p:nvPr/>
        </p:nvPicPr>
        <p:blipFill>
          <a:blip r:embed="rId3"/>
          <a:stretch>
            <a:fillRect/>
          </a:stretch>
        </p:blipFill>
        <p:spPr>
          <a:xfrm>
            <a:off x="0" y="0"/>
            <a:ext cx="1006345" cy="1301060"/>
          </a:xfrm>
          <a:prstGeom prst="rect">
            <a:avLst/>
          </a:prstGeom>
        </p:spPr>
      </p:pic>
    </p:spTree>
    <p:extLst>
      <p:ext uri="{BB962C8B-B14F-4D97-AF65-F5344CB8AC3E}">
        <p14:creationId xmlns:p14="http://schemas.microsoft.com/office/powerpoint/2010/main" val="1172630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CF021-8FAC-AEA2-05EB-2EA13AD065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C9DE85-EDCA-DFA5-7770-75A7E8E616A5}"/>
              </a:ext>
            </a:extLst>
          </p:cNvPr>
          <p:cNvSpPr>
            <a:spLocks noGrp="1"/>
          </p:cNvSpPr>
          <p:nvPr>
            <p:ph type="title"/>
          </p:nvPr>
        </p:nvSpPr>
        <p:spPr>
          <a:xfrm>
            <a:off x="838200" y="121285"/>
            <a:ext cx="570484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Campaign Poster</a:t>
            </a:r>
          </a:p>
        </p:txBody>
      </p:sp>
      <p:sp>
        <p:nvSpPr>
          <p:cNvPr id="3" name="Content Placeholder 2">
            <a:extLst>
              <a:ext uri="{FF2B5EF4-FFF2-40B4-BE49-F238E27FC236}">
                <a16:creationId xmlns:a16="http://schemas.microsoft.com/office/drawing/2014/main" id="{41D30E39-D056-A96F-7311-CE10CE5BC37C}"/>
              </a:ext>
            </a:extLst>
          </p:cNvPr>
          <p:cNvSpPr>
            <a:spLocks noGrp="1"/>
          </p:cNvSpPr>
          <p:nvPr>
            <p:ph idx="1"/>
          </p:nvPr>
        </p:nvSpPr>
        <p:spPr>
          <a:xfrm>
            <a:off x="487680" y="1178560"/>
            <a:ext cx="6289040" cy="5558155"/>
          </a:xfrm>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The campaign poster will have a memorable slogan that is easy to read i.e. Early Detection Saves Lives to drive home the need to screen.</a:t>
            </a:r>
          </a:p>
          <a:p>
            <a:pPr algn="just">
              <a:lnSpc>
                <a:spcPct val="150000"/>
              </a:lnSpc>
            </a:pPr>
            <a:r>
              <a:rPr lang="en-US" sz="2000" dirty="0">
                <a:latin typeface="Arial" panose="020B0604020202020204" pitchFamily="34" charset="0"/>
                <a:cs typeface="Arial" panose="020B0604020202020204" pitchFamily="34" charset="0"/>
              </a:rPr>
              <a:t>The attention and engagement will be ensured with the help of visual elements, such as the pink ribbon symbol and images that will be used to raise the interest of people with regard to women health awareness.</a:t>
            </a:r>
          </a:p>
          <a:p>
            <a:pPr algn="just">
              <a:lnSpc>
                <a:spcPct val="150000"/>
              </a:lnSpc>
            </a:pPr>
            <a:r>
              <a:rPr lang="en-US" sz="2000" dirty="0">
                <a:latin typeface="Arial" panose="020B0604020202020204" pitchFamily="34" charset="0"/>
                <a:cs typeface="Arial" panose="020B0604020202020204" pitchFamily="34" charset="0"/>
              </a:rPr>
              <a:t>The poster will also have key information on screening services, contacts and campaign schedules.</a:t>
            </a:r>
          </a:p>
        </p:txBody>
      </p:sp>
      <p:pic>
        <p:nvPicPr>
          <p:cNvPr id="4" name="image1.png">
            <a:extLst>
              <a:ext uri="{FF2B5EF4-FFF2-40B4-BE49-F238E27FC236}">
                <a16:creationId xmlns:a16="http://schemas.microsoft.com/office/drawing/2014/main" id="{37FF9E9B-BE91-FA9E-DA7C-6265D294CC36}"/>
              </a:ext>
            </a:extLst>
          </p:cNvPr>
          <p:cNvPicPr/>
          <p:nvPr/>
        </p:nvPicPr>
        <p:blipFill>
          <a:blip r:embed="rId3"/>
          <a:srcRect/>
          <a:stretch>
            <a:fillRect/>
          </a:stretch>
        </p:blipFill>
        <p:spPr>
          <a:xfrm>
            <a:off x="7381875" y="0"/>
            <a:ext cx="4810125" cy="6858000"/>
          </a:xfrm>
          <a:prstGeom prst="rect">
            <a:avLst/>
          </a:prstGeom>
          <a:ln w="12700">
            <a:solidFill>
              <a:srgbClr val="000000"/>
            </a:solidFill>
            <a:prstDash val="solid"/>
          </a:ln>
        </p:spPr>
      </p:pic>
    </p:spTree>
    <p:extLst>
      <p:ext uri="{BB962C8B-B14F-4D97-AF65-F5344CB8AC3E}">
        <p14:creationId xmlns:p14="http://schemas.microsoft.com/office/powerpoint/2010/main" val="3139211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22E79F-A912-6346-051E-886106820E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531575-0306-D7BF-AE4A-7F8C4A0C45ED}"/>
              </a:ext>
            </a:extLst>
          </p:cNvPr>
          <p:cNvSpPr>
            <a:spLocks noGrp="1"/>
          </p:cNvSpPr>
          <p:nvPr>
            <p:ph type="title"/>
          </p:nvPr>
        </p:nvSpPr>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Evaluation Methods</a:t>
            </a:r>
          </a:p>
        </p:txBody>
      </p:sp>
      <p:graphicFrame>
        <p:nvGraphicFramePr>
          <p:cNvPr id="4" name="Table 3">
            <a:extLst>
              <a:ext uri="{FF2B5EF4-FFF2-40B4-BE49-F238E27FC236}">
                <a16:creationId xmlns:a16="http://schemas.microsoft.com/office/drawing/2014/main" id="{349F1ABA-0AC8-A5E5-47B3-07CB2C48729B}"/>
              </a:ext>
            </a:extLst>
          </p:cNvPr>
          <p:cNvGraphicFramePr>
            <a:graphicFrameLocks noGrp="1"/>
          </p:cNvGraphicFramePr>
          <p:nvPr>
            <p:extLst>
              <p:ext uri="{D42A27DB-BD31-4B8C-83A1-F6EECF244321}">
                <p14:modId xmlns:p14="http://schemas.microsoft.com/office/powerpoint/2010/main" val="2380812079"/>
              </p:ext>
            </p:extLst>
          </p:nvPr>
        </p:nvGraphicFramePr>
        <p:xfrm>
          <a:off x="457200" y="1767840"/>
          <a:ext cx="10896600" cy="4511040"/>
        </p:xfrm>
        <a:graphic>
          <a:graphicData uri="http://schemas.openxmlformats.org/drawingml/2006/table">
            <a:tbl>
              <a:tblPr>
                <a:tableStyleId>{5C22544A-7EE6-4342-B048-85BDC9FD1C3A}</a:tableStyleId>
              </a:tblPr>
              <a:tblGrid>
                <a:gridCol w="3298155">
                  <a:extLst>
                    <a:ext uri="{9D8B030D-6E8A-4147-A177-3AD203B41FA5}">
                      <a16:colId xmlns:a16="http://schemas.microsoft.com/office/drawing/2014/main" val="658402974"/>
                    </a:ext>
                  </a:extLst>
                </a:gridCol>
                <a:gridCol w="7598445">
                  <a:extLst>
                    <a:ext uri="{9D8B030D-6E8A-4147-A177-3AD203B41FA5}">
                      <a16:colId xmlns:a16="http://schemas.microsoft.com/office/drawing/2014/main" val="2201478146"/>
                    </a:ext>
                  </a:extLst>
                </a:gridCol>
              </a:tblGrid>
              <a:tr h="1127760">
                <a:tc>
                  <a:txBody>
                    <a:bodyPr/>
                    <a:lstStyle/>
                    <a:p>
                      <a:pPr algn="ctr">
                        <a:lnSpc>
                          <a:spcPct val="150000"/>
                        </a:lnSpc>
                        <a:buNone/>
                      </a:pPr>
                      <a:r>
                        <a:rPr lang="en-GB" sz="2800" b="1" dirty="0">
                          <a:effectLst/>
                          <a:latin typeface="Arial" panose="020B0604020202020204" pitchFamily="34" charset="0"/>
                          <a:cs typeface="Arial" panose="020B0604020202020204" pitchFamily="34" charset="0"/>
                        </a:rPr>
                        <a:t>Evaluation Type</a:t>
                      </a:r>
                      <a:endParaRPr lang="en-IN" sz="24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pPr algn="ctr">
                        <a:lnSpc>
                          <a:spcPct val="150000"/>
                        </a:lnSpc>
                        <a:buNone/>
                      </a:pPr>
                      <a:r>
                        <a:rPr lang="en-GB" sz="2800" b="1" dirty="0">
                          <a:effectLst/>
                          <a:latin typeface="Arial" panose="020B0604020202020204" pitchFamily="34" charset="0"/>
                          <a:cs typeface="Arial" panose="020B0604020202020204" pitchFamily="34" charset="0"/>
                        </a:rPr>
                        <a:t>Method</a:t>
                      </a:r>
                      <a:endParaRPr lang="en-IN" sz="24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2682264616"/>
                  </a:ext>
                </a:extLst>
              </a:tr>
              <a:tr h="1127760">
                <a:tc>
                  <a:txBody>
                    <a:bodyPr/>
                    <a:lstStyle/>
                    <a:p>
                      <a:pPr algn="just">
                        <a:lnSpc>
                          <a:spcPct val="150000"/>
                        </a:lnSpc>
                        <a:buNone/>
                      </a:pPr>
                      <a:r>
                        <a:rPr lang="en-GB" sz="2800">
                          <a:effectLst/>
                          <a:latin typeface="Arial" panose="020B0604020202020204" pitchFamily="34" charset="0"/>
                          <a:cs typeface="Arial" panose="020B0604020202020204" pitchFamily="34" charset="0"/>
                        </a:rPr>
                        <a:t>Process evaluation</a:t>
                      </a:r>
                      <a:endParaRPr lang="en-IN" sz="24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800" dirty="0">
                          <a:effectLst/>
                          <a:latin typeface="Arial" panose="020B0604020202020204" pitchFamily="34" charset="0"/>
                          <a:cs typeface="Arial" panose="020B0604020202020204" pitchFamily="34" charset="0"/>
                        </a:rPr>
                        <a:t>Attendance records</a:t>
                      </a:r>
                      <a:endParaRPr lang="en-IN" sz="24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13681147"/>
                  </a:ext>
                </a:extLst>
              </a:tr>
              <a:tr h="1127760">
                <a:tc>
                  <a:txBody>
                    <a:bodyPr/>
                    <a:lstStyle/>
                    <a:p>
                      <a:pPr algn="just">
                        <a:lnSpc>
                          <a:spcPct val="150000"/>
                        </a:lnSpc>
                        <a:buNone/>
                      </a:pPr>
                      <a:r>
                        <a:rPr lang="en-GB" sz="2800">
                          <a:effectLst/>
                          <a:latin typeface="Arial" panose="020B0604020202020204" pitchFamily="34" charset="0"/>
                          <a:cs typeface="Arial" panose="020B0604020202020204" pitchFamily="34" charset="0"/>
                        </a:rPr>
                        <a:t>Outcome evaluation</a:t>
                      </a:r>
                      <a:endParaRPr lang="en-IN" sz="24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800" dirty="0">
                          <a:effectLst/>
                          <a:latin typeface="Arial" panose="020B0604020202020204" pitchFamily="34" charset="0"/>
                          <a:cs typeface="Arial" panose="020B0604020202020204" pitchFamily="34" charset="0"/>
                        </a:rPr>
                        <a:t>Knowledge surveys</a:t>
                      </a:r>
                      <a:endParaRPr lang="en-IN" sz="24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59511083"/>
                  </a:ext>
                </a:extLst>
              </a:tr>
              <a:tr h="1127760">
                <a:tc>
                  <a:txBody>
                    <a:bodyPr/>
                    <a:lstStyle/>
                    <a:p>
                      <a:pPr algn="just">
                        <a:lnSpc>
                          <a:spcPct val="150000"/>
                        </a:lnSpc>
                        <a:buNone/>
                      </a:pPr>
                      <a:r>
                        <a:rPr lang="en-GB" sz="2800">
                          <a:effectLst/>
                          <a:latin typeface="Arial" panose="020B0604020202020204" pitchFamily="34" charset="0"/>
                          <a:cs typeface="Arial" panose="020B0604020202020204" pitchFamily="34" charset="0"/>
                        </a:rPr>
                        <a:t>Impact evaluation</a:t>
                      </a:r>
                      <a:endParaRPr lang="en-IN" sz="24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800" dirty="0">
                          <a:effectLst/>
                          <a:latin typeface="Arial" panose="020B0604020202020204" pitchFamily="34" charset="0"/>
                          <a:cs typeface="Arial" panose="020B0604020202020204" pitchFamily="34" charset="0"/>
                        </a:rPr>
                        <a:t>Screening participation rates</a:t>
                      </a:r>
                      <a:endParaRPr lang="en-IN" sz="24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40297985"/>
                  </a:ext>
                </a:extLst>
              </a:tr>
            </a:tbl>
          </a:graphicData>
        </a:graphic>
      </p:graphicFrame>
      <p:pic>
        <p:nvPicPr>
          <p:cNvPr id="5" name="Picture 4">
            <a:extLst>
              <a:ext uri="{FF2B5EF4-FFF2-40B4-BE49-F238E27FC236}">
                <a16:creationId xmlns:a16="http://schemas.microsoft.com/office/drawing/2014/main" id="{7FBAD06B-242A-5E5B-8F7D-A8C600CFE29B}"/>
              </a:ext>
            </a:extLst>
          </p:cNvPr>
          <p:cNvPicPr>
            <a:picLocks noChangeAspect="1"/>
          </p:cNvPicPr>
          <p:nvPr/>
        </p:nvPicPr>
        <p:blipFill>
          <a:blip r:embed="rId3"/>
          <a:stretch>
            <a:fillRect/>
          </a:stretch>
        </p:blipFill>
        <p:spPr>
          <a:xfrm>
            <a:off x="0" y="0"/>
            <a:ext cx="1006345" cy="1301060"/>
          </a:xfrm>
          <a:prstGeom prst="rect">
            <a:avLst/>
          </a:prstGeom>
        </p:spPr>
      </p:pic>
    </p:spTree>
    <p:extLst>
      <p:ext uri="{BB962C8B-B14F-4D97-AF65-F5344CB8AC3E}">
        <p14:creationId xmlns:p14="http://schemas.microsoft.com/office/powerpoint/2010/main" val="10097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53F4E3-4677-813D-A148-949F6364E3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76D47E-3471-F183-D6E9-AC10D99D168D}"/>
              </a:ext>
            </a:extLst>
          </p:cNvPr>
          <p:cNvSpPr>
            <a:spLocks noGrp="1"/>
          </p:cNvSpPr>
          <p:nvPr>
            <p:ph type="title"/>
          </p:nvPr>
        </p:nvSpPr>
        <p:spPr>
          <a:xfrm>
            <a:off x="5882640" y="344805"/>
            <a:ext cx="592836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Local and National Organisations</a:t>
            </a:r>
          </a:p>
        </p:txBody>
      </p:sp>
      <p:sp>
        <p:nvSpPr>
          <p:cNvPr id="3" name="Content Placeholder 2">
            <a:extLst>
              <a:ext uri="{FF2B5EF4-FFF2-40B4-BE49-F238E27FC236}">
                <a16:creationId xmlns:a16="http://schemas.microsoft.com/office/drawing/2014/main" id="{B1CD698D-9883-A75B-1782-8D4845385940}"/>
              </a:ext>
            </a:extLst>
          </p:cNvPr>
          <p:cNvSpPr>
            <a:spLocks noGrp="1"/>
          </p:cNvSpPr>
          <p:nvPr>
            <p:ph idx="1"/>
          </p:nvPr>
        </p:nvSpPr>
        <p:spPr>
          <a:xfrm>
            <a:off x="5425440" y="1858645"/>
            <a:ext cx="6543040" cy="4999355"/>
          </a:xfrm>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The campaign will be supported by local medical facilities, health </a:t>
            </a:r>
            <a:r>
              <a:rPr lang="en-US" sz="1800" dirty="0" err="1">
                <a:latin typeface="Arial" panose="020B0604020202020204" pitchFamily="34" charset="0"/>
                <a:cs typeface="Arial" panose="020B0604020202020204" pitchFamily="34" charset="0"/>
              </a:rPr>
              <a:t>centres</a:t>
            </a:r>
            <a:r>
              <a:rPr lang="en-US" sz="1800" dirty="0">
                <a:latin typeface="Arial" panose="020B0604020202020204" pitchFamily="34" charset="0"/>
                <a:cs typeface="Arial" panose="020B0604020202020204" pitchFamily="34" charset="0"/>
              </a:rPr>
              <a:t>, and women health groups who will offer education materials and professional knowledge.</a:t>
            </a:r>
          </a:p>
          <a:p>
            <a:pPr algn="just">
              <a:lnSpc>
                <a:spcPct val="150000"/>
              </a:lnSpc>
            </a:pPr>
            <a:r>
              <a:rPr lang="en-US" sz="1800" dirty="0">
                <a:latin typeface="Arial" panose="020B0604020202020204" pitchFamily="34" charset="0"/>
                <a:cs typeface="Arial" panose="020B0604020202020204" pitchFamily="34" charset="0"/>
              </a:rPr>
              <a:t>Such national organisations as Cancer Research UK and NHS Breast Screening Programme are significant in terms of raising awareness and offering screening services (Gov UK, 2026).</a:t>
            </a:r>
          </a:p>
          <a:p>
            <a:pPr algn="just">
              <a:lnSpc>
                <a:spcPct val="150000"/>
              </a:lnSpc>
            </a:pPr>
            <a:r>
              <a:rPr lang="en-US" sz="1800" dirty="0">
                <a:latin typeface="Arial" panose="020B0604020202020204" pitchFamily="34" charset="0"/>
                <a:cs typeface="Arial" panose="020B0604020202020204" pitchFamily="34" charset="0"/>
              </a:rPr>
              <a:t>The partnership with such organisations makes the information in the campaigns valid and consistent with national strategies of public health.</a:t>
            </a:r>
          </a:p>
        </p:txBody>
      </p:sp>
      <p:pic>
        <p:nvPicPr>
          <p:cNvPr id="11266" name="Picture 2" descr="Breast Cancer: Breast Health Matters! - Transform Global Health">
            <a:extLst>
              <a:ext uri="{FF2B5EF4-FFF2-40B4-BE49-F238E27FC236}">
                <a16:creationId xmlns:a16="http://schemas.microsoft.com/office/drawing/2014/main" id="{9FADA0B1-5AFC-97E5-0D14-713231895A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463"/>
            <a:ext cx="5496560" cy="684053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1920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9FCCD-CEAF-00AA-1345-D351733B4F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AFF157-5CFD-0732-2868-6E75F20EC4C6}"/>
              </a:ext>
            </a:extLst>
          </p:cNvPr>
          <p:cNvSpPr>
            <a:spLocks noGrp="1"/>
          </p:cNvSpPr>
          <p:nvPr>
            <p:ph type="title"/>
          </p:nvPr>
        </p:nvSpPr>
        <p:spPr>
          <a:xfrm>
            <a:off x="76200" y="167957"/>
            <a:ext cx="6670040" cy="1325563"/>
          </a:xfrm>
        </p:spPr>
        <p:txBody>
          <a:bodyPr>
            <a:normAutofit/>
          </a:bodyPr>
          <a:lstStyle/>
          <a:p>
            <a:pPr algn="ctr">
              <a:lnSpc>
                <a:spcPct val="100000"/>
              </a:lnSpc>
            </a:pPr>
            <a:r>
              <a:rPr lang="en-US" sz="2800" b="1" dirty="0">
                <a:latin typeface="Arial" panose="020B0604020202020204" pitchFamily="34" charset="0"/>
                <a:cs typeface="Arial" panose="020B0604020202020204" pitchFamily="34" charset="0"/>
              </a:rPr>
              <a:t>Resources Used in the Campaign</a:t>
            </a:r>
            <a:endParaRPr lang="en-IN"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8B5E05-415E-E757-0D1F-379756B49ACB}"/>
              </a:ext>
            </a:extLst>
          </p:cNvPr>
          <p:cNvSpPr>
            <a:spLocks noGrp="1"/>
          </p:cNvSpPr>
          <p:nvPr>
            <p:ph idx="1"/>
          </p:nvPr>
        </p:nvSpPr>
        <p:spPr>
          <a:xfrm>
            <a:off x="76200" y="1402080"/>
            <a:ext cx="6007510" cy="5161279"/>
          </a:xfrm>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Such educational materials as leaflets, brochures, and online information guides shall be spread to enhance the knowledge about the screening of breast cancer.</a:t>
            </a:r>
          </a:p>
          <a:p>
            <a:pPr algn="just">
              <a:lnSpc>
                <a:spcPct val="150000"/>
              </a:lnSpc>
            </a:pPr>
            <a:r>
              <a:rPr lang="en-US" sz="2000" dirty="0">
                <a:latin typeface="Arial" panose="020B0604020202020204" pitchFamily="34" charset="0"/>
                <a:cs typeface="Arial" panose="020B0604020202020204" pitchFamily="34" charset="0"/>
              </a:rPr>
              <a:t>Demonstration tools will be made during the workshops, to inform the participants about the correct performance of breast self-examination.</a:t>
            </a:r>
          </a:p>
          <a:p>
            <a:pPr algn="just">
              <a:lnSpc>
                <a:spcPct val="150000"/>
              </a:lnSpc>
            </a:pPr>
            <a:r>
              <a:rPr lang="en-US" sz="2000" dirty="0">
                <a:latin typeface="Arial" panose="020B0604020202020204" pitchFamily="34" charset="0"/>
                <a:cs typeface="Arial" panose="020B0604020202020204" pitchFamily="34" charset="0"/>
              </a:rPr>
              <a:t>There will be the use of digital resources such as videos and social media awareness campaigns to reach more people</a:t>
            </a:r>
            <a:r>
              <a:rPr lang="en-US" sz="1800" dirty="0">
                <a:latin typeface="Arial" panose="020B0604020202020204" pitchFamily="34" charset="0"/>
                <a:cs typeface="Arial" panose="020B0604020202020204" pitchFamily="34" charset="0"/>
              </a:rPr>
              <a:t>.</a:t>
            </a:r>
          </a:p>
        </p:txBody>
      </p:sp>
      <p:pic>
        <p:nvPicPr>
          <p:cNvPr id="12290" name="Picture 2" descr="Breast Cancer Information Brochure | Google Slides &amp; PPT">
            <a:extLst>
              <a:ext uri="{FF2B5EF4-FFF2-40B4-BE49-F238E27FC236}">
                <a16:creationId xmlns:a16="http://schemas.microsoft.com/office/drawing/2014/main" id="{2ADB8B1F-45E0-5020-56A6-4E91607D91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4150" y="0"/>
            <a:ext cx="5657850" cy="40005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Flat breast cancer awareness month brochure template | Free Vector">
            <a:extLst>
              <a:ext uri="{FF2B5EF4-FFF2-40B4-BE49-F238E27FC236}">
                <a16:creationId xmlns:a16="http://schemas.microsoft.com/office/drawing/2014/main" id="{905D12EC-5FF5-9D82-D774-990706B5A3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34150" y="4000500"/>
            <a:ext cx="565785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0156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6129C-163C-3B28-6844-07F7124816CB}"/>
              </a:ext>
            </a:extLst>
          </p:cNvPr>
          <p:cNvSpPr>
            <a:spLocks noGrp="1"/>
          </p:cNvSpPr>
          <p:nvPr>
            <p:ph type="title"/>
          </p:nvPr>
        </p:nvSpPr>
        <p:spPr>
          <a:xfrm>
            <a:off x="0" y="2386965"/>
            <a:ext cx="12192000" cy="1325563"/>
          </a:xfrm>
          <a:solidFill>
            <a:srgbClr val="CCFF99"/>
          </a:solidFill>
        </p:spPr>
        <p:txBody>
          <a:bodyPr>
            <a:normAutofit/>
          </a:bodyPr>
          <a:lstStyle/>
          <a:p>
            <a:pPr algn="ctr" fontAlgn="t"/>
            <a:r>
              <a:rPr lang="en-IN" sz="5400" dirty="0">
                <a:latin typeface="Algerian" panose="04020705040A02060702" pitchFamily="82" charset="0"/>
              </a:rPr>
              <a:t>Student 3: Krinal (2531474) </a:t>
            </a:r>
          </a:p>
        </p:txBody>
      </p:sp>
    </p:spTree>
    <p:extLst>
      <p:ext uri="{BB962C8B-B14F-4D97-AF65-F5344CB8AC3E}">
        <p14:creationId xmlns:p14="http://schemas.microsoft.com/office/powerpoint/2010/main" val="1972761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56D04D-8DF5-0E6D-084C-8A6CDEC633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AE2BCC-33D7-C289-3015-DCDAAC395F60}"/>
              </a:ext>
            </a:extLst>
          </p:cNvPr>
          <p:cNvSpPr>
            <a:spLocks noGrp="1"/>
          </p:cNvSpPr>
          <p:nvPr>
            <p:ph type="title"/>
          </p:nvPr>
        </p:nvSpPr>
        <p:spPr>
          <a:xfrm>
            <a:off x="264160" y="157797"/>
            <a:ext cx="570484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Physiological Benefits</a:t>
            </a:r>
          </a:p>
        </p:txBody>
      </p:sp>
      <p:sp>
        <p:nvSpPr>
          <p:cNvPr id="3" name="Content Placeholder 2">
            <a:extLst>
              <a:ext uri="{FF2B5EF4-FFF2-40B4-BE49-F238E27FC236}">
                <a16:creationId xmlns:a16="http://schemas.microsoft.com/office/drawing/2014/main" id="{24898FBB-06DC-F7FF-44DC-2F0ED8234184}"/>
              </a:ext>
            </a:extLst>
          </p:cNvPr>
          <p:cNvSpPr>
            <a:spLocks noGrp="1"/>
          </p:cNvSpPr>
          <p:nvPr>
            <p:ph idx="1"/>
          </p:nvPr>
        </p:nvSpPr>
        <p:spPr>
          <a:xfrm>
            <a:off x="264160" y="1483360"/>
            <a:ext cx="6278880" cy="5273039"/>
          </a:xfrm>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Screening enables early diagnosis of breast cancer and the earlier the diagnosis is made, the better the chance of success during treatment and survival (Wheeler et al. 2024).</a:t>
            </a:r>
          </a:p>
          <a:p>
            <a:pPr algn="just">
              <a:lnSpc>
                <a:spcPct val="150000"/>
              </a:lnSpc>
            </a:pPr>
            <a:r>
              <a:rPr lang="en-US" sz="2000" dirty="0">
                <a:latin typeface="Arial" panose="020B0604020202020204" pitchFamily="34" charset="0"/>
                <a:cs typeface="Arial" panose="020B0604020202020204" pitchFamily="34" charset="0"/>
              </a:rPr>
              <a:t>The medical treatment involved in early intervention is usually less aggressive and hence less physical burden to a patient (Cusi et al. 2025).</a:t>
            </a:r>
          </a:p>
          <a:p>
            <a:pPr algn="just">
              <a:lnSpc>
                <a:spcPct val="150000"/>
              </a:lnSpc>
            </a:pPr>
            <a:r>
              <a:rPr lang="en-US" sz="2000" dirty="0">
                <a:latin typeface="Arial" panose="020B0604020202020204" pitchFamily="34" charset="0"/>
                <a:cs typeface="Arial" panose="020B0604020202020204" pitchFamily="34" charset="0"/>
              </a:rPr>
              <a:t>Reasonable screening also contributes to health checking and motivates positive healthcare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a:t>
            </a:r>
          </a:p>
        </p:txBody>
      </p:sp>
      <p:pic>
        <p:nvPicPr>
          <p:cNvPr id="13314" name="Picture 2" descr="Breast Cancer Screening - OBGYN Specialists, LLP">
            <a:extLst>
              <a:ext uri="{FF2B5EF4-FFF2-40B4-BE49-F238E27FC236}">
                <a16:creationId xmlns:a16="http://schemas.microsoft.com/office/drawing/2014/main" id="{92544CA1-B85C-8452-C087-0840DF4B4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3040" y="64134"/>
            <a:ext cx="5648961" cy="6793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4163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80BCC8-BC1E-1707-CF5B-63E4E55003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AB77A5-DB6D-BE9C-8EA3-D80DA788EC25}"/>
              </a:ext>
            </a:extLst>
          </p:cNvPr>
          <p:cNvSpPr>
            <a:spLocks noGrp="1"/>
          </p:cNvSpPr>
          <p:nvPr>
            <p:ph type="title"/>
          </p:nvPr>
        </p:nvSpPr>
        <p:spPr>
          <a:xfrm>
            <a:off x="6309360" y="80645"/>
            <a:ext cx="556260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Psychological Benefits</a:t>
            </a:r>
          </a:p>
        </p:txBody>
      </p:sp>
      <p:sp>
        <p:nvSpPr>
          <p:cNvPr id="3" name="Content Placeholder 2">
            <a:extLst>
              <a:ext uri="{FF2B5EF4-FFF2-40B4-BE49-F238E27FC236}">
                <a16:creationId xmlns:a16="http://schemas.microsoft.com/office/drawing/2014/main" id="{C3922333-2868-9DDA-6AA6-C073B049A9D1}"/>
              </a:ext>
            </a:extLst>
          </p:cNvPr>
          <p:cNvSpPr>
            <a:spLocks noGrp="1"/>
          </p:cNvSpPr>
          <p:nvPr>
            <p:ph idx="1"/>
          </p:nvPr>
        </p:nvSpPr>
        <p:spPr>
          <a:xfrm>
            <a:off x="5791200" y="1290320"/>
            <a:ext cx="5905910" cy="5354319"/>
          </a:xfrm>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Fear and anxiety related to breast cancer can be </a:t>
            </a:r>
            <a:r>
              <a:rPr lang="en-US" sz="2000" dirty="0" err="1">
                <a:latin typeface="Arial" panose="020B0604020202020204" pitchFamily="34" charset="0"/>
                <a:cs typeface="Arial" panose="020B0604020202020204" pitchFamily="34" charset="0"/>
              </a:rPr>
              <a:t>minimised</a:t>
            </a:r>
            <a:r>
              <a:rPr lang="en-US" sz="2000" dirty="0">
                <a:latin typeface="Arial" panose="020B0604020202020204" pitchFamily="34" charset="0"/>
                <a:cs typeface="Arial" panose="020B0604020202020204" pitchFamily="34" charset="0"/>
              </a:rPr>
              <a:t> by the increase of awareness and knowledge regarding the disease (Soylu et al. 2026).</a:t>
            </a:r>
          </a:p>
          <a:p>
            <a:pPr algn="just">
              <a:lnSpc>
                <a:spcPct val="150000"/>
              </a:lnSpc>
            </a:pPr>
            <a:r>
              <a:rPr lang="en-US" sz="2000" dirty="0">
                <a:latin typeface="Arial" panose="020B0604020202020204" pitchFamily="34" charset="0"/>
                <a:cs typeface="Arial" panose="020B0604020202020204" pitchFamily="34" charset="0"/>
              </a:rPr>
              <a:t>Undergoing screening programmes would give some assurance and calm to women who might be worrying about their health (Soylu et al. 2026).</a:t>
            </a:r>
          </a:p>
          <a:p>
            <a:pPr algn="just">
              <a:lnSpc>
                <a:spcPct val="150000"/>
              </a:lnSpc>
            </a:pPr>
            <a:r>
              <a:rPr lang="en-US" sz="2000" dirty="0">
                <a:latin typeface="Arial" panose="020B0604020202020204" pitchFamily="34" charset="0"/>
                <a:cs typeface="Arial" panose="020B0604020202020204" pitchFamily="34" charset="0"/>
              </a:rPr>
              <a:t>Women also become empowered by the educational interventions to make their own health decisions (Idris et al. 2023).</a:t>
            </a:r>
          </a:p>
        </p:txBody>
      </p:sp>
      <p:pic>
        <p:nvPicPr>
          <p:cNvPr id="16386" name="Picture 2" descr="Breast cancer: pathogenesis and treatments | Signal Transduction and  Targeted Therapy">
            <a:extLst>
              <a:ext uri="{FF2B5EF4-FFF2-40B4-BE49-F238E27FC236}">
                <a16:creationId xmlns:a16="http://schemas.microsoft.com/office/drawing/2014/main" id="{2B6380E1-FCA4-E76F-F048-20E0642609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 y="0"/>
            <a:ext cx="5562601" cy="356616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59C8D6C-4AC6-5912-A5FF-51C8797290D4}"/>
              </a:ext>
            </a:extLst>
          </p:cNvPr>
          <p:cNvPicPr>
            <a:picLocks noChangeAspect="1"/>
          </p:cNvPicPr>
          <p:nvPr/>
        </p:nvPicPr>
        <p:blipFill>
          <a:blip r:embed="rId4"/>
          <a:stretch>
            <a:fillRect/>
          </a:stretch>
        </p:blipFill>
        <p:spPr>
          <a:xfrm>
            <a:off x="0" y="3566160"/>
            <a:ext cx="5532121" cy="3286282"/>
          </a:xfrm>
          <a:prstGeom prst="rect">
            <a:avLst/>
          </a:prstGeom>
        </p:spPr>
      </p:pic>
    </p:spTree>
    <p:extLst>
      <p:ext uri="{BB962C8B-B14F-4D97-AF65-F5344CB8AC3E}">
        <p14:creationId xmlns:p14="http://schemas.microsoft.com/office/powerpoint/2010/main" val="25600948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BAD2E6-D401-01CD-EC24-10A1C53B8F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29E6B6-A081-E4BA-063A-B2E85E7444C5}"/>
              </a:ext>
            </a:extLst>
          </p:cNvPr>
          <p:cNvSpPr>
            <a:spLocks noGrp="1"/>
          </p:cNvSpPr>
          <p:nvPr>
            <p:ph type="title"/>
          </p:nvPr>
        </p:nvSpPr>
        <p:spPr>
          <a:xfrm>
            <a:off x="1981200" y="43338"/>
            <a:ext cx="411480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Sociological Benefits</a:t>
            </a:r>
          </a:p>
        </p:txBody>
      </p:sp>
      <p:sp>
        <p:nvSpPr>
          <p:cNvPr id="3" name="Content Placeholder 2">
            <a:extLst>
              <a:ext uri="{FF2B5EF4-FFF2-40B4-BE49-F238E27FC236}">
                <a16:creationId xmlns:a16="http://schemas.microsoft.com/office/drawing/2014/main" id="{98672764-098D-4D6C-4774-6317250B8D21}"/>
              </a:ext>
            </a:extLst>
          </p:cNvPr>
          <p:cNvSpPr>
            <a:spLocks noGrp="1"/>
          </p:cNvSpPr>
          <p:nvPr>
            <p:ph idx="1"/>
          </p:nvPr>
        </p:nvSpPr>
        <p:spPr>
          <a:xfrm>
            <a:off x="101600" y="1412240"/>
            <a:ext cx="6350000" cy="5252719"/>
          </a:xfrm>
        </p:spPr>
        <p:txBody>
          <a:bodyPr>
            <a:normAutofit fontScale="92500" lnSpcReduction="10000"/>
          </a:bodyPr>
          <a:lstStyle/>
          <a:p>
            <a:pPr algn="just">
              <a:lnSpc>
                <a:spcPct val="150000"/>
              </a:lnSpc>
            </a:pPr>
            <a:r>
              <a:rPr lang="en-US" sz="2400" dirty="0">
                <a:latin typeface="Arial" panose="020B0604020202020204" pitchFamily="34" charset="0"/>
                <a:cs typeface="Arial" panose="020B0604020202020204" pitchFamily="34" charset="0"/>
              </a:rPr>
              <a:t>The awareness campaigns on breast cancer enhance better involvement of communities in the health program of women (Sangwan et al. 2023).</a:t>
            </a:r>
          </a:p>
          <a:p>
            <a:pPr algn="just">
              <a:lnSpc>
                <a:spcPct val="150000"/>
              </a:lnSpc>
            </a:pPr>
            <a:r>
              <a:rPr lang="en-US" sz="2400" dirty="0">
                <a:latin typeface="Arial" panose="020B0604020202020204" pitchFamily="34" charset="0"/>
                <a:cs typeface="Arial" panose="020B0604020202020204" pitchFamily="34" charset="0"/>
              </a:rPr>
              <a:t>Individuals can be motivated to have health-related family talks and support networks by increasing their knowledge.</a:t>
            </a:r>
          </a:p>
          <a:p>
            <a:pPr algn="just">
              <a:lnSpc>
                <a:spcPct val="150000"/>
              </a:lnSpc>
            </a:pPr>
            <a:r>
              <a:rPr lang="en-US" sz="2400" dirty="0">
                <a:latin typeface="Arial" panose="020B0604020202020204" pitchFamily="34" charset="0"/>
                <a:cs typeface="Arial" panose="020B0604020202020204" pitchFamily="34" charset="0"/>
              </a:rPr>
              <a:t>Stigma towards cancer screening is reduced, as well, through community awareness (Sangwan et al. 2023).</a:t>
            </a:r>
          </a:p>
        </p:txBody>
      </p:sp>
      <p:pic>
        <p:nvPicPr>
          <p:cNvPr id="17410" name="Picture 2" descr="Breast Cancer Awareness Month: Spreading Hope, Support, and Early Detection  - Lincoln Trail District Health Department">
            <a:extLst>
              <a:ext uri="{FF2B5EF4-FFF2-40B4-BE49-F238E27FC236}">
                <a16:creationId xmlns:a16="http://schemas.microsoft.com/office/drawing/2014/main" id="{66D2D9E9-725F-13AE-31AB-C133F9B8B9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82" y="0"/>
            <a:ext cx="1996582" cy="132556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8C0CC22-553E-DB1E-404E-39B1BFABB8D1}"/>
              </a:ext>
            </a:extLst>
          </p:cNvPr>
          <p:cNvPicPr>
            <a:picLocks noChangeAspect="1"/>
          </p:cNvPicPr>
          <p:nvPr/>
        </p:nvPicPr>
        <p:blipFill>
          <a:blip r:embed="rId4"/>
          <a:stretch>
            <a:fillRect/>
          </a:stretch>
        </p:blipFill>
        <p:spPr>
          <a:xfrm>
            <a:off x="7233920" y="0"/>
            <a:ext cx="4958080" cy="6858000"/>
          </a:xfrm>
          <a:prstGeom prst="rect">
            <a:avLst/>
          </a:prstGeom>
        </p:spPr>
      </p:pic>
    </p:spTree>
    <p:extLst>
      <p:ext uri="{BB962C8B-B14F-4D97-AF65-F5344CB8AC3E}">
        <p14:creationId xmlns:p14="http://schemas.microsoft.com/office/powerpoint/2010/main" val="14258329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FB8AC-218A-B619-95E7-7796EC748F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E47838-025A-F932-644F-8FE3CD92E5C7}"/>
              </a:ext>
            </a:extLst>
          </p:cNvPr>
          <p:cNvSpPr>
            <a:spLocks noGrp="1"/>
          </p:cNvSpPr>
          <p:nvPr>
            <p:ph type="title"/>
          </p:nvPr>
        </p:nvSpPr>
        <p:spPr>
          <a:xfrm>
            <a:off x="5019040" y="121285"/>
            <a:ext cx="633476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Health Behaviour Change Theories</a:t>
            </a:r>
          </a:p>
        </p:txBody>
      </p:sp>
      <p:graphicFrame>
        <p:nvGraphicFramePr>
          <p:cNvPr id="4" name="Table 3">
            <a:extLst>
              <a:ext uri="{FF2B5EF4-FFF2-40B4-BE49-F238E27FC236}">
                <a16:creationId xmlns:a16="http://schemas.microsoft.com/office/drawing/2014/main" id="{1659E36D-5152-6A92-12F1-C5346A604C96}"/>
              </a:ext>
            </a:extLst>
          </p:cNvPr>
          <p:cNvGraphicFramePr>
            <a:graphicFrameLocks noGrp="1"/>
          </p:cNvGraphicFramePr>
          <p:nvPr>
            <p:extLst>
              <p:ext uri="{D42A27DB-BD31-4B8C-83A1-F6EECF244321}">
                <p14:modId xmlns:p14="http://schemas.microsoft.com/office/powerpoint/2010/main" val="3212598077"/>
              </p:ext>
            </p:extLst>
          </p:nvPr>
        </p:nvGraphicFramePr>
        <p:xfrm>
          <a:off x="5019040" y="2029461"/>
          <a:ext cx="7030720" cy="3558945"/>
        </p:xfrm>
        <a:graphic>
          <a:graphicData uri="http://schemas.openxmlformats.org/drawingml/2006/table">
            <a:tbl>
              <a:tblPr>
                <a:tableStyleId>{5C22544A-7EE6-4342-B048-85BDC9FD1C3A}</a:tableStyleId>
              </a:tblPr>
              <a:tblGrid>
                <a:gridCol w="2392117">
                  <a:extLst>
                    <a:ext uri="{9D8B030D-6E8A-4147-A177-3AD203B41FA5}">
                      <a16:colId xmlns:a16="http://schemas.microsoft.com/office/drawing/2014/main" val="601827108"/>
                    </a:ext>
                  </a:extLst>
                </a:gridCol>
                <a:gridCol w="4638603">
                  <a:extLst>
                    <a:ext uri="{9D8B030D-6E8A-4147-A177-3AD203B41FA5}">
                      <a16:colId xmlns:a16="http://schemas.microsoft.com/office/drawing/2014/main" val="805050499"/>
                    </a:ext>
                  </a:extLst>
                </a:gridCol>
              </a:tblGrid>
              <a:tr h="861465">
                <a:tc>
                  <a:txBody>
                    <a:bodyPr/>
                    <a:lstStyle/>
                    <a:p>
                      <a:pPr algn="ctr">
                        <a:lnSpc>
                          <a:spcPct val="150000"/>
                        </a:lnSpc>
                        <a:buNone/>
                      </a:pPr>
                      <a:r>
                        <a:rPr lang="en-GB" sz="1800" b="1" dirty="0">
                          <a:effectLst/>
                          <a:latin typeface="Arial" panose="020B0604020202020204" pitchFamily="34" charset="0"/>
                          <a:cs typeface="Arial" panose="020B0604020202020204" pitchFamily="34" charset="0"/>
                        </a:rPr>
                        <a:t>Theory</a:t>
                      </a:r>
                      <a:endParaRPr lang="en-IN" sz="16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pPr algn="ctr">
                        <a:lnSpc>
                          <a:spcPct val="150000"/>
                        </a:lnSpc>
                        <a:buNone/>
                      </a:pPr>
                      <a:r>
                        <a:rPr lang="en-GB" sz="1800" b="1" dirty="0">
                          <a:effectLst/>
                          <a:latin typeface="Arial" panose="020B0604020202020204" pitchFamily="34" charset="0"/>
                          <a:cs typeface="Arial" panose="020B0604020202020204" pitchFamily="34" charset="0"/>
                        </a:rPr>
                        <a:t>Application</a:t>
                      </a:r>
                      <a:endParaRPr lang="en-IN" sz="16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73987219"/>
                  </a:ext>
                </a:extLst>
              </a:tr>
              <a:tr h="861465">
                <a:tc>
                  <a:txBody>
                    <a:bodyPr/>
                    <a:lstStyle/>
                    <a:p>
                      <a:pPr algn="just">
                        <a:lnSpc>
                          <a:spcPct val="150000"/>
                        </a:lnSpc>
                        <a:buNone/>
                      </a:pPr>
                      <a:r>
                        <a:rPr lang="en-GB" sz="1800" dirty="0">
                          <a:effectLst/>
                          <a:latin typeface="Arial" panose="020B0604020202020204" pitchFamily="34" charset="0"/>
                          <a:cs typeface="Arial" panose="020B0604020202020204" pitchFamily="34" charset="0"/>
                        </a:rPr>
                        <a:t>Health Belief Model</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1800" dirty="0">
                          <a:effectLst/>
                          <a:latin typeface="Arial" panose="020B0604020202020204" pitchFamily="34" charset="0"/>
                          <a:cs typeface="Arial" panose="020B0604020202020204" pitchFamily="34" charset="0"/>
                        </a:rPr>
                        <a:t>Encourages screening by increasing perceived risk</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30019132"/>
                  </a:ext>
                </a:extLst>
              </a:tr>
              <a:tr h="861465">
                <a:tc>
                  <a:txBody>
                    <a:bodyPr/>
                    <a:lstStyle/>
                    <a:p>
                      <a:pPr algn="just">
                        <a:lnSpc>
                          <a:spcPct val="150000"/>
                        </a:lnSpc>
                        <a:buNone/>
                      </a:pPr>
                      <a:r>
                        <a:rPr lang="en-GB" sz="1800">
                          <a:effectLst/>
                          <a:latin typeface="Arial" panose="020B0604020202020204" pitchFamily="34" charset="0"/>
                          <a:cs typeface="Arial" panose="020B0604020202020204" pitchFamily="34" charset="0"/>
                        </a:rPr>
                        <a:t>Theory of Planned Behaviour</a:t>
                      </a:r>
                      <a:endParaRPr lang="en-IN" sz="16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1800" dirty="0">
                          <a:effectLst/>
                          <a:latin typeface="Arial" panose="020B0604020202020204" pitchFamily="34" charset="0"/>
                          <a:cs typeface="Arial" panose="020B0604020202020204" pitchFamily="34" charset="0"/>
                        </a:rPr>
                        <a:t>Highlights influence of attitudes and social norms</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09656866"/>
                  </a:ext>
                </a:extLst>
              </a:tr>
              <a:tr h="861465">
                <a:tc>
                  <a:txBody>
                    <a:bodyPr/>
                    <a:lstStyle/>
                    <a:p>
                      <a:pPr algn="just">
                        <a:lnSpc>
                          <a:spcPct val="150000"/>
                        </a:lnSpc>
                        <a:buNone/>
                      </a:pPr>
                      <a:r>
                        <a:rPr lang="en-GB" sz="1800">
                          <a:effectLst/>
                          <a:latin typeface="Arial" panose="020B0604020202020204" pitchFamily="34" charset="0"/>
                          <a:cs typeface="Arial" panose="020B0604020202020204" pitchFamily="34" charset="0"/>
                        </a:rPr>
                        <a:t>Transtheoretical Model</a:t>
                      </a:r>
                      <a:endParaRPr lang="en-IN" sz="16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1800" dirty="0">
                          <a:effectLst/>
                          <a:latin typeface="Arial" panose="020B0604020202020204" pitchFamily="34" charset="0"/>
                          <a:cs typeface="Arial" panose="020B0604020202020204" pitchFamily="34" charset="0"/>
                        </a:rPr>
                        <a:t>Explains stages of behaviour change</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75277715"/>
                  </a:ext>
                </a:extLst>
              </a:tr>
            </a:tbl>
          </a:graphicData>
        </a:graphic>
      </p:graphicFrame>
      <p:pic>
        <p:nvPicPr>
          <p:cNvPr id="5" name="Picture 4">
            <a:extLst>
              <a:ext uri="{FF2B5EF4-FFF2-40B4-BE49-F238E27FC236}">
                <a16:creationId xmlns:a16="http://schemas.microsoft.com/office/drawing/2014/main" id="{67BFABCD-23FD-EBAF-0387-66D159B2E1A5}"/>
              </a:ext>
            </a:extLst>
          </p:cNvPr>
          <p:cNvPicPr>
            <a:picLocks noChangeAspect="1"/>
          </p:cNvPicPr>
          <p:nvPr/>
        </p:nvPicPr>
        <p:blipFill>
          <a:blip r:embed="rId3"/>
          <a:stretch>
            <a:fillRect/>
          </a:stretch>
        </p:blipFill>
        <p:spPr>
          <a:xfrm>
            <a:off x="11185655" y="26352"/>
            <a:ext cx="1006345" cy="1301060"/>
          </a:xfrm>
          <a:prstGeom prst="rect">
            <a:avLst/>
          </a:prstGeom>
        </p:spPr>
      </p:pic>
      <p:pic>
        <p:nvPicPr>
          <p:cNvPr id="14340" name="Picture 4" descr="Breast Cancer Words Ribbon Symbol PNG &amp; SVG Design For T-Shirts">
            <a:extLst>
              <a:ext uri="{FF2B5EF4-FFF2-40B4-BE49-F238E27FC236}">
                <a16:creationId xmlns:a16="http://schemas.microsoft.com/office/drawing/2014/main" id="{9B020997-48EB-EDA6-BA7D-2C0F721C3C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491744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0075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45450-9FA6-1908-4598-F7B15BCAE8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6CC02C-D838-603E-3008-ACD3A0E6F045}"/>
              </a:ext>
            </a:extLst>
          </p:cNvPr>
          <p:cNvSpPr>
            <a:spLocks noGrp="1"/>
          </p:cNvSpPr>
          <p:nvPr>
            <p:ph type="title"/>
          </p:nvPr>
        </p:nvSpPr>
        <p:spPr>
          <a:xfrm>
            <a:off x="1112520" y="170311"/>
            <a:ext cx="681228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Barriers and Solutions</a:t>
            </a:r>
          </a:p>
        </p:txBody>
      </p:sp>
      <p:graphicFrame>
        <p:nvGraphicFramePr>
          <p:cNvPr id="4" name="Table 3">
            <a:extLst>
              <a:ext uri="{FF2B5EF4-FFF2-40B4-BE49-F238E27FC236}">
                <a16:creationId xmlns:a16="http://schemas.microsoft.com/office/drawing/2014/main" id="{B24E2D01-F189-DDFD-13CF-C2DC9F9DAEF9}"/>
              </a:ext>
            </a:extLst>
          </p:cNvPr>
          <p:cNvGraphicFramePr>
            <a:graphicFrameLocks noGrp="1"/>
          </p:cNvGraphicFramePr>
          <p:nvPr>
            <p:extLst>
              <p:ext uri="{D42A27DB-BD31-4B8C-83A1-F6EECF244321}">
                <p14:modId xmlns:p14="http://schemas.microsoft.com/office/powerpoint/2010/main" val="3349256096"/>
              </p:ext>
            </p:extLst>
          </p:nvPr>
        </p:nvGraphicFramePr>
        <p:xfrm>
          <a:off x="81280" y="1690688"/>
          <a:ext cx="7569200" cy="3720180"/>
        </p:xfrm>
        <a:graphic>
          <a:graphicData uri="http://schemas.openxmlformats.org/drawingml/2006/table">
            <a:tbl>
              <a:tblPr>
                <a:tableStyleId>{5C22544A-7EE6-4342-B048-85BDC9FD1C3A}</a:tableStyleId>
              </a:tblPr>
              <a:tblGrid>
                <a:gridCol w="2394428">
                  <a:extLst>
                    <a:ext uri="{9D8B030D-6E8A-4147-A177-3AD203B41FA5}">
                      <a16:colId xmlns:a16="http://schemas.microsoft.com/office/drawing/2014/main" val="2440237173"/>
                    </a:ext>
                  </a:extLst>
                </a:gridCol>
                <a:gridCol w="5174772">
                  <a:extLst>
                    <a:ext uri="{9D8B030D-6E8A-4147-A177-3AD203B41FA5}">
                      <a16:colId xmlns:a16="http://schemas.microsoft.com/office/drawing/2014/main" val="200466007"/>
                    </a:ext>
                  </a:extLst>
                </a:gridCol>
              </a:tblGrid>
              <a:tr h="930045">
                <a:tc>
                  <a:txBody>
                    <a:bodyPr/>
                    <a:lstStyle/>
                    <a:p>
                      <a:pPr lvl="0" algn="ctr">
                        <a:lnSpc>
                          <a:spcPct val="150000"/>
                        </a:lnSpc>
                        <a:buNone/>
                      </a:pPr>
                      <a:r>
                        <a:rPr lang="en-GB" sz="2000" dirty="0">
                          <a:effectLst/>
                          <a:latin typeface="Arial" panose="020B0604020202020204" pitchFamily="34" charset="0"/>
                          <a:cs typeface="Arial" panose="020B0604020202020204" pitchFamily="34" charset="0"/>
                        </a:rPr>
                        <a:t>Barrier</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lvl="0" algn="ctr">
                        <a:lnSpc>
                          <a:spcPct val="150000"/>
                        </a:lnSpc>
                        <a:buNone/>
                      </a:pPr>
                      <a:r>
                        <a:rPr lang="en-GB" sz="2000" dirty="0">
                          <a:effectLst/>
                          <a:latin typeface="Arial" panose="020B0604020202020204" pitchFamily="34" charset="0"/>
                          <a:cs typeface="Arial" panose="020B0604020202020204" pitchFamily="34" charset="0"/>
                        </a:rPr>
                        <a:t>Solution</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057285894"/>
                  </a:ext>
                </a:extLst>
              </a:tr>
              <a:tr h="930045">
                <a:tc>
                  <a:txBody>
                    <a:bodyPr/>
                    <a:lstStyle/>
                    <a:p>
                      <a:pPr lvl="0" algn="just">
                        <a:lnSpc>
                          <a:spcPct val="150000"/>
                        </a:lnSpc>
                        <a:buNone/>
                      </a:pPr>
                      <a:r>
                        <a:rPr lang="en-GB" sz="2000" dirty="0">
                          <a:effectLst/>
                          <a:latin typeface="Arial" panose="020B0604020202020204" pitchFamily="34" charset="0"/>
                          <a:cs typeface="Arial" panose="020B0604020202020204" pitchFamily="34" charset="0"/>
                        </a:rPr>
                        <a:t>Fear of diagnosis</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lvl="0" algn="just">
                        <a:lnSpc>
                          <a:spcPct val="150000"/>
                        </a:lnSpc>
                        <a:buNone/>
                      </a:pPr>
                      <a:r>
                        <a:rPr lang="en-GB" sz="2000" dirty="0">
                          <a:effectLst/>
                          <a:latin typeface="Arial" panose="020B0604020202020204" pitchFamily="34" charset="0"/>
                          <a:cs typeface="Arial" panose="020B0604020202020204" pitchFamily="34" charset="0"/>
                        </a:rPr>
                        <a:t>Education and counselling</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98750748"/>
                  </a:ext>
                </a:extLst>
              </a:tr>
              <a:tr h="930045">
                <a:tc>
                  <a:txBody>
                    <a:bodyPr/>
                    <a:lstStyle/>
                    <a:p>
                      <a:pPr lvl="0" algn="just">
                        <a:lnSpc>
                          <a:spcPct val="150000"/>
                        </a:lnSpc>
                        <a:buNone/>
                      </a:pPr>
                      <a:r>
                        <a:rPr lang="en-GB" sz="2000">
                          <a:effectLst/>
                          <a:latin typeface="Arial" panose="020B0604020202020204" pitchFamily="34" charset="0"/>
                          <a:cs typeface="Arial" panose="020B0604020202020204" pitchFamily="34" charset="0"/>
                        </a:rPr>
                        <a:t>Lack of awareness</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lvl="0" algn="just">
                        <a:lnSpc>
                          <a:spcPct val="150000"/>
                        </a:lnSpc>
                        <a:buNone/>
                      </a:pPr>
                      <a:r>
                        <a:rPr lang="en-GB" sz="2000" dirty="0">
                          <a:effectLst/>
                          <a:latin typeface="Arial" panose="020B0604020202020204" pitchFamily="34" charset="0"/>
                          <a:cs typeface="Arial" panose="020B0604020202020204" pitchFamily="34" charset="0"/>
                        </a:rPr>
                        <a:t>Community awareness sessions</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0580735"/>
                  </a:ext>
                </a:extLst>
              </a:tr>
              <a:tr h="930045">
                <a:tc>
                  <a:txBody>
                    <a:bodyPr/>
                    <a:lstStyle/>
                    <a:p>
                      <a:pPr lvl="0" algn="just">
                        <a:lnSpc>
                          <a:spcPct val="150000"/>
                        </a:lnSpc>
                        <a:buNone/>
                      </a:pPr>
                      <a:r>
                        <a:rPr lang="en-GB" sz="2000">
                          <a:effectLst/>
                          <a:latin typeface="Arial" panose="020B0604020202020204" pitchFamily="34" charset="0"/>
                          <a:cs typeface="Arial" panose="020B0604020202020204" pitchFamily="34" charset="0"/>
                        </a:rPr>
                        <a:t>Access barriers</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lvl="0" algn="just">
                        <a:lnSpc>
                          <a:spcPct val="150000"/>
                        </a:lnSpc>
                        <a:buNone/>
                      </a:pPr>
                      <a:r>
                        <a:rPr lang="en-GB" sz="2000" dirty="0">
                          <a:effectLst/>
                          <a:latin typeface="Arial" panose="020B0604020202020204" pitchFamily="34" charset="0"/>
                          <a:cs typeface="Arial" panose="020B0604020202020204" pitchFamily="34" charset="0"/>
                        </a:rPr>
                        <a:t>Mobile screening services</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75995218"/>
                  </a:ext>
                </a:extLst>
              </a:tr>
            </a:tbl>
          </a:graphicData>
        </a:graphic>
      </p:graphicFrame>
      <p:pic>
        <p:nvPicPr>
          <p:cNvPr id="5" name="Picture 4">
            <a:extLst>
              <a:ext uri="{FF2B5EF4-FFF2-40B4-BE49-F238E27FC236}">
                <a16:creationId xmlns:a16="http://schemas.microsoft.com/office/drawing/2014/main" id="{5CAECCE0-17C4-8E65-672D-04F104BFAAC3}"/>
              </a:ext>
            </a:extLst>
          </p:cNvPr>
          <p:cNvPicPr>
            <a:picLocks noChangeAspect="1"/>
          </p:cNvPicPr>
          <p:nvPr/>
        </p:nvPicPr>
        <p:blipFill>
          <a:blip r:embed="rId3"/>
          <a:stretch>
            <a:fillRect/>
          </a:stretch>
        </p:blipFill>
        <p:spPr>
          <a:xfrm>
            <a:off x="0" y="0"/>
            <a:ext cx="1006345" cy="1301060"/>
          </a:xfrm>
          <a:prstGeom prst="rect">
            <a:avLst/>
          </a:prstGeom>
        </p:spPr>
      </p:pic>
      <p:pic>
        <p:nvPicPr>
          <p:cNvPr id="15362" name="Picture 2" descr="Breast Cancer Awareness Pink Paper Ribbon Cutouts (50 Ribbons - Wholesale)  : Amazon.in: Home &amp; Kitchen">
            <a:extLst>
              <a:ext uri="{FF2B5EF4-FFF2-40B4-BE49-F238E27FC236}">
                <a16:creationId xmlns:a16="http://schemas.microsoft.com/office/drawing/2014/main" id="{BF8C5E58-A95C-FCA0-7F05-ED79E1B71B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53680" y="0"/>
            <a:ext cx="433832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06900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2E84F-74BE-BE93-924D-3E45632ED2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24D30A-1177-FF85-A42E-3E8BBD46A4DC}"/>
              </a:ext>
            </a:extLst>
          </p:cNvPr>
          <p:cNvSpPr>
            <a:spLocks noGrp="1"/>
          </p:cNvSpPr>
          <p:nvPr>
            <p:ph type="title"/>
          </p:nvPr>
        </p:nvSpPr>
        <p:spPr>
          <a:xfrm>
            <a:off x="6096000" y="365125"/>
            <a:ext cx="5257800" cy="1325563"/>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Barriers and Solutions</a:t>
            </a:r>
          </a:p>
        </p:txBody>
      </p:sp>
      <p:sp>
        <p:nvSpPr>
          <p:cNvPr id="3" name="Content Placeholder 2">
            <a:extLst>
              <a:ext uri="{FF2B5EF4-FFF2-40B4-BE49-F238E27FC236}">
                <a16:creationId xmlns:a16="http://schemas.microsoft.com/office/drawing/2014/main" id="{AEB1975B-5181-4071-52BA-1BECC7932558}"/>
              </a:ext>
            </a:extLst>
          </p:cNvPr>
          <p:cNvSpPr>
            <a:spLocks noGrp="1"/>
          </p:cNvSpPr>
          <p:nvPr>
            <p:ph idx="1"/>
          </p:nvPr>
        </p:nvSpPr>
        <p:spPr>
          <a:xfrm>
            <a:off x="5994400" y="1764665"/>
            <a:ext cx="5926230" cy="4351338"/>
          </a:xfrm>
        </p:spPr>
        <p:txBody>
          <a:bodyPr>
            <a:normAutofit fontScale="92500"/>
          </a:bodyPr>
          <a:lstStyle/>
          <a:p>
            <a:pPr algn="just">
              <a:lnSpc>
                <a:spcPct val="150000"/>
              </a:lnSpc>
            </a:pPr>
            <a:r>
              <a:rPr lang="en-US" sz="2200" dirty="0">
                <a:latin typeface="Arial" panose="020B0604020202020204" pitchFamily="34" charset="0"/>
                <a:cs typeface="Arial" panose="020B0604020202020204" pitchFamily="34" charset="0"/>
              </a:rPr>
              <a:t>Breast cancer is a significant issue to the general population and screening can be used in the early stage to increase the chances of survival and successful treatment (Xu and Xu, 2023).</a:t>
            </a:r>
          </a:p>
          <a:p>
            <a:pPr algn="just">
              <a:lnSpc>
                <a:spcPct val="150000"/>
              </a:lnSpc>
            </a:pPr>
            <a:r>
              <a:rPr lang="en-US" sz="2200" dirty="0">
                <a:latin typeface="Arial" panose="020B0604020202020204" pitchFamily="34" charset="0"/>
                <a:cs typeface="Arial" panose="020B0604020202020204" pitchFamily="34" charset="0"/>
              </a:rPr>
              <a:t>Awareness creation and elimination of barriers primarily the health promotion campaigns can be very useful in persuading women to take part in screening programmes.</a:t>
            </a:r>
          </a:p>
          <a:p>
            <a:endParaRPr lang="en-IN"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D3C234E-A160-CA47-D728-4E825CDEA4A0}"/>
              </a:ext>
            </a:extLst>
          </p:cNvPr>
          <p:cNvPicPr>
            <a:picLocks noChangeAspect="1"/>
          </p:cNvPicPr>
          <p:nvPr/>
        </p:nvPicPr>
        <p:blipFill>
          <a:blip r:embed="rId3"/>
          <a:stretch>
            <a:fillRect/>
          </a:stretch>
        </p:blipFill>
        <p:spPr>
          <a:xfrm>
            <a:off x="0" y="0"/>
            <a:ext cx="5994399" cy="6858000"/>
          </a:xfrm>
          <a:prstGeom prst="rect">
            <a:avLst/>
          </a:prstGeom>
        </p:spPr>
      </p:pic>
    </p:spTree>
    <p:extLst>
      <p:ext uri="{BB962C8B-B14F-4D97-AF65-F5344CB8AC3E}">
        <p14:creationId xmlns:p14="http://schemas.microsoft.com/office/powerpoint/2010/main" val="1944567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E1FADB-3324-03ED-4A31-E74AFF971D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910DF9-F119-F7B8-3FC3-6230D3F2A73C}"/>
              </a:ext>
            </a:extLst>
          </p:cNvPr>
          <p:cNvSpPr>
            <a:spLocks noGrp="1"/>
          </p:cNvSpPr>
          <p:nvPr>
            <p:ph type="title"/>
          </p:nvPr>
        </p:nvSpPr>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4D7D150D-495B-CC18-C838-31BCC09FFA5E}"/>
              </a:ext>
            </a:extLst>
          </p:cNvPr>
          <p:cNvSpPr>
            <a:spLocks noGrp="1"/>
          </p:cNvSpPr>
          <p:nvPr>
            <p:ph idx="1"/>
          </p:nvPr>
        </p:nvSpPr>
        <p:spPr>
          <a:xfrm>
            <a:off x="838200" y="1825625"/>
            <a:ext cx="11181080" cy="4351338"/>
          </a:xfrm>
        </p:spPr>
        <p:txBody>
          <a:bodyPr>
            <a:normAutofit/>
          </a:bodyPr>
          <a:lstStyle/>
          <a:p>
            <a:pPr algn="just">
              <a:lnSpc>
                <a:spcPct val="150000"/>
              </a:lnSpc>
            </a:pPr>
            <a:r>
              <a:rPr lang="en-US" dirty="0">
                <a:latin typeface="Arial" panose="020B0604020202020204" pitchFamily="34" charset="0"/>
                <a:cs typeface="Arial" panose="020B0604020202020204" pitchFamily="34" charset="0"/>
              </a:rPr>
              <a:t>To sum up, breast cancer screening awareness should be promoted to enhance the rates of early detection and avoid deaths.</a:t>
            </a:r>
          </a:p>
          <a:p>
            <a:pPr algn="just">
              <a:lnSpc>
                <a:spcPct val="150000"/>
              </a:lnSpc>
            </a:pPr>
            <a:r>
              <a:rPr lang="en-US" dirty="0">
                <a:latin typeface="Arial" panose="020B0604020202020204" pitchFamily="34" charset="0"/>
                <a:cs typeface="Arial" panose="020B0604020202020204" pitchFamily="34" charset="0"/>
              </a:rPr>
              <a:t>There are still numerous cases when women are not capable of attending screening programmes due to barriers.</a:t>
            </a:r>
          </a:p>
          <a:p>
            <a:pPr algn="just">
              <a:lnSpc>
                <a:spcPct val="150000"/>
              </a:lnSpc>
            </a:pPr>
            <a:r>
              <a:rPr lang="en-US" dirty="0">
                <a:latin typeface="Arial" panose="020B0604020202020204" pitchFamily="34" charset="0"/>
                <a:cs typeface="Arial" panose="020B0604020202020204" pitchFamily="34" charset="0"/>
              </a:rPr>
              <a:t>Health promotion campaigns would be useful in overcoming these challenges by giving education and assistance.</a:t>
            </a:r>
          </a:p>
        </p:txBody>
      </p:sp>
    </p:spTree>
    <p:extLst>
      <p:ext uri="{BB962C8B-B14F-4D97-AF65-F5344CB8AC3E}">
        <p14:creationId xmlns:p14="http://schemas.microsoft.com/office/powerpoint/2010/main" val="3940507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9CDF87-2F2C-33CE-DB6D-4E593752E2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E4F3EF-3751-DCB6-2417-F2A134FC33E1}"/>
              </a:ext>
            </a:extLst>
          </p:cNvPr>
          <p:cNvSpPr>
            <a:spLocks noGrp="1"/>
          </p:cNvSpPr>
          <p:nvPr>
            <p:ph type="title"/>
          </p:nvPr>
        </p:nvSpPr>
        <p:spPr>
          <a:xfrm>
            <a:off x="756920" y="122237"/>
            <a:ext cx="10515600" cy="600075"/>
          </a:xfrm>
        </p:spPr>
        <p:txBody>
          <a:bodyPr>
            <a:normAutofit/>
          </a:bodyPr>
          <a:lstStyle/>
          <a:p>
            <a:pPr algn="ctr">
              <a:lnSpc>
                <a:spcPct val="100000"/>
              </a:lnSpc>
            </a:pPr>
            <a:r>
              <a:rPr lang="en-IN" sz="2800" b="1"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F9C0EE0B-EA97-5C58-5F38-833E0474EFAC}"/>
              </a:ext>
            </a:extLst>
          </p:cNvPr>
          <p:cNvSpPr>
            <a:spLocks noGrp="1"/>
          </p:cNvSpPr>
          <p:nvPr>
            <p:ph idx="1"/>
          </p:nvPr>
        </p:nvSpPr>
        <p:spPr>
          <a:xfrm>
            <a:off x="111760" y="802640"/>
            <a:ext cx="11866880" cy="5933123"/>
          </a:xfrm>
        </p:spPr>
        <p:txBody>
          <a:bodyPr>
            <a:normAutofit fontScale="92500" lnSpcReduction="10000"/>
          </a:bodyPr>
          <a:lstStyle/>
          <a:p>
            <a:pPr algn="just">
              <a:lnSpc>
                <a:spcPct val="120000"/>
              </a:lnSpc>
            </a:pPr>
            <a:r>
              <a:rPr lang="en-GB" sz="1000" dirty="0" err="1">
                <a:latin typeface="Arial" panose="020B0604020202020204" pitchFamily="34" charset="0"/>
                <a:cs typeface="Arial" panose="020B0604020202020204" pitchFamily="34" charset="0"/>
              </a:rPr>
              <a:t>Breastcancernow</a:t>
            </a:r>
            <a:r>
              <a:rPr lang="en-GB" sz="1000" dirty="0">
                <a:latin typeface="Arial" panose="020B0604020202020204" pitchFamily="34" charset="0"/>
                <a:cs typeface="Arial" panose="020B0604020202020204" pitchFamily="34" charset="0"/>
              </a:rPr>
              <a:t>, (2026) </a:t>
            </a:r>
            <a:r>
              <a:rPr lang="en-GB" sz="1000" i="1" dirty="0">
                <a:latin typeface="Arial" panose="020B0604020202020204" pitchFamily="34" charset="0"/>
                <a:cs typeface="Arial" panose="020B0604020202020204" pitchFamily="34" charset="0"/>
              </a:rPr>
              <a:t>Breast cancer facts and statistics</a:t>
            </a:r>
            <a:r>
              <a:rPr lang="en-GB" sz="1000" dirty="0">
                <a:latin typeface="Arial" panose="020B0604020202020204" pitchFamily="34" charset="0"/>
                <a:cs typeface="Arial" panose="020B0604020202020204" pitchFamily="34" charset="0"/>
              </a:rPr>
              <a:t>. Available at:</a:t>
            </a:r>
            <a:r>
              <a:rPr lang="en-GB" sz="1000" dirty="0">
                <a:latin typeface="Arial" panose="020B0604020202020204" pitchFamily="34" charset="0"/>
                <a:cs typeface="Arial" panose="020B0604020202020204" pitchFamily="34" charset="0"/>
                <a:hlinkClick r:id="rId3"/>
              </a:rPr>
              <a:t> https://breastcancernow.org/about-us/why-we-do-it/breast-cancer-facts-and-statistics?gad_source=1&amp;gad_campaignid=60785698&amp;gbraid=0AAAAAD1B14gmX-s3D9FbH3YzA9MJzNkl2&amp;gclid=Cj0KCQiAk6rNBhCxARIsAN5mQLtfcy4lz9kZw35rwot1mSJqanw31lmfq_Qw_viiJweat6gKebZyZFoaApgVEALw_wcB</a:t>
            </a:r>
            <a:r>
              <a:rPr lang="en-GB" sz="1000" dirty="0">
                <a:latin typeface="Arial" panose="020B0604020202020204" pitchFamily="34" charset="0"/>
                <a:cs typeface="Arial" panose="020B0604020202020204" pitchFamily="34" charset="0"/>
              </a:rPr>
              <a:t> (Accessed on: 06/03/2026)</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err="1">
                <a:latin typeface="Arial" panose="020B0604020202020204" pitchFamily="34" charset="0"/>
                <a:cs typeface="Arial" panose="020B0604020202020204" pitchFamily="34" charset="0"/>
              </a:rPr>
              <a:t>Cancerresearchuk</a:t>
            </a:r>
            <a:r>
              <a:rPr lang="en-GB" sz="1000" dirty="0">
                <a:latin typeface="Arial" panose="020B0604020202020204" pitchFamily="34" charset="0"/>
                <a:cs typeface="Arial" panose="020B0604020202020204" pitchFamily="34" charset="0"/>
              </a:rPr>
              <a:t>, (2026) </a:t>
            </a:r>
            <a:r>
              <a:rPr lang="en-GB" sz="1000" i="1" dirty="0">
                <a:latin typeface="Arial" panose="020B0604020202020204" pitchFamily="34" charset="0"/>
                <a:cs typeface="Arial" panose="020B0604020202020204" pitchFamily="34" charset="0"/>
              </a:rPr>
              <a:t>Breast screening (mammography).</a:t>
            </a:r>
            <a:r>
              <a:rPr lang="en-GB" sz="1000" dirty="0">
                <a:latin typeface="Arial" panose="020B0604020202020204" pitchFamily="34" charset="0"/>
                <a:cs typeface="Arial" panose="020B0604020202020204" pitchFamily="34" charset="0"/>
              </a:rPr>
              <a:t> Available at:</a:t>
            </a:r>
            <a:r>
              <a:rPr lang="en-GB" sz="1000" dirty="0">
                <a:latin typeface="Arial" panose="020B0604020202020204" pitchFamily="34" charset="0"/>
                <a:cs typeface="Arial" panose="020B0604020202020204" pitchFamily="34" charset="0"/>
                <a:hlinkClick r:id="rId4"/>
              </a:rPr>
              <a:t> https://www.cancerresearchuk.org/about-cancer/breast-cancer/getting-diagnosed/screening-breast</a:t>
            </a:r>
            <a:r>
              <a:rPr lang="en-GB" sz="1000" dirty="0">
                <a:latin typeface="Arial" panose="020B0604020202020204" pitchFamily="34" charset="0"/>
                <a:cs typeface="Arial" panose="020B0604020202020204" pitchFamily="34" charset="0"/>
              </a:rPr>
              <a:t> (Accessed on: 06/03/2026)</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a:latin typeface="Arial" panose="020B0604020202020204" pitchFamily="34" charset="0"/>
                <a:cs typeface="Arial" panose="020B0604020202020204" pitchFamily="34" charset="0"/>
              </a:rPr>
              <a:t>Cusi, K., Abdelmalek, M.F., Apovian, C.M., </a:t>
            </a:r>
            <a:r>
              <a:rPr lang="en-GB" sz="1000" dirty="0" err="1">
                <a:latin typeface="Arial" panose="020B0604020202020204" pitchFamily="34" charset="0"/>
                <a:cs typeface="Arial" panose="020B0604020202020204" pitchFamily="34" charset="0"/>
              </a:rPr>
              <a:t>Balapattabi</a:t>
            </a:r>
            <a:r>
              <a:rPr lang="en-GB" sz="1000" dirty="0">
                <a:latin typeface="Arial" panose="020B0604020202020204" pitchFamily="34" charset="0"/>
                <a:cs typeface="Arial" panose="020B0604020202020204" pitchFamily="34" charset="0"/>
              </a:rPr>
              <a:t>, K., </a:t>
            </a:r>
            <a:r>
              <a:rPr lang="en-GB" sz="1000" dirty="0" err="1">
                <a:latin typeface="Arial" panose="020B0604020202020204" pitchFamily="34" charset="0"/>
                <a:cs typeface="Arial" panose="020B0604020202020204" pitchFamily="34" charset="0"/>
              </a:rPr>
              <a:t>Bannuru</a:t>
            </a:r>
            <a:r>
              <a:rPr lang="en-GB" sz="1000" dirty="0">
                <a:latin typeface="Arial" panose="020B0604020202020204" pitchFamily="34" charset="0"/>
                <a:cs typeface="Arial" panose="020B0604020202020204" pitchFamily="34" charset="0"/>
              </a:rPr>
              <a:t>, R.R., Barb, D., Bardsley, J.K., Beverly, E.A., Corbin, K.D., ElSayed, N.A. and Isaacs, S., (2025). Metabolic dysfunction–associated </a:t>
            </a:r>
            <a:r>
              <a:rPr lang="en-GB" sz="1000" dirty="0" err="1">
                <a:latin typeface="Arial" panose="020B0604020202020204" pitchFamily="34" charset="0"/>
                <a:cs typeface="Arial" panose="020B0604020202020204" pitchFamily="34" charset="0"/>
              </a:rPr>
              <a:t>steatotic</a:t>
            </a:r>
            <a:r>
              <a:rPr lang="en-GB" sz="1000" dirty="0">
                <a:latin typeface="Arial" panose="020B0604020202020204" pitchFamily="34" charset="0"/>
                <a:cs typeface="Arial" panose="020B0604020202020204" pitchFamily="34" charset="0"/>
              </a:rPr>
              <a:t> liver disease (MASLD) in people with diabetes: the need for screening and early intervention. A consensus report of the American diabetes association. </a:t>
            </a:r>
            <a:r>
              <a:rPr lang="en-GB" sz="1000" i="1" dirty="0">
                <a:latin typeface="Arial" panose="020B0604020202020204" pitchFamily="34" charset="0"/>
                <a:cs typeface="Arial" panose="020B0604020202020204" pitchFamily="34" charset="0"/>
              </a:rPr>
              <a:t>Diabetes Care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48</a:t>
            </a:r>
            <a:r>
              <a:rPr lang="en-GB" sz="1000" dirty="0">
                <a:latin typeface="Arial" panose="020B0604020202020204" pitchFamily="34" charset="0"/>
                <a:cs typeface="Arial" panose="020B0604020202020204" pitchFamily="34" charset="0"/>
              </a:rPr>
              <a:t>(7), pp.1057-1082.</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a:latin typeface="Arial" panose="020B0604020202020204" pitchFamily="34" charset="0"/>
                <a:cs typeface="Arial" panose="020B0604020202020204" pitchFamily="34" charset="0"/>
              </a:rPr>
              <a:t>Dutch, D., Bell, L., </a:t>
            </a:r>
            <a:r>
              <a:rPr lang="en-GB" sz="1000" dirty="0" err="1">
                <a:latin typeface="Arial" panose="020B0604020202020204" pitchFamily="34" charset="0"/>
                <a:cs typeface="Arial" panose="020B0604020202020204" pitchFamily="34" charset="0"/>
              </a:rPr>
              <a:t>Zarnowiecki</a:t>
            </a:r>
            <a:r>
              <a:rPr lang="en-GB" sz="1000" dirty="0">
                <a:latin typeface="Arial" panose="020B0604020202020204" pitchFamily="34" charset="0"/>
                <a:cs typeface="Arial" panose="020B0604020202020204" pitchFamily="34" charset="0"/>
              </a:rPr>
              <a:t>, D., Johnson, B.J., Denney‐Wilson, E., Byrne, R., Cheng, H., Rossiter, C., Manson, A., House, E. and Davidson, K., (2024). Screening tools used in primary health care settings to identify health behaviours in children (birth–16 years); A systematic review of their effectiveness, feasibility and acceptability. </a:t>
            </a:r>
            <a:r>
              <a:rPr lang="en-GB" sz="1000" i="1" dirty="0">
                <a:latin typeface="Arial" panose="020B0604020202020204" pitchFamily="34" charset="0"/>
                <a:cs typeface="Arial" panose="020B0604020202020204" pitchFamily="34" charset="0"/>
              </a:rPr>
              <a:t>Obesity Reviews</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25</a:t>
            </a:r>
            <a:r>
              <a:rPr lang="en-GB" sz="1000" dirty="0">
                <a:latin typeface="Arial" panose="020B0604020202020204" pitchFamily="34" charset="0"/>
                <a:cs typeface="Arial" panose="020B0604020202020204" pitchFamily="34" charset="0"/>
              </a:rPr>
              <a:t>(4), p.e13694.</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a:latin typeface="Arial" panose="020B0604020202020204" pitchFamily="34" charset="0"/>
                <a:cs typeface="Arial" panose="020B0604020202020204" pitchFamily="34" charset="0"/>
              </a:rPr>
              <a:t>Gov UK, (2026) </a:t>
            </a:r>
            <a:r>
              <a:rPr lang="en-GB" sz="1000" i="1" dirty="0">
                <a:latin typeface="Arial" panose="020B0604020202020204" pitchFamily="34" charset="0"/>
                <a:cs typeface="Arial" panose="020B0604020202020204" pitchFamily="34" charset="0"/>
              </a:rPr>
              <a:t>Your guide to NHS breast screening</a:t>
            </a:r>
            <a:r>
              <a:rPr lang="en-GB" sz="1000" dirty="0">
                <a:latin typeface="Arial" panose="020B0604020202020204" pitchFamily="34" charset="0"/>
                <a:cs typeface="Arial" panose="020B0604020202020204" pitchFamily="34" charset="0"/>
              </a:rPr>
              <a:t>. Available at:</a:t>
            </a:r>
            <a:r>
              <a:rPr lang="en-GB" sz="1000" dirty="0">
                <a:latin typeface="Arial" panose="020B0604020202020204" pitchFamily="34" charset="0"/>
                <a:cs typeface="Arial" panose="020B0604020202020204" pitchFamily="34" charset="0"/>
                <a:hlinkClick r:id="rId5"/>
              </a:rPr>
              <a:t> https://www.gov.uk/government/publications/breast-screening-helping-women-decide/nhs-breast-screening-helping-you-decide</a:t>
            </a:r>
            <a:r>
              <a:rPr lang="en-GB" sz="1000" dirty="0">
                <a:latin typeface="Arial" panose="020B0604020202020204" pitchFamily="34" charset="0"/>
                <a:cs typeface="Arial" panose="020B0604020202020204" pitchFamily="34" charset="0"/>
              </a:rPr>
              <a:t> (Accessed on: 06/03/2026)</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a:latin typeface="Arial" panose="020B0604020202020204" pitchFamily="34" charset="0"/>
                <a:cs typeface="Arial" panose="020B0604020202020204" pitchFamily="34" charset="0"/>
              </a:rPr>
              <a:t>Idris, I.B., Hamis, A.A., </a:t>
            </a:r>
            <a:r>
              <a:rPr lang="en-GB" sz="1000" dirty="0" err="1">
                <a:latin typeface="Arial" panose="020B0604020202020204" pitchFamily="34" charset="0"/>
                <a:cs typeface="Arial" panose="020B0604020202020204" pitchFamily="34" charset="0"/>
              </a:rPr>
              <a:t>Bukhori</a:t>
            </a:r>
            <a:r>
              <a:rPr lang="en-GB" sz="1000" dirty="0">
                <a:latin typeface="Arial" panose="020B0604020202020204" pitchFamily="34" charset="0"/>
                <a:cs typeface="Arial" panose="020B0604020202020204" pitchFamily="34" charset="0"/>
              </a:rPr>
              <a:t>, A.B.M., Hoong, D.C.C., Yusop, H., </a:t>
            </a:r>
            <a:r>
              <a:rPr lang="en-GB" sz="1000" dirty="0" err="1">
                <a:latin typeface="Arial" panose="020B0604020202020204" pitchFamily="34" charset="0"/>
                <a:cs typeface="Arial" panose="020B0604020202020204" pitchFamily="34" charset="0"/>
              </a:rPr>
              <a:t>Shaharuddin</a:t>
            </a:r>
            <a:r>
              <a:rPr lang="en-GB" sz="1000" dirty="0">
                <a:latin typeface="Arial" panose="020B0604020202020204" pitchFamily="34" charset="0"/>
                <a:cs typeface="Arial" panose="020B0604020202020204" pitchFamily="34" charset="0"/>
              </a:rPr>
              <a:t>, M.A.A., Fauzi, N.A.F.A. and </a:t>
            </a:r>
            <a:r>
              <a:rPr lang="en-GB" sz="1000" dirty="0" err="1">
                <a:latin typeface="Arial" panose="020B0604020202020204" pitchFamily="34" charset="0"/>
                <a:cs typeface="Arial" panose="020B0604020202020204" pitchFamily="34" charset="0"/>
              </a:rPr>
              <a:t>Kandayah</a:t>
            </a:r>
            <a:r>
              <a:rPr lang="en-GB" sz="1000" dirty="0">
                <a:latin typeface="Arial" panose="020B0604020202020204" pitchFamily="34" charset="0"/>
                <a:cs typeface="Arial" panose="020B0604020202020204" pitchFamily="34" charset="0"/>
              </a:rPr>
              <a:t>, T., (2023). Women’s autonomy in healthcare decision making: a systematic review. </a:t>
            </a:r>
            <a:r>
              <a:rPr lang="en-GB" sz="1000" i="1" dirty="0">
                <a:latin typeface="Arial" panose="020B0604020202020204" pitchFamily="34" charset="0"/>
                <a:cs typeface="Arial" panose="020B0604020202020204" pitchFamily="34" charset="0"/>
              </a:rPr>
              <a:t>BMC women's health</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23</a:t>
            </a:r>
            <a:r>
              <a:rPr lang="en-GB" sz="1000" dirty="0">
                <a:latin typeface="Arial" panose="020B0604020202020204" pitchFamily="34" charset="0"/>
                <a:cs typeface="Arial" panose="020B0604020202020204" pitchFamily="34" charset="0"/>
              </a:rPr>
              <a:t>(1), p.643.</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a:latin typeface="Arial" panose="020B0604020202020204" pitchFamily="34" charset="0"/>
                <a:cs typeface="Arial" panose="020B0604020202020204" pitchFamily="34" charset="0"/>
              </a:rPr>
              <a:t>NHS, (2026) </a:t>
            </a:r>
            <a:r>
              <a:rPr lang="en-GB" sz="1000" i="1" dirty="0">
                <a:latin typeface="Arial" panose="020B0604020202020204" pitchFamily="34" charset="0"/>
                <a:cs typeface="Arial" panose="020B0604020202020204" pitchFamily="34" charset="0"/>
              </a:rPr>
              <a:t>Who breast screening is for. </a:t>
            </a:r>
            <a:r>
              <a:rPr lang="en-GB" sz="1000" dirty="0">
                <a:latin typeface="Arial" panose="020B0604020202020204" pitchFamily="34" charset="0"/>
                <a:cs typeface="Arial" panose="020B0604020202020204" pitchFamily="34" charset="0"/>
              </a:rPr>
              <a:t>Available at:</a:t>
            </a:r>
            <a:r>
              <a:rPr lang="en-GB" sz="1000" dirty="0">
                <a:latin typeface="Arial" panose="020B0604020202020204" pitchFamily="34" charset="0"/>
                <a:cs typeface="Arial" panose="020B0604020202020204" pitchFamily="34" charset="0"/>
                <a:hlinkClick r:id="rId6"/>
              </a:rPr>
              <a:t> https://www.nhs.uk/tests-and-treatments/breast-screening-mammogram/who-breast-screening-is-for/</a:t>
            </a:r>
            <a:r>
              <a:rPr lang="en-GB" sz="1000" dirty="0">
                <a:latin typeface="Arial" panose="020B0604020202020204" pitchFamily="34" charset="0"/>
                <a:cs typeface="Arial" panose="020B0604020202020204" pitchFamily="34" charset="0"/>
              </a:rPr>
              <a:t> (Accessed on: 06/03/2026)</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err="1">
                <a:latin typeface="Arial" panose="020B0604020202020204" pitchFamily="34" charset="0"/>
                <a:cs typeface="Arial" panose="020B0604020202020204" pitchFamily="34" charset="0"/>
              </a:rPr>
              <a:t>Obeagu</a:t>
            </a:r>
            <a:r>
              <a:rPr lang="en-GB" sz="1000" dirty="0">
                <a:latin typeface="Arial" panose="020B0604020202020204" pitchFamily="34" charset="0"/>
                <a:cs typeface="Arial" panose="020B0604020202020204" pitchFamily="34" charset="0"/>
              </a:rPr>
              <a:t>, E.I. and </a:t>
            </a:r>
            <a:r>
              <a:rPr lang="en-GB" sz="1000" dirty="0" err="1">
                <a:latin typeface="Arial" panose="020B0604020202020204" pitchFamily="34" charset="0"/>
                <a:cs typeface="Arial" panose="020B0604020202020204" pitchFamily="34" charset="0"/>
              </a:rPr>
              <a:t>Obeagu</a:t>
            </a:r>
            <a:r>
              <a:rPr lang="en-GB" sz="1000" dirty="0">
                <a:latin typeface="Arial" panose="020B0604020202020204" pitchFamily="34" charset="0"/>
                <a:cs typeface="Arial" panose="020B0604020202020204" pitchFamily="34" charset="0"/>
              </a:rPr>
              <a:t>, G.U., (2024). Breast cancer: A review of risk factors and diagnosis. </a:t>
            </a:r>
            <a:r>
              <a:rPr lang="en-GB" sz="1000" i="1" dirty="0">
                <a:latin typeface="Arial" panose="020B0604020202020204" pitchFamily="34" charset="0"/>
                <a:cs typeface="Arial" panose="020B0604020202020204" pitchFamily="34" charset="0"/>
              </a:rPr>
              <a:t>Medicine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103</a:t>
            </a:r>
            <a:r>
              <a:rPr lang="en-GB" sz="1000" dirty="0">
                <a:latin typeface="Arial" panose="020B0604020202020204" pitchFamily="34" charset="0"/>
                <a:cs typeface="Arial" panose="020B0604020202020204" pitchFamily="34" charset="0"/>
              </a:rPr>
              <a:t>(3), p.e36905.</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a:latin typeface="Arial" panose="020B0604020202020204" pitchFamily="34" charset="0"/>
                <a:cs typeface="Arial" panose="020B0604020202020204" pitchFamily="34" charset="0"/>
              </a:rPr>
              <a:t>Phillips, C., Parkinson, A., Namsrai, T., Chalmers, A., Dews, C., Gregory, D., Kelly, E., Lowe, C. and Desborough, J., (2024). Time to diagnosis for a rare disease: managing medical uncertainty. A qualitative study. </a:t>
            </a:r>
            <a:r>
              <a:rPr lang="en-GB" sz="1000" i="1" dirty="0" err="1">
                <a:latin typeface="Arial" panose="020B0604020202020204" pitchFamily="34" charset="0"/>
                <a:cs typeface="Arial" panose="020B0604020202020204" pitchFamily="34" charset="0"/>
              </a:rPr>
              <a:t>Orphanet</a:t>
            </a:r>
            <a:r>
              <a:rPr lang="en-GB" sz="1000" i="1" dirty="0">
                <a:latin typeface="Arial" panose="020B0604020202020204" pitchFamily="34" charset="0"/>
                <a:cs typeface="Arial" panose="020B0604020202020204" pitchFamily="34" charset="0"/>
              </a:rPr>
              <a:t> journal of rare diseases</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19</a:t>
            </a:r>
            <a:r>
              <a:rPr lang="en-GB" sz="1000" dirty="0">
                <a:latin typeface="Arial" panose="020B0604020202020204" pitchFamily="34" charset="0"/>
                <a:cs typeface="Arial" panose="020B0604020202020204" pitchFamily="34" charset="0"/>
              </a:rPr>
              <a:t>(1), p.297.</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a:latin typeface="Arial" panose="020B0604020202020204" pitchFamily="34" charset="0"/>
                <a:cs typeface="Arial" panose="020B0604020202020204" pitchFamily="34" charset="0"/>
              </a:rPr>
              <a:t>Sangwan, R.K., Huda, R.K., Panigrahi, A., </a:t>
            </a:r>
            <a:r>
              <a:rPr lang="en-GB" sz="1000" dirty="0" err="1">
                <a:latin typeface="Arial" panose="020B0604020202020204" pitchFamily="34" charset="0"/>
                <a:cs typeface="Arial" panose="020B0604020202020204" pitchFamily="34" charset="0"/>
              </a:rPr>
              <a:t>Toteja</a:t>
            </a:r>
            <a:r>
              <a:rPr lang="en-GB" sz="1000" dirty="0">
                <a:latin typeface="Arial" panose="020B0604020202020204" pitchFamily="34" charset="0"/>
                <a:cs typeface="Arial" panose="020B0604020202020204" pitchFamily="34" charset="0"/>
              </a:rPr>
              <a:t>, G.S., Sharma, A.K., Thakor, M. and Kumar, P., (2023). Strengthening breast cancer screening program through health education of women and capacity building of primary healthcare providers. </a:t>
            </a:r>
            <a:r>
              <a:rPr lang="en-GB" sz="1000" i="1" dirty="0">
                <a:latin typeface="Arial" panose="020B0604020202020204" pitchFamily="34" charset="0"/>
                <a:cs typeface="Arial" panose="020B0604020202020204" pitchFamily="34" charset="0"/>
              </a:rPr>
              <a:t>Frontiers in public health</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11</a:t>
            </a:r>
            <a:r>
              <a:rPr lang="en-GB" sz="1000" dirty="0">
                <a:latin typeface="Arial" panose="020B0604020202020204" pitchFamily="34" charset="0"/>
                <a:cs typeface="Arial" panose="020B0604020202020204" pitchFamily="34" charset="0"/>
              </a:rPr>
              <a:t>, p.1276853.</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err="1">
                <a:latin typeface="Arial" panose="020B0604020202020204" pitchFamily="34" charset="0"/>
                <a:cs typeface="Arial" panose="020B0604020202020204" pitchFamily="34" charset="0"/>
              </a:rPr>
              <a:t>Shpendi</a:t>
            </a:r>
            <a:r>
              <a:rPr lang="en-GB" sz="1000" dirty="0">
                <a:latin typeface="Arial" panose="020B0604020202020204" pitchFamily="34" charset="0"/>
                <a:cs typeface="Arial" panose="020B0604020202020204" pitchFamily="34" charset="0"/>
              </a:rPr>
              <a:t>, S., Norman, P., Gibson-Miller, J. and Webster, R., (2025). Identifying the key barriers, facilitators and factors associated with cervical cancer screening attendance in young women: A systematic review. </a:t>
            </a:r>
            <a:r>
              <a:rPr lang="en-GB" sz="1000" i="1" dirty="0">
                <a:latin typeface="Arial" panose="020B0604020202020204" pitchFamily="34" charset="0"/>
                <a:cs typeface="Arial" panose="020B0604020202020204" pitchFamily="34" charset="0"/>
              </a:rPr>
              <a:t>Women's Health</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21</a:t>
            </a:r>
            <a:r>
              <a:rPr lang="en-GB" sz="1000" dirty="0">
                <a:latin typeface="Arial" panose="020B0604020202020204" pitchFamily="34" charset="0"/>
                <a:cs typeface="Arial" panose="020B0604020202020204" pitchFamily="34" charset="0"/>
              </a:rPr>
              <a:t>, p.17455057251324309.</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a:latin typeface="Arial" panose="020B0604020202020204" pitchFamily="34" charset="0"/>
                <a:cs typeface="Arial" panose="020B0604020202020204" pitchFamily="34" charset="0"/>
              </a:rPr>
              <a:t>Soylu, A., Badem, A. and Soylu, D., (2026). Do Breast Cancer Pre-Risk, Cancer Awareness, Anxiety and Fear of Getting Cancer Affect Early Diagnosis </a:t>
            </a:r>
            <a:r>
              <a:rPr lang="en-GB" sz="1000" dirty="0" err="1">
                <a:latin typeface="Arial" panose="020B0604020202020204" pitchFamily="34" charset="0"/>
                <a:cs typeface="Arial" panose="020B0604020202020204" pitchFamily="34" charset="0"/>
              </a:rPr>
              <a:t>Behaviors</a:t>
            </a:r>
            <a:r>
              <a:rPr lang="en-GB" sz="1000" dirty="0">
                <a:latin typeface="Arial" panose="020B0604020202020204" pitchFamily="34" charset="0"/>
                <a:cs typeface="Arial" panose="020B0604020202020204" pitchFamily="34" charset="0"/>
              </a:rPr>
              <a:t> of Female Students Studying in the </a:t>
            </a:r>
            <a:r>
              <a:rPr lang="en-GB" sz="1000" dirty="0" err="1">
                <a:latin typeface="Arial" panose="020B0604020202020204" pitchFamily="34" charset="0"/>
                <a:cs typeface="Arial" panose="020B0604020202020204" pitchFamily="34" charset="0"/>
              </a:rPr>
              <a:t>Anesthesia</a:t>
            </a:r>
            <a:r>
              <a:rPr lang="en-GB" sz="1000" dirty="0">
                <a:latin typeface="Arial" panose="020B0604020202020204" pitchFamily="34" charset="0"/>
                <a:cs typeface="Arial" panose="020B0604020202020204" pitchFamily="34" charset="0"/>
              </a:rPr>
              <a:t> Program of a University?. </a:t>
            </a:r>
            <a:r>
              <a:rPr lang="en-GB" sz="1000" i="1" dirty="0">
                <a:latin typeface="Arial" panose="020B0604020202020204" pitchFamily="34" charset="0"/>
                <a:cs typeface="Arial" panose="020B0604020202020204" pitchFamily="34" charset="0"/>
              </a:rPr>
              <a:t>Ordu </a:t>
            </a:r>
            <a:r>
              <a:rPr lang="en-GB" sz="1000" i="1" dirty="0" err="1">
                <a:latin typeface="Arial" panose="020B0604020202020204" pitchFamily="34" charset="0"/>
                <a:cs typeface="Arial" panose="020B0604020202020204" pitchFamily="34" charset="0"/>
              </a:rPr>
              <a:t>Üniversitesi</a:t>
            </a:r>
            <a:r>
              <a:rPr lang="en-GB" sz="1000" i="1" dirty="0">
                <a:latin typeface="Arial" panose="020B0604020202020204" pitchFamily="34" charset="0"/>
                <a:cs typeface="Arial" panose="020B0604020202020204" pitchFamily="34" charset="0"/>
              </a:rPr>
              <a:t> </a:t>
            </a:r>
            <a:r>
              <a:rPr lang="en-GB" sz="1000" i="1" dirty="0" err="1">
                <a:latin typeface="Arial" panose="020B0604020202020204" pitchFamily="34" charset="0"/>
                <a:cs typeface="Arial" panose="020B0604020202020204" pitchFamily="34" charset="0"/>
              </a:rPr>
              <a:t>Hemşirelik</a:t>
            </a:r>
            <a:r>
              <a:rPr lang="en-GB" sz="1000" i="1" dirty="0">
                <a:latin typeface="Arial" panose="020B0604020202020204" pitchFamily="34" charset="0"/>
                <a:cs typeface="Arial" panose="020B0604020202020204" pitchFamily="34" charset="0"/>
              </a:rPr>
              <a:t> </a:t>
            </a:r>
            <a:r>
              <a:rPr lang="en-GB" sz="1000" i="1" dirty="0" err="1">
                <a:latin typeface="Arial" panose="020B0604020202020204" pitchFamily="34" charset="0"/>
                <a:cs typeface="Arial" panose="020B0604020202020204" pitchFamily="34" charset="0"/>
              </a:rPr>
              <a:t>Çalışmaları</a:t>
            </a:r>
            <a:r>
              <a:rPr lang="en-GB" sz="1000" i="1" dirty="0">
                <a:latin typeface="Arial" panose="020B0604020202020204" pitchFamily="34" charset="0"/>
                <a:cs typeface="Arial" panose="020B0604020202020204" pitchFamily="34" charset="0"/>
              </a:rPr>
              <a:t> </a:t>
            </a:r>
            <a:r>
              <a:rPr lang="en-GB" sz="1000" i="1" dirty="0" err="1">
                <a:latin typeface="Arial" panose="020B0604020202020204" pitchFamily="34" charset="0"/>
                <a:cs typeface="Arial" panose="020B0604020202020204" pitchFamily="34" charset="0"/>
              </a:rPr>
              <a:t>Dergisi</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9</a:t>
            </a:r>
            <a:r>
              <a:rPr lang="en-GB" sz="1000" dirty="0">
                <a:latin typeface="Arial" panose="020B0604020202020204" pitchFamily="34" charset="0"/>
                <a:cs typeface="Arial" panose="020B0604020202020204" pitchFamily="34" charset="0"/>
              </a:rPr>
              <a:t>(1), pp.128-137.</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a:latin typeface="Arial" panose="020B0604020202020204" pitchFamily="34" charset="0"/>
                <a:cs typeface="Arial" panose="020B0604020202020204" pitchFamily="34" charset="0"/>
              </a:rPr>
              <a:t>van der Veer, E.L., </a:t>
            </a:r>
            <a:r>
              <a:rPr lang="en-GB" sz="1000" dirty="0" err="1">
                <a:latin typeface="Arial" panose="020B0604020202020204" pitchFamily="34" charset="0"/>
                <a:cs typeface="Arial" panose="020B0604020202020204" pitchFamily="34" charset="0"/>
              </a:rPr>
              <a:t>Lameijer</a:t>
            </a:r>
            <a:r>
              <a:rPr lang="en-GB" sz="1000" dirty="0">
                <a:latin typeface="Arial" panose="020B0604020202020204" pitchFamily="34" charset="0"/>
                <a:cs typeface="Arial" panose="020B0604020202020204" pitchFamily="34" charset="0"/>
              </a:rPr>
              <a:t>, J., Coolen, A.M., </a:t>
            </a:r>
            <a:r>
              <a:rPr lang="en-GB" sz="1000" dirty="0" err="1">
                <a:latin typeface="Arial" panose="020B0604020202020204" pitchFamily="34" charset="0"/>
                <a:cs typeface="Arial" panose="020B0604020202020204" pitchFamily="34" charset="0"/>
              </a:rPr>
              <a:t>Bluekens</a:t>
            </a:r>
            <a:r>
              <a:rPr lang="en-GB" sz="1000" dirty="0">
                <a:latin typeface="Arial" panose="020B0604020202020204" pitchFamily="34" charset="0"/>
                <a:cs typeface="Arial" panose="020B0604020202020204" pitchFamily="34" charset="0"/>
              </a:rPr>
              <a:t>, A.M., </a:t>
            </a:r>
            <a:r>
              <a:rPr lang="en-GB" sz="1000" dirty="0" err="1">
                <a:latin typeface="Arial" panose="020B0604020202020204" pitchFamily="34" charset="0"/>
                <a:cs typeface="Arial" panose="020B0604020202020204" pitchFamily="34" charset="0"/>
              </a:rPr>
              <a:t>Nederend</a:t>
            </a:r>
            <a:r>
              <a:rPr lang="en-GB" sz="1000" dirty="0">
                <a:latin typeface="Arial" panose="020B0604020202020204" pitchFamily="34" charset="0"/>
                <a:cs typeface="Arial" panose="020B0604020202020204" pitchFamily="34" charset="0"/>
              </a:rPr>
              <a:t>, J., </a:t>
            </a:r>
            <a:r>
              <a:rPr lang="en-GB" sz="1000" dirty="0" err="1">
                <a:latin typeface="Arial" panose="020B0604020202020204" pitchFamily="34" charset="0"/>
                <a:cs typeface="Arial" panose="020B0604020202020204" pitchFamily="34" charset="0"/>
              </a:rPr>
              <a:t>Gielens</a:t>
            </a:r>
            <a:r>
              <a:rPr lang="en-GB" sz="1000" dirty="0">
                <a:latin typeface="Arial" panose="020B0604020202020204" pitchFamily="34" charset="0"/>
                <a:cs typeface="Arial" panose="020B0604020202020204" pitchFamily="34" charset="0"/>
              </a:rPr>
              <a:t>, M., Voogd, A. and </a:t>
            </a:r>
            <a:r>
              <a:rPr lang="en-GB" sz="1000" dirty="0" err="1">
                <a:latin typeface="Arial" panose="020B0604020202020204" pitchFamily="34" charset="0"/>
                <a:cs typeface="Arial" panose="020B0604020202020204" pitchFamily="34" charset="0"/>
              </a:rPr>
              <a:t>Duijm</a:t>
            </a:r>
            <a:r>
              <a:rPr lang="en-GB" sz="1000" dirty="0">
                <a:latin typeface="Arial" panose="020B0604020202020204" pitchFamily="34" charset="0"/>
                <a:cs typeface="Arial" panose="020B0604020202020204" pitchFamily="34" charset="0"/>
              </a:rPr>
              <a:t>, L., (2023). Causes and consequences of delayed diagnosis in breast cancer screening with a focus on mammographic features and tumour characteristics. </a:t>
            </a:r>
            <a:r>
              <a:rPr lang="en-GB" sz="1000" i="1" dirty="0">
                <a:latin typeface="Arial" panose="020B0604020202020204" pitchFamily="34" charset="0"/>
                <a:cs typeface="Arial" panose="020B0604020202020204" pitchFamily="34" charset="0"/>
              </a:rPr>
              <a:t>European journal of radiology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167</a:t>
            </a:r>
            <a:r>
              <a:rPr lang="en-GB" sz="1000" dirty="0">
                <a:latin typeface="Arial" panose="020B0604020202020204" pitchFamily="34" charset="0"/>
                <a:cs typeface="Arial" panose="020B0604020202020204" pitchFamily="34" charset="0"/>
              </a:rPr>
              <a:t>, p.111048.</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a:latin typeface="Arial" panose="020B0604020202020204" pitchFamily="34" charset="0"/>
                <a:cs typeface="Arial" panose="020B0604020202020204" pitchFamily="34" charset="0"/>
              </a:rPr>
              <a:t>Wheeler, S.B., Rocque, G. and Basch, E., (2024). Benefits of breast cancer screening and treatment on mortality. </a:t>
            </a:r>
            <a:r>
              <a:rPr lang="en-GB" sz="1000" i="1" dirty="0">
                <a:latin typeface="Arial" panose="020B0604020202020204" pitchFamily="34" charset="0"/>
                <a:cs typeface="Arial" panose="020B0604020202020204" pitchFamily="34" charset="0"/>
              </a:rPr>
              <a:t>Jama</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331</a:t>
            </a:r>
            <a:r>
              <a:rPr lang="en-GB" sz="1000" dirty="0">
                <a:latin typeface="Arial" panose="020B0604020202020204" pitchFamily="34" charset="0"/>
                <a:cs typeface="Arial" panose="020B0604020202020204" pitchFamily="34" charset="0"/>
              </a:rPr>
              <a:t>(3), pp.199-200.</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a:latin typeface="Arial" panose="020B0604020202020204" pitchFamily="34" charset="0"/>
                <a:cs typeface="Arial" panose="020B0604020202020204" pitchFamily="34" charset="0"/>
              </a:rPr>
              <a:t>WHO, (2025) </a:t>
            </a:r>
            <a:r>
              <a:rPr lang="en-GB" sz="1000" i="1" dirty="0">
                <a:latin typeface="Arial" panose="020B0604020202020204" pitchFamily="34" charset="0"/>
                <a:cs typeface="Arial" panose="020B0604020202020204" pitchFamily="34" charset="0"/>
              </a:rPr>
              <a:t>Cancer</a:t>
            </a:r>
            <a:r>
              <a:rPr lang="en-GB" sz="1000" dirty="0">
                <a:latin typeface="Arial" panose="020B0604020202020204" pitchFamily="34" charset="0"/>
                <a:cs typeface="Arial" panose="020B0604020202020204" pitchFamily="34" charset="0"/>
              </a:rPr>
              <a:t>. Available at:</a:t>
            </a:r>
            <a:r>
              <a:rPr lang="en-GB" sz="1000" dirty="0">
                <a:latin typeface="Arial" panose="020B0604020202020204" pitchFamily="34" charset="0"/>
                <a:cs typeface="Arial" panose="020B0604020202020204" pitchFamily="34" charset="0"/>
                <a:hlinkClick r:id="rId7"/>
              </a:rPr>
              <a:t> https://www.who.int/news-room/fact-sheets/detail/cancer</a:t>
            </a:r>
            <a:r>
              <a:rPr lang="en-GB" sz="1000" dirty="0">
                <a:latin typeface="Arial" panose="020B0604020202020204" pitchFamily="34" charset="0"/>
                <a:cs typeface="Arial" panose="020B0604020202020204" pitchFamily="34" charset="0"/>
              </a:rPr>
              <a:t> (Accessed on: 06/03/2026)</a:t>
            </a:r>
            <a:endParaRPr lang="en-IN" sz="1000" dirty="0">
              <a:latin typeface="Arial" panose="020B0604020202020204" pitchFamily="34" charset="0"/>
              <a:cs typeface="Arial" panose="020B0604020202020204" pitchFamily="34" charset="0"/>
            </a:endParaRPr>
          </a:p>
          <a:p>
            <a:pPr algn="just">
              <a:lnSpc>
                <a:spcPct val="120000"/>
              </a:lnSpc>
            </a:pPr>
            <a:r>
              <a:rPr lang="en-GB" sz="1000" dirty="0">
                <a:latin typeface="Arial" panose="020B0604020202020204" pitchFamily="34" charset="0"/>
                <a:cs typeface="Arial" panose="020B0604020202020204" pitchFamily="34" charset="0"/>
              </a:rPr>
              <a:t>Xu, H. and Xu, B., (2023). Breast cancer: Epidemiology, risk factors and screening. </a:t>
            </a:r>
            <a:r>
              <a:rPr lang="en-GB" sz="1000" i="1" dirty="0">
                <a:latin typeface="Arial" panose="020B0604020202020204" pitchFamily="34" charset="0"/>
                <a:cs typeface="Arial" panose="020B0604020202020204" pitchFamily="34" charset="0"/>
              </a:rPr>
              <a:t>Chinese journal of cancer research</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35</a:t>
            </a:r>
            <a:r>
              <a:rPr lang="en-GB" sz="1000" dirty="0">
                <a:latin typeface="Arial" panose="020B0604020202020204" pitchFamily="34" charset="0"/>
                <a:cs typeface="Arial" panose="020B0604020202020204" pitchFamily="34" charset="0"/>
              </a:rPr>
              <a:t>(6), p.565.</a:t>
            </a:r>
            <a:endParaRPr lang="en-IN"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29285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4098</Words>
  <PresentationFormat>Widescreen</PresentationFormat>
  <Paragraphs>186</Paragraphs>
  <Slides>26</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Algerian</vt:lpstr>
      <vt:lpstr>Arial</vt:lpstr>
      <vt:lpstr>Calibri</vt:lpstr>
      <vt:lpstr>Calibri Light</vt:lpstr>
      <vt:lpstr>Office Theme</vt:lpstr>
      <vt:lpstr>Topic: Promoting Breast Cancer Screening Awareness to Improve Early Detection among Adult Women</vt:lpstr>
      <vt:lpstr>Student 1:Vidhi (2521864) </vt:lpstr>
      <vt:lpstr>Introduction to Breast Cancer</vt:lpstr>
      <vt:lpstr>Target Population</vt:lpstr>
      <vt:lpstr>Overview of the Campaign</vt:lpstr>
      <vt:lpstr> Rationale for the Campaign</vt:lpstr>
      <vt:lpstr>National Guidelines and Statistics</vt:lpstr>
      <vt:lpstr>Short-Term Consequences of Lack of Screening</vt:lpstr>
      <vt:lpstr>Long-Term Consequences</vt:lpstr>
      <vt:lpstr>Student 2: Hetal (2508644)</vt:lpstr>
      <vt:lpstr>Campaign Aims</vt:lpstr>
      <vt:lpstr>Campaign Activities Overview</vt:lpstr>
      <vt:lpstr>Weekly Activity Plan</vt:lpstr>
      <vt:lpstr>Campaign Poster</vt:lpstr>
      <vt:lpstr>Evaluation Methods</vt:lpstr>
      <vt:lpstr>Local and National Organisations</vt:lpstr>
      <vt:lpstr>Resources Used in the Campaign</vt:lpstr>
      <vt:lpstr>Student 3: Krinal (2531474) </vt:lpstr>
      <vt:lpstr>Physiological Benefits</vt:lpstr>
      <vt:lpstr>Psychological Benefits</vt:lpstr>
      <vt:lpstr>Sociological Benefits</vt:lpstr>
      <vt:lpstr>Health Behaviour Change Theories</vt:lpstr>
      <vt:lpstr>Barriers and Solutions</vt:lpstr>
      <vt:lpstr>Barriers and Solutions</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2026-03-06T15:06:34Z</dcterms:created>
  <dcterms:modified xsi:type="dcterms:W3CDTF">2026-03-06T15:28:37Z</dcterms:modified>
</cp:coreProperties>
</file>