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slideLayouts/slideLayout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Props/core0.xml" ContentType="application/vnd.openxmlformats-package.core-properties+xml"/>
  <Override PartName="/ppt/slides/slide14.xml" ContentType="application/vnd.openxmlformats-officedocument.presentationml.slide+xml"/>
  <Override PartName="/ppt/notesSlides/notesSlide14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openxmlformats.org/officedocument/2006/relationships/metadata/core-properties" Target="docProps/core0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49" r:id="rId2"/>
    <p:sldMasterId id="2147483651" r:id="rId3"/>
  </p:sldMasterIdLst>
  <p:notesMasterIdLst>
    <p:notesMasterId r:id="rId17"/>
  </p:notesMasterIdLst>
  <p:sldIdLst>
    <p:sldId id="256" r:id="rId4"/>
    <p:sldId id="258" r:id="rId5"/>
    <p:sldId id="267" r:id="rId6"/>
    <p:sldId id="259" r:id="rId7"/>
    <p:sldId id="260" r:id="rId8"/>
    <p:sldId id="261" r:id="rId9"/>
    <p:sldId id="262" r:id="rId10"/>
    <p:sldId id="263" r:id="rId11"/>
    <p:sldId id="264" r:id="rId12"/>
    <p:sldId id="270" r:id="rId22"/>
    <p:sldId id="265" r:id="rId13"/>
    <p:sldId id="266" r:id="rId14"/>
    <p:sldId id="268" r:id="rId15"/>
    <p:sldId id="269" r:id="rId16"/>
  </p:sldIdLst>
  <p:sldSz cx="9144000" cy="6858000" type="screen4x3"/>
  <p:notesSz cx="6865938" cy="95392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  <Relationship Id="rId22" Type="http://schemas.openxmlformats.org/officeDocument/2006/relationships/slide" Target="slides/slide14.xml"/>
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0"/>
            <a:ext cx="6865200" cy="954000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 lIns="90000" tIns="45000" rIns="90000" bIns="45000" anchor="ctr" anchorCtr="1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" name="PlaceHolder 1"/>
          <p:cNvSpPr>
            <a:spLocks noGrp="1"/>
          </p:cNvSpPr>
          <p:nvPr>
            <p:ph type="hdr"/>
          </p:nvPr>
        </p:nvSpPr>
        <p:spPr>
          <a:xfrm>
            <a:off x="0" y="-360"/>
            <a:ext cx="2975040" cy="477720"/>
          </a:xfrm>
          <a:prstGeom prst="rect">
            <a:avLst/>
          </a:prstGeom>
          <a:noFill/>
          <a:ln w="0">
            <a:noFill/>
          </a:ln>
        </p:spPr>
        <p:txBody>
          <a:bodyPr lIns="93600" tIns="46800" rIns="93600" bIns="46800" anchor="t">
            <a:noAutofit/>
          </a:bodyPr>
          <a:lstStyle/>
          <a:p>
            <a:pPr indent="0">
              <a:buNone/>
            </a:pP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dt" idx="9"/>
          </p:nvPr>
        </p:nvSpPr>
        <p:spPr>
          <a:xfrm>
            <a:off x="3889440" y="-360"/>
            <a:ext cx="2975040" cy="477720"/>
          </a:xfrm>
          <a:prstGeom prst="rect">
            <a:avLst/>
          </a:prstGeom>
          <a:noFill/>
          <a:ln w="0">
            <a:noFill/>
          </a:ln>
        </p:spPr>
        <p:txBody>
          <a:bodyPr lIns="93600" tIns="46800" rIns="93600" bIns="46800" anchor="t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US" sz="12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000000"/>
                </a:solidFill>
                <a:latin typeface="Calibri"/>
              </a:rPr>
              <a:t>&lt;date/time&gt;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" name="PlaceHolder 3"/>
          <p:cNvSpPr>
            <a:spLocks noGrp="1" noRot="1" noChangeAspect="1"/>
          </p:cNvSpPr>
          <p:nvPr>
            <p:ph type="sldImg"/>
          </p:nvPr>
        </p:nvSpPr>
        <p:spPr>
          <a:xfrm>
            <a:off x="1047600" y="715680"/>
            <a:ext cx="4770720" cy="3578040"/>
          </a:xfrm>
          <a:prstGeom prst="rect">
            <a:avLst/>
          </a:prstGeom>
          <a:noFill/>
          <a:ln w="12600">
            <a:solidFill>
              <a:srgbClr val="000000"/>
            </a:solidFill>
            <a:miter/>
          </a:ln>
        </p:spPr>
        <p:txBody>
          <a:bodyPr lIns="93600" tIns="46800" rIns="93600" bIns="46800" anchor="ctr">
            <a:noAutofit/>
          </a:bodyPr>
          <a:lstStyle/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move the slide</a:t>
            </a: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687240" y="4532400"/>
            <a:ext cx="5492880" cy="4292640"/>
          </a:xfrm>
          <a:prstGeom prst="rect">
            <a:avLst/>
          </a:prstGeom>
          <a:noFill/>
          <a:ln w="0">
            <a:noFill/>
          </a:ln>
        </p:spPr>
        <p:txBody>
          <a:bodyPr lIns="93600" tIns="46800" rIns="93600" bIns="4680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US" sz="1200" b="0" strike="noStrike" spc="-1">
                <a:solidFill>
                  <a:srgbClr val="000000"/>
                </a:solidFill>
                <a:latin typeface="Calibri"/>
              </a:rPr>
              <a:t>Click to edit the notes format</a:t>
            </a:r>
          </a:p>
        </p:txBody>
      </p:sp>
      <p:sp>
        <p:nvSpPr>
          <p:cNvPr id="19" name="PlaceHolder 5"/>
          <p:cNvSpPr>
            <a:spLocks noGrp="1"/>
          </p:cNvSpPr>
          <p:nvPr>
            <p:ph type="ftr" idx="10"/>
          </p:nvPr>
        </p:nvSpPr>
        <p:spPr>
          <a:xfrm>
            <a:off x="0" y="9061200"/>
            <a:ext cx="2975040" cy="477720"/>
          </a:xfrm>
          <a:prstGeom prst="rect">
            <a:avLst/>
          </a:prstGeom>
          <a:noFill/>
          <a:ln w="0">
            <a:noFill/>
          </a:ln>
        </p:spPr>
        <p:txBody>
          <a:bodyPr lIns="93600" tIns="46800" rIns="93600" bIns="46800" anchor="b">
            <a:noAutofit/>
          </a:bodyPr>
          <a:lstStyle/>
          <a:p>
            <a:pPr indent="0">
              <a:buNone/>
            </a:pP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" name="PlaceHolder 6"/>
          <p:cNvSpPr>
            <a:spLocks noGrp="1"/>
          </p:cNvSpPr>
          <p:nvPr>
            <p:ph type="sldNum" idx="11"/>
          </p:nvPr>
        </p:nvSpPr>
        <p:spPr>
          <a:xfrm>
            <a:off x="3889440" y="9061200"/>
            <a:ext cx="2975040" cy="477720"/>
          </a:xfrm>
          <a:prstGeom prst="rect">
            <a:avLst/>
          </a:prstGeom>
          <a:noFill/>
          <a:ln w="0">
            <a:noFill/>
          </a:ln>
        </p:spPr>
        <p:txBody>
          <a:bodyPr lIns="93600" tIns="46800" rIns="93600" bIns="46800" anchor="b">
            <a:noAutofit/>
          </a:bodyPr>
          <a:lstStyle>
            <a:lvl1pPr indent="0" algn="r">
              <a:lnSpc>
                <a:spcPct val="100000"/>
              </a:lnSpc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US" sz="1200" b="0" strike="noStrike" spc="-1">
                <a:solidFill>
                  <a:srgbClr val="000000"/>
                </a:solidFill>
                <a:latin typeface="Calibri"/>
              </a:defRPr>
            </a:lvl1pPr>
          </a:lstStyle>
          <a:p>
            <a:pPr indent="0" algn="r">
              <a:lnSpc>
                <a:spcPct val="100000"/>
              </a:lnSpc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9626D89F-5D62-4D70-AFF0-412F7AB026E4}" type="slidenum">
              <a:rPr lang="en-US" sz="1200" b="0" strike="noStrike" spc="-1">
                <a:solidFill>
                  <a:srgbClr val="000000"/>
                </a:solidFill>
                <a:latin typeface="Calibri"/>
              </a:rPr>
              <a:t>‹#›</a:t>
            </a:fld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047600" y="716040"/>
            <a:ext cx="4770720" cy="3578040"/>
          </a:xfrm>
          <a:prstGeom prst="rect">
            <a:avLst/>
          </a:prstGeom>
          <a:ln w="0">
            <a:noFill/>
          </a:ln>
        </p:spPr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687240" y="4532400"/>
            <a:ext cx="5492880" cy="4292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r>
              <a:rPr lang="en-GB" b="1"/>
              <a:t>SAY: </a:t>
            </a:r>
            <a:r>
              <a:rPr lang="en-GB"/>
              <a:t>Good morning/afternoon. My name is Andreea Anca. Today I present the findings of my Component 1 report: a critical evaluation of GPS tracking devices for people living with dementia in the UK.</a:t>
            </a:r>
          </a:p>
          <a:p>
            <a:r>
              <a:rPr lang="en-GB" b="1"/>
              <a:t>TIMING PLAN: </a:t>
            </a:r>
            <a:r>
              <a:rPr lang="en-GB"/>
              <a:t>total ≈ 13 min + ~5 min questions. Intro 1.5 · Video 1 · Workforce 1.5 · Service delivery 2 · Patients 1.5 · Community 1 · Challenges 1 · Recommendations 1 · Future 1 · Conclusion 1. If running over, compress Community and Challenges — never the Conclusion.</a:t>
            </a:r>
          </a:p>
          <a:p>
            <a:r>
              <a:rPr lang="en-GB" b="1"/>
              <a:t>TIME: </a:t>
            </a:r>
            <a:r>
              <a:rPr lang="en-GB"/>
              <a:t>~30 seconds.</a:t>
            </a:r>
          </a:p>
        </p:txBody>
      </p:sp>
      <p:sp>
        <p:nvSpPr>
          <p:cNvPr id="45" name="Slide Number Placeholder 3"/>
          <p:cNvSpPr/>
          <p:nvPr/>
        </p:nvSpPr>
        <p:spPr>
          <a:xfrm>
            <a:off x="3889440" y="9061560"/>
            <a:ext cx="2975040" cy="477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3600" tIns="46800" rIns="93600" bIns="46800" anchor="b">
            <a:noAutofit/>
          </a:bodyPr>
          <a:lstStyle/>
          <a:p>
            <a:pPr algn="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3096B0FE-75FB-4082-A2A2-19F5602C2C4F}" type="slidenum">
              <a:rPr lang="en-US" sz="1200" b="0" strike="noStrike" spc="-1">
                <a:solidFill>
                  <a:srgbClr val="000000"/>
                </a:solidFill>
                <a:latin typeface="Calibri"/>
              </a:rPr>
              <a:t>1</a:t>
            </a:fld>
            <a:endParaRPr lang="en-US" sz="1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047600" y="716040"/>
            <a:ext cx="4770720" cy="3578040"/>
          </a:xfrm>
          <a:prstGeom prst="rect">
            <a:avLst/>
          </a:prstGeom>
          <a:ln w="0">
            <a:noFill/>
          </a:ln>
        </p:spPr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687240" y="4532400"/>
            <a:ext cx="5492880" cy="4292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r>
              <a:rPr lang="en-GB" b="1"/>
              <a:t>SAY: </a:t>
            </a:r>
            <a:r>
              <a:rPr lang="en-GB"/>
              <a:t>The slide shows only the headline figures — give the detail verbally: dementia affects about 982,000 people in the UK, projected to reach 1.4 million by 2040; annual costs are forecast to rise from £42bn to £90bn (Alzheimer’s Society, 2024). The device is worn on the wrist or as a pendant: it locates the wearer, supports geofenced ‘safe zones’ and sends alerts to family carers or a 24-hour monitoring centre (Landau and Werner, 2012). It is established practice, not an experiment: around 2 million telecare users; assessment by occupational therapists and social workers, commissioned through local-authority TEC services, alongside the police Herbert Protocol (DHSC, 2025a; Dementia UK, 2024). Framework: Care Act 2014, NICE NG97 (2018), UK GDPR and Data Protection Act 2018.</a:t>
            </a:r>
          </a:p>
          <a:p>
            <a:r>
              <a:rPr lang="en-GB" b="1"/>
              <a:t>SAY: </a:t>
            </a:r>
            <a:r>
              <a:rPr lang="en-GB"/>
              <a:t>End on the argument that runs through the whole presentation: implementation, not invention, is decisive.</a:t>
            </a:r>
          </a:p>
          <a:p>
            <a:r>
              <a:rPr lang="en-GB" b="1"/>
              <a:t>LINK: </a:t>
            </a:r>
            <a:r>
              <a:rPr lang="en-GB"/>
              <a:t>“Before I turn to the evidence, here is what the device means in practice for one family carer.” → video.</a:t>
            </a:r>
          </a:p>
          <a:p>
            <a:r>
              <a:rPr lang="en-GB" b="1"/>
              <a:t>TIME: </a:t>
            </a:r>
            <a:r>
              <a:rPr lang="en-GB"/>
              <a:t>~1.5 minutes.</a:t>
            </a:r>
          </a:p>
        </p:txBody>
      </p:sp>
      <p:sp>
        <p:nvSpPr>
          <p:cNvPr id="48" name="Slide Number Placeholder 3"/>
          <p:cNvSpPr/>
          <p:nvPr/>
        </p:nvSpPr>
        <p:spPr>
          <a:xfrm>
            <a:off x="3889440" y="9061560"/>
            <a:ext cx="2975040" cy="477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3600" tIns="46800" rIns="93600" bIns="46800" anchor="b">
            <a:noAutofit/>
          </a:bodyPr>
          <a:lstStyle/>
          <a:p>
            <a:pPr algn="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911B1DF6-4901-424A-B64E-E1936138A30E}" type="slidenum">
              <a:rPr lang="en-US" sz="1200" b="0" strike="noStrike" spc="-1">
                <a:solidFill>
                  <a:srgbClr val="000000"/>
                </a:solidFill>
                <a:latin typeface="Calibri"/>
              </a:rPr>
              <a:t>2</a:t>
            </a:fld>
            <a:endParaRPr lang="en-US" sz="1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DO: </a:t>
            </a:r>
            <a:r>
              <a:rPr lang="en-GB"/>
              <a:t>Play the clip here — under one minute (internet connection needed). Introduce it: “Before the evidence, the lived experience.”</a:t>
            </a:r>
          </a:p>
          <a:p>
            <a:r>
              <a:rPr lang="en-GB" b="1"/>
              <a:t>LINK: </a:t>
            </a:r>
            <a:r>
              <a:rPr lang="en-GB"/>
              <a:t>“That peace of mind is one side of the story — the evidence is more mixed, starting with the workforce.” → workforce.</a:t>
            </a:r>
          </a:p>
          <a:p>
            <a:r>
              <a:rPr lang="en-GB" b="1"/>
              <a:t>TIME: </a:t>
            </a:r>
            <a:r>
              <a:rPr lang="en-GB"/>
              <a:t>~1 minute including the clip.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SAY: </a:t>
            </a:r>
            <a:r>
              <a:rPr lang="en-GB"/>
              <a:t>Explain the stats on screen: the Topol Review expects 90% of NHS roles to need digital skills within 20 years and calls for continuing professional development, not one-off training (Health Education England, 2019). Against that ambition, the 2026 provider survey: 39% cite staff digital skills as a barrier to adoption, 52% training costs and turnover, and 58% call for upskilling (DHSC, 2026).</a:t>
            </a:r>
          </a:p>
          <a:p>
            <a:r>
              <a:rPr lang="en-GB" b="1"/>
              <a:t>SAY: </a:t>
            </a:r>
            <a:r>
              <a:rPr lang="en-GB"/>
              <a:t>Then the analysis: care technologies displace, reshape, reinstate or degrade roles rather than simply replace staff — new roles include monitoring-centre operators and TEC officers (Hamblin, 2022). Technologies fail through non-adoption and abandonment when treated as procurement rather than managed change (Greenhalgh et al., 2017); false alerts bring ‘alert fatigue’, liability fears and risks to relational care (Hamblin, 2022).</a:t>
            </a:r>
          </a:p>
          <a:p>
            <a:r>
              <a:rPr lang="en-GB" b="1"/>
              <a:t>LINK: </a:t>
            </a:r>
            <a:r>
              <a:rPr lang="en-GB"/>
              <a:t>“Whether the workforce is supported shows up directly in what these devices deliver for services.” → service delivery.</a:t>
            </a:r>
          </a:p>
          <a:p>
            <a:r>
              <a:rPr lang="en-GB" b="1"/>
              <a:t>TIME: </a:t>
            </a:r>
            <a:r>
              <a:rPr lang="en-GB"/>
              <a:t>~1.5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SAY: </a:t>
            </a:r>
            <a:r>
              <a:rPr lang="en-GB"/>
              <a:t>This is the core critical-analysis slide — walk the comparison. Policy promised a shift from reactive to preventive care (NHS England, 2015). Left: the strongest trial, the ATTILA RCT (n≈500), found no significant delay to institutionalisation (HR 0.84; p = 0.20) and no cost savings over two years (Gathercole et al., 2021). Right: targeted UK schemes succeed — missing incidents fell from 0.21 to 0.09 per person, search times from 5.39 to 2.73 hours, and 81% of high-risk individuals were not reported missing again (Morrissey et al., 2026); reduced carer burden and police involvement (Doyle et al., 2024; Milne et al., 2014).</a:t>
            </a:r>
          </a:p>
          <a:p>
            <a:r>
              <a:rPr lang="en-GB" b="1"/>
              <a:t>SAY: </a:t>
            </a:r>
            <a:r>
              <a:rPr lang="en-GB"/>
              <a:t>Explain why they diverge: different outcomes, populations and designs — ATTILA measured long-term institutionalisation across a broad population; the schemes measured missing episodes in targeted high-risk groups. A fair judgement: effective at preventing and shortening missing episodes when carefully targeted, but it does not by itself change long-term care trajectories or costs. Mention the practical limits line: rural not-spots, daily charging, false alerts, and the 2027 analogue-to-digital switchover already linked to telecare failures (DHSC, 2025a; Which?, 2025).</a:t>
            </a:r>
          </a:p>
          <a:p>
            <a:r>
              <a:rPr lang="en-GB" b="1"/>
              <a:t>LINK: </a:t>
            </a:r>
            <a:r>
              <a:rPr lang="en-GB"/>
              <a:t>“Services aside — what does wearing one actually mean for the person living with dementia?” → patients.</a:t>
            </a:r>
          </a:p>
          <a:p>
            <a:r>
              <a:rPr lang="en-GB" b="1"/>
              <a:t>TIME: </a:t>
            </a:r>
            <a:r>
              <a:rPr lang="en-GB"/>
              <a:t>~2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SAY: </a:t>
            </a:r>
            <a:r>
              <a:rPr lang="en-GB"/>
              <a:t>Left column: genuinely enabling — preserves the freedom to walk outdoors, independence and dignity; less restrictive and less stigmatising than locked doors or constant supervision (Landau and Werner, 2012). Over half of wearers reported improved independence and 97% valued the connection to their carer (Doyle et al., 2024). Right column: the benefit is conditional — only 30% found the device easy to operate and 61% struggled to learn it, so it is best introduced early, while the person can still understand and consent (Doyle et al., 2024). Tracking can be experienced as surveillance: carers tend to prioritise safety, professionals autonomy (Robinson et al., 2007). Consent is not a one-off: best-interests, least-restrictive decisions under the Mental Capacity Act 2005; location plus health information is special category data under UK GDPR / DPA 2018.</a:t>
            </a:r>
          </a:p>
          <a:p>
            <a:r>
              <a:rPr lang="en-GB" b="1"/>
              <a:t>LINK: </a:t>
            </a:r>
            <a:r>
              <a:rPr lang="en-GB"/>
              <a:t>“The clearest beneficiaries, though, are often not the wearers themselves but the people around them.” → community.</a:t>
            </a:r>
          </a:p>
          <a:p>
            <a:r>
              <a:rPr lang="en-GB" b="1"/>
              <a:t>TIME: </a:t>
            </a:r>
            <a:r>
              <a:rPr lang="en-GB"/>
              <a:t>~1.5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SAY: </a:t>
            </a:r>
            <a:r>
              <a:rPr lang="en-GB"/>
              <a:t>Family carers benefit most directly: peace of mind and significantly reduced strain (Doyle et al., 2024); families sustain and co-produce care at home (Landau et al., 2010). Emergency services: search durations halved and repeat incidents prevented — against roughly £2,500 per police search; complements the Herbert Protocol (Morrissey et al., 2026; Dementia UK, 2024). This supports the WHO goal of living safely in the community (WHO, 2021) — currently the strongest part of the case. But benefits are unevenly distributed: postcode-lottery commissioning, weakest rural coverage where risk is highest, digital exclusion and device costs (Hamblin, 2022; Landau et al., 2010) — the risk of an ‘inverse care law’ of digital transformation: those in greatest need are least likely to benefit (DHSC, 2026).</a:t>
            </a:r>
          </a:p>
          <a:p>
            <a:r>
              <a:rPr lang="en-GB" b="1"/>
              <a:t>LINK: </a:t>
            </a:r>
            <a:r>
              <a:rPr lang="en-GB"/>
              <a:t>“Those inequalities are one of six challenges I want to draw together on one slide.” → challenges.</a:t>
            </a:r>
          </a:p>
          <a:p>
            <a:r>
              <a:rPr lang="en-GB" b="1"/>
              <a:t>TIME: </a:t>
            </a:r>
            <a:r>
              <a:rPr lang="en-GB"/>
              <a:t>~1 minute.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SAY: </a:t>
            </a:r>
            <a:r>
              <a:rPr lang="en-GB"/>
              <a:t>Walk the grid briefly, one line per cell. Evidence: the most rigorous trial shows no effect on institutionalisation or whole-system costs (Gathercole et al., 2021). Ethics: surveillance vs safety — no ethical consensus, so individualised assessment is required (Landau and Werner, 2012). Law: capacity and best interests under the MCA 2005; special-category-data obligations under UK GDPR / DPA 2018. Technology: signal not-spots, imperfect accuracy, daily charging, devices removed or forgotten, false alerts (Milne et al., 2014; Doyle et al., 2024). Infrastructure: telecare failures and deaths linked to the digital phone switchover; 40% of providers report connectivity barriers (DHSC, 2025a; 2026). Equity: variable commissioning, costs and digital exclusion concentrate risk among poorer, older and rural households.</a:t>
            </a:r>
          </a:p>
          <a:p>
            <a:r>
              <a:rPr lang="en-GB" b="1"/>
              <a:t>SAY: </a:t>
            </a:r>
            <a:r>
              <a:rPr lang="en-GB"/>
              <a:t>Deliver the key line with weight: a device that fails intermittently may be more dangerous than no device at all.</a:t>
            </a:r>
          </a:p>
          <a:p>
            <a:r>
              <a:rPr lang="en-GB" b="1"/>
              <a:t>LINK: </a:t>
            </a:r>
            <a:r>
              <a:rPr lang="en-GB"/>
              <a:t>“Each of these challenges points to a practical answer.” → recommendations.</a:t>
            </a:r>
          </a:p>
          <a:p>
            <a:r>
              <a:rPr lang="en-GB" b="1"/>
              <a:t>TIME: </a:t>
            </a:r>
            <a:r>
              <a:rPr lang="en-GB"/>
              <a:t>~1 minute.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SAY: </a:t>
            </a:r>
            <a:r>
              <a:rPr lang="en-GB"/>
              <a:t>Six answers mirroring the six challenges. 1 Workforce: make digital competency core, with funded CPD for OTs, social workers and care staff (Health Education England, 2019). 2 Consent: introduce devices early and revisit consent as the condition progresses (Doyle et al., 2024; MCA 2005). 3 Change: treat deployment as managed change — involve staff from design onwards and monitor false-alert workload (Greenhalgh et al., 2017). 4 Equity: commission funded access, rural connectivity and support for digitally excluded groups (DHSC, 2026). 5 Reliability: confirm equipment works before the 2027 switchover migration and complete data-protection impact assessments (DHSC, 2025a). 6 Integration: plan for digital care records, the NHS App and AI-based monitoring (DHSC, 2025b).</a:t>
            </a:r>
          </a:p>
          <a:p>
            <a:r>
              <a:rPr lang="en-GB" b="1"/>
              <a:t>LINK: </a:t>
            </a:r>
            <a:r>
              <a:rPr lang="en-GB"/>
              <a:t>“That last recommendation deserves a slide of its own — where is this technology going next?” → future developments.</a:t>
            </a:r>
          </a:p>
          <a:p>
            <a:r>
              <a:rPr lang="en-GB" b="1"/>
              <a:t>TIME: </a:t>
            </a:r>
            <a:r>
              <a:rPr lang="en-GB"/>
              <a:t>~1 minute.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SAY: </a:t>
            </a:r>
            <a:r>
              <a:rPr lang="en-GB"/>
              <a:t>A differentiated judgement, mirroring the two columns: GPS tracking demonstrably prevents and shortens missing episodes, reduces carer burden and relieves emergency services — when targeted, supported and reliable. Yet the strongest trial shows no effect on institutionalisation or costs, and ethical, legal and equity concerns persist (Gathercole et al., 2021). Central lesson: outcomes are produced by socio-technical systems — trained staff, managed change, resilient infrastructure, lawful data handling and fair access — not by devices alone.</a:t>
            </a:r>
          </a:p>
          <a:p>
            <a:r>
              <a:rPr lang="en-GB" b="1"/>
              <a:t>SAY: </a:t>
            </a:r>
            <a:r>
              <a:rPr lang="en-GB"/>
              <a:t>Close on the final line, slowly: a valuable component of an ethically governed, equitably resourced system of care — but a poor substitute for one. Then: “Thank you — I welcome your questions.”</a:t>
            </a:r>
          </a:p>
          <a:p>
            <a:r>
              <a:rPr lang="en-GB" b="1"/>
              <a:t>TIME: </a:t>
            </a:r>
            <a:r>
              <a:rPr lang="en-GB"/>
              <a:t>~1 minute, leaving ~5 minutes for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t>Reference list part 1 (UWTSD Harvard style), consistent with Component 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t>Reference list part 2, including the video shown on slide 4.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t>Reference list part 3 (UWTSD Harvard style), consistent with Component 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r>
              <a:rPr lang="en-GB" b="1"/>
              <a:t>SAY: </a:t>
            </a:r>
            <a:r>
              <a:rPr lang="en-GB"/>
              <a:t>Three steps, left to right. Integrate: the 10 Year Health Plan commits to a single patient record and an expanded NHS App — GPS and telecare data joined to shared records and visible to the whole care team, so a night-time alert reaches the same record the GP and social worker see (DHSC, 2025b). Predict: AI applied to that data can learn a person’s normal movement patterns and flag unusual deviation early — the response comes before a missing episode rather than after, and smarter filtering could cut the false alerts that drive alert fatigue. Anticipate: multi-sensor wearables — gait, falls, heart rate — could shift the goal from locating people to anticipating risk, the direction set out in the Topol Review (Health Education England, 2019).</a:t>
            </a:r>
          </a:p>
          <a:p>
            <a:r>
              <a:rPr lang="en-GB" b="1"/>
              <a:t>SAY: </a:t>
            </a:r>
            <a:r>
              <a:rPr lang="en-GB"/>
              <a:t>Keep the critical stance: each step intensifies exactly the questions raised earlier — consent as capacity declines, special category data, workforce capability. The socio-technical conditions still decide whether any of it helps.</a:t>
            </a:r>
          </a:p>
          <a:p>
            <a:r>
              <a:rPr lang="en-GB" b="1"/>
              <a:t>LINK: </a:t>
            </a:r>
            <a:r>
              <a:rPr lang="en-GB"/>
              <a:t>“Which brings me back to where I started.” → conclusion.</a:t>
            </a:r>
          </a:p>
          <a:p>
            <a:r>
              <a:rPr lang="en-GB" b="1"/>
              <a:t>TIME: </a:t>
            </a:r>
            <a:r>
              <a:rPr lang="en-GB"/>
              <a:t>~1 minute.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1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fld id="{8E8F6AF6-2FE6-4702-9D51-1948501052B1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7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8"/>
          </p:nvPr>
        </p:nvSpPr>
        <p:spPr/>
        <p:txBody>
          <a:bodyPr/>
          <a:lstStyle/>
          <a:p>
            <a:fld id="{71CF41A7-6B71-4C91-B85D-303955C7FDF5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6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the title text format</a:t>
            </a: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599840"/>
            <a:ext cx="8229600" cy="39164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740"/>
          </a:bodyPr>
          <a:lstStyle/>
          <a:p>
            <a:pPr marL="343080" indent="-343080">
              <a:spcBef>
                <a:spcPts val="799"/>
              </a:spcBef>
              <a:buClr>
                <a:srgbClr val="000000"/>
              </a:buClr>
              <a:buFont typeface="Arial"/>
              <a:buChar char="•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Click to edit the outline text format</a:t>
            </a:r>
          </a:p>
          <a:p>
            <a:pPr marL="743040" lvl="1" indent="-285840">
              <a:spcBef>
                <a:spcPts val="799"/>
              </a:spcBef>
              <a:buClr>
                <a:srgbClr val="000000"/>
              </a:buClr>
              <a:buFont typeface="Arial"/>
              <a:buChar char="–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Second Outline Level</a:t>
            </a:r>
          </a:p>
          <a:p>
            <a:pPr marL="1143000" lvl="2" indent="-228600">
              <a:spcBef>
                <a:spcPts val="799"/>
              </a:spcBef>
              <a:buClr>
                <a:srgbClr val="000000"/>
              </a:buClr>
              <a:buFont typeface="Arial"/>
              <a:buChar char="•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Third Outline Level</a:t>
            </a:r>
          </a:p>
          <a:p>
            <a:pPr marL="1600200" lvl="3" indent="-228600">
              <a:spcBef>
                <a:spcPts val="799"/>
              </a:spcBef>
              <a:buClr>
                <a:srgbClr val="000000"/>
              </a:buClr>
              <a:buFont typeface="Arial"/>
              <a:buChar char="–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Fourth Outline Level</a:t>
            </a:r>
          </a:p>
          <a:p>
            <a:pPr marL="2057400" lvl="4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Fifth Outline Level</a:t>
            </a:r>
          </a:p>
          <a:p>
            <a:pPr marL="2057400" lvl="5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Sixth Outline Level</a:t>
            </a:r>
          </a:p>
          <a:p>
            <a:pPr marL="2057400" lvl="6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Seventh Outline Level</a:t>
            </a:r>
          </a:p>
        </p:txBody>
      </p:sp>
      <p:sp>
        <p:nvSpPr>
          <p:cNvPr id="2" name="PlaceHolder 3"/>
          <p:cNvSpPr>
            <a:spLocks noGrp="1"/>
          </p:cNvSpPr>
          <p:nvPr>
            <p:ph type="dt" idx="1"/>
          </p:nvPr>
        </p:nvSpPr>
        <p:spPr>
          <a:xfrm>
            <a:off x="250920" y="6524280"/>
            <a:ext cx="971280" cy="2192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>
            <a:lvl1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GB" sz="1000" b="0" strike="noStrike" spc="-1">
                <a:solidFill>
                  <a:srgbClr val="898989"/>
                </a:solidFill>
                <a:latin typeface="Times New Roman"/>
              </a:defRPr>
            </a:lvl1pPr>
          </a:lstStyle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1000" b="0" strike="noStrike" spc="-1">
                <a:solidFill>
                  <a:srgbClr val="898989"/>
                </a:solidFill>
                <a:latin typeface="Times New Roman"/>
              </a:rPr>
              <a:t>&lt;date/time&gt;</a:t>
            </a: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2"/>
          </p:nvPr>
        </p:nvSpPr>
        <p:spPr>
          <a:xfrm>
            <a:off x="7956720" y="6381720"/>
            <a:ext cx="730080" cy="3398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>
            <a:lvl1pPr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GB" sz="1200" b="0" strike="noStrike" spc="-1">
                <a:solidFill>
                  <a:srgbClr val="898989"/>
                </a:solidFill>
                <a:latin typeface="Times New Roman"/>
              </a:defRPr>
            </a:lvl1pPr>
          </a:lstStyle>
          <a:p>
            <a:pPr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3AEEFBE5-8B19-4241-86A4-6232A223939E}" type="slidenum">
              <a:rPr lang="en-GB" sz="1200" b="0" strike="noStrike" spc="-1">
                <a:solidFill>
                  <a:srgbClr val="898989"/>
                </a:solidFill>
                <a:latin typeface="Times New Roman"/>
              </a:rPr>
              <a:t>‹#›</a:t>
            </a:fld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the title text format</a:t>
            </a: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599840"/>
            <a:ext cx="8229600" cy="39164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740"/>
          </a:bodyPr>
          <a:lstStyle/>
          <a:p>
            <a:pPr marL="343080" indent="-343080">
              <a:spcBef>
                <a:spcPts val="799"/>
              </a:spcBef>
              <a:buClr>
                <a:srgbClr val="000000"/>
              </a:buClr>
              <a:buFont typeface="Arial"/>
              <a:buChar char="•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Click to edit the outline text format</a:t>
            </a:r>
          </a:p>
          <a:p>
            <a:pPr marL="743040" lvl="1" indent="-285840">
              <a:spcBef>
                <a:spcPts val="799"/>
              </a:spcBef>
              <a:buClr>
                <a:srgbClr val="000000"/>
              </a:buClr>
              <a:buFont typeface="Arial"/>
              <a:buChar char="–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Second Outline Level</a:t>
            </a:r>
          </a:p>
          <a:p>
            <a:pPr marL="1143000" lvl="2" indent="-228600">
              <a:spcBef>
                <a:spcPts val="799"/>
              </a:spcBef>
              <a:buClr>
                <a:srgbClr val="000000"/>
              </a:buClr>
              <a:buFont typeface="Arial"/>
              <a:buChar char="•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Third Outline Level</a:t>
            </a:r>
          </a:p>
          <a:p>
            <a:pPr marL="1600200" lvl="3" indent="-228600">
              <a:spcBef>
                <a:spcPts val="799"/>
              </a:spcBef>
              <a:buClr>
                <a:srgbClr val="000000"/>
              </a:buClr>
              <a:buFont typeface="Arial"/>
              <a:buChar char="–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Fourth Outline Level</a:t>
            </a:r>
          </a:p>
          <a:p>
            <a:pPr marL="2057400" lvl="4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Fifth Outline Level</a:t>
            </a:r>
          </a:p>
          <a:p>
            <a:pPr marL="2057400" lvl="5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Sixth Outline Level</a:t>
            </a:r>
          </a:p>
          <a:p>
            <a:pPr marL="2057400" lvl="6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Seventh Outline Level</a:t>
            </a:r>
          </a:p>
        </p:txBody>
      </p:sp>
      <p:sp>
        <p:nvSpPr>
          <p:cNvPr id="6" name="PlaceHolder 3"/>
          <p:cNvSpPr>
            <a:spLocks noGrp="1"/>
          </p:cNvSpPr>
          <p:nvPr>
            <p:ph type="dt" idx="3"/>
          </p:nvPr>
        </p:nvSpPr>
        <p:spPr>
          <a:xfrm>
            <a:off x="394920" y="6524280"/>
            <a:ext cx="971640" cy="2192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>
            <a:lvl1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GB" sz="1000" b="0" strike="noStrike" spc="-1">
                <a:solidFill>
                  <a:srgbClr val="898989"/>
                </a:solidFill>
                <a:latin typeface="Times New Roman"/>
              </a:defRPr>
            </a:lvl1pPr>
          </a:lstStyle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1000" b="0" strike="noStrike" spc="-1">
                <a:solidFill>
                  <a:srgbClr val="898989"/>
                </a:solidFill>
                <a:latin typeface="Times New Roman"/>
              </a:rPr>
              <a:t>&lt;date/time&gt;</a:t>
            </a:r>
            <a:endParaRPr lang="en-US" sz="10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7" name="PlaceHolder 4"/>
          <p:cNvSpPr>
            <a:spLocks noGrp="1"/>
          </p:cNvSpPr>
          <p:nvPr>
            <p:ph type="ftr" idx="4"/>
          </p:nvPr>
        </p:nvSpPr>
        <p:spPr>
          <a:xfrm>
            <a:off x="4140000" y="6381720"/>
            <a:ext cx="2895480" cy="365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US" sz="18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" name="PlaceHolder 5"/>
          <p:cNvSpPr>
            <a:spLocks noGrp="1"/>
          </p:cNvSpPr>
          <p:nvPr>
            <p:ph type="sldNum" idx="5"/>
          </p:nvPr>
        </p:nvSpPr>
        <p:spPr>
          <a:xfrm>
            <a:off x="7956720" y="6381720"/>
            <a:ext cx="730080" cy="3398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>
            <a:lvl1pPr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GB" sz="1200" b="0" strike="noStrike" spc="-1">
                <a:solidFill>
                  <a:srgbClr val="898989"/>
                </a:solidFill>
                <a:latin typeface="Times New Roman"/>
              </a:defRPr>
            </a:lvl1pPr>
          </a:lstStyle>
          <a:p>
            <a:pPr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C640F7E7-6566-4068-894B-13A307C5F403}" type="slidenum">
              <a:rPr lang="en-GB" sz="1200" b="0" strike="noStrike" spc="-1">
                <a:solidFill>
                  <a:srgbClr val="898989"/>
                </a:solidFill>
                <a:latin typeface="Times New Roman"/>
              </a:rPr>
              <a:t>‹#›</a:t>
            </a:fld>
            <a:endParaRPr lang="en-US" sz="1200" b="0" strike="noStrike" spc="-1">
              <a:solidFill>
                <a:srgbClr val="FFFFFF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the title text format</a:t>
            </a: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599840"/>
            <a:ext cx="8229600" cy="39164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740"/>
          </a:bodyPr>
          <a:lstStyle/>
          <a:p>
            <a:pPr marL="343080" indent="-343080">
              <a:spcBef>
                <a:spcPts val="799"/>
              </a:spcBef>
              <a:buClr>
                <a:srgbClr val="000000"/>
              </a:buClr>
              <a:buFont typeface="Arial"/>
              <a:buChar char="•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Click to edit the outline text format</a:t>
            </a:r>
          </a:p>
          <a:p>
            <a:pPr marL="743040" lvl="1" indent="-285840">
              <a:spcBef>
                <a:spcPts val="799"/>
              </a:spcBef>
              <a:buClr>
                <a:srgbClr val="000000"/>
              </a:buClr>
              <a:buFont typeface="Arial"/>
              <a:buChar char="–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Second Outline Level</a:t>
            </a:r>
          </a:p>
          <a:p>
            <a:pPr marL="1143000" lvl="2" indent="-228600">
              <a:spcBef>
                <a:spcPts val="799"/>
              </a:spcBef>
              <a:buClr>
                <a:srgbClr val="000000"/>
              </a:buClr>
              <a:buFont typeface="Arial"/>
              <a:buChar char="•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Third Outline Level</a:t>
            </a:r>
          </a:p>
          <a:p>
            <a:pPr marL="1600200" lvl="3" indent="-228600">
              <a:spcBef>
                <a:spcPts val="799"/>
              </a:spcBef>
              <a:buClr>
                <a:srgbClr val="000000"/>
              </a:buClr>
              <a:buFont typeface="Arial"/>
              <a:buChar char="–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Fourth Outline Level</a:t>
            </a:r>
          </a:p>
          <a:p>
            <a:pPr marL="2057400" lvl="4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Fifth Outline Level</a:t>
            </a:r>
          </a:p>
          <a:p>
            <a:pPr marL="2057400" lvl="5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Sixth Outline Level</a:t>
            </a:r>
          </a:p>
          <a:p>
            <a:pPr marL="2057400" lvl="6" indent="-228600">
              <a:spcBef>
                <a:spcPts val="799"/>
              </a:spcBef>
              <a:buClr>
                <a:srgbClr val="000000"/>
              </a:buClr>
              <a:buFont typeface="Arial"/>
              <a:buChar char="»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Seventh Outline Level</a:t>
            </a:r>
          </a:p>
        </p:txBody>
      </p:sp>
      <p:sp>
        <p:nvSpPr>
          <p:cNvPr id="11" name="PlaceHolder 3"/>
          <p:cNvSpPr>
            <a:spLocks noGrp="1"/>
          </p:cNvSpPr>
          <p:nvPr>
            <p:ph type="dt" idx="6"/>
          </p:nvPr>
        </p:nvSpPr>
        <p:spPr>
          <a:xfrm>
            <a:off x="250920" y="6524280"/>
            <a:ext cx="971280" cy="2192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>
            <a:lvl1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GB" sz="1000" b="0" strike="noStrike" spc="-1">
                <a:solidFill>
                  <a:srgbClr val="898989"/>
                </a:solidFill>
                <a:latin typeface="Times New Roman"/>
              </a:defRPr>
            </a:lvl1pPr>
          </a:lstStyle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1000" b="0" strike="noStrike" spc="-1">
                <a:solidFill>
                  <a:srgbClr val="898989"/>
                </a:solidFill>
                <a:latin typeface="Times New Roman"/>
              </a:rPr>
              <a:t>&lt;date/time&gt;</a:t>
            </a: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" name="PlaceHolder 4"/>
          <p:cNvSpPr>
            <a:spLocks noGrp="1"/>
          </p:cNvSpPr>
          <p:nvPr>
            <p:ph type="ftr" idx="7"/>
          </p:nvPr>
        </p:nvSpPr>
        <p:spPr>
          <a:xfrm>
            <a:off x="3132000" y="6461280"/>
            <a:ext cx="2895840" cy="365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US" sz="18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" name="PlaceHolder 5"/>
          <p:cNvSpPr>
            <a:spLocks noGrp="1"/>
          </p:cNvSpPr>
          <p:nvPr>
            <p:ph type="sldNum" idx="8"/>
          </p:nvPr>
        </p:nvSpPr>
        <p:spPr>
          <a:xfrm>
            <a:off x="7956720" y="6381720"/>
            <a:ext cx="730080" cy="3398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>
            <a:lvl1pPr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GB" sz="1200" b="0" strike="noStrike" spc="-1">
                <a:solidFill>
                  <a:srgbClr val="898989"/>
                </a:solidFill>
                <a:latin typeface="Times New Roman"/>
              </a:defRPr>
            </a:lvl1pPr>
          </a:lstStyle>
          <a:p>
            <a:pPr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09F59F2E-E1B2-4E44-BA7D-62F03004FECE}" type="slidenum">
              <a:rPr lang="en-GB" sz="1200" b="0" strike="noStrike" spc="-1">
                <a:solidFill>
                  <a:srgbClr val="898989"/>
                </a:solidFill>
                <a:latin typeface="Times New Roman"/>
              </a:rPr>
              <a:t>‹#›</a:t>
            </a:fld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KbhWLE7PC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"/>
          <p:cNvSpPr/>
          <p:nvPr/>
        </p:nvSpPr>
        <p:spPr>
          <a:xfrm>
            <a:off x="755640" y="3429000"/>
            <a:ext cx="7561440" cy="2303640"/>
          </a:xfrm>
          <a:prstGeom prst="rect">
            <a:avLst/>
          </a:prstGeom>
          <a:solidFill>
            <a:srgbClr val="00B0F0"/>
          </a:solidFill>
          <a:ln w="25560">
            <a:solidFill>
              <a:srgbClr val="0080B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ctr">
            <a:noAutofit/>
          </a:bodyPr>
          <a:lstStyle/>
          <a:p>
            <a:pPr algn="ctr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US" sz="18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611280" y="1305000"/>
            <a:ext cx="8353440" cy="4248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marL="0" indent="0" algn="ctr">
              <a:spcAft>
                <a:spcPts val="600"/>
              </a:spcAft>
              <a:buNone/>
            </a:pPr>
            <a:r>
              <a:rPr sz="2200" b="1" i="0" u="none">
                <a:solidFill>
                  <a:srgbClr val="FFFFCC"/>
                </a:solidFill>
                <a:latin typeface="Myriad Pro"/>
              </a:rPr>
              <a:t>Digital Transformation in the Health and Care Professions (BMHP6026)</a:t>
            </a:r>
          </a:p>
          <a:p>
            <a:pPr marL="0" indent="0" algn="ctr">
              <a:spcAft>
                <a:spcPts val="1000"/>
              </a:spcAft>
              <a:buNone/>
            </a:pPr>
            <a:r>
              <a:rPr sz="1700" b="1" i="0" u="none">
                <a:solidFill>
                  <a:srgbClr val="FFFFCC"/>
                </a:solidFill>
                <a:latin typeface="Myriad Pro"/>
              </a:rPr>
              <a:t>Component 2: Viva Voce Presentation</a:t>
            </a:r>
          </a:p>
          <a:p>
            <a:pPr marL="0" indent="0" algn="ctr">
              <a:spcAft>
                <a:spcPts val="1200"/>
              </a:spcAft>
              <a:buNone/>
            </a:pPr>
            <a:r>
              <a:rPr sz="1700" b="1" i="1" u="none">
                <a:solidFill>
                  <a:srgbClr val="FFFFCC"/>
                </a:solidFill>
                <a:latin typeface="Myriad Pro"/>
              </a:rPr>
              <a:t>Locating Independence: A Critical Evaluation of GPS Tracking Devices for People Living with Dementia in the UK</a:t>
            </a:r>
          </a:p>
          <a:p>
            <a:pPr marL="0" indent="0" algn="ctr">
              <a:spcAft>
                <a:spcPts val="400"/>
              </a:spcAft>
              <a:buNone/>
            </a:pPr>
            <a:r>
              <a:rPr sz="1500" b="1" i="0" u="none">
                <a:solidFill>
                  <a:srgbClr val="FFFFCC"/>
                </a:solidFill>
                <a:latin typeface="Myriad Pro"/>
              </a:rPr>
              <a:t>Student name: Andreea Anca      Student ID: 2327259</a:t>
            </a:r>
          </a:p>
          <a:p>
            <a:pPr marL="0" indent="0" algn="ctr">
              <a:spcAft>
                <a:spcPts val="0"/>
              </a:spcAft>
              <a:buNone/>
            </a:pPr>
            <a:r>
              <a:rPr sz="1500" b="1" i="0" u="none">
                <a:solidFill>
                  <a:srgbClr val="FFFFCC"/>
                </a:solidFill>
                <a:latin typeface="Myriad Pro"/>
              </a:rPr>
              <a:t>Lecturer: Dr Laila Surani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Introduction</a:t>
            </a:r>
          </a:p>
        </p:txBody>
      </p:sp>
      <p:sp>
        <p:nvSpPr>
          <p:cNvPr id="101" name="Stat"/>
          <p:cNvSpPr txBox="1"/>
          <p:nvPr/>
        </p:nvSpPr>
        <p:spPr>
          <a:xfrm>
            <a:off x="457200" y="1500000"/>
            <a:ext cx="4000500" cy="1143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300"/>
              </a:spcAft>
              <a:buNone/>
            </a:pPr>
            <a:r>
              <a:rPr lang="en-GB" sz="3200" b="1" i="0" strike="noStrike" spc="-1">
                <a:solidFill>
                  <a:srgbClr val="023B59"/>
                </a:solidFill>
                <a:latin typeface="Myriad Pro"/>
              </a:rPr>
              <a:t>982,000 → 1.4m</a:t>
            </a:r>
          </a:p>
          <a:p>
            <a:pPr algn="ctr">
              <a:spcAft>
                <a:spcPts val="0"/>
              </a:spcAft>
              <a:buNone/>
            </a:pPr>
            <a:r>
              <a:rPr lang="en-GB" sz="1100" b="0" i="0" strike="noStrike" spc="-1">
                <a:solidFill>
                  <a:srgbClr val="5B6B73"/>
                </a:solidFill>
                <a:latin typeface="Myriad Pro"/>
              </a:rPr>
              <a:t>people living with dementia in the UK — today → 2040 (Alzheimer’s Society, 2024)</a:t>
            </a:r>
          </a:p>
        </p:txBody>
      </p:sp>
      <p:sp>
        <p:nvSpPr>
          <p:cNvPr id="102" name="Stat"/>
          <p:cNvSpPr txBox="1"/>
          <p:nvPr/>
        </p:nvSpPr>
        <p:spPr>
          <a:xfrm>
            <a:off x="4686300" y="1500000"/>
            <a:ext cx="4000500" cy="1143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300"/>
              </a:spcAft>
              <a:buNone/>
            </a:pPr>
            <a:r>
              <a:rPr lang="en-GB" sz="3200" b="1" i="0" strike="noStrike" spc="-1">
                <a:solidFill>
                  <a:srgbClr val="023B59"/>
                </a:solidFill>
                <a:latin typeface="Myriad Pro"/>
              </a:rPr>
              <a:t>£42bn → £90bn</a:t>
            </a:r>
          </a:p>
          <a:p>
            <a:pPr algn="ctr">
              <a:spcAft>
                <a:spcPts val="0"/>
              </a:spcAft>
              <a:buNone/>
            </a:pPr>
            <a:r>
              <a:rPr lang="en-GB" sz="1100" b="0" i="0" strike="noStrike" spc="-1">
                <a:solidFill>
                  <a:srgbClr val="5B6B73"/>
                </a:solidFill>
                <a:latin typeface="Myriad Pro"/>
              </a:rPr>
              <a:t>annual cost of dementia to the UK — today → 2040 (Alzheimer’s Society, 2024)</a:t>
            </a:r>
          </a:p>
        </p:txBody>
      </p:sp>
      <p:sp>
        <p:nvSpPr>
          <p:cNvPr id="103" name="CardA"/>
          <p:cNvSpPr txBox="1"/>
          <p:nvPr/>
        </p:nvSpPr>
        <p:spPr>
          <a:xfrm>
            <a:off x="457200" y="2871600"/>
            <a:ext cx="4000500" cy="156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What it is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Wrist-worn or pendant GPS tracker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Geofenced ‘safe zones’ around home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Alerts to family carers or a 24-hr centre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(Landau and Werner, 2012)</a:t>
            </a:r>
          </a:p>
        </p:txBody>
      </p:sp>
      <p:sp>
        <p:nvSpPr>
          <p:cNvPr id="104" name="CardB"/>
          <p:cNvSpPr txBox="1"/>
          <p:nvPr/>
        </p:nvSpPr>
        <p:spPr>
          <a:xfrm>
            <a:off x="4686300" y="2871600"/>
            <a:ext cx="4000500" cy="156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Where it sits in UK practice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~2 million telecare users; a decade of use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Assessed by OTs and social workers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Care Act 2014 · NICE NG97 · UK GDPR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(DHSC, 2025a; Dementia UK, 2024)</a:t>
            </a:r>
          </a:p>
        </p:txBody>
      </p:sp>
      <p:sp>
        <p:nvSpPr>
          <p:cNvPr id="105" name="KeyBand"/>
          <p:cNvSpPr txBox="1"/>
          <p:nvPr/>
        </p:nvSpPr>
        <p:spPr>
          <a:xfrm>
            <a:off x="457200" y="4660200"/>
            <a:ext cx="8229600" cy="740000"/>
          </a:xfrm>
          <a:prstGeom prst="roundRect">
            <a:avLst>
              <a:gd name="adj" fmla="val 6000"/>
            </a:avLst>
          </a:prstGeom>
          <a:solidFill>
            <a:srgbClr val="023B59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400" b="1" i="0" strike="noStrike" spc="-1">
                <a:solidFill>
                  <a:srgbClr val="FFFFFF"/>
                </a:solidFill>
                <a:latin typeface="Myriad Pro"/>
              </a:rPr>
              <a:t>Argument: implementation, not invention — value depends on the workforce, governance and infrastructure around the device.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The Device in Action</a:t>
            </a:r>
            <a:endParaRPr lang="en-US" sz="4400" b="0" strike="noStrike" spc="-1">
              <a:solidFill>
                <a:srgbClr val="023B59"/>
              </a:solidFill>
              <a:latin typeface="Myriad Pro"/>
            </a:endParaRPr>
          </a:p>
        </p:txBody>
      </p:sp>
      <p:sp>
        <p:nvSpPr>
          <p:cNvPr id="26" name="Rounded Rectangle 25">
            <a:hlinkClick r:id="rId3"/>
          </p:cNvPr>
          <p:cNvSpPr/>
          <p:nvPr/>
        </p:nvSpPr>
        <p:spPr>
          <a:xfrm>
            <a:off x="1600200" y="1560000"/>
            <a:ext cx="5943600" cy="2950000"/>
          </a:xfrm>
          <a:prstGeom prst="roundRect">
            <a:avLst>
              <a:gd name="adj" fmla="val 5000"/>
            </a:avLst>
          </a:prstGeom>
          <a:solidFill>
            <a:srgbClr val="11182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ounded Rectangle 26">
            <a:hlinkClick r:id="rId3"/>
          </p:cNvPr>
          <p:cNvSpPr/>
          <p:nvPr/>
        </p:nvSpPr>
        <p:spPr>
          <a:xfrm>
            <a:off x="4069080" y="2692100"/>
            <a:ext cx="1005840" cy="685800"/>
          </a:xfrm>
          <a:prstGeom prst="roundRect">
            <a:avLst>
              <a:gd name="adj" fmla="val 30000"/>
            </a:avLst>
          </a:prstGeom>
          <a:solidFill>
            <a:srgbClr val="E6211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Isosceles Triangle 27">
            <a:hlinkClick r:id="rId3"/>
          </p:cNvPr>
          <p:cNvSpPr/>
          <p:nvPr/>
        </p:nvSpPr>
        <p:spPr>
          <a:xfrm rot="5400000">
            <a:off x="4442000" y="2870000"/>
            <a:ext cx="300000" cy="330000"/>
          </a:xfrm>
          <a:prstGeom prst="triangle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6553800" y="4010000"/>
            <a:ext cx="850000" cy="380000"/>
          </a:xfrm>
          <a:prstGeom prst="roundRect">
            <a:avLst>
              <a:gd name="adj" fmla="val 25000"/>
            </a:avLst>
          </a:prstGeom>
          <a:solidFill>
            <a:srgbClr val="26262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100" b="1" i="0" u="none">
                <a:solidFill>
                  <a:srgbClr val="FFFFFF"/>
                </a:solidFill>
                <a:latin typeface="Myriad Pro"/>
              </a:rPr>
              <a:t>▶ &lt; 1 min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57200" y="4620000"/>
            <a:ext cx="8229600" cy="1620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spcAft>
                <a:spcPts val="400"/>
              </a:spcAft>
              <a:buNone/>
            </a:pPr>
            <a:r>
              <a:rPr sz="1500" b="1" i="0" u="none">
                <a:solidFill>
                  <a:srgbClr val="000000"/>
                </a:solidFill>
                <a:latin typeface="Myriad Pro"/>
              </a:rPr>
              <a:t>‘It’s Peace of Mind’ – Dementia GPS Tracker Testimonial (TechSilver, UK)</a:t>
            </a:r>
          </a:p>
          <a:p>
            <a:pPr marL="0" indent="0" algn="ctr">
              <a:spcAft>
                <a:spcPts val="400"/>
              </a:spcAft>
              <a:buNone/>
            </a:pPr>
            <a:r>
              <a:rPr sz="1300" b="0" i="0" u="sng">
                <a:solidFill>
                  <a:srgbClr val="0563C1"/>
                </a:solidFill>
                <a:latin typeface="Myriad Pro"/>
                <a:hlinkClick r:id="rId3"/>
              </a:rPr>
              <a:t>https://www.youtube.com/watch?v=kKbhWLE7PCg</a:t>
            </a:r>
          </a:p>
          <a:p>
            <a:pPr marL="0" indent="0" algn="ctr">
              <a:spcAft>
                <a:spcPts val="0"/>
              </a:spcAft>
              <a:buNone/>
            </a:pPr>
            <a:r>
              <a:rPr sz="1100" b="0" i="1" u="none">
                <a:solidFill>
                  <a:srgbClr val="595959"/>
                </a:solidFill>
                <a:latin typeface="Myriad Pro"/>
              </a:rPr>
              <a:t>A family carer, Jacqui, describes how a GPS tracker helps her relative keep walking safely – YouTube Short, under 1 minute (TechSilver, no date).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Impact on Workforce</a:t>
            </a:r>
          </a:p>
        </p:txBody>
      </p:sp>
      <p:sp>
        <p:nvSpPr>
          <p:cNvPr id="101" name="Stat"/>
          <p:cNvSpPr txBox="1"/>
          <p:nvPr/>
        </p:nvSpPr>
        <p:spPr>
          <a:xfrm>
            <a:off x="457200" y="1500000"/>
            <a:ext cx="2590800" cy="132588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300"/>
              </a:spcAft>
              <a:buNone/>
            </a:pPr>
            <a:r>
              <a:rPr lang="en-GB" sz="3600" b="1" i="0" strike="noStrike" spc="-1">
                <a:solidFill>
                  <a:srgbClr val="023B59"/>
                </a:solidFill>
                <a:latin typeface="Myriad Pro"/>
              </a:rPr>
              <a:t>90%</a:t>
            </a:r>
          </a:p>
          <a:p>
            <a:pPr algn="ctr">
              <a:spcAft>
                <a:spcPts val="0"/>
              </a:spcAft>
              <a:buNone/>
            </a:pPr>
            <a:r>
              <a:rPr lang="en-GB" sz="1100" b="0" i="0" strike="noStrike" spc="-1">
                <a:solidFill>
                  <a:srgbClr val="5B6B73"/>
                </a:solidFill>
                <a:latin typeface="Myriad Pro"/>
              </a:rPr>
              <a:t>of NHS roles will need digital skills within 20 years (Topol Review, 2019)</a:t>
            </a:r>
          </a:p>
        </p:txBody>
      </p:sp>
      <p:sp>
        <p:nvSpPr>
          <p:cNvPr id="102" name="Stat"/>
          <p:cNvSpPr txBox="1"/>
          <p:nvPr/>
        </p:nvSpPr>
        <p:spPr>
          <a:xfrm>
            <a:off x="3276600" y="1500000"/>
            <a:ext cx="2590800" cy="132588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300"/>
              </a:spcAft>
              <a:buNone/>
            </a:pPr>
            <a:r>
              <a:rPr lang="en-GB" sz="3600" b="1" i="0" strike="noStrike" spc="-1">
                <a:solidFill>
                  <a:srgbClr val="023B59"/>
                </a:solidFill>
                <a:latin typeface="Myriad Pro"/>
              </a:rPr>
              <a:t>39%</a:t>
            </a:r>
          </a:p>
          <a:p>
            <a:pPr algn="ctr">
              <a:spcAft>
                <a:spcPts val="0"/>
              </a:spcAft>
              <a:buNone/>
            </a:pPr>
            <a:r>
              <a:rPr lang="en-GB" sz="1100" b="0" i="0" strike="noStrike" spc="-1">
                <a:solidFill>
                  <a:srgbClr val="5B6B73"/>
                </a:solidFill>
                <a:latin typeface="Myriad Pro"/>
              </a:rPr>
              <a:t>of care providers: staff digital skills are a barrier (DHSC, 2026)</a:t>
            </a:r>
          </a:p>
        </p:txBody>
      </p:sp>
      <p:sp>
        <p:nvSpPr>
          <p:cNvPr id="103" name="Stat"/>
          <p:cNvSpPr txBox="1"/>
          <p:nvPr/>
        </p:nvSpPr>
        <p:spPr>
          <a:xfrm>
            <a:off x="6096000" y="1500000"/>
            <a:ext cx="2590800" cy="132588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300"/>
              </a:spcAft>
              <a:buNone/>
            </a:pPr>
            <a:r>
              <a:rPr lang="en-GB" sz="3600" b="1" i="0" strike="noStrike" spc="-1">
                <a:solidFill>
                  <a:srgbClr val="023B59"/>
                </a:solidFill>
                <a:latin typeface="Myriad Pro"/>
              </a:rPr>
              <a:t>52%</a:t>
            </a:r>
          </a:p>
          <a:p>
            <a:pPr algn="ctr">
              <a:spcAft>
                <a:spcPts val="0"/>
              </a:spcAft>
              <a:buNone/>
            </a:pPr>
            <a:r>
              <a:rPr lang="en-GB" sz="1100" b="0" i="0" strike="noStrike" spc="-1">
                <a:solidFill>
                  <a:srgbClr val="5B6B73"/>
                </a:solidFill>
                <a:latin typeface="Myriad Pro"/>
              </a:rPr>
              <a:t>cite training costs and staff turnover as obstacles (DHSC, 2026)</a:t>
            </a:r>
          </a:p>
        </p:txBody>
      </p:sp>
      <p:sp>
        <p:nvSpPr>
          <p:cNvPr id="104" name="Card"/>
          <p:cNvSpPr txBox="1"/>
          <p:nvPr/>
        </p:nvSpPr>
        <p:spPr>
          <a:xfrm>
            <a:off x="457200" y="3054480"/>
            <a:ext cx="8229600" cy="123444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Roles change — they don’t disappear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New roles: monitoring-centre operators, technology-enabled-care officers (Hamblin, 2022)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Failure mode: technology treated as procurement, not managed change → non-adoption, abandonment, alert fatigue (Greenhalgh et al., 2017)</a:t>
            </a:r>
          </a:p>
        </p:txBody>
      </p:sp>
      <p:sp>
        <p:nvSpPr>
          <p:cNvPr id="105" name="KeyBand"/>
          <p:cNvSpPr txBox="1"/>
          <p:nvPr/>
        </p:nvSpPr>
        <p:spPr>
          <a:xfrm>
            <a:off x="457200" y="4517520"/>
            <a:ext cx="8229600" cy="740000"/>
          </a:xfrm>
          <a:prstGeom prst="roundRect">
            <a:avLst>
              <a:gd name="adj" fmla="val 6000"/>
            </a:avLst>
          </a:prstGeom>
          <a:solidFill>
            <a:srgbClr val="023B59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400" b="1" i="0" strike="noStrike" spc="-1">
                <a:solidFill>
                  <a:srgbClr val="FFFFFF"/>
                </a:solidFill>
                <a:latin typeface="Myriad Pro"/>
              </a:rPr>
              <a:t>With training and involvement roles are enhanced — without them, the same devices deskill and burden.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Impact on service delivery</a:t>
            </a:r>
          </a:p>
        </p:txBody>
      </p:sp>
      <p:sp>
        <p:nvSpPr>
          <p:cNvPr id="101" name="Attila"/>
          <p:cNvSpPr txBox="1"/>
          <p:nvPr/>
        </p:nvSpPr>
        <p:spPr>
          <a:xfrm>
            <a:off x="457200" y="1500000"/>
            <a:ext cx="4000500" cy="2150000"/>
          </a:xfrm>
          <a:prstGeom prst="roundRect">
            <a:avLst>
              <a:gd name="adj" fmla="val 6000"/>
            </a:avLst>
          </a:prstGeom>
          <a:solidFill>
            <a:srgbClr val="FCEFE4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99490F"/>
                </a:solidFill>
                <a:latin typeface="Myriad Pro"/>
              </a:rPr>
              <a:t>The strongest trial — ATTILA RCT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≈500 participants, two years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No delay to care-home admission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No cost savings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(Gathercole et al., 2021)</a:t>
            </a:r>
          </a:p>
        </p:txBody>
      </p:sp>
      <p:sp>
        <p:nvSpPr>
          <p:cNvPr id="102" name="Schemes"/>
          <p:cNvSpPr txBox="1"/>
          <p:nvPr/>
        </p:nvSpPr>
        <p:spPr>
          <a:xfrm>
            <a:off x="4686300" y="1500000"/>
            <a:ext cx="4000500" cy="215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Targeted UK schemes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Missing incidents more than halved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Search times halved: 5.4 → 2.7 hours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81% never reported missing again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(Morrissey et al., 2026; Doyle et al., 2024)</a:t>
            </a:r>
          </a:p>
        </p:txBody>
      </p:sp>
      <p:sp>
        <p:nvSpPr>
          <p:cNvPr id="103" name="KeyBand"/>
          <p:cNvSpPr txBox="1"/>
          <p:nvPr/>
        </p:nvSpPr>
        <p:spPr>
          <a:xfrm>
            <a:off x="457200" y="3878600"/>
            <a:ext cx="8229600" cy="740000"/>
          </a:xfrm>
          <a:prstGeom prst="roundRect">
            <a:avLst>
              <a:gd name="adj" fmla="val 6000"/>
            </a:avLst>
          </a:prstGeom>
          <a:solidFill>
            <a:srgbClr val="023B59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400" b="1" i="0" strike="noStrike" spc="-1">
                <a:solidFill>
                  <a:srgbClr val="FFFFFF"/>
                </a:solidFill>
                <a:latin typeface="Myriad Pro"/>
              </a:rPr>
              <a:t>Verdict: prevents and shortens missing episodes — but does not, by itself, change long-term care or costs.</a:t>
            </a:r>
          </a:p>
        </p:txBody>
      </p:sp>
      <p:sp>
        <p:nvSpPr>
          <p:cNvPr id="104" name="Limits"/>
          <p:cNvSpPr txBox="1"/>
          <p:nvPr/>
        </p:nvSpPr>
        <p:spPr>
          <a:xfrm>
            <a:off x="457200" y="4755760"/>
            <a:ext cx="8229600" cy="420000"/>
          </a:xfrm>
          <a:prstGeom prst="rect">
            <a:avLst/>
          </a:prstGeom>
          <a:noFill/>
          <a:ln w="0">
            <a:noFill/>
          </a:ln>
        </p:spPr>
        <p:txBody>
          <a:bodyPr wrap="square" lIns="137160" tIns="0" rIns="137160" bIns="0" anchor="ctr">
            <a:normAutofit/>
          </a:bodyPr>
          <a:lstStyle/>
          <a:p>
            <a:pPr algn="l">
              <a:spcAft>
                <a:spcPts val="0"/>
              </a:spcAft>
              <a:buNone/>
            </a:pPr>
            <a:r>
              <a:rPr lang="en-GB" sz="1100" b="0" i="1" strike="noStrike" spc="-1">
                <a:solidFill>
                  <a:srgbClr val="5B6B73"/>
                </a:solidFill>
                <a:latin typeface="Myriad Pro"/>
              </a:rPr>
              <a:t>Practical limits: rural ‘not-spots’ · daily charging · false alerts · 2027 digital switchover (DHSC, 2025a; Which?, 2025)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Impact on patients</a:t>
            </a:r>
          </a:p>
        </p:txBody>
      </p:sp>
      <p:sp>
        <p:nvSpPr>
          <p:cNvPr id="101" name="Enable"/>
          <p:cNvSpPr txBox="1"/>
          <p:nvPr/>
        </p:nvSpPr>
        <p:spPr>
          <a:xfrm>
            <a:off x="457200" y="1500000"/>
            <a:ext cx="4000500" cy="283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Enabling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Freedom to keep walking outdoors — independence and dignity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Less restrictive than locked doors or constant supervision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Over half report greater independence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97% value the link to their carer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(Landau and Werner, 2012; Doyle et al., 2024)</a:t>
            </a:r>
          </a:p>
        </p:txBody>
      </p:sp>
      <p:sp>
        <p:nvSpPr>
          <p:cNvPr id="102" name="Cond"/>
          <p:cNvSpPr txBox="1"/>
          <p:nvPr/>
        </p:nvSpPr>
        <p:spPr>
          <a:xfrm>
            <a:off x="4686300" y="1500000"/>
            <a:ext cx="4000500" cy="2830000"/>
          </a:xfrm>
          <a:prstGeom prst="roundRect">
            <a:avLst>
              <a:gd name="adj" fmla="val 6000"/>
            </a:avLst>
          </a:prstGeom>
          <a:solidFill>
            <a:srgbClr val="FCEFE4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99490F"/>
                </a:solidFill>
                <a:latin typeface="Myriad Pro"/>
              </a:rPr>
              <a:t>…but conditional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Only 30% find the device easy to use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Can be experienced as surveillance — safety vs autonomy (Robinson et al., 2007)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Consent is not a one-off: best-interests, least-restrictive decisions (MCA 2005); special category data (UK GDPR)</a:t>
            </a:r>
          </a:p>
        </p:txBody>
      </p:sp>
      <p:sp>
        <p:nvSpPr>
          <p:cNvPr id="103" name="KeyBand"/>
          <p:cNvSpPr txBox="1"/>
          <p:nvPr/>
        </p:nvSpPr>
        <p:spPr>
          <a:xfrm>
            <a:off x="457200" y="4558600"/>
            <a:ext cx="8229600" cy="740000"/>
          </a:xfrm>
          <a:prstGeom prst="roundRect">
            <a:avLst>
              <a:gd name="adj" fmla="val 6000"/>
            </a:avLst>
          </a:prstGeom>
          <a:solidFill>
            <a:srgbClr val="023B59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400" b="1" i="0" strike="noStrike" spc="-1">
                <a:solidFill>
                  <a:srgbClr val="FFFFFF"/>
                </a:solidFill>
                <a:latin typeface="Myriad Pro"/>
              </a:rPr>
              <a:t>Person-centred use: introduce early, assess individually, revisit consent as dementia progresses.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Impact on community</a:t>
            </a:r>
          </a:p>
        </p:txBody>
      </p:sp>
      <p:sp>
        <p:nvSpPr>
          <p:cNvPr id="101" name="Carers"/>
          <p:cNvSpPr txBox="1"/>
          <p:nvPr/>
        </p:nvSpPr>
        <p:spPr>
          <a:xfrm>
            <a:off x="457200" y="1500000"/>
            <a:ext cx="4000500" cy="174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Family carers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Peace of mind; significantly reduced strain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Families sustain care at home for longer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(Doyle et al., 2024; Landau et al., 2010)</a:t>
            </a:r>
          </a:p>
        </p:txBody>
      </p:sp>
      <p:sp>
        <p:nvSpPr>
          <p:cNvPr id="102" name="Police"/>
          <p:cNvSpPr txBox="1"/>
          <p:nvPr/>
        </p:nvSpPr>
        <p:spPr>
          <a:xfrm>
            <a:off x="4686300" y="1500000"/>
            <a:ext cx="4000500" cy="174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Emergency services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Searches halved; repeat incidents prevented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~£2,500 saved per police search; complements the Herbert Protocol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(Morrissey et al., 2026; Dementia UK, 2024)</a:t>
            </a:r>
          </a:p>
        </p:txBody>
      </p:sp>
      <p:sp>
        <p:nvSpPr>
          <p:cNvPr id="103" name="Equity"/>
          <p:cNvSpPr txBox="1"/>
          <p:nvPr/>
        </p:nvSpPr>
        <p:spPr>
          <a:xfrm>
            <a:off x="457200" y="3468600"/>
            <a:ext cx="8229600" cy="1230000"/>
          </a:xfrm>
          <a:prstGeom prst="roundRect">
            <a:avLst>
              <a:gd name="adj" fmla="val 6000"/>
            </a:avLst>
          </a:prstGeom>
          <a:solidFill>
            <a:srgbClr val="FCEFE4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99490F"/>
                </a:solidFill>
                <a:latin typeface="Myriad Pro"/>
              </a:rPr>
              <a:t>…but benefits are uneven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Postcode-lottery commissioning · weakest rural coverage where risk is highest · digital exclusion and device costs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Risk of an ‘inverse care law’ of digital transformation (Hamblin, 2022; DHSC, 2026)</a:t>
            </a:r>
          </a:p>
        </p:txBody>
      </p:sp>
      <p:sp>
        <p:nvSpPr>
          <p:cNvPr id="104" name="KeyBand"/>
          <p:cNvSpPr txBox="1"/>
          <p:nvPr/>
        </p:nvSpPr>
        <p:spPr>
          <a:xfrm>
            <a:off x="457200" y="4927200"/>
            <a:ext cx="8229600" cy="690000"/>
          </a:xfrm>
          <a:prstGeom prst="roundRect">
            <a:avLst>
              <a:gd name="adj" fmla="val 6000"/>
            </a:avLst>
          </a:prstGeom>
          <a:solidFill>
            <a:srgbClr val="023B59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400" b="1" i="0" strike="noStrike" spc="-1">
                <a:solidFill>
                  <a:srgbClr val="FFFFFF"/>
                </a:solidFill>
                <a:latin typeface="Myriad Pro"/>
              </a:rPr>
              <a:t>Strongest case: safe community living (WHO, 2021) — weakest: equal access to it.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Challenges of the innovation</a:t>
            </a:r>
          </a:p>
        </p:txBody>
      </p:sp>
      <p:sp>
        <p:nvSpPr>
          <p:cNvPr id="101" name="Evidence"/>
          <p:cNvSpPr txBox="1"/>
          <p:nvPr/>
        </p:nvSpPr>
        <p:spPr>
          <a:xfrm>
            <a:off x="457200" y="1500000"/>
            <a:ext cx="2590800" cy="142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Evidence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Strongest trial: no effect on admissions or whole-system costs</a:t>
            </a:r>
          </a:p>
        </p:txBody>
      </p:sp>
      <p:sp>
        <p:nvSpPr>
          <p:cNvPr id="102" name="Ethics"/>
          <p:cNvSpPr txBox="1"/>
          <p:nvPr/>
        </p:nvSpPr>
        <p:spPr>
          <a:xfrm>
            <a:off x="3276600" y="1500000"/>
            <a:ext cx="2590800" cy="1420000"/>
          </a:xfrm>
          <a:prstGeom prst="roundRect">
            <a:avLst>
              <a:gd name="adj" fmla="val 6000"/>
            </a:avLst>
          </a:prstGeom>
          <a:solidFill>
            <a:srgbClr val="FCEFE4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99490F"/>
                </a:solidFill>
                <a:latin typeface="Myriad Pro"/>
              </a:rPr>
              <a:t>Ethics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Surveillance vs safety — no consensus; assess each person individually</a:t>
            </a:r>
          </a:p>
        </p:txBody>
      </p:sp>
      <p:sp>
        <p:nvSpPr>
          <p:cNvPr id="103" name="Law"/>
          <p:cNvSpPr txBox="1"/>
          <p:nvPr/>
        </p:nvSpPr>
        <p:spPr>
          <a:xfrm>
            <a:off x="6096000" y="1500000"/>
            <a:ext cx="2590800" cy="142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Law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Capacity &amp; best interests (MCA 2005); special category data (UK GDPR)</a:t>
            </a:r>
          </a:p>
        </p:txBody>
      </p:sp>
      <p:sp>
        <p:nvSpPr>
          <p:cNvPr id="104" name="Technology"/>
          <p:cNvSpPr txBox="1"/>
          <p:nvPr/>
        </p:nvSpPr>
        <p:spPr>
          <a:xfrm>
            <a:off x="457200" y="3148600"/>
            <a:ext cx="2590800" cy="1420000"/>
          </a:xfrm>
          <a:prstGeom prst="roundRect">
            <a:avLst>
              <a:gd name="adj" fmla="val 6000"/>
            </a:avLst>
          </a:prstGeom>
          <a:solidFill>
            <a:srgbClr val="FCEFE4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99490F"/>
                </a:solidFill>
                <a:latin typeface="Myriad Pro"/>
              </a:rPr>
              <a:t>Technology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Signal ‘not-spots’, daily charging, devices removed, false alerts</a:t>
            </a:r>
          </a:p>
        </p:txBody>
      </p:sp>
      <p:sp>
        <p:nvSpPr>
          <p:cNvPr id="105" name="Infrastructure"/>
          <p:cNvSpPr txBox="1"/>
          <p:nvPr/>
        </p:nvSpPr>
        <p:spPr>
          <a:xfrm>
            <a:off x="3276600" y="3148600"/>
            <a:ext cx="2590800" cy="142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Infrastructure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Telecare failures linked to the 2027 digital switchover; 40% report connectivity barriers</a:t>
            </a:r>
          </a:p>
        </p:txBody>
      </p:sp>
      <p:sp>
        <p:nvSpPr>
          <p:cNvPr id="106" name="Equity"/>
          <p:cNvSpPr txBox="1"/>
          <p:nvPr/>
        </p:nvSpPr>
        <p:spPr>
          <a:xfrm>
            <a:off x="6096000" y="3148600"/>
            <a:ext cx="2590800" cy="1420000"/>
          </a:xfrm>
          <a:prstGeom prst="roundRect">
            <a:avLst>
              <a:gd name="adj" fmla="val 6000"/>
            </a:avLst>
          </a:prstGeom>
          <a:solidFill>
            <a:srgbClr val="FCEFE4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99490F"/>
                </a:solidFill>
                <a:latin typeface="Myriad Pro"/>
              </a:rPr>
              <a:t>Equity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Costs and digital exclusion concentrate risk in poorer, rural, older households</a:t>
            </a:r>
          </a:p>
        </p:txBody>
      </p:sp>
      <p:sp>
        <p:nvSpPr>
          <p:cNvPr id="107" name="KeyBand"/>
          <p:cNvSpPr txBox="1"/>
          <p:nvPr/>
        </p:nvSpPr>
        <p:spPr>
          <a:xfrm>
            <a:off x="457200" y="4797200"/>
            <a:ext cx="8229600" cy="690000"/>
          </a:xfrm>
          <a:prstGeom prst="roundRect">
            <a:avLst>
              <a:gd name="adj" fmla="val 6000"/>
            </a:avLst>
          </a:prstGeom>
          <a:solidFill>
            <a:srgbClr val="023B59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400" b="1" i="0" strike="noStrike" spc="-1">
                <a:solidFill>
                  <a:srgbClr val="FFFFFF"/>
                </a:solidFill>
                <a:latin typeface="Myriad Pro"/>
              </a:rPr>
              <a:t>A device that fails intermittently can be more dangerous than no device at all.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Recommendations</a:t>
            </a:r>
          </a:p>
        </p:txBody>
      </p:sp>
      <p:sp>
        <p:nvSpPr>
          <p:cNvPr id="101" name="Rec1"/>
          <p:cNvSpPr txBox="1"/>
          <p:nvPr/>
        </p:nvSpPr>
        <p:spPr>
          <a:xfrm>
            <a:off x="457200" y="1500000"/>
            <a:ext cx="4000500" cy="118872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5943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Fund digital skills as core CPD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occupational therapists, social workers, care staff (Topol Review, 2019)</a:t>
            </a:r>
          </a:p>
        </p:txBody>
      </p:sp>
      <p:sp>
        <p:nvSpPr>
          <p:cNvPr id="102" name="Num"/>
          <p:cNvSpPr/>
          <p:nvPr/>
        </p:nvSpPr>
        <p:spPr>
          <a:xfrm>
            <a:off x="594360" y="1893192"/>
            <a:ext cx="402336" cy="402336"/>
          </a:xfrm>
          <a:prstGeom prst="ellipse">
            <a:avLst/>
          </a:prstGeom>
          <a:solidFill>
            <a:srgbClr val="023B59"/>
          </a:solidFill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600" b="1" i="0" strike="noStrike" spc="-1">
                <a:solidFill>
                  <a:srgbClr val="FFFFFF"/>
                </a:solidFill>
                <a:latin typeface="Myriad Pro"/>
              </a:rPr>
              <a:t>1</a:t>
            </a:r>
          </a:p>
        </p:txBody>
      </p:sp>
      <p:sp>
        <p:nvSpPr>
          <p:cNvPr id="103" name="Rec2"/>
          <p:cNvSpPr txBox="1"/>
          <p:nvPr/>
        </p:nvSpPr>
        <p:spPr>
          <a:xfrm>
            <a:off x="4686300" y="1500000"/>
            <a:ext cx="4000500" cy="118872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5943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Introduce devices early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revisit consent as the condition progresses (MCA 2005; Doyle et al., 2024)</a:t>
            </a:r>
          </a:p>
        </p:txBody>
      </p:sp>
      <p:sp>
        <p:nvSpPr>
          <p:cNvPr id="104" name="Num"/>
          <p:cNvSpPr/>
          <p:nvPr/>
        </p:nvSpPr>
        <p:spPr>
          <a:xfrm>
            <a:off x="4823460" y="1893192"/>
            <a:ext cx="402336" cy="402336"/>
          </a:xfrm>
          <a:prstGeom prst="ellipse">
            <a:avLst/>
          </a:prstGeom>
          <a:solidFill>
            <a:srgbClr val="023B59"/>
          </a:solidFill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600" b="1" i="0" strike="noStrike" spc="-1">
                <a:solidFill>
                  <a:srgbClr val="FFFFFF"/>
                </a:solidFill>
                <a:latin typeface="Myriad Pro"/>
              </a:rPr>
              <a:t>2</a:t>
            </a:r>
          </a:p>
        </p:txBody>
      </p:sp>
      <p:sp>
        <p:nvSpPr>
          <p:cNvPr id="105" name="Rec3"/>
          <p:cNvSpPr txBox="1"/>
          <p:nvPr/>
        </p:nvSpPr>
        <p:spPr>
          <a:xfrm>
            <a:off x="457200" y="2917320"/>
            <a:ext cx="4000500" cy="118872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5943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Deploy as managed change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involve staff from design on; monitor false-alert workload (Greenhalgh et al., 2017)</a:t>
            </a:r>
          </a:p>
        </p:txBody>
      </p:sp>
      <p:sp>
        <p:nvSpPr>
          <p:cNvPr id="106" name="Num"/>
          <p:cNvSpPr/>
          <p:nvPr/>
        </p:nvSpPr>
        <p:spPr>
          <a:xfrm>
            <a:off x="594360" y="3310512"/>
            <a:ext cx="402336" cy="402336"/>
          </a:xfrm>
          <a:prstGeom prst="ellipse">
            <a:avLst/>
          </a:prstGeom>
          <a:solidFill>
            <a:srgbClr val="023B59"/>
          </a:solidFill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600" b="1" i="0" strike="noStrike" spc="-1">
                <a:solidFill>
                  <a:srgbClr val="FFFFFF"/>
                </a:solidFill>
                <a:latin typeface="Myriad Pro"/>
              </a:rPr>
              <a:t>3</a:t>
            </a:r>
          </a:p>
        </p:txBody>
      </p:sp>
      <p:sp>
        <p:nvSpPr>
          <p:cNvPr id="107" name="Rec4"/>
          <p:cNvSpPr txBox="1"/>
          <p:nvPr/>
        </p:nvSpPr>
        <p:spPr>
          <a:xfrm>
            <a:off x="4686300" y="2917320"/>
            <a:ext cx="4000500" cy="118872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5943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Commission for equity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funded access, rural connectivity, digitally excluded groups (DHSC, 2026)</a:t>
            </a:r>
          </a:p>
        </p:txBody>
      </p:sp>
      <p:sp>
        <p:nvSpPr>
          <p:cNvPr id="108" name="Num"/>
          <p:cNvSpPr/>
          <p:nvPr/>
        </p:nvSpPr>
        <p:spPr>
          <a:xfrm>
            <a:off x="4823460" y="3310512"/>
            <a:ext cx="402336" cy="402336"/>
          </a:xfrm>
          <a:prstGeom prst="ellipse">
            <a:avLst/>
          </a:prstGeom>
          <a:solidFill>
            <a:srgbClr val="023B59"/>
          </a:solidFill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600" b="1" i="0" strike="noStrike" spc="-1">
                <a:solidFill>
                  <a:srgbClr val="FFFFFF"/>
                </a:solidFill>
                <a:latin typeface="Myriad Pro"/>
              </a:rPr>
              <a:t>4</a:t>
            </a:r>
          </a:p>
        </p:txBody>
      </p:sp>
      <p:sp>
        <p:nvSpPr>
          <p:cNvPr id="109" name="Rec5"/>
          <p:cNvSpPr txBox="1"/>
          <p:nvPr/>
        </p:nvSpPr>
        <p:spPr>
          <a:xfrm>
            <a:off x="457200" y="4334640"/>
            <a:ext cx="4000500" cy="118872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5943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Secure the 2027 switchover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confirm equipment works before migration; complete DPIAs (DHSC, 2025a)</a:t>
            </a:r>
          </a:p>
        </p:txBody>
      </p:sp>
      <p:sp>
        <p:nvSpPr>
          <p:cNvPr id="110" name="Num"/>
          <p:cNvSpPr/>
          <p:nvPr/>
        </p:nvSpPr>
        <p:spPr>
          <a:xfrm>
            <a:off x="594360" y="4727832"/>
            <a:ext cx="402336" cy="402336"/>
          </a:xfrm>
          <a:prstGeom prst="ellipse">
            <a:avLst/>
          </a:prstGeom>
          <a:solidFill>
            <a:srgbClr val="023B59"/>
          </a:solidFill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600" b="1" i="0" strike="noStrike" spc="-1">
                <a:solidFill>
                  <a:srgbClr val="FFFFFF"/>
                </a:solidFill>
                <a:latin typeface="Myriad Pro"/>
              </a:rPr>
              <a:t>5</a:t>
            </a:r>
          </a:p>
        </p:txBody>
      </p:sp>
      <p:sp>
        <p:nvSpPr>
          <p:cNvPr id="111" name="Rec6"/>
          <p:cNvSpPr txBox="1"/>
          <p:nvPr/>
        </p:nvSpPr>
        <p:spPr>
          <a:xfrm>
            <a:off x="4686300" y="4334640"/>
            <a:ext cx="4000500" cy="118872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5943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350" b="1" i="0" strike="noStrike" spc="-1">
                <a:solidFill>
                  <a:srgbClr val="023B59"/>
                </a:solidFill>
                <a:latin typeface="Myriad Pro"/>
              </a:rPr>
              <a:t>Plan the next step</a:t>
            </a:r>
          </a:p>
          <a:p>
            <a:pPr algn="l">
              <a:spcAft>
                <a:spcPts val="0"/>
              </a:spcAft>
              <a:buNone/>
            </a:pPr>
            <a:r>
              <a:rPr lang="en-GB" sz="1150" b="0" i="0" strike="noStrike" spc="-1">
                <a:solidFill>
                  <a:srgbClr val="1A2E38"/>
                </a:solidFill>
                <a:latin typeface="Myriad Pro"/>
              </a:rPr>
              <a:t>integration with care records, the NHS App and AI monitoring (DHSC, 2025b)</a:t>
            </a:r>
          </a:p>
        </p:txBody>
      </p:sp>
      <p:sp>
        <p:nvSpPr>
          <p:cNvPr id="112" name="Num"/>
          <p:cNvSpPr/>
          <p:nvPr/>
        </p:nvSpPr>
        <p:spPr>
          <a:xfrm>
            <a:off x="4823460" y="4727832"/>
            <a:ext cx="402336" cy="402336"/>
          </a:xfrm>
          <a:prstGeom prst="ellipse">
            <a:avLst/>
          </a:prstGeom>
          <a:solidFill>
            <a:srgbClr val="023B59"/>
          </a:solidFill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600" b="1" i="0" strike="noStrike" spc="-1">
                <a:solidFill>
                  <a:srgbClr val="FFFFFF"/>
                </a:solidFill>
                <a:latin typeface="Myriad Pro"/>
              </a:rPr>
              <a:t>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Conclusion</a:t>
            </a:r>
          </a:p>
        </p:txBody>
      </p:sp>
      <p:sp>
        <p:nvSpPr>
          <p:cNvPr id="101" name="Delivers"/>
          <p:cNvSpPr txBox="1"/>
          <p:nvPr/>
        </p:nvSpPr>
        <p:spPr>
          <a:xfrm>
            <a:off x="457200" y="1500000"/>
            <a:ext cx="4000500" cy="170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What it delivers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Prevents and shortens missing episodes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Relieves family carers and emergency services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when targeted, supported and reliable</a:t>
            </a:r>
          </a:p>
        </p:txBody>
      </p:sp>
      <p:sp>
        <p:nvSpPr>
          <p:cNvPr id="102" name="Doesnt"/>
          <p:cNvSpPr txBox="1"/>
          <p:nvPr/>
        </p:nvSpPr>
        <p:spPr>
          <a:xfrm>
            <a:off x="4686300" y="1500000"/>
            <a:ext cx="4000500" cy="1700000"/>
          </a:xfrm>
          <a:prstGeom prst="roundRect">
            <a:avLst>
              <a:gd name="adj" fmla="val 6000"/>
            </a:avLst>
          </a:prstGeom>
          <a:solidFill>
            <a:srgbClr val="FCEFE4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99490F"/>
                </a:solidFill>
                <a:latin typeface="Myriad Pro"/>
              </a:rPr>
              <a:t>What it doesn’t (yet)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1" i="0" strike="noStrike" spc="-1">
                <a:solidFill>
                  <a:srgbClr val="1A2E38"/>
                </a:solidFill>
                <a:latin typeface="Myriad Pro"/>
              </a:rPr>
              <a:t>No effect on care-home admission or costs (ATTILA)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300" b="0" i="0" strike="noStrike" spc="-1">
                <a:solidFill>
                  <a:srgbClr val="1A2E38"/>
                </a:solidFill>
                <a:latin typeface="Myriad Pro"/>
              </a:rPr>
              <a:t>Ethical, legal and equity concerns persist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(Gathercole et al., 2021)</a:t>
            </a:r>
          </a:p>
        </p:txBody>
      </p:sp>
      <p:sp>
        <p:nvSpPr>
          <p:cNvPr id="103" name="Lesson"/>
          <p:cNvSpPr txBox="1"/>
          <p:nvPr/>
        </p:nvSpPr>
        <p:spPr>
          <a:xfrm>
            <a:off x="457200" y="3428600"/>
            <a:ext cx="8229600" cy="112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Central lesson</a:t>
            </a:r>
          </a:p>
          <a:p>
            <a:pPr algn="l">
              <a:spcAft>
                <a:spcPts val="0"/>
              </a:spcAft>
              <a:buNone/>
            </a:pPr>
            <a:r>
              <a:rPr lang="en-GB" sz="1250" b="0" i="0" strike="noStrike" spc="-1">
                <a:solidFill>
                  <a:srgbClr val="1A2E38"/>
                </a:solidFill>
                <a:latin typeface="Myriad Pro"/>
              </a:rPr>
              <a:t>Outcomes are produced by socio-technical systems — trained staff, managed change, resilient infrastructure, lawful data handling, fair access — not by devices alone.</a:t>
            </a:r>
          </a:p>
        </p:txBody>
      </p:sp>
      <p:sp>
        <p:nvSpPr>
          <p:cNvPr id="104" name="KeyBand"/>
          <p:cNvSpPr txBox="1"/>
          <p:nvPr/>
        </p:nvSpPr>
        <p:spPr>
          <a:xfrm>
            <a:off x="457200" y="4777200"/>
            <a:ext cx="8229600" cy="780000"/>
          </a:xfrm>
          <a:prstGeom prst="roundRect">
            <a:avLst>
              <a:gd name="adj" fmla="val 6000"/>
            </a:avLst>
          </a:prstGeom>
          <a:solidFill>
            <a:srgbClr val="023B59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400" b="1" i="0" strike="noStrike" spc="-1">
                <a:solidFill>
                  <a:srgbClr val="FFFFFF"/>
                </a:solidFill>
                <a:latin typeface="Myriad Pro"/>
              </a:rPr>
              <a:t>A valuable component of a well-governed, fairly resourced system of care — and a poor substitute for one.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References</a:t>
            </a:r>
            <a:endParaRPr lang="en-US" sz="4400" b="0" strike="noStrike" spc="-1">
              <a:solidFill>
                <a:srgbClr val="023B59"/>
              </a:solidFill>
              <a:latin typeface="Myriad Pro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57200" y="1480000"/>
            <a:ext cx="8229600" cy="4820000"/>
          </a:xfrm>
          <a:prstGeom prst="rect">
            <a:avLst/>
          </a:prstGeom>
          <a:noFill/>
          <a:ln w="0">
            <a:noFill/>
          </a:ln>
        </p:spPr>
        <p:txBody>
          <a:bodyPr wrap="square" anchor="t">
            <a:normAutofit/>
          </a:bodyPr>
          <a:lstStyle/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Alzheimer’s Society (2024) How many people have dementia in the UK? London: Alzheimer’s Society. Available at: https://www.alzheimers.org.uk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Dementia UK (2024) The Herbert Protocol. London: Dementia UK. Available at: https://www.dementiauk.org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Department of Health and Social Care (2025a) Telecare National Action Plan: protecting telecare users through the digital phone switchover. London: DHSC. Available at: https://www.gov.uk/government/publications/telecare-national-action-plan-protecting-telecare-users-throughout-the-digital-phone-switchover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Department of Health and Social Care (2025b) Fit for the future: 10 Year Health Plan for England. London: DHSC. Available at: https://www.gov.uk/government/publications/10-year-health-plan-for-england-fit-for-the-future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Department of Health and Social Care (2026) Findings from the 2025 adult social care provider technology survey. London: DHSC. Available at: https://www.gov.uk/government/statistics/technology-use-in-adult-social-care-2025-survey-results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Doyle, M. et al. (2024) ‘Implementing global positioning system trackers for people with dementia who are at risk of wandering’, Dementia, 23(6), pp. 964-980.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Gathercole, R. et al. (2021) ‘Assistive technology and telecare to maintain independent living at home for people with dementia: the ATTILA RCT’, Health Technology Assessment, 25(19), pp. 1-156.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Great Britain (2005) Mental Capacity Act 2005. London: The Stationery Office.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References (continued)</a:t>
            </a:r>
            <a:endParaRPr lang="en-US" sz="4400" b="0" strike="noStrike" spc="-1">
              <a:solidFill>
                <a:srgbClr val="023B59"/>
              </a:solidFill>
              <a:latin typeface="Myriad Pro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57200" y="1480000"/>
            <a:ext cx="8229600" cy="4820000"/>
          </a:xfrm>
          <a:prstGeom prst="rect">
            <a:avLst/>
          </a:prstGeom>
          <a:noFill/>
          <a:ln w="0">
            <a:noFill/>
          </a:ln>
        </p:spPr>
        <p:txBody>
          <a:bodyPr wrap="square" anchor="t">
            <a:normAutofit/>
          </a:bodyPr>
          <a:lstStyle/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Great Britain (2014) Care Act 2014. London: The Stationery Office.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Great Britain (2018) Data Protection Act 2018. London: The Stationery Office.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Greenhalgh, T. et al. (2017) ‘Beyond adoption: a new framework for theorizing and evaluating nonadoption, abandonment, and challenges to the scale-up, spread, and sustainability of health and care technologies’, Journal of Medical Internet Research, 19(11), e367.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Hamblin, K.A. (2022) ‘Technology in care systems: displacing, reshaping, reinstating or degrading roles?’, New Technology, Work and Employment, 37(1), pp. 41-58.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Health Education England (2019) The Topol Review: preparing the healthcare workforce to deliver the digital future. London: HEE. Available at: https://topol.hee.nhs.uk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Landau, R. et al. (2010) ‘Families’ and professional caregivers’ views of using advanced technology to track people with dementia’, Qualitative Health Research, 20(3), pp. 409-419.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Landau, R. and Werner, S. (2012) ‘Ethical aspects of using GPS for tracking people with dementia: recommendations for practice’, International Psychogeriatrics, 24(3), pp. 358-366.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Milne, H. et al. (2014) ‘The use of global positional satellite location in dementia: a feasibility study for a randomised controlled trial’, BMC Psychiatry, 14, 160.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References (continued)</a:t>
            </a:r>
            <a:endParaRPr lang="en-US" sz="4400" b="0" strike="noStrike" spc="-1">
              <a:solidFill>
                <a:srgbClr val="023B59"/>
              </a:solidFill>
              <a:latin typeface="Myriad Pro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57200" y="1480000"/>
            <a:ext cx="8229600" cy="4820000"/>
          </a:xfrm>
          <a:prstGeom prst="rect">
            <a:avLst/>
          </a:prstGeom>
          <a:noFill/>
          <a:ln w="0">
            <a:noFill/>
          </a:ln>
        </p:spPr>
        <p:txBody>
          <a:bodyPr wrap="square" anchor="t">
            <a:normAutofit/>
          </a:bodyPr>
          <a:lstStyle/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Morrissey, S. et al. (2026) ‘Impact of a police safeguarding program on reducing dementia-related missing incidents in the United Kingdom’, Innovation in Aging, 10(3), igaf132.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National Institute for Health and Care Excellence (2018) Dementia: assessment, management and support for people living with dementia and their carers (NG97). London: NICE. Available at: https://www.nice.org.uk/guidance/ng97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NHS England (2015) Technology Enabled Care Services: resource for commissioners. Leeds: NHS England. Available at: https://www.england.nhs.uk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Robinson, L. et al. (2007) ‘Balancing rights and risks: conflicting perspectives in the management of wandering in dementia’, Health, Risk &amp; Society, 9(4), pp. 389-406.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TechSilver (no date) ‘It’s Peace of Mind’ – dementia GPS tracker testimonial / review from Jacqui [Video]. Available at: https://www.youtube.com/watch?v=kKbhWLE7PCg (Accessed: 20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Which? (2025) Closing the gaps: protecting telecare users in the shift from analogue to digital. London: Which? Available at: https://www.which.co.uk (Accessed: 16 July 2026).</a:t>
            </a:r>
          </a:p>
          <a:p>
            <a:pPr marL="0" indent="0">
              <a:spcAft>
                <a:spcPts val="500"/>
              </a:spcAft>
              <a:buNone/>
            </a:pPr>
            <a:r>
              <a:rPr sz="1150" b="0" i="0" u="none">
                <a:solidFill>
                  <a:srgbClr val="000000"/>
                </a:solidFill>
                <a:latin typeface="Myriad Pro"/>
              </a:rPr>
              <a:t>World Health Organization (2021) Global status report on the public health response to dementia. Geneva: WHO. Available at: https://www.who.int (Accessed: 16 July 2026).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143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>
              <a:buNone/>
            </a:pPr>
            <a:r>
              <a:rPr lang="en-GB" sz="4400" b="1" strike="noStrike" spc="-1">
                <a:solidFill>
                  <a:srgbClr val="023B59"/>
                </a:solidFill>
                <a:latin typeface="Myriad Pro"/>
              </a:rPr>
              <a:t>Future Developments</a:t>
            </a:r>
          </a:p>
        </p:txBody>
      </p:sp>
      <p:sp>
        <p:nvSpPr>
          <p:cNvPr id="101" name="Fut1"/>
          <p:cNvSpPr txBox="1"/>
          <p:nvPr/>
        </p:nvSpPr>
        <p:spPr>
          <a:xfrm>
            <a:off x="457200" y="1560000"/>
            <a:ext cx="2590800" cy="274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1 · Integrate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250" b="0" i="0" strike="noStrike" spc="-1">
                <a:solidFill>
                  <a:srgbClr val="1A2E38"/>
                </a:solidFill>
                <a:latin typeface="Myriad Pro"/>
              </a:rPr>
              <a:t>GPS and telecare data joined to the single patient record and NHS App — visible to the whole care team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(DHSC, 2025b)</a:t>
            </a:r>
          </a:p>
        </p:txBody>
      </p:sp>
      <p:sp>
        <p:nvSpPr>
          <p:cNvPr id="102" name="Fut2"/>
          <p:cNvSpPr txBox="1"/>
          <p:nvPr/>
        </p:nvSpPr>
        <p:spPr>
          <a:xfrm>
            <a:off x="3276600" y="1560000"/>
            <a:ext cx="2590800" cy="274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2 · Predict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250" b="0" i="0" strike="noStrike" spc="-1">
                <a:solidFill>
                  <a:srgbClr val="1A2E38"/>
                </a:solidFill>
                <a:latin typeface="Myriad Pro"/>
              </a:rPr>
              <a:t>AI learns a person’s normal movement and flags deviation early — response before a missing episode, and fewer false alerts</a:t>
            </a:r>
          </a:p>
        </p:txBody>
      </p:sp>
      <p:sp>
        <p:nvSpPr>
          <p:cNvPr id="103" name="Fut3"/>
          <p:cNvSpPr txBox="1"/>
          <p:nvPr/>
        </p:nvSpPr>
        <p:spPr>
          <a:xfrm>
            <a:off x="6096000" y="1560000"/>
            <a:ext cx="2590800" cy="2740000"/>
          </a:xfrm>
          <a:prstGeom prst="roundRect">
            <a:avLst>
              <a:gd name="adj" fmla="val 6000"/>
            </a:avLst>
          </a:prstGeom>
          <a:solidFill>
            <a:srgbClr val="E9F5FA"/>
          </a:solidFill>
          <a:ln w="0">
            <a:noFill/>
          </a:ln>
        </p:spPr>
        <p:txBody>
          <a:bodyPr wrap="square" lIns="137160" tIns="91440" rIns="137160" bIns="91440" anchor="t">
            <a:normAutofit/>
          </a:bodyPr>
          <a:lstStyle/>
          <a:p>
            <a:pPr algn="l">
              <a:spcAft>
                <a:spcPts val="700"/>
              </a:spcAft>
              <a:buNone/>
            </a:pPr>
            <a:r>
              <a:rPr lang="en-GB" sz="1500" b="1" i="0" strike="noStrike" spc="-1">
                <a:solidFill>
                  <a:srgbClr val="023B59"/>
                </a:solidFill>
                <a:latin typeface="Myriad Pro"/>
              </a:rPr>
              <a:t>3 · Anticipate</a:t>
            </a:r>
          </a:p>
          <a:p>
            <a:pPr algn="l">
              <a:spcAft>
                <a:spcPts val="600"/>
              </a:spcAft>
              <a:buNone/>
            </a:pPr>
            <a:r>
              <a:rPr lang="en-GB" sz="1250" b="0" i="0" strike="noStrike" spc="-1">
                <a:solidFill>
                  <a:srgbClr val="1A2E38"/>
                </a:solidFill>
                <a:latin typeface="Myriad Pro"/>
              </a:rPr>
              <a:t>Multi-sensor wearables — gait, falls, heart rate — shift the goal from locating people to anticipating risk</a:t>
            </a:r>
          </a:p>
          <a:p>
            <a:pPr algn="l">
              <a:spcAft>
                <a:spcPts val="0"/>
              </a:spcAft>
              <a:buNone/>
            </a:pPr>
            <a:r>
              <a:rPr lang="en-GB" sz="1050" b="0" i="1" strike="noStrike" spc="-1">
                <a:solidFill>
                  <a:srgbClr val="5B6B73"/>
                </a:solidFill>
                <a:latin typeface="Myriad Pro"/>
              </a:rPr>
              <a:t>(Health Education England, 2019)</a:t>
            </a:r>
          </a:p>
        </p:txBody>
      </p:sp>
      <p:sp>
        <p:nvSpPr>
          <p:cNvPr id="104" name="Arrow"/>
          <p:cNvSpPr/>
          <p:nvPr/>
        </p:nvSpPr>
        <p:spPr>
          <a:xfrm rot="5400000">
            <a:off x="3022300" y="2810000"/>
            <a:ext cx="240000" cy="240000"/>
          </a:xfrm>
          <a:prstGeom prst="triangle">
            <a:avLst/>
          </a:prstGeom>
          <a:solidFill>
            <a:srgbClr val="26B9D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5" name="Arrow"/>
          <p:cNvSpPr/>
          <p:nvPr/>
        </p:nvSpPr>
        <p:spPr>
          <a:xfrm rot="5400000">
            <a:off x="5841700" y="2810000"/>
            <a:ext cx="240000" cy="240000"/>
          </a:xfrm>
          <a:prstGeom prst="triangle">
            <a:avLst/>
          </a:prstGeom>
          <a:solidFill>
            <a:srgbClr val="26B9D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6" name="KeyBand"/>
          <p:cNvSpPr txBox="1"/>
          <p:nvPr/>
        </p:nvSpPr>
        <p:spPr>
          <a:xfrm>
            <a:off x="457200" y="4528600"/>
            <a:ext cx="8229600" cy="740000"/>
          </a:xfrm>
          <a:prstGeom prst="roundRect">
            <a:avLst>
              <a:gd name="adj" fmla="val 6000"/>
            </a:avLst>
          </a:prstGeom>
          <a:solidFill>
            <a:srgbClr val="023B59"/>
          </a:solidFill>
          <a:ln w="0">
            <a:noFill/>
          </a:ln>
        </p:spPr>
        <p:txBody>
          <a:bodyPr wrap="square" lIns="137160" tIns="91440" rIns="137160" bIns="91440" anchor="ctr">
            <a:normAutofit/>
          </a:bodyPr>
          <a:lstStyle/>
          <a:p>
            <a:pPr algn="ctr">
              <a:spcAft>
                <a:spcPts val="0"/>
              </a:spcAft>
              <a:buNone/>
            </a:pPr>
            <a:r>
              <a:rPr lang="en-GB" sz="1400" b="1" i="0" strike="noStrike" spc="-1">
                <a:solidFill>
                  <a:srgbClr val="FFFFFF"/>
                </a:solidFill>
                <a:latin typeface="Myriad Pro"/>
              </a:rPr>
              <a:t>Each step sharpens the same tests — consent, data protection, workforce capability. The socio-technical conditions still decide.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2731</Words>
  <Application>Microsoft Office PowerPoint</Application>
  <PresentationFormat>On-screen Show (4:3)</PresentationFormat>
  <Paragraphs>101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Myriad Pro</vt:lpstr>
      <vt:lpstr>Times New Roman</vt:lpstr>
      <vt:lpstr>Office</vt:lpstr>
      <vt:lpstr>Office</vt:lpstr>
      <vt:lpstr>Office</vt:lpstr>
      <vt:lpstr>Digital Transformation in the Health and Care Professions (BMHP6026) Component 2: Viva Voce Presentation Locating Independence: A Critical Evaluation of GPS Tracking Devices for People Living with Dementia in the UK Student name: Andreea Anca      Student ID: 2327259 Lecturer: Dr Laila Surani</vt:lpstr>
      <vt:lpstr>Introduction</vt:lpstr>
      <vt:lpstr>The Device in Action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References (continued)</vt:lpstr>
      <vt:lpstr>References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Anca Anael Andru</cp:lastModifiedBy>
  <cp:revision>1</cp:revision>
  <dcterms:modified xsi:type="dcterms:W3CDTF">2026-07-20T13:37:55Z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2020-06-13T21:56:47Z</dcterms:created>
  <dc:creator>Rebecca Stewart</dc:creator>
  <dc:description/>
  <dc:language>en-US</dc:language>
  <cp:lastModifiedBy>laila surani</cp:lastModifiedBy>
  <cp:lastPrinted>2021-01-18T19:39:53Z</cp:lastPrinted>
  <dcterms:modified xsi:type="dcterms:W3CDTF">2025-11-08T14:38:43Z</dcterms:modified>
  <cp:revision>171</cp:revision>
  <dc:subject/>
  <dc:title>Certificate of Higher Education in Skills for the Workplace   Effective Team Working &amp; Communications (BMSW 4002) Defining and Classifying Groups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