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72" r:id="rId3"/>
    <p:sldId id="273" r:id="rId4"/>
    <p:sldId id="257" r:id="rId5"/>
    <p:sldId id="258" r:id="rId6"/>
    <p:sldId id="277" r:id="rId7"/>
    <p:sldId id="282" r:id="rId8"/>
    <p:sldId id="283" r:id="rId9"/>
    <p:sldId id="284" r:id="rId10"/>
    <p:sldId id="285" r:id="rId11"/>
    <p:sldId id="286" r:id="rId12"/>
    <p:sldId id="278" r:id="rId13"/>
    <p:sldId id="259" r:id="rId14"/>
    <p:sldId id="260" r:id="rId15"/>
    <p:sldId id="279" r:id="rId16"/>
    <p:sldId id="261" r:id="rId17"/>
    <p:sldId id="280" r:id="rId18"/>
    <p:sldId id="281" r:id="rId19"/>
    <p:sldId id="262" r:id="rId20"/>
    <p:sldId id="263" r:id="rId21"/>
    <p:sldId id="264" r:id="rId22"/>
    <p:sldId id="265" r:id="rId23"/>
    <p:sldId id="267" r:id="rId24"/>
    <p:sldId id="266" r:id="rId25"/>
    <p:sldId id="274" r:id="rId26"/>
    <p:sldId id="275" r:id="rId27"/>
    <p:sldId id="276" r:id="rId28"/>
    <p:sldId id="270" r:id="rId29"/>
    <p:sldId id="287"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9741" autoAdjust="0"/>
  </p:normalViewPr>
  <p:slideViewPr>
    <p:cSldViewPr>
      <p:cViewPr varScale="1">
        <p:scale>
          <a:sx n="63" d="100"/>
          <a:sy n="63" d="100"/>
        </p:scale>
        <p:origin x="1605"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861146-E8D7-43BF-9918-D2F936B1CBD1}" type="datetimeFigureOut">
              <a:rPr lang="en-GB" smtClean="0"/>
              <a:t>29/11/2018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F6A3555-CE9B-47AA-9328-D93C9030BEE1}" type="slidenum">
              <a:rPr lang="en-GB" smtClean="0"/>
              <a:t>‹#›</a:t>
            </a:fld>
            <a:endParaRPr lang="en-GB"/>
          </a:p>
        </p:txBody>
      </p:sp>
    </p:spTree>
    <p:extLst>
      <p:ext uri="{BB962C8B-B14F-4D97-AF65-F5344CB8AC3E}">
        <p14:creationId xmlns:p14="http://schemas.microsoft.com/office/powerpoint/2010/main" val="1705351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FE5518-3DAC-4B8F-970F-21266B5C1082}" type="slidenum">
              <a:rPr lang="en-GB" smtClean="0"/>
              <a:t>4</a:t>
            </a:fld>
            <a:endParaRPr lang="en-GB"/>
          </a:p>
        </p:txBody>
      </p:sp>
    </p:spTree>
    <p:extLst>
      <p:ext uri="{BB962C8B-B14F-4D97-AF65-F5344CB8AC3E}">
        <p14:creationId xmlns:p14="http://schemas.microsoft.com/office/powerpoint/2010/main" val="17363483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3CFE5518-3DAC-4B8F-970F-21266B5C1082}" type="slidenum">
              <a:rPr lang="en-GB" smtClean="0"/>
              <a:t>5</a:t>
            </a:fld>
            <a:endParaRPr lang="en-GB"/>
          </a:p>
        </p:txBody>
      </p:sp>
    </p:spTree>
    <p:extLst>
      <p:ext uri="{BB962C8B-B14F-4D97-AF65-F5344CB8AC3E}">
        <p14:creationId xmlns:p14="http://schemas.microsoft.com/office/powerpoint/2010/main" val="33318872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6A3555-CE9B-47AA-9328-D93C9030BEE1}" type="slidenum">
              <a:rPr lang="en-GB" smtClean="0"/>
              <a:t>7</a:t>
            </a:fld>
            <a:endParaRPr lang="en-GB"/>
          </a:p>
        </p:txBody>
      </p:sp>
    </p:spTree>
    <p:extLst>
      <p:ext uri="{BB962C8B-B14F-4D97-AF65-F5344CB8AC3E}">
        <p14:creationId xmlns:p14="http://schemas.microsoft.com/office/powerpoint/2010/main" val="1968244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6A3555-CE9B-47AA-9328-D93C9030BEE1}" type="slidenum">
              <a:rPr lang="en-GB" smtClean="0"/>
              <a:t>8</a:t>
            </a:fld>
            <a:endParaRPr lang="en-GB"/>
          </a:p>
        </p:txBody>
      </p:sp>
    </p:spTree>
    <p:extLst>
      <p:ext uri="{BB962C8B-B14F-4D97-AF65-F5344CB8AC3E}">
        <p14:creationId xmlns:p14="http://schemas.microsoft.com/office/powerpoint/2010/main" val="4114203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6A3555-CE9B-47AA-9328-D93C9030BEE1}" type="slidenum">
              <a:rPr lang="en-GB" smtClean="0"/>
              <a:t>11</a:t>
            </a:fld>
            <a:endParaRPr lang="en-GB"/>
          </a:p>
        </p:txBody>
      </p:sp>
    </p:spTree>
    <p:extLst>
      <p:ext uri="{BB962C8B-B14F-4D97-AF65-F5344CB8AC3E}">
        <p14:creationId xmlns:p14="http://schemas.microsoft.com/office/powerpoint/2010/main" val="825856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6441F3-C4C2-496B-BB1D-0C0637E78AD8}" type="slidenum">
              <a:rPr lang="en-GB" smtClean="0"/>
              <a:t>12</a:t>
            </a:fld>
            <a:endParaRPr lang="en-GB"/>
          </a:p>
        </p:txBody>
      </p:sp>
    </p:spTree>
    <p:extLst>
      <p:ext uri="{BB962C8B-B14F-4D97-AF65-F5344CB8AC3E}">
        <p14:creationId xmlns:p14="http://schemas.microsoft.com/office/powerpoint/2010/main" val="1243782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6A3555-CE9B-47AA-9328-D93C9030BEE1}" type="slidenum">
              <a:rPr lang="en-GB" smtClean="0"/>
              <a:t>13</a:t>
            </a:fld>
            <a:endParaRPr lang="en-GB"/>
          </a:p>
        </p:txBody>
      </p:sp>
    </p:spTree>
    <p:extLst>
      <p:ext uri="{BB962C8B-B14F-4D97-AF65-F5344CB8AC3E}">
        <p14:creationId xmlns:p14="http://schemas.microsoft.com/office/powerpoint/2010/main" val="36930004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FE5518-3DAC-4B8F-970F-21266B5C1082}" type="slidenum">
              <a:rPr lang="en-GB" smtClean="0"/>
              <a:t>14</a:t>
            </a:fld>
            <a:endParaRPr lang="en-GB"/>
          </a:p>
        </p:txBody>
      </p:sp>
    </p:spTree>
    <p:extLst>
      <p:ext uri="{BB962C8B-B14F-4D97-AF65-F5344CB8AC3E}">
        <p14:creationId xmlns:p14="http://schemas.microsoft.com/office/powerpoint/2010/main" val="2133929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FE5518-3DAC-4B8F-970F-21266B5C1082}" type="slidenum">
              <a:rPr lang="en-GB" smtClean="0"/>
              <a:t>19</a:t>
            </a:fld>
            <a:endParaRPr lang="en-GB"/>
          </a:p>
        </p:txBody>
      </p:sp>
    </p:spTree>
    <p:extLst>
      <p:ext uri="{BB962C8B-B14F-4D97-AF65-F5344CB8AC3E}">
        <p14:creationId xmlns:p14="http://schemas.microsoft.com/office/powerpoint/2010/main" val="35921326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FE5518-3DAC-4B8F-970F-21266B5C1082}" type="slidenum">
              <a:rPr lang="en-GB" smtClean="0"/>
              <a:t>20</a:t>
            </a:fld>
            <a:endParaRPr lang="en-GB"/>
          </a:p>
        </p:txBody>
      </p:sp>
    </p:spTree>
    <p:extLst>
      <p:ext uri="{BB962C8B-B14F-4D97-AF65-F5344CB8AC3E}">
        <p14:creationId xmlns:p14="http://schemas.microsoft.com/office/powerpoint/2010/main" val="11160626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CFE5518-3DAC-4B8F-970F-21266B5C1082}" type="slidenum">
              <a:rPr lang="en-GB" smtClean="0"/>
              <a:t>21</a:t>
            </a:fld>
            <a:endParaRPr lang="en-GB"/>
          </a:p>
        </p:txBody>
      </p:sp>
    </p:spTree>
    <p:extLst>
      <p:ext uri="{BB962C8B-B14F-4D97-AF65-F5344CB8AC3E}">
        <p14:creationId xmlns:p14="http://schemas.microsoft.com/office/powerpoint/2010/main" val="36376907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FE5518-3DAC-4B8F-970F-21266B5C1082}" type="slidenum">
              <a:rPr lang="en-GB" smtClean="0"/>
              <a:t>22</a:t>
            </a:fld>
            <a:endParaRPr lang="en-GB"/>
          </a:p>
        </p:txBody>
      </p:sp>
    </p:spTree>
    <p:extLst>
      <p:ext uri="{BB962C8B-B14F-4D97-AF65-F5344CB8AC3E}">
        <p14:creationId xmlns:p14="http://schemas.microsoft.com/office/powerpoint/2010/main" val="41556041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FE5518-3DAC-4B8F-970F-21266B5C1082}" type="slidenum">
              <a:rPr lang="en-GB" smtClean="0"/>
              <a:t>23</a:t>
            </a:fld>
            <a:endParaRPr lang="en-GB"/>
          </a:p>
        </p:txBody>
      </p:sp>
    </p:spTree>
    <p:extLst>
      <p:ext uri="{BB962C8B-B14F-4D97-AF65-F5344CB8AC3E}">
        <p14:creationId xmlns:p14="http://schemas.microsoft.com/office/powerpoint/2010/main" val="27177426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3CFE5518-3DAC-4B8F-970F-21266B5C1082}" type="slidenum">
              <a:rPr lang="en-GB" smtClean="0"/>
              <a:t>24</a:t>
            </a:fld>
            <a:endParaRPr lang="en-GB"/>
          </a:p>
        </p:txBody>
      </p:sp>
    </p:spTree>
    <p:extLst>
      <p:ext uri="{BB962C8B-B14F-4D97-AF65-F5344CB8AC3E}">
        <p14:creationId xmlns:p14="http://schemas.microsoft.com/office/powerpoint/2010/main" val="2638157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99645CB-DE31-44F3-94DE-C2E2D206CD9B}" type="datetimeFigureOut">
              <a:rPr lang="en-GB" smtClean="0"/>
              <a:t>29/11/2018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2150313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9645CB-DE31-44F3-94DE-C2E2D206CD9B}" type="datetimeFigureOut">
              <a:rPr lang="en-GB" smtClean="0"/>
              <a:t>29/11/2018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1767815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99645CB-DE31-44F3-94DE-C2E2D206CD9B}" type="datetimeFigureOut">
              <a:rPr lang="en-GB" smtClean="0"/>
              <a:t>29/11/2018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1950028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99645CB-DE31-44F3-94DE-C2E2D206CD9B}" type="datetimeFigureOut">
              <a:rPr lang="en-GB" smtClean="0"/>
              <a:t>29/11/2018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1574588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99645CB-DE31-44F3-94DE-C2E2D206CD9B}" type="datetimeFigureOut">
              <a:rPr lang="en-GB" smtClean="0"/>
              <a:t>29/11/2018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2009251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99645CB-DE31-44F3-94DE-C2E2D206CD9B}" type="datetimeFigureOut">
              <a:rPr lang="en-GB" smtClean="0"/>
              <a:t>29/11/2018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1146148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9645CB-DE31-44F3-94DE-C2E2D206CD9B}" type="datetimeFigureOut">
              <a:rPr lang="en-GB" smtClean="0"/>
              <a:t>29/11/2018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470371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99645CB-DE31-44F3-94DE-C2E2D206CD9B}" type="datetimeFigureOut">
              <a:rPr lang="en-GB" smtClean="0"/>
              <a:t>29/11/2018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3363348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99645CB-DE31-44F3-94DE-C2E2D206CD9B}" type="datetimeFigureOut">
              <a:rPr lang="en-GB" smtClean="0"/>
              <a:t>29/11/2018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2398221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9645CB-DE31-44F3-94DE-C2E2D206CD9B}" type="datetimeFigureOut">
              <a:rPr lang="en-GB" smtClean="0"/>
              <a:t>29/11/2018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1454829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9645CB-DE31-44F3-94DE-C2E2D206CD9B}" type="datetimeFigureOut">
              <a:rPr lang="en-GB" smtClean="0"/>
              <a:t>29/11/2018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1161182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9645CB-DE31-44F3-94DE-C2E2D206CD9B}" type="datetimeFigureOut">
              <a:rPr lang="en-GB" smtClean="0"/>
              <a:t>29/11/2018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ABABAE-5D7D-4732-B1A4-E714751E316F}" type="slidenum">
              <a:rPr lang="en-GB" smtClean="0"/>
              <a:t>‹#›</a:t>
            </a:fld>
            <a:endParaRPr lang="en-GB"/>
          </a:p>
        </p:txBody>
      </p:sp>
    </p:spTree>
    <p:extLst>
      <p:ext uri="{BB962C8B-B14F-4D97-AF65-F5344CB8AC3E}">
        <p14:creationId xmlns:p14="http://schemas.microsoft.com/office/powerpoint/2010/main" val="6155926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tws8N4c3eAA"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1NKti9MyAAw"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open.edu/openlearn/education/professional-development-education/the-why-and-what-educational-leadership-and-management/content-section-1"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open.edu/openlearn/education/professional-development-education/the-why-and-what-educational-leadership-and-management/content-section-1.1"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changingminds.org/disciplines/change_management/lewin_change/lewin_change.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Transforming Education</a:t>
            </a:r>
            <a:endParaRPr lang="en-GB" dirty="0"/>
          </a:p>
        </p:txBody>
      </p:sp>
      <p:sp>
        <p:nvSpPr>
          <p:cNvPr id="3" name="Subtitle 2"/>
          <p:cNvSpPr>
            <a:spLocks noGrp="1"/>
          </p:cNvSpPr>
          <p:nvPr>
            <p:ph type="subTitle" idx="1"/>
          </p:nvPr>
        </p:nvSpPr>
        <p:spPr/>
        <p:txBody>
          <a:bodyPr/>
          <a:lstStyle/>
          <a:p>
            <a:r>
              <a:rPr lang="en-GB" dirty="0" smtClean="0"/>
              <a:t>Session 3</a:t>
            </a:r>
            <a:endParaRPr lang="en-GB" dirty="0"/>
          </a:p>
        </p:txBody>
      </p:sp>
    </p:spTree>
    <p:extLst>
      <p:ext uri="{BB962C8B-B14F-4D97-AF65-F5344CB8AC3E}">
        <p14:creationId xmlns:p14="http://schemas.microsoft.com/office/powerpoint/2010/main" val="1781359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570186"/>
          </a:xfrm>
        </p:spPr>
        <p:style>
          <a:lnRef idx="2">
            <a:schemeClr val="dk1"/>
          </a:lnRef>
          <a:fillRef idx="1">
            <a:schemeClr val="lt1"/>
          </a:fillRef>
          <a:effectRef idx="0">
            <a:schemeClr val="dk1"/>
          </a:effectRef>
          <a:fontRef idx="minor">
            <a:schemeClr val="dk1"/>
          </a:fontRef>
        </p:style>
        <p:txBody>
          <a:bodyPr>
            <a:noAutofit/>
          </a:bodyPr>
          <a:lstStyle/>
          <a:p>
            <a:pPr lvl="0"/>
            <a:r>
              <a:rPr lang="en-GB" sz="3200" dirty="0" smtClean="0"/>
              <a:t/>
            </a:r>
            <a:br>
              <a:rPr lang="en-GB" sz="3200" dirty="0" smtClean="0"/>
            </a:br>
            <a:r>
              <a:rPr lang="en-GB" sz="3200" b="1" dirty="0" smtClean="0"/>
              <a:t>Aim:</a:t>
            </a:r>
            <a:r>
              <a:rPr lang="en-GB" sz="3200" dirty="0" smtClean="0"/>
              <a:t> To </a:t>
            </a:r>
            <a:r>
              <a:rPr lang="en-GB" sz="3200" dirty="0"/>
              <a:t>have critical understanding of management, leadership and change in the organisation of educational institutions.</a:t>
            </a:r>
            <a:br>
              <a:rPr lang="en-GB" sz="3200" dirty="0"/>
            </a:br>
            <a:endParaRPr lang="en-GB" sz="3200" dirty="0"/>
          </a:p>
        </p:txBody>
      </p:sp>
      <p:sp>
        <p:nvSpPr>
          <p:cNvPr id="3" name="Content Placeholder 2"/>
          <p:cNvSpPr>
            <a:spLocks noGrp="1"/>
          </p:cNvSpPr>
          <p:nvPr>
            <p:ph idx="1"/>
          </p:nvPr>
        </p:nvSpPr>
        <p:spPr>
          <a:xfrm>
            <a:off x="251520" y="2204864"/>
            <a:ext cx="8712967" cy="4525963"/>
          </a:xfrm>
        </p:spPr>
        <p:txBody>
          <a:bodyPr>
            <a:normAutofit fontScale="77500" lnSpcReduction="20000"/>
          </a:bodyPr>
          <a:lstStyle/>
          <a:p>
            <a:pPr lvl="0"/>
            <a:r>
              <a:rPr lang="en-GB" dirty="0"/>
              <a:t>Critically analyse  the macro-contexts of change in education; models of change; nature and elements of change in educational institutions; leading and management of change. </a:t>
            </a:r>
          </a:p>
          <a:p>
            <a:pPr lvl="0"/>
            <a:r>
              <a:rPr lang="en-GB" dirty="0"/>
              <a:t>Critically review some of the main theories of the management and leadership of change.</a:t>
            </a:r>
          </a:p>
          <a:p>
            <a:pPr lvl="0"/>
            <a:r>
              <a:rPr lang="en-GB" dirty="0"/>
              <a:t>Analyse and evaluate the management and leadership of change in an educational institution with which they are familiar;</a:t>
            </a:r>
          </a:p>
          <a:p>
            <a:pPr lvl="0"/>
            <a:r>
              <a:rPr lang="en-GB" dirty="0"/>
              <a:t>Critically reflect upon and challenge the relationship between theory and practice with educational leadership and management and transformation.</a:t>
            </a:r>
          </a:p>
          <a:p>
            <a:pPr lvl="0"/>
            <a:r>
              <a:rPr lang="en-GB" dirty="0"/>
              <a:t>Formulate, analyse and solve contemporary problems within education in Wales and UK</a:t>
            </a:r>
            <a:r>
              <a:rPr lang="en-GB" dirty="0" smtClean="0"/>
              <a:t>. </a:t>
            </a:r>
            <a:endParaRPr lang="en-GB" dirty="0"/>
          </a:p>
          <a:p>
            <a:endParaRPr lang="en-GB" dirty="0"/>
          </a:p>
        </p:txBody>
      </p:sp>
    </p:spTree>
    <p:extLst>
      <p:ext uri="{BB962C8B-B14F-4D97-AF65-F5344CB8AC3E}">
        <p14:creationId xmlns:p14="http://schemas.microsoft.com/office/powerpoint/2010/main" val="2464031123"/>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t>How is Education Changing?</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1525" y="1628800"/>
            <a:ext cx="3800475" cy="4370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ounded Rectangle 3"/>
          <p:cNvSpPr/>
          <p:nvPr/>
        </p:nvSpPr>
        <p:spPr>
          <a:xfrm>
            <a:off x="5004048" y="1772816"/>
            <a:ext cx="3456384" cy="4320480"/>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2800" dirty="0" smtClean="0"/>
              <a:t>In pairs, list as many changes to education (that have occurred or are likely to occur) as you can. </a:t>
            </a:r>
            <a:endParaRPr lang="en-GB" sz="2800" dirty="0"/>
          </a:p>
        </p:txBody>
      </p:sp>
    </p:spTree>
    <p:extLst>
      <p:ext uri="{BB962C8B-B14F-4D97-AF65-F5344CB8AC3E}">
        <p14:creationId xmlns:p14="http://schemas.microsoft.com/office/powerpoint/2010/main" val="3655541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Way to Organisational Change</a:t>
            </a:r>
            <a:endParaRPr lang="en-GB" dirty="0"/>
          </a:p>
        </p:txBody>
      </p:sp>
      <p:pic>
        <p:nvPicPr>
          <p:cNvPr id="6146" name="Picture 2" descr="C:\Users\TERRY\AppData\Local\Microsoft\Windows\INetCache\IE\RCMPPI9Y\9926110-personnage-de-dessin-anime-regardant-les-panneaux-routiers-pointant-dans-une-direction-differente-en[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1772816"/>
            <a:ext cx="3495675" cy="3810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355976" y="1628800"/>
            <a:ext cx="4320480" cy="424847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2800" b="1" dirty="0" smtClean="0"/>
              <a:t>Organisational Change</a:t>
            </a:r>
          </a:p>
          <a:p>
            <a:pPr algn="ctr"/>
            <a:endParaRPr lang="en-GB" sz="2800" b="1" dirty="0"/>
          </a:p>
          <a:p>
            <a:pPr algn="ctr"/>
            <a:r>
              <a:rPr lang="en-GB" sz="2800" b="1" dirty="0" smtClean="0"/>
              <a:t>A move from being in one organisational state to being in another state.</a:t>
            </a:r>
            <a:endParaRPr lang="en-GB" sz="2800" b="1" dirty="0"/>
          </a:p>
        </p:txBody>
      </p:sp>
    </p:spTree>
    <p:extLst>
      <p:ext uri="{BB962C8B-B14F-4D97-AF65-F5344CB8AC3E}">
        <p14:creationId xmlns:p14="http://schemas.microsoft.com/office/powerpoint/2010/main" val="3579892342"/>
      </p:ext>
    </p:extLst>
  </p:cSld>
  <p:clrMapOvr>
    <a:masterClrMapping/>
  </p:clrMapOvr>
  <p:transition spd="slow">
    <p:push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8229600" cy="864096"/>
          </a:xfrm>
        </p:spPr>
        <p:style>
          <a:lnRef idx="2">
            <a:schemeClr val="accent3"/>
          </a:lnRef>
          <a:fillRef idx="1">
            <a:schemeClr val="lt1"/>
          </a:fillRef>
          <a:effectRef idx="0">
            <a:schemeClr val="accent3"/>
          </a:effectRef>
          <a:fontRef idx="minor">
            <a:schemeClr val="dk1"/>
          </a:fontRef>
        </p:style>
        <p:txBody>
          <a:bodyPr>
            <a:normAutofit/>
          </a:bodyPr>
          <a:lstStyle/>
          <a:p>
            <a:r>
              <a:rPr lang="en-GB" dirty="0" smtClean="0"/>
              <a:t>Triggers for Change </a:t>
            </a:r>
            <a:endParaRPr lang="en-GB" dirty="0"/>
          </a:p>
        </p:txBody>
      </p:sp>
      <p:sp>
        <p:nvSpPr>
          <p:cNvPr id="8" name="Oval 7"/>
          <p:cNvSpPr/>
          <p:nvPr/>
        </p:nvSpPr>
        <p:spPr>
          <a:xfrm>
            <a:off x="1331640" y="1124744"/>
            <a:ext cx="6120680" cy="5733256"/>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grpSp>
        <p:nvGrpSpPr>
          <p:cNvPr id="7" name="Group 6"/>
          <p:cNvGrpSpPr/>
          <p:nvPr/>
        </p:nvGrpSpPr>
        <p:grpSpPr>
          <a:xfrm>
            <a:off x="2009083" y="1858213"/>
            <a:ext cx="4680520" cy="4591514"/>
            <a:chOff x="2051720" y="1484784"/>
            <a:chExt cx="4680520" cy="4591514"/>
          </a:xfrm>
        </p:grpSpPr>
        <p:sp>
          <p:nvSpPr>
            <p:cNvPr id="5" name="Oval 4"/>
            <p:cNvSpPr/>
            <p:nvPr/>
          </p:nvSpPr>
          <p:spPr>
            <a:xfrm>
              <a:off x="2051720" y="1484784"/>
              <a:ext cx="4680520" cy="4591514"/>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4" name="Oval 3"/>
            <p:cNvSpPr/>
            <p:nvPr/>
          </p:nvSpPr>
          <p:spPr>
            <a:xfrm>
              <a:off x="2915816" y="2060848"/>
              <a:ext cx="3024336" cy="3312368"/>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smtClean="0"/>
                <a:t>Educational Setting</a:t>
              </a:r>
            </a:p>
            <a:p>
              <a:pPr algn="ctr"/>
              <a:endParaRPr lang="en-GB" dirty="0"/>
            </a:p>
            <a:p>
              <a:pPr algn="ctr"/>
              <a:r>
                <a:rPr lang="en-GB" dirty="0" smtClean="0"/>
                <a:t>Process Factors…</a:t>
              </a:r>
            </a:p>
            <a:p>
              <a:pPr algn="ctr"/>
              <a:endParaRPr lang="en-GB" dirty="0"/>
            </a:p>
            <a:p>
              <a:pPr algn="ctr"/>
              <a:endParaRPr lang="en-GB" dirty="0" smtClean="0"/>
            </a:p>
            <a:p>
              <a:pPr algn="ctr"/>
              <a:r>
                <a:rPr lang="en-GB" dirty="0" smtClean="0"/>
                <a:t>People Factors…</a:t>
              </a:r>
              <a:endParaRPr lang="en-GB" dirty="0"/>
            </a:p>
          </p:txBody>
        </p:sp>
        <p:sp>
          <p:nvSpPr>
            <p:cNvPr id="6" name="TextBox 5"/>
            <p:cNvSpPr txBox="1"/>
            <p:nvPr/>
          </p:nvSpPr>
          <p:spPr>
            <a:xfrm>
              <a:off x="3455876" y="1686974"/>
              <a:ext cx="1872208" cy="369332"/>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dirty="0" smtClean="0"/>
                <a:t>Task Environment </a:t>
              </a:r>
              <a:endParaRPr lang="en-GB" dirty="0"/>
            </a:p>
          </p:txBody>
        </p:sp>
      </p:grpSp>
      <p:sp>
        <p:nvSpPr>
          <p:cNvPr id="10" name="TextBox 9"/>
          <p:cNvSpPr txBox="1"/>
          <p:nvPr/>
        </p:nvSpPr>
        <p:spPr>
          <a:xfrm>
            <a:off x="3264461" y="1301298"/>
            <a:ext cx="2241772" cy="369332"/>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dirty="0" smtClean="0"/>
              <a:t>Wider Environment </a:t>
            </a:r>
            <a:endParaRPr lang="en-GB" dirty="0"/>
          </a:p>
        </p:txBody>
      </p:sp>
    </p:spTree>
    <p:extLst>
      <p:ext uri="{BB962C8B-B14F-4D97-AF65-F5344CB8AC3E}">
        <p14:creationId xmlns:p14="http://schemas.microsoft.com/office/powerpoint/2010/main" val="482563884"/>
      </p:ext>
    </p:extLst>
  </p:cSld>
  <p:clrMapOvr>
    <a:masterClrMapping/>
  </p:clrMapOvr>
  <p:transition spd="slow">
    <p:push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t>System Change </a:t>
            </a:r>
            <a:endParaRPr lang="en-GB" dirty="0"/>
          </a:p>
        </p:txBody>
      </p:sp>
      <p:sp>
        <p:nvSpPr>
          <p:cNvPr id="3" name="Content Placeholder 2"/>
          <p:cNvSpPr>
            <a:spLocks noGrp="1"/>
          </p:cNvSpPr>
          <p:nvPr>
            <p:ph idx="1"/>
          </p:nvPr>
        </p:nvSpPr>
        <p:spPr/>
        <p:style>
          <a:lnRef idx="2">
            <a:schemeClr val="accent6"/>
          </a:lnRef>
          <a:fillRef idx="1">
            <a:schemeClr val="lt1"/>
          </a:fillRef>
          <a:effectRef idx="0">
            <a:schemeClr val="accent6"/>
          </a:effectRef>
          <a:fontRef idx="minor">
            <a:schemeClr val="dk1"/>
          </a:fontRef>
        </p:style>
        <p:txBody>
          <a:bodyPr/>
          <a:lstStyle/>
          <a:p>
            <a:r>
              <a:rPr lang="en-GB" dirty="0" smtClean="0"/>
              <a:t>What do we mean by ‘system’ in an educational context? Examples?</a:t>
            </a:r>
          </a:p>
          <a:p>
            <a:endParaRPr lang="en-GB" dirty="0"/>
          </a:p>
          <a:p>
            <a:r>
              <a:rPr lang="en-GB" dirty="0" smtClean="0">
                <a:hlinkClick r:id="rId2"/>
              </a:rPr>
              <a:t>Michael </a:t>
            </a:r>
            <a:r>
              <a:rPr lang="en-GB" dirty="0" err="1" smtClean="0">
                <a:hlinkClick r:id="rId2"/>
              </a:rPr>
              <a:t>Fullan</a:t>
            </a:r>
            <a:r>
              <a:rPr lang="en-GB" dirty="0" smtClean="0">
                <a:hlinkClick r:id="rId2"/>
              </a:rPr>
              <a:t> </a:t>
            </a:r>
            <a:endParaRPr lang="en-GB" dirty="0" smtClean="0"/>
          </a:p>
          <a:p>
            <a:endParaRPr lang="en-GB" dirty="0"/>
          </a:p>
          <a:p>
            <a:r>
              <a:rPr lang="en-GB" dirty="0" smtClean="0"/>
              <a:t>Reflect on whether there is evidence of </a:t>
            </a:r>
            <a:r>
              <a:rPr lang="en-GB" dirty="0" err="1" smtClean="0"/>
              <a:t>Fullan’s</a:t>
            </a:r>
            <a:r>
              <a:rPr lang="en-GB" dirty="0" smtClean="0"/>
              <a:t> strategies for change in your earlier list of changes. </a:t>
            </a:r>
          </a:p>
        </p:txBody>
      </p:sp>
    </p:spTree>
    <p:extLst>
      <p:ext uri="{BB962C8B-B14F-4D97-AF65-F5344CB8AC3E}">
        <p14:creationId xmlns:p14="http://schemas.microsoft.com/office/powerpoint/2010/main" val="385923583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normAutofit/>
          </a:bodyPr>
          <a:lstStyle/>
          <a:p>
            <a:r>
              <a:rPr lang="en-GB" sz="3600" dirty="0" smtClean="0"/>
              <a:t>Changing the System, Changing Leadership </a:t>
            </a:r>
            <a:endParaRPr lang="en-GB" sz="3600" dirty="0"/>
          </a:p>
        </p:txBody>
      </p:sp>
      <p:sp>
        <p:nvSpPr>
          <p:cNvPr id="3" name="Content Placeholder 2"/>
          <p:cNvSpPr>
            <a:spLocks noGrp="1"/>
          </p:cNvSpPr>
          <p:nvPr>
            <p:ph idx="1"/>
          </p:nvPr>
        </p:nvSpPr>
        <p:spPr/>
        <p:style>
          <a:lnRef idx="2">
            <a:schemeClr val="accent2"/>
          </a:lnRef>
          <a:fillRef idx="1">
            <a:schemeClr val="lt1"/>
          </a:fillRef>
          <a:effectRef idx="0">
            <a:schemeClr val="accent2"/>
          </a:effectRef>
          <a:fontRef idx="minor">
            <a:schemeClr val="dk1"/>
          </a:fontRef>
        </p:style>
        <p:txBody>
          <a:bodyPr/>
          <a:lstStyle/>
          <a:p>
            <a:r>
              <a:rPr lang="en-GB" dirty="0" smtClean="0"/>
              <a:t>Individuals can initiate change but cannot sustain it alone – the </a:t>
            </a:r>
            <a:r>
              <a:rPr lang="en-GB" b="1" dirty="0" smtClean="0"/>
              <a:t>collective</a:t>
            </a:r>
            <a:r>
              <a:rPr lang="en-GB" dirty="0" smtClean="0"/>
              <a:t> does </a:t>
            </a:r>
          </a:p>
          <a:p>
            <a:r>
              <a:rPr lang="en-GB" dirty="0" smtClean="0"/>
              <a:t>Moves leadership away from single leadership styles towards a model which is collaborative or ‘</a:t>
            </a:r>
            <a:r>
              <a:rPr lang="en-GB" b="1" dirty="0" smtClean="0"/>
              <a:t>distributed</a:t>
            </a:r>
            <a:r>
              <a:rPr lang="en-GB" dirty="0" smtClean="0"/>
              <a:t>’ </a:t>
            </a:r>
          </a:p>
          <a:p>
            <a:r>
              <a:rPr lang="en-GB" dirty="0" smtClean="0"/>
              <a:t>Change must be holistic, </a:t>
            </a:r>
            <a:r>
              <a:rPr lang="en-GB" b="1" dirty="0" smtClean="0"/>
              <a:t>systemic</a:t>
            </a:r>
            <a:r>
              <a:rPr lang="en-GB" dirty="0" smtClean="0"/>
              <a:t> and utilise multi-dimensional approaches </a:t>
            </a:r>
          </a:p>
          <a:p>
            <a:pPr marL="0" indent="0" algn="r">
              <a:buNone/>
            </a:pPr>
            <a:r>
              <a:rPr lang="en-GB" dirty="0" smtClean="0"/>
              <a:t>Morrison, 2013 </a:t>
            </a:r>
            <a:endParaRPr lang="en-GB" dirty="0"/>
          </a:p>
        </p:txBody>
      </p:sp>
    </p:spTree>
    <p:extLst>
      <p:ext uri="{BB962C8B-B14F-4D97-AF65-F5344CB8AC3E}">
        <p14:creationId xmlns:p14="http://schemas.microsoft.com/office/powerpoint/2010/main" val="37749555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style>
          <a:lnRef idx="2">
            <a:schemeClr val="accent3"/>
          </a:lnRef>
          <a:fillRef idx="1">
            <a:schemeClr val="lt1"/>
          </a:fillRef>
          <a:effectRef idx="0">
            <a:schemeClr val="accent3"/>
          </a:effectRef>
          <a:fontRef idx="minor">
            <a:schemeClr val="dk1"/>
          </a:fontRef>
        </p:style>
        <p:txBody>
          <a:bodyPr/>
          <a:lstStyle/>
          <a:p>
            <a:r>
              <a:rPr lang="en-GB" dirty="0" smtClean="0"/>
              <a:t>Distributed Leadership </a:t>
            </a:r>
            <a:endParaRPr lang="en-GB" dirty="0"/>
          </a:p>
        </p:txBody>
      </p:sp>
      <p:sp>
        <p:nvSpPr>
          <p:cNvPr id="3" name="Content Placeholder 2"/>
          <p:cNvSpPr>
            <a:spLocks noGrp="1"/>
          </p:cNvSpPr>
          <p:nvPr>
            <p:ph idx="1"/>
          </p:nvPr>
        </p:nvSpPr>
        <p:spPr/>
        <p:style>
          <a:lnRef idx="2">
            <a:schemeClr val="accent2"/>
          </a:lnRef>
          <a:fillRef idx="1">
            <a:schemeClr val="lt1"/>
          </a:fillRef>
          <a:effectRef idx="0">
            <a:schemeClr val="accent2"/>
          </a:effectRef>
          <a:fontRef idx="minor">
            <a:schemeClr val="dk1"/>
          </a:fontRef>
        </p:style>
        <p:txBody>
          <a:bodyPr>
            <a:normAutofit fontScale="92500"/>
          </a:bodyPr>
          <a:lstStyle/>
          <a:p>
            <a:r>
              <a:rPr lang="en-GB" dirty="0" smtClean="0"/>
              <a:t>“Moving </a:t>
            </a:r>
            <a:r>
              <a:rPr lang="en-GB" dirty="0"/>
              <a:t>away from a formal to a more collegial style, a </a:t>
            </a:r>
            <a:r>
              <a:rPr lang="en-GB" dirty="0" smtClean="0"/>
              <a:t>dominant theoretical </a:t>
            </a:r>
            <a:r>
              <a:rPr lang="en-GB" dirty="0"/>
              <a:t>model to emerge in the early years of the twenty-first century has </a:t>
            </a:r>
            <a:r>
              <a:rPr lang="en-GB" dirty="0" smtClean="0"/>
              <a:t>been distributed </a:t>
            </a:r>
            <a:r>
              <a:rPr lang="en-GB" dirty="0"/>
              <a:t>leadership. This has shifted us away from a more informal, </a:t>
            </a:r>
            <a:r>
              <a:rPr lang="en-GB" dirty="0" smtClean="0"/>
              <a:t>voluntary interaction </a:t>
            </a:r>
            <a:r>
              <a:rPr lang="en-GB" dirty="0"/>
              <a:t>(driven by the formal leaders) towards a model with ‘a focus on </a:t>
            </a:r>
            <a:r>
              <a:rPr lang="en-GB" dirty="0" smtClean="0"/>
              <a:t>collective, rather </a:t>
            </a:r>
            <a:r>
              <a:rPr lang="en-GB" dirty="0"/>
              <a:t>than singular, leadership’ (Bush 2011, 202</a:t>
            </a:r>
            <a:r>
              <a:rPr lang="en-GB" dirty="0" smtClean="0"/>
              <a:t>).” </a:t>
            </a:r>
          </a:p>
          <a:p>
            <a:pPr marL="0" indent="0" algn="r">
              <a:buNone/>
            </a:pPr>
            <a:r>
              <a:rPr lang="en-GB" dirty="0" smtClean="0"/>
              <a:t>Morrison, 2013 </a:t>
            </a:r>
          </a:p>
          <a:p>
            <a:endParaRPr lang="en-GB" dirty="0"/>
          </a:p>
        </p:txBody>
      </p:sp>
    </p:spTree>
    <p:extLst>
      <p:ext uri="{BB962C8B-B14F-4D97-AF65-F5344CB8AC3E}">
        <p14:creationId xmlns:p14="http://schemas.microsoft.com/office/powerpoint/2010/main" val="4125426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t>Does it work ? </a:t>
            </a:r>
            <a:endParaRPr lang="en-GB" dirty="0"/>
          </a:p>
        </p:txBody>
      </p:sp>
      <p:sp>
        <p:nvSpPr>
          <p:cNvPr id="3" name="Content Placeholder 2"/>
          <p:cNvSpPr>
            <a:spLocks noGrp="1"/>
          </p:cNvSpPr>
          <p:nvPr>
            <p:ph idx="1"/>
          </p:nvPr>
        </p:nvSpPr>
        <p:spPr/>
        <p:style>
          <a:lnRef idx="2">
            <a:schemeClr val="accent2"/>
          </a:lnRef>
          <a:fillRef idx="1">
            <a:schemeClr val="lt1"/>
          </a:fillRef>
          <a:effectRef idx="0">
            <a:schemeClr val="accent2"/>
          </a:effectRef>
          <a:fontRef idx="minor">
            <a:schemeClr val="dk1"/>
          </a:fontRef>
        </p:style>
        <p:txBody>
          <a:bodyPr/>
          <a:lstStyle/>
          <a:p>
            <a:r>
              <a:rPr lang="en-GB" dirty="0" smtClean="0"/>
              <a:t>Critics have argued that…</a:t>
            </a:r>
          </a:p>
          <a:p>
            <a:pPr lvl="1"/>
            <a:r>
              <a:rPr lang="en-GB" dirty="0" smtClean="0"/>
              <a:t>There is a lack of credible evidence to support this model </a:t>
            </a:r>
          </a:p>
          <a:p>
            <a:pPr lvl="1"/>
            <a:r>
              <a:rPr lang="en-GB" dirty="0" smtClean="0"/>
              <a:t>It favours a neoliberal approach to making education work force friendly (Hartley, 2010)</a:t>
            </a:r>
          </a:p>
          <a:p>
            <a:pPr lvl="1"/>
            <a:r>
              <a:rPr lang="en-GB" dirty="0" smtClean="0"/>
              <a:t>There is little evidence that it has any impact on or improves student learning compared to any other leadership method</a:t>
            </a:r>
          </a:p>
          <a:p>
            <a:pPr marL="457200" lvl="1" indent="0" algn="r">
              <a:buNone/>
            </a:pPr>
            <a:r>
              <a:rPr lang="en-GB" dirty="0" smtClean="0"/>
              <a:t>(Morrison, 2013)</a:t>
            </a:r>
            <a:endParaRPr lang="en-GB" dirty="0"/>
          </a:p>
        </p:txBody>
      </p:sp>
    </p:spTree>
    <p:extLst>
      <p:ext uri="{BB962C8B-B14F-4D97-AF65-F5344CB8AC3E}">
        <p14:creationId xmlns:p14="http://schemas.microsoft.com/office/powerpoint/2010/main" val="19313245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noAutofit/>
          </a:bodyPr>
          <a:lstStyle/>
          <a:p>
            <a:r>
              <a:rPr lang="en-GB" sz="4000" dirty="0"/>
              <a:t>Seven strong claims about successful</a:t>
            </a:r>
            <a:br>
              <a:rPr lang="en-GB" sz="4000" dirty="0"/>
            </a:br>
            <a:r>
              <a:rPr lang="en-GB" sz="4000" dirty="0"/>
              <a:t>school leadership</a:t>
            </a:r>
          </a:p>
        </p:txBody>
      </p:sp>
      <p:sp>
        <p:nvSpPr>
          <p:cNvPr id="3" name="Content Placeholder 2"/>
          <p:cNvSpPr>
            <a:spLocks noGrp="1"/>
          </p:cNvSpPr>
          <p:nvPr>
            <p:ph idx="1"/>
          </p:nvPr>
        </p:nvSpPr>
        <p:spPr>
          <a:xfrm>
            <a:off x="457200" y="1600200"/>
            <a:ext cx="8229600" cy="5069160"/>
          </a:xfrm>
        </p:spPr>
        <p:style>
          <a:lnRef idx="2">
            <a:schemeClr val="accent2"/>
          </a:lnRef>
          <a:fillRef idx="1">
            <a:schemeClr val="lt1"/>
          </a:fillRef>
          <a:effectRef idx="0">
            <a:schemeClr val="accent2"/>
          </a:effectRef>
          <a:fontRef idx="minor">
            <a:schemeClr val="dk1"/>
          </a:fontRef>
        </p:style>
        <p:txBody>
          <a:bodyPr>
            <a:noAutofit/>
          </a:bodyPr>
          <a:lstStyle/>
          <a:p>
            <a:r>
              <a:rPr lang="en-GB" sz="2800" dirty="0" smtClean="0"/>
              <a:t> </a:t>
            </a:r>
            <a:r>
              <a:rPr lang="en-GB" sz="2800" dirty="0"/>
              <a:t>School leadership is second only to classroom teaching as an influence on </a:t>
            </a:r>
            <a:r>
              <a:rPr lang="en-GB" sz="2800" dirty="0" smtClean="0"/>
              <a:t>pupil learning.</a:t>
            </a:r>
          </a:p>
          <a:p>
            <a:endParaRPr lang="en-GB" sz="2800" dirty="0"/>
          </a:p>
          <a:p>
            <a:r>
              <a:rPr lang="en-GB" sz="2800" dirty="0" smtClean="0"/>
              <a:t> </a:t>
            </a:r>
            <a:r>
              <a:rPr lang="en-GB" sz="2800" dirty="0"/>
              <a:t>Almost all successful leaders draw on the same repertoire of basic </a:t>
            </a:r>
            <a:r>
              <a:rPr lang="en-GB" sz="2800" dirty="0" smtClean="0"/>
              <a:t>leadership practices.</a:t>
            </a:r>
          </a:p>
          <a:p>
            <a:endParaRPr lang="en-GB" sz="2800" dirty="0"/>
          </a:p>
          <a:p>
            <a:r>
              <a:rPr lang="en-GB" sz="2800" dirty="0"/>
              <a:t>T</a:t>
            </a:r>
            <a:r>
              <a:rPr lang="en-GB" sz="2800" dirty="0" smtClean="0"/>
              <a:t>he </a:t>
            </a:r>
            <a:r>
              <a:rPr lang="en-GB" sz="2800" dirty="0"/>
              <a:t>ways in which leaders apply these basic leadership </a:t>
            </a:r>
            <a:r>
              <a:rPr lang="en-GB" sz="2800" dirty="0" smtClean="0"/>
              <a:t>practices,  </a:t>
            </a:r>
            <a:r>
              <a:rPr lang="en-GB" sz="2800" dirty="0"/>
              <a:t>not the practices </a:t>
            </a:r>
            <a:r>
              <a:rPr lang="en-GB" sz="2800" dirty="0" smtClean="0"/>
              <a:t>themselves, demonstrate </a:t>
            </a:r>
            <a:r>
              <a:rPr lang="en-GB" sz="2800" dirty="0"/>
              <a:t>responsiveness to, rather than dictation by, the contexts in which they work.</a:t>
            </a:r>
          </a:p>
        </p:txBody>
      </p:sp>
    </p:spTree>
    <p:extLst>
      <p:ext uri="{BB962C8B-B14F-4D97-AF65-F5344CB8AC3E}">
        <p14:creationId xmlns:p14="http://schemas.microsoft.com/office/powerpoint/2010/main" val="4267852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normAutofit fontScale="90000"/>
          </a:bodyPr>
          <a:lstStyle/>
          <a:p>
            <a:r>
              <a:rPr lang="en-GB" dirty="0"/>
              <a:t>Seven strong claims about successful</a:t>
            </a:r>
            <a:br>
              <a:rPr lang="en-GB" dirty="0"/>
            </a:br>
            <a:r>
              <a:rPr lang="en-GB" dirty="0"/>
              <a:t>school leadership</a:t>
            </a:r>
          </a:p>
        </p:txBody>
      </p:sp>
      <p:sp>
        <p:nvSpPr>
          <p:cNvPr id="3" name="Content Placeholder 2"/>
          <p:cNvSpPr>
            <a:spLocks noGrp="1"/>
          </p:cNvSpPr>
          <p:nvPr>
            <p:ph idx="1"/>
          </p:nvPr>
        </p:nvSpPr>
        <p:spPr>
          <a:xfrm>
            <a:off x="457200" y="1600200"/>
            <a:ext cx="8229600" cy="4925144"/>
          </a:xfrm>
        </p:spPr>
        <p:style>
          <a:lnRef idx="2">
            <a:schemeClr val="accent2"/>
          </a:lnRef>
          <a:fillRef idx="1">
            <a:schemeClr val="lt1"/>
          </a:fillRef>
          <a:effectRef idx="0">
            <a:schemeClr val="accent2"/>
          </a:effectRef>
          <a:fontRef idx="minor">
            <a:schemeClr val="dk1"/>
          </a:fontRef>
        </p:style>
        <p:txBody>
          <a:bodyPr>
            <a:noAutofit/>
          </a:bodyPr>
          <a:lstStyle/>
          <a:p>
            <a:r>
              <a:rPr lang="en-GB" sz="2600" dirty="0"/>
              <a:t>School leaders improve teaching and learning indirectly and most </a:t>
            </a:r>
            <a:r>
              <a:rPr lang="en-GB" sz="2600" dirty="0" smtClean="0"/>
              <a:t>powerfully through </a:t>
            </a:r>
            <a:r>
              <a:rPr lang="en-GB" sz="2600" b="1" dirty="0"/>
              <a:t>their influence </a:t>
            </a:r>
            <a:r>
              <a:rPr lang="en-GB" sz="2600" dirty="0"/>
              <a:t>on staff motivation, commitment and working conditions</a:t>
            </a:r>
            <a:r>
              <a:rPr lang="en-GB" sz="2600" dirty="0" smtClean="0"/>
              <a:t>.</a:t>
            </a:r>
            <a:endParaRPr lang="en-GB" sz="2600" dirty="0"/>
          </a:p>
          <a:p>
            <a:r>
              <a:rPr lang="en-GB" sz="2600" dirty="0" smtClean="0"/>
              <a:t>School </a:t>
            </a:r>
            <a:r>
              <a:rPr lang="en-GB" sz="2600" dirty="0"/>
              <a:t>leadership has a greater influence on schools and students when it </a:t>
            </a:r>
            <a:r>
              <a:rPr lang="en-GB" sz="2600" dirty="0" smtClean="0"/>
              <a:t>is </a:t>
            </a:r>
            <a:r>
              <a:rPr lang="en-GB" sz="2600" b="1" dirty="0" smtClean="0"/>
              <a:t>widely </a:t>
            </a:r>
            <a:r>
              <a:rPr lang="en-GB" sz="2600" b="1" dirty="0"/>
              <a:t>distributed</a:t>
            </a:r>
            <a:r>
              <a:rPr lang="en-GB" sz="2600" dirty="0"/>
              <a:t>.</a:t>
            </a:r>
          </a:p>
          <a:p>
            <a:r>
              <a:rPr lang="en-GB" sz="2600" dirty="0" smtClean="0"/>
              <a:t>Some </a:t>
            </a:r>
            <a:r>
              <a:rPr lang="en-GB" sz="2600" b="1" dirty="0"/>
              <a:t>patterns of distribution </a:t>
            </a:r>
            <a:r>
              <a:rPr lang="en-GB" sz="2600" dirty="0"/>
              <a:t>are more effective than others.</a:t>
            </a:r>
          </a:p>
          <a:p>
            <a:r>
              <a:rPr lang="en-GB" sz="2600" dirty="0" smtClean="0"/>
              <a:t>A </a:t>
            </a:r>
            <a:r>
              <a:rPr lang="en-GB" sz="2600" dirty="0"/>
              <a:t>small handful of personal traits explains a high proportion of the variation </a:t>
            </a:r>
            <a:r>
              <a:rPr lang="en-GB" sz="2600" dirty="0" smtClean="0"/>
              <a:t>in leadership </a:t>
            </a:r>
            <a:r>
              <a:rPr lang="en-GB" sz="2600" dirty="0"/>
              <a:t>effectiveness</a:t>
            </a:r>
            <a:r>
              <a:rPr lang="en-GB" sz="2600" dirty="0" smtClean="0"/>
              <a:t>.</a:t>
            </a:r>
          </a:p>
          <a:p>
            <a:pPr marL="0" indent="0" algn="r">
              <a:buNone/>
            </a:pPr>
            <a:r>
              <a:rPr lang="en-GB" sz="2600" dirty="0" err="1" smtClean="0"/>
              <a:t>Leithwood</a:t>
            </a:r>
            <a:r>
              <a:rPr lang="en-GB" sz="2600" dirty="0" smtClean="0"/>
              <a:t> et al, 2008 </a:t>
            </a:r>
            <a:endParaRPr lang="en-GB" sz="2600" dirty="0"/>
          </a:p>
          <a:p>
            <a:endParaRPr lang="en-GB" sz="2600" dirty="0"/>
          </a:p>
        </p:txBody>
      </p:sp>
    </p:spTree>
    <p:extLst>
      <p:ext uri="{BB962C8B-B14F-4D97-AF65-F5344CB8AC3E}">
        <p14:creationId xmlns:p14="http://schemas.microsoft.com/office/powerpoint/2010/main" val="1645610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who likes chan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2606" y="596900"/>
            <a:ext cx="5341118" cy="5346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28060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normAutofit fontScale="90000"/>
          </a:bodyPr>
          <a:lstStyle/>
          <a:p>
            <a:r>
              <a:rPr lang="en-GB" dirty="0" smtClean="0"/>
              <a:t>A change is as good as a rest… right?</a:t>
            </a:r>
            <a:endParaRPr lang="en-GB" dirty="0"/>
          </a:p>
        </p:txBody>
      </p:sp>
      <p:sp>
        <p:nvSpPr>
          <p:cNvPr id="3" name="Content Placeholder 2"/>
          <p:cNvSpPr>
            <a:spLocks noGrp="1"/>
          </p:cNvSpPr>
          <p:nvPr>
            <p:ph idx="1"/>
          </p:nvPr>
        </p:nvSpPr>
        <p:spPr>
          <a:xfrm>
            <a:off x="457200" y="1600201"/>
            <a:ext cx="8229600" cy="820688"/>
          </a:xfrm>
        </p:spPr>
        <p:txBody>
          <a:bodyPr/>
          <a:lstStyle/>
          <a:p>
            <a:r>
              <a:rPr lang="en-GB" dirty="0" smtClean="0"/>
              <a:t>Resistance to change: </a:t>
            </a:r>
            <a:endParaRPr lang="en-GB" dirty="0"/>
          </a:p>
        </p:txBody>
      </p:sp>
      <p:pic>
        <p:nvPicPr>
          <p:cNvPr id="819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8616" t="24661" r="17542" b="2329"/>
          <a:stretch/>
        </p:blipFill>
        <p:spPr bwMode="auto">
          <a:xfrm>
            <a:off x="1835696" y="2492896"/>
            <a:ext cx="4680520" cy="40186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669534" y="5981553"/>
            <a:ext cx="2222946" cy="369332"/>
          </a:xfrm>
          <a:prstGeom prst="rect">
            <a:avLst/>
          </a:prstGeom>
          <a:noFill/>
        </p:spPr>
        <p:txBody>
          <a:bodyPr wrap="square" rtlCol="0">
            <a:spAutoFit/>
          </a:bodyPr>
          <a:lstStyle/>
          <a:p>
            <a:r>
              <a:rPr lang="en-GB" dirty="0" smtClean="0"/>
              <a:t>Hoy and Brown, 2012</a:t>
            </a:r>
            <a:endParaRPr lang="en-GB" dirty="0"/>
          </a:p>
        </p:txBody>
      </p:sp>
    </p:spTree>
    <p:extLst>
      <p:ext uri="{BB962C8B-B14F-4D97-AF65-F5344CB8AC3E}">
        <p14:creationId xmlns:p14="http://schemas.microsoft.com/office/powerpoint/2010/main" val="4051508644"/>
      </p:ext>
    </p:extLst>
  </p:cSld>
  <p:clrMapOvr>
    <a:masterClrMapping/>
  </p:clrMapOvr>
  <p:transition spd="slow">
    <p:push dir="u"/>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hlinkClick r:id="rId3"/>
              </a:rPr>
              <a:t>Individual Resistance </a:t>
            </a:r>
            <a:endParaRPr lang="en-GB" dirty="0"/>
          </a:p>
        </p:txBody>
      </p:sp>
      <p:pic>
        <p:nvPicPr>
          <p:cNvPr id="921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4386" y="3423118"/>
            <a:ext cx="3172096" cy="31022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descr="http://image.slidesharecdn.com/resistanceandtypesofresistancetochange-150123004505-conversion-gate02/95/resistance-and-types-of-resistance-to-change-6-638.jpg?cb=1421974292"/>
          <p:cNvPicPr>
            <a:picLocks noChangeAspect="1" noChangeArrowheads="1"/>
          </p:cNvPicPr>
          <p:nvPr/>
        </p:nvPicPr>
        <p:blipFill rotWithShape="1">
          <a:blip r:embed="rId5">
            <a:extLst>
              <a:ext uri="{28A0092B-C50C-407E-A947-70E740481C1C}">
                <a14:useLocalDpi xmlns:a14="http://schemas.microsoft.com/office/drawing/2010/main" val="0"/>
              </a:ext>
            </a:extLst>
          </a:blip>
          <a:srcRect l="12303" t="13051" r="12277" b="16003"/>
          <a:stretch/>
        </p:blipFill>
        <p:spPr bwMode="auto">
          <a:xfrm>
            <a:off x="611560" y="1988840"/>
            <a:ext cx="4583232" cy="32368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7858090"/>
      </p:ext>
    </p:extLst>
  </p:cSld>
  <p:clrMapOvr>
    <a:masterClrMapping/>
  </p:clrMapOvr>
  <p:transition spd="slow">
    <p:push dir="u"/>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t>Reflection on Change</a:t>
            </a:r>
            <a:endParaRPr lang="en-GB" dirty="0"/>
          </a:p>
        </p:txBody>
      </p:sp>
      <p:sp>
        <p:nvSpPr>
          <p:cNvPr id="3" name="Content Placeholder 2"/>
          <p:cNvSpPr>
            <a:spLocks noGrp="1"/>
          </p:cNvSpPr>
          <p:nvPr>
            <p:ph idx="1"/>
          </p:nvPr>
        </p:nvSpPr>
        <p:spPr/>
        <p:style>
          <a:lnRef idx="2">
            <a:schemeClr val="accent2"/>
          </a:lnRef>
          <a:fillRef idx="1">
            <a:schemeClr val="lt1"/>
          </a:fillRef>
          <a:effectRef idx="0">
            <a:schemeClr val="accent2"/>
          </a:effectRef>
          <a:fontRef idx="minor">
            <a:schemeClr val="dk1"/>
          </a:fontRef>
        </p:style>
        <p:txBody>
          <a:bodyPr/>
          <a:lstStyle/>
          <a:p>
            <a:r>
              <a:rPr lang="en-GB" dirty="0" smtClean="0"/>
              <a:t>In pairs, choose one change initiative. Using Kotter’s resistance factors, discuss possible reasons for resistance. </a:t>
            </a:r>
          </a:p>
          <a:p>
            <a:pPr lvl="1"/>
            <a:r>
              <a:rPr lang="en-GB" dirty="0" smtClean="0"/>
              <a:t>School is to become an academy </a:t>
            </a:r>
          </a:p>
          <a:p>
            <a:pPr lvl="1"/>
            <a:r>
              <a:rPr lang="en-GB" dirty="0" smtClean="0"/>
              <a:t>Merger of 3 small rural primaries </a:t>
            </a:r>
          </a:p>
          <a:p>
            <a:pPr lvl="1"/>
            <a:r>
              <a:rPr lang="en-GB" dirty="0" smtClean="0"/>
              <a:t>Staff restructure in a school with redundancies to be made </a:t>
            </a:r>
          </a:p>
          <a:p>
            <a:pPr lvl="1"/>
            <a:r>
              <a:rPr lang="en-GB" dirty="0" smtClean="0"/>
              <a:t>Introduction of new curriculum (e.g. Donaldson) </a:t>
            </a:r>
            <a:endParaRPr lang="en-GB" dirty="0"/>
          </a:p>
        </p:txBody>
      </p:sp>
    </p:spTree>
    <p:extLst>
      <p:ext uri="{BB962C8B-B14F-4D97-AF65-F5344CB8AC3E}">
        <p14:creationId xmlns:p14="http://schemas.microsoft.com/office/powerpoint/2010/main" val="166118103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58002" y="6455570"/>
            <a:ext cx="3672408" cy="369332"/>
          </a:xfrm>
          <a:prstGeom prst="rect">
            <a:avLst/>
          </a:prstGeom>
          <a:noFill/>
        </p:spPr>
        <p:txBody>
          <a:bodyPr wrap="square" rtlCol="0">
            <a:spAutoFit/>
          </a:bodyPr>
          <a:lstStyle/>
          <a:p>
            <a:r>
              <a:rPr lang="en-GB" dirty="0" smtClean="0"/>
              <a:t>Adapted from Kotter et al (1995) </a:t>
            </a:r>
            <a:endParaRPr lang="en-GB" dirty="0"/>
          </a:p>
        </p:txBody>
      </p:sp>
      <p:pic>
        <p:nvPicPr>
          <p:cNvPr id="10244" name="Picture 4" descr="http://ffynnonweb.com/wp-content/uploads/2008/06/kotter_changetable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7666" y="309333"/>
            <a:ext cx="8288790" cy="617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5451228"/>
      </p:ext>
    </p:extLst>
  </p:cSld>
  <p:clrMapOvr>
    <a:masterClrMapping/>
  </p:clrMapOvr>
  <p:transition spd="slow">
    <p:push dir="u"/>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t>Tactics for Change </a:t>
            </a:r>
            <a:endParaRPr lang="en-GB" dirty="0"/>
          </a:p>
        </p:txBody>
      </p:sp>
      <p:sp>
        <p:nvSpPr>
          <p:cNvPr id="3" name="Content Placeholder 2"/>
          <p:cNvSpPr>
            <a:spLocks noGrp="1"/>
          </p:cNvSpPr>
          <p:nvPr>
            <p:ph idx="1"/>
          </p:nvPr>
        </p:nvSpPr>
        <p:spPr>
          <a:xfrm>
            <a:off x="457200" y="3933056"/>
            <a:ext cx="8229600" cy="2193107"/>
          </a:xfrm>
        </p:spPr>
        <p:style>
          <a:lnRef idx="2">
            <a:schemeClr val="accent2"/>
          </a:lnRef>
          <a:fillRef idx="1">
            <a:schemeClr val="lt1"/>
          </a:fillRef>
          <a:effectRef idx="0">
            <a:schemeClr val="accent2"/>
          </a:effectRef>
          <a:fontRef idx="minor">
            <a:schemeClr val="dk1"/>
          </a:fontRef>
        </p:style>
        <p:txBody>
          <a:bodyPr>
            <a:normAutofit fontScale="92500"/>
          </a:bodyPr>
          <a:lstStyle/>
          <a:p>
            <a:r>
              <a:rPr lang="en-GB" dirty="0" smtClean="0"/>
              <a:t>Return to your earlier scenario. </a:t>
            </a:r>
          </a:p>
          <a:p>
            <a:pPr lvl="1"/>
            <a:r>
              <a:rPr lang="en-GB" dirty="0" smtClean="0"/>
              <a:t>How could Kotter’s tactics for change be used in that example?</a:t>
            </a:r>
          </a:p>
          <a:p>
            <a:pPr lvl="1"/>
            <a:r>
              <a:rPr lang="en-GB" dirty="0" smtClean="0"/>
              <a:t>Consider the benefits/drawbacks of each approach. </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808" y="1648592"/>
            <a:ext cx="2945011" cy="19594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493978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t>Four Models of Change from </a:t>
            </a:r>
            <a:r>
              <a:rPr lang="en-GB" dirty="0" err="1" smtClean="0"/>
              <a:t>LaMT</a:t>
            </a:r>
            <a:endParaRPr lang="en-GB" dirty="0"/>
          </a:p>
        </p:txBody>
      </p:sp>
      <p:sp>
        <p:nvSpPr>
          <p:cNvPr id="3" name="Content Placeholder 2"/>
          <p:cNvSpPr>
            <a:spLocks noGrp="1"/>
          </p:cNvSpPr>
          <p:nvPr>
            <p:ph idx="1"/>
          </p:nvPr>
        </p:nvSpPr>
        <p:spPr>
          <a:xfrm>
            <a:off x="467544" y="4581128"/>
            <a:ext cx="8229600" cy="2049091"/>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sz="2800" dirty="0" smtClean="0"/>
              <a:t>Kotter’s 8-Step Change Model</a:t>
            </a:r>
          </a:p>
          <a:p>
            <a:r>
              <a:rPr lang="en-GB" sz="2800" dirty="0" smtClean="0"/>
              <a:t>Systems Model of Change</a:t>
            </a:r>
          </a:p>
          <a:p>
            <a:r>
              <a:rPr lang="en-GB" sz="2800" dirty="0" smtClean="0"/>
              <a:t>Lewin’s Force Field Model </a:t>
            </a:r>
          </a:p>
          <a:p>
            <a:r>
              <a:rPr lang="en-GB" sz="2800" dirty="0" smtClean="0"/>
              <a:t>Action Research </a:t>
            </a:r>
            <a:endParaRPr lang="en-GB" sz="2800" dirty="0"/>
          </a:p>
        </p:txBody>
      </p:sp>
      <p:pic>
        <p:nvPicPr>
          <p:cNvPr id="3074" name="Picture 2" descr="Image result for models of change educ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1844824"/>
            <a:ext cx="4434657" cy="2448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82774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8" name="Picture 4" descr="https://s-media-cache-ak0.pinimg.com/736x/ec/3c/a2/ec3ca29c1ba313da9285a593dfff66b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260648"/>
            <a:ext cx="8136904" cy="6126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2359360"/>
      </p:ext>
    </p:extLst>
  </p:cSld>
  <p:clrMapOvr>
    <a:masterClrMapping/>
  </p:clrMapOvr>
  <p:transition spd="slow">
    <p:push dir="u"/>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Systems Model of Change </a:t>
            </a:r>
            <a:endParaRPr lang="en-GB" dirty="0"/>
          </a:p>
        </p:txBody>
      </p:sp>
      <p:sp>
        <p:nvSpPr>
          <p:cNvPr id="3" name="Content Placeholder 2"/>
          <p:cNvSpPr>
            <a:spLocks noGrp="1"/>
          </p:cNvSpPr>
          <p:nvPr>
            <p:ph idx="1"/>
          </p:nvPr>
        </p:nvSpPr>
        <p:spPr>
          <a:xfrm>
            <a:off x="4572000" y="1600200"/>
            <a:ext cx="4114800" cy="4525963"/>
          </a:xfrm>
        </p:spPr>
        <p:txBody>
          <a:bodyPr>
            <a:normAutofit fontScale="85000" lnSpcReduction="10000"/>
          </a:bodyPr>
          <a:lstStyle/>
          <a:p>
            <a:r>
              <a:rPr lang="en-GB" dirty="0" smtClean="0"/>
              <a:t>An organisation is treated as a set of interacting variables, which all need to change together.</a:t>
            </a:r>
          </a:p>
          <a:p>
            <a:r>
              <a:rPr lang="en-GB" dirty="0" smtClean="0"/>
              <a:t>Recognises interdependencies – if you change one are then you need to readjust others to restore balance and compatibility. </a:t>
            </a:r>
            <a:endParaRPr lang="en-GB" dirty="0"/>
          </a:p>
        </p:txBody>
      </p:sp>
      <p:pic>
        <p:nvPicPr>
          <p:cNvPr id="12290" name="Picture 2" descr="http://image.slidesharecdn.com/learningcafeworkplacetrendsforum-changemanagementver0-3-130327004148-phpapp02/95/managing-the-change-of-learning-learning-cafe-online-workplace-forum-11-638.jpg?cb=1364345082"/>
          <p:cNvPicPr>
            <a:picLocks noChangeAspect="1" noChangeArrowheads="1"/>
          </p:cNvPicPr>
          <p:nvPr/>
        </p:nvPicPr>
        <p:blipFill rotWithShape="1">
          <a:blip r:embed="rId3">
            <a:extLst>
              <a:ext uri="{28A0092B-C50C-407E-A947-70E740481C1C}">
                <a14:useLocalDpi xmlns:a14="http://schemas.microsoft.com/office/drawing/2010/main" val="0"/>
              </a:ext>
            </a:extLst>
          </a:blip>
          <a:srcRect l="28825" t="20284" r="27324" b="15009"/>
          <a:stretch/>
        </p:blipFill>
        <p:spPr bwMode="auto">
          <a:xfrm>
            <a:off x="718537" y="1844824"/>
            <a:ext cx="3314916" cy="3672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374231"/>
      </p:ext>
    </p:extLst>
  </p:cSld>
  <p:clrMapOvr>
    <a:masterClrMapping/>
  </p:clrMapOvr>
  <p:transition spd="slow">
    <p:push dir="u"/>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692696"/>
            <a:ext cx="6848475" cy="5153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75828040"/>
      </p:ext>
    </p:extLst>
  </p:cSld>
  <p:clrMapOvr>
    <a:masterClrMapping/>
  </p:clrMapOvr>
  <p:transition spd="slow">
    <p:push dir="u"/>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133" y="0"/>
            <a:ext cx="8229600" cy="648072"/>
          </a:xfrm>
        </p:spPr>
        <p:txBody>
          <a:bodyPr>
            <a:normAutofit fontScale="90000"/>
          </a:bodyPr>
          <a:lstStyle/>
          <a:p>
            <a:r>
              <a:rPr lang="en-GB" dirty="0" smtClean="0"/>
              <a:t>Disequilibrium</a:t>
            </a:r>
            <a:endParaRPr lang="en-GB" dirty="0"/>
          </a:p>
        </p:txBody>
      </p:sp>
      <p:sp>
        <p:nvSpPr>
          <p:cNvPr id="3" name="Content Placeholder 2"/>
          <p:cNvSpPr>
            <a:spLocks noGrp="1"/>
          </p:cNvSpPr>
          <p:nvPr>
            <p:ph idx="1"/>
          </p:nvPr>
        </p:nvSpPr>
        <p:spPr>
          <a:xfrm>
            <a:off x="413133" y="839136"/>
            <a:ext cx="8229600" cy="2692896"/>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smtClean="0"/>
              <a:t>Increase the strength of the forces pushing for change</a:t>
            </a:r>
          </a:p>
          <a:p>
            <a:r>
              <a:rPr lang="en-GB" dirty="0" smtClean="0"/>
              <a:t>Reducing the strength of the restraining forces</a:t>
            </a:r>
          </a:p>
          <a:p>
            <a:r>
              <a:rPr lang="en-GB" dirty="0" smtClean="0"/>
              <a:t>Changing the direction of a force so that a restraint becomes a push factor</a:t>
            </a:r>
            <a:endParaRPr lang="en-GB" dirty="0"/>
          </a:p>
        </p:txBody>
      </p:sp>
      <p:pic>
        <p:nvPicPr>
          <p:cNvPr id="4" name="Picture 3"/>
          <p:cNvPicPr>
            <a:picLocks noChangeAspect="1"/>
          </p:cNvPicPr>
          <p:nvPr/>
        </p:nvPicPr>
        <p:blipFill>
          <a:blip r:embed="rId3"/>
          <a:stretch>
            <a:fillRect/>
          </a:stretch>
        </p:blipFill>
        <p:spPr>
          <a:xfrm>
            <a:off x="2267744" y="3723096"/>
            <a:ext cx="5029200" cy="3000375"/>
          </a:xfrm>
          <a:prstGeom prst="rect">
            <a:avLst/>
          </a:prstGeom>
        </p:spPr>
      </p:pic>
    </p:spTree>
    <p:extLst>
      <p:ext uri="{BB962C8B-B14F-4D97-AF65-F5344CB8AC3E}">
        <p14:creationId xmlns:p14="http://schemas.microsoft.com/office/powerpoint/2010/main" val="778953780"/>
      </p:ext>
    </p:extLst>
  </p:cSld>
  <p:clrMapOvr>
    <a:masterClrMapping/>
  </p:clrMapOvr>
  <p:transition spd="slow">
    <p:push dir="u"/>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a:xfrm>
            <a:off x="539552" y="1388001"/>
            <a:ext cx="8229600" cy="1828800"/>
          </a:xfrm>
        </p:spPr>
        <p:style>
          <a:lnRef idx="2">
            <a:schemeClr val="dk1"/>
          </a:lnRef>
          <a:fillRef idx="1">
            <a:schemeClr val="lt1"/>
          </a:fillRef>
          <a:effectRef idx="0">
            <a:schemeClr val="dk1"/>
          </a:effectRef>
          <a:fontRef idx="minor">
            <a:schemeClr val="dk1"/>
          </a:fontRef>
        </p:style>
        <p:txBody>
          <a:bodyPr>
            <a:normAutofit/>
          </a:bodyPr>
          <a:lstStyle/>
          <a:p>
            <a:r>
              <a:rPr lang="en-GB" sz="2800" dirty="0" smtClean="0"/>
              <a:t>In your pair, choose one major initiative which has represented a change in recent years.</a:t>
            </a:r>
            <a:r>
              <a:rPr lang="en-GB" sz="2800" dirty="0"/>
              <a:t> </a:t>
            </a:r>
            <a:r>
              <a:rPr lang="en-GB" sz="2800" dirty="0" smtClean="0"/>
              <a:t>With an educational institution in mind, complete a force field analysis of your chosen focus. </a:t>
            </a:r>
            <a:endParaRPr lang="en-GB" sz="2800" dirty="0"/>
          </a:p>
        </p:txBody>
      </p:sp>
      <p:sp>
        <p:nvSpPr>
          <p:cNvPr id="4" name="Oval 3"/>
          <p:cNvSpPr/>
          <p:nvPr/>
        </p:nvSpPr>
        <p:spPr>
          <a:xfrm>
            <a:off x="323528" y="3573016"/>
            <a:ext cx="2952328" cy="1800200"/>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smtClean="0"/>
              <a:t>A group of local schools will be merged to form one ‘through’ 3-19 school. </a:t>
            </a:r>
            <a:endParaRPr lang="en-GB" dirty="0"/>
          </a:p>
        </p:txBody>
      </p:sp>
      <p:sp>
        <p:nvSpPr>
          <p:cNvPr id="5" name="Oval 4"/>
          <p:cNvSpPr/>
          <p:nvPr/>
        </p:nvSpPr>
        <p:spPr>
          <a:xfrm>
            <a:off x="2051720" y="5249606"/>
            <a:ext cx="3096344" cy="1485821"/>
          </a:xfrm>
          <a:prstGeom prst="ellipse">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smtClean="0"/>
              <a:t>Implementation of the LNF (has this been achieved?)</a:t>
            </a:r>
            <a:endParaRPr lang="en-GB" dirty="0"/>
          </a:p>
        </p:txBody>
      </p:sp>
      <p:sp>
        <p:nvSpPr>
          <p:cNvPr id="6" name="Oval 5"/>
          <p:cNvSpPr/>
          <p:nvPr/>
        </p:nvSpPr>
        <p:spPr>
          <a:xfrm>
            <a:off x="3599892" y="3431788"/>
            <a:ext cx="2736304" cy="1584176"/>
          </a:xfrm>
          <a:prstGeom prst="ellipse">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smtClean="0"/>
              <a:t>Donaldson and 6 key areas of learning. </a:t>
            </a:r>
            <a:endParaRPr lang="en-GB" dirty="0"/>
          </a:p>
        </p:txBody>
      </p:sp>
      <p:sp>
        <p:nvSpPr>
          <p:cNvPr id="7" name="Oval 6"/>
          <p:cNvSpPr/>
          <p:nvPr/>
        </p:nvSpPr>
        <p:spPr>
          <a:xfrm>
            <a:off x="6698791" y="3431788"/>
            <a:ext cx="2267744" cy="1656184"/>
          </a:xfrm>
          <a:prstGeom prst="ellipse">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dirty="0" smtClean="0"/>
              <a:t>School X is to become an academy. </a:t>
            </a:r>
            <a:endParaRPr lang="en-GB" dirty="0"/>
          </a:p>
        </p:txBody>
      </p:sp>
      <p:sp>
        <p:nvSpPr>
          <p:cNvPr id="8" name="Oval 7"/>
          <p:cNvSpPr/>
          <p:nvPr/>
        </p:nvSpPr>
        <p:spPr>
          <a:xfrm>
            <a:off x="5724128" y="5366238"/>
            <a:ext cx="2664296" cy="1369189"/>
          </a:xfrm>
          <a:prstGeom prst="ellipse">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GB" dirty="0" smtClean="0"/>
              <a:t>Teaching has been identified as too didactic and teacher-led. </a:t>
            </a:r>
            <a:endParaRPr lang="en-GB" dirty="0"/>
          </a:p>
        </p:txBody>
      </p:sp>
    </p:spTree>
    <p:extLst>
      <p:ext uri="{BB962C8B-B14F-4D97-AF65-F5344CB8AC3E}">
        <p14:creationId xmlns:p14="http://schemas.microsoft.com/office/powerpoint/2010/main" val="4031484121"/>
      </p:ext>
    </p:extLst>
  </p:cSld>
  <p:clrMapOvr>
    <a:masterClrMapping/>
  </p:clrMapOvr>
  <p:transition spd="slow">
    <p:push dir="u"/>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67544" y="188640"/>
            <a:ext cx="8229600" cy="1143000"/>
          </a:xfrm>
        </p:spPr>
        <p:txBody>
          <a:bodyPr/>
          <a:lstStyle/>
          <a:p>
            <a:r>
              <a:rPr lang="en-GB" dirty="0" smtClean="0"/>
              <a:t>Action Research for Change</a:t>
            </a:r>
            <a:endParaRPr lang="en-GB" dirty="0"/>
          </a:p>
        </p:txBody>
      </p:sp>
      <p:pic>
        <p:nvPicPr>
          <p:cNvPr id="4" name="Picture 3"/>
          <p:cNvPicPr>
            <a:picLocks noChangeAspect="1"/>
          </p:cNvPicPr>
          <p:nvPr/>
        </p:nvPicPr>
        <p:blipFill>
          <a:blip r:embed="rId3"/>
          <a:stretch>
            <a:fillRect/>
          </a:stretch>
        </p:blipFill>
        <p:spPr>
          <a:xfrm>
            <a:off x="1481858" y="1844824"/>
            <a:ext cx="6200971" cy="4570437"/>
          </a:xfrm>
          <a:prstGeom prst="rect">
            <a:avLst/>
          </a:prstGeom>
        </p:spPr>
      </p:pic>
    </p:spTree>
    <p:extLst>
      <p:ext uri="{BB962C8B-B14F-4D97-AF65-F5344CB8AC3E}">
        <p14:creationId xmlns:p14="http://schemas.microsoft.com/office/powerpoint/2010/main" val="1075869450"/>
      </p:ext>
    </p:extLst>
  </p:cSld>
  <p:clrMapOvr>
    <a:masterClrMapping/>
  </p:clrMapOvr>
  <p:transition spd="slow">
    <p:push dir="u"/>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t>DIRECTED STUDY </a:t>
            </a:r>
            <a:endParaRPr lang="en-GB" dirty="0"/>
          </a:p>
        </p:txBody>
      </p:sp>
      <p:sp>
        <p:nvSpPr>
          <p:cNvPr id="3" name="Content Placeholder 2"/>
          <p:cNvSpPr>
            <a:spLocks noGrp="1"/>
          </p:cNvSpPr>
          <p:nvPr>
            <p:ph idx="1"/>
          </p:nvPr>
        </p:nvSpPr>
        <p:spPr/>
        <p:style>
          <a:lnRef idx="2">
            <a:schemeClr val="accent2"/>
          </a:lnRef>
          <a:fillRef idx="1">
            <a:schemeClr val="lt1"/>
          </a:fillRef>
          <a:effectRef idx="0">
            <a:schemeClr val="accent2"/>
          </a:effectRef>
          <a:fontRef idx="minor">
            <a:schemeClr val="dk1"/>
          </a:fontRef>
        </p:style>
        <p:txBody>
          <a:bodyPr/>
          <a:lstStyle/>
          <a:p>
            <a:r>
              <a:rPr lang="en-GB" dirty="0" smtClean="0"/>
              <a:t>Complete the activities on the next two screens. </a:t>
            </a:r>
          </a:p>
          <a:p>
            <a:pPr marL="0" indent="0">
              <a:buNone/>
            </a:pPr>
            <a:endParaRPr lang="en-GB" dirty="0" smtClean="0"/>
          </a:p>
          <a:p>
            <a:r>
              <a:rPr lang="en-GB" dirty="0" smtClean="0"/>
              <a:t>Once you have read the article and answered the questions, follow each hyperlink and click on ‘reveal answers’ for a commentary on each article. </a:t>
            </a:r>
            <a:endParaRPr lang="en-GB" dirty="0"/>
          </a:p>
        </p:txBody>
      </p:sp>
    </p:spTree>
    <p:extLst>
      <p:ext uri="{BB962C8B-B14F-4D97-AF65-F5344CB8AC3E}">
        <p14:creationId xmlns:p14="http://schemas.microsoft.com/office/powerpoint/2010/main" val="372449241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hlinkClick r:id="rId2"/>
              </a:rPr>
              <a:t>Reflection: What is leadership? </a:t>
            </a:r>
            <a:endParaRPr lang="en-GB" dirty="0"/>
          </a:p>
        </p:txBody>
      </p:sp>
      <p:sp>
        <p:nvSpPr>
          <p:cNvPr id="3" name="Content Placeholder 2"/>
          <p:cNvSpPr>
            <a:spLocks noGrp="1"/>
          </p:cNvSpPr>
          <p:nvPr>
            <p:ph idx="1"/>
          </p:nvPr>
        </p:nvSpPr>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r>
              <a:rPr lang="en-GB" dirty="0"/>
              <a:t>Read </a:t>
            </a:r>
            <a:r>
              <a:rPr lang="en-GB" dirty="0" smtClean="0"/>
              <a:t>Article One.</a:t>
            </a:r>
          </a:p>
          <a:p>
            <a:r>
              <a:rPr lang="en-GB" dirty="0" smtClean="0"/>
              <a:t>This article is an exploration of </a:t>
            </a:r>
            <a:r>
              <a:rPr lang="en-GB" dirty="0"/>
              <a:t>the issues surrounding effective school performance. </a:t>
            </a:r>
            <a:endParaRPr lang="en-GB" dirty="0" smtClean="0"/>
          </a:p>
          <a:p>
            <a:r>
              <a:rPr lang="en-GB" dirty="0" err="1" smtClean="0"/>
              <a:t>Mulford</a:t>
            </a:r>
            <a:r>
              <a:rPr lang="en-GB" dirty="0" smtClean="0"/>
              <a:t> </a:t>
            </a:r>
            <a:r>
              <a:rPr lang="en-GB" dirty="0"/>
              <a:t>and </a:t>
            </a:r>
            <a:r>
              <a:rPr lang="en-GB" dirty="0" err="1"/>
              <a:t>Silins</a:t>
            </a:r>
            <a:r>
              <a:rPr lang="en-GB" dirty="0"/>
              <a:t> emphasise four key implications of the study for school organisation and leadership</a:t>
            </a:r>
            <a:r>
              <a:rPr lang="en-GB" dirty="0" smtClean="0"/>
              <a:t>.</a:t>
            </a:r>
          </a:p>
          <a:p>
            <a:r>
              <a:rPr lang="en-GB" dirty="0" smtClean="0"/>
              <a:t>As </a:t>
            </a:r>
            <a:r>
              <a:rPr lang="en-GB" dirty="0"/>
              <a:t>you read this </a:t>
            </a:r>
            <a:r>
              <a:rPr lang="en-GB" dirty="0" smtClean="0"/>
              <a:t>article:</a:t>
            </a:r>
          </a:p>
          <a:p>
            <a:pPr lvl="1"/>
            <a:r>
              <a:rPr lang="en-GB" dirty="0" smtClean="0"/>
              <a:t>Identify the four key </a:t>
            </a:r>
            <a:r>
              <a:rPr lang="en-GB" dirty="0" err="1" smtClean="0"/>
              <a:t>key</a:t>
            </a:r>
            <a:r>
              <a:rPr lang="en-GB" dirty="0" smtClean="0"/>
              <a:t> implications.</a:t>
            </a:r>
          </a:p>
          <a:p>
            <a:pPr lvl="1"/>
            <a:r>
              <a:rPr lang="en-GB" dirty="0" smtClean="0"/>
              <a:t>Reflect on the following questions:</a:t>
            </a:r>
          </a:p>
          <a:p>
            <a:pPr lvl="1"/>
            <a:r>
              <a:rPr lang="en-GB" dirty="0"/>
              <a:t>W</a:t>
            </a:r>
            <a:r>
              <a:rPr lang="en-GB" dirty="0" smtClean="0"/>
              <a:t>hat are the implications of this for school organisation? </a:t>
            </a:r>
          </a:p>
          <a:p>
            <a:pPr lvl="1"/>
            <a:r>
              <a:rPr lang="en-GB" dirty="0" smtClean="0"/>
              <a:t>What are the implications of this for educational leadership? </a:t>
            </a:r>
            <a:endParaRPr lang="en-GB" dirty="0"/>
          </a:p>
        </p:txBody>
      </p:sp>
    </p:spTree>
    <p:extLst>
      <p:ext uri="{BB962C8B-B14F-4D97-AF65-F5344CB8AC3E}">
        <p14:creationId xmlns:p14="http://schemas.microsoft.com/office/powerpoint/2010/main" val="2109894016"/>
      </p:ext>
    </p:extLst>
  </p:cSld>
  <p:clrMapOvr>
    <a:masterClrMapping/>
  </p:clrMapOvr>
  <p:transition spd="slow" advTm="101714">
    <p:push dir="u"/>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hlinkClick r:id="rId2"/>
              </a:rPr>
              <a:t>Reflection: What is best practice? </a:t>
            </a:r>
            <a:endParaRPr lang="en-GB" dirty="0"/>
          </a:p>
        </p:txBody>
      </p:sp>
      <p:sp>
        <p:nvSpPr>
          <p:cNvPr id="3" name="Content Placeholder 2"/>
          <p:cNvSpPr>
            <a:spLocks noGrp="1"/>
          </p:cNvSpPr>
          <p:nvPr>
            <p:ph idx="1"/>
          </p:nvPr>
        </p:nvSpPr>
        <p:spPr>
          <a:xfrm>
            <a:off x="457200" y="1600200"/>
            <a:ext cx="8229600" cy="4133056"/>
          </a:xfrm>
        </p:spPr>
        <p:style>
          <a:lnRef idx="2">
            <a:schemeClr val="accent2"/>
          </a:lnRef>
          <a:fillRef idx="1">
            <a:schemeClr val="lt1"/>
          </a:fillRef>
          <a:effectRef idx="0">
            <a:schemeClr val="accent2"/>
          </a:effectRef>
          <a:fontRef idx="minor">
            <a:schemeClr val="dk1"/>
          </a:fontRef>
        </p:style>
        <p:txBody>
          <a:bodyPr>
            <a:normAutofit fontScale="70000" lnSpcReduction="20000"/>
          </a:bodyPr>
          <a:lstStyle/>
          <a:p>
            <a:r>
              <a:rPr lang="en-GB" dirty="0"/>
              <a:t>Read </a:t>
            </a:r>
            <a:r>
              <a:rPr lang="en-GB" dirty="0" smtClean="0"/>
              <a:t>article 2. </a:t>
            </a:r>
          </a:p>
          <a:p>
            <a:r>
              <a:rPr lang="en-GB" dirty="0" smtClean="0"/>
              <a:t>As </a:t>
            </a:r>
            <a:r>
              <a:rPr lang="en-GB" dirty="0"/>
              <a:t>you do so, </a:t>
            </a:r>
            <a:r>
              <a:rPr lang="en-GB" dirty="0" smtClean="0"/>
              <a:t>consider and make notes on </a:t>
            </a:r>
            <a:r>
              <a:rPr lang="en-GB" dirty="0"/>
              <a:t>the following questions:</a:t>
            </a:r>
          </a:p>
          <a:p>
            <a:pPr lvl="1"/>
            <a:r>
              <a:rPr lang="en-GB" sz="3200" dirty="0" smtClean="0"/>
              <a:t>What </a:t>
            </a:r>
            <a:r>
              <a:rPr lang="en-GB" sz="3200" dirty="0"/>
              <a:t>problems do the authors identify for educational improvement in a centrally generated model of best practice?</a:t>
            </a:r>
          </a:p>
          <a:p>
            <a:pPr lvl="1"/>
            <a:r>
              <a:rPr lang="en-GB" sz="3200" dirty="0"/>
              <a:t>What do they see as the key necessary elements for an improvement in educational leadership and management practice?</a:t>
            </a:r>
          </a:p>
          <a:p>
            <a:pPr lvl="1"/>
            <a:r>
              <a:rPr lang="en-GB" sz="3200" dirty="0"/>
              <a:t>How does the argument about leadership practice they develop here compare with the arguments about transformational leadership put forward by Gold et al. (2003), and those about distributed leadership put forward by </a:t>
            </a:r>
            <a:r>
              <a:rPr lang="en-GB" sz="3200" dirty="0" err="1"/>
              <a:t>Lumby</a:t>
            </a:r>
            <a:r>
              <a:rPr lang="en-GB" sz="3200" dirty="0"/>
              <a:t> (2003)?</a:t>
            </a:r>
          </a:p>
          <a:p>
            <a:pPr lvl="1"/>
            <a:r>
              <a:rPr lang="en-GB" sz="3200" dirty="0"/>
              <a:t>What do </a:t>
            </a:r>
            <a:r>
              <a:rPr lang="en-GB" sz="3200" dirty="0" err="1"/>
              <a:t>Glatter</a:t>
            </a:r>
            <a:r>
              <a:rPr lang="en-GB" sz="3200" dirty="0"/>
              <a:t> and </a:t>
            </a:r>
            <a:r>
              <a:rPr lang="en-GB" sz="3200" dirty="0" err="1"/>
              <a:t>Kydd</a:t>
            </a:r>
            <a:r>
              <a:rPr lang="en-GB" sz="3200" dirty="0"/>
              <a:t> (2003) see as the basic building blocks of effective leadership?</a:t>
            </a:r>
          </a:p>
          <a:p>
            <a:pPr marL="0" indent="0" algn="r">
              <a:buNone/>
            </a:pPr>
            <a:endParaRPr lang="en-GB" sz="2900" dirty="0" smtClean="0"/>
          </a:p>
        </p:txBody>
      </p:sp>
      <p:sp>
        <p:nvSpPr>
          <p:cNvPr id="5" name="Rectangle 4"/>
          <p:cNvSpPr/>
          <p:nvPr/>
        </p:nvSpPr>
        <p:spPr>
          <a:xfrm>
            <a:off x="1979712" y="6112013"/>
            <a:ext cx="7020272" cy="646331"/>
          </a:xfrm>
          <a:prstGeom prst="rect">
            <a:avLst/>
          </a:prstGeom>
        </p:spPr>
        <p:txBody>
          <a:bodyPr wrap="square">
            <a:spAutoFit/>
          </a:bodyPr>
          <a:lstStyle/>
          <a:p>
            <a:pPr algn="r"/>
            <a:r>
              <a:rPr lang="en-GB" dirty="0"/>
              <a:t>Open University (2017) </a:t>
            </a:r>
          </a:p>
          <a:p>
            <a:pPr algn="r"/>
            <a:r>
              <a:rPr lang="en-GB" dirty="0"/>
              <a:t>‘The Why and What of Educational Leadership and Management’ </a:t>
            </a:r>
          </a:p>
        </p:txBody>
      </p:sp>
    </p:spTree>
    <p:extLst>
      <p:ext uri="{BB962C8B-B14F-4D97-AF65-F5344CB8AC3E}">
        <p14:creationId xmlns:p14="http://schemas.microsoft.com/office/powerpoint/2010/main" val="4293342842"/>
      </p:ext>
    </p:extLst>
  </p:cSld>
  <p:clrMapOvr>
    <a:masterClrMapping/>
  </p:clrMapOvr>
  <p:transition spd="slow" advTm="91897">
    <p:push dir="u"/>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t>Useful Follow Up Reading </a:t>
            </a:r>
            <a:endParaRPr lang="en-GB" dirty="0"/>
          </a:p>
        </p:txBody>
      </p:sp>
      <p:sp>
        <p:nvSpPr>
          <p:cNvPr id="3" name="Content Placeholder 2"/>
          <p:cNvSpPr>
            <a:spLocks noGrp="1"/>
          </p:cNvSpPr>
          <p:nvPr>
            <p:ph idx="1"/>
          </p:nvPr>
        </p:nvSpPr>
        <p:spPr/>
        <p:style>
          <a:lnRef idx="2">
            <a:schemeClr val="accent2"/>
          </a:lnRef>
          <a:fillRef idx="1">
            <a:schemeClr val="lt1"/>
          </a:fillRef>
          <a:effectRef idx="0">
            <a:schemeClr val="accent2"/>
          </a:effectRef>
          <a:fontRef idx="minor">
            <a:schemeClr val="dk1"/>
          </a:fontRef>
        </p:style>
        <p:txBody>
          <a:bodyPr/>
          <a:lstStyle/>
          <a:p>
            <a:r>
              <a:rPr lang="en-GB" dirty="0" smtClean="0"/>
              <a:t>See chapter 2 in:</a:t>
            </a:r>
          </a:p>
          <a:p>
            <a:pPr lvl="1"/>
            <a:r>
              <a:rPr lang="en-GB" dirty="0" err="1" smtClean="0"/>
              <a:t>Yukl</a:t>
            </a:r>
            <a:r>
              <a:rPr lang="en-GB" dirty="0" smtClean="0"/>
              <a:t>, G. (2013) </a:t>
            </a:r>
            <a:r>
              <a:rPr lang="en-GB" i="1" dirty="0" smtClean="0"/>
              <a:t>Leadership in Organisations, </a:t>
            </a:r>
            <a:r>
              <a:rPr lang="en-GB" dirty="0" smtClean="0"/>
              <a:t>Harlow: Pearson Education. </a:t>
            </a:r>
          </a:p>
          <a:p>
            <a:pPr marL="457200" lvl="1" indent="0">
              <a:buNone/>
            </a:pPr>
            <a:endParaRPr lang="en-GB" dirty="0"/>
          </a:p>
        </p:txBody>
      </p:sp>
    </p:spTree>
    <p:extLst>
      <p:ext uri="{BB962C8B-B14F-4D97-AF65-F5344CB8AC3E}">
        <p14:creationId xmlns:p14="http://schemas.microsoft.com/office/powerpoint/2010/main" val="41425215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smtClean="0"/>
              <a:t>Reference List  </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Changing Minds (N.D.) </a:t>
            </a:r>
            <a:r>
              <a:rPr lang="en-GB" i="1" dirty="0" smtClean="0"/>
              <a:t>Lewin’s Freeze Phases, </a:t>
            </a:r>
            <a:r>
              <a:rPr lang="en-GB" dirty="0"/>
              <a:t>Available at: </a:t>
            </a:r>
            <a:r>
              <a:rPr lang="en-GB" dirty="0">
                <a:hlinkClick r:id="rId2"/>
              </a:rPr>
              <a:t>http://</a:t>
            </a:r>
            <a:r>
              <a:rPr lang="en-GB" dirty="0" smtClean="0">
                <a:hlinkClick r:id="rId2"/>
              </a:rPr>
              <a:t>changingminds.org/disciplines/change_management/lewin_change/lewin_change.htm</a:t>
            </a:r>
            <a:r>
              <a:rPr lang="en-GB" dirty="0" smtClean="0"/>
              <a:t> (Accessed 19/9/17). </a:t>
            </a:r>
            <a:endParaRPr lang="en-GB" dirty="0"/>
          </a:p>
          <a:p>
            <a:r>
              <a:rPr lang="en-GB" dirty="0" smtClean="0"/>
              <a:t>Kotter, J. (2012) </a:t>
            </a:r>
            <a:r>
              <a:rPr lang="en-GB" i="1" dirty="0" smtClean="0"/>
              <a:t>Leading Change, </a:t>
            </a:r>
            <a:r>
              <a:rPr lang="en-GB" dirty="0" smtClean="0"/>
              <a:t>USA: Harvard Business Review Press. </a:t>
            </a:r>
          </a:p>
          <a:p>
            <a:r>
              <a:rPr lang="en-GB" dirty="0" err="1" smtClean="0"/>
              <a:t>Leithwood</a:t>
            </a:r>
            <a:r>
              <a:rPr lang="en-GB" dirty="0"/>
              <a:t>, K., Harris, A., Hopkins, D. (2008) ‘Seven strong claims about successful school leadership’, </a:t>
            </a:r>
            <a:r>
              <a:rPr lang="en-GB" i="1" dirty="0"/>
              <a:t>School Leadership and Management</a:t>
            </a:r>
            <a:r>
              <a:rPr lang="en-GB" dirty="0"/>
              <a:t>, Vol. 28, No. 1, February 2008, pp. 27-42. </a:t>
            </a:r>
            <a:endParaRPr lang="en-GB" dirty="0" smtClean="0"/>
          </a:p>
          <a:p>
            <a:r>
              <a:rPr lang="en-GB" dirty="0" smtClean="0"/>
              <a:t>Morrison, A. </a:t>
            </a:r>
            <a:r>
              <a:rPr lang="en-GB" dirty="0"/>
              <a:t>(2013) </a:t>
            </a:r>
            <a:r>
              <a:rPr lang="en-GB" dirty="0" smtClean="0"/>
              <a:t>‘Educational </a:t>
            </a:r>
            <a:r>
              <a:rPr lang="en-GB" dirty="0"/>
              <a:t>leadership and change: structural </a:t>
            </a:r>
            <a:r>
              <a:rPr lang="en-GB" dirty="0" smtClean="0"/>
              <a:t>challenges in </a:t>
            </a:r>
            <a:r>
              <a:rPr lang="en-GB" dirty="0"/>
              <a:t>the implementation of a shifting paradigm’ </a:t>
            </a:r>
            <a:r>
              <a:rPr lang="en-GB" i="1" dirty="0"/>
              <a:t>School Leadership &amp; Management, Vol. 33, No. 4, </a:t>
            </a:r>
            <a:r>
              <a:rPr lang="en-GB" i="1" dirty="0" smtClean="0"/>
              <a:t>412-424.</a:t>
            </a:r>
          </a:p>
        </p:txBody>
      </p:sp>
    </p:spTree>
    <p:extLst>
      <p:ext uri="{BB962C8B-B14F-4D97-AF65-F5344CB8AC3E}">
        <p14:creationId xmlns:p14="http://schemas.microsoft.com/office/powerpoint/2010/main" val="7853778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285</TotalTime>
  <Words>1237</Words>
  <Application>Microsoft Office PowerPoint</Application>
  <PresentationFormat>On-screen Show (4:3)</PresentationFormat>
  <Paragraphs>134</Paragraphs>
  <Slides>29</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Arial</vt:lpstr>
      <vt:lpstr>Calibri</vt:lpstr>
      <vt:lpstr>Office Theme</vt:lpstr>
      <vt:lpstr>Transforming Education</vt:lpstr>
      <vt:lpstr> Aim: To have critical understanding of management, leadership and change in the organisation of educational institutions. </vt:lpstr>
      <vt:lpstr>How is Education Changing?</vt:lpstr>
      <vt:lpstr>This Way to Organisational Change</vt:lpstr>
      <vt:lpstr>Triggers for Change </vt:lpstr>
      <vt:lpstr>System Change </vt:lpstr>
      <vt:lpstr>Changing the System, Changing Leadership </vt:lpstr>
      <vt:lpstr>Distributed Leadership </vt:lpstr>
      <vt:lpstr>Does it work ? </vt:lpstr>
      <vt:lpstr>Seven strong claims about successful school leadership</vt:lpstr>
      <vt:lpstr>Seven strong claims about successful school leadership</vt:lpstr>
      <vt:lpstr>PowerPoint Presentation</vt:lpstr>
      <vt:lpstr>A change is as good as a rest… right?</vt:lpstr>
      <vt:lpstr>Individual Resistance </vt:lpstr>
      <vt:lpstr>Reflection on Change</vt:lpstr>
      <vt:lpstr>PowerPoint Presentation</vt:lpstr>
      <vt:lpstr>Tactics for Change </vt:lpstr>
      <vt:lpstr>Four Models of Change from LaMT</vt:lpstr>
      <vt:lpstr>PowerPoint Presentation</vt:lpstr>
      <vt:lpstr>Systems Model of Change </vt:lpstr>
      <vt:lpstr>PowerPoint Presentation</vt:lpstr>
      <vt:lpstr>Disequilibrium</vt:lpstr>
      <vt:lpstr>Task</vt:lpstr>
      <vt:lpstr>Action Research for Change</vt:lpstr>
      <vt:lpstr>DIRECTED STUDY </vt:lpstr>
      <vt:lpstr>Reflection: What is leadership? </vt:lpstr>
      <vt:lpstr>Reflection: What is best practice? </vt:lpstr>
      <vt:lpstr>Useful Follow Up Reading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Caroline Lewis</cp:lastModifiedBy>
  <cp:revision>31</cp:revision>
  <dcterms:created xsi:type="dcterms:W3CDTF">2017-09-21T09:27:01Z</dcterms:created>
  <dcterms:modified xsi:type="dcterms:W3CDTF">2018-11-29T08:55:27Z</dcterms:modified>
</cp:coreProperties>
</file>