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72" r:id="rId4"/>
    <p:sldId id="267" r:id="rId5"/>
    <p:sldId id="276" r:id="rId6"/>
    <p:sldId id="277" r:id="rId7"/>
    <p:sldId id="278" r:id="rId8"/>
    <p:sldId id="275" r:id="rId9"/>
    <p:sldId id="280" r:id="rId10"/>
    <p:sldId id="279" r:id="rId11"/>
    <p:sldId id="281" r:id="rId12"/>
    <p:sldId id="282" r:id="rId13"/>
    <p:sldId id="283" r:id="rId14"/>
    <p:sldId id="269" r:id="rId15"/>
    <p:sldId id="270" r:id="rId16"/>
    <p:sldId id="271" r:id="rId17"/>
    <p:sldId id="284" r:id="rId18"/>
    <p:sldId id="273" r:id="rId19"/>
    <p:sldId id="288" r:id="rId20"/>
    <p:sldId id="290" r:id="rId21"/>
    <p:sldId id="291" r:id="rId22"/>
    <p:sldId id="268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443A9A-6140-4567-A0A8-A606DEAA478D}" v="3" dt="2023-06-12T23:33:16.2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3" autoAdjust="0"/>
    <p:restoredTop sz="94660"/>
  </p:normalViewPr>
  <p:slideViewPr>
    <p:cSldViewPr snapToGrid="0">
      <p:cViewPr varScale="1">
        <p:scale>
          <a:sx n="92" d="100"/>
          <a:sy n="92" d="100"/>
        </p:scale>
        <p:origin x="48" y="27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12T10:22:58.704"/>
    </inkml:context>
    <inkml:brush xml:id="br0">
      <inkml:brushProperty name="width" value="0.05" units="cm"/>
      <inkml:brushProperty name="height" value="0.05" units="cm"/>
      <inkml:brushProperty name="color" value="#004F8B"/>
    </inkml:brush>
  </inkml:definitions>
  <inkml:trace contextRef="#ctx0" brushRef="#br0">1 0 24575,'0'6'0,"1"0"0,0-1 0,0 1 0,1-1 0,0 0 0,0 1 0,3 5 0,1 3 0,-4-10 0,0 0 0,0 0 0,0 0 0,1 0 0,0-1 0,0 1 0,0-1 0,0 0 0,0 0 0,1 0 0,-1 0 0,1 0 0,5 2 0,12 10 0,-17-11 0,-1-1 0,1 1 0,-1 1 0,0-1 0,0 0 0,0 1 0,-1 0 0,0-1 0,3 7 0,-4-7 0,1 1 0,0 0 0,1-1 0,-1 0 0,1 1 0,0-1 0,0 0 0,0 0 0,7 5 0,4 5-1365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12T10:23:02.007"/>
    </inkml:context>
    <inkml:brush xml:id="br0">
      <inkml:brushProperty name="width" value="0.05" units="cm"/>
      <inkml:brushProperty name="height" value="0.05" units="cm"/>
      <inkml:brushProperty name="color" value="#004F8B"/>
    </inkml:brush>
  </inkml:definitions>
  <inkml:trace contextRef="#ctx0" brushRef="#br0">203 1 24575,'-3'0'0,"1"1"0,-1 0 0,1 0 0,-1 0 0,1 1 0,0-1 0,-1 0 0,1 1 0,0 0 0,0-1 0,0 1 0,0 0 0,-2 2 0,-7 6 0,-60 45 0,27-11 0,42-42 13,0 0 0,-1-1 0,1 1 0,0-1 0,0 0 0,-4 2 0,-7 3-1469,2 2-5370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AEADDE-2650-4EAE-937F-8DD8CE547A2B}" type="datetimeFigureOut">
              <a:rPr lang="en-GB" smtClean="0"/>
              <a:t>13/06/2023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AB0123-C8F0-4EA0-A637-6E83788DC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7757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145BF5-E9C9-F4E0-92DB-6480685E96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32C86D-2BDA-B496-8496-20410B08DD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413F73-EBCC-DC93-0DCC-6473D1FBB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AB228-3A00-4C4D-AFBA-4F69193B8C2F}" type="datetime1">
              <a:rPr lang="en-GB" smtClean="0"/>
              <a:t>13/06/2023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03B2A8-4569-595E-847C-03F0056A0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DAF863-B335-B981-BD58-D2361DC66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47AE4-9E4B-45FB-8EF8-F407D107C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314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49ADD-28D6-1A85-06ED-708A63FEB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E894D2-6517-5F21-6ECE-FCB6E9815E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AF3204-F138-7884-007E-385F373EA1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D7AEE-F7E1-4D4A-AC77-91FE3F6895AB}" type="datetime1">
              <a:rPr lang="en-GB" smtClean="0"/>
              <a:t>13/06/2023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60C7A3-203F-1A53-B8E4-1FE556B51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3F2193-1E1E-2FF7-DEC8-200D00D74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47AE4-9E4B-45FB-8EF8-F407D107C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95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90CD34-D6A8-7382-6D5C-3A23AD8B09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08F69B-D069-C900-CA8D-07DEC28490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A803C-1F08-215C-49EC-BC8AFD15C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1EB5-8C04-48D2-BF67-D0E5ED31947E}" type="datetime1">
              <a:rPr lang="en-GB" smtClean="0"/>
              <a:t>13/06/2023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49AA26-8566-7DBF-49FD-D23A2C3A5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80F8F5-C8D3-ECD4-AD6A-4303AC94A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47AE4-9E4B-45FB-8EF8-F407D107C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366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0CE2E-0BAD-8E7B-1CD6-E3A168E35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A8CA4-6C1B-492E-124F-A1FDF0B285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8957AB-00EA-CEA3-918C-0B0F7449EE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F114F3-84C5-7DAE-3F5F-19EFFACF3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42600-94DF-4381-8ED9-1FFCDC8612B5}" type="datetime1">
              <a:rPr lang="en-GB" smtClean="0"/>
              <a:t>13/06/2023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1E93E2-6333-77DD-543A-CE8FBF30C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96131F-58F3-E205-CA1D-0BC9D00A2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47AE4-9E4B-45FB-8EF8-F407D107C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231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0279F7-6B02-43EE-1CAD-1AA5FF127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3CF40B-C8BB-C210-E9B3-C7CB733726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FE37DA-DA70-8D88-E98B-57A10F5CBC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AC631D-3662-3926-2DE8-BE016556A7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ECA6DB-B27E-F105-7F09-16C0E83957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972870-FF3F-0757-F814-A71516337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704C1-1C5E-4451-AE3A-53CD121ECAA1}" type="datetime1">
              <a:rPr lang="en-GB" smtClean="0"/>
              <a:t>13/06/2023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C5C6178-9B11-EFA1-FCA8-D9A5ED5E8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1D6748-4C2F-EBC3-0DB4-CAC5C52BF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47AE4-9E4B-45FB-8EF8-F407D107C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993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D1B071-6506-28A1-4DC5-FB13DC697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68B19E-9DE9-1035-7BFE-E013BEB5D3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1BF6B-4310-4485-AE0B-9E3F4E1341C8}" type="datetime1">
              <a:rPr lang="en-GB" smtClean="0"/>
              <a:t>13/06/2023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1DFF49-7D23-988C-75F4-3DD9B3596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CB4DF4-278B-29AD-F4E4-172E9E4B8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47AE4-9E4B-45FB-8EF8-F407D107C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829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2BAF30-1A21-8CA5-5CA2-4951AF61D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F8253-CCDE-40FA-91C5-66536725A851}" type="datetime1">
              <a:rPr lang="en-GB" smtClean="0"/>
              <a:t>13/06/2023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D50641-4685-2455-2EC8-4C9714ECE1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7BE649-58C2-339A-E4BC-F5A54A306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47AE4-9E4B-45FB-8EF8-F407D107C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599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D2E625-4B44-E96F-0541-F5F179A83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A6930F-29D1-8F21-AA7A-9988EEBAD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454D4D-878B-EF11-A098-15F5664929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C18C81-4C7A-450D-10E5-9EBA42B9F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F0AB4-2363-4DB5-A329-2662AFA1DB12}" type="datetime1">
              <a:rPr lang="en-GB" smtClean="0"/>
              <a:t>13/06/2023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9BAD1D-8C19-8227-3BD3-39B62D063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352851-27E5-3B9E-B78D-C154B77BA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47AE4-9E4B-45FB-8EF8-F407D107C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87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02481C-81F6-080A-08E9-745465907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649285-F595-35C3-5C8B-662700446E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BB1802-3EFD-0B22-9ED7-DA0E0DC00A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69CF1E-9CFC-8C84-5EDF-9C01B1B77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57BA9-C0FE-42D7-A63D-0136CC11C9A3}" type="datetime1">
              <a:rPr lang="en-GB" smtClean="0"/>
              <a:t>13/06/2023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FF5E19-EC0D-C726-5819-B3D67CCE8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1524E6-988F-4BE3-1461-E5F357D34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47AE4-9E4B-45FB-8EF8-F407D107C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538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1FD5D-4372-E630-57B6-427871026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51A4D9-FA82-1D50-9361-8DE5BC7089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BA3A63-2CCA-7213-D1AC-AEA971771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8DD15-DC40-4FBB-ABDA-D0FC2EC6AF05}" type="datetime1">
              <a:rPr lang="en-GB" smtClean="0"/>
              <a:t>13/06/2023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72C7E6-A308-53B0-115F-171B8293C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F8570E-2B08-D15A-458E-0219441CA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47AE4-9E4B-45FB-8EF8-F407D107C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8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ED8871E-3C58-7742-6A36-CA6F9CD34C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839D6F-BF40-753E-7CC3-A9816DAF7D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B1D75C-5265-789A-3F00-484771664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C038B-3B15-43E4-878D-32294ECB4509}" type="datetime1">
              <a:rPr lang="en-GB" smtClean="0"/>
              <a:t>13/06/2023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F856B6-8986-5CAD-96C5-AACB92B48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C1CC3E-E94B-5ED5-688B-6D6F78C42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47AE4-9E4B-45FB-8EF8-F407D107C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942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15B37C-F2F2-FD12-BD49-D96A065C3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D85232-7AF5-3D4B-1436-2F0CA36FEB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6BEA5-D75F-5410-8EC5-1D37C5E198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5EDA8-EEE5-485B-B083-226E8BCD5C35}" type="datetime1">
              <a:rPr lang="en-GB" smtClean="0"/>
              <a:t>13/06/2023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ACEACF-4C8C-2D7A-F84D-3A08BA7CF8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45898C-A628-65E4-F0AE-3E79FFEFAC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47AE4-9E4B-45FB-8EF8-F407D107C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718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2.xml"/><Relationship Id="rId5" Type="http://schemas.openxmlformats.org/officeDocument/2006/relationships/image" Target="../media/image5.png"/><Relationship Id="rId4" Type="http://schemas.openxmlformats.org/officeDocument/2006/relationships/customXml" Target="../ink/ink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5" name="Rectangle 94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7" name="Freeform: Shape 96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99" name="Freeform: Shape 98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Title 1">
            <a:extLst>
              <a:ext uri="{FF2B5EF4-FFF2-40B4-BE49-F238E27FC236}">
                <a16:creationId xmlns:a16="http://schemas.microsoft.com/office/drawing/2014/main" id="{A6AF2270-44E4-7E8B-D234-F03690381B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5444" y="1098893"/>
            <a:ext cx="9165462" cy="2860486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l">
              <a:lnSpc>
                <a:spcPct val="200000"/>
              </a:lnSpc>
            </a:pPr>
            <a:r>
              <a:rPr lang="en-US" sz="29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Module Name	: Instrumentation and Control</a:t>
            </a:r>
            <a:br>
              <a:rPr lang="en-US" sz="29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29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Module Code	:  ACDB5011</a:t>
            </a:r>
            <a:br>
              <a:rPr lang="en-US" sz="29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29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Topic 		: Control Mechanisms - Stability</a:t>
            </a:r>
            <a:br>
              <a:rPr lang="en-US" sz="29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</a:br>
            <a:br>
              <a:rPr lang="en-US" sz="2900" b="1" dirty="0">
                <a:solidFill>
                  <a:schemeClr val="accent1">
                    <a:lumMod val="75000"/>
                  </a:schemeClr>
                </a:solidFill>
                <a:latin typeface="Calibri "/>
                <a:ea typeface="Cambria" panose="02040503050406030204" pitchFamily="18" charset="0"/>
              </a:rPr>
            </a:br>
            <a:endParaRPr lang="en-US" sz="2900" dirty="0">
              <a:solidFill>
                <a:schemeClr val="accent1">
                  <a:lumMod val="75000"/>
                </a:schemeClr>
              </a:solidFill>
              <a:latin typeface="Calibri "/>
              <a:ea typeface="Cambria" panose="02040503050406030204" pitchFamily="18" charset="0"/>
            </a:endParaRPr>
          </a:p>
        </p:txBody>
      </p:sp>
      <p:sp>
        <p:nvSpPr>
          <p:cNvPr id="50" name="Subtitle 2">
            <a:extLst>
              <a:ext uri="{FF2B5EF4-FFF2-40B4-BE49-F238E27FC236}">
                <a16:creationId xmlns:a16="http://schemas.microsoft.com/office/drawing/2014/main" id="{4189934C-C841-2F4C-E4C4-25E241D865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96212" y="4453878"/>
            <a:ext cx="8258176" cy="631825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/>
            <a:endParaRPr lang="en-US" sz="1500" b="1" dirty="0">
              <a:latin typeface="Amasis MT Pro Light" panose="020B0604020202020204" pitchFamily="18" charset="0"/>
            </a:endParaRP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1481BF-A4FD-7906-F2EF-FB352F0A33F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5991301"/>
            <a:ext cx="12192000" cy="866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745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249225DC-9BED-34A7-97B8-B582E819C9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8543" y="478787"/>
            <a:ext cx="9144000" cy="42699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5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Stability</a:t>
            </a:r>
            <a:endParaRPr lang="en-US" sz="25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0A3BC7-910E-798B-B4DC-60542248C978}"/>
              </a:ext>
            </a:extLst>
          </p:cNvPr>
          <p:cNvSpPr txBox="1"/>
          <p:nvPr/>
        </p:nvSpPr>
        <p:spPr>
          <a:xfrm>
            <a:off x="9256569" y="48537"/>
            <a:ext cx="293543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ACDB5011 – </a:t>
            </a:r>
            <a:r>
              <a:rPr lang="en-GB" sz="1200" b="1" i="1" dirty="0">
                <a:solidFill>
                  <a:schemeClr val="accent1">
                    <a:lumMod val="75000"/>
                  </a:schemeClr>
                </a:solidFill>
              </a:rPr>
              <a:t>Instrumentation and Control</a:t>
            </a: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FEC0EF-547B-2F7C-0216-C79A7D2897B3}"/>
              </a:ext>
            </a:extLst>
          </p:cNvPr>
          <p:cNvSpPr txBox="1"/>
          <p:nvPr/>
        </p:nvSpPr>
        <p:spPr>
          <a:xfrm>
            <a:off x="525303" y="1216601"/>
            <a:ext cx="10634534" cy="36710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stability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 control system is defined as the 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ability of any system 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 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produce bounded output 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when a 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bounded input is applied 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 it.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Bounded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value of a signal represents a 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finite value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Stability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can also be defined as a 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measure of the tendency of a system response to return to zero after being disturbed.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7044C5A-8CE3-0AD3-122D-FA8571F4072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5991301"/>
            <a:ext cx="12192000" cy="866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719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249225DC-9BED-34A7-97B8-B582E819C9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569" y="810336"/>
            <a:ext cx="9144000" cy="42699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5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Bounded Input , Bounded Output Stability (BIBO)</a:t>
            </a:r>
            <a:endParaRPr lang="en-US" sz="25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0A3BC7-910E-798B-B4DC-60542248C978}"/>
              </a:ext>
            </a:extLst>
          </p:cNvPr>
          <p:cNvSpPr txBox="1"/>
          <p:nvPr/>
        </p:nvSpPr>
        <p:spPr>
          <a:xfrm>
            <a:off x="9256569" y="48537"/>
            <a:ext cx="293543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ACDB5011 – </a:t>
            </a:r>
            <a:r>
              <a:rPr lang="en-GB" sz="1200" b="1" i="1" dirty="0">
                <a:solidFill>
                  <a:schemeClr val="accent1">
                    <a:lumMod val="75000"/>
                  </a:schemeClr>
                </a:solidFill>
              </a:rPr>
              <a:t>Instrumentation and Control</a:t>
            </a: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7044C5A-8CE3-0AD3-122D-FA8571F4072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5991301"/>
            <a:ext cx="12192000" cy="86669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09B7651-EF88-9E6A-D57B-ADFA92B5AFF3}"/>
              </a:ext>
            </a:extLst>
          </p:cNvPr>
          <p:cNvSpPr txBox="1"/>
          <p:nvPr/>
        </p:nvSpPr>
        <p:spPr>
          <a:xfrm>
            <a:off x="595477" y="1722135"/>
            <a:ext cx="11001045" cy="26956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System is said to be BIBO stable if </a:t>
            </a:r>
          </a:p>
          <a:p>
            <a:pPr marL="800100" lvl="1" indent="-342900" algn="just">
              <a:lnSpc>
                <a:spcPct val="200000"/>
              </a:lnSpc>
              <a:buFont typeface="Cambria" panose="02040503050406030204" pitchFamily="18" charset="0"/>
              <a:buChar char="⁻"/>
            </a:pP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 the </a:t>
            </a:r>
            <a:r>
              <a:rPr lang="en-GB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Bounded input, we have Bounded Output</a:t>
            </a:r>
          </a:p>
          <a:p>
            <a:pPr marL="800100" lvl="1" indent="-342900" algn="just">
              <a:lnSpc>
                <a:spcPct val="200000"/>
              </a:lnSpc>
              <a:buFont typeface="Cambria" panose="02040503050406030204" pitchFamily="18" charset="0"/>
              <a:buChar char="⁻"/>
            </a:pPr>
            <a:r>
              <a:rPr lang="en-GB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 the </a:t>
            </a:r>
            <a:r>
              <a:rPr lang="en-GB" sz="2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absence of input, output must tend to zero irrespective of initial conditions</a:t>
            </a:r>
            <a:r>
              <a:rPr lang="en-GB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91150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249225DC-9BED-34A7-97B8-B582E819C9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288" y="524714"/>
            <a:ext cx="9144000" cy="42699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5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Example of Stable System  </a:t>
            </a:r>
            <a:endParaRPr lang="en-US" sz="25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0A3BC7-910E-798B-B4DC-60542248C978}"/>
              </a:ext>
            </a:extLst>
          </p:cNvPr>
          <p:cNvSpPr txBox="1"/>
          <p:nvPr/>
        </p:nvSpPr>
        <p:spPr>
          <a:xfrm>
            <a:off x="9256569" y="48537"/>
            <a:ext cx="293543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ACDB5011 – </a:t>
            </a:r>
            <a:r>
              <a:rPr lang="en-GB" sz="1200" b="1" i="1" dirty="0">
                <a:solidFill>
                  <a:schemeClr val="accent1">
                    <a:lumMod val="75000"/>
                  </a:schemeClr>
                </a:solidFill>
              </a:rPr>
              <a:t>Instrumentation and Control</a:t>
            </a: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FEC0EF-547B-2F7C-0216-C79A7D2897B3}"/>
              </a:ext>
            </a:extLst>
          </p:cNvPr>
          <p:cNvSpPr txBox="1"/>
          <p:nvPr/>
        </p:nvSpPr>
        <p:spPr>
          <a:xfrm>
            <a:off x="1031299" y="3996872"/>
            <a:ext cx="10616910" cy="1305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Consider a ball inside a bowl, the ball is initially at rest in equilibrium point at the bottom of the bowl</a:t>
            </a: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7044C5A-8CE3-0AD3-122D-FA8571F4072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5991301"/>
            <a:ext cx="12192000" cy="8666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AD20CDA-F80A-EF6D-10D2-61605425B1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4180" y="1725569"/>
            <a:ext cx="3376180" cy="1745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3622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249225DC-9BED-34A7-97B8-B582E819C9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288" y="524714"/>
            <a:ext cx="9144000" cy="42699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5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Example of Stable System  </a:t>
            </a:r>
            <a:endParaRPr lang="en-US" sz="25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0A3BC7-910E-798B-B4DC-60542248C978}"/>
              </a:ext>
            </a:extLst>
          </p:cNvPr>
          <p:cNvSpPr txBox="1"/>
          <p:nvPr/>
        </p:nvSpPr>
        <p:spPr>
          <a:xfrm>
            <a:off x="9256569" y="48537"/>
            <a:ext cx="293543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ACDB5011 – </a:t>
            </a:r>
            <a:r>
              <a:rPr lang="en-GB" sz="1200" b="1" i="1" dirty="0">
                <a:solidFill>
                  <a:schemeClr val="accent1">
                    <a:lumMod val="75000"/>
                  </a:schemeClr>
                </a:solidFill>
              </a:rPr>
              <a:t>Instrumentation and Control</a:t>
            </a: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FEC0EF-547B-2F7C-0216-C79A7D2897B3}"/>
              </a:ext>
            </a:extLst>
          </p:cNvPr>
          <p:cNvSpPr txBox="1"/>
          <p:nvPr/>
        </p:nvSpPr>
        <p:spPr>
          <a:xfrm>
            <a:off x="508919" y="1295242"/>
            <a:ext cx="6739498" cy="42675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If the ball is </a:t>
            </a:r>
            <a:r>
              <a:rPr lang="en-GB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disturbed and pushed away from its equilibrium point</a:t>
            </a: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then the ball will start to </a:t>
            </a:r>
            <a:r>
              <a:rPr lang="en-GB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oscillate until its friction eventually comes to rest  </a:t>
            </a: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and to its equilibrium point</a:t>
            </a: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7044C5A-8CE3-0AD3-122D-FA8571F4072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5991301"/>
            <a:ext cx="12192000" cy="86669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8EEACC7-2C63-D50C-A34D-8424F5B6C2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9346" y="951713"/>
            <a:ext cx="3218152" cy="1801806"/>
          </a:xfrm>
          <a:prstGeom prst="rect">
            <a:avLst/>
          </a:prstGeom>
        </p:spPr>
      </p:pic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85FF6425-CB83-327B-F1E1-6BEE8DF9F164}"/>
              </a:ext>
            </a:extLst>
          </p:cNvPr>
          <p:cNvCxnSpPr>
            <a:stCxn id="35" idx="0"/>
          </p:cNvCxnSpPr>
          <p:nvPr/>
        </p:nvCxnSpPr>
        <p:spPr>
          <a:xfrm>
            <a:off x="9208422" y="951713"/>
            <a:ext cx="0" cy="1545653"/>
          </a:xfrm>
          <a:prstGeom prst="line">
            <a:avLst/>
          </a:prstGeom>
          <a:ln w="127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B1EE9049-F8BC-66C6-2C32-FCA9E1AC210E}"/>
              </a:ext>
            </a:extLst>
          </p:cNvPr>
          <p:cNvCxnSpPr>
            <a:cxnSpLocks/>
          </p:cNvCxnSpPr>
          <p:nvPr/>
        </p:nvCxnSpPr>
        <p:spPr>
          <a:xfrm>
            <a:off x="9208422" y="2497366"/>
            <a:ext cx="0" cy="273800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81BD152C-1E21-0A85-2C02-98FF937151A6}"/>
              </a:ext>
            </a:extLst>
          </p:cNvPr>
          <p:cNvCxnSpPr/>
          <p:nvPr/>
        </p:nvCxnSpPr>
        <p:spPr>
          <a:xfrm>
            <a:off x="8052955" y="2902611"/>
            <a:ext cx="259253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26BBF81C-BA6F-D949-1F77-5A237DD1AC78}"/>
              </a:ext>
            </a:extLst>
          </p:cNvPr>
          <p:cNvSpPr/>
          <p:nvPr/>
        </p:nvSpPr>
        <p:spPr>
          <a:xfrm>
            <a:off x="8571933" y="2897416"/>
            <a:ext cx="1618839" cy="2280804"/>
          </a:xfrm>
          <a:custGeom>
            <a:avLst/>
            <a:gdLst>
              <a:gd name="connsiteX0" fmla="*/ 624022 w 1618839"/>
              <a:gd name="connsiteY0" fmla="*/ 0 h 2280804"/>
              <a:gd name="connsiteX1" fmla="*/ 1605963 w 1618839"/>
              <a:gd name="connsiteY1" fmla="*/ 306531 h 2280804"/>
              <a:gd name="connsiteX2" fmla="*/ 568 w 1618839"/>
              <a:gd name="connsiteY2" fmla="*/ 363681 h 2280804"/>
              <a:gd name="connsiteX3" fmla="*/ 1408536 w 1618839"/>
              <a:gd name="connsiteY3" fmla="*/ 826077 h 2280804"/>
              <a:gd name="connsiteX4" fmla="*/ 203190 w 1618839"/>
              <a:gd name="connsiteY4" fmla="*/ 1132609 h 2280804"/>
              <a:gd name="connsiteX5" fmla="*/ 1294236 w 1618839"/>
              <a:gd name="connsiteY5" fmla="*/ 1340427 h 2280804"/>
              <a:gd name="connsiteX6" fmla="*/ 374640 w 1618839"/>
              <a:gd name="connsiteY6" fmla="*/ 1610590 h 2280804"/>
              <a:gd name="connsiteX7" fmla="*/ 1122786 w 1618839"/>
              <a:gd name="connsiteY7" fmla="*/ 1714500 h 2280804"/>
              <a:gd name="connsiteX8" fmla="*/ 452572 w 1618839"/>
              <a:gd name="connsiteY8" fmla="*/ 1927513 h 2280804"/>
              <a:gd name="connsiteX9" fmla="*/ 930554 w 1618839"/>
              <a:gd name="connsiteY9" fmla="*/ 2135331 h 2280804"/>
              <a:gd name="connsiteX10" fmla="*/ 686368 w 1618839"/>
              <a:gd name="connsiteY10" fmla="*/ 2223654 h 2280804"/>
              <a:gd name="connsiteX11" fmla="*/ 629218 w 1618839"/>
              <a:gd name="connsiteY11" fmla="*/ 2280804 h 2280804"/>
              <a:gd name="connsiteX12" fmla="*/ 629218 w 1618839"/>
              <a:gd name="connsiteY12" fmla="*/ 2280804 h 228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18839" h="2280804">
                <a:moveTo>
                  <a:pt x="624022" y="0"/>
                </a:moveTo>
                <a:cubicBezTo>
                  <a:pt x="1166947" y="122959"/>
                  <a:pt x="1709872" y="245918"/>
                  <a:pt x="1605963" y="306531"/>
                </a:cubicBezTo>
                <a:cubicBezTo>
                  <a:pt x="1502054" y="367145"/>
                  <a:pt x="33472" y="277090"/>
                  <a:pt x="568" y="363681"/>
                </a:cubicBezTo>
                <a:cubicBezTo>
                  <a:pt x="-32336" y="450272"/>
                  <a:pt x="1374766" y="697922"/>
                  <a:pt x="1408536" y="826077"/>
                </a:cubicBezTo>
                <a:cubicBezTo>
                  <a:pt x="1442306" y="954232"/>
                  <a:pt x="222240" y="1046884"/>
                  <a:pt x="203190" y="1132609"/>
                </a:cubicBezTo>
                <a:cubicBezTo>
                  <a:pt x="184140" y="1218334"/>
                  <a:pt x="1265661" y="1260764"/>
                  <a:pt x="1294236" y="1340427"/>
                </a:cubicBezTo>
                <a:cubicBezTo>
                  <a:pt x="1322811" y="1420090"/>
                  <a:pt x="403215" y="1548245"/>
                  <a:pt x="374640" y="1610590"/>
                </a:cubicBezTo>
                <a:cubicBezTo>
                  <a:pt x="346065" y="1672936"/>
                  <a:pt x="1109797" y="1661680"/>
                  <a:pt x="1122786" y="1714500"/>
                </a:cubicBezTo>
                <a:cubicBezTo>
                  <a:pt x="1135775" y="1767320"/>
                  <a:pt x="484611" y="1857375"/>
                  <a:pt x="452572" y="1927513"/>
                </a:cubicBezTo>
                <a:cubicBezTo>
                  <a:pt x="420533" y="1997651"/>
                  <a:pt x="891588" y="2085974"/>
                  <a:pt x="930554" y="2135331"/>
                </a:cubicBezTo>
                <a:cubicBezTo>
                  <a:pt x="969520" y="2184688"/>
                  <a:pt x="736591" y="2199409"/>
                  <a:pt x="686368" y="2223654"/>
                </a:cubicBezTo>
                <a:cubicBezTo>
                  <a:pt x="636145" y="2247899"/>
                  <a:pt x="629218" y="2280804"/>
                  <a:pt x="629218" y="2280804"/>
                </a:cubicBezTo>
                <a:lnTo>
                  <a:pt x="629218" y="2280804"/>
                </a:lnTo>
              </a:path>
            </a:pathLst>
          </a:cu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65DF6591-2A76-C8FB-62BD-18EED62569BA}"/>
              </a:ext>
            </a:extLst>
          </p:cNvPr>
          <p:cNvCxnSpPr/>
          <p:nvPr/>
        </p:nvCxnSpPr>
        <p:spPr>
          <a:xfrm>
            <a:off x="10271414" y="3001324"/>
            <a:ext cx="0" cy="62865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66020A0B-40DB-9BF5-0E44-0C8CD4DBD1EF}"/>
              </a:ext>
            </a:extLst>
          </p:cNvPr>
          <p:cNvSpPr txBox="1"/>
          <p:nvPr/>
        </p:nvSpPr>
        <p:spPr>
          <a:xfrm>
            <a:off x="10220281" y="2975532"/>
            <a:ext cx="461665" cy="800100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/>
              <a:t>Time</a:t>
            </a:r>
          </a:p>
        </p:txBody>
      </p:sp>
    </p:spTree>
    <p:extLst>
      <p:ext uri="{BB962C8B-B14F-4D97-AF65-F5344CB8AC3E}">
        <p14:creationId xmlns:p14="http://schemas.microsoft.com/office/powerpoint/2010/main" val="3045218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249225DC-9BED-34A7-97B8-B582E819C9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288" y="524714"/>
            <a:ext cx="9144000" cy="42699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5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Example of Unstable System  </a:t>
            </a:r>
            <a:endParaRPr lang="en-US" sz="25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0A3BC7-910E-798B-B4DC-60542248C978}"/>
              </a:ext>
            </a:extLst>
          </p:cNvPr>
          <p:cNvSpPr txBox="1"/>
          <p:nvPr/>
        </p:nvSpPr>
        <p:spPr>
          <a:xfrm>
            <a:off x="9256569" y="48537"/>
            <a:ext cx="293543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ACDB5011 – </a:t>
            </a:r>
            <a:r>
              <a:rPr lang="en-GB" sz="1200" b="1" i="1" dirty="0">
                <a:solidFill>
                  <a:schemeClr val="accent1">
                    <a:lumMod val="75000"/>
                  </a:schemeClr>
                </a:solidFill>
              </a:rPr>
              <a:t>Instrumentation and Control</a:t>
            </a: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FEC0EF-547B-2F7C-0216-C79A7D2897B3}"/>
              </a:ext>
            </a:extLst>
          </p:cNvPr>
          <p:cNvSpPr txBox="1"/>
          <p:nvPr/>
        </p:nvSpPr>
        <p:spPr>
          <a:xfrm>
            <a:off x="626053" y="4062404"/>
            <a:ext cx="10201273" cy="11318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Consider a ball placed on a </a:t>
            </a:r>
            <a:r>
              <a:rPr lang="en-GB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top of a mount</a:t>
            </a: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the ball is </a:t>
            </a:r>
            <a:r>
              <a:rPr lang="en-GB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initially at rest </a:t>
            </a: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 at equilibrium   </a:t>
            </a:r>
            <a:endParaRPr lang="en-GB" sz="2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7044C5A-8CE3-0AD3-122D-FA8571F4072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5991301"/>
            <a:ext cx="12192000" cy="8666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D6E648-FAE6-BC4F-5053-3DF175F1E5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1963" y="1364239"/>
            <a:ext cx="3414280" cy="2285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8990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249225DC-9BED-34A7-97B8-B582E819C9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4747" y="839190"/>
            <a:ext cx="9144000" cy="42699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5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Example of Unstable System  </a:t>
            </a:r>
            <a:endParaRPr lang="en-US" sz="25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0A3BC7-910E-798B-B4DC-60542248C978}"/>
              </a:ext>
            </a:extLst>
          </p:cNvPr>
          <p:cNvSpPr txBox="1"/>
          <p:nvPr/>
        </p:nvSpPr>
        <p:spPr>
          <a:xfrm>
            <a:off x="9256569" y="48537"/>
            <a:ext cx="293543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ACDB5011 – </a:t>
            </a:r>
            <a:r>
              <a:rPr lang="en-GB" sz="1200" b="1" i="1" dirty="0">
                <a:solidFill>
                  <a:schemeClr val="accent1">
                    <a:lumMod val="75000"/>
                  </a:schemeClr>
                </a:solidFill>
              </a:rPr>
              <a:t>Instrumentation and Control</a:t>
            </a: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FEC0EF-547B-2F7C-0216-C79A7D2897B3}"/>
              </a:ext>
            </a:extLst>
          </p:cNvPr>
          <p:cNvSpPr txBox="1"/>
          <p:nvPr/>
        </p:nvSpPr>
        <p:spPr>
          <a:xfrm>
            <a:off x="708317" y="1785104"/>
            <a:ext cx="5962647" cy="29323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If the </a:t>
            </a:r>
            <a:r>
              <a:rPr lang="en-GB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ball is disturbed</a:t>
            </a: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it will </a:t>
            </a:r>
            <a:r>
              <a:rPr lang="en-GB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roll down the hill</a:t>
            </a: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away from the  equilibrium and coming </a:t>
            </a:r>
            <a:r>
              <a:rPr lang="en-GB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back to </a:t>
            </a: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equilibrium will tends to be </a:t>
            </a:r>
            <a:r>
              <a:rPr lang="en-GB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infinity</a:t>
            </a: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7044C5A-8CE3-0AD3-122D-FA8571F4072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6018810"/>
            <a:ext cx="12192000" cy="86669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6054F12-74F5-8106-29D3-E332F4C6F5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2712" y="695956"/>
            <a:ext cx="3414280" cy="2285639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0D181982-61F9-4CB1-DFDE-2BCAF7D5CB6D}"/>
              </a:ext>
            </a:extLst>
          </p:cNvPr>
          <p:cNvCxnSpPr>
            <a:cxnSpLocks/>
          </p:cNvCxnSpPr>
          <p:nvPr/>
        </p:nvCxnSpPr>
        <p:spPr>
          <a:xfrm>
            <a:off x="8432223" y="1163545"/>
            <a:ext cx="405245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B4821F8F-4F19-319B-1022-B20F31FCE9AA}"/>
              </a:ext>
            </a:extLst>
          </p:cNvPr>
          <p:cNvSpPr txBox="1"/>
          <p:nvPr/>
        </p:nvSpPr>
        <p:spPr>
          <a:xfrm>
            <a:off x="8458200" y="794213"/>
            <a:ext cx="2441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02B6B1D-EB61-73FF-106F-8DEC0D8541E4}"/>
              </a:ext>
            </a:extLst>
          </p:cNvPr>
          <p:cNvCxnSpPr>
            <a:cxnSpLocks/>
            <a:endCxn id="2" idx="2"/>
          </p:cNvCxnSpPr>
          <p:nvPr/>
        </p:nvCxnSpPr>
        <p:spPr>
          <a:xfrm flipH="1">
            <a:off x="9199852" y="390719"/>
            <a:ext cx="3374" cy="2590876"/>
          </a:xfrm>
          <a:prstGeom prst="line">
            <a:avLst/>
          </a:prstGeom>
          <a:ln w="127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0541B21-2522-F271-2DA1-81712980B7CD}"/>
              </a:ext>
            </a:extLst>
          </p:cNvPr>
          <p:cNvCxnSpPr>
            <a:cxnSpLocks/>
          </p:cNvCxnSpPr>
          <p:nvPr/>
        </p:nvCxnSpPr>
        <p:spPr>
          <a:xfrm>
            <a:off x="9199852" y="2808665"/>
            <a:ext cx="0" cy="273800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B69693E-7E65-3D83-D41B-30E6F3F2C2FC}"/>
              </a:ext>
            </a:extLst>
          </p:cNvPr>
          <p:cNvCxnSpPr>
            <a:cxnSpLocks/>
          </p:cNvCxnSpPr>
          <p:nvPr/>
        </p:nvCxnSpPr>
        <p:spPr>
          <a:xfrm>
            <a:off x="8044385" y="3213910"/>
            <a:ext cx="259253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F2AD2E12-73C9-DBA5-B483-83F59C39BD32}"/>
              </a:ext>
            </a:extLst>
          </p:cNvPr>
          <p:cNvSpPr txBox="1"/>
          <p:nvPr/>
        </p:nvSpPr>
        <p:spPr>
          <a:xfrm>
            <a:off x="10211711" y="3286831"/>
            <a:ext cx="461665" cy="800100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/>
              <a:t>Time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11A11B9B-7564-1279-A7F3-0B984D1129D2}"/>
              </a:ext>
            </a:extLst>
          </p:cNvPr>
          <p:cNvCxnSpPr>
            <a:cxnSpLocks/>
          </p:cNvCxnSpPr>
          <p:nvPr/>
        </p:nvCxnSpPr>
        <p:spPr>
          <a:xfrm flipH="1">
            <a:off x="10312977" y="3322098"/>
            <a:ext cx="5196" cy="573149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Arc 19">
            <a:extLst>
              <a:ext uri="{FF2B5EF4-FFF2-40B4-BE49-F238E27FC236}">
                <a16:creationId xmlns:a16="http://schemas.microsoft.com/office/drawing/2014/main" id="{29656127-4B7F-5704-4B94-805890412259}"/>
              </a:ext>
            </a:extLst>
          </p:cNvPr>
          <p:cNvSpPr/>
          <p:nvPr/>
        </p:nvSpPr>
        <p:spPr>
          <a:xfrm rot="11547700">
            <a:off x="9189858" y="1931168"/>
            <a:ext cx="3422000" cy="3246270"/>
          </a:xfrm>
          <a:prstGeom prst="arc">
            <a:avLst>
              <a:gd name="adj1" fmla="val 16200000"/>
              <a:gd name="adj2" fmla="val 21557122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206B1BB9-42E9-5EB3-6339-E6053589D446}"/>
                  </a:ext>
                </a:extLst>
              </p14:cNvPr>
              <p14:cNvContentPartPr/>
              <p14:nvPr/>
            </p14:nvContentPartPr>
            <p14:xfrm>
              <a:off x="10510118" y="5028856"/>
              <a:ext cx="59760" cy="8676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206B1BB9-42E9-5EB3-6339-E6053589D446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501478" y="5019856"/>
                <a:ext cx="77400" cy="104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F8DAA81A-81BD-F698-955C-48B8DC30CEAB}"/>
                  </a:ext>
                </a:extLst>
              </p14:cNvPr>
              <p14:cNvContentPartPr/>
              <p14:nvPr/>
            </p14:nvContentPartPr>
            <p14:xfrm>
              <a:off x="10494638" y="5117056"/>
              <a:ext cx="73440" cy="5652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F8DAA81A-81BD-F698-955C-48B8DC30CEAB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0485638" y="5108416"/>
                <a:ext cx="91080" cy="74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96231A8E-DF1B-4BD1-58CA-52D9F51F5D2C}"/>
                  </a:ext>
                </a:extLst>
              </p:cNvPr>
              <p:cNvSpPr txBox="1"/>
              <p:nvPr/>
            </p:nvSpPr>
            <p:spPr>
              <a:xfrm rot="10800000">
                <a:off x="10388451" y="5232025"/>
                <a:ext cx="248466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∞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96231A8E-DF1B-4BD1-58CA-52D9F51F5D2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0800000">
                <a:off x="10388451" y="5232025"/>
                <a:ext cx="248466" cy="276999"/>
              </a:xfrm>
              <a:prstGeom prst="rect">
                <a:avLst/>
              </a:prstGeom>
              <a:blipFill>
                <a:blip r:embed="rId8"/>
                <a:stretch>
                  <a:fillRect l="-12195" r="-121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517100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249225DC-9BED-34A7-97B8-B582E819C9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3966" y="1164727"/>
            <a:ext cx="9144000" cy="42699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5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What if the System is not stable?</a:t>
            </a:r>
            <a:endParaRPr lang="en-US" sz="25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0A3BC7-910E-798B-B4DC-60542248C978}"/>
              </a:ext>
            </a:extLst>
          </p:cNvPr>
          <p:cNvSpPr txBox="1"/>
          <p:nvPr/>
        </p:nvSpPr>
        <p:spPr>
          <a:xfrm>
            <a:off x="9256569" y="48537"/>
            <a:ext cx="293543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ACDB5011 – </a:t>
            </a:r>
            <a:r>
              <a:rPr lang="en-GB" sz="1200" b="1" i="1" dirty="0">
                <a:solidFill>
                  <a:schemeClr val="accent1">
                    <a:lumMod val="75000"/>
                  </a:schemeClr>
                </a:solidFill>
              </a:rPr>
              <a:t>Instrumentation and Control</a:t>
            </a: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FEC0EF-547B-2F7C-0216-C79A7D2897B3}"/>
              </a:ext>
            </a:extLst>
          </p:cNvPr>
          <p:cNvSpPr txBox="1"/>
          <p:nvPr/>
        </p:nvSpPr>
        <p:spPr>
          <a:xfrm>
            <a:off x="850972" y="2004889"/>
            <a:ext cx="10697874" cy="22398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 a system is 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inherently unstable 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 amount of effort by the 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control system will achieve predictable outcomes.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 fact, the 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instability could be dangerous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leading to situations that could cause 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structural, environmental or indeed personal damage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7044C5A-8CE3-0AD3-122D-FA8571F4072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5991301"/>
            <a:ext cx="12192000" cy="866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5898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550A3BC7-910E-798B-B4DC-60542248C978}"/>
              </a:ext>
            </a:extLst>
          </p:cNvPr>
          <p:cNvSpPr txBox="1"/>
          <p:nvPr/>
        </p:nvSpPr>
        <p:spPr>
          <a:xfrm>
            <a:off x="9256569" y="48537"/>
            <a:ext cx="293543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ACDB5011 – </a:t>
            </a:r>
            <a:r>
              <a:rPr lang="en-GB" sz="1200" b="1" i="1" dirty="0">
                <a:solidFill>
                  <a:schemeClr val="accent1">
                    <a:lumMod val="75000"/>
                  </a:schemeClr>
                </a:solidFill>
              </a:rPr>
              <a:t>Instrumentation and Control</a:t>
            </a: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7044C5A-8CE3-0AD3-122D-FA8571F4072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6006127"/>
            <a:ext cx="12192000" cy="8666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60C6F6F-5059-2F67-2FD2-65DDFFA90E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0452" y="1183154"/>
            <a:ext cx="3414280" cy="2285639"/>
          </a:xfrm>
          <a:prstGeom prst="rect">
            <a:avLst/>
          </a:prstGeom>
        </p:spPr>
      </p:pic>
      <p:sp>
        <p:nvSpPr>
          <p:cNvPr id="6" name="Flowchart: Process 5">
            <a:extLst>
              <a:ext uri="{FF2B5EF4-FFF2-40B4-BE49-F238E27FC236}">
                <a16:creationId xmlns:a16="http://schemas.microsoft.com/office/drawing/2014/main" id="{96DA0828-EC89-265D-148D-93A18B7ED761}"/>
              </a:ext>
            </a:extLst>
          </p:cNvPr>
          <p:cNvSpPr/>
          <p:nvPr/>
        </p:nvSpPr>
        <p:spPr>
          <a:xfrm>
            <a:off x="5520006" y="3080943"/>
            <a:ext cx="1177674" cy="501104"/>
          </a:xfrm>
          <a:prstGeom prst="flowChartProcess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Controller</a:t>
            </a:r>
          </a:p>
        </p:txBody>
      </p:sp>
      <p:pic>
        <p:nvPicPr>
          <p:cNvPr id="8" name="Picture 7" descr="A picture containing font, white, logo, symbol&#10;&#10;Description automatically generated">
            <a:extLst>
              <a:ext uri="{FF2B5EF4-FFF2-40B4-BE49-F238E27FC236}">
                <a16:creationId xmlns:a16="http://schemas.microsoft.com/office/drawing/2014/main" id="{BA3F1114-911A-2F25-A2C7-B38DA8931F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5559">
            <a:off x="7623972" y="2391261"/>
            <a:ext cx="609601" cy="609601"/>
          </a:xfrm>
          <a:prstGeom prst="rect">
            <a:avLst/>
          </a:prstGeom>
        </p:spPr>
      </p:pic>
      <p:pic>
        <p:nvPicPr>
          <p:cNvPr id="9" name="Picture 8" descr="A picture containing font, white, logo, symbol&#10;&#10;Description automatically generated">
            <a:extLst>
              <a:ext uri="{FF2B5EF4-FFF2-40B4-BE49-F238E27FC236}">
                <a16:creationId xmlns:a16="http://schemas.microsoft.com/office/drawing/2014/main" id="{B39362EF-0AAA-C3EE-5C61-05B80F7D33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62908">
            <a:off x="3963378" y="2511277"/>
            <a:ext cx="571878" cy="571878"/>
          </a:xfrm>
          <a:prstGeom prst="rect">
            <a:avLst/>
          </a:prstGeom>
        </p:spPr>
      </p:pic>
      <p:pic>
        <p:nvPicPr>
          <p:cNvPr id="11" name="Picture 10" descr="A black and white fan&#10;&#10;Description automatically generated with low confidence">
            <a:extLst>
              <a:ext uri="{FF2B5EF4-FFF2-40B4-BE49-F238E27FC236}">
                <a16:creationId xmlns:a16="http://schemas.microsoft.com/office/drawing/2014/main" id="{5E6210AE-0738-4D25-6B6C-3F5BDDD75A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2776" y="1740821"/>
            <a:ext cx="546619" cy="546619"/>
          </a:xfrm>
          <a:prstGeom prst="rect">
            <a:avLst/>
          </a:prstGeom>
        </p:spPr>
      </p:pic>
      <p:pic>
        <p:nvPicPr>
          <p:cNvPr id="13" name="Picture 12" descr="A black and white fan&#10;&#10;Description automatically generated with low confidence">
            <a:extLst>
              <a:ext uri="{FF2B5EF4-FFF2-40B4-BE49-F238E27FC236}">
                <a16:creationId xmlns:a16="http://schemas.microsoft.com/office/drawing/2014/main" id="{DBD730F5-22B2-8464-9328-171E2F7B26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5674" y="1676307"/>
            <a:ext cx="546618" cy="546618"/>
          </a:xfrm>
          <a:prstGeom prst="rect">
            <a:avLst/>
          </a:prstGeom>
        </p:spPr>
      </p:pic>
      <p:cxnSp>
        <p:nvCxnSpPr>
          <p:cNvPr id="20" name="Connector: Curved 19">
            <a:extLst>
              <a:ext uri="{FF2B5EF4-FFF2-40B4-BE49-F238E27FC236}">
                <a16:creationId xmlns:a16="http://schemas.microsoft.com/office/drawing/2014/main" id="{AEB06611-0E56-1BFF-FBDD-D8ED71CE2BF4}"/>
              </a:ext>
            </a:extLst>
          </p:cNvPr>
          <p:cNvCxnSpPr>
            <a:cxnSpLocks/>
          </p:cNvCxnSpPr>
          <p:nvPr/>
        </p:nvCxnSpPr>
        <p:spPr>
          <a:xfrm rot="10800000" flipV="1">
            <a:off x="6849971" y="2899028"/>
            <a:ext cx="800100" cy="501103"/>
          </a:xfrm>
          <a:prstGeom prst="curvedConnector3">
            <a:avLst>
              <a:gd name="adj1" fmla="val 29221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or: Curved 25">
            <a:extLst>
              <a:ext uri="{FF2B5EF4-FFF2-40B4-BE49-F238E27FC236}">
                <a16:creationId xmlns:a16="http://schemas.microsoft.com/office/drawing/2014/main" id="{FEB5F819-EFD3-0A4F-5BD1-1F414BBA4DA3}"/>
              </a:ext>
            </a:extLst>
          </p:cNvPr>
          <p:cNvCxnSpPr>
            <a:cxnSpLocks/>
          </p:cNvCxnSpPr>
          <p:nvPr/>
        </p:nvCxnSpPr>
        <p:spPr>
          <a:xfrm>
            <a:off x="4525674" y="2967689"/>
            <a:ext cx="960248" cy="361516"/>
          </a:xfrm>
          <a:prstGeom prst="curvedConnector3">
            <a:avLst>
              <a:gd name="adj1" fmla="val 50000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or: Curved 26">
            <a:extLst>
              <a:ext uri="{FF2B5EF4-FFF2-40B4-BE49-F238E27FC236}">
                <a16:creationId xmlns:a16="http://schemas.microsoft.com/office/drawing/2014/main" id="{46EBE6C5-8F59-AB05-AE3C-B370047CD88D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6631426" y="2332641"/>
            <a:ext cx="686308" cy="672972"/>
          </a:xfrm>
          <a:prstGeom prst="curved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or: Curved 36">
            <a:extLst>
              <a:ext uri="{FF2B5EF4-FFF2-40B4-BE49-F238E27FC236}">
                <a16:creationId xmlns:a16="http://schemas.microsoft.com/office/drawing/2014/main" id="{C2A19E6C-0F5D-6BA7-CBCE-DC06B62B5104}"/>
              </a:ext>
            </a:extLst>
          </p:cNvPr>
          <p:cNvCxnSpPr>
            <a:cxnSpLocks/>
          </p:cNvCxnSpPr>
          <p:nvPr/>
        </p:nvCxnSpPr>
        <p:spPr>
          <a:xfrm rot="10800000">
            <a:off x="4861532" y="2269871"/>
            <a:ext cx="769051" cy="742410"/>
          </a:xfrm>
          <a:prstGeom prst="curved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4AC7B19E-2FF7-DFF1-4B50-32813899C291}"/>
              </a:ext>
            </a:extLst>
          </p:cNvPr>
          <p:cNvCxnSpPr/>
          <p:nvPr/>
        </p:nvCxnSpPr>
        <p:spPr>
          <a:xfrm flipH="1" flipV="1">
            <a:off x="6591998" y="1762423"/>
            <a:ext cx="450396" cy="21407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2F929727-A58B-A7AE-9A93-8CD004C1C030}"/>
              </a:ext>
            </a:extLst>
          </p:cNvPr>
          <p:cNvCxnSpPr>
            <a:cxnSpLocks/>
          </p:cNvCxnSpPr>
          <p:nvPr/>
        </p:nvCxnSpPr>
        <p:spPr>
          <a:xfrm flipV="1">
            <a:off x="5180186" y="1681363"/>
            <a:ext cx="450396" cy="21407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36A5CBBE-05F3-1110-CCEF-4B90CE80DE98}"/>
              </a:ext>
            </a:extLst>
          </p:cNvPr>
          <p:cNvCxnSpPr/>
          <p:nvPr/>
        </p:nvCxnSpPr>
        <p:spPr>
          <a:xfrm flipH="1" flipV="1">
            <a:off x="6638094" y="1671505"/>
            <a:ext cx="450396" cy="21407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CEF97D39-50B7-6FE7-9E70-70200221D724}"/>
              </a:ext>
            </a:extLst>
          </p:cNvPr>
          <p:cNvCxnSpPr/>
          <p:nvPr/>
        </p:nvCxnSpPr>
        <p:spPr>
          <a:xfrm flipH="1" flipV="1">
            <a:off x="6684190" y="1574619"/>
            <a:ext cx="450396" cy="21407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23D9038B-0EF2-FB81-2EFD-7250CBC3DCB1}"/>
              </a:ext>
            </a:extLst>
          </p:cNvPr>
          <p:cNvCxnSpPr>
            <a:cxnSpLocks/>
          </p:cNvCxnSpPr>
          <p:nvPr/>
        </p:nvCxnSpPr>
        <p:spPr>
          <a:xfrm flipV="1">
            <a:off x="5141881" y="1597278"/>
            <a:ext cx="450396" cy="21407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2CEF57E6-12B7-D432-11DE-A85E60C02638}"/>
              </a:ext>
            </a:extLst>
          </p:cNvPr>
          <p:cNvCxnSpPr>
            <a:cxnSpLocks/>
          </p:cNvCxnSpPr>
          <p:nvPr/>
        </p:nvCxnSpPr>
        <p:spPr>
          <a:xfrm flipV="1">
            <a:off x="5097288" y="1495438"/>
            <a:ext cx="450396" cy="21407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530075BC-5CEB-B2B8-4974-ECEA933AFAF2}"/>
              </a:ext>
            </a:extLst>
          </p:cNvPr>
          <p:cNvSpPr txBox="1"/>
          <p:nvPr/>
        </p:nvSpPr>
        <p:spPr>
          <a:xfrm>
            <a:off x="7314029" y="1618992"/>
            <a:ext cx="827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Actuator</a:t>
            </a:r>
          </a:p>
          <a:p>
            <a:pPr algn="ctr"/>
            <a:r>
              <a:rPr lang="en-GB" sz="1200" dirty="0"/>
              <a:t> Fan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AB7ACC8-8F4E-06B0-F8A7-6038F7CE101A}"/>
              </a:ext>
            </a:extLst>
          </p:cNvPr>
          <p:cNvSpPr txBox="1"/>
          <p:nvPr/>
        </p:nvSpPr>
        <p:spPr>
          <a:xfrm>
            <a:off x="3966818" y="1597278"/>
            <a:ext cx="827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Actuator</a:t>
            </a:r>
          </a:p>
          <a:p>
            <a:pPr algn="ctr"/>
            <a:r>
              <a:rPr lang="en-GB" sz="1200" dirty="0"/>
              <a:t> Fan</a:t>
            </a:r>
          </a:p>
        </p:txBody>
      </p:sp>
      <p:sp>
        <p:nvSpPr>
          <p:cNvPr id="54" name="Flowchart: Process 53">
            <a:extLst>
              <a:ext uri="{FF2B5EF4-FFF2-40B4-BE49-F238E27FC236}">
                <a16:creationId xmlns:a16="http://schemas.microsoft.com/office/drawing/2014/main" id="{67769C99-1E3D-F0C4-7386-469F4E82B59B}"/>
              </a:ext>
            </a:extLst>
          </p:cNvPr>
          <p:cNvSpPr/>
          <p:nvPr/>
        </p:nvSpPr>
        <p:spPr>
          <a:xfrm>
            <a:off x="5080407" y="4442625"/>
            <a:ext cx="1121518" cy="592282"/>
          </a:xfrm>
          <a:prstGeom prst="flowChartProcess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PID</a:t>
            </a:r>
          </a:p>
        </p:txBody>
      </p:sp>
      <p:sp>
        <p:nvSpPr>
          <p:cNvPr id="55" name="Flowchart: Process 54">
            <a:extLst>
              <a:ext uri="{FF2B5EF4-FFF2-40B4-BE49-F238E27FC236}">
                <a16:creationId xmlns:a16="http://schemas.microsoft.com/office/drawing/2014/main" id="{CE73F1DA-BE13-CCFE-4526-48F299B0B8FE}"/>
              </a:ext>
            </a:extLst>
          </p:cNvPr>
          <p:cNvSpPr/>
          <p:nvPr/>
        </p:nvSpPr>
        <p:spPr>
          <a:xfrm>
            <a:off x="6917875" y="4429894"/>
            <a:ext cx="1121518" cy="592282"/>
          </a:xfrm>
          <a:prstGeom prst="flowChartProcess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Fan</a:t>
            </a:r>
          </a:p>
        </p:txBody>
      </p:sp>
      <p:sp>
        <p:nvSpPr>
          <p:cNvPr id="56" name="Flowchart: Process 55">
            <a:extLst>
              <a:ext uri="{FF2B5EF4-FFF2-40B4-BE49-F238E27FC236}">
                <a16:creationId xmlns:a16="http://schemas.microsoft.com/office/drawing/2014/main" id="{E6AC2D82-2BEC-61F1-4C9B-05908DCC7686}"/>
              </a:ext>
            </a:extLst>
          </p:cNvPr>
          <p:cNvSpPr/>
          <p:nvPr/>
        </p:nvSpPr>
        <p:spPr>
          <a:xfrm>
            <a:off x="8841794" y="4437430"/>
            <a:ext cx="1121518" cy="592282"/>
          </a:xfrm>
          <a:prstGeom prst="flowChartProcess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PLANT</a:t>
            </a:r>
          </a:p>
        </p:txBody>
      </p:sp>
      <p:sp>
        <p:nvSpPr>
          <p:cNvPr id="57" name="Flowchart: Process 56">
            <a:extLst>
              <a:ext uri="{FF2B5EF4-FFF2-40B4-BE49-F238E27FC236}">
                <a16:creationId xmlns:a16="http://schemas.microsoft.com/office/drawing/2014/main" id="{4499AFCF-8F5D-5150-B132-215C8A7F5C2A}"/>
              </a:ext>
            </a:extLst>
          </p:cNvPr>
          <p:cNvSpPr/>
          <p:nvPr/>
        </p:nvSpPr>
        <p:spPr>
          <a:xfrm>
            <a:off x="8846989" y="5542148"/>
            <a:ext cx="1121518" cy="592282"/>
          </a:xfrm>
          <a:prstGeom prst="flowChartProcess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RADAR</a:t>
            </a: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AD4E8693-D3A4-FD12-2D64-58B7FA60BA6F}"/>
              </a:ext>
            </a:extLst>
          </p:cNvPr>
          <p:cNvSpPr/>
          <p:nvPr/>
        </p:nvSpPr>
        <p:spPr>
          <a:xfrm>
            <a:off x="3901039" y="4568093"/>
            <a:ext cx="378296" cy="381677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C785F098-8968-04FD-4019-0D4FF04FA1AD}"/>
              </a:ext>
            </a:extLst>
          </p:cNvPr>
          <p:cNvCxnSpPr>
            <a:cxnSpLocks/>
          </p:cNvCxnSpPr>
          <p:nvPr/>
        </p:nvCxnSpPr>
        <p:spPr>
          <a:xfrm flipH="1" flipV="1">
            <a:off x="3956439" y="4623987"/>
            <a:ext cx="267496" cy="269887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DA0A8D12-D13B-7E11-7956-D24D05BAA2CA}"/>
              </a:ext>
            </a:extLst>
          </p:cNvPr>
          <p:cNvCxnSpPr>
            <a:cxnSpLocks/>
          </p:cNvCxnSpPr>
          <p:nvPr/>
        </p:nvCxnSpPr>
        <p:spPr>
          <a:xfrm flipH="1">
            <a:off x="3956439" y="4623987"/>
            <a:ext cx="267496" cy="269887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3" name="TextBox 62">
            <a:extLst>
              <a:ext uri="{FF2B5EF4-FFF2-40B4-BE49-F238E27FC236}">
                <a16:creationId xmlns:a16="http://schemas.microsoft.com/office/drawing/2014/main" id="{F5581415-D4BC-EC52-14D8-94B1DFACB5AD}"/>
              </a:ext>
            </a:extLst>
          </p:cNvPr>
          <p:cNvSpPr txBox="1"/>
          <p:nvPr/>
        </p:nvSpPr>
        <p:spPr>
          <a:xfrm>
            <a:off x="3928711" y="4449711"/>
            <a:ext cx="2286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+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D479C021-527C-2BB0-4C10-6EA6A4118575}"/>
              </a:ext>
            </a:extLst>
          </p:cNvPr>
          <p:cNvSpPr txBox="1"/>
          <p:nvPr/>
        </p:nvSpPr>
        <p:spPr>
          <a:xfrm>
            <a:off x="3956439" y="4660406"/>
            <a:ext cx="277819" cy="3816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</a:t>
            </a:r>
          </a:p>
        </p:txBody>
      </p: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2A6D1C73-6240-1978-D0EA-B17675334A08}"/>
              </a:ext>
            </a:extLst>
          </p:cNvPr>
          <p:cNvCxnSpPr/>
          <p:nvPr/>
        </p:nvCxnSpPr>
        <p:spPr>
          <a:xfrm>
            <a:off x="3111331" y="4758930"/>
            <a:ext cx="789708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C1253162-9BF8-253F-0B3F-B364E93BA18D}"/>
              </a:ext>
            </a:extLst>
          </p:cNvPr>
          <p:cNvCxnSpPr/>
          <p:nvPr/>
        </p:nvCxnSpPr>
        <p:spPr>
          <a:xfrm>
            <a:off x="4290699" y="4758930"/>
            <a:ext cx="789708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F12C475D-74E4-F423-A669-20B857737EF6}"/>
              </a:ext>
            </a:extLst>
          </p:cNvPr>
          <p:cNvCxnSpPr>
            <a:cxnSpLocks/>
            <a:endCxn id="55" idx="1"/>
          </p:cNvCxnSpPr>
          <p:nvPr/>
        </p:nvCxnSpPr>
        <p:spPr>
          <a:xfrm>
            <a:off x="6195401" y="4726035"/>
            <a:ext cx="722474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2089675D-9E07-EC81-5499-F1DA8D78CCFA}"/>
              </a:ext>
            </a:extLst>
          </p:cNvPr>
          <p:cNvCxnSpPr/>
          <p:nvPr/>
        </p:nvCxnSpPr>
        <p:spPr>
          <a:xfrm>
            <a:off x="8058663" y="4726035"/>
            <a:ext cx="789708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EC98B8EC-0E29-9A11-1250-D7216603C31C}"/>
              </a:ext>
            </a:extLst>
          </p:cNvPr>
          <p:cNvCxnSpPr/>
          <p:nvPr/>
        </p:nvCxnSpPr>
        <p:spPr>
          <a:xfrm>
            <a:off x="9963312" y="4733571"/>
            <a:ext cx="789708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1D103D3E-38E2-2A2B-9E35-88E46B7EB22F}"/>
              </a:ext>
            </a:extLst>
          </p:cNvPr>
          <p:cNvCxnSpPr>
            <a:cxnSpLocks/>
          </p:cNvCxnSpPr>
          <p:nvPr/>
        </p:nvCxnSpPr>
        <p:spPr>
          <a:xfrm flipH="1">
            <a:off x="9963312" y="5838289"/>
            <a:ext cx="394854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9BC038F6-F62F-0270-0D7D-1A2BBF372A2C}"/>
              </a:ext>
            </a:extLst>
          </p:cNvPr>
          <p:cNvCxnSpPr/>
          <p:nvPr/>
        </p:nvCxnSpPr>
        <p:spPr>
          <a:xfrm flipV="1">
            <a:off x="10358166" y="4726035"/>
            <a:ext cx="0" cy="111225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3438A959-2453-0973-6573-080AD284002B}"/>
              </a:ext>
            </a:extLst>
          </p:cNvPr>
          <p:cNvCxnSpPr>
            <a:cxnSpLocks/>
          </p:cNvCxnSpPr>
          <p:nvPr/>
        </p:nvCxnSpPr>
        <p:spPr>
          <a:xfrm flipH="1">
            <a:off x="4074718" y="5838289"/>
            <a:ext cx="4777466" cy="201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Arrow Connector 79">
            <a:extLst>
              <a:ext uri="{FF2B5EF4-FFF2-40B4-BE49-F238E27FC236}">
                <a16:creationId xmlns:a16="http://schemas.microsoft.com/office/drawing/2014/main" id="{92436139-F909-2A4B-F33C-11A6E236BD9B}"/>
              </a:ext>
            </a:extLst>
          </p:cNvPr>
          <p:cNvCxnSpPr>
            <a:cxnSpLocks/>
          </p:cNvCxnSpPr>
          <p:nvPr/>
        </p:nvCxnSpPr>
        <p:spPr>
          <a:xfrm flipV="1">
            <a:off x="4090187" y="4949770"/>
            <a:ext cx="0" cy="90866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>
            <a:extLst>
              <a:ext uri="{FF2B5EF4-FFF2-40B4-BE49-F238E27FC236}">
                <a16:creationId xmlns:a16="http://schemas.microsoft.com/office/drawing/2014/main" id="{59E03E58-06EF-9892-943D-3FAE0DACBF04}"/>
              </a:ext>
            </a:extLst>
          </p:cNvPr>
          <p:cNvSpPr txBox="1"/>
          <p:nvPr/>
        </p:nvSpPr>
        <p:spPr>
          <a:xfrm>
            <a:off x="3067523" y="4200475"/>
            <a:ext cx="15898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Voltage </a:t>
            </a:r>
          </a:p>
          <a:p>
            <a:r>
              <a:rPr lang="en-GB" sz="1200" b="1" dirty="0"/>
              <a:t>Reference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D249CE5B-DA8B-153F-211D-A9F4F4B4FCC9}"/>
              </a:ext>
            </a:extLst>
          </p:cNvPr>
          <p:cNvSpPr txBox="1"/>
          <p:nvPr/>
        </p:nvSpPr>
        <p:spPr>
          <a:xfrm>
            <a:off x="5185366" y="5009446"/>
            <a:ext cx="15898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Controller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E1BB0DF1-4947-2BEC-76B8-43D9B0F1EFB2}"/>
              </a:ext>
            </a:extLst>
          </p:cNvPr>
          <p:cNvSpPr txBox="1"/>
          <p:nvPr/>
        </p:nvSpPr>
        <p:spPr>
          <a:xfrm>
            <a:off x="7054558" y="5009446"/>
            <a:ext cx="15898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Actuator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E813D864-E351-87CE-BB5D-F30CC0694333}"/>
              </a:ext>
            </a:extLst>
          </p:cNvPr>
          <p:cNvSpPr txBox="1"/>
          <p:nvPr/>
        </p:nvSpPr>
        <p:spPr>
          <a:xfrm>
            <a:off x="9097338" y="6091064"/>
            <a:ext cx="15898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Sensor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6BB0C294-A2C2-E071-8901-4724714FC61C}"/>
              </a:ext>
            </a:extLst>
          </p:cNvPr>
          <p:cNvSpPr txBox="1"/>
          <p:nvPr/>
        </p:nvSpPr>
        <p:spPr>
          <a:xfrm>
            <a:off x="8880396" y="4172040"/>
            <a:ext cx="15898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Ball Location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239FDEF8-C81B-D077-1A42-AFA1C7017CA7}"/>
              </a:ext>
            </a:extLst>
          </p:cNvPr>
          <p:cNvSpPr txBox="1"/>
          <p:nvPr/>
        </p:nvSpPr>
        <p:spPr>
          <a:xfrm>
            <a:off x="90069" y="3882837"/>
            <a:ext cx="5004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Controller Blocks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9EA9F96D-28B4-A045-418C-BA6C200D6131}"/>
              </a:ext>
            </a:extLst>
          </p:cNvPr>
          <p:cNvSpPr txBox="1"/>
          <p:nvPr/>
        </p:nvSpPr>
        <p:spPr>
          <a:xfrm>
            <a:off x="614573" y="1865706"/>
            <a:ext cx="15898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Plant </a:t>
            </a:r>
          </a:p>
        </p:txBody>
      </p:sp>
      <p:sp>
        <p:nvSpPr>
          <p:cNvPr id="91" name="Flowchart: Process 90">
            <a:extLst>
              <a:ext uri="{FF2B5EF4-FFF2-40B4-BE49-F238E27FC236}">
                <a16:creationId xmlns:a16="http://schemas.microsoft.com/office/drawing/2014/main" id="{2A88E768-F247-E193-C11D-28FE0457A51C}"/>
              </a:ext>
            </a:extLst>
          </p:cNvPr>
          <p:cNvSpPr/>
          <p:nvPr/>
        </p:nvSpPr>
        <p:spPr>
          <a:xfrm>
            <a:off x="3534391" y="1151314"/>
            <a:ext cx="5123218" cy="2581534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2" name="Title 1">
            <a:extLst>
              <a:ext uri="{FF2B5EF4-FFF2-40B4-BE49-F238E27FC236}">
                <a16:creationId xmlns:a16="http://schemas.microsoft.com/office/drawing/2014/main" id="{2A1594C5-54F6-305C-D8B8-388C6A1691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0866" y="332704"/>
            <a:ext cx="9144000" cy="42699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5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How to make a system stable in an unstable system? </a:t>
            </a:r>
            <a:endParaRPr lang="en-US" sz="25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9197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58" grpId="0" animBg="1"/>
      <p:bldP spid="63" grpId="0"/>
      <p:bldP spid="64" grpId="0"/>
      <p:bldP spid="84" grpId="0"/>
      <p:bldP spid="85" grpId="0"/>
      <p:bldP spid="86" grpId="0"/>
      <p:bldP spid="87" grpId="0"/>
      <p:bldP spid="8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249225DC-9BED-34A7-97B8-B582E819C9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139" y="980175"/>
            <a:ext cx="9144000" cy="42699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5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How to make a system stable in an unstable system? </a:t>
            </a:r>
            <a:endParaRPr lang="en-US" sz="25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0A3BC7-910E-798B-B4DC-60542248C978}"/>
              </a:ext>
            </a:extLst>
          </p:cNvPr>
          <p:cNvSpPr txBox="1"/>
          <p:nvPr/>
        </p:nvSpPr>
        <p:spPr>
          <a:xfrm>
            <a:off x="9256569" y="48537"/>
            <a:ext cx="293543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ACDB5011 – </a:t>
            </a:r>
            <a:r>
              <a:rPr lang="en-GB" sz="1200" b="1" i="1" dirty="0">
                <a:solidFill>
                  <a:schemeClr val="accent1">
                    <a:lumMod val="75000"/>
                  </a:schemeClr>
                </a:solidFill>
              </a:rPr>
              <a:t>Instrumentation and Control</a:t>
            </a: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FEC0EF-547B-2F7C-0216-C79A7D2897B3}"/>
              </a:ext>
            </a:extLst>
          </p:cNvPr>
          <p:cNvSpPr txBox="1"/>
          <p:nvPr/>
        </p:nvSpPr>
        <p:spPr>
          <a:xfrm>
            <a:off x="981941" y="2134551"/>
            <a:ext cx="10458450" cy="19514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system can become</a:t>
            </a:r>
            <a:r>
              <a:rPr lang="en-GB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stable </a:t>
            </a: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by </a:t>
            </a:r>
            <a:r>
              <a:rPr lang="en-GB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adding feedback control.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GB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Plant</a:t>
            </a: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consists of </a:t>
            </a:r>
            <a:r>
              <a:rPr lang="en-GB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ball and a mount</a:t>
            </a: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and the </a:t>
            </a:r>
            <a:r>
              <a:rPr lang="en-GB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output of the plant is the horizontal position of a ball.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7044C5A-8CE3-0AD3-122D-FA8571F4072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5991301"/>
            <a:ext cx="12192000" cy="866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5516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249225DC-9BED-34A7-97B8-B582E819C9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4748" y="819158"/>
            <a:ext cx="9144000" cy="42699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5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How to make a system stable in an unstable system? </a:t>
            </a:r>
            <a:endParaRPr lang="en-US" sz="25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0A3BC7-910E-798B-B4DC-60542248C978}"/>
              </a:ext>
            </a:extLst>
          </p:cNvPr>
          <p:cNvSpPr txBox="1"/>
          <p:nvPr/>
        </p:nvSpPr>
        <p:spPr>
          <a:xfrm>
            <a:off x="9256569" y="48537"/>
            <a:ext cx="293543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ACDB5011 – </a:t>
            </a:r>
            <a:r>
              <a:rPr lang="en-GB" sz="1200" b="1" i="1" dirty="0">
                <a:solidFill>
                  <a:schemeClr val="accent1">
                    <a:lumMod val="75000"/>
                  </a:schemeClr>
                </a:solidFill>
              </a:rPr>
              <a:t>Instrumentation and Control</a:t>
            </a: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FEC0EF-547B-2F7C-0216-C79A7D2897B3}"/>
              </a:ext>
            </a:extLst>
          </p:cNvPr>
          <p:cNvSpPr txBox="1"/>
          <p:nvPr/>
        </p:nvSpPr>
        <p:spPr>
          <a:xfrm>
            <a:off x="663935" y="1617703"/>
            <a:ext cx="10158197" cy="32035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RADAR</a:t>
            </a:r>
          </a:p>
          <a:p>
            <a:pPr marL="800100" lvl="1" indent="-342900" algn="just">
              <a:lnSpc>
                <a:spcPct val="200000"/>
              </a:lnSpc>
              <a:buFont typeface="Calibri" panose="020F0502020204030204" pitchFamily="34" charset="0"/>
              <a:buChar char="⁻"/>
            </a:pP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GB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position of the ball </a:t>
            </a: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can be measured using a </a:t>
            </a:r>
            <a:r>
              <a:rPr lang="en-GB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sensor(RADAR) and then feedback the measured position. </a:t>
            </a:r>
          </a:p>
          <a:p>
            <a:pPr marL="800100" lvl="1" indent="-342900" algn="just">
              <a:lnSpc>
                <a:spcPct val="200000"/>
              </a:lnSpc>
              <a:buFont typeface="Calibri" panose="020F0502020204030204" pitchFamily="34" charset="0"/>
              <a:buChar char="⁻"/>
            </a:pP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RADAR also  predicts the </a:t>
            </a:r>
            <a:r>
              <a:rPr lang="en-GB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time it takes to return</a:t>
            </a: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  <a:p>
            <a:pPr marL="800100" lvl="1" indent="-342900" algn="just">
              <a:lnSpc>
                <a:spcPct val="200000"/>
              </a:lnSpc>
              <a:buFont typeface="Calibri" panose="020F0502020204030204" pitchFamily="34" charset="0"/>
              <a:buChar char="⁻"/>
            </a:pP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RADARs are fixed on the either side of the mount.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7044C5A-8CE3-0AD3-122D-FA8571F4072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5991301"/>
            <a:ext cx="12192000" cy="866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2110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249225DC-9BED-34A7-97B8-B582E819C9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3184" y="896878"/>
            <a:ext cx="9144000" cy="42699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5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How to make a system stable in an unstable system? </a:t>
            </a:r>
            <a:endParaRPr lang="en-US" sz="25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0A3BC7-910E-798B-B4DC-60542248C978}"/>
              </a:ext>
            </a:extLst>
          </p:cNvPr>
          <p:cNvSpPr txBox="1"/>
          <p:nvPr/>
        </p:nvSpPr>
        <p:spPr>
          <a:xfrm>
            <a:off x="9256569" y="48537"/>
            <a:ext cx="293543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ACDB5011 – </a:t>
            </a:r>
            <a:r>
              <a:rPr lang="en-GB" sz="1200" b="1" i="1" dirty="0">
                <a:solidFill>
                  <a:schemeClr val="accent1">
                    <a:lumMod val="75000"/>
                  </a:schemeClr>
                </a:solidFill>
              </a:rPr>
              <a:t>Instrumentation and Control</a:t>
            </a: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FEC0EF-547B-2F7C-0216-C79A7D2897B3}"/>
              </a:ext>
            </a:extLst>
          </p:cNvPr>
          <p:cNvSpPr txBox="1"/>
          <p:nvPr/>
        </p:nvSpPr>
        <p:spPr>
          <a:xfrm>
            <a:off x="653545" y="1895220"/>
            <a:ext cx="11005055" cy="37519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Comparator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Initially the </a:t>
            </a:r>
            <a:r>
              <a:rPr lang="en-GB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reference position is zero </a:t>
            </a: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since the ball was initially at the top of the mount. 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GB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comparator compares the feedback </a:t>
            </a: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value and the </a:t>
            </a:r>
            <a:r>
              <a:rPr lang="en-GB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reference value </a:t>
            </a: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which is then </a:t>
            </a:r>
            <a:r>
              <a:rPr lang="en-GB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given to the controller(PID, PD, PI).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7044C5A-8CE3-0AD3-122D-FA8571F4072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5991301"/>
            <a:ext cx="12192000" cy="866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4261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249225DC-9BED-34A7-97B8-B582E819C9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3575" y="790655"/>
            <a:ext cx="9144000" cy="42699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5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How to make a system stable in an unstable system? </a:t>
            </a:r>
            <a:endParaRPr lang="en-US" sz="25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0A3BC7-910E-798B-B4DC-60542248C978}"/>
              </a:ext>
            </a:extLst>
          </p:cNvPr>
          <p:cNvSpPr txBox="1"/>
          <p:nvPr/>
        </p:nvSpPr>
        <p:spPr>
          <a:xfrm>
            <a:off x="9256569" y="48537"/>
            <a:ext cx="293543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ACDB5011 – </a:t>
            </a:r>
            <a:r>
              <a:rPr lang="en-GB" sz="1200" b="1" i="1" dirty="0">
                <a:solidFill>
                  <a:schemeClr val="accent1">
                    <a:lumMod val="75000"/>
                  </a:schemeClr>
                </a:solidFill>
              </a:rPr>
              <a:t>Instrumentation and Control</a:t>
            </a: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FEC0EF-547B-2F7C-0216-C79A7D2897B3}"/>
              </a:ext>
            </a:extLst>
          </p:cNvPr>
          <p:cNvSpPr txBox="1"/>
          <p:nvPr/>
        </p:nvSpPr>
        <p:spPr>
          <a:xfrm>
            <a:off x="508072" y="1570945"/>
            <a:ext cx="10771260" cy="33727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Actuators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values are then given to the actuators (Variable Speed Fans) which are at the either sides of the plant which is used generate a force to </a:t>
            </a:r>
            <a:r>
              <a:rPr lang="en-GB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blow back to the hill</a:t>
            </a: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controller takes the inputs from the RADAR and </a:t>
            </a:r>
            <a:r>
              <a:rPr lang="en-GB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feed the error turns to the PID controller</a:t>
            </a: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and hence these system is used to reverse the motion of the ball.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7044C5A-8CE3-0AD3-122D-FA8571F4072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5991301"/>
            <a:ext cx="12192000" cy="866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914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249225DC-9BED-34A7-97B8-B582E819C9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621" y="396347"/>
            <a:ext cx="9144000" cy="42699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5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Scenario 1 -Stability of a system</a:t>
            </a:r>
            <a:endParaRPr lang="en-US" sz="25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0A3BC7-910E-798B-B4DC-60542248C978}"/>
              </a:ext>
            </a:extLst>
          </p:cNvPr>
          <p:cNvSpPr txBox="1"/>
          <p:nvPr/>
        </p:nvSpPr>
        <p:spPr>
          <a:xfrm>
            <a:off x="9256569" y="48537"/>
            <a:ext cx="293543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ACDB5011 – </a:t>
            </a:r>
            <a:r>
              <a:rPr lang="en-GB" sz="1200" b="1" i="1" dirty="0">
                <a:solidFill>
                  <a:schemeClr val="accent1">
                    <a:lumMod val="75000"/>
                  </a:schemeClr>
                </a:solidFill>
              </a:rPr>
              <a:t>Instrumentation and Control</a:t>
            </a: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7044C5A-8CE3-0AD3-122D-FA8571F4072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5991301"/>
            <a:ext cx="12192000" cy="8666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72987C0-3832-D4BC-40AF-0812B98012CD}"/>
              </a:ext>
            </a:extLst>
          </p:cNvPr>
          <p:cNvSpPr txBox="1"/>
          <p:nvPr/>
        </p:nvSpPr>
        <p:spPr>
          <a:xfrm>
            <a:off x="410442" y="1431514"/>
            <a:ext cx="1095721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Lets consider a tank filled with liquid which has a discharge line at its base. 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3DCB98-148C-D6C2-CECC-9A4F5E59FB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760" y="2300214"/>
            <a:ext cx="7446679" cy="2801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3916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249225DC-9BED-34A7-97B8-B582E819C9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103" y="99312"/>
            <a:ext cx="9144000" cy="42699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5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Scenario 1 -Stability of a system</a:t>
            </a:r>
            <a:endParaRPr lang="en-US" sz="25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0A3BC7-910E-798B-B4DC-60542248C978}"/>
              </a:ext>
            </a:extLst>
          </p:cNvPr>
          <p:cNvSpPr txBox="1"/>
          <p:nvPr/>
        </p:nvSpPr>
        <p:spPr>
          <a:xfrm>
            <a:off x="9256569" y="48537"/>
            <a:ext cx="293543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ACDB5011 – </a:t>
            </a:r>
            <a:r>
              <a:rPr lang="en-GB" sz="1200" b="1" i="1" dirty="0">
                <a:solidFill>
                  <a:schemeClr val="accent1">
                    <a:lumMod val="75000"/>
                  </a:schemeClr>
                </a:solidFill>
              </a:rPr>
              <a:t>Instrumentation and Control</a:t>
            </a: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7044C5A-8CE3-0AD3-122D-FA8571F4072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5991301"/>
            <a:ext cx="12192000" cy="8666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B3DCB98-148C-D6C2-CECC-9A4F5E59FB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260600"/>
            <a:ext cx="5122030" cy="221505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B668A0-9BB9-7E13-E80D-54BD1B984D42}"/>
              </a:ext>
            </a:extLst>
          </p:cNvPr>
          <p:cNvSpPr txBox="1"/>
          <p:nvPr/>
        </p:nvSpPr>
        <p:spPr>
          <a:xfrm>
            <a:off x="263925" y="2713856"/>
            <a:ext cx="11036446" cy="32669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Inherent Regulation</a:t>
            </a:r>
          </a:p>
          <a:p>
            <a:pPr marL="742950" lvl="1" indent="-285750" algn="just">
              <a:lnSpc>
                <a:spcPct val="150000"/>
              </a:lnSpc>
              <a:buFont typeface="Cambria" panose="02040503050406030204" pitchFamily="18" charset="0"/>
              <a:buChar char="⁻"/>
            </a:pP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L1- When 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I1 is slightly reduced </a:t>
            </a:r>
          </a:p>
          <a:p>
            <a:pPr marL="742950" lvl="1" indent="-285750" algn="just">
              <a:lnSpc>
                <a:spcPct val="150000"/>
              </a:lnSpc>
              <a:buFont typeface="Cambria" panose="02040503050406030204" pitchFamily="18" charset="0"/>
              <a:buChar char="⁻"/>
            </a:pP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L2- L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evel falls from L1</a:t>
            </a:r>
          </a:p>
          <a:p>
            <a:pPr marL="742950" lvl="1" indent="-285750" algn="just">
              <a:lnSpc>
                <a:spcPct val="150000"/>
              </a:lnSpc>
              <a:buFont typeface="Cambria" panose="02040503050406030204" pitchFamily="18" charset="0"/>
              <a:buChar char="⁻"/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When the water level falls , then the corresponding hydrostatic pressure (head) also falls. </a:t>
            </a:r>
          </a:p>
          <a:p>
            <a:pPr marL="742950" lvl="1" indent="-285750" algn="just">
              <a:lnSpc>
                <a:spcPct val="150000"/>
              </a:lnSpc>
              <a:buFont typeface="Cambria" panose="02040503050406030204" pitchFamily="18" charset="0"/>
              <a:buChar char="⁻"/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Therefore, the output flow also reduce, which is O2. </a:t>
            </a:r>
          </a:p>
          <a:p>
            <a:pPr marL="742950" lvl="1" indent="-285750" algn="just">
              <a:lnSpc>
                <a:spcPct val="150000"/>
              </a:lnSpc>
              <a:buFont typeface="Cambria" panose="02040503050406030204" pitchFamily="18" charset="0"/>
              <a:buChar char="⁻"/>
            </a:pP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nce again equilibrium will be reached when the new output flow equals the reduced input flow i.e. I2 = O2.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1F2468-B7C9-3629-A320-C1326F629679}"/>
              </a:ext>
            </a:extLst>
          </p:cNvPr>
          <p:cNvSpPr txBox="1"/>
          <p:nvPr/>
        </p:nvSpPr>
        <p:spPr>
          <a:xfrm>
            <a:off x="261150" y="679088"/>
            <a:ext cx="6096866" cy="1881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Consider initial input flow - I</a:t>
            </a:r>
            <a:r>
              <a:rPr lang="en-GB" sz="2000" baseline="-25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Level-  L</a:t>
            </a:r>
            <a:r>
              <a:rPr lang="en-GB" sz="2000" baseline="-25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utput  - O</a:t>
            </a:r>
            <a:r>
              <a:rPr lang="en-GB" sz="2000" baseline="-25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a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 equilibrium</a:t>
            </a: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; 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GB" sz="2000" baseline="-25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= O</a:t>
            </a:r>
            <a:r>
              <a:rPr lang="en-GB" sz="2000" baseline="-25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0240937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249225DC-9BED-34A7-97B8-B582E819C9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621" y="396347"/>
            <a:ext cx="9144000" cy="42699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5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Scenario 2 –When a pump is installed at the discharge line</a:t>
            </a:r>
            <a:endParaRPr lang="en-US" sz="25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0A3BC7-910E-798B-B4DC-60542248C978}"/>
              </a:ext>
            </a:extLst>
          </p:cNvPr>
          <p:cNvSpPr txBox="1"/>
          <p:nvPr/>
        </p:nvSpPr>
        <p:spPr>
          <a:xfrm>
            <a:off x="9256569" y="48537"/>
            <a:ext cx="293543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ACDB5011 – </a:t>
            </a:r>
            <a:r>
              <a:rPr lang="en-GB" sz="1200" b="1" i="1" dirty="0">
                <a:solidFill>
                  <a:schemeClr val="accent1">
                    <a:lumMod val="75000"/>
                  </a:schemeClr>
                </a:solidFill>
              </a:rPr>
              <a:t>Instrumentation and Control</a:t>
            </a: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7044C5A-8CE3-0AD3-122D-FA8571F4072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5991301"/>
            <a:ext cx="12192000" cy="86669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09B7651-EF88-9E6A-D57B-ADFA92B5AFF3}"/>
              </a:ext>
            </a:extLst>
          </p:cNvPr>
          <p:cNvSpPr txBox="1"/>
          <p:nvPr/>
        </p:nvSpPr>
        <p:spPr>
          <a:xfrm>
            <a:off x="340632" y="1188849"/>
            <a:ext cx="7187582" cy="4728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Without Inherent Regulation</a:t>
            </a:r>
          </a:p>
          <a:p>
            <a:pPr marL="285750" indent="-285750" algn="just">
              <a:lnSpc>
                <a:spcPct val="200000"/>
              </a:lnSpc>
              <a:buFont typeface="Cambria" panose="02040503050406030204" pitchFamily="18" charset="0"/>
              <a:buChar char="⁻"/>
            </a:pPr>
            <a:r>
              <a:rPr lang="en-GB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Consider </a:t>
            </a:r>
            <a:r>
              <a:rPr lang="en-GB" sz="2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pump </a:t>
            </a:r>
            <a:r>
              <a:rPr lang="en-GB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 </a:t>
            </a:r>
            <a:r>
              <a:rPr lang="en-GB" sz="2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installed on the discharge line </a:t>
            </a:r>
            <a:r>
              <a:rPr lang="en-GB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that operates at a constant rate. </a:t>
            </a:r>
          </a:p>
          <a:p>
            <a:pPr marL="285750" indent="-285750" algn="just">
              <a:lnSpc>
                <a:spcPct val="200000"/>
              </a:lnSpc>
              <a:buFont typeface="Cambria" panose="02040503050406030204" pitchFamily="18" charset="0"/>
              <a:buChar char="⁻"/>
            </a:pPr>
            <a:r>
              <a:rPr lang="en-GB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If the </a:t>
            </a:r>
            <a:r>
              <a:rPr lang="en-GB" sz="2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input flow is reduced below the equilibrium </a:t>
            </a:r>
            <a:r>
              <a:rPr lang="en-GB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flow rate the </a:t>
            </a:r>
            <a:r>
              <a:rPr lang="en-GB" sz="2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tank will eventually run dry. </a:t>
            </a:r>
          </a:p>
          <a:p>
            <a:pPr marL="285750" indent="-285750" algn="just">
              <a:lnSpc>
                <a:spcPct val="200000"/>
              </a:lnSpc>
              <a:buFont typeface="Cambria" panose="02040503050406030204" pitchFamily="18" charset="0"/>
              <a:buChar char="⁻"/>
            </a:pP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GB" sz="2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he </a:t>
            </a:r>
            <a:r>
              <a:rPr lang="en-GB" sz="2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pump effectively changes the output characteristics of the system.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2839FB4-AC0A-6598-2CFF-9E1B1C0F94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6987" y="2237941"/>
            <a:ext cx="4176177" cy="21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9163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550A3BC7-910E-798B-B4DC-60542248C978}"/>
              </a:ext>
            </a:extLst>
          </p:cNvPr>
          <p:cNvSpPr txBox="1"/>
          <p:nvPr/>
        </p:nvSpPr>
        <p:spPr>
          <a:xfrm>
            <a:off x="9256569" y="48537"/>
            <a:ext cx="293543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ACDB5011 – </a:t>
            </a:r>
            <a:r>
              <a:rPr lang="en-GB" sz="1200" b="1" i="1" dirty="0">
                <a:solidFill>
                  <a:schemeClr val="accent1">
                    <a:lumMod val="75000"/>
                  </a:schemeClr>
                </a:solidFill>
              </a:rPr>
              <a:t>Instrumentation and Control</a:t>
            </a: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86E142-FC67-4E2C-931A-4ABFED556E5D}"/>
              </a:ext>
            </a:extLst>
          </p:cNvPr>
          <p:cNvSpPr txBox="1"/>
          <p:nvPr/>
        </p:nvSpPr>
        <p:spPr>
          <a:xfrm>
            <a:off x="862446" y="1244341"/>
            <a:ext cx="109572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</a:t>
            </a:r>
            <a:r>
              <a:rPr lang="en-GB" sz="2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Liquid Level Control System		        Control Blocks													                           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7550EA-FBFF-22A5-F787-4706F9E612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562" y="2357475"/>
            <a:ext cx="5292438" cy="252784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E06B85-60AE-BA5F-770D-E1F012A562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3776" y="2816594"/>
            <a:ext cx="5545586" cy="181922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414DA8-E49F-917D-FE36-FB99CB752AE8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85000"/>
          </a:blip>
          <a:stretch>
            <a:fillRect/>
          </a:stretch>
        </p:blipFill>
        <p:spPr>
          <a:xfrm>
            <a:off x="0" y="5991301"/>
            <a:ext cx="12192000" cy="866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5859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249225DC-9BED-34A7-97B8-B582E819C9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621" y="396347"/>
            <a:ext cx="9144000" cy="42699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5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Example- Controller Analysis</a:t>
            </a:r>
            <a:endParaRPr lang="en-US" sz="25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0A3BC7-910E-798B-B4DC-60542248C978}"/>
              </a:ext>
            </a:extLst>
          </p:cNvPr>
          <p:cNvSpPr txBox="1"/>
          <p:nvPr/>
        </p:nvSpPr>
        <p:spPr>
          <a:xfrm>
            <a:off x="9256569" y="48537"/>
            <a:ext cx="293543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ACDB5011 – </a:t>
            </a:r>
            <a:r>
              <a:rPr lang="en-GB" sz="1200" b="1" i="1" dirty="0">
                <a:solidFill>
                  <a:schemeClr val="accent1">
                    <a:lumMod val="75000"/>
                  </a:schemeClr>
                </a:solidFill>
              </a:rPr>
              <a:t>Instrumentation and Control</a:t>
            </a: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7044C5A-8CE3-0AD3-122D-FA8571F4072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5991301"/>
            <a:ext cx="12192000" cy="86669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93AEDBA-94D4-B69B-EC05-F471DC4E05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7458" y="1677658"/>
            <a:ext cx="8590008" cy="367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537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249225DC-9BED-34A7-97B8-B582E819C9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621" y="869133"/>
            <a:ext cx="9144000" cy="42699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5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Controller Analysis</a:t>
            </a:r>
            <a:endParaRPr lang="en-US" sz="25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0A3BC7-910E-798B-B4DC-60542248C978}"/>
              </a:ext>
            </a:extLst>
          </p:cNvPr>
          <p:cNvSpPr txBox="1"/>
          <p:nvPr/>
        </p:nvSpPr>
        <p:spPr>
          <a:xfrm>
            <a:off x="9256569" y="48537"/>
            <a:ext cx="293543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ACDB5011 – </a:t>
            </a:r>
            <a:r>
              <a:rPr lang="en-GB" sz="1200" b="1" i="1" dirty="0">
                <a:solidFill>
                  <a:schemeClr val="accent1">
                    <a:lumMod val="75000"/>
                  </a:schemeClr>
                </a:solidFill>
              </a:rPr>
              <a:t>Instrumentation and Control</a:t>
            </a: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7044C5A-8CE3-0AD3-122D-FA8571F4072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5991301"/>
            <a:ext cx="12192000" cy="86669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09B7651-EF88-9E6A-D57B-ADFA92B5AFF3}"/>
              </a:ext>
            </a:extLst>
          </p:cNvPr>
          <p:cNvSpPr txBox="1"/>
          <p:nvPr/>
        </p:nvSpPr>
        <p:spPr>
          <a:xfrm>
            <a:off x="475982" y="2127976"/>
            <a:ext cx="11240036" cy="2060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black line shows the </a:t>
            </a:r>
            <a:r>
              <a:rPr lang="en-GB" sz="2200" dirty="0"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set-point </a:t>
            </a: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of the system.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Light blue line shows the </a:t>
            </a:r>
            <a:r>
              <a:rPr lang="en-GB" sz="2200" dirty="0"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process output with disturbance</a:t>
            </a: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Red shows </a:t>
            </a:r>
            <a:r>
              <a:rPr lang="en-GB" sz="2200" dirty="0"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controller error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Green shows </a:t>
            </a:r>
            <a:r>
              <a:rPr lang="en-GB" sz="2200" dirty="0"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controller effort.</a:t>
            </a:r>
          </a:p>
        </p:txBody>
      </p:sp>
    </p:spTree>
    <p:extLst>
      <p:ext uri="{BB962C8B-B14F-4D97-AF65-F5344CB8AC3E}">
        <p14:creationId xmlns:p14="http://schemas.microsoft.com/office/powerpoint/2010/main" val="2177858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249225DC-9BED-34A7-97B8-B582E819C9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621" y="869133"/>
            <a:ext cx="9144000" cy="42699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5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Controller Analysis – When Lag is added </a:t>
            </a:r>
            <a:endParaRPr lang="en-US" sz="25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0A3BC7-910E-798B-B4DC-60542248C978}"/>
              </a:ext>
            </a:extLst>
          </p:cNvPr>
          <p:cNvSpPr txBox="1"/>
          <p:nvPr/>
        </p:nvSpPr>
        <p:spPr>
          <a:xfrm>
            <a:off x="9256569" y="48537"/>
            <a:ext cx="293543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ACDB5011 – </a:t>
            </a:r>
            <a:r>
              <a:rPr lang="en-GB" sz="1200" b="1" i="1" dirty="0">
                <a:solidFill>
                  <a:schemeClr val="accent1">
                    <a:lumMod val="75000"/>
                  </a:schemeClr>
                </a:solidFill>
              </a:rPr>
              <a:t>Instrumentation and Control</a:t>
            </a: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7044C5A-8CE3-0AD3-122D-FA8571F4072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5991301"/>
            <a:ext cx="12192000" cy="86669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083058B-2FA7-C7D3-9293-F8797EDF1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1798" y="1686731"/>
            <a:ext cx="8230313" cy="3913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2651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249225DC-9BED-34A7-97B8-B582E819C9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621" y="869133"/>
            <a:ext cx="9144000" cy="42699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5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Controller Analysis – When Lag is added </a:t>
            </a:r>
            <a:endParaRPr lang="en-US" sz="25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0A3BC7-910E-798B-B4DC-60542248C978}"/>
              </a:ext>
            </a:extLst>
          </p:cNvPr>
          <p:cNvSpPr txBox="1"/>
          <p:nvPr/>
        </p:nvSpPr>
        <p:spPr>
          <a:xfrm>
            <a:off x="9256569" y="48537"/>
            <a:ext cx="293543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ACDB5011 – </a:t>
            </a:r>
            <a:r>
              <a:rPr lang="en-GB" sz="1200" b="1" i="1" dirty="0">
                <a:solidFill>
                  <a:schemeClr val="accent1">
                    <a:lumMod val="75000"/>
                  </a:schemeClr>
                </a:solidFill>
              </a:rPr>
              <a:t>Instrumentation and Control</a:t>
            </a: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7044C5A-8CE3-0AD3-122D-FA8571F4072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5991301"/>
            <a:ext cx="12192000" cy="8666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2059475-4172-472D-5C0D-1D8B0F4774B2}"/>
              </a:ext>
            </a:extLst>
          </p:cNvPr>
          <p:cNvSpPr txBox="1"/>
          <p:nvPr/>
        </p:nvSpPr>
        <p:spPr>
          <a:xfrm>
            <a:off x="475982" y="2127976"/>
            <a:ext cx="11240036" cy="3076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Adding in a </a:t>
            </a:r>
            <a:r>
              <a:rPr lang="en-GB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small delay </a:t>
            </a: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 the system creates an amount of </a:t>
            </a:r>
            <a:r>
              <a:rPr lang="en-GB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lag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GB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additional lag </a:t>
            </a: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 the </a:t>
            </a:r>
            <a:r>
              <a:rPr lang="en-GB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system changes </a:t>
            </a: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GB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phase relationship between the controller and the plant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System may have a </a:t>
            </a:r>
            <a:r>
              <a:rPr lang="en-GB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positive/ negative  feedback driving system resulting  instability of the plant.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725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249225DC-9BED-34A7-97B8-B582E819C9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425" y="524714"/>
            <a:ext cx="9144000" cy="42699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5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How to Predict the Performance and Stability?</a:t>
            </a:r>
            <a:endParaRPr lang="en-US" sz="25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0A3BC7-910E-798B-B4DC-60542248C978}"/>
              </a:ext>
            </a:extLst>
          </p:cNvPr>
          <p:cNvSpPr txBox="1"/>
          <p:nvPr/>
        </p:nvSpPr>
        <p:spPr>
          <a:xfrm>
            <a:off x="9256569" y="48537"/>
            <a:ext cx="293543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ACDB5011 – </a:t>
            </a:r>
            <a:r>
              <a:rPr lang="en-GB" sz="1200" b="1" i="1" dirty="0">
                <a:solidFill>
                  <a:schemeClr val="accent1">
                    <a:lumMod val="75000"/>
                  </a:schemeClr>
                </a:solidFill>
              </a:rPr>
              <a:t>Instrumentation and Control</a:t>
            </a: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FEC0EF-547B-2F7C-0216-C79A7D2897B3}"/>
              </a:ext>
            </a:extLst>
          </p:cNvPr>
          <p:cNvSpPr txBox="1"/>
          <p:nvPr/>
        </p:nvSpPr>
        <p:spPr>
          <a:xfrm>
            <a:off x="539244" y="1371043"/>
            <a:ext cx="10697874" cy="35843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Below are examples of some of these tools which help to predict performance and stability,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257300"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Software – such as </a:t>
            </a:r>
            <a:r>
              <a:rPr lang="en-GB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Matlab</a:t>
            </a:r>
            <a:r>
              <a:rPr lang="en-GB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Simulink and CODAS.</a:t>
            </a:r>
          </a:p>
          <a:p>
            <a:pPr marL="1257300"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nl-NL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Pole zero plots</a:t>
            </a:r>
          </a:p>
          <a:p>
            <a:pPr marL="1257300"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nl-NL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Nyquist plots</a:t>
            </a:r>
          </a:p>
          <a:p>
            <a:pPr marL="1257300"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nl-NL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Bode plots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7044C5A-8CE3-0AD3-122D-FA8571F4072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0" y="5991301"/>
            <a:ext cx="12192000" cy="866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4626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1027</Words>
  <Application>Microsoft Office PowerPoint</Application>
  <PresentationFormat>Widescreen</PresentationFormat>
  <Paragraphs>118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Calibri </vt:lpstr>
      <vt:lpstr>Amasis MT Pro Light</vt:lpstr>
      <vt:lpstr>Arial</vt:lpstr>
      <vt:lpstr>Calibri</vt:lpstr>
      <vt:lpstr>Calibri Light</vt:lpstr>
      <vt:lpstr>Cambria</vt:lpstr>
      <vt:lpstr>Cambria Math</vt:lpstr>
      <vt:lpstr>Office Theme</vt:lpstr>
      <vt:lpstr>Module Name : Instrumentation and Control Module Code :  ACDB5011 Topic   : Control Mechanisms - Stability  </vt:lpstr>
      <vt:lpstr>Stability</vt:lpstr>
      <vt:lpstr>Bounded Input , Bounded Output Stability (BIBO)</vt:lpstr>
      <vt:lpstr>Example of Stable System  </vt:lpstr>
      <vt:lpstr>Example of Stable System  </vt:lpstr>
      <vt:lpstr>Example of Unstable System  </vt:lpstr>
      <vt:lpstr>Example of Unstable System  </vt:lpstr>
      <vt:lpstr>What if the System is not stable?</vt:lpstr>
      <vt:lpstr>How to make a system stable in an unstable system? </vt:lpstr>
      <vt:lpstr>How to make a system stable in an unstable system? </vt:lpstr>
      <vt:lpstr>How to make a system stable in an unstable system? </vt:lpstr>
      <vt:lpstr>How to make a system stable in an unstable system? </vt:lpstr>
      <vt:lpstr>How to make a system stable in an unstable system? </vt:lpstr>
      <vt:lpstr>Scenario 1 -Stability of a system</vt:lpstr>
      <vt:lpstr>Scenario 1 -Stability of a system</vt:lpstr>
      <vt:lpstr>Scenario 2 –When a pump is installed at the discharge line</vt:lpstr>
      <vt:lpstr>PowerPoint Presentation</vt:lpstr>
      <vt:lpstr>Example- Controller Analysis</vt:lpstr>
      <vt:lpstr>Controller Analysis</vt:lpstr>
      <vt:lpstr>Controller Analysis – When Lag is added </vt:lpstr>
      <vt:lpstr>Controller Analysis – When Lag is added </vt:lpstr>
      <vt:lpstr>How to Predict the Performance and Stability?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Control system</dc:title>
  <dc:creator>Jenifer Prince Devaraj</dc:creator>
  <cp:lastModifiedBy>Stalin Jacob Wilson Packia Dhas</cp:lastModifiedBy>
  <cp:revision>93</cp:revision>
  <dcterms:created xsi:type="dcterms:W3CDTF">2023-06-11T17:03:03Z</dcterms:created>
  <dcterms:modified xsi:type="dcterms:W3CDTF">2023-06-13T13:57:59Z</dcterms:modified>
</cp:coreProperties>
</file>