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Default Extension="gif" ContentType="image/gif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embedTrueTypeFonts="1" saveSubsetFonts="1">
  <p:sldMasterIdLst>
    <p:sldMasterId id="2147483648" r:id="rId4"/>
  </p:sldMasterIdLst>
  <p:notesMasterIdLst>
    <p:notesMasterId r:id="rId26"/>
  </p:notesMasterIdLst>
  <p:handoutMasterIdLst>
    <p:handoutMasterId r:id="rId27"/>
  </p:handoutMasterIdLst>
  <p:sldIdLst>
    <p:sldId id="256" r:id="rId5"/>
    <p:sldId id="275" r:id="rId6"/>
    <p:sldId id="438" r:id="rId7"/>
    <p:sldId id="529" r:id="rId8"/>
    <p:sldId id="530" r:id="rId9"/>
    <p:sldId id="531" r:id="rId10"/>
    <p:sldId id="521" r:id="rId11"/>
    <p:sldId id="522" r:id="rId12"/>
    <p:sldId id="524" r:id="rId13"/>
    <p:sldId id="551" r:id="rId14"/>
    <p:sldId id="552" r:id="rId15"/>
    <p:sldId id="553" r:id="rId16"/>
    <p:sldId id="554" r:id="rId17"/>
    <p:sldId id="555" r:id="rId18"/>
    <p:sldId id="556" r:id="rId19"/>
    <p:sldId id="558" r:id="rId20"/>
    <p:sldId id="559" r:id="rId21"/>
    <p:sldId id="557" r:id="rId22"/>
    <p:sldId id="561" r:id="rId23"/>
    <p:sldId id="560" r:id="rId24"/>
    <p:sldId id="274" r:id="rId25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28"/>
      <p:bold r:id="rId29"/>
      <p:italic r:id="rId30"/>
      <p:boldItalic r:id="rId31"/>
    </p:embeddedFont>
    <p:embeddedFont>
      <p:font typeface="ＭＳ Ｐゴシック" panose="020B0600070205080204" pitchFamily="34" charset="-128"/>
      <p:regular r:id="rId3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572" autoAdjust="0"/>
    <p:restoredTop sz="94660"/>
  </p:normalViewPr>
  <p:slideViewPr>
    <p:cSldViewPr>
      <p:cViewPr varScale="1">
        <p:scale>
          <a:sx n="100" d="100"/>
          <a:sy n="100" d="100"/>
        </p:scale>
        <p:origin x="618" y="51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notesMaster" Target="notesMasters/notesMaster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34" Type="http://schemas.openxmlformats.org/officeDocument/2006/relationships/viewProps" Target="view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font" Target="fonts/font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32" Type="http://schemas.openxmlformats.org/officeDocument/2006/relationships/font" Target="fonts/font5.fntdata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font" Target="fonts/font1.fntdata"/><Relationship Id="rId36" Type="http://schemas.openxmlformats.org/officeDocument/2006/relationships/tableStyles" Target="tableStyle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31" Type="http://schemas.openxmlformats.org/officeDocument/2006/relationships/font" Target="fonts/font4.fntdata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handoutMaster" Target="handoutMasters/handoutMaster1.xml"/><Relationship Id="rId30" Type="http://schemas.openxmlformats.org/officeDocument/2006/relationships/font" Target="fonts/font3.fntdata"/><Relationship Id="rId35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B30FD7-B61A-47AD-9734-0729CE3D67F9}" type="datetimeFigureOut">
              <a:rPr lang="en-GB" smtClean="0"/>
              <a:t>02/03/2021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4944230-701F-4349-8BF0-47885920E8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3430931"/>
      </p:ext>
    </p:extLst>
  </p:cSld>
  <p:clrMap bg1="lt1" tx1="dk1" bg2="lt2" tx2="dk2" accent1="accent1" accent2="accent2" accent3="accent3" accent4="accent4" accent5="accent5" accent6="accent6" hlink="hlink" folHlink="folHlink"/>
  <p:hf sldNum="0"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4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5206799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5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19833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6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468389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7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6696617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8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 smtClean="0"/>
          </a:p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381256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9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49756005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10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925040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11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866617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12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8640145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13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4590534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14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553261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15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037454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16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6074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17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866604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18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861996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19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4662719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20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477762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r>
              <a:rPr lang="en-GB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smtClean="0"/>
              <a:t>n.kaliyamurthy@uwtsd.ac.uk</a:t>
            </a: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 smtClean="0"/>
              <a:t>n.kaliyamurthy@uwtsd.ac.uk</a:t>
            </a:r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png"/><Relationship Id="rId3" Type="http://schemas.openxmlformats.org/officeDocument/2006/relationships/image" Target="../media/image8.gif"/><Relationship Id="rId7" Type="http://schemas.openxmlformats.org/officeDocument/2006/relationships/image" Target="../media/image12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png"/><Relationship Id="rId5" Type="http://schemas.openxmlformats.org/officeDocument/2006/relationships/image" Target="../media/image10.png"/><Relationship Id="rId10" Type="http://schemas.openxmlformats.org/officeDocument/2006/relationships/image" Target="../media/image15.png"/><Relationship Id="rId4" Type="http://schemas.openxmlformats.org/officeDocument/2006/relationships/image" Target="../media/image9.png"/><Relationship Id="rId9" Type="http://schemas.openxmlformats.org/officeDocument/2006/relationships/image" Target="../media/image14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596" y="1772816"/>
            <a:ext cx="8280920" cy="1470025"/>
          </a:xfrm>
        </p:spPr>
        <p:txBody>
          <a:bodyPr>
            <a:normAutofit fontScale="90000"/>
          </a:bodyPr>
          <a:lstStyle/>
          <a:p>
            <a:pPr algn="r"/>
            <a:r>
              <a:rPr lang="en-GB" sz="4000" b="1" dirty="0" smtClean="0">
                <a:solidFill>
                  <a:schemeClr val="accent2"/>
                </a:solidFill>
              </a:rPr>
              <a:t>Cybersecurity </a:t>
            </a:r>
            <a:r>
              <a:rPr lang="en-GB" sz="4000" b="1" dirty="0" smtClean="0">
                <a:solidFill>
                  <a:schemeClr val="accent2"/>
                </a:solidFill>
              </a:rPr>
              <a:t>Essentials</a:t>
            </a:r>
            <a:r>
              <a:rPr lang="en-GB" sz="5300" dirty="0">
                <a:solidFill>
                  <a:schemeClr val="bg1"/>
                </a:solidFill>
              </a:rPr>
              <a:t/>
            </a:r>
            <a:br>
              <a:rPr lang="en-GB" sz="5300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(</a:t>
            </a:r>
            <a:r>
              <a:rPr lang="en-GB" sz="2200" i="1" dirty="0" smtClean="0">
                <a:solidFill>
                  <a:schemeClr val="bg1"/>
                </a:solidFill>
              </a:rPr>
              <a:t>ACCA4029)</a:t>
            </a:r>
            <a:r>
              <a:rPr lang="en-GB" sz="2200" i="1" dirty="0">
                <a:solidFill>
                  <a:schemeClr val="bg1"/>
                </a:solidFill>
              </a:rPr>
              <a:t/>
            </a:r>
            <a:br>
              <a:rPr lang="en-GB" sz="2200" i="1" dirty="0">
                <a:solidFill>
                  <a:schemeClr val="bg1"/>
                </a:solidFill>
              </a:rPr>
            </a:br>
            <a:r>
              <a:rPr lang="en-GB" sz="2200" i="1" dirty="0" smtClean="0">
                <a:solidFill>
                  <a:schemeClr val="bg1"/>
                </a:solidFill>
              </a:rPr>
              <a:t>Cybersecurity Essentials: Conclusion</a:t>
            </a:r>
            <a:br>
              <a:rPr lang="en-GB" sz="2200" i="1" dirty="0" smtClean="0">
                <a:solidFill>
                  <a:schemeClr val="bg1"/>
                </a:solidFill>
              </a:rPr>
            </a:br>
            <a:r>
              <a:rPr lang="en-GB" sz="2200" b="1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BEGINNING…</a:t>
            </a:r>
            <a:endParaRPr lang="en-GB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FA4A25C-5932-4EB6-9528-F433191E8E1A}"/>
              </a:ext>
            </a:extLst>
          </p:cNvPr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08304" y="5813249"/>
            <a:ext cx="555759" cy="69939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61390BA-6482-4793-8E13-AAF02E89961F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01480" y="5813249"/>
            <a:ext cx="707013" cy="699398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E2059D90-FF17-4043-9C97-7CB2A6EF6DD1}"/>
              </a:ext>
            </a:extLst>
          </p:cNvPr>
          <p:cNvPicPr/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9952" y="6245164"/>
            <a:ext cx="1678208" cy="246676"/>
          </a:xfrm>
          <a:prstGeom prst="rect">
            <a:avLst/>
          </a:prstGeom>
          <a:noFill/>
          <a:ln>
            <a:noFill/>
          </a:ln>
        </p:spPr>
      </p:pic>
      <p:pic>
        <p:nvPicPr>
          <p:cNvPr id="1026" name="Picture 2" descr="Image result for tef silver">
            <a:extLst>
              <a:ext uri="{FF2B5EF4-FFF2-40B4-BE49-F238E27FC236}">
                <a16:creationId xmlns:a16="http://schemas.microsoft.com/office/drawing/2014/main" id="{C735C6D0-8C18-4742-B20E-3DEE686811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5794007"/>
            <a:ext cx="583430" cy="7191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0924" y="75092"/>
            <a:ext cx="8229600" cy="1143000"/>
          </a:xfrm>
        </p:spPr>
        <p:txBody>
          <a:bodyPr>
            <a:noAutofit/>
          </a:bodyPr>
          <a:lstStyle/>
          <a:p>
            <a:r>
              <a:rPr lang="en-GB" sz="3600" i="1" dirty="0" smtClean="0">
                <a:solidFill>
                  <a:schemeClr val="accent1">
                    <a:lumMod val="50000"/>
                  </a:schemeClr>
                </a:solidFill>
              </a:rPr>
              <a:t>From our previous class… (recap)</a:t>
            </a:r>
            <a:endParaRPr lang="en-GB" sz="3600" i="1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3373" y="5445224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007336"/>
            <a:ext cx="3383868" cy="2255912"/>
          </a:xfrm>
          <a:prstGeom prst="rect">
            <a:avLst/>
          </a:prstGeom>
        </p:spPr>
      </p:pic>
      <p:pic>
        <p:nvPicPr>
          <p:cNvPr id="8" name="Picture 7" descr="Omi Running: Animated Loop by DARKRYAN on Newgrounds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7504" y="4013909"/>
            <a:ext cx="1934472" cy="1554425"/>
          </a:xfrm>
          <a:prstGeom prst="rect">
            <a:avLst/>
          </a:prstGeom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0335" y="1261171"/>
            <a:ext cx="2433326" cy="203988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9512" y="2938477"/>
            <a:ext cx="1296144" cy="8640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94420" y="3445146"/>
            <a:ext cx="3028692" cy="201912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77136" y="2941376"/>
            <a:ext cx="1435288" cy="956859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08"/>
          <a:stretch/>
        </p:blipFill>
        <p:spPr>
          <a:xfrm>
            <a:off x="4572000" y="3889290"/>
            <a:ext cx="1737053" cy="1305689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30616" y="2083707"/>
            <a:ext cx="1656184" cy="101114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326" t="6295" r="29525" b="24012"/>
          <a:stretch/>
        </p:blipFill>
        <p:spPr>
          <a:xfrm>
            <a:off x="6232778" y="3658082"/>
            <a:ext cx="2653979" cy="186410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2113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C1F187-2245-4473-832B-C31E662AB1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>
                <a:solidFill>
                  <a:schemeClr val="accent1">
                    <a:lumMod val="50000"/>
                  </a:schemeClr>
                </a:solidFill>
              </a:rPr>
              <a:t>Objectives and Discussions</a:t>
            </a:r>
            <a:endParaRPr lang="en-GB" sz="36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A1C25E-7EBF-4A13-B167-E80F199FF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248473"/>
          </a:xfrm>
        </p:spPr>
        <p:txBody>
          <a:bodyPr>
            <a:normAutofit/>
          </a:bodyPr>
          <a:lstStyle/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2800" b="1" i="1" dirty="0" smtClean="0">
                <a:solidFill>
                  <a:schemeClr val="tx2"/>
                </a:solidFill>
              </a:rPr>
              <a:t>The 99.999’s </a:t>
            </a: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1800" dirty="0" smtClean="0">
                <a:solidFill>
                  <a:schemeClr val="tx2"/>
                </a:solidFill>
              </a:rPr>
              <a:t>Availability - Response </a:t>
            </a:r>
            <a:r>
              <a:rPr lang="en-US" sz="1800" dirty="0">
                <a:solidFill>
                  <a:schemeClr val="tx2"/>
                </a:solidFill>
              </a:rPr>
              <a:t>-</a:t>
            </a:r>
            <a:r>
              <a:rPr lang="en-US" sz="1800" dirty="0" smtClean="0">
                <a:solidFill>
                  <a:schemeClr val="tx2"/>
                </a:solidFill>
              </a:rPr>
              <a:t> Recovery</a:t>
            </a: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endParaRPr lang="en-US" sz="2800" b="1" i="1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2800" b="1" i="1" dirty="0" smtClean="0">
                <a:solidFill>
                  <a:schemeClr val="tx2"/>
                </a:solidFill>
              </a:rPr>
              <a:t>Security</a:t>
            </a:r>
            <a:r>
              <a:rPr lang="en-US" sz="1800" b="1" i="1" dirty="0" smtClean="0">
                <a:solidFill>
                  <a:schemeClr val="tx2"/>
                </a:solidFill>
              </a:rPr>
              <a:t> </a:t>
            </a:r>
            <a:endParaRPr lang="en-US" sz="1800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  <a:tabLst>
                <a:tab pos="628650" algn="l"/>
              </a:tabLst>
            </a:pPr>
            <a:r>
              <a:rPr lang="en-US" sz="1800" dirty="0" smtClean="0">
                <a:solidFill>
                  <a:schemeClr val="tx2"/>
                </a:solidFill>
              </a:rPr>
              <a:t>Defending - Hardening.</a:t>
            </a:r>
            <a:endParaRPr lang="en-US" sz="1800" dirty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endParaRPr lang="en-US" sz="2800" b="1" i="1" dirty="0" smtClean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r>
              <a:rPr lang="en-US" sz="2800" b="1" i="1" dirty="0" smtClean="0">
                <a:solidFill>
                  <a:schemeClr val="tx2"/>
                </a:solidFill>
              </a:rPr>
              <a:t>Dusk…</a:t>
            </a:r>
            <a:r>
              <a:rPr lang="en-US" sz="1800" dirty="0" smtClean="0">
                <a:solidFill>
                  <a:schemeClr val="tx2"/>
                </a:solidFill>
              </a:rPr>
              <a:t>not the end, its just a waiting time to see the </a:t>
            </a:r>
            <a:r>
              <a:rPr lang="en-US" sz="2800" b="1" i="1" dirty="0" smtClean="0">
                <a:solidFill>
                  <a:schemeClr val="tx2"/>
                </a:solidFill>
              </a:rPr>
              <a:t>DAWN…</a:t>
            </a:r>
            <a:endParaRPr lang="en-CA" sz="1800" b="1" dirty="0">
              <a:solidFill>
                <a:schemeClr val="tx2"/>
              </a:solidFill>
            </a:endParaRPr>
          </a:p>
          <a:p>
            <a:pPr marL="0" indent="0" algn="ctr">
              <a:spcBef>
                <a:spcPts val="600"/>
              </a:spcBef>
              <a:buNone/>
            </a:pPr>
            <a:endParaRPr lang="en-CA" sz="2000" i="1" dirty="0"/>
          </a:p>
        </p:txBody>
      </p:sp>
      <p:sp>
        <p:nvSpPr>
          <p:cNvPr id="5" name="TextBox 4"/>
          <p:cNvSpPr txBox="1"/>
          <p:nvPr/>
        </p:nvSpPr>
        <p:spPr>
          <a:xfrm>
            <a:off x="0" y="5453575"/>
            <a:ext cx="9144000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i="1" dirty="0" smtClean="0"/>
              <a:t>Nitheesh Murugan Kaliyamurthy | n.Kaliyamurthy@uwtsd.ac.uk</a:t>
            </a:r>
            <a:endParaRPr lang="en-GB" sz="1000" b="1" i="1" dirty="0"/>
          </a:p>
        </p:txBody>
      </p:sp>
      <p:pic>
        <p:nvPicPr>
          <p:cNvPr id="4" name="Picture 3" descr="Sunrise Dawn Green Hills · Free image on Pixabay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52320" y="4457658"/>
            <a:ext cx="1656184" cy="12421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90433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/>
              <a:t>High Availability</a:t>
            </a:r>
            <a:br>
              <a:rPr lang="en-US" sz="1800" dirty="0"/>
            </a:br>
            <a:r>
              <a:rPr lang="en-US" dirty="0" smtClean="0">
                <a:latin typeface="Arial" charset="0"/>
              </a:rPr>
              <a:t>The Five Nines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93868" y="1382484"/>
            <a:ext cx="3802068" cy="265916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Five Nine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 smtClean="0"/>
              <a:t>Five </a:t>
            </a:r>
            <a:r>
              <a:rPr lang="en-US" sz="1800" dirty="0"/>
              <a:t>nines mean that systems and services are available 99.999% of the time. 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sz="1800" dirty="0" smtClean="0"/>
              <a:t>It </a:t>
            </a:r>
            <a:r>
              <a:rPr lang="en-US" sz="1800" dirty="0"/>
              <a:t>also means that both planned and unplanned downtime is less than 5.26 minutes per year. </a:t>
            </a:r>
            <a:endParaRPr lang="en-US" sz="1800" dirty="0" smtClean="0"/>
          </a:p>
          <a:p>
            <a:pPr marL="0" indent="0" algn="just">
              <a:buNone/>
            </a:pPr>
            <a:endParaRPr lang="en-US" sz="1800" b="1" dirty="0" smtClean="0"/>
          </a:p>
          <a:p>
            <a:pPr marL="0" indent="0" algn="just">
              <a:buNone/>
            </a:pPr>
            <a:r>
              <a:rPr lang="en-US" sz="1800" b="1" dirty="0" smtClean="0"/>
              <a:t>Who needs that?</a:t>
            </a:r>
          </a:p>
          <a:p>
            <a:pPr marL="0" indent="0" algn="just">
              <a:buNone/>
            </a:pP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16102" y="1201444"/>
            <a:ext cx="4985192" cy="137998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3702" y="4041648"/>
            <a:ext cx="1994725" cy="153836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26053" y="4022761"/>
            <a:ext cx="1994725" cy="155145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78404" y="3971894"/>
            <a:ext cx="1994725" cy="1601825"/>
          </a:xfrm>
          <a:prstGeom prst="rect">
            <a:avLst/>
          </a:prstGeom>
        </p:spPr>
      </p:pic>
      <p:sp>
        <p:nvSpPr>
          <p:cNvPr id="4" name="Rectangle 3"/>
          <p:cNvSpPr/>
          <p:nvPr/>
        </p:nvSpPr>
        <p:spPr>
          <a:xfrm>
            <a:off x="6318768" y="4034142"/>
            <a:ext cx="2715813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b="1" dirty="0"/>
              <a:t>High availability </a:t>
            </a:r>
            <a:r>
              <a:rPr lang="en-US" dirty="0"/>
              <a:t>refers to a system or component that is continuously operational for a given length of time. </a:t>
            </a:r>
          </a:p>
        </p:txBody>
      </p:sp>
      <p:sp>
        <p:nvSpPr>
          <p:cNvPr id="8" name="Rectangle 7"/>
          <p:cNvSpPr/>
          <p:nvPr/>
        </p:nvSpPr>
        <p:spPr>
          <a:xfrm>
            <a:off x="4034832" y="2712066"/>
            <a:ext cx="494773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To </a:t>
            </a:r>
            <a:r>
              <a:rPr lang="en-US" dirty="0" smtClean="0"/>
              <a:t>ensure </a:t>
            </a:r>
            <a:r>
              <a:rPr lang="en-US" dirty="0"/>
              <a:t>high availability: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dirty="0" smtClean="0"/>
              <a:t>No single </a:t>
            </a:r>
            <a:r>
              <a:rPr lang="en-US" dirty="0"/>
              <a:t>points of </a:t>
            </a:r>
            <a:r>
              <a:rPr lang="en-US" dirty="0" smtClean="0"/>
              <a:t>failure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dirty="0" smtClean="0"/>
              <a:t>Design </a:t>
            </a:r>
            <a:r>
              <a:rPr lang="en-US" dirty="0"/>
              <a:t>for </a:t>
            </a:r>
            <a:r>
              <a:rPr lang="en-US" dirty="0" smtClean="0"/>
              <a:t>reliability/ System </a:t>
            </a:r>
            <a:r>
              <a:rPr lang="en-US" dirty="0"/>
              <a:t>Resiliency</a:t>
            </a:r>
          </a:p>
          <a:p>
            <a:pPr algn="just">
              <a:buFont typeface="Wingdings" panose="05000000000000000000" pitchFamily="2" charset="2"/>
              <a:buChar char="ü"/>
            </a:pPr>
            <a:r>
              <a:rPr lang="en-US" dirty="0" smtClean="0"/>
              <a:t>Detect </a:t>
            </a:r>
            <a:r>
              <a:rPr lang="en-US" dirty="0"/>
              <a:t>failures as they </a:t>
            </a:r>
            <a:r>
              <a:rPr lang="en-US" dirty="0" smtClean="0"/>
              <a:t>occur/ </a:t>
            </a:r>
            <a:r>
              <a:rPr lang="en-US" dirty="0"/>
              <a:t>Fault </a:t>
            </a:r>
            <a:r>
              <a:rPr lang="en-US" dirty="0" smtClean="0"/>
              <a:t>Tolerance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012653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Improve Availability</a:t>
            </a:r>
            <a:r>
              <a:rPr lang="en-US" sz="1800" dirty="0"/>
              <a:t/>
            </a:r>
            <a:br>
              <a:rPr lang="en-US" sz="1800" dirty="0"/>
            </a:br>
            <a:r>
              <a:rPr lang="en-US" dirty="0" smtClean="0">
                <a:latin typeface="Arial" charset="0"/>
              </a:rPr>
              <a:t>The Five Nines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2590379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800" b="1" dirty="0" smtClean="0"/>
              <a:t>Asset Management</a:t>
            </a:r>
          </a:p>
          <a:p>
            <a:r>
              <a:rPr lang="en-US" sz="1800" b="1" dirty="0" smtClean="0"/>
              <a:t>Asset classification - Asset Standardization - Threat Identification - Risk Analysis - Mitigation</a:t>
            </a:r>
          </a:p>
          <a:p>
            <a:pPr marL="0" indent="0">
              <a:buNone/>
            </a:pPr>
            <a:endParaRPr lang="en-US" sz="1800" b="1" dirty="0" smtClean="0"/>
          </a:p>
          <a:p>
            <a:pPr marL="0" indent="0" algn="just">
              <a:buNone/>
            </a:pPr>
            <a:r>
              <a:rPr lang="en-US" sz="1800" b="1" dirty="0" smtClean="0"/>
              <a:t>Defense in Depth</a:t>
            </a:r>
            <a:endParaRPr lang="en-US" sz="1800" b="1" dirty="0"/>
          </a:p>
          <a:p>
            <a:pPr marL="0" indent="0">
              <a:buNone/>
            </a:pP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</p:txBody>
      </p:sp>
      <p:sp>
        <p:nvSpPr>
          <p:cNvPr id="4" name="Rectangle 3"/>
          <p:cNvSpPr/>
          <p:nvPr/>
        </p:nvSpPr>
        <p:spPr>
          <a:xfrm>
            <a:off x="251520" y="4068508"/>
            <a:ext cx="8567037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dirty="0"/>
              <a:t>This means that the organization needs to know all of components that can be subject to security risks, including:</a:t>
            </a:r>
          </a:p>
          <a:p>
            <a:pPr marL="285750" indent="-285750" algn="just">
              <a:buFont typeface="Arial" panose="020B0604020202020204" pitchFamily="34" charset="0"/>
              <a:buChar char="•"/>
            </a:pPr>
            <a:r>
              <a:rPr lang="en-US" dirty="0"/>
              <a:t>Every hardware </a:t>
            </a:r>
            <a:r>
              <a:rPr lang="en-US" dirty="0" smtClean="0"/>
              <a:t>system, operating system, hardware </a:t>
            </a:r>
            <a:r>
              <a:rPr lang="en-US" dirty="0"/>
              <a:t>network </a:t>
            </a:r>
            <a:r>
              <a:rPr lang="en-US" dirty="0" smtClean="0"/>
              <a:t>device, network </a:t>
            </a:r>
            <a:r>
              <a:rPr lang="en-US" dirty="0"/>
              <a:t>device operating </a:t>
            </a:r>
            <a:r>
              <a:rPr lang="en-US" dirty="0" smtClean="0"/>
              <a:t>system, software application, All firmware, All </a:t>
            </a:r>
            <a:r>
              <a:rPr lang="en-US" dirty="0"/>
              <a:t>language runtime </a:t>
            </a:r>
            <a:r>
              <a:rPr lang="en-US" dirty="0" smtClean="0"/>
              <a:t>environments, All </a:t>
            </a:r>
            <a:r>
              <a:rPr lang="en-US" dirty="0"/>
              <a:t>individual </a:t>
            </a:r>
            <a:r>
              <a:rPr lang="en-US" dirty="0" smtClean="0"/>
              <a:t>libraries. (Almost everything)</a:t>
            </a:r>
            <a:endParaRPr lang="en-US" dirty="0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3"/>
          <a:srcRect b="81554"/>
          <a:stretch/>
        </p:blipFill>
        <p:spPr>
          <a:xfrm>
            <a:off x="275878" y="2996952"/>
            <a:ext cx="2665488" cy="504056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 rotWithShape="1">
          <a:blip r:embed="rId3"/>
          <a:srcRect t="20327" b="61763"/>
          <a:stretch/>
        </p:blipFill>
        <p:spPr>
          <a:xfrm>
            <a:off x="2961929" y="2996952"/>
            <a:ext cx="2639739" cy="48468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 rotWithShape="1">
          <a:blip r:embed="rId3"/>
          <a:srcRect t="42217" b="41863"/>
          <a:stretch/>
        </p:blipFill>
        <p:spPr>
          <a:xfrm>
            <a:off x="5601668" y="2995241"/>
            <a:ext cx="2738412" cy="470442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 rotWithShape="1">
          <a:blip r:embed="rId3"/>
          <a:srcRect t="61689" b="22391"/>
          <a:stretch/>
        </p:blipFill>
        <p:spPr>
          <a:xfrm>
            <a:off x="287338" y="3493117"/>
            <a:ext cx="2686051" cy="438391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 rotWithShape="1">
          <a:blip r:embed="rId3"/>
          <a:srcRect t="82016" b="2065"/>
          <a:stretch/>
        </p:blipFill>
        <p:spPr>
          <a:xfrm>
            <a:off x="2951982" y="3499052"/>
            <a:ext cx="2649686" cy="432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271467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Improve Availability</a:t>
            </a:r>
            <a:r>
              <a:rPr lang="en-US" sz="1800" dirty="0"/>
              <a:t/>
            </a:r>
            <a:br>
              <a:rPr lang="en-US" sz="1800" dirty="0"/>
            </a:br>
            <a:r>
              <a:rPr lang="en-US" dirty="0" smtClean="0">
                <a:latin typeface="Arial" charset="0"/>
              </a:rPr>
              <a:t>The Five Nines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4157254"/>
          </a:xfrm>
        </p:spPr>
        <p:txBody>
          <a:bodyPr>
            <a:normAutofit fontScale="85000" lnSpcReduction="1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Redundancy – Single Point of Failure</a:t>
            </a:r>
          </a:p>
          <a:p>
            <a:pPr marL="0" indent="0">
              <a:buNone/>
            </a:pPr>
            <a:r>
              <a:rPr lang="en-US" sz="1800" dirty="0"/>
              <a:t>A </a:t>
            </a:r>
            <a:r>
              <a:rPr lang="en-US" sz="1800" b="1" dirty="0"/>
              <a:t>redundant array of independent disks (RAID) </a:t>
            </a: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combines </a:t>
            </a:r>
            <a:r>
              <a:rPr lang="en-US" sz="1800" dirty="0"/>
              <a:t>multiple physical hard drives into a single logical unit to provide data redundancy and improve performance. </a:t>
            </a:r>
            <a:endParaRPr lang="en-US" sz="18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RAID </a:t>
            </a:r>
            <a:r>
              <a:rPr lang="en-US" sz="1800" dirty="0"/>
              <a:t>takes data that is normally stored on a single disk and spreads it out among several drives. </a:t>
            </a:r>
            <a:endParaRPr lang="en-US" sz="18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If </a:t>
            </a:r>
            <a:r>
              <a:rPr lang="en-US" sz="1800" dirty="0"/>
              <a:t>any single disk is lost, the user can recover data from the other disks where the data also </a:t>
            </a:r>
            <a:r>
              <a:rPr lang="en-US" sz="1800" dirty="0" smtClean="0"/>
              <a:t>resides.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RAID </a:t>
            </a:r>
            <a:r>
              <a:rPr lang="en-US" sz="1800" dirty="0"/>
              <a:t>can also increase the speed of data recovery. </a:t>
            </a:r>
            <a:endParaRPr lang="en-US" sz="1800" dirty="0" smtClean="0"/>
          </a:p>
          <a:p>
            <a:pPr algn="just">
              <a:buFont typeface="Wingdings" panose="05000000000000000000" pitchFamily="2" charset="2"/>
              <a:buChar char="Ø"/>
            </a:pPr>
            <a:r>
              <a:rPr lang="en-US" sz="1800" dirty="0" smtClean="0"/>
              <a:t>Using </a:t>
            </a:r>
            <a:r>
              <a:rPr lang="en-US" sz="1800" dirty="0"/>
              <a:t>multiple drives makes retrieving requested data faster, instead of relying on just one disk to do the work.</a:t>
            </a:r>
          </a:p>
          <a:p>
            <a:pPr marL="0" indent="0" algn="just">
              <a:buNone/>
            </a:pPr>
            <a:endParaRPr lang="en-US" sz="1800" dirty="0" smtClean="0"/>
          </a:p>
          <a:p>
            <a:pPr marL="0" indent="0" algn="just">
              <a:buNone/>
            </a:pPr>
            <a:r>
              <a:rPr lang="en-US" sz="1800" dirty="0" smtClean="0"/>
              <a:t>A </a:t>
            </a:r>
            <a:r>
              <a:rPr lang="en-US" sz="1800" dirty="0"/>
              <a:t>RAID solution can be either hardware-based or software-based. The following terms describe how RAID stores data on the various disks:</a:t>
            </a:r>
          </a:p>
          <a:p>
            <a:pPr marL="338137" lvl="1" indent="0" algn="just">
              <a:buNone/>
            </a:pPr>
            <a:r>
              <a:rPr lang="en-US" sz="1800" b="1" dirty="0"/>
              <a:t>Parity</a:t>
            </a:r>
            <a:r>
              <a:rPr lang="en-US" sz="1800" dirty="0"/>
              <a:t> - Detects data errors.</a:t>
            </a:r>
          </a:p>
          <a:p>
            <a:pPr marL="338137" lvl="1" indent="0" algn="just">
              <a:buNone/>
            </a:pPr>
            <a:r>
              <a:rPr lang="en-US" sz="1800" b="1" dirty="0"/>
              <a:t>Striping</a:t>
            </a:r>
            <a:r>
              <a:rPr lang="en-US" sz="1800" dirty="0"/>
              <a:t> - Writes data across multiple drives.</a:t>
            </a:r>
          </a:p>
          <a:p>
            <a:pPr marL="338137" lvl="1" indent="0" algn="just">
              <a:buNone/>
            </a:pPr>
            <a:r>
              <a:rPr lang="en-US" sz="1800" b="1" dirty="0"/>
              <a:t>Mirroring</a:t>
            </a:r>
            <a:r>
              <a:rPr lang="en-US" sz="1800" dirty="0"/>
              <a:t> - Stores duplicate data on a second drive</a:t>
            </a:r>
            <a:r>
              <a:rPr lang="en-US" sz="1800" dirty="0" smtClean="0"/>
              <a:t>.</a:t>
            </a:r>
          </a:p>
          <a:p>
            <a:pPr marL="0" indent="0" algn="just">
              <a:buNone/>
            </a:pPr>
            <a:endParaRPr lang="en-US" sz="1800" dirty="0"/>
          </a:p>
          <a:p>
            <a:pPr marL="0" indent="0" algn="just">
              <a:buNone/>
            </a:pPr>
            <a:endParaRPr lang="en-US" sz="1800" dirty="0"/>
          </a:p>
        </p:txBody>
      </p:sp>
      <p:pic>
        <p:nvPicPr>
          <p:cNvPr id="15" name="Picture 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84168" y="4133835"/>
            <a:ext cx="2720459" cy="13833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1948640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24808"/>
          </a:xfrm>
        </p:spPr>
        <p:txBody>
          <a:bodyPr/>
          <a:lstStyle/>
          <a:p>
            <a:pPr eaLnBrk="1" hangingPunct="1"/>
            <a:r>
              <a:rPr lang="en-US" sz="1800" dirty="0"/>
              <a:t>Incident </a:t>
            </a:r>
            <a:r>
              <a:rPr lang="en-US" sz="1800" dirty="0" smtClean="0"/>
              <a:t>Response</a:t>
            </a:r>
            <a:r>
              <a:rPr lang="en-US" sz="2800" dirty="0" smtClean="0">
                <a:latin typeface="Arial" charset="0"/>
              </a:rPr>
              <a:t/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Incident Response Phases</a:t>
            </a:r>
            <a:endParaRPr lang="en-US" sz="44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19201"/>
            <a:ext cx="8823386" cy="4298032"/>
          </a:xfrm>
        </p:spPr>
        <p:txBody>
          <a:bodyPr/>
          <a:lstStyle/>
          <a:p>
            <a:pPr marL="0" indent="0" algn="just">
              <a:buNone/>
            </a:pPr>
            <a:r>
              <a:rPr lang="en-US" sz="1800" dirty="0"/>
              <a:t>Incident response </a:t>
            </a:r>
            <a:r>
              <a:rPr lang="en-US" sz="1800" dirty="0" smtClean="0"/>
              <a:t>defines </a:t>
            </a:r>
            <a:r>
              <a:rPr lang="en-US" sz="1800" dirty="0"/>
              <a:t>the procedures that an organization follows after an event occurs outside the normal range. </a:t>
            </a:r>
            <a:r>
              <a:rPr lang="en-US" sz="1800" dirty="0" smtClean="0"/>
              <a:t>When </a:t>
            </a:r>
            <a:r>
              <a:rPr lang="en-US" sz="1800" dirty="0"/>
              <a:t>an incident occurs, the organization must know how to respond. </a:t>
            </a:r>
            <a:r>
              <a:rPr lang="en-US" sz="1800" dirty="0" smtClean="0"/>
              <a:t>Organizations </a:t>
            </a:r>
            <a:r>
              <a:rPr lang="en-US" sz="1800" dirty="0"/>
              <a:t>needs to develop an incident response plan and put together a Computer Security Incident Response Team (CSIRT) to manage the response. </a:t>
            </a:r>
            <a:endParaRPr lang="en-US" sz="1800" dirty="0" smtClean="0"/>
          </a:p>
          <a:p>
            <a:pPr marL="0" indent="0" algn="just">
              <a:buNone/>
            </a:pPr>
            <a:endParaRPr lang="en-US" sz="1800" dirty="0"/>
          </a:p>
          <a:p>
            <a:pPr marL="0" indent="0" algn="just">
              <a:buNone/>
            </a:pPr>
            <a:r>
              <a:rPr lang="en-US" sz="1800" dirty="0" smtClean="0"/>
              <a:t>Incident response has consist of four phases: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800" b="1" dirty="0" smtClean="0"/>
              <a:t>Preparation </a:t>
            </a:r>
            <a:r>
              <a:rPr lang="en-US" sz="1800" dirty="0" smtClean="0"/>
              <a:t>– planning for potential incidents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800" b="1" dirty="0"/>
              <a:t>Detection and </a:t>
            </a:r>
            <a:r>
              <a:rPr lang="en-US" sz="1800" b="1" dirty="0" smtClean="0"/>
              <a:t>Analysis </a:t>
            </a:r>
            <a:r>
              <a:rPr lang="en-US" sz="1800" dirty="0" smtClean="0"/>
              <a:t>- discovering </a:t>
            </a:r>
            <a:r>
              <a:rPr lang="en-US" sz="1800" dirty="0"/>
              <a:t>the </a:t>
            </a:r>
            <a:r>
              <a:rPr lang="en-US" sz="1800" dirty="0" smtClean="0"/>
              <a:t>incident</a:t>
            </a:r>
            <a:endParaRPr lang="en-US" sz="1800" dirty="0"/>
          </a:p>
          <a:p>
            <a:pPr marL="342900" indent="-342900" algn="just">
              <a:buFont typeface="+mj-lt"/>
              <a:buAutoNum type="arabicPeriod"/>
            </a:pPr>
            <a:r>
              <a:rPr lang="en-US" sz="1800" b="1" dirty="0"/>
              <a:t>Containment and Eradication, and </a:t>
            </a:r>
            <a:r>
              <a:rPr lang="en-US" sz="1800" b="1" dirty="0" smtClean="0"/>
              <a:t>Recovery </a:t>
            </a:r>
            <a:r>
              <a:rPr lang="en-US" sz="1800" dirty="0" smtClean="0"/>
              <a:t>- efforts to immediately contain or eradicate the threat and begin recovery efforts</a:t>
            </a:r>
          </a:p>
          <a:p>
            <a:pPr marL="342900" indent="-342900" algn="just">
              <a:buFont typeface="+mj-lt"/>
              <a:buAutoNum type="arabicPeriod"/>
            </a:pPr>
            <a:r>
              <a:rPr lang="en-US" sz="1800" b="1" dirty="0"/>
              <a:t>Post-Incident </a:t>
            </a:r>
            <a:r>
              <a:rPr lang="en-US" sz="1800" b="1" dirty="0" smtClean="0"/>
              <a:t>Follow-Up </a:t>
            </a:r>
            <a:r>
              <a:rPr lang="en-US" sz="1800" dirty="0" smtClean="0"/>
              <a:t>– investigate the </a:t>
            </a:r>
            <a:r>
              <a:rPr lang="en-US" sz="1800" dirty="0"/>
              <a:t>cause of the incident and ask </a:t>
            </a:r>
            <a:r>
              <a:rPr lang="en-US" sz="1800" dirty="0" smtClean="0"/>
              <a:t>questions to better understand the nature of the threat</a:t>
            </a:r>
            <a:endParaRPr lang="en-US" sz="1800" dirty="0"/>
          </a:p>
          <a:p>
            <a:pPr marL="342900" indent="-342900">
              <a:buFont typeface="+mj-lt"/>
              <a:buAutoNum type="arabicPeriod"/>
            </a:pPr>
            <a:endParaRPr lang="en-US" sz="1800" dirty="0" smtClean="0"/>
          </a:p>
          <a:p>
            <a:endParaRPr lang="en-US" sz="1800" dirty="0" smtClean="0"/>
          </a:p>
          <a:p>
            <a:pPr marL="0" indent="0">
              <a:buNone/>
            </a:pPr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219964512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15572"/>
          </a:xfrm>
        </p:spPr>
        <p:txBody>
          <a:bodyPr/>
          <a:lstStyle/>
          <a:p>
            <a:pPr eaLnBrk="1" hangingPunct="1"/>
            <a:r>
              <a:rPr lang="en-US" sz="1800" dirty="0"/>
              <a:t>Incident </a:t>
            </a:r>
            <a:r>
              <a:rPr lang="en-US" sz="1800" dirty="0" smtClean="0"/>
              <a:t>Response</a:t>
            </a:r>
            <a:r>
              <a:rPr lang="en-US" sz="2800" dirty="0" smtClean="0">
                <a:latin typeface="Arial" charset="0"/>
              </a:rPr>
              <a:t/>
            </a:r>
            <a:br>
              <a:rPr lang="en-US" sz="2800" dirty="0" smtClean="0">
                <a:latin typeface="Arial" charset="0"/>
              </a:rPr>
            </a:br>
            <a:r>
              <a:rPr lang="en-US" sz="2800" dirty="0" smtClean="0">
                <a:latin typeface="Arial" charset="0"/>
              </a:rPr>
              <a:t>Incident Response Technologies</a:t>
            </a:r>
            <a:endParaRPr lang="en-US" sz="44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13110" y="1209964"/>
            <a:ext cx="8823386" cy="4847936"/>
          </a:xfrm>
        </p:spPr>
        <p:txBody>
          <a:bodyPr/>
          <a:lstStyle/>
          <a:p>
            <a:pPr marL="0" indent="0" algn="just">
              <a:buNone/>
            </a:pPr>
            <a:r>
              <a:rPr lang="en-US" sz="1800" dirty="0" smtClean="0"/>
              <a:t>There are many technologies that are used to implement an incident response:</a:t>
            </a:r>
          </a:p>
          <a:p>
            <a:pPr algn="just"/>
            <a:r>
              <a:rPr lang="en-US" sz="1800" b="1" dirty="0" smtClean="0"/>
              <a:t>Network </a:t>
            </a:r>
            <a:r>
              <a:rPr lang="en-US" sz="1800" b="1" dirty="0"/>
              <a:t>Admission Control (NAC) </a:t>
            </a:r>
            <a:r>
              <a:rPr lang="en-US" sz="1800" dirty="0" smtClean="0"/>
              <a:t>- allows network access for authorized </a:t>
            </a:r>
            <a:r>
              <a:rPr lang="en-US" sz="1800" dirty="0"/>
              <a:t>users with compliant </a:t>
            </a:r>
            <a:r>
              <a:rPr lang="en-US" sz="1800" dirty="0" smtClean="0"/>
              <a:t>systems. </a:t>
            </a:r>
            <a:r>
              <a:rPr lang="en-US" sz="1800" dirty="0"/>
              <a:t>A compliant system meets all of the policy requirements of the organization. </a:t>
            </a:r>
            <a:endParaRPr lang="en-US" sz="1800" dirty="0" smtClean="0"/>
          </a:p>
          <a:p>
            <a:pPr algn="just"/>
            <a:r>
              <a:rPr lang="en-US" sz="1800" b="1" dirty="0"/>
              <a:t>Intrusion Detection Systems (IDSs) </a:t>
            </a:r>
            <a:r>
              <a:rPr lang="en-US" sz="1800" dirty="0" smtClean="0"/>
              <a:t>- monitor </a:t>
            </a:r>
            <a:r>
              <a:rPr lang="en-US" sz="1800" dirty="0"/>
              <a:t>the traffic on a network. IDS </a:t>
            </a:r>
            <a:r>
              <a:rPr lang="en-US" sz="1800" dirty="0" smtClean="0"/>
              <a:t>systems are passive. </a:t>
            </a:r>
          </a:p>
          <a:p>
            <a:pPr algn="just"/>
            <a:r>
              <a:rPr lang="en-US" sz="1800" b="1" dirty="0"/>
              <a:t>Intrusion Prevention </a:t>
            </a:r>
            <a:r>
              <a:rPr lang="en-US" sz="1800" b="1" dirty="0" smtClean="0"/>
              <a:t>Systems </a:t>
            </a:r>
            <a:r>
              <a:rPr lang="en-US" sz="1800" dirty="0" smtClean="0"/>
              <a:t>- operates </a:t>
            </a:r>
            <a:r>
              <a:rPr lang="en-US" sz="1800" dirty="0"/>
              <a:t>in inline mode. </a:t>
            </a:r>
            <a:r>
              <a:rPr lang="en-US" sz="1800" dirty="0" smtClean="0"/>
              <a:t>It </a:t>
            </a:r>
            <a:r>
              <a:rPr lang="en-US" sz="1800" dirty="0"/>
              <a:t>can detect and immediately address a network problem.</a:t>
            </a:r>
          </a:p>
          <a:p>
            <a:pPr algn="just"/>
            <a:r>
              <a:rPr lang="en-US" sz="1800" b="1" dirty="0"/>
              <a:t>NetFlow and </a:t>
            </a:r>
            <a:r>
              <a:rPr lang="en-US" sz="1800" b="1" dirty="0" smtClean="0"/>
              <a:t>IPFIX </a:t>
            </a:r>
            <a:r>
              <a:rPr lang="en-US" sz="1800" dirty="0" smtClean="0"/>
              <a:t>- NetFlow is </a:t>
            </a:r>
            <a:r>
              <a:rPr lang="en-US" sz="1800" dirty="0"/>
              <a:t>a Cisco IOS technology that provides statistics on packets flowing through a Cisco router or multilayer switch. </a:t>
            </a:r>
            <a:r>
              <a:rPr lang="en-US" sz="1800" dirty="0" smtClean="0"/>
              <a:t>The </a:t>
            </a:r>
            <a:r>
              <a:rPr lang="en-US" sz="1800" dirty="0"/>
              <a:t>Internet Engineering Task Force (IETF) used Cisco’s NetFlow Version 9 as the basis for IP Flow Information Export (IPFIX</a:t>
            </a:r>
            <a:r>
              <a:rPr lang="en-US" sz="1800" dirty="0" smtClean="0"/>
              <a:t>).</a:t>
            </a:r>
          </a:p>
          <a:p>
            <a:pPr algn="just"/>
            <a:r>
              <a:rPr lang="en-US" sz="1800" b="1" dirty="0"/>
              <a:t>Advanced Threat </a:t>
            </a:r>
            <a:r>
              <a:rPr lang="en-US" sz="1800" b="1" dirty="0" smtClean="0"/>
              <a:t>Intelligence </a:t>
            </a:r>
            <a:r>
              <a:rPr lang="en-US" sz="1800" dirty="0" smtClean="0"/>
              <a:t>- can </a:t>
            </a:r>
            <a:r>
              <a:rPr lang="en-US" sz="1800" dirty="0"/>
              <a:t>help organizations detect attacks during one of the stages of the cyberattack </a:t>
            </a:r>
            <a:r>
              <a:rPr lang="en-US" sz="1800" dirty="0" smtClean="0"/>
              <a:t>(and </a:t>
            </a:r>
            <a:r>
              <a:rPr lang="en-US" sz="1800" dirty="0"/>
              <a:t>sometimes before with the right </a:t>
            </a:r>
            <a:r>
              <a:rPr lang="en-US" sz="1800" dirty="0" smtClean="0"/>
              <a:t>information).</a:t>
            </a:r>
            <a:endParaRPr lang="en-US" sz="1800" dirty="0"/>
          </a:p>
          <a:p>
            <a:pPr algn="just"/>
            <a:endParaRPr lang="en-US" sz="1800" dirty="0"/>
          </a:p>
          <a:p>
            <a:pPr algn="just"/>
            <a:endParaRPr 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10946037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193868" y="394392"/>
            <a:ext cx="8772157" cy="838200"/>
          </a:xfrm>
        </p:spPr>
        <p:txBody>
          <a:bodyPr>
            <a:normAutofit fontScale="90000"/>
          </a:bodyPr>
          <a:lstStyle/>
          <a:p>
            <a:r>
              <a:rPr lang="en-US" sz="1800" b="0" dirty="0" smtClean="0"/>
              <a:t>Disaster Recovery</a:t>
            </a:r>
            <a:br>
              <a:rPr lang="en-US" sz="1800" b="0" dirty="0" smtClean="0"/>
            </a:br>
            <a:r>
              <a:rPr lang="en-US" b="0" dirty="0" smtClean="0"/>
              <a:t>Disaster Recovery Planning</a:t>
            </a:r>
            <a:endParaRPr lang="en-US" b="0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274654" y="1232592"/>
            <a:ext cx="8761841" cy="4786870"/>
          </a:xfrm>
        </p:spPr>
        <p:txBody>
          <a:bodyPr/>
          <a:lstStyle/>
          <a:p>
            <a:pPr marL="0" indent="0" algn="just">
              <a:buNone/>
            </a:pPr>
            <a:r>
              <a:rPr lang="en-US" sz="1800" b="1" dirty="0" smtClean="0"/>
              <a:t>Types </a:t>
            </a:r>
            <a:r>
              <a:rPr lang="en-US" sz="1800" b="1" dirty="0"/>
              <a:t>of </a:t>
            </a:r>
            <a:r>
              <a:rPr lang="en-US" sz="1800" b="1" dirty="0" smtClean="0"/>
              <a:t>Disasters </a:t>
            </a:r>
            <a:r>
              <a:rPr lang="en-US" sz="1800" dirty="0" smtClean="0"/>
              <a:t>- It </a:t>
            </a:r>
            <a:r>
              <a:rPr lang="en-US" sz="1800" dirty="0"/>
              <a:t>is critical to keep an organization functioning when a disaster occurs. A disaster includes any natural or human-caused event that damages assets or property and impairs the ability for the organization to continue operating.</a:t>
            </a:r>
          </a:p>
          <a:p>
            <a:pPr algn="just"/>
            <a:r>
              <a:rPr lang="en-US" sz="1800" b="1" dirty="0"/>
              <a:t>Natural </a:t>
            </a:r>
            <a:r>
              <a:rPr lang="en-US" sz="1800" b="1" dirty="0" smtClean="0"/>
              <a:t>Disasters - </a:t>
            </a:r>
            <a:r>
              <a:rPr lang="en-US" sz="1800" dirty="0"/>
              <a:t>g</a:t>
            </a:r>
            <a:r>
              <a:rPr lang="en-US" sz="1800" dirty="0" smtClean="0"/>
              <a:t>eological </a:t>
            </a:r>
            <a:r>
              <a:rPr lang="en-US" sz="1800" dirty="0"/>
              <a:t>disasters </a:t>
            </a:r>
            <a:r>
              <a:rPr lang="en-US" sz="1800" dirty="0" smtClean="0"/>
              <a:t>(earthquakes</a:t>
            </a:r>
            <a:r>
              <a:rPr lang="en-US" sz="1800" dirty="0"/>
              <a:t>, landslides, volcanoes, and </a:t>
            </a:r>
            <a:r>
              <a:rPr lang="en-US" sz="1800" dirty="0" smtClean="0"/>
              <a:t>tsunamis), meteorological </a:t>
            </a:r>
            <a:r>
              <a:rPr lang="en-US" sz="1800" dirty="0"/>
              <a:t>disasters </a:t>
            </a:r>
            <a:r>
              <a:rPr lang="en-US" sz="1800" dirty="0" smtClean="0"/>
              <a:t>(hurricanes</a:t>
            </a:r>
            <a:r>
              <a:rPr lang="en-US" sz="1800" dirty="0"/>
              <a:t>, tornadoes, snow storms, lightning, and </a:t>
            </a:r>
            <a:r>
              <a:rPr lang="en-US" sz="1800" dirty="0" smtClean="0"/>
              <a:t>hail), health </a:t>
            </a:r>
            <a:r>
              <a:rPr lang="en-US" sz="1800" dirty="0"/>
              <a:t>disasters </a:t>
            </a:r>
            <a:r>
              <a:rPr lang="en-US" sz="1800" dirty="0" smtClean="0"/>
              <a:t>(widespread </a:t>
            </a:r>
            <a:r>
              <a:rPr lang="en-US" sz="1800" dirty="0"/>
              <a:t>illnesses, quarantines, and </a:t>
            </a:r>
            <a:r>
              <a:rPr lang="en-US" sz="1800" dirty="0" smtClean="0"/>
              <a:t>pandemics) and miscellaneous </a:t>
            </a:r>
            <a:r>
              <a:rPr lang="en-US" sz="1800" dirty="0"/>
              <a:t>disasters </a:t>
            </a:r>
            <a:r>
              <a:rPr lang="en-US" sz="1800" dirty="0" smtClean="0"/>
              <a:t>(fires</a:t>
            </a:r>
            <a:r>
              <a:rPr lang="en-US" sz="1800" dirty="0"/>
              <a:t>, floods, solar storms, and </a:t>
            </a:r>
            <a:r>
              <a:rPr lang="en-US" sz="1800" dirty="0" smtClean="0"/>
              <a:t>avalanches).</a:t>
            </a:r>
            <a:endParaRPr lang="en-US" sz="1800" dirty="0"/>
          </a:p>
          <a:p>
            <a:pPr algn="just"/>
            <a:r>
              <a:rPr lang="en-US" sz="1800" b="1" dirty="0"/>
              <a:t>Human-caused </a:t>
            </a:r>
            <a:r>
              <a:rPr lang="en-US" sz="1800" b="1" dirty="0" smtClean="0"/>
              <a:t>Disasters - </a:t>
            </a:r>
            <a:r>
              <a:rPr lang="en-US" sz="1800" dirty="0" smtClean="0"/>
              <a:t>Human-caused </a:t>
            </a:r>
            <a:r>
              <a:rPr lang="en-US" sz="1800" dirty="0"/>
              <a:t>disasters </a:t>
            </a:r>
            <a:r>
              <a:rPr lang="en-US" sz="1800" dirty="0" smtClean="0"/>
              <a:t>- labor </a:t>
            </a:r>
            <a:r>
              <a:rPr lang="en-US" sz="1800" dirty="0"/>
              <a:t>events </a:t>
            </a:r>
            <a:r>
              <a:rPr lang="en-US" sz="1800" dirty="0" smtClean="0"/>
              <a:t>(strikes</a:t>
            </a:r>
            <a:r>
              <a:rPr lang="en-US" sz="1800" dirty="0"/>
              <a:t>, walkouts, and </a:t>
            </a:r>
            <a:r>
              <a:rPr lang="en-US" sz="1800" dirty="0" smtClean="0"/>
              <a:t>slowdowns), social-political </a:t>
            </a:r>
            <a:r>
              <a:rPr lang="en-US" sz="1800" dirty="0"/>
              <a:t>events </a:t>
            </a:r>
            <a:r>
              <a:rPr lang="en-US" sz="1800" dirty="0" smtClean="0"/>
              <a:t>(vandalism</a:t>
            </a:r>
            <a:r>
              <a:rPr lang="en-US" sz="1800" dirty="0"/>
              <a:t>, blockades, protests, sabotage, terrorism, and </a:t>
            </a:r>
            <a:r>
              <a:rPr lang="en-US" sz="1800" dirty="0" smtClean="0"/>
              <a:t>war), materials </a:t>
            </a:r>
            <a:r>
              <a:rPr lang="en-US" sz="1800" dirty="0"/>
              <a:t>events </a:t>
            </a:r>
            <a:r>
              <a:rPr lang="en-US" sz="1800" dirty="0" smtClean="0"/>
              <a:t>(hazardous </a:t>
            </a:r>
            <a:r>
              <a:rPr lang="en-US" sz="1800" dirty="0"/>
              <a:t>spills and </a:t>
            </a:r>
            <a:r>
              <a:rPr lang="en-US" sz="1800" dirty="0" smtClean="0"/>
              <a:t>fires) and utilities </a:t>
            </a:r>
            <a:r>
              <a:rPr lang="en-US" sz="1800" dirty="0"/>
              <a:t>disruptions </a:t>
            </a:r>
            <a:r>
              <a:rPr lang="en-US" sz="1800" dirty="0" smtClean="0"/>
              <a:t>(power </a:t>
            </a:r>
            <a:r>
              <a:rPr lang="en-US" sz="1800" dirty="0"/>
              <a:t>failures, communication outages, fuel shortages, and radioactive </a:t>
            </a:r>
            <a:r>
              <a:rPr lang="en-US" sz="1800" dirty="0" smtClean="0"/>
              <a:t>fallout)</a:t>
            </a:r>
            <a:endParaRPr lang="en-US" sz="1800" dirty="0"/>
          </a:p>
          <a:p>
            <a:pPr algn="just"/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699218198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Hardening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 fontScale="85000" lnSpcReduction="2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Host Hardening</a:t>
            </a:r>
          </a:p>
          <a:p>
            <a:r>
              <a:rPr lang="en-US" sz="1800" b="1" dirty="0"/>
              <a:t>Operating System Security </a:t>
            </a:r>
            <a:endParaRPr lang="en-US" sz="1800" b="1" dirty="0" smtClean="0"/>
          </a:p>
          <a:p>
            <a:pPr lvl="1"/>
            <a:r>
              <a:rPr lang="en-US" sz="1400" dirty="0" smtClean="0"/>
              <a:t>default </a:t>
            </a:r>
            <a:r>
              <a:rPr lang="en-US" sz="1400" dirty="0"/>
              <a:t>configuration </a:t>
            </a:r>
            <a:endParaRPr lang="en-US" sz="1400" dirty="0" smtClean="0"/>
          </a:p>
          <a:p>
            <a:pPr lvl="1"/>
            <a:r>
              <a:rPr lang="en-US" sz="1400" dirty="0" smtClean="0"/>
              <a:t>Remove unnecessary </a:t>
            </a:r>
            <a:r>
              <a:rPr lang="en-US" sz="1400" dirty="0"/>
              <a:t>programs and </a:t>
            </a:r>
            <a:r>
              <a:rPr lang="en-US" sz="1400" dirty="0" smtClean="0"/>
              <a:t>services</a:t>
            </a:r>
          </a:p>
          <a:p>
            <a:pPr lvl="1"/>
            <a:r>
              <a:rPr lang="en-US" sz="1400" dirty="0"/>
              <a:t>security patches and </a:t>
            </a:r>
            <a:r>
              <a:rPr lang="en-US" sz="1400" dirty="0" smtClean="0"/>
              <a:t>updates</a:t>
            </a:r>
          </a:p>
          <a:p>
            <a:pPr lvl="1"/>
            <a:r>
              <a:rPr lang="en-US" sz="1400" dirty="0" smtClean="0"/>
              <a:t>Antimalware </a:t>
            </a:r>
          </a:p>
          <a:p>
            <a:pPr lvl="1"/>
            <a:r>
              <a:rPr lang="en-US" sz="1400" dirty="0"/>
              <a:t>Patch Management </a:t>
            </a:r>
          </a:p>
          <a:p>
            <a:pPr lvl="1"/>
            <a:r>
              <a:rPr lang="en-US" sz="1400" dirty="0"/>
              <a:t>Host-based Firewalls</a:t>
            </a:r>
          </a:p>
          <a:p>
            <a:pPr lvl="1"/>
            <a:r>
              <a:rPr lang="en-US" sz="1400" dirty="0"/>
              <a:t>Host Intrusion Detection Systems</a:t>
            </a:r>
          </a:p>
          <a:p>
            <a:pPr lvl="1"/>
            <a:r>
              <a:rPr lang="en-US" sz="1400" dirty="0"/>
              <a:t>Secure Communications (</a:t>
            </a:r>
            <a:r>
              <a:rPr lang="en-US" sz="1400" dirty="0" smtClean="0"/>
              <a:t>VPNs)</a:t>
            </a:r>
          </a:p>
          <a:p>
            <a:pPr lvl="1"/>
            <a:endParaRPr lang="en-US" sz="1400" dirty="0"/>
          </a:p>
          <a:p>
            <a:r>
              <a:rPr lang="en-US" sz="1800" b="1" dirty="0" smtClean="0"/>
              <a:t>Wireless and Mobile Devices</a:t>
            </a:r>
          </a:p>
          <a:p>
            <a:pPr lvl="1"/>
            <a:r>
              <a:rPr lang="en-US" sz="1400" b="1" dirty="0" smtClean="0"/>
              <a:t>Wired </a:t>
            </a:r>
            <a:r>
              <a:rPr lang="en-US" sz="1400" b="1" dirty="0"/>
              <a:t>Equivalent Privacy (WEP</a:t>
            </a:r>
            <a:r>
              <a:rPr lang="en-US" sz="1400" b="1" dirty="0" smtClean="0"/>
              <a:t>)</a:t>
            </a:r>
          </a:p>
          <a:p>
            <a:pPr lvl="2"/>
            <a:r>
              <a:rPr lang="en-US" sz="1400" dirty="0"/>
              <a:t>WEP is one of the first widely used Wi-Fi security standards. The WEP standard provides authentication and encryption protections. </a:t>
            </a:r>
          </a:p>
          <a:p>
            <a:pPr lvl="1"/>
            <a:r>
              <a:rPr lang="en-US" sz="1400" b="1" dirty="0" smtClean="0"/>
              <a:t> </a:t>
            </a:r>
            <a:r>
              <a:rPr lang="en-US" sz="1800" b="1" dirty="0" smtClean="0"/>
              <a:t>WPA/WPA2 – </a:t>
            </a:r>
          </a:p>
          <a:p>
            <a:pPr lvl="2"/>
            <a:r>
              <a:rPr lang="en-US" sz="1400" dirty="0"/>
              <a:t>Wi-Fi Protected Access (WPA) was the computer industry’s response to the weakness of the WEP standard. </a:t>
            </a:r>
          </a:p>
          <a:p>
            <a:pPr lvl="2"/>
            <a:r>
              <a:rPr lang="en-US" sz="1400" dirty="0"/>
              <a:t>The WPA standard provided several security improvements.</a:t>
            </a:r>
            <a:r>
              <a:rPr lang="en-US" sz="1800" b="1" dirty="0"/>
              <a:t> </a:t>
            </a:r>
            <a:endParaRPr lang="en-US" sz="1800" b="1" dirty="0" smtClean="0"/>
          </a:p>
          <a:p>
            <a:pPr lvl="1"/>
            <a:r>
              <a:rPr lang="en-US" sz="1800" b="1" dirty="0" smtClean="0"/>
              <a:t>Mutual Authentication</a:t>
            </a:r>
          </a:p>
          <a:p>
            <a:pPr marL="0" indent="0">
              <a:buNone/>
            </a:pP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59494499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Hardening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800" b="1" dirty="0" smtClean="0"/>
              <a:t>Host Hardening</a:t>
            </a:r>
          </a:p>
          <a:p>
            <a:r>
              <a:rPr lang="en-US" sz="1800" b="1" dirty="0" smtClean="0"/>
              <a:t>Host Data Protection</a:t>
            </a:r>
          </a:p>
          <a:p>
            <a:pPr lvl="1"/>
            <a:r>
              <a:rPr lang="en-US" sz="1400" dirty="0" smtClean="0"/>
              <a:t>File </a:t>
            </a:r>
            <a:r>
              <a:rPr lang="en-US" sz="1400" dirty="0"/>
              <a:t>Access Control</a:t>
            </a:r>
          </a:p>
          <a:p>
            <a:pPr lvl="1"/>
            <a:r>
              <a:rPr lang="en-US" sz="1400" dirty="0"/>
              <a:t>File Encryption </a:t>
            </a:r>
          </a:p>
          <a:p>
            <a:pPr lvl="1"/>
            <a:r>
              <a:rPr lang="en-US" sz="1400" dirty="0"/>
              <a:t>System and Data </a:t>
            </a:r>
            <a:r>
              <a:rPr lang="en-US" sz="1400" dirty="0" smtClean="0"/>
              <a:t>Backups</a:t>
            </a:r>
            <a:endParaRPr lang="en-US" sz="1400" dirty="0"/>
          </a:p>
          <a:p>
            <a:r>
              <a:rPr lang="en-US" sz="1800" b="1" dirty="0" smtClean="0"/>
              <a:t>Content </a:t>
            </a:r>
            <a:r>
              <a:rPr lang="en-US" sz="1800" b="1" dirty="0"/>
              <a:t>Screening and Blocking </a:t>
            </a:r>
            <a:endParaRPr lang="en-US" sz="1800" b="1" dirty="0" smtClean="0"/>
          </a:p>
          <a:p>
            <a:r>
              <a:rPr lang="en-US" sz="1800" b="1" dirty="0"/>
              <a:t>Disk Cloning and Deep </a:t>
            </a:r>
            <a:r>
              <a:rPr lang="en-US" sz="1800" b="1" dirty="0" smtClean="0"/>
              <a:t>Freeze</a:t>
            </a:r>
          </a:p>
          <a:p>
            <a:endParaRPr lang="en-US" sz="1800" b="1" dirty="0"/>
          </a:p>
          <a:p>
            <a:pPr marL="0" indent="0" algn="just">
              <a:buNone/>
            </a:pPr>
            <a:r>
              <a:rPr lang="en-US" sz="1800" b="1" dirty="0" smtClean="0"/>
              <a:t>Physical Protection</a:t>
            </a:r>
            <a:endParaRPr lang="en-US" sz="1800" b="1" dirty="0"/>
          </a:p>
          <a:p>
            <a:r>
              <a:rPr lang="en-US" sz="1800" b="1" dirty="0"/>
              <a:t>Security Cables and Locks </a:t>
            </a:r>
            <a:endParaRPr lang="en-US" sz="1800" b="1" dirty="0" smtClean="0"/>
          </a:p>
          <a:p>
            <a:r>
              <a:rPr lang="en-US" sz="1800" b="1" dirty="0"/>
              <a:t>Logout </a:t>
            </a:r>
            <a:r>
              <a:rPr lang="en-US" sz="1800" b="1" dirty="0" smtClean="0"/>
              <a:t>Timers, </a:t>
            </a:r>
            <a:r>
              <a:rPr lang="en-US" sz="1800" b="1" dirty="0"/>
              <a:t>Login </a:t>
            </a:r>
            <a:r>
              <a:rPr lang="en-US" sz="1800" b="1" dirty="0" smtClean="0"/>
              <a:t>Times, Idle </a:t>
            </a:r>
            <a:r>
              <a:rPr lang="en-US" sz="1800" b="1" dirty="0"/>
              <a:t>Timeout and Screen Lock </a:t>
            </a:r>
            <a:endParaRPr lang="en-US" sz="1800" b="1" dirty="0" smtClean="0"/>
          </a:p>
          <a:p>
            <a:r>
              <a:rPr lang="en-US" sz="1800" b="1" dirty="0"/>
              <a:t>GPS </a:t>
            </a:r>
            <a:r>
              <a:rPr lang="en-US" sz="1800" b="1" dirty="0" smtClean="0"/>
              <a:t>Tracking and </a:t>
            </a:r>
            <a:r>
              <a:rPr lang="en-US" sz="1800" b="1" dirty="0"/>
              <a:t>Inventory and RFID Tags </a:t>
            </a:r>
            <a:endParaRPr lang="en-US" sz="1800" b="1" dirty="0" smtClean="0"/>
          </a:p>
          <a:p>
            <a:pPr algn="just">
              <a:buFont typeface="Wingdings" panose="05000000000000000000" pitchFamily="2" charset="2"/>
              <a:buChar char="ü"/>
            </a:pPr>
            <a:endParaRPr lang="en-US" sz="18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04048" y="1628800"/>
            <a:ext cx="3445764" cy="24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067618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Hardening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Server Hardening</a:t>
            </a:r>
          </a:p>
          <a:p>
            <a:pPr algn="just"/>
            <a:r>
              <a:rPr lang="en-US" sz="1800" b="1" dirty="0" smtClean="0"/>
              <a:t>Securing remote access</a:t>
            </a:r>
          </a:p>
          <a:p>
            <a:pPr lvl="1" algn="just"/>
            <a:r>
              <a:rPr lang="en-US" sz="1400" b="1" dirty="0"/>
              <a:t>SSH</a:t>
            </a:r>
            <a:r>
              <a:rPr lang="en-US" sz="1400" dirty="0"/>
              <a:t> should replace Telnet for management connections. </a:t>
            </a:r>
            <a:endParaRPr lang="en-US" sz="1400" dirty="0" smtClean="0"/>
          </a:p>
          <a:p>
            <a:pPr lvl="1" algn="just"/>
            <a:endParaRPr lang="en-US" sz="1400" dirty="0"/>
          </a:p>
          <a:p>
            <a:pPr lvl="1" algn="just"/>
            <a:r>
              <a:rPr lang="en-US" sz="1400" b="1" dirty="0"/>
              <a:t>Telnet</a:t>
            </a:r>
            <a:r>
              <a:rPr lang="en-US" sz="1400" dirty="0"/>
              <a:t> is an older protocol that uses unsecure plaintext transmission of both the login authentication (username and password) and the data transmitted between the communicating devices. </a:t>
            </a:r>
          </a:p>
          <a:p>
            <a:pPr lvl="1" algn="just"/>
            <a:endParaRPr lang="en-US" sz="1400" b="1" dirty="0" smtClean="0"/>
          </a:p>
          <a:p>
            <a:pPr lvl="1" algn="just"/>
            <a:r>
              <a:rPr lang="en-US" sz="1400" b="1" dirty="0" smtClean="0"/>
              <a:t>Secure </a:t>
            </a:r>
            <a:r>
              <a:rPr lang="en-US" sz="1400" b="1" dirty="0"/>
              <a:t>copy (SCP) </a:t>
            </a:r>
            <a:r>
              <a:rPr lang="en-US" sz="1400" dirty="0"/>
              <a:t>securely transfers computer files between two remote systems. SCP uses SSH for data transfer (including the authentication element), so SCP ensures the authenticity and confidentiality of the data in transit</a:t>
            </a:r>
            <a:r>
              <a:rPr lang="en-US" sz="1400" dirty="0" smtClean="0"/>
              <a:t>.</a:t>
            </a:r>
            <a:endParaRPr lang="en-US" sz="1400" dirty="0"/>
          </a:p>
          <a:p>
            <a:endParaRPr lang="en-US" sz="1800" b="1" dirty="0" smtClean="0"/>
          </a:p>
          <a:p>
            <a:r>
              <a:rPr lang="en-US" sz="1800" b="1" dirty="0"/>
              <a:t>Securing Ports and Services </a:t>
            </a:r>
            <a:endParaRPr lang="en-US" sz="1800" b="1" dirty="0" smtClean="0"/>
          </a:p>
          <a:p>
            <a:r>
              <a:rPr lang="en-US" sz="1800" b="1" dirty="0"/>
              <a:t>Privileged </a:t>
            </a:r>
            <a:r>
              <a:rPr lang="en-US" sz="1800" b="1" dirty="0" smtClean="0"/>
              <a:t>Accounts</a:t>
            </a:r>
          </a:p>
          <a:p>
            <a:r>
              <a:rPr lang="en-US" sz="1800" b="1" dirty="0"/>
              <a:t>Group </a:t>
            </a:r>
            <a:r>
              <a:rPr lang="en-US" sz="1800" b="1" dirty="0" smtClean="0"/>
              <a:t>Policies</a:t>
            </a:r>
          </a:p>
          <a:p>
            <a:r>
              <a:rPr lang="en-US" sz="1800" b="1" dirty="0"/>
              <a:t>Enable Logs and Alerts</a:t>
            </a:r>
            <a:endParaRPr lang="en-US" sz="1800" b="1" dirty="0" smtClean="0"/>
          </a:p>
          <a:p>
            <a:endParaRPr lang="en-US" sz="1800" b="1" dirty="0"/>
          </a:p>
          <a:p>
            <a:pPr marL="0" indent="0" algn="just">
              <a:buNone/>
            </a:pPr>
            <a:r>
              <a:rPr lang="en-US" sz="1800" b="1" dirty="0" smtClean="0"/>
              <a:t>Physical Protection</a:t>
            </a:r>
            <a:endParaRPr lang="en-US" sz="1800" b="1" dirty="0"/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 smtClean="0"/>
              <a:t>Power,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 smtClean="0"/>
              <a:t>Heating</a:t>
            </a:r>
            <a:r>
              <a:rPr lang="en-US" sz="1800" b="1" dirty="0"/>
              <a:t>, Ventilation, and Air Conditioning (</a:t>
            </a:r>
            <a:r>
              <a:rPr lang="en-US" sz="1800" b="1" dirty="0" smtClean="0"/>
              <a:t>HVAC)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US" sz="1800" b="1" dirty="0" smtClean="0"/>
              <a:t>Hardware </a:t>
            </a:r>
            <a:r>
              <a:rPr lang="en-US" sz="1800" b="1" dirty="0"/>
              <a:t>Monitoring</a:t>
            </a:r>
            <a:r>
              <a:rPr lang="en-US" sz="1800" b="1" dirty="0" smtClean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555629402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Hardening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US" sz="1800" b="1" dirty="0" smtClean="0"/>
              <a:t>Network Hardening</a:t>
            </a:r>
          </a:p>
          <a:p>
            <a:pPr algn="just"/>
            <a:r>
              <a:rPr lang="en-US" sz="1800" b="1" dirty="0"/>
              <a:t>Operation Centers </a:t>
            </a:r>
            <a:r>
              <a:rPr lang="en-US" sz="1500" dirty="0"/>
              <a:t>- The Network Operation Center (NOC) is one or more locations containing the tools that provide administrators with a detailed status of the organization’s network. The NOC is ground zero for network troubleshooting, performance monitoring, software distribution and updates, communications management, and device management.</a:t>
            </a:r>
          </a:p>
          <a:p>
            <a:pPr algn="just"/>
            <a:r>
              <a:rPr lang="en-US" sz="1800" b="1" dirty="0" smtClean="0"/>
              <a:t>Switches</a:t>
            </a:r>
            <a:r>
              <a:rPr lang="en-US" sz="1800" b="1" dirty="0"/>
              <a:t>, Routers, and Network Appliances </a:t>
            </a:r>
            <a:endParaRPr lang="en-US" sz="1800" b="1" dirty="0" smtClean="0"/>
          </a:p>
          <a:p>
            <a:r>
              <a:rPr lang="en-US" sz="1800" b="1" dirty="0" smtClean="0"/>
              <a:t>Firewalls</a:t>
            </a:r>
          </a:p>
          <a:p>
            <a:r>
              <a:rPr lang="en-US" sz="1800" b="1" dirty="0" smtClean="0"/>
              <a:t>Routers </a:t>
            </a:r>
            <a:endParaRPr lang="en-US" sz="1800" b="1" dirty="0"/>
          </a:p>
          <a:p>
            <a:r>
              <a:rPr lang="en-US" sz="1800" b="1" dirty="0" smtClean="0"/>
              <a:t>Wireless </a:t>
            </a:r>
            <a:r>
              <a:rPr lang="en-US" sz="1800" b="1" dirty="0"/>
              <a:t>and Mobile Devices </a:t>
            </a:r>
            <a:endParaRPr lang="en-US" sz="1800" dirty="0"/>
          </a:p>
          <a:p>
            <a:r>
              <a:rPr lang="en-US" sz="1800" b="1" dirty="0"/>
              <a:t>Network and Routing Services </a:t>
            </a:r>
            <a:endParaRPr lang="en-US" sz="1800" b="1" dirty="0" smtClean="0"/>
          </a:p>
          <a:p>
            <a:r>
              <a:rPr lang="en-US" sz="1800" b="1" dirty="0" smtClean="0"/>
              <a:t>Voice and Video</a:t>
            </a:r>
          </a:p>
          <a:p>
            <a:pPr lvl="1"/>
            <a:r>
              <a:rPr lang="en-US" sz="1500" dirty="0" smtClean="0"/>
              <a:t>VoIP </a:t>
            </a:r>
            <a:r>
              <a:rPr lang="en-US" sz="1500" dirty="0"/>
              <a:t>Equipment </a:t>
            </a:r>
            <a:endParaRPr lang="en-US" sz="1500" dirty="0" smtClean="0"/>
          </a:p>
          <a:p>
            <a:pPr lvl="1"/>
            <a:r>
              <a:rPr lang="en-US" sz="1500" dirty="0" smtClean="0"/>
              <a:t>Cameras </a:t>
            </a:r>
          </a:p>
          <a:p>
            <a:pPr lvl="1"/>
            <a:r>
              <a:rPr lang="en-US" sz="1500" dirty="0" smtClean="0"/>
              <a:t>Videoconferencing Equipment</a:t>
            </a:r>
          </a:p>
          <a:p>
            <a:pPr lvl="1"/>
            <a:r>
              <a:rPr lang="en-US" sz="1500" dirty="0" smtClean="0"/>
              <a:t>Network </a:t>
            </a:r>
            <a:r>
              <a:rPr lang="en-US" sz="1500" dirty="0"/>
              <a:t>and </a:t>
            </a:r>
            <a:r>
              <a:rPr lang="en-US" sz="1500" dirty="0" err="1"/>
              <a:t>IoT</a:t>
            </a:r>
            <a:r>
              <a:rPr lang="en-US" sz="1500" dirty="0"/>
              <a:t> </a:t>
            </a:r>
            <a:r>
              <a:rPr lang="en-US" sz="1500" dirty="0" smtClean="0"/>
              <a:t>Sensors</a:t>
            </a:r>
          </a:p>
        </p:txBody>
      </p:sp>
    </p:spTree>
    <p:extLst>
      <p:ext uri="{BB962C8B-B14F-4D97-AF65-F5344CB8AC3E}">
        <p14:creationId xmlns:p14="http://schemas.microsoft.com/office/powerpoint/2010/main" val="365937860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Defending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Finally, Last but not least…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US" sz="1800" b="1" dirty="0" smtClean="0"/>
              <a:t>Physical:</a:t>
            </a:r>
          </a:p>
          <a:p>
            <a:pPr marL="0" indent="0">
              <a:buNone/>
            </a:pPr>
            <a:r>
              <a:rPr lang="en-US" sz="1800" b="1" dirty="0"/>
              <a:t>Fencing and Barricades </a:t>
            </a:r>
            <a:r>
              <a:rPr lang="en-US" sz="1800" dirty="0" smtClean="0"/>
              <a:t>- </a:t>
            </a:r>
            <a:r>
              <a:rPr lang="en-US" sz="1800" b="1" dirty="0" smtClean="0"/>
              <a:t>Biometrics - Badges </a:t>
            </a:r>
            <a:r>
              <a:rPr lang="en-US" sz="1800" b="1" dirty="0"/>
              <a:t>and Access </a:t>
            </a:r>
            <a:r>
              <a:rPr lang="en-US" sz="1800" b="1" dirty="0" smtClean="0"/>
              <a:t>Logs - Guards </a:t>
            </a:r>
            <a:r>
              <a:rPr lang="en-US" sz="1800" b="1" dirty="0"/>
              <a:t>and Escorts </a:t>
            </a:r>
            <a:r>
              <a:rPr lang="en-US" sz="1800" dirty="0" smtClean="0"/>
              <a:t>- </a:t>
            </a:r>
            <a:r>
              <a:rPr lang="en-US" sz="1800" b="1" dirty="0" smtClean="0"/>
              <a:t>Video </a:t>
            </a:r>
            <a:r>
              <a:rPr lang="en-US" sz="1800" b="1" dirty="0"/>
              <a:t>and Electronic Surveillance </a:t>
            </a:r>
            <a:r>
              <a:rPr lang="en-US" sz="1800" dirty="0" smtClean="0"/>
              <a:t>– </a:t>
            </a:r>
            <a:r>
              <a:rPr lang="en-US" sz="1800" b="1" dirty="0" smtClean="0"/>
              <a:t>RFID </a:t>
            </a:r>
            <a:r>
              <a:rPr lang="en-US" sz="1800" b="1" dirty="0"/>
              <a:t>and Wireless </a:t>
            </a:r>
            <a:r>
              <a:rPr lang="en-US" sz="1800" b="1" dirty="0" smtClean="0"/>
              <a:t>Surveillance</a:t>
            </a:r>
            <a:endParaRPr lang="en-US" sz="1800" dirty="0"/>
          </a:p>
          <a:p>
            <a:pPr marL="0" indent="0">
              <a:buNone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97768559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7544" y="1484784"/>
            <a:ext cx="8039100" cy="30194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43352731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560" y="1484784"/>
            <a:ext cx="7560840" cy="3927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2959665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5" y="1484784"/>
            <a:ext cx="7880297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89052744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800" b="1" dirty="0"/>
              <a:t>Ethics of a Cybersecurity </a:t>
            </a:r>
            <a:r>
              <a:rPr lang="en-US" sz="1800" b="1" dirty="0" smtClean="0"/>
              <a:t>Specialist</a:t>
            </a:r>
          </a:p>
          <a:p>
            <a:pPr marL="457200" lvl="1" indent="0">
              <a:buNone/>
            </a:pPr>
            <a:r>
              <a:rPr lang="en-US" sz="1400" dirty="0" smtClean="0"/>
              <a:t>The </a:t>
            </a:r>
            <a:r>
              <a:rPr lang="en-US" sz="1400" dirty="0"/>
              <a:t>cybersecurity specialist needs to understand how the law and the organization’s interests help to guide ethical decisions.</a:t>
            </a:r>
            <a:endParaRPr lang="en-US" sz="1400" b="1" dirty="0"/>
          </a:p>
          <a:p>
            <a:pPr>
              <a:buFont typeface="Wingdings" panose="05000000000000000000" pitchFamily="2" charset="2"/>
              <a:buChar char="v"/>
            </a:pPr>
            <a:r>
              <a:rPr lang="en-US" sz="1800" b="1" dirty="0" smtClean="0"/>
              <a:t>Cyber Laws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b="1" dirty="0" smtClean="0"/>
              <a:t>Civil</a:t>
            </a:r>
            <a:r>
              <a:rPr lang="en-US" sz="1400" b="1" dirty="0"/>
              <a:t>, Criminal, and Regulatory Cyber </a:t>
            </a:r>
            <a:r>
              <a:rPr lang="en-US" sz="1400" b="1" dirty="0" smtClean="0"/>
              <a:t>Laws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b="1" dirty="0"/>
              <a:t>Security Breach Notification </a:t>
            </a:r>
            <a:r>
              <a:rPr lang="en-US" sz="1400" b="1" dirty="0" smtClean="0"/>
              <a:t>Laws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Gramm-Leach-Bliley Act (GLBA)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Sarbanes-Oxley Act (SOX)</a:t>
            </a:r>
          </a:p>
          <a:p>
            <a:pPr lvl="2">
              <a:spcBef>
                <a:spcPts val="600"/>
              </a:spcBef>
            </a:pPr>
            <a:r>
              <a:rPr lang="en-US" sz="1000" dirty="0" smtClean="0"/>
              <a:t>Electronic </a:t>
            </a:r>
            <a:r>
              <a:rPr lang="en-US" sz="1000" dirty="0"/>
              <a:t>Communications Privacy Act (</a:t>
            </a:r>
            <a:r>
              <a:rPr lang="en-US" sz="1000" dirty="0" smtClean="0"/>
              <a:t>ECPA)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Computer Fraud and Abuse Act (1986</a:t>
            </a:r>
            <a:r>
              <a:rPr lang="en-US" sz="1000" dirty="0" smtClean="0"/>
              <a:t>)</a:t>
            </a:r>
            <a:endParaRPr lang="en-US" sz="1400" b="1" dirty="0" smtClean="0"/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b="1" dirty="0"/>
              <a:t>Industry Specific Laws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Gramm-Leach-Bliley Act (GLBA)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Sarbanes-Oxley Act (SOX)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Payment Card Industry Data Security Standard (PCI DSS)</a:t>
            </a:r>
          </a:p>
          <a:p>
            <a:pPr lvl="2">
              <a:spcBef>
                <a:spcPts val="600"/>
              </a:spcBef>
            </a:pPr>
            <a:r>
              <a:rPr lang="en-US" sz="1000" dirty="0"/>
              <a:t>Import/Export Encryption </a:t>
            </a:r>
            <a:r>
              <a:rPr lang="en-US" sz="1000" dirty="0" smtClean="0"/>
              <a:t>Restrictions</a:t>
            </a:r>
          </a:p>
          <a:p>
            <a:pPr>
              <a:spcBef>
                <a:spcPts val="600"/>
              </a:spcBef>
            </a:pPr>
            <a:endParaRPr lang="en-US" sz="1800" dirty="0"/>
          </a:p>
          <a:p>
            <a:pPr>
              <a:buFont typeface="Wingdings" panose="05000000000000000000" pitchFamily="2" charset="2"/>
              <a:buChar char="v"/>
            </a:pPr>
            <a:endParaRPr lang="en-US" sz="1800" b="1" dirty="0"/>
          </a:p>
          <a:p>
            <a:pPr>
              <a:buFont typeface="Wingdings" panose="05000000000000000000" pitchFamily="2" charset="2"/>
              <a:buChar char="v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677631156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v"/>
            </a:pPr>
            <a:r>
              <a:rPr lang="en-US" sz="1800" b="1" dirty="0" smtClean="0"/>
              <a:t>The Power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dirty="0" smtClean="0"/>
              <a:t>Vulnerability </a:t>
            </a:r>
            <a:r>
              <a:rPr lang="en-US" sz="1400" dirty="0"/>
              <a:t>Scanners </a:t>
            </a:r>
            <a:endParaRPr lang="en-US" sz="1400" dirty="0" smtClean="0"/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dirty="0"/>
              <a:t>Penetrating Testing (or pen </a:t>
            </a:r>
            <a:r>
              <a:rPr lang="en-US" sz="1400" dirty="0" smtClean="0"/>
              <a:t>testing)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dirty="0"/>
              <a:t>Packet Analyzers </a:t>
            </a:r>
          </a:p>
          <a:p>
            <a:pPr lvl="1">
              <a:buFont typeface="Wingdings" panose="05000000000000000000" pitchFamily="2" charset="2"/>
              <a:buChar char="v"/>
            </a:pPr>
            <a:r>
              <a:rPr lang="en-US" sz="1400" dirty="0"/>
              <a:t>Security Tools</a:t>
            </a:r>
          </a:p>
          <a:p>
            <a:pPr>
              <a:spcBef>
                <a:spcPts val="600"/>
              </a:spcBef>
            </a:pPr>
            <a:endParaRPr lang="en-US" sz="1800" dirty="0"/>
          </a:p>
          <a:p>
            <a:pPr>
              <a:buFont typeface="Wingdings" panose="05000000000000000000" pitchFamily="2" charset="2"/>
              <a:buChar char="v"/>
            </a:pPr>
            <a:endParaRPr lang="en-US" sz="1800" b="1" dirty="0"/>
          </a:p>
          <a:p>
            <a:pPr>
              <a:buFont typeface="Wingdings" panose="05000000000000000000" pitchFamily="2" charset="2"/>
              <a:buChar char="v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1775387149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371843" y="403628"/>
            <a:ext cx="8772157" cy="838200"/>
          </a:xfrm>
        </p:spPr>
        <p:txBody>
          <a:bodyPr>
            <a:normAutofit fontScale="90000"/>
          </a:bodyPr>
          <a:lstStyle/>
          <a:p>
            <a:pPr eaLnBrk="1" hangingPunct="1"/>
            <a:r>
              <a:rPr lang="en-US" sz="1800" dirty="0" smtClean="0"/>
              <a:t>Dawn</a:t>
            </a:r>
            <a:br>
              <a:rPr lang="en-US" sz="1800" dirty="0" smtClean="0"/>
            </a:br>
            <a:r>
              <a:rPr lang="en-US" dirty="0" smtClean="0">
                <a:latin typeface="Arial" charset="0"/>
              </a:rPr>
              <a:t>the beginning…</a:t>
            </a:r>
            <a:endParaRPr lang="en-US" sz="4800" dirty="0">
              <a:latin typeface="Arial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5729" y="1359978"/>
            <a:ext cx="8718617" cy="39412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 smtClean="0"/>
              <a:t>Refer…</a:t>
            </a:r>
          </a:p>
          <a:p>
            <a:pPr lvl="2">
              <a:spcBef>
                <a:spcPts val="600"/>
              </a:spcBef>
            </a:pPr>
            <a:r>
              <a:rPr lang="en-US" sz="1800" b="1" dirty="0" smtClean="0"/>
              <a:t>National </a:t>
            </a:r>
            <a:r>
              <a:rPr lang="en-US" sz="1800" b="1" dirty="0"/>
              <a:t>Vulnerability Database (NVD) </a:t>
            </a:r>
            <a:endParaRPr lang="en-US" sz="1800" b="1" dirty="0" smtClean="0"/>
          </a:p>
          <a:p>
            <a:pPr lvl="2">
              <a:spcBef>
                <a:spcPts val="600"/>
              </a:spcBef>
            </a:pPr>
            <a:r>
              <a:rPr lang="en-US" sz="1800" b="1" dirty="0" smtClean="0"/>
              <a:t>CERT </a:t>
            </a:r>
          </a:p>
          <a:p>
            <a:pPr lvl="2">
              <a:spcBef>
                <a:spcPts val="600"/>
              </a:spcBef>
            </a:pPr>
            <a:r>
              <a:rPr lang="en-US" sz="1800" b="1" dirty="0" smtClean="0"/>
              <a:t>Internet </a:t>
            </a:r>
            <a:r>
              <a:rPr lang="en-US" sz="1800" b="1" dirty="0"/>
              <a:t>Storm Center </a:t>
            </a:r>
            <a:endParaRPr lang="en-US" sz="1800" b="1" dirty="0" smtClean="0"/>
          </a:p>
          <a:p>
            <a:pPr lvl="2">
              <a:spcBef>
                <a:spcPts val="600"/>
              </a:spcBef>
            </a:pPr>
            <a:r>
              <a:rPr lang="en-US" sz="1800" b="1" dirty="0" smtClean="0"/>
              <a:t>The </a:t>
            </a:r>
            <a:r>
              <a:rPr lang="en-US" sz="1800" b="1" dirty="0"/>
              <a:t>Advanced Cyber Security Center (</a:t>
            </a:r>
            <a:r>
              <a:rPr lang="en-US" sz="1800" b="1" dirty="0" smtClean="0"/>
              <a:t>ACSC</a:t>
            </a:r>
            <a:r>
              <a:rPr lang="en-US" sz="1800" b="1" dirty="0"/>
              <a:t>)</a:t>
            </a: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860555617"/>
      </p:ext>
    </p:extLst>
  </p:cSld>
  <p:clrMapOvr>
    <a:masterClrMapping/>
  </p:clrMapOvr>
  <p:transition spd="med">
    <p:wipe dir="r"/>
  </p:transition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71C8677D-6AC9-5B4C-BD0E-9950912632F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36457" b="32695"/>
          <a:stretch/>
        </p:blipFill>
        <p:spPr>
          <a:xfrm>
            <a:off x="35496" y="548680"/>
            <a:ext cx="9001000" cy="1584176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1691680" y="2852936"/>
            <a:ext cx="63367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en-US" b="1" kern="0" baseline="-25000" dirty="0" smtClean="0"/>
              <a:t>Contents/ References/ Images used in this Presentation:</a:t>
            </a:r>
            <a:endParaRPr lang="en-US" b="1" kern="0" baseline="-25000" dirty="0"/>
          </a:p>
          <a:p>
            <a:pPr algn="just"/>
            <a:r>
              <a:rPr lang="en-US" kern="0" baseline="-25000" dirty="0" smtClean="0"/>
              <a:t>Contents &amp; Selective Images : </a:t>
            </a:r>
            <a:r>
              <a:rPr lang="en-US" b="1" kern="0" baseline="-25000" dirty="0" smtClean="0"/>
              <a:t>Cisco Networking Academy </a:t>
            </a:r>
            <a:r>
              <a:rPr lang="en-US" b="1" kern="0" baseline="-25000" dirty="0"/>
              <a:t>Course </a:t>
            </a:r>
            <a:r>
              <a:rPr lang="en-US" kern="0" baseline="-25000" dirty="0"/>
              <a:t>– Network </a:t>
            </a:r>
            <a:r>
              <a:rPr lang="en-US" kern="0" baseline="-25000" dirty="0" smtClean="0"/>
              <a:t>Essentials | Selective images from </a:t>
            </a:r>
            <a:r>
              <a:rPr lang="en-US" b="1" kern="0" baseline="-25000" dirty="0" smtClean="0"/>
              <a:t>Bing Internet Search </a:t>
            </a:r>
            <a:r>
              <a:rPr lang="en-US" kern="0" baseline="-25000" dirty="0" smtClean="0"/>
              <a:t>|</a:t>
            </a:r>
          </a:p>
        </p:txBody>
      </p:sp>
      <p:pic>
        <p:nvPicPr>
          <p:cNvPr id="7" name="Picture 6" descr="CNA_largo-onwhite"/>
          <p:cNvPicPr>
            <a:picLocks noChangeAspect="1" noChangeArrowheads="1"/>
          </p:cNvPicPr>
          <p:nvPr/>
        </p:nvPicPr>
        <p:blipFill>
          <a:blip r:embed="rId3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4553049"/>
            <a:ext cx="6097588" cy="892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798320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D096AEF0-AA4C-48CB-8EF3-EB81F34C815E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9902240c-f584-4322-946e-7b0be23bca91"/>
    <ds:schemaRef ds:uri="http://schemas.microsoft.com/office/2006/documentManagement/types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openxmlformats.org/package/2006/metadata/core-properties"/>
    <ds:schemaRef ds:uri="http://www.w3.org/XML/1998/namespace"/>
    <ds:schemaRef ds:uri="http://purl.org/dc/dcmitype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1916</TotalTime>
  <Words>1415</Words>
  <Application>Microsoft Office PowerPoint</Application>
  <PresentationFormat>On-screen Show (4:3)</PresentationFormat>
  <Paragraphs>180</Paragraphs>
  <Slides>21</Slides>
  <Notes>17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Myriad Pro</vt:lpstr>
      <vt:lpstr>Calibri</vt:lpstr>
      <vt:lpstr>ＭＳ Ｐゴシック</vt:lpstr>
      <vt:lpstr>Wingdings</vt:lpstr>
      <vt:lpstr>Arial</vt:lpstr>
      <vt:lpstr>20140311PresentationUWTSDTemplate</vt:lpstr>
      <vt:lpstr>Cybersecurity Essentials (ACCA4029) Cybersecurity Essentials: Conclusion THE BEGINNING…</vt:lpstr>
      <vt:lpstr>From our previous class… (recap)</vt:lpstr>
      <vt:lpstr>Objectives and Discussions</vt:lpstr>
      <vt:lpstr>High Availability The Five Nines</vt:lpstr>
      <vt:lpstr>Improve Availability The Five Nines</vt:lpstr>
      <vt:lpstr>Improve Availability The Five Nines</vt:lpstr>
      <vt:lpstr>Incident Response Incident Response Phases</vt:lpstr>
      <vt:lpstr>Incident Response Incident Response Technologies</vt:lpstr>
      <vt:lpstr>Disaster Recovery Disaster Recovery Planning</vt:lpstr>
      <vt:lpstr>Defending Hardening</vt:lpstr>
      <vt:lpstr>Defending Hardening</vt:lpstr>
      <vt:lpstr>Defending Hardening</vt:lpstr>
      <vt:lpstr>Defending Hardening</vt:lpstr>
      <vt:lpstr>Defending Finally, Last but not least…</vt:lpstr>
      <vt:lpstr>Dawn the beginning…</vt:lpstr>
      <vt:lpstr>Dawn the beginning…</vt:lpstr>
      <vt:lpstr>Dawn the beginning…</vt:lpstr>
      <vt:lpstr>Dawn the beginning…</vt:lpstr>
      <vt:lpstr>Dawn the beginning…</vt:lpstr>
      <vt:lpstr>Dawn the beginning…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Computer Networks and Cybersecurity Applied Computing Wales Institute of Science and Art (WISA)</dc:title>
  <dc:creator>Kapilan Radhakrishnan</dc:creator>
  <cp:lastModifiedBy>Nitheesh Kaliyamurthy</cp:lastModifiedBy>
  <cp:revision>103</cp:revision>
  <dcterms:created xsi:type="dcterms:W3CDTF">2020-09-20T20:16:38Z</dcterms:created>
  <dcterms:modified xsi:type="dcterms:W3CDTF">2021-03-02T06:10:27Z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